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</p:sldIdLst>
  <p:sldSz cx="7559675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00" d="100"/>
          <a:sy n="100" d="100"/>
        </p:scale>
        <p:origin x="18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119505"/>
            <a:ext cx="6425724" cy="2381521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592866"/>
            <a:ext cx="5669756" cy="1651546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4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364195"/>
            <a:ext cx="1630055" cy="579704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364195"/>
            <a:ext cx="4795669" cy="579704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2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2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705386"/>
            <a:ext cx="6520220" cy="2845473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4577779"/>
            <a:ext cx="6520220" cy="149636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0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820976"/>
            <a:ext cx="3212862" cy="4340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820976"/>
            <a:ext cx="3212862" cy="4340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0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64197"/>
            <a:ext cx="6520220" cy="1322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676882"/>
            <a:ext cx="3198096" cy="82181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498697"/>
            <a:ext cx="3198096" cy="36752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676882"/>
            <a:ext cx="3213847" cy="82181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498697"/>
            <a:ext cx="3213847" cy="36752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6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8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56036"/>
            <a:ext cx="2438192" cy="159612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984912"/>
            <a:ext cx="3827085" cy="4861216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052161"/>
            <a:ext cx="2438192" cy="3801883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56036"/>
            <a:ext cx="2438192" cy="159612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984912"/>
            <a:ext cx="3827085" cy="4861216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052161"/>
            <a:ext cx="2438192" cy="3801883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7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364197"/>
            <a:ext cx="6520220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820976"/>
            <a:ext cx="6520220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6340167"/>
            <a:ext cx="170092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6340167"/>
            <a:ext cx="255139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6340167"/>
            <a:ext cx="170092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5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CFC895B-AF7F-01D4-68A9-FE95859D9D20}"/>
              </a:ext>
            </a:extLst>
          </p:cNvPr>
          <p:cNvGrpSpPr/>
          <p:nvPr/>
        </p:nvGrpSpPr>
        <p:grpSpPr>
          <a:xfrm>
            <a:off x="143406" y="382914"/>
            <a:ext cx="7272862" cy="6074710"/>
            <a:chOff x="140079" y="178761"/>
            <a:chExt cx="7272862" cy="607471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1076531" y="5042809"/>
              <a:ext cx="681335" cy="1006507"/>
              <a:chOff x="2019687" y="4812858"/>
              <a:chExt cx="681335" cy="100650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9687" y="4812858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2036926" y="5450033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626516" y="644737"/>
              <a:ext cx="1119217" cy="376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331921" y="611285"/>
              <a:ext cx="7081020" cy="3749365"/>
              <a:chOff x="239327" y="704652"/>
              <a:chExt cx="7081020" cy="7128374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3217" y="789175"/>
                <a:ext cx="0" cy="6842284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4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B9408D6-77D3-4039-8334-E8B8D4C5DEAF}"/>
                </a:ext>
              </a:extLst>
            </p:cNvPr>
            <p:cNvGrpSpPr/>
            <p:nvPr/>
          </p:nvGrpSpPr>
          <p:grpSpPr>
            <a:xfrm>
              <a:off x="4665088" y="4458022"/>
              <a:ext cx="2668096" cy="1795449"/>
              <a:chOff x="4572491" y="4369661"/>
              <a:chExt cx="2668096" cy="179544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572491" y="4421517"/>
                <a:ext cx="2668096" cy="1743593"/>
              </a:xfrm>
              <a:custGeom>
                <a:avLst/>
                <a:gdLst>
                  <a:gd name="connsiteX0" fmla="*/ 0 w 2668096"/>
                  <a:gd name="connsiteY0" fmla="*/ 0 h 1743593"/>
                  <a:gd name="connsiteX1" fmla="*/ 640343 w 2668096"/>
                  <a:gd name="connsiteY1" fmla="*/ 0 h 1743593"/>
                  <a:gd name="connsiteX2" fmla="*/ 1227324 w 2668096"/>
                  <a:gd name="connsiteY2" fmla="*/ 0 h 1743593"/>
                  <a:gd name="connsiteX3" fmla="*/ 1947710 w 2668096"/>
                  <a:gd name="connsiteY3" fmla="*/ 0 h 1743593"/>
                  <a:gd name="connsiteX4" fmla="*/ 2668096 w 2668096"/>
                  <a:gd name="connsiteY4" fmla="*/ 0 h 1743593"/>
                  <a:gd name="connsiteX5" fmla="*/ 2668096 w 2668096"/>
                  <a:gd name="connsiteY5" fmla="*/ 563762 h 1743593"/>
                  <a:gd name="connsiteX6" fmla="*/ 2668096 w 2668096"/>
                  <a:gd name="connsiteY6" fmla="*/ 1110088 h 1743593"/>
                  <a:gd name="connsiteX7" fmla="*/ 2668096 w 2668096"/>
                  <a:gd name="connsiteY7" fmla="*/ 1743593 h 1743593"/>
                  <a:gd name="connsiteX8" fmla="*/ 2001072 w 2668096"/>
                  <a:gd name="connsiteY8" fmla="*/ 1743593 h 1743593"/>
                  <a:gd name="connsiteX9" fmla="*/ 1414091 w 2668096"/>
                  <a:gd name="connsiteY9" fmla="*/ 1743593 h 1743593"/>
                  <a:gd name="connsiteX10" fmla="*/ 747067 w 2668096"/>
                  <a:gd name="connsiteY10" fmla="*/ 1743593 h 1743593"/>
                  <a:gd name="connsiteX11" fmla="*/ 0 w 2668096"/>
                  <a:gd name="connsiteY11" fmla="*/ 1743593 h 1743593"/>
                  <a:gd name="connsiteX12" fmla="*/ 0 w 2668096"/>
                  <a:gd name="connsiteY12" fmla="*/ 1179831 h 1743593"/>
                  <a:gd name="connsiteX13" fmla="*/ 0 w 2668096"/>
                  <a:gd name="connsiteY13" fmla="*/ 616070 h 1743593"/>
                  <a:gd name="connsiteX14" fmla="*/ 0 w 2668096"/>
                  <a:gd name="connsiteY14" fmla="*/ 0 h 174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68096" h="1743593" extrusionOk="0">
                    <a:moveTo>
                      <a:pt x="0" y="0"/>
                    </a:moveTo>
                    <a:cubicBezTo>
                      <a:pt x="161883" y="29046"/>
                      <a:pt x="382930" y="4998"/>
                      <a:pt x="640343" y="0"/>
                    </a:cubicBezTo>
                    <a:cubicBezTo>
                      <a:pt x="897756" y="-4998"/>
                      <a:pt x="1089204" y="10165"/>
                      <a:pt x="1227324" y="0"/>
                    </a:cubicBezTo>
                    <a:cubicBezTo>
                      <a:pt x="1365444" y="-10165"/>
                      <a:pt x="1763739" y="33338"/>
                      <a:pt x="1947710" y="0"/>
                    </a:cubicBezTo>
                    <a:cubicBezTo>
                      <a:pt x="2131681" y="-33338"/>
                      <a:pt x="2327002" y="-7919"/>
                      <a:pt x="2668096" y="0"/>
                    </a:cubicBezTo>
                    <a:cubicBezTo>
                      <a:pt x="2668077" y="116618"/>
                      <a:pt x="2661294" y="435151"/>
                      <a:pt x="2668096" y="563762"/>
                    </a:cubicBezTo>
                    <a:cubicBezTo>
                      <a:pt x="2674898" y="692373"/>
                      <a:pt x="2660753" y="968320"/>
                      <a:pt x="2668096" y="1110088"/>
                    </a:cubicBezTo>
                    <a:cubicBezTo>
                      <a:pt x="2675439" y="1251856"/>
                      <a:pt x="2688923" y="1453565"/>
                      <a:pt x="2668096" y="1743593"/>
                    </a:cubicBezTo>
                    <a:cubicBezTo>
                      <a:pt x="2450039" y="1736132"/>
                      <a:pt x="2261506" y="1761338"/>
                      <a:pt x="2001072" y="1743593"/>
                    </a:cubicBezTo>
                    <a:cubicBezTo>
                      <a:pt x="1740638" y="1725848"/>
                      <a:pt x="1539910" y="1732958"/>
                      <a:pt x="1414091" y="1743593"/>
                    </a:cubicBezTo>
                    <a:cubicBezTo>
                      <a:pt x="1288272" y="1754228"/>
                      <a:pt x="1014562" y="1710975"/>
                      <a:pt x="747067" y="1743593"/>
                    </a:cubicBezTo>
                    <a:cubicBezTo>
                      <a:pt x="479572" y="1776211"/>
                      <a:pt x="357146" y="1756074"/>
                      <a:pt x="0" y="1743593"/>
                    </a:cubicBezTo>
                    <a:cubicBezTo>
                      <a:pt x="2155" y="1552232"/>
                      <a:pt x="-20143" y="1305165"/>
                      <a:pt x="0" y="1179831"/>
                    </a:cubicBezTo>
                    <a:cubicBezTo>
                      <a:pt x="20143" y="1054497"/>
                      <a:pt x="-18278" y="886506"/>
                      <a:pt x="0" y="616070"/>
                    </a:cubicBezTo>
                    <a:cubicBezTo>
                      <a:pt x="18278" y="345634"/>
                      <a:pt x="19798" y="287008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2491" y="4721426"/>
                <a:ext cx="266809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0525CB72-8240-1D2F-E393-0C249640B7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57839" y="4478127"/>
                <a:ext cx="426016" cy="1524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109166" y="4369661"/>
                <a:ext cx="880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Gaegu" pitchFamily="2" charset="0"/>
                  </a:rPr>
                  <a:t>Console</a:t>
                </a:r>
              </a:p>
            </p:txBody>
          </p:sp>
        </p:grp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4939" y="5190817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451487" y="4446471"/>
              <a:ext cx="1721392" cy="523220"/>
              <a:chOff x="-130005" y="3868716"/>
              <a:chExt cx="1721392" cy="52322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868716"/>
                <a:ext cx="788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Program</a:t>
                </a:r>
              </a:p>
              <a:p>
                <a:r>
                  <a:rPr lang="en-US" sz="140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29893E-43D4-7748-C5BF-A241E5F72EDF}"/>
                </a:ext>
              </a:extLst>
            </p:cNvPr>
            <p:cNvSpPr txBox="1"/>
            <p:nvPr/>
          </p:nvSpPr>
          <p:spPr>
            <a:xfrm>
              <a:off x="140079" y="190084"/>
              <a:ext cx="48293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Program Execution and Sequence</a:t>
              </a:r>
              <a:endParaRPr lang="en-US" b="1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7C393D7-3633-AFA4-B909-77C0132FB6E5}"/>
                </a:ext>
              </a:extLst>
            </p:cNvPr>
            <p:cNvSpPr/>
            <p:nvPr/>
          </p:nvSpPr>
          <p:spPr>
            <a:xfrm>
              <a:off x="4827554" y="1009540"/>
              <a:ext cx="1851387" cy="15539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1. The program is launched by the user</a:t>
              </a:r>
            </a:p>
          </p:txBody>
        </p:sp>
        <p:pic>
          <p:nvPicPr>
            <p:cNvPr id="8" name="Picture 7" descr="A black rectangular sign with white text&#10;&#10;Description automatically generated">
              <a:extLst>
                <a:ext uri="{FF2B5EF4-FFF2-40B4-BE49-F238E27FC236}">
                  <a16:creationId xmlns:a16="http://schemas.microsoft.com/office/drawing/2014/main" id="{F7C55231-5063-9075-0591-E343BCDEF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48133" y="178761"/>
              <a:ext cx="877442" cy="564690"/>
            </a:xfrm>
            <a:prstGeom prst="rect">
              <a:avLst/>
            </a:prstGeom>
          </p:spPr>
        </p:pic>
        <p:pic>
          <p:nvPicPr>
            <p:cNvPr id="9" name="Picture 8" descr="A black and white drawing of a disk&#10;&#10;Description automatically generated">
              <a:extLst>
                <a:ext uri="{FF2B5EF4-FFF2-40B4-BE49-F238E27FC236}">
                  <a16:creationId xmlns:a16="http://schemas.microsoft.com/office/drawing/2014/main" id="{2F80FE1D-12DA-4F89-4DDC-09EB96E8A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17402" y="4947821"/>
              <a:ext cx="630347" cy="85470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723774-9BD0-11C3-57F4-C121CF5BB044}"/>
                </a:ext>
              </a:extLst>
            </p:cNvPr>
            <p:cNvSpPr txBox="1"/>
            <p:nvPr/>
          </p:nvSpPr>
          <p:spPr>
            <a:xfrm>
              <a:off x="4739374" y="4847946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./hello-world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FB31DB-CE7D-879F-F08C-20D534A93220}"/>
                </a:ext>
              </a:extLst>
            </p:cNvPr>
            <p:cNvSpPr txBox="1"/>
            <p:nvPr/>
          </p:nvSpPr>
          <p:spPr>
            <a:xfrm>
              <a:off x="3133314" y="4847946"/>
              <a:ext cx="1308369" cy="923330"/>
            </a:xfrm>
            <a:custGeom>
              <a:avLst/>
              <a:gdLst>
                <a:gd name="connsiteX0" fmla="*/ 0 w 1308369"/>
                <a:gd name="connsiteY0" fmla="*/ 0 h 923330"/>
                <a:gd name="connsiteX1" fmla="*/ 641101 w 1308369"/>
                <a:gd name="connsiteY1" fmla="*/ 0 h 923330"/>
                <a:gd name="connsiteX2" fmla="*/ 1308369 w 1308369"/>
                <a:gd name="connsiteY2" fmla="*/ 0 h 923330"/>
                <a:gd name="connsiteX3" fmla="*/ 1308369 w 1308369"/>
                <a:gd name="connsiteY3" fmla="*/ 480132 h 923330"/>
                <a:gd name="connsiteX4" fmla="*/ 1308369 w 1308369"/>
                <a:gd name="connsiteY4" fmla="*/ 923330 h 923330"/>
                <a:gd name="connsiteX5" fmla="*/ 680352 w 1308369"/>
                <a:gd name="connsiteY5" fmla="*/ 923330 h 923330"/>
                <a:gd name="connsiteX6" fmla="*/ 0 w 1308369"/>
                <a:gd name="connsiteY6" fmla="*/ 923330 h 923330"/>
                <a:gd name="connsiteX7" fmla="*/ 0 w 1308369"/>
                <a:gd name="connsiteY7" fmla="*/ 480132 h 923330"/>
                <a:gd name="connsiteX8" fmla="*/ 0 w 1308369"/>
                <a:gd name="connsiteY8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8369" h="923330" extrusionOk="0">
                  <a:moveTo>
                    <a:pt x="0" y="0"/>
                  </a:moveTo>
                  <a:cubicBezTo>
                    <a:pt x="223722" y="9455"/>
                    <a:pt x="391004" y="-10488"/>
                    <a:pt x="641101" y="0"/>
                  </a:cubicBezTo>
                  <a:cubicBezTo>
                    <a:pt x="891198" y="10488"/>
                    <a:pt x="1137873" y="12819"/>
                    <a:pt x="1308369" y="0"/>
                  </a:cubicBezTo>
                  <a:cubicBezTo>
                    <a:pt x="1289300" y="236011"/>
                    <a:pt x="1292068" y="327934"/>
                    <a:pt x="1308369" y="480132"/>
                  </a:cubicBezTo>
                  <a:cubicBezTo>
                    <a:pt x="1324670" y="632330"/>
                    <a:pt x="1302800" y="719217"/>
                    <a:pt x="1308369" y="923330"/>
                  </a:cubicBezTo>
                  <a:cubicBezTo>
                    <a:pt x="1085801" y="894663"/>
                    <a:pt x="893151" y="946850"/>
                    <a:pt x="680352" y="923330"/>
                  </a:cubicBezTo>
                  <a:cubicBezTo>
                    <a:pt x="467553" y="899810"/>
                    <a:pt x="146507" y="950912"/>
                    <a:pt x="0" y="923330"/>
                  </a:cubicBezTo>
                  <a:cubicBezTo>
                    <a:pt x="-12821" y="785371"/>
                    <a:pt x="11448" y="666384"/>
                    <a:pt x="0" y="480132"/>
                  </a:cubicBezTo>
                  <a:cubicBezTo>
                    <a:pt x="-11448" y="293880"/>
                    <a:pt x="7751" y="166287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1001 0010 1010 1101 1111 1001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622344-E2F4-06A5-726A-037EE7663EB8}"/>
                </a:ext>
              </a:extLst>
            </p:cNvPr>
            <p:cNvSpPr txBox="1"/>
            <p:nvPr/>
          </p:nvSpPr>
          <p:spPr>
            <a:xfrm>
              <a:off x="3086124" y="4492638"/>
              <a:ext cx="14672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hello-world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39E84A-76DE-F01C-B2F0-1D184C0EE339}"/>
                </a:ext>
              </a:extLst>
            </p:cNvPr>
            <p:cNvSpPr/>
            <p:nvPr/>
          </p:nvSpPr>
          <p:spPr>
            <a:xfrm>
              <a:off x="3620723" y="2726373"/>
              <a:ext cx="1851387" cy="15539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2. The instructions are found within the executable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559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7A141A1-713C-CB4C-2980-BBD84B27832F}"/>
              </a:ext>
            </a:extLst>
          </p:cNvPr>
          <p:cNvGrpSpPr/>
          <p:nvPr/>
        </p:nvGrpSpPr>
        <p:grpSpPr>
          <a:xfrm>
            <a:off x="143406" y="382914"/>
            <a:ext cx="7272862" cy="6074710"/>
            <a:chOff x="47482" y="-1835234"/>
            <a:chExt cx="7272862" cy="607471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983934" y="3028814"/>
              <a:ext cx="681335" cy="1006507"/>
              <a:chOff x="2019687" y="4812858"/>
              <a:chExt cx="681335" cy="100650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9687" y="4812858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2036926" y="5450033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533919" y="-1369258"/>
              <a:ext cx="1119217" cy="376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24" y="-1402710"/>
              <a:ext cx="7081020" cy="3749365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3217" y="789175"/>
                <a:ext cx="0" cy="6842284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B9408D6-77D3-4039-8334-E8B8D4C5DEAF}"/>
                </a:ext>
              </a:extLst>
            </p:cNvPr>
            <p:cNvGrpSpPr/>
            <p:nvPr/>
          </p:nvGrpSpPr>
          <p:grpSpPr>
            <a:xfrm>
              <a:off x="4572491" y="2444027"/>
              <a:ext cx="2668096" cy="1795449"/>
              <a:chOff x="4572491" y="4369661"/>
              <a:chExt cx="2668096" cy="179544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572491" y="4421517"/>
                <a:ext cx="2668096" cy="1743593"/>
              </a:xfrm>
              <a:custGeom>
                <a:avLst/>
                <a:gdLst>
                  <a:gd name="connsiteX0" fmla="*/ 0 w 2668096"/>
                  <a:gd name="connsiteY0" fmla="*/ 0 h 1743593"/>
                  <a:gd name="connsiteX1" fmla="*/ 640343 w 2668096"/>
                  <a:gd name="connsiteY1" fmla="*/ 0 h 1743593"/>
                  <a:gd name="connsiteX2" fmla="*/ 1227324 w 2668096"/>
                  <a:gd name="connsiteY2" fmla="*/ 0 h 1743593"/>
                  <a:gd name="connsiteX3" fmla="*/ 1947710 w 2668096"/>
                  <a:gd name="connsiteY3" fmla="*/ 0 h 1743593"/>
                  <a:gd name="connsiteX4" fmla="*/ 2668096 w 2668096"/>
                  <a:gd name="connsiteY4" fmla="*/ 0 h 1743593"/>
                  <a:gd name="connsiteX5" fmla="*/ 2668096 w 2668096"/>
                  <a:gd name="connsiteY5" fmla="*/ 563762 h 1743593"/>
                  <a:gd name="connsiteX6" fmla="*/ 2668096 w 2668096"/>
                  <a:gd name="connsiteY6" fmla="*/ 1110088 h 1743593"/>
                  <a:gd name="connsiteX7" fmla="*/ 2668096 w 2668096"/>
                  <a:gd name="connsiteY7" fmla="*/ 1743593 h 1743593"/>
                  <a:gd name="connsiteX8" fmla="*/ 2001072 w 2668096"/>
                  <a:gd name="connsiteY8" fmla="*/ 1743593 h 1743593"/>
                  <a:gd name="connsiteX9" fmla="*/ 1414091 w 2668096"/>
                  <a:gd name="connsiteY9" fmla="*/ 1743593 h 1743593"/>
                  <a:gd name="connsiteX10" fmla="*/ 747067 w 2668096"/>
                  <a:gd name="connsiteY10" fmla="*/ 1743593 h 1743593"/>
                  <a:gd name="connsiteX11" fmla="*/ 0 w 2668096"/>
                  <a:gd name="connsiteY11" fmla="*/ 1743593 h 1743593"/>
                  <a:gd name="connsiteX12" fmla="*/ 0 w 2668096"/>
                  <a:gd name="connsiteY12" fmla="*/ 1179831 h 1743593"/>
                  <a:gd name="connsiteX13" fmla="*/ 0 w 2668096"/>
                  <a:gd name="connsiteY13" fmla="*/ 616070 h 1743593"/>
                  <a:gd name="connsiteX14" fmla="*/ 0 w 2668096"/>
                  <a:gd name="connsiteY14" fmla="*/ 0 h 174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68096" h="1743593" extrusionOk="0">
                    <a:moveTo>
                      <a:pt x="0" y="0"/>
                    </a:moveTo>
                    <a:cubicBezTo>
                      <a:pt x="161883" y="29046"/>
                      <a:pt x="382930" y="4998"/>
                      <a:pt x="640343" y="0"/>
                    </a:cubicBezTo>
                    <a:cubicBezTo>
                      <a:pt x="897756" y="-4998"/>
                      <a:pt x="1089204" y="10165"/>
                      <a:pt x="1227324" y="0"/>
                    </a:cubicBezTo>
                    <a:cubicBezTo>
                      <a:pt x="1365444" y="-10165"/>
                      <a:pt x="1763739" y="33338"/>
                      <a:pt x="1947710" y="0"/>
                    </a:cubicBezTo>
                    <a:cubicBezTo>
                      <a:pt x="2131681" y="-33338"/>
                      <a:pt x="2327002" y="-7919"/>
                      <a:pt x="2668096" y="0"/>
                    </a:cubicBezTo>
                    <a:cubicBezTo>
                      <a:pt x="2668077" y="116618"/>
                      <a:pt x="2661294" y="435151"/>
                      <a:pt x="2668096" y="563762"/>
                    </a:cubicBezTo>
                    <a:cubicBezTo>
                      <a:pt x="2674898" y="692373"/>
                      <a:pt x="2660753" y="968320"/>
                      <a:pt x="2668096" y="1110088"/>
                    </a:cubicBezTo>
                    <a:cubicBezTo>
                      <a:pt x="2675439" y="1251856"/>
                      <a:pt x="2688923" y="1453565"/>
                      <a:pt x="2668096" y="1743593"/>
                    </a:cubicBezTo>
                    <a:cubicBezTo>
                      <a:pt x="2450039" y="1736132"/>
                      <a:pt x="2261506" y="1761338"/>
                      <a:pt x="2001072" y="1743593"/>
                    </a:cubicBezTo>
                    <a:cubicBezTo>
                      <a:pt x="1740638" y="1725848"/>
                      <a:pt x="1539910" y="1732958"/>
                      <a:pt x="1414091" y="1743593"/>
                    </a:cubicBezTo>
                    <a:cubicBezTo>
                      <a:pt x="1288272" y="1754228"/>
                      <a:pt x="1014562" y="1710975"/>
                      <a:pt x="747067" y="1743593"/>
                    </a:cubicBezTo>
                    <a:cubicBezTo>
                      <a:pt x="479572" y="1776211"/>
                      <a:pt x="357146" y="1756074"/>
                      <a:pt x="0" y="1743593"/>
                    </a:cubicBezTo>
                    <a:cubicBezTo>
                      <a:pt x="2155" y="1552232"/>
                      <a:pt x="-20143" y="1305165"/>
                      <a:pt x="0" y="1179831"/>
                    </a:cubicBezTo>
                    <a:cubicBezTo>
                      <a:pt x="20143" y="1054497"/>
                      <a:pt x="-18278" y="886506"/>
                      <a:pt x="0" y="616070"/>
                    </a:cubicBezTo>
                    <a:cubicBezTo>
                      <a:pt x="18278" y="345634"/>
                      <a:pt x="19798" y="287008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2491" y="4721426"/>
                <a:ext cx="266809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0525CB72-8240-1D2F-E393-0C249640B7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57839" y="4478127"/>
                <a:ext cx="426016" cy="1524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109166" y="4369661"/>
                <a:ext cx="880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Gaegu" pitchFamily="2" charset="0"/>
                  </a:rPr>
                  <a:t>Console</a:t>
                </a:r>
              </a:p>
            </p:txBody>
          </p:sp>
        </p:grp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2342" y="3176822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358890" y="2432476"/>
              <a:ext cx="1721392" cy="523220"/>
              <a:chOff x="-130005" y="3868716"/>
              <a:chExt cx="1721392" cy="52322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868716"/>
                <a:ext cx="788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Program</a:t>
                </a:r>
              </a:p>
              <a:p>
                <a:r>
                  <a:rPr lang="en-US" sz="140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29893E-43D4-7748-C5BF-A241E5F72EDF}"/>
                </a:ext>
              </a:extLst>
            </p:cNvPr>
            <p:cNvSpPr txBox="1"/>
            <p:nvPr/>
          </p:nvSpPr>
          <p:spPr>
            <a:xfrm>
              <a:off x="47482" y="-1823911"/>
              <a:ext cx="48293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Program Execution and Sequence</a:t>
              </a:r>
              <a:endParaRPr lang="en-US" b="1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7C393D7-3633-AFA4-B909-77C0132FB6E5}"/>
                </a:ext>
              </a:extLst>
            </p:cNvPr>
            <p:cNvSpPr/>
            <p:nvPr/>
          </p:nvSpPr>
          <p:spPr>
            <a:xfrm>
              <a:off x="4356172" y="-1154670"/>
              <a:ext cx="1851387" cy="15539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3. The program's machine code instructions are loaded into memory</a:t>
              </a:r>
            </a:p>
          </p:txBody>
        </p:sp>
        <p:pic>
          <p:nvPicPr>
            <p:cNvPr id="8" name="Picture 7" descr="A black rectangular sign with white text&#10;&#10;Description automatically generated">
              <a:extLst>
                <a:ext uri="{FF2B5EF4-FFF2-40B4-BE49-F238E27FC236}">
                  <a16:creationId xmlns:a16="http://schemas.microsoft.com/office/drawing/2014/main" id="{F7C55231-5063-9075-0591-E343BCDEF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5536" y="-1835234"/>
              <a:ext cx="877442" cy="564690"/>
            </a:xfrm>
            <a:prstGeom prst="rect">
              <a:avLst/>
            </a:prstGeom>
          </p:spPr>
        </p:pic>
        <p:pic>
          <p:nvPicPr>
            <p:cNvPr id="9" name="Picture 8" descr="A black and white drawing of a disk&#10;&#10;Description automatically generated">
              <a:extLst>
                <a:ext uri="{FF2B5EF4-FFF2-40B4-BE49-F238E27FC236}">
                  <a16:creationId xmlns:a16="http://schemas.microsoft.com/office/drawing/2014/main" id="{2F80FE1D-12DA-4F89-4DDC-09EB96E8A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4805" y="2933826"/>
              <a:ext cx="630347" cy="85470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723774-9BD0-11C3-57F4-C121CF5BB044}"/>
                </a:ext>
              </a:extLst>
            </p:cNvPr>
            <p:cNvSpPr txBox="1"/>
            <p:nvPr/>
          </p:nvSpPr>
          <p:spPr>
            <a:xfrm>
              <a:off x="4646777" y="2833951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./hello-world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C1F74D-4813-6E63-FCCD-1BAE4012F020}"/>
                </a:ext>
              </a:extLst>
            </p:cNvPr>
            <p:cNvSpPr txBox="1"/>
            <p:nvPr/>
          </p:nvSpPr>
          <p:spPr>
            <a:xfrm>
              <a:off x="3040717" y="2833951"/>
              <a:ext cx="1308369" cy="923330"/>
            </a:xfrm>
            <a:custGeom>
              <a:avLst/>
              <a:gdLst>
                <a:gd name="connsiteX0" fmla="*/ 0 w 1308369"/>
                <a:gd name="connsiteY0" fmla="*/ 0 h 923330"/>
                <a:gd name="connsiteX1" fmla="*/ 641101 w 1308369"/>
                <a:gd name="connsiteY1" fmla="*/ 0 h 923330"/>
                <a:gd name="connsiteX2" fmla="*/ 1308369 w 1308369"/>
                <a:gd name="connsiteY2" fmla="*/ 0 h 923330"/>
                <a:gd name="connsiteX3" fmla="*/ 1308369 w 1308369"/>
                <a:gd name="connsiteY3" fmla="*/ 480132 h 923330"/>
                <a:gd name="connsiteX4" fmla="*/ 1308369 w 1308369"/>
                <a:gd name="connsiteY4" fmla="*/ 923330 h 923330"/>
                <a:gd name="connsiteX5" fmla="*/ 680352 w 1308369"/>
                <a:gd name="connsiteY5" fmla="*/ 923330 h 923330"/>
                <a:gd name="connsiteX6" fmla="*/ 0 w 1308369"/>
                <a:gd name="connsiteY6" fmla="*/ 923330 h 923330"/>
                <a:gd name="connsiteX7" fmla="*/ 0 w 1308369"/>
                <a:gd name="connsiteY7" fmla="*/ 480132 h 923330"/>
                <a:gd name="connsiteX8" fmla="*/ 0 w 1308369"/>
                <a:gd name="connsiteY8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8369" h="923330" extrusionOk="0">
                  <a:moveTo>
                    <a:pt x="0" y="0"/>
                  </a:moveTo>
                  <a:cubicBezTo>
                    <a:pt x="223722" y="9455"/>
                    <a:pt x="391004" y="-10488"/>
                    <a:pt x="641101" y="0"/>
                  </a:cubicBezTo>
                  <a:cubicBezTo>
                    <a:pt x="891198" y="10488"/>
                    <a:pt x="1137873" y="12819"/>
                    <a:pt x="1308369" y="0"/>
                  </a:cubicBezTo>
                  <a:cubicBezTo>
                    <a:pt x="1289300" y="236011"/>
                    <a:pt x="1292068" y="327934"/>
                    <a:pt x="1308369" y="480132"/>
                  </a:cubicBezTo>
                  <a:cubicBezTo>
                    <a:pt x="1324670" y="632330"/>
                    <a:pt x="1302800" y="719217"/>
                    <a:pt x="1308369" y="923330"/>
                  </a:cubicBezTo>
                  <a:cubicBezTo>
                    <a:pt x="1085801" y="894663"/>
                    <a:pt x="893151" y="946850"/>
                    <a:pt x="680352" y="923330"/>
                  </a:cubicBezTo>
                  <a:cubicBezTo>
                    <a:pt x="467553" y="899810"/>
                    <a:pt x="146507" y="950912"/>
                    <a:pt x="0" y="923330"/>
                  </a:cubicBezTo>
                  <a:cubicBezTo>
                    <a:pt x="-12821" y="785371"/>
                    <a:pt x="11448" y="666384"/>
                    <a:pt x="0" y="480132"/>
                  </a:cubicBezTo>
                  <a:cubicBezTo>
                    <a:pt x="-11448" y="293880"/>
                    <a:pt x="7751" y="166287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1001 0010 1010 1101 1111 1001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7A9D9F-1CCC-A2C0-E988-7CA9118E7646}"/>
                </a:ext>
              </a:extLst>
            </p:cNvPr>
            <p:cNvSpPr txBox="1"/>
            <p:nvPr/>
          </p:nvSpPr>
          <p:spPr>
            <a:xfrm>
              <a:off x="2993527" y="2478643"/>
              <a:ext cx="14672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hello-world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61FB9A-9305-6F0F-FD08-D730D10429C2}"/>
                </a:ext>
              </a:extLst>
            </p:cNvPr>
            <p:cNvSpPr txBox="1"/>
            <p:nvPr/>
          </p:nvSpPr>
          <p:spPr>
            <a:xfrm>
              <a:off x="2572534" y="-745998"/>
              <a:ext cx="1024639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1001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0010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1010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1101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1111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1001</a:t>
              </a:r>
            </a:p>
            <a:p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5F77F70-5F60-C1C1-9D1B-CB243B127E50}"/>
                </a:ext>
              </a:extLst>
            </p:cNvPr>
            <p:cNvCxnSpPr>
              <a:cxnSpLocks/>
              <a:stCxn id="7" idx="0"/>
              <a:endCxn id="12" idx="2"/>
            </p:cNvCxnSpPr>
            <p:nvPr/>
          </p:nvCxnSpPr>
          <p:spPr>
            <a:xfrm rot="16200000" flipV="1">
              <a:off x="2809347" y="1560836"/>
              <a:ext cx="1193316" cy="64230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5E4F343-E0E9-1624-A0E2-EB7227F7D32F}"/>
                </a:ext>
              </a:extLst>
            </p:cNvPr>
            <p:cNvSpPr/>
            <p:nvPr/>
          </p:nvSpPr>
          <p:spPr>
            <a:xfrm>
              <a:off x="351070" y="630357"/>
              <a:ext cx="1851387" cy="15539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4. Each value in memory has an address – we will start from 1 here</a:t>
              </a:r>
            </a:p>
          </p:txBody>
        </p:sp>
        <p:cxnSp>
          <p:nvCxnSpPr>
            <p:cNvPr id="28" name="Straight Arrow Connector 18">
              <a:extLst>
                <a:ext uri="{FF2B5EF4-FFF2-40B4-BE49-F238E27FC236}">
                  <a16:creationId xmlns:a16="http://schemas.microsoft.com/office/drawing/2014/main" id="{A740BBE0-3AB2-ED74-2297-F44053B63DE1}"/>
                </a:ext>
              </a:extLst>
            </p:cNvPr>
            <p:cNvCxnSpPr>
              <a:cxnSpLocks/>
              <a:stCxn id="25" idx="0"/>
              <a:endCxn id="12" idx="1"/>
            </p:cNvCxnSpPr>
            <p:nvPr/>
          </p:nvCxnSpPr>
          <p:spPr>
            <a:xfrm rot="5400000" flipH="1" flipV="1">
              <a:off x="1744301" y="-197875"/>
              <a:ext cx="360692" cy="1295772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405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0CA547B3-EF05-1F6C-AFB5-49EE76CF68DC}"/>
              </a:ext>
            </a:extLst>
          </p:cNvPr>
          <p:cNvGrpSpPr/>
          <p:nvPr/>
        </p:nvGrpSpPr>
        <p:grpSpPr>
          <a:xfrm>
            <a:off x="143406" y="382914"/>
            <a:ext cx="7272862" cy="6074710"/>
            <a:chOff x="47482" y="-1835234"/>
            <a:chExt cx="7272862" cy="607471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983934" y="3028814"/>
              <a:ext cx="681335" cy="1006507"/>
              <a:chOff x="2019687" y="4812858"/>
              <a:chExt cx="681335" cy="100650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9687" y="4812858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2036926" y="5450033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533919" y="-1369258"/>
              <a:ext cx="1119217" cy="376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24" y="-1402710"/>
              <a:ext cx="7081020" cy="3749365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3217" y="789175"/>
                <a:ext cx="0" cy="6842284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B9408D6-77D3-4039-8334-E8B8D4C5DEAF}"/>
                </a:ext>
              </a:extLst>
            </p:cNvPr>
            <p:cNvGrpSpPr/>
            <p:nvPr/>
          </p:nvGrpSpPr>
          <p:grpSpPr>
            <a:xfrm>
              <a:off x="4572491" y="2444027"/>
              <a:ext cx="2668096" cy="1795449"/>
              <a:chOff x="4572491" y="4369661"/>
              <a:chExt cx="2668096" cy="179544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572491" y="4421517"/>
                <a:ext cx="2668096" cy="1743593"/>
              </a:xfrm>
              <a:custGeom>
                <a:avLst/>
                <a:gdLst>
                  <a:gd name="connsiteX0" fmla="*/ 0 w 2668096"/>
                  <a:gd name="connsiteY0" fmla="*/ 0 h 1743593"/>
                  <a:gd name="connsiteX1" fmla="*/ 640343 w 2668096"/>
                  <a:gd name="connsiteY1" fmla="*/ 0 h 1743593"/>
                  <a:gd name="connsiteX2" fmla="*/ 1227324 w 2668096"/>
                  <a:gd name="connsiteY2" fmla="*/ 0 h 1743593"/>
                  <a:gd name="connsiteX3" fmla="*/ 1947710 w 2668096"/>
                  <a:gd name="connsiteY3" fmla="*/ 0 h 1743593"/>
                  <a:gd name="connsiteX4" fmla="*/ 2668096 w 2668096"/>
                  <a:gd name="connsiteY4" fmla="*/ 0 h 1743593"/>
                  <a:gd name="connsiteX5" fmla="*/ 2668096 w 2668096"/>
                  <a:gd name="connsiteY5" fmla="*/ 563762 h 1743593"/>
                  <a:gd name="connsiteX6" fmla="*/ 2668096 w 2668096"/>
                  <a:gd name="connsiteY6" fmla="*/ 1110088 h 1743593"/>
                  <a:gd name="connsiteX7" fmla="*/ 2668096 w 2668096"/>
                  <a:gd name="connsiteY7" fmla="*/ 1743593 h 1743593"/>
                  <a:gd name="connsiteX8" fmla="*/ 2001072 w 2668096"/>
                  <a:gd name="connsiteY8" fmla="*/ 1743593 h 1743593"/>
                  <a:gd name="connsiteX9" fmla="*/ 1414091 w 2668096"/>
                  <a:gd name="connsiteY9" fmla="*/ 1743593 h 1743593"/>
                  <a:gd name="connsiteX10" fmla="*/ 747067 w 2668096"/>
                  <a:gd name="connsiteY10" fmla="*/ 1743593 h 1743593"/>
                  <a:gd name="connsiteX11" fmla="*/ 0 w 2668096"/>
                  <a:gd name="connsiteY11" fmla="*/ 1743593 h 1743593"/>
                  <a:gd name="connsiteX12" fmla="*/ 0 w 2668096"/>
                  <a:gd name="connsiteY12" fmla="*/ 1179831 h 1743593"/>
                  <a:gd name="connsiteX13" fmla="*/ 0 w 2668096"/>
                  <a:gd name="connsiteY13" fmla="*/ 616070 h 1743593"/>
                  <a:gd name="connsiteX14" fmla="*/ 0 w 2668096"/>
                  <a:gd name="connsiteY14" fmla="*/ 0 h 174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68096" h="1743593" extrusionOk="0">
                    <a:moveTo>
                      <a:pt x="0" y="0"/>
                    </a:moveTo>
                    <a:cubicBezTo>
                      <a:pt x="161883" y="29046"/>
                      <a:pt x="382930" y="4998"/>
                      <a:pt x="640343" y="0"/>
                    </a:cubicBezTo>
                    <a:cubicBezTo>
                      <a:pt x="897756" y="-4998"/>
                      <a:pt x="1089204" y="10165"/>
                      <a:pt x="1227324" y="0"/>
                    </a:cubicBezTo>
                    <a:cubicBezTo>
                      <a:pt x="1365444" y="-10165"/>
                      <a:pt x="1763739" y="33338"/>
                      <a:pt x="1947710" y="0"/>
                    </a:cubicBezTo>
                    <a:cubicBezTo>
                      <a:pt x="2131681" y="-33338"/>
                      <a:pt x="2327002" y="-7919"/>
                      <a:pt x="2668096" y="0"/>
                    </a:cubicBezTo>
                    <a:cubicBezTo>
                      <a:pt x="2668077" y="116618"/>
                      <a:pt x="2661294" y="435151"/>
                      <a:pt x="2668096" y="563762"/>
                    </a:cubicBezTo>
                    <a:cubicBezTo>
                      <a:pt x="2674898" y="692373"/>
                      <a:pt x="2660753" y="968320"/>
                      <a:pt x="2668096" y="1110088"/>
                    </a:cubicBezTo>
                    <a:cubicBezTo>
                      <a:pt x="2675439" y="1251856"/>
                      <a:pt x="2688923" y="1453565"/>
                      <a:pt x="2668096" y="1743593"/>
                    </a:cubicBezTo>
                    <a:cubicBezTo>
                      <a:pt x="2450039" y="1736132"/>
                      <a:pt x="2261506" y="1761338"/>
                      <a:pt x="2001072" y="1743593"/>
                    </a:cubicBezTo>
                    <a:cubicBezTo>
                      <a:pt x="1740638" y="1725848"/>
                      <a:pt x="1539910" y="1732958"/>
                      <a:pt x="1414091" y="1743593"/>
                    </a:cubicBezTo>
                    <a:cubicBezTo>
                      <a:pt x="1288272" y="1754228"/>
                      <a:pt x="1014562" y="1710975"/>
                      <a:pt x="747067" y="1743593"/>
                    </a:cubicBezTo>
                    <a:cubicBezTo>
                      <a:pt x="479572" y="1776211"/>
                      <a:pt x="357146" y="1756074"/>
                      <a:pt x="0" y="1743593"/>
                    </a:cubicBezTo>
                    <a:cubicBezTo>
                      <a:pt x="2155" y="1552232"/>
                      <a:pt x="-20143" y="1305165"/>
                      <a:pt x="0" y="1179831"/>
                    </a:cubicBezTo>
                    <a:cubicBezTo>
                      <a:pt x="20143" y="1054497"/>
                      <a:pt x="-18278" y="886506"/>
                      <a:pt x="0" y="616070"/>
                    </a:cubicBezTo>
                    <a:cubicBezTo>
                      <a:pt x="18278" y="345634"/>
                      <a:pt x="19798" y="287008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2491" y="4721426"/>
                <a:ext cx="266809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0525CB72-8240-1D2F-E393-0C249640B7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57839" y="4478127"/>
                <a:ext cx="426016" cy="1524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109166" y="4369661"/>
                <a:ext cx="880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Gaegu" pitchFamily="2" charset="0"/>
                  </a:rPr>
                  <a:t>Console</a:t>
                </a:r>
              </a:p>
            </p:txBody>
          </p:sp>
        </p:grp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2342" y="3176822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358893" y="243247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1225988" y="2540201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29893E-43D4-7748-C5BF-A241E5F72EDF}"/>
                </a:ext>
              </a:extLst>
            </p:cNvPr>
            <p:cNvSpPr txBox="1"/>
            <p:nvPr/>
          </p:nvSpPr>
          <p:spPr>
            <a:xfrm>
              <a:off x="47482" y="-1823911"/>
              <a:ext cx="48293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Program Execution and Sequence</a:t>
              </a:r>
              <a:endParaRPr lang="en-US" b="1" dirty="0"/>
            </a:p>
          </p:txBody>
        </p:sp>
        <p:pic>
          <p:nvPicPr>
            <p:cNvPr id="8" name="Picture 7" descr="A black rectangular sign with white text&#10;&#10;Description automatically generated">
              <a:extLst>
                <a:ext uri="{FF2B5EF4-FFF2-40B4-BE49-F238E27FC236}">
                  <a16:creationId xmlns:a16="http://schemas.microsoft.com/office/drawing/2014/main" id="{F7C55231-5063-9075-0591-E343BCDEF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5536" y="-1835234"/>
              <a:ext cx="877442" cy="56469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723774-9BD0-11C3-57F4-C121CF5BB044}"/>
                </a:ext>
              </a:extLst>
            </p:cNvPr>
            <p:cNvSpPr txBox="1"/>
            <p:nvPr/>
          </p:nvSpPr>
          <p:spPr>
            <a:xfrm>
              <a:off x="4646777" y="2833951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./hello-world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61FB9A-9305-6F0F-FD08-D730D10429C2}"/>
                </a:ext>
              </a:extLst>
            </p:cNvPr>
            <p:cNvSpPr txBox="1"/>
            <p:nvPr/>
          </p:nvSpPr>
          <p:spPr>
            <a:xfrm>
              <a:off x="2572534" y="-745998"/>
              <a:ext cx="1024639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1001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0010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1010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1101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1111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1001</a:t>
              </a:r>
            </a:p>
            <a:p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5E4F343-E0E9-1624-A0E2-EB7227F7D32F}"/>
                </a:ext>
              </a:extLst>
            </p:cNvPr>
            <p:cNvSpPr/>
            <p:nvPr/>
          </p:nvSpPr>
          <p:spPr>
            <a:xfrm>
              <a:off x="2080285" y="1038995"/>
              <a:ext cx="1851387" cy="15539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5. The program counter gets the address of the entry point instruction</a:t>
              </a:r>
            </a:p>
          </p:txBody>
        </p:sp>
        <p:cxnSp>
          <p:nvCxnSpPr>
            <p:cNvPr id="28" name="Straight Arrow Connector 18">
              <a:extLst>
                <a:ext uri="{FF2B5EF4-FFF2-40B4-BE49-F238E27FC236}">
                  <a16:creationId xmlns:a16="http://schemas.microsoft.com/office/drawing/2014/main" id="{A740BBE0-3AB2-ED74-2297-F44053B63DE1}"/>
                </a:ext>
              </a:extLst>
            </p:cNvPr>
            <p:cNvCxnSpPr>
              <a:cxnSpLocks/>
              <a:stCxn id="25" idx="1"/>
              <a:endCxn id="17" idx="0"/>
            </p:cNvCxnSpPr>
            <p:nvPr/>
          </p:nvCxnSpPr>
          <p:spPr>
            <a:xfrm rot="10800000" flipV="1">
              <a:off x="1653139" y="1815993"/>
              <a:ext cx="427147" cy="724207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7C393D7-3633-AFA4-B909-77C0132FB6E5}"/>
                </a:ext>
              </a:extLst>
            </p:cNvPr>
            <p:cNvSpPr/>
            <p:nvPr/>
          </p:nvSpPr>
          <p:spPr>
            <a:xfrm>
              <a:off x="4157478" y="1590254"/>
              <a:ext cx="1851387" cy="15539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6. The program can now start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E913BD7-0679-B677-6315-ABB36F394AB2}"/>
                </a:ext>
              </a:extLst>
            </p:cNvPr>
            <p:cNvGrpSpPr/>
            <p:nvPr/>
          </p:nvGrpSpPr>
          <p:grpSpPr>
            <a:xfrm>
              <a:off x="1653136" y="-564670"/>
              <a:ext cx="894087" cy="3358251"/>
              <a:chOff x="1642020" y="-12506528"/>
              <a:chExt cx="369809" cy="20746984"/>
            </a:xfrm>
          </p:grpSpPr>
          <p:cxnSp>
            <p:nvCxnSpPr>
              <p:cNvPr id="44" name="Straight Arrow Connector 55">
                <a:extLst>
                  <a:ext uri="{FF2B5EF4-FFF2-40B4-BE49-F238E27FC236}">
                    <a16:creationId xmlns:a16="http://schemas.microsoft.com/office/drawing/2014/main" id="{5D5B91A5-E316-42E1-BBA2-521EBC9EFC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-7613226" y="-3251285"/>
                <a:ext cx="18863353" cy="352860"/>
              </a:xfrm>
              <a:prstGeom prst="bentConnector3">
                <a:avLst>
                  <a:gd name="adj1" fmla="val 99930"/>
                </a:avLst>
              </a:prstGeom>
              <a:ln w="19050" cap="rnd" cmpd="sng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99930D2-D36A-4AF4-69E5-B396124A9DFC}"/>
                  </a:ext>
                </a:extLst>
              </p:cNvPr>
              <p:cNvSpPr/>
              <p:nvPr/>
            </p:nvSpPr>
            <p:spPr>
              <a:xfrm>
                <a:off x="1668759" y="7932682"/>
                <a:ext cx="34307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294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43628357-3840-9423-89C7-C110E5753890}"/>
              </a:ext>
            </a:extLst>
          </p:cNvPr>
          <p:cNvGrpSpPr/>
          <p:nvPr/>
        </p:nvGrpSpPr>
        <p:grpSpPr>
          <a:xfrm>
            <a:off x="143406" y="382914"/>
            <a:ext cx="7272862" cy="6074710"/>
            <a:chOff x="47482" y="-1835234"/>
            <a:chExt cx="7272862" cy="607471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983934" y="3028814"/>
              <a:ext cx="681335" cy="1006507"/>
              <a:chOff x="2019687" y="4812858"/>
              <a:chExt cx="681335" cy="100650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9687" y="4812858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2036926" y="5450033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533919" y="-1369258"/>
              <a:ext cx="1119217" cy="376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24" y="-1402710"/>
              <a:ext cx="7081020" cy="3749365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3217" y="789175"/>
                <a:ext cx="0" cy="6842284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B9408D6-77D3-4039-8334-E8B8D4C5DEAF}"/>
                </a:ext>
              </a:extLst>
            </p:cNvPr>
            <p:cNvGrpSpPr/>
            <p:nvPr/>
          </p:nvGrpSpPr>
          <p:grpSpPr>
            <a:xfrm>
              <a:off x="4572491" y="2444027"/>
              <a:ext cx="2668096" cy="1795449"/>
              <a:chOff x="4572491" y="4369661"/>
              <a:chExt cx="2668096" cy="179544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572491" y="4421517"/>
                <a:ext cx="2668096" cy="1743593"/>
              </a:xfrm>
              <a:custGeom>
                <a:avLst/>
                <a:gdLst>
                  <a:gd name="connsiteX0" fmla="*/ 0 w 2668096"/>
                  <a:gd name="connsiteY0" fmla="*/ 0 h 1743593"/>
                  <a:gd name="connsiteX1" fmla="*/ 640343 w 2668096"/>
                  <a:gd name="connsiteY1" fmla="*/ 0 h 1743593"/>
                  <a:gd name="connsiteX2" fmla="*/ 1227324 w 2668096"/>
                  <a:gd name="connsiteY2" fmla="*/ 0 h 1743593"/>
                  <a:gd name="connsiteX3" fmla="*/ 1947710 w 2668096"/>
                  <a:gd name="connsiteY3" fmla="*/ 0 h 1743593"/>
                  <a:gd name="connsiteX4" fmla="*/ 2668096 w 2668096"/>
                  <a:gd name="connsiteY4" fmla="*/ 0 h 1743593"/>
                  <a:gd name="connsiteX5" fmla="*/ 2668096 w 2668096"/>
                  <a:gd name="connsiteY5" fmla="*/ 563762 h 1743593"/>
                  <a:gd name="connsiteX6" fmla="*/ 2668096 w 2668096"/>
                  <a:gd name="connsiteY6" fmla="*/ 1110088 h 1743593"/>
                  <a:gd name="connsiteX7" fmla="*/ 2668096 w 2668096"/>
                  <a:gd name="connsiteY7" fmla="*/ 1743593 h 1743593"/>
                  <a:gd name="connsiteX8" fmla="*/ 2001072 w 2668096"/>
                  <a:gd name="connsiteY8" fmla="*/ 1743593 h 1743593"/>
                  <a:gd name="connsiteX9" fmla="*/ 1414091 w 2668096"/>
                  <a:gd name="connsiteY9" fmla="*/ 1743593 h 1743593"/>
                  <a:gd name="connsiteX10" fmla="*/ 747067 w 2668096"/>
                  <a:gd name="connsiteY10" fmla="*/ 1743593 h 1743593"/>
                  <a:gd name="connsiteX11" fmla="*/ 0 w 2668096"/>
                  <a:gd name="connsiteY11" fmla="*/ 1743593 h 1743593"/>
                  <a:gd name="connsiteX12" fmla="*/ 0 w 2668096"/>
                  <a:gd name="connsiteY12" fmla="*/ 1179831 h 1743593"/>
                  <a:gd name="connsiteX13" fmla="*/ 0 w 2668096"/>
                  <a:gd name="connsiteY13" fmla="*/ 616070 h 1743593"/>
                  <a:gd name="connsiteX14" fmla="*/ 0 w 2668096"/>
                  <a:gd name="connsiteY14" fmla="*/ 0 h 174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68096" h="1743593" extrusionOk="0">
                    <a:moveTo>
                      <a:pt x="0" y="0"/>
                    </a:moveTo>
                    <a:cubicBezTo>
                      <a:pt x="161883" y="29046"/>
                      <a:pt x="382930" y="4998"/>
                      <a:pt x="640343" y="0"/>
                    </a:cubicBezTo>
                    <a:cubicBezTo>
                      <a:pt x="897756" y="-4998"/>
                      <a:pt x="1089204" y="10165"/>
                      <a:pt x="1227324" y="0"/>
                    </a:cubicBezTo>
                    <a:cubicBezTo>
                      <a:pt x="1365444" y="-10165"/>
                      <a:pt x="1763739" y="33338"/>
                      <a:pt x="1947710" y="0"/>
                    </a:cubicBezTo>
                    <a:cubicBezTo>
                      <a:pt x="2131681" y="-33338"/>
                      <a:pt x="2327002" y="-7919"/>
                      <a:pt x="2668096" y="0"/>
                    </a:cubicBezTo>
                    <a:cubicBezTo>
                      <a:pt x="2668077" y="116618"/>
                      <a:pt x="2661294" y="435151"/>
                      <a:pt x="2668096" y="563762"/>
                    </a:cubicBezTo>
                    <a:cubicBezTo>
                      <a:pt x="2674898" y="692373"/>
                      <a:pt x="2660753" y="968320"/>
                      <a:pt x="2668096" y="1110088"/>
                    </a:cubicBezTo>
                    <a:cubicBezTo>
                      <a:pt x="2675439" y="1251856"/>
                      <a:pt x="2688923" y="1453565"/>
                      <a:pt x="2668096" y="1743593"/>
                    </a:cubicBezTo>
                    <a:cubicBezTo>
                      <a:pt x="2450039" y="1736132"/>
                      <a:pt x="2261506" y="1761338"/>
                      <a:pt x="2001072" y="1743593"/>
                    </a:cubicBezTo>
                    <a:cubicBezTo>
                      <a:pt x="1740638" y="1725848"/>
                      <a:pt x="1539910" y="1732958"/>
                      <a:pt x="1414091" y="1743593"/>
                    </a:cubicBezTo>
                    <a:cubicBezTo>
                      <a:pt x="1288272" y="1754228"/>
                      <a:pt x="1014562" y="1710975"/>
                      <a:pt x="747067" y="1743593"/>
                    </a:cubicBezTo>
                    <a:cubicBezTo>
                      <a:pt x="479572" y="1776211"/>
                      <a:pt x="357146" y="1756074"/>
                      <a:pt x="0" y="1743593"/>
                    </a:cubicBezTo>
                    <a:cubicBezTo>
                      <a:pt x="2155" y="1552232"/>
                      <a:pt x="-20143" y="1305165"/>
                      <a:pt x="0" y="1179831"/>
                    </a:cubicBezTo>
                    <a:cubicBezTo>
                      <a:pt x="20143" y="1054497"/>
                      <a:pt x="-18278" y="886506"/>
                      <a:pt x="0" y="616070"/>
                    </a:cubicBezTo>
                    <a:cubicBezTo>
                      <a:pt x="18278" y="345634"/>
                      <a:pt x="19798" y="287008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2491" y="4721426"/>
                <a:ext cx="266809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0525CB72-8240-1D2F-E393-0C249640B7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57839" y="4478127"/>
                <a:ext cx="426016" cy="1524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109166" y="4369661"/>
                <a:ext cx="880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Gaegu" pitchFamily="2" charset="0"/>
                  </a:rPr>
                  <a:t>Console</a:t>
                </a:r>
              </a:p>
            </p:txBody>
          </p:sp>
        </p:grp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2342" y="3176822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358893" y="243247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29893E-43D4-7748-C5BF-A241E5F72EDF}"/>
                </a:ext>
              </a:extLst>
            </p:cNvPr>
            <p:cNvSpPr txBox="1"/>
            <p:nvPr/>
          </p:nvSpPr>
          <p:spPr>
            <a:xfrm>
              <a:off x="47482" y="-1823911"/>
              <a:ext cx="48293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Program Execution and Sequence</a:t>
              </a:r>
              <a:endParaRPr lang="en-US" b="1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7C393D7-3633-AFA4-B909-77C0132FB6E5}"/>
                </a:ext>
              </a:extLst>
            </p:cNvPr>
            <p:cNvSpPr/>
            <p:nvPr/>
          </p:nvSpPr>
          <p:spPr>
            <a:xfrm>
              <a:off x="4716779" y="-445185"/>
              <a:ext cx="1851387" cy="15539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7. The instruction from the address in the program counter is loaded</a:t>
              </a:r>
            </a:p>
          </p:txBody>
        </p:sp>
        <p:pic>
          <p:nvPicPr>
            <p:cNvPr id="8" name="Picture 7" descr="A black rectangular sign with white text&#10;&#10;Description automatically generated">
              <a:extLst>
                <a:ext uri="{FF2B5EF4-FFF2-40B4-BE49-F238E27FC236}">
                  <a16:creationId xmlns:a16="http://schemas.microsoft.com/office/drawing/2014/main" id="{F7C55231-5063-9075-0591-E343BCDEF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5536" y="-1835234"/>
              <a:ext cx="877442" cy="56469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723774-9BD0-11C3-57F4-C121CF5BB044}"/>
                </a:ext>
              </a:extLst>
            </p:cNvPr>
            <p:cNvSpPr txBox="1"/>
            <p:nvPr/>
          </p:nvSpPr>
          <p:spPr>
            <a:xfrm>
              <a:off x="4646777" y="2833951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./hello-world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61FB9A-9305-6F0F-FD08-D730D10429C2}"/>
                </a:ext>
              </a:extLst>
            </p:cNvPr>
            <p:cNvSpPr txBox="1"/>
            <p:nvPr/>
          </p:nvSpPr>
          <p:spPr>
            <a:xfrm>
              <a:off x="2572534" y="-745998"/>
              <a:ext cx="1024639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1001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0010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1010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1101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1111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1001</a:t>
              </a:r>
            </a:p>
            <a:p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5F77F70-5F60-C1C1-9D1B-CB243B127E50}"/>
                </a:ext>
              </a:extLst>
            </p:cNvPr>
            <p:cNvCxnSpPr>
              <a:cxnSpLocks/>
              <a:stCxn id="57" idx="1"/>
            </p:cNvCxnSpPr>
            <p:nvPr/>
          </p:nvCxnSpPr>
          <p:spPr>
            <a:xfrm rot="10800000">
              <a:off x="3597172" y="-536083"/>
              <a:ext cx="1119606" cy="86789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5E4F343-E0E9-1624-A0E2-EB7227F7D32F}"/>
                </a:ext>
              </a:extLst>
            </p:cNvPr>
            <p:cNvSpPr/>
            <p:nvPr/>
          </p:nvSpPr>
          <p:spPr>
            <a:xfrm>
              <a:off x="2466707" y="1181160"/>
              <a:ext cx="1851387" cy="15539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8. This instruction runs</a:t>
              </a:r>
            </a:p>
          </p:txBody>
        </p:sp>
        <p:cxnSp>
          <p:nvCxnSpPr>
            <p:cNvPr id="28" name="Straight Arrow Connector 18">
              <a:extLst>
                <a:ext uri="{FF2B5EF4-FFF2-40B4-BE49-F238E27FC236}">
                  <a16:creationId xmlns:a16="http://schemas.microsoft.com/office/drawing/2014/main" id="{A740BBE0-3AB2-ED74-2297-F44053B63DE1}"/>
                </a:ext>
              </a:extLst>
            </p:cNvPr>
            <p:cNvCxnSpPr>
              <a:cxnSpLocks/>
              <a:stCxn id="57" idx="2"/>
              <a:endCxn id="22" idx="3"/>
            </p:cNvCxnSpPr>
            <p:nvPr/>
          </p:nvCxnSpPr>
          <p:spPr>
            <a:xfrm rot="5400000">
              <a:off x="2962540" y="811950"/>
              <a:ext cx="2383079" cy="2976792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5D7F1A-AFDC-98A9-4360-5440DBAE408A}"/>
                </a:ext>
              </a:extLst>
            </p:cNvPr>
            <p:cNvSpPr txBox="1"/>
            <p:nvPr/>
          </p:nvSpPr>
          <p:spPr>
            <a:xfrm>
              <a:off x="1751864" y="2979710"/>
              <a:ext cx="9733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Instruction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7C5D89-6DD1-1AA0-312E-76CF34674A54}"/>
                </a:ext>
              </a:extLst>
            </p:cNvPr>
            <p:cNvSpPr/>
            <p:nvPr/>
          </p:nvSpPr>
          <p:spPr>
            <a:xfrm>
              <a:off x="1811386" y="3338000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1001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1B9EF5C-5280-55DF-5465-BC8E5E85827F}"/>
                </a:ext>
              </a:extLst>
            </p:cNvPr>
            <p:cNvGrpSpPr/>
            <p:nvPr/>
          </p:nvGrpSpPr>
          <p:grpSpPr>
            <a:xfrm>
              <a:off x="1653136" y="-564670"/>
              <a:ext cx="894087" cy="3358251"/>
              <a:chOff x="1642020" y="-12506528"/>
              <a:chExt cx="369809" cy="20746984"/>
            </a:xfrm>
          </p:grpSpPr>
          <p:cxnSp>
            <p:nvCxnSpPr>
              <p:cNvPr id="9" name="Straight Arrow Connector 55">
                <a:extLst>
                  <a:ext uri="{FF2B5EF4-FFF2-40B4-BE49-F238E27FC236}">
                    <a16:creationId xmlns:a16="http://schemas.microsoft.com/office/drawing/2014/main" id="{101DEA52-8A40-D2FE-1D87-ACCF533885C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-7613226" y="-3251285"/>
                <a:ext cx="18863353" cy="352860"/>
              </a:xfrm>
              <a:prstGeom prst="bentConnector3">
                <a:avLst>
                  <a:gd name="adj1" fmla="val 99930"/>
                </a:avLst>
              </a:prstGeom>
              <a:ln w="19050" cap="rnd" cmpd="sng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88D7BA-B8FB-0A88-6A6D-B09DEA59104A}"/>
                  </a:ext>
                </a:extLst>
              </p:cNvPr>
              <p:cNvSpPr/>
              <p:nvPr/>
            </p:nvSpPr>
            <p:spPr>
              <a:xfrm>
                <a:off x="1668759" y="7932682"/>
                <a:ext cx="34307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862787-7E89-5260-693B-CA68384B135E}"/>
                </a:ext>
              </a:extLst>
            </p:cNvPr>
            <p:cNvSpPr/>
            <p:nvPr/>
          </p:nvSpPr>
          <p:spPr>
            <a:xfrm>
              <a:off x="1225988" y="2540201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401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7D75B12-4BF4-25D2-43D9-53339506AD37}"/>
              </a:ext>
            </a:extLst>
          </p:cNvPr>
          <p:cNvGrpSpPr/>
          <p:nvPr/>
        </p:nvGrpSpPr>
        <p:grpSpPr>
          <a:xfrm>
            <a:off x="143406" y="382914"/>
            <a:ext cx="7272862" cy="6074710"/>
            <a:chOff x="47482" y="-1835234"/>
            <a:chExt cx="7272862" cy="607471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983934" y="3028814"/>
              <a:ext cx="681335" cy="1006507"/>
              <a:chOff x="2019687" y="4812858"/>
              <a:chExt cx="681335" cy="100650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9687" y="4812858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2036926" y="5450033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533919" y="-1369258"/>
              <a:ext cx="1119217" cy="376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24" y="-1402710"/>
              <a:ext cx="7081020" cy="3749365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3217" y="789175"/>
                <a:ext cx="0" cy="6842284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B9408D6-77D3-4039-8334-E8B8D4C5DEAF}"/>
                </a:ext>
              </a:extLst>
            </p:cNvPr>
            <p:cNvGrpSpPr/>
            <p:nvPr/>
          </p:nvGrpSpPr>
          <p:grpSpPr>
            <a:xfrm>
              <a:off x="4572491" y="2444027"/>
              <a:ext cx="2668096" cy="1795449"/>
              <a:chOff x="4572491" y="4369661"/>
              <a:chExt cx="2668096" cy="179544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572491" y="4421517"/>
                <a:ext cx="2668096" cy="1743593"/>
              </a:xfrm>
              <a:custGeom>
                <a:avLst/>
                <a:gdLst>
                  <a:gd name="connsiteX0" fmla="*/ 0 w 2668096"/>
                  <a:gd name="connsiteY0" fmla="*/ 0 h 1743593"/>
                  <a:gd name="connsiteX1" fmla="*/ 640343 w 2668096"/>
                  <a:gd name="connsiteY1" fmla="*/ 0 h 1743593"/>
                  <a:gd name="connsiteX2" fmla="*/ 1227324 w 2668096"/>
                  <a:gd name="connsiteY2" fmla="*/ 0 h 1743593"/>
                  <a:gd name="connsiteX3" fmla="*/ 1947710 w 2668096"/>
                  <a:gd name="connsiteY3" fmla="*/ 0 h 1743593"/>
                  <a:gd name="connsiteX4" fmla="*/ 2668096 w 2668096"/>
                  <a:gd name="connsiteY4" fmla="*/ 0 h 1743593"/>
                  <a:gd name="connsiteX5" fmla="*/ 2668096 w 2668096"/>
                  <a:gd name="connsiteY5" fmla="*/ 563762 h 1743593"/>
                  <a:gd name="connsiteX6" fmla="*/ 2668096 w 2668096"/>
                  <a:gd name="connsiteY6" fmla="*/ 1110088 h 1743593"/>
                  <a:gd name="connsiteX7" fmla="*/ 2668096 w 2668096"/>
                  <a:gd name="connsiteY7" fmla="*/ 1743593 h 1743593"/>
                  <a:gd name="connsiteX8" fmla="*/ 2001072 w 2668096"/>
                  <a:gd name="connsiteY8" fmla="*/ 1743593 h 1743593"/>
                  <a:gd name="connsiteX9" fmla="*/ 1414091 w 2668096"/>
                  <a:gd name="connsiteY9" fmla="*/ 1743593 h 1743593"/>
                  <a:gd name="connsiteX10" fmla="*/ 747067 w 2668096"/>
                  <a:gd name="connsiteY10" fmla="*/ 1743593 h 1743593"/>
                  <a:gd name="connsiteX11" fmla="*/ 0 w 2668096"/>
                  <a:gd name="connsiteY11" fmla="*/ 1743593 h 1743593"/>
                  <a:gd name="connsiteX12" fmla="*/ 0 w 2668096"/>
                  <a:gd name="connsiteY12" fmla="*/ 1179831 h 1743593"/>
                  <a:gd name="connsiteX13" fmla="*/ 0 w 2668096"/>
                  <a:gd name="connsiteY13" fmla="*/ 616070 h 1743593"/>
                  <a:gd name="connsiteX14" fmla="*/ 0 w 2668096"/>
                  <a:gd name="connsiteY14" fmla="*/ 0 h 174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68096" h="1743593" extrusionOk="0">
                    <a:moveTo>
                      <a:pt x="0" y="0"/>
                    </a:moveTo>
                    <a:cubicBezTo>
                      <a:pt x="161883" y="29046"/>
                      <a:pt x="382930" y="4998"/>
                      <a:pt x="640343" y="0"/>
                    </a:cubicBezTo>
                    <a:cubicBezTo>
                      <a:pt x="897756" y="-4998"/>
                      <a:pt x="1089204" y="10165"/>
                      <a:pt x="1227324" y="0"/>
                    </a:cubicBezTo>
                    <a:cubicBezTo>
                      <a:pt x="1365444" y="-10165"/>
                      <a:pt x="1763739" y="33338"/>
                      <a:pt x="1947710" y="0"/>
                    </a:cubicBezTo>
                    <a:cubicBezTo>
                      <a:pt x="2131681" y="-33338"/>
                      <a:pt x="2327002" y="-7919"/>
                      <a:pt x="2668096" y="0"/>
                    </a:cubicBezTo>
                    <a:cubicBezTo>
                      <a:pt x="2668077" y="116618"/>
                      <a:pt x="2661294" y="435151"/>
                      <a:pt x="2668096" y="563762"/>
                    </a:cubicBezTo>
                    <a:cubicBezTo>
                      <a:pt x="2674898" y="692373"/>
                      <a:pt x="2660753" y="968320"/>
                      <a:pt x="2668096" y="1110088"/>
                    </a:cubicBezTo>
                    <a:cubicBezTo>
                      <a:pt x="2675439" y="1251856"/>
                      <a:pt x="2688923" y="1453565"/>
                      <a:pt x="2668096" y="1743593"/>
                    </a:cubicBezTo>
                    <a:cubicBezTo>
                      <a:pt x="2450039" y="1736132"/>
                      <a:pt x="2261506" y="1761338"/>
                      <a:pt x="2001072" y="1743593"/>
                    </a:cubicBezTo>
                    <a:cubicBezTo>
                      <a:pt x="1740638" y="1725848"/>
                      <a:pt x="1539910" y="1732958"/>
                      <a:pt x="1414091" y="1743593"/>
                    </a:cubicBezTo>
                    <a:cubicBezTo>
                      <a:pt x="1288272" y="1754228"/>
                      <a:pt x="1014562" y="1710975"/>
                      <a:pt x="747067" y="1743593"/>
                    </a:cubicBezTo>
                    <a:cubicBezTo>
                      <a:pt x="479572" y="1776211"/>
                      <a:pt x="357146" y="1756074"/>
                      <a:pt x="0" y="1743593"/>
                    </a:cubicBezTo>
                    <a:cubicBezTo>
                      <a:pt x="2155" y="1552232"/>
                      <a:pt x="-20143" y="1305165"/>
                      <a:pt x="0" y="1179831"/>
                    </a:cubicBezTo>
                    <a:cubicBezTo>
                      <a:pt x="20143" y="1054497"/>
                      <a:pt x="-18278" y="886506"/>
                      <a:pt x="0" y="616070"/>
                    </a:cubicBezTo>
                    <a:cubicBezTo>
                      <a:pt x="18278" y="345634"/>
                      <a:pt x="19798" y="287008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2491" y="4721426"/>
                <a:ext cx="266809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0525CB72-8240-1D2F-E393-0C249640B7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57839" y="4478127"/>
                <a:ext cx="426016" cy="1524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109166" y="4369661"/>
                <a:ext cx="880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Gaegu" pitchFamily="2" charset="0"/>
                  </a:rPr>
                  <a:t>Console</a:t>
                </a:r>
              </a:p>
            </p:txBody>
          </p:sp>
        </p:grp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2342" y="3176822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358893" y="243247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29893E-43D4-7748-C5BF-A241E5F72EDF}"/>
                </a:ext>
              </a:extLst>
            </p:cNvPr>
            <p:cNvSpPr txBox="1"/>
            <p:nvPr/>
          </p:nvSpPr>
          <p:spPr>
            <a:xfrm>
              <a:off x="47482" y="-1823911"/>
              <a:ext cx="48293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Program Execution and Sequence</a:t>
              </a:r>
              <a:endParaRPr lang="en-US" b="1" dirty="0"/>
            </a:p>
          </p:txBody>
        </p:sp>
        <p:pic>
          <p:nvPicPr>
            <p:cNvPr id="8" name="Picture 7" descr="A black rectangular sign with white text&#10;&#10;Description automatically generated">
              <a:extLst>
                <a:ext uri="{FF2B5EF4-FFF2-40B4-BE49-F238E27FC236}">
                  <a16:creationId xmlns:a16="http://schemas.microsoft.com/office/drawing/2014/main" id="{F7C55231-5063-9075-0591-E343BCDEF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5536" y="-1835234"/>
              <a:ext cx="877442" cy="56469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723774-9BD0-11C3-57F4-C121CF5BB044}"/>
                </a:ext>
              </a:extLst>
            </p:cNvPr>
            <p:cNvSpPr txBox="1"/>
            <p:nvPr/>
          </p:nvSpPr>
          <p:spPr>
            <a:xfrm>
              <a:off x="4646777" y="2833951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./hello-world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61FB9A-9305-6F0F-FD08-D730D10429C2}"/>
                </a:ext>
              </a:extLst>
            </p:cNvPr>
            <p:cNvSpPr txBox="1"/>
            <p:nvPr/>
          </p:nvSpPr>
          <p:spPr>
            <a:xfrm>
              <a:off x="2572534" y="-745998"/>
              <a:ext cx="1024639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1001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0010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1010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1101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1111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1001</a:t>
              </a:r>
            </a:p>
            <a:p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5E4F343-E0E9-1624-A0E2-EB7227F7D32F}"/>
                </a:ext>
              </a:extLst>
            </p:cNvPr>
            <p:cNvSpPr/>
            <p:nvPr/>
          </p:nvSpPr>
          <p:spPr>
            <a:xfrm>
              <a:off x="2272600" y="1099825"/>
              <a:ext cx="1851387" cy="15539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9. When it completes, the program counter is increased by 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5D7F1A-AFDC-98A9-4360-5440DBAE408A}"/>
                </a:ext>
              </a:extLst>
            </p:cNvPr>
            <p:cNvSpPr txBox="1"/>
            <p:nvPr/>
          </p:nvSpPr>
          <p:spPr>
            <a:xfrm>
              <a:off x="1751864" y="2979710"/>
              <a:ext cx="9733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Instruction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7C5D89-6DD1-1AA0-312E-76CF34674A54}"/>
                </a:ext>
              </a:extLst>
            </p:cNvPr>
            <p:cNvSpPr/>
            <p:nvPr/>
          </p:nvSpPr>
          <p:spPr>
            <a:xfrm>
              <a:off x="1811386" y="3338000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1001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1B9EF5C-5280-55DF-5465-BC8E5E85827F}"/>
                </a:ext>
              </a:extLst>
            </p:cNvPr>
            <p:cNvGrpSpPr/>
            <p:nvPr/>
          </p:nvGrpSpPr>
          <p:grpSpPr>
            <a:xfrm>
              <a:off x="1653138" y="-310358"/>
              <a:ext cx="894087" cy="3103941"/>
              <a:chOff x="1642020" y="-12506528"/>
              <a:chExt cx="369809" cy="20746984"/>
            </a:xfrm>
          </p:grpSpPr>
          <p:cxnSp>
            <p:nvCxnSpPr>
              <p:cNvPr id="9" name="Straight Arrow Connector 55">
                <a:extLst>
                  <a:ext uri="{FF2B5EF4-FFF2-40B4-BE49-F238E27FC236}">
                    <a16:creationId xmlns:a16="http://schemas.microsoft.com/office/drawing/2014/main" id="{101DEA52-8A40-D2FE-1D87-ACCF533885C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-7613226" y="-3251285"/>
                <a:ext cx="18863353" cy="352860"/>
              </a:xfrm>
              <a:prstGeom prst="bentConnector3">
                <a:avLst>
                  <a:gd name="adj1" fmla="val 99930"/>
                </a:avLst>
              </a:prstGeom>
              <a:ln w="19050" cap="rnd" cmpd="sng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88D7BA-B8FB-0A88-6A6D-B09DEA59104A}"/>
                  </a:ext>
                </a:extLst>
              </p:cNvPr>
              <p:cNvSpPr/>
              <p:nvPr/>
            </p:nvSpPr>
            <p:spPr>
              <a:xfrm>
                <a:off x="1668759" y="7932682"/>
                <a:ext cx="34307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862787-7E89-5260-693B-CA68384B135E}"/>
                </a:ext>
              </a:extLst>
            </p:cNvPr>
            <p:cNvSpPr/>
            <p:nvPr/>
          </p:nvSpPr>
          <p:spPr>
            <a:xfrm>
              <a:off x="1225988" y="2540201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03ED929-3D04-6EB1-0DD5-551DBB19E03B}"/>
                </a:ext>
              </a:extLst>
            </p:cNvPr>
            <p:cNvSpPr/>
            <p:nvPr/>
          </p:nvSpPr>
          <p:spPr>
            <a:xfrm>
              <a:off x="4453819" y="-334344"/>
              <a:ext cx="1851387" cy="15539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10. The next instruction is at address “2”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356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9E5D4C3-B912-DD71-CB67-114A83ED4BB8}"/>
              </a:ext>
            </a:extLst>
          </p:cNvPr>
          <p:cNvGrpSpPr/>
          <p:nvPr/>
        </p:nvGrpSpPr>
        <p:grpSpPr>
          <a:xfrm>
            <a:off x="143406" y="382914"/>
            <a:ext cx="7272862" cy="6074710"/>
            <a:chOff x="47482" y="-1835234"/>
            <a:chExt cx="7272862" cy="607471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983934" y="3028814"/>
              <a:ext cx="681335" cy="1006507"/>
              <a:chOff x="2019687" y="4812858"/>
              <a:chExt cx="681335" cy="100650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9687" y="4812858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2036926" y="5450033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533919" y="-1369258"/>
              <a:ext cx="1119217" cy="376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24" y="-1402710"/>
              <a:ext cx="7081020" cy="3749365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3217" y="789175"/>
                <a:ext cx="0" cy="6842284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B9408D6-77D3-4039-8334-E8B8D4C5DEAF}"/>
                </a:ext>
              </a:extLst>
            </p:cNvPr>
            <p:cNvGrpSpPr/>
            <p:nvPr/>
          </p:nvGrpSpPr>
          <p:grpSpPr>
            <a:xfrm>
              <a:off x="4572491" y="2444027"/>
              <a:ext cx="2668096" cy="1795449"/>
              <a:chOff x="4572491" y="4369661"/>
              <a:chExt cx="2668096" cy="179544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572491" y="4421517"/>
                <a:ext cx="2668096" cy="1743593"/>
              </a:xfrm>
              <a:custGeom>
                <a:avLst/>
                <a:gdLst>
                  <a:gd name="connsiteX0" fmla="*/ 0 w 2668096"/>
                  <a:gd name="connsiteY0" fmla="*/ 0 h 1743593"/>
                  <a:gd name="connsiteX1" fmla="*/ 640343 w 2668096"/>
                  <a:gd name="connsiteY1" fmla="*/ 0 h 1743593"/>
                  <a:gd name="connsiteX2" fmla="*/ 1227324 w 2668096"/>
                  <a:gd name="connsiteY2" fmla="*/ 0 h 1743593"/>
                  <a:gd name="connsiteX3" fmla="*/ 1947710 w 2668096"/>
                  <a:gd name="connsiteY3" fmla="*/ 0 h 1743593"/>
                  <a:gd name="connsiteX4" fmla="*/ 2668096 w 2668096"/>
                  <a:gd name="connsiteY4" fmla="*/ 0 h 1743593"/>
                  <a:gd name="connsiteX5" fmla="*/ 2668096 w 2668096"/>
                  <a:gd name="connsiteY5" fmla="*/ 563762 h 1743593"/>
                  <a:gd name="connsiteX6" fmla="*/ 2668096 w 2668096"/>
                  <a:gd name="connsiteY6" fmla="*/ 1110088 h 1743593"/>
                  <a:gd name="connsiteX7" fmla="*/ 2668096 w 2668096"/>
                  <a:gd name="connsiteY7" fmla="*/ 1743593 h 1743593"/>
                  <a:gd name="connsiteX8" fmla="*/ 2001072 w 2668096"/>
                  <a:gd name="connsiteY8" fmla="*/ 1743593 h 1743593"/>
                  <a:gd name="connsiteX9" fmla="*/ 1414091 w 2668096"/>
                  <a:gd name="connsiteY9" fmla="*/ 1743593 h 1743593"/>
                  <a:gd name="connsiteX10" fmla="*/ 747067 w 2668096"/>
                  <a:gd name="connsiteY10" fmla="*/ 1743593 h 1743593"/>
                  <a:gd name="connsiteX11" fmla="*/ 0 w 2668096"/>
                  <a:gd name="connsiteY11" fmla="*/ 1743593 h 1743593"/>
                  <a:gd name="connsiteX12" fmla="*/ 0 w 2668096"/>
                  <a:gd name="connsiteY12" fmla="*/ 1179831 h 1743593"/>
                  <a:gd name="connsiteX13" fmla="*/ 0 w 2668096"/>
                  <a:gd name="connsiteY13" fmla="*/ 616070 h 1743593"/>
                  <a:gd name="connsiteX14" fmla="*/ 0 w 2668096"/>
                  <a:gd name="connsiteY14" fmla="*/ 0 h 174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68096" h="1743593" extrusionOk="0">
                    <a:moveTo>
                      <a:pt x="0" y="0"/>
                    </a:moveTo>
                    <a:cubicBezTo>
                      <a:pt x="161883" y="29046"/>
                      <a:pt x="382930" y="4998"/>
                      <a:pt x="640343" y="0"/>
                    </a:cubicBezTo>
                    <a:cubicBezTo>
                      <a:pt x="897756" y="-4998"/>
                      <a:pt x="1089204" y="10165"/>
                      <a:pt x="1227324" y="0"/>
                    </a:cubicBezTo>
                    <a:cubicBezTo>
                      <a:pt x="1365444" y="-10165"/>
                      <a:pt x="1763739" y="33338"/>
                      <a:pt x="1947710" y="0"/>
                    </a:cubicBezTo>
                    <a:cubicBezTo>
                      <a:pt x="2131681" y="-33338"/>
                      <a:pt x="2327002" y="-7919"/>
                      <a:pt x="2668096" y="0"/>
                    </a:cubicBezTo>
                    <a:cubicBezTo>
                      <a:pt x="2668077" y="116618"/>
                      <a:pt x="2661294" y="435151"/>
                      <a:pt x="2668096" y="563762"/>
                    </a:cubicBezTo>
                    <a:cubicBezTo>
                      <a:pt x="2674898" y="692373"/>
                      <a:pt x="2660753" y="968320"/>
                      <a:pt x="2668096" y="1110088"/>
                    </a:cubicBezTo>
                    <a:cubicBezTo>
                      <a:pt x="2675439" y="1251856"/>
                      <a:pt x="2688923" y="1453565"/>
                      <a:pt x="2668096" y="1743593"/>
                    </a:cubicBezTo>
                    <a:cubicBezTo>
                      <a:pt x="2450039" y="1736132"/>
                      <a:pt x="2261506" y="1761338"/>
                      <a:pt x="2001072" y="1743593"/>
                    </a:cubicBezTo>
                    <a:cubicBezTo>
                      <a:pt x="1740638" y="1725848"/>
                      <a:pt x="1539910" y="1732958"/>
                      <a:pt x="1414091" y="1743593"/>
                    </a:cubicBezTo>
                    <a:cubicBezTo>
                      <a:pt x="1288272" y="1754228"/>
                      <a:pt x="1014562" y="1710975"/>
                      <a:pt x="747067" y="1743593"/>
                    </a:cubicBezTo>
                    <a:cubicBezTo>
                      <a:pt x="479572" y="1776211"/>
                      <a:pt x="357146" y="1756074"/>
                      <a:pt x="0" y="1743593"/>
                    </a:cubicBezTo>
                    <a:cubicBezTo>
                      <a:pt x="2155" y="1552232"/>
                      <a:pt x="-20143" y="1305165"/>
                      <a:pt x="0" y="1179831"/>
                    </a:cubicBezTo>
                    <a:cubicBezTo>
                      <a:pt x="20143" y="1054497"/>
                      <a:pt x="-18278" y="886506"/>
                      <a:pt x="0" y="616070"/>
                    </a:cubicBezTo>
                    <a:cubicBezTo>
                      <a:pt x="18278" y="345634"/>
                      <a:pt x="19798" y="287008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2491" y="4721426"/>
                <a:ext cx="266809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0525CB72-8240-1D2F-E393-0C249640B7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57839" y="4478127"/>
                <a:ext cx="426016" cy="1524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109166" y="4369661"/>
                <a:ext cx="880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Gaegu" pitchFamily="2" charset="0"/>
                  </a:rPr>
                  <a:t>Console</a:t>
                </a:r>
              </a:p>
            </p:txBody>
          </p:sp>
        </p:grp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2342" y="3176822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358893" y="243247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29893E-43D4-7748-C5BF-A241E5F72EDF}"/>
                </a:ext>
              </a:extLst>
            </p:cNvPr>
            <p:cNvSpPr txBox="1"/>
            <p:nvPr/>
          </p:nvSpPr>
          <p:spPr>
            <a:xfrm>
              <a:off x="47482" y="-1823911"/>
              <a:ext cx="48293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Program Execution and Sequence</a:t>
              </a:r>
              <a:endParaRPr lang="en-US" b="1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7C393D7-3633-AFA4-B909-77C0132FB6E5}"/>
                </a:ext>
              </a:extLst>
            </p:cNvPr>
            <p:cNvSpPr/>
            <p:nvPr/>
          </p:nvSpPr>
          <p:spPr>
            <a:xfrm>
              <a:off x="4716779" y="-445185"/>
              <a:ext cx="1851387" cy="15539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11. The instruction from the address in the program counter is loaded</a:t>
              </a:r>
            </a:p>
          </p:txBody>
        </p:sp>
        <p:pic>
          <p:nvPicPr>
            <p:cNvPr id="8" name="Picture 7" descr="A black rectangular sign with white text&#10;&#10;Description automatically generated">
              <a:extLst>
                <a:ext uri="{FF2B5EF4-FFF2-40B4-BE49-F238E27FC236}">
                  <a16:creationId xmlns:a16="http://schemas.microsoft.com/office/drawing/2014/main" id="{F7C55231-5063-9075-0591-E343BCDEF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5536" y="-1835234"/>
              <a:ext cx="877442" cy="56469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723774-9BD0-11C3-57F4-C121CF5BB044}"/>
                </a:ext>
              </a:extLst>
            </p:cNvPr>
            <p:cNvSpPr txBox="1"/>
            <p:nvPr/>
          </p:nvSpPr>
          <p:spPr>
            <a:xfrm>
              <a:off x="4646777" y="2833951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./hello-world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61FB9A-9305-6F0F-FD08-D730D10429C2}"/>
                </a:ext>
              </a:extLst>
            </p:cNvPr>
            <p:cNvSpPr txBox="1"/>
            <p:nvPr/>
          </p:nvSpPr>
          <p:spPr>
            <a:xfrm>
              <a:off x="2572534" y="-745998"/>
              <a:ext cx="1024639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1001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0010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1010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1101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1111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1001</a:t>
              </a:r>
            </a:p>
            <a:p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5F77F70-5F60-C1C1-9D1B-CB243B127E50}"/>
                </a:ext>
              </a:extLst>
            </p:cNvPr>
            <p:cNvCxnSpPr>
              <a:cxnSpLocks/>
              <a:stCxn id="57" idx="1"/>
            </p:cNvCxnSpPr>
            <p:nvPr/>
          </p:nvCxnSpPr>
          <p:spPr>
            <a:xfrm rot="10800000">
              <a:off x="3597172" y="-310361"/>
              <a:ext cx="1119606" cy="64217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5E4F343-E0E9-1624-A0E2-EB7227F7D32F}"/>
                </a:ext>
              </a:extLst>
            </p:cNvPr>
            <p:cNvSpPr/>
            <p:nvPr/>
          </p:nvSpPr>
          <p:spPr>
            <a:xfrm>
              <a:off x="2466707" y="1181160"/>
              <a:ext cx="1851387" cy="15539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12. The CPU now runs instruction “0010”</a:t>
              </a:r>
            </a:p>
          </p:txBody>
        </p:sp>
        <p:cxnSp>
          <p:nvCxnSpPr>
            <p:cNvPr id="28" name="Straight Arrow Connector 18">
              <a:extLst>
                <a:ext uri="{FF2B5EF4-FFF2-40B4-BE49-F238E27FC236}">
                  <a16:creationId xmlns:a16="http://schemas.microsoft.com/office/drawing/2014/main" id="{A740BBE0-3AB2-ED74-2297-F44053B63DE1}"/>
                </a:ext>
              </a:extLst>
            </p:cNvPr>
            <p:cNvCxnSpPr>
              <a:cxnSpLocks/>
              <a:stCxn id="57" idx="2"/>
              <a:endCxn id="22" idx="3"/>
            </p:cNvCxnSpPr>
            <p:nvPr/>
          </p:nvCxnSpPr>
          <p:spPr>
            <a:xfrm rot="5400000">
              <a:off x="2962540" y="811950"/>
              <a:ext cx="2383079" cy="2976792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5D7F1A-AFDC-98A9-4360-5440DBAE408A}"/>
                </a:ext>
              </a:extLst>
            </p:cNvPr>
            <p:cNvSpPr txBox="1"/>
            <p:nvPr/>
          </p:nvSpPr>
          <p:spPr>
            <a:xfrm>
              <a:off x="1751864" y="2979710"/>
              <a:ext cx="9733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Instruction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7C5D89-6DD1-1AA0-312E-76CF34674A54}"/>
                </a:ext>
              </a:extLst>
            </p:cNvPr>
            <p:cNvSpPr/>
            <p:nvPr/>
          </p:nvSpPr>
          <p:spPr>
            <a:xfrm>
              <a:off x="1811386" y="3338000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0010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1B9EF5C-5280-55DF-5465-BC8E5E85827F}"/>
                </a:ext>
              </a:extLst>
            </p:cNvPr>
            <p:cNvGrpSpPr/>
            <p:nvPr/>
          </p:nvGrpSpPr>
          <p:grpSpPr>
            <a:xfrm>
              <a:off x="1653138" y="-310358"/>
              <a:ext cx="894087" cy="3103941"/>
              <a:chOff x="1642020" y="-12506528"/>
              <a:chExt cx="369809" cy="20746984"/>
            </a:xfrm>
          </p:grpSpPr>
          <p:cxnSp>
            <p:nvCxnSpPr>
              <p:cNvPr id="9" name="Straight Arrow Connector 55">
                <a:extLst>
                  <a:ext uri="{FF2B5EF4-FFF2-40B4-BE49-F238E27FC236}">
                    <a16:creationId xmlns:a16="http://schemas.microsoft.com/office/drawing/2014/main" id="{101DEA52-8A40-D2FE-1D87-ACCF533885C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-7613226" y="-3251285"/>
                <a:ext cx="18863353" cy="352860"/>
              </a:xfrm>
              <a:prstGeom prst="bentConnector3">
                <a:avLst>
                  <a:gd name="adj1" fmla="val 99930"/>
                </a:avLst>
              </a:prstGeom>
              <a:ln w="19050" cap="rnd" cmpd="sng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88D7BA-B8FB-0A88-6A6D-B09DEA59104A}"/>
                  </a:ext>
                </a:extLst>
              </p:cNvPr>
              <p:cNvSpPr/>
              <p:nvPr/>
            </p:nvSpPr>
            <p:spPr>
              <a:xfrm>
                <a:off x="1668759" y="7932682"/>
                <a:ext cx="34307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862787-7E89-5260-693B-CA68384B135E}"/>
                </a:ext>
              </a:extLst>
            </p:cNvPr>
            <p:cNvSpPr/>
            <p:nvPr/>
          </p:nvSpPr>
          <p:spPr>
            <a:xfrm>
              <a:off x="1225988" y="2540201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720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079858" y="5246962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629843" y="84889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335248" y="815438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9408D6-77D3-4039-8334-E8B8D4C5DEAF}"/>
              </a:ext>
            </a:extLst>
          </p:cNvPr>
          <p:cNvGrpSpPr/>
          <p:nvPr/>
        </p:nvGrpSpPr>
        <p:grpSpPr>
          <a:xfrm>
            <a:off x="4668415" y="4662175"/>
            <a:ext cx="2668096" cy="1795449"/>
            <a:chOff x="4572491" y="4369661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109166" y="4369661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6A45FBB-357A-5752-2DFB-F3411E54BCC4}"/>
              </a:ext>
            </a:extLst>
          </p:cNvPr>
          <p:cNvCxnSpPr>
            <a:cxnSpLocks/>
          </p:cNvCxnSpPr>
          <p:nvPr/>
        </p:nvCxnSpPr>
        <p:spPr>
          <a:xfrm flipV="1">
            <a:off x="4928266" y="5394970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26C3E5-5F49-EEF2-7A70-013C462FCF7D}"/>
              </a:ext>
            </a:extLst>
          </p:cNvPr>
          <p:cNvSpPr txBox="1"/>
          <p:nvPr/>
        </p:nvSpPr>
        <p:spPr>
          <a:xfrm>
            <a:off x="454817" y="4650624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</a:t>
            </a:r>
          </a:p>
          <a:p>
            <a:r>
              <a:rPr lang="en-US" sz="1400" dirty="0"/>
              <a:t>Counter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143406" y="394237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Program Execution and Sequence</a:t>
            </a:r>
            <a:endParaRPr lang="en-US" b="1" dirty="0"/>
          </a:p>
        </p:txBody>
      </p:sp>
      <p:pic>
        <p:nvPicPr>
          <p:cNvPr id="8" name="Picture 7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F7C55231-5063-9075-0591-E343BCDEF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460" y="382914"/>
            <a:ext cx="877442" cy="564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723774-9BD0-11C3-57F4-C121CF5BB044}"/>
              </a:ext>
            </a:extLst>
          </p:cNvPr>
          <p:cNvSpPr txBox="1"/>
          <p:nvPr/>
        </p:nvSpPr>
        <p:spPr>
          <a:xfrm>
            <a:off x="4742701" y="5052099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61FB9A-9305-6F0F-FD08-D730D10429C2}"/>
              </a:ext>
            </a:extLst>
          </p:cNvPr>
          <p:cNvSpPr txBox="1"/>
          <p:nvPr/>
        </p:nvSpPr>
        <p:spPr>
          <a:xfrm>
            <a:off x="2668458" y="1472150"/>
            <a:ext cx="10246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D7F1A-AFDC-98A9-4360-5440DBAE408A}"/>
              </a:ext>
            </a:extLst>
          </p:cNvPr>
          <p:cNvSpPr txBox="1"/>
          <p:nvPr/>
        </p:nvSpPr>
        <p:spPr>
          <a:xfrm>
            <a:off x="1847788" y="5197858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Instruction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7C5D89-6DD1-1AA0-312E-76CF34674A54}"/>
              </a:ext>
            </a:extLst>
          </p:cNvPr>
          <p:cNvSpPr/>
          <p:nvPr/>
        </p:nvSpPr>
        <p:spPr>
          <a:xfrm>
            <a:off x="1907310" y="5556148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0010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B9EF5C-5280-55DF-5465-BC8E5E85827F}"/>
              </a:ext>
            </a:extLst>
          </p:cNvPr>
          <p:cNvGrpSpPr/>
          <p:nvPr/>
        </p:nvGrpSpPr>
        <p:grpSpPr>
          <a:xfrm>
            <a:off x="1749062" y="2206371"/>
            <a:ext cx="894087" cy="2805358"/>
            <a:chOff x="1642020" y="-12506528"/>
            <a:chExt cx="369809" cy="20746984"/>
          </a:xfrm>
        </p:grpSpPr>
        <p:cxnSp>
          <p:nvCxnSpPr>
            <p:cNvPr id="9" name="Straight Arrow Connector 55">
              <a:extLst>
                <a:ext uri="{FF2B5EF4-FFF2-40B4-BE49-F238E27FC236}">
                  <a16:creationId xmlns:a16="http://schemas.microsoft.com/office/drawing/2014/main" id="{101DEA52-8A40-D2FE-1D87-ACCF533885C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C88D7BA-B8FB-0A88-6A6D-B09DEA59104A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7862787-7E89-5260-693B-CA68384B135E}"/>
              </a:ext>
            </a:extLst>
          </p:cNvPr>
          <p:cNvSpPr/>
          <p:nvPr/>
        </p:nvSpPr>
        <p:spPr>
          <a:xfrm>
            <a:off x="1321912" y="4758349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D704DD-43EC-B3EB-3589-7AFEF140A44F}"/>
              </a:ext>
            </a:extLst>
          </p:cNvPr>
          <p:cNvSpPr/>
          <p:nvPr/>
        </p:nvSpPr>
        <p:spPr>
          <a:xfrm>
            <a:off x="2279226" y="3787807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13. When it completes, the program counter is increased by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3BF489-E618-62E2-9982-4AF2C80EC100}"/>
              </a:ext>
            </a:extLst>
          </p:cNvPr>
          <p:cNvSpPr/>
          <p:nvPr/>
        </p:nvSpPr>
        <p:spPr>
          <a:xfrm>
            <a:off x="5191812" y="4296454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15. .. and this goes on and on… millions of times a second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A9C07F-367B-D2DF-5341-F5E69CC49BAB}"/>
              </a:ext>
            </a:extLst>
          </p:cNvPr>
          <p:cNvSpPr/>
          <p:nvPr/>
        </p:nvSpPr>
        <p:spPr>
          <a:xfrm>
            <a:off x="4613244" y="1664500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14.Now “3” is the next instruction</a:t>
            </a:r>
          </a:p>
        </p:txBody>
      </p:sp>
    </p:spTree>
    <p:extLst>
      <p:ext uri="{BB962C8B-B14F-4D97-AF65-F5344CB8AC3E}">
        <p14:creationId xmlns:p14="http://schemas.microsoft.com/office/powerpoint/2010/main" val="82503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384</TotalTime>
  <Words>316</Words>
  <Application>Microsoft Macintosh PowerPoint</Application>
  <PresentationFormat>Custom</PresentationFormat>
  <Paragraphs>117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Di Lorenzo</dc:creator>
  <cp:lastModifiedBy>Andrew Cain</cp:lastModifiedBy>
  <cp:revision>23</cp:revision>
  <dcterms:created xsi:type="dcterms:W3CDTF">2023-09-06T05:00:29Z</dcterms:created>
  <dcterms:modified xsi:type="dcterms:W3CDTF">2023-09-08T11:47:24Z</dcterms:modified>
</cp:coreProperties>
</file>