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4" r:id="rId8"/>
    <p:sldId id="262" r:id="rId9"/>
    <p:sldId id="265"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3"/>
    <p:restoredTop sz="94674"/>
  </p:normalViewPr>
  <p:slideViewPr>
    <p:cSldViewPr snapToGrid="0">
      <p:cViewPr varScale="1">
        <p:scale>
          <a:sx n="95" d="100"/>
          <a:sy n="95" d="100"/>
        </p:scale>
        <p:origin x="192" y="1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8DD3-4662-36AC-ABB7-1B1774C3D8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352C98-0D82-7E2F-99F9-37449BDFF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A217D8-9801-DB73-C5F4-D0391D90B6E7}"/>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531CADDE-BBF0-8BC7-2BCC-D5585704C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81DD1-A1E3-A9CD-C98B-D210DD144E64}"/>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3813131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9C20-655D-03B2-4627-7E5598A7C1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249B5-DEB4-F8C6-806A-0BCF7B6E5E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9C9B4-451F-8776-CD76-AFBBCE71840B}"/>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993E44E1-31CA-F9F7-3E90-75C9BC0803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B96665-8B11-F7AD-2CF4-ED9DF9D74FE8}"/>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48114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454B1-65AC-33A5-BDAE-98F2B99F3E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E9F642-F599-80D7-35D8-9503EF17CC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B9854-0595-11F2-2378-D305C02CBD16}"/>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21ED1D36-7C60-56A8-698B-6E1F28C36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E0B9C-4DAE-6C80-0EB2-EEEF528BA6F1}"/>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377365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2063-EC00-7CCD-07D1-E3B6E21409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4A8AC-F3CA-BC70-8208-884D642DE7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F7988B-9C60-7612-CFCE-526C498B90BC}"/>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F1072245-752B-BCFE-963D-683407C56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7291A-3545-55F0-596F-DF006135F2AA}"/>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06602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36BC-02D7-0BA4-770D-4F0F445CB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375BE4-81E4-633A-73F6-070FC8ADC4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6D1528-7344-5C7C-56DE-41D9F2D30864}"/>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11082CB5-C1E6-6DF3-4006-B75450B31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DC35A-A902-F784-BF2D-CF5A788871EE}"/>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1386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D4B-F5B5-AAA5-0062-99EFAE3068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12DB3-14FC-C92F-0B4D-DF3088397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AF8C60-09FE-BC68-E6D4-DADA52A9A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AAC0C1-1572-045C-6A69-55FEB548FFF0}"/>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6" name="Footer Placeholder 5">
            <a:extLst>
              <a:ext uri="{FF2B5EF4-FFF2-40B4-BE49-F238E27FC236}">
                <a16:creationId xmlns:a16="http://schemas.microsoft.com/office/drawing/2014/main" id="{37D5D8D0-7BF8-524B-7331-5FFF3E7AB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118B3-6D5D-0976-7DBE-5BD101015221}"/>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239350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63C8-764A-8BFA-09A4-0D0DAA9CD7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E33EE5-035C-B119-14B6-1E44E2F1FF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BAA5F-F2AA-FA81-75E2-4E25D94ADE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81B3C7-F75E-22AD-0EFD-76F424473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BA416-66A0-3DE4-9E04-EE4B290FF6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832F8F-6507-F8F7-4BE8-253F3A2208B5}"/>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8" name="Footer Placeholder 7">
            <a:extLst>
              <a:ext uri="{FF2B5EF4-FFF2-40B4-BE49-F238E27FC236}">
                <a16:creationId xmlns:a16="http://schemas.microsoft.com/office/drawing/2014/main" id="{C04973A0-CF05-8E0B-E608-6B77ACEF26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B3C59F-EB1B-E4D1-6047-38218D166E54}"/>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286872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925B-3EF4-AAF1-5D10-C5A8B096A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AFC5C4-83C3-912B-0C93-E208C22C9454}"/>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4" name="Footer Placeholder 3">
            <a:extLst>
              <a:ext uri="{FF2B5EF4-FFF2-40B4-BE49-F238E27FC236}">
                <a16:creationId xmlns:a16="http://schemas.microsoft.com/office/drawing/2014/main" id="{7FCD1CEE-AF4E-8DCD-A4AF-52B6E1AB5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AACA9F-79C7-714F-02FD-9FFD7F4B6183}"/>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3181148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1699F4-4C9E-C0C9-D568-BB45F154A2FE}"/>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3" name="Footer Placeholder 2">
            <a:extLst>
              <a:ext uri="{FF2B5EF4-FFF2-40B4-BE49-F238E27FC236}">
                <a16:creationId xmlns:a16="http://schemas.microsoft.com/office/drawing/2014/main" id="{7365C3A7-ADAF-08F2-96FC-F6B5C8A3AB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D00BD9-E0ED-118A-B9B2-9F00C914ED43}"/>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90574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9E25-7E29-2D61-086D-A8A6EC86C0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FAE48-C3D3-E183-803D-DE4124407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12276F-04F4-44C1-2569-A5FC506310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F0651-C0C5-14D2-422B-D435A1A8D79D}"/>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6" name="Footer Placeholder 5">
            <a:extLst>
              <a:ext uri="{FF2B5EF4-FFF2-40B4-BE49-F238E27FC236}">
                <a16:creationId xmlns:a16="http://schemas.microsoft.com/office/drawing/2014/main" id="{65AB7790-EEE0-377E-A85B-86B599743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D66AB0-1675-C7BF-3E7B-487A89EC8AF6}"/>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230580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80E3D-CA5E-06C5-C139-872FE4E26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C7A187-1C2E-8535-F832-9F97E2C5E7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EE656-1991-F767-49BD-F474E2DF0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5DA55C-06A1-DCF1-8DA7-DF322B20680C}"/>
              </a:ext>
            </a:extLst>
          </p:cNvPr>
          <p:cNvSpPr>
            <a:spLocks noGrp="1"/>
          </p:cNvSpPr>
          <p:nvPr>
            <p:ph type="dt" sz="half" idx="10"/>
          </p:nvPr>
        </p:nvSpPr>
        <p:spPr/>
        <p:txBody>
          <a:bodyPr/>
          <a:lstStyle/>
          <a:p>
            <a:fld id="{C1C19C47-48E5-2B43-AA45-0DF271C98055}" type="datetimeFigureOut">
              <a:rPr lang="en-US" smtClean="0"/>
              <a:t>10/31/24</a:t>
            </a:fld>
            <a:endParaRPr lang="en-US"/>
          </a:p>
        </p:txBody>
      </p:sp>
      <p:sp>
        <p:nvSpPr>
          <p:cNvPr id="6" name="Footer Placeholder 5">
            <a:extLst>
              <a:ext uri="{FF2B5EF4-FFF2-40B4-BE49-F238E27FC236}">
                <a16:creationId xmlns:a16="http://schemas.microsoft.com/office/drawing/2014/main" id="{BA897DA3-1F94-9CB7-D5C2-BBA875DB3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C7928-7303-DDA6-B2BB-D49043C9E2A3}"/>
              </a:ext>
            </a:extLst>
          </p:cNvPr>
          <p:cNvSpPr>
            <a:spLocks noGrp="1"/>
          </p:cNvSpPr>
          <p:nvPr>
            <p:ph type="sldNum" sz="quarter" idx="12"/>
          </p:nvPr>
        </p:nvSpPr>
        <p:spPr/>
        <p:txBody>
          <a:bodyPr/>
          <a:lstStyle/>
          <a:p>
            <a:fld id="{4BEACF42-43F6-124E-8958-E3CFD9E295B0}" type="slidenum">
              <a:rPr lang="en-US" smtClean="0"/>
              <a:t>‹#›</a:t>
            </a:fld>
            <a:endParaRPr lang="en-US"/>
          </a:p>
        </p:txBody>
      </p:sp>
    </p:spTree>
    <p:extLst>
      <p:ext uri="{BB962C8B-B14F-4D97-AF65-F5344CB8AC3E}">
        <p14:creationId xmlns:p14="http://schemas.microsoft.com/office/powerpoint/2010/main" val="134947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9C32B5-B87C-7395-2B32-5EAD3D935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0138AE-DDA5-8C18-9121-537B4519EF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8FF0D0-8C2B-A322-F5DE-59CF889701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C19C47-48E5-2B43-AA45-0DF271C98055}" type="datetimeFigureOut">
              <a:rPr lang="en-US" smtClean="0"/>
              <a:t>10/31/24</a:t>
            </a:fld>
            <a:endParaRPr lang="en-US"/>
          </a:p>
        </p:txBody>
      </p:sp>
      <p:sp>
        <p:nvSpPr>
          <p:cNvPr id="5" name="Footer Placeholder 4">
            <a:extLst>
              <a:ext uri="{FF2B5EF4-FFF2-40B4-BE49-F238E27FC236}">
                <a16:creationId xmlns:a16="http://schemas.microsoft.com/office/drawing/2014/main" id="{F9305060-A5AB-F40B-240F-DE7B85EF1B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CB4DD8F-2C5F-9EC6-3B00-00533F54B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EACF42-43F6-124E-8958-E3CFD9E295B0}" type="slidenum">
              <a:rPr lang="en-US" smtClean="0"/>
              <a:t>‹#›</a:t>
            </a:fld>
            <a:endParaRPr lang="en-US"/>
          </a:p>
        </p:txBody>
      </p:sp>
    </p:spTree>
    <p:extLst>
      <p:ext uri="{BB962C8B-B14F-4D97-AF65-F5344CB8AC3E}">
        <p14:creationId xmlns:p14="http://schemas.microsoft.com/office/powerpoint/2010/main" val="28967317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ork tools and supplies">
            <a:extLst>
              <a:ext uri="{FF2B5EF4-FFF2-40B4-BE49-F238E27FC236}">
                <a16:creationId xmlns:a16="http://schemas.microsoft.com/office/drawing/2014/main" id="{725F59F2-4D39-FB44-CBFC-4BF2D57DF428}"/>
              </a:ext>
            </a:extLst>
          </p:cNvPr>
          <p:cNvPicPr>
            <a:picLocks noChangeAspect="1"/>
          </p:cNvPicPr>
          <p:nvPr/>
        </p:nvPicPr>
        <p:blipFill>
          <a:blip r:embed="rId2"/>
          <a:srcRect l="319" r="5563" b="-1"/>
          <a:stretch/>
        </p:blipFill>
        <p:spPr>
          <a:xfrm>
            <a:off x="1" y="10"/>
            <a:ext cx="9669642" cy="6857990"/>
          </a:xfrm>
          <a:prstGeom prst="rect">
            <a:avLst/>
          </a:prstGeom>
          <a:noFill/>
        </p:spPr>
      </p:pic>
      <p:sp>
        <p:nvSpPr>
          <p:cNvPr id="15" name="Rectangle 14">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3AE4B5-F636-B97F-5637-A5570B79C5C3}"/>
              </a:ext>
            </a:extLst>
          </p:cNvPr>
          <p:cNvSpPr>
            <a:spLocks noGrp="1"/>
          </p:cNvSpPr>
          <p:nvPr>
            <p:ph type="ctrTitle"/>
          </p:nvPr>
        </p:nvSpPr>
        <p:spPr>
          <a:xfrm>
            <a:off x="7935402" y="743447"/>
            <a:ext cx="3445765" cy="2264929"/>
          </a:xfrm>
          <a:noFill/>
        </p:spPr>
        <p:txBody>
          <a:bodyPr>
            <a:normAutofit fontScale="90000"/>
          </a:bodyPr>
          <a:lstStyle/>
          <a:p>
            <a:pPr algn="l"/>
            <a:r>
              <a:rPr lang="en-US" sz="4400" b="1" kern="0" dirty="0">
                <a:effectLst/>
                <a:ea typeface="Times New Roman" panose="02020603050405020304" pitchFamily="18" charset="0"/>
                <a:cs typeface="Arial" panose="020B0604020202020204" pitchFamily="34" charset="0"/>
              </a:rPr>
              <a:t>dplyr: </a:t>
            </a:r>
            <a:br>
              <a:rPr lang="en-US" sz="4400" b="1" kern="0" dirty="0">
                <a:effectLst/>
                <a:ea typeface="Times New Roman" panose="02020603050405020304" pitchFamily="18" charset="0"/>
                <a:cs typeface="Arial" panose="020B0604020202020204" pitchFamily="34" charset="0"/>
              </a:rPr>
            </a:br>
            <a:r>
              <a:rPr lang="en-US" sz="4400" b="1" kern="0" dirty="0">
                <a:effectLst/>
                <a:ea typeface="Times New Roman" panose="02020603050405020304" pitchFamily="18" charset="0"/>
                <a:cs typeface="Arial" panose="020B0604020202020204" pitchFamily="34" charset="0"/>
              </a:rPr>
              <a:t>A Data  Manipulation Toolkit</a:t>
            </a:r>
            <a:br>
              <a:rPr lang="en-US" sz="4400" kern="100" dirty="0">
                <a:effectLst/>
                <a:latin typeface="Calibri" panose="020F0502020204030204" pitchFamily="34" charset="0"/>
                <a:ea typeface="DengXian" panose="02010600030101010101" pitchFamily="2" charset="-122"/>
                <a:cs typeface="Arial" panose="020B0604020202020204" pitchFamily="34" charset="0"/>
              </a:rPr>
            </a:br>
            <a:endParaRPr lang="en-US" sz="4400" dirty="0"/>
          </a:p>
        </p:txBody>
      </p:sp>
      <p:sp>
        <p:nvSpPr>
          <p:cNvPr id="3" name="Subtitle 2">
            <a:extLst>
              <a:ext uri="{FF2B5EF4-FFF2-40B4-BE49-F238E27FC236}">
                <a16:creationId xmlns:a16="http://schemas.microsoft.com/office/drawing/2014/main" id="{01E1071B-4798-DBF4-195A-0720731F911B}"/>
              </a:ext>
            </a:extLst>
          </p:cNvPr>
          <p:cNvSpPr>
            <a:spLocks noGrp="1"/>
          </p:cNvSpPr>
          <p:nvPr>
            <p:ph type="subTitle" idx="1"/>
          </p:nvPr>
        </p:nvSpPr>
        <p:spPr>
          <a:xfrm>
            <a:off x="7863840" y="2505456"/>
            <a:ext cx="4224528" cy="4279392"/>
          </a:xfrm>
          <a:noFill/>
        </p:spPr>
        <p:txBody>
          <a:bodyPr>
            <a:normAutofit/>
          </a:bodyPr>
          <a:lstStyle/>
          <a:p>
            <a:pPr algn="l">
              <a:spcAft>
                <a:spcPts val="1200"/>
              </a:spcAft>
            </a:pPr>
            <a:r>
              <a:rPr lang="en-US" b="1" kern="0" dirty="0">
                <a:ln w="12700">
                  <a:noFill/>
                </a:ln>
                <a:effectLst/>
                <a:ea typeface="Times New Roman" panose="02020603050405020304" pitchFamily="18" charset="0"/>
                <a:cs typeface="Arial" panose="020B0604020202020204" pitchFamily="34" charset="0"/>
              </a:rPr>
              <a:t>dplyr</a:t>
            </a:r>
            <a:r>
              <a:rPr lang="en-US" kern="0" dirty="0">
                <a:ln w="12700">
                  <a:noFill/>
                </a:ln>
                <a:effectLst/>
                <a:ea typeface="Times New Roman" panose="02020603050405020304" pitchFamily="18" charset="0"/>
                <a:cs typeface="Arial" panose="020B0604020202020204" pitchFamily="34" charset="0"/>
              </a:rPr>
              <a:t> is one of the most popular R packages for data manipulation, part of the </a:t>
            </a:r>
            <a:r>
              <a:rPr lang="en-US" b="1" kern="0" dirty="0">
                <a:ln w="12700">
                  <a:noFill/>
                </a:ln>
                <a:effectLst/>
                <a:ea typeface="Times New Roman" panose="02020603050405020304" pitchFamily="18" charset="0"/>
                <a:cs typeface="Arial" panose="020B0604020202020204" pitchFamily="34" charset="0"/>
              </a:rPr>
              <a:t>tidyverse</a:t>
            </a:r>
            <a:r>
              <a:rPr lang="en-US" kern="0" dirty="0">
                <a:ln w="12700">
                  <a:noFill/>
                </a:ln>
                <a:effectLst/>
                <a:ea typeface="Times New Roman" panose="02020603050405020304" pitchFamily="18" charset="0"/>
                <a:cs typeface="Arial" panose="020B0604020202020204" pitchFamily="34" charset="0"/>
              </a:rPr>
              <a:t> ecosystem. </a:t>
            </a:r>
            <a:endParaRPr lang="en-US" kern="0" dirty="0">
              <a:ln w="12700">
                <a:noFill/>
              </a:ln>
              <a:ea typeface="Times New Roman" panose="02020603050405020304" pitchFamily="18" charset="0"/>
              <a:cs typeface="Arial" panose="020B0604020202020204" pitchFamily="34" charset="0"/>
            </a:endParaRPr>
          </a:p>
          <a:p>
            <a:pPr algn="l"/>
            <a:r>
              <a:rPr lang="en-US" kern="0" dirty="0">
                <a:ln w="12700">
                  <a:noFill/>
                </a:ln>
                <a:ea typeface="Times New Roman" panose="02020603050405020304" pitchFamily="18" charset="0"/>
                <a:cs typeface="Arial" panose="020B0604020202020204" pitchFamily="34" charset="0"/>
              </a:rPr>
              <a:t>D</a:t>
            </a:r>
            <a:r>
              <a:rPr lang="en-US" kern="0" dirty="0">
                <a:ln w="12700">
                  <a:noFill/>
                </a:ln>
                <a:effectLst/>
                <a:ea typeface="Times New Roman" panose="02020603050405020304" pitchFamily="18" charset="0"/>
                <a:cs typeface="Arial" panose="020B0604020202020204" pitchFamily="34" charset="0"/>
              </a:rPr>
              <a:t>esigned to make data manipulation tasks like filtering, arranging, selecting, and summarizing more intuitive and efficient by providing easy-to-read, chainable functions.</a:t>
            </a:r>
            <a:endParaRPr lang="en-US" kern="100" dirty="0">
              <a:ln w="12700">
                <a:noFill/>
              </a:ln>
              <a:effectLst/>
              <a:ea typeface="DengXian" panose="02010600030101010101" pitchFamily="2" charset="-122"/>
              <a:cs typeface="Arial" panose="020B0604020202020204" pitchFamily="34" charset="0"/>
            </a:endParaRPr>
          </a:p>
          <a:p>
            <a:pPr algn="l"/>
            <a:endParaRPr lang="en-US" sz="1300" dirty="0"/>
          </a:p>
        </p:txBody>
      </p:sp>
    </p:spTree>
    <p:extLst>
      <p:ext uri="{BB962C8B-B14F-4D97-AF65-F5344CB8AC3E}">
        <p14:creationId xmlns:p14="http://schemas.microsoft.com/office/powerpoint/2010/main" val="32160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2B27-5A8E-78E0-7B4F-18EF4CF55B62}"/>
              </a:ext>
            </a:extLst>
          </p:cNvPr>
          <p:cNvSpPr>
            <a:spLocks noGrp="1"/>
          </p:cNvSpPr>
          <p:nvPr>
            <p:ph type="title"/>
          </p:nvPr>
        </p:nvSpPr>
        <p:spPr>
          <a:xfrm>
            <a:off x="572493" y="238539"/>
            <a:ext cx="11018520" cy="1434415"/>
          </a:xfrm>
        </p:spPr>
        <p:txBody>
          <a:bodyPr anchor="b">
            <a:normAutofit fontScale="90000"/>
          </a:bodyPr>
          <a:lstStyle/>
          <a:p>
            <a:r>
              <a:rPr lang="en-US" sz="6000" b="1" kern="100" dirty="0">
                <a:effectLst/>
                <a:ea typeface="DengXian" panose="02010600030101010101" pitchFamily="2" charset="-122"/>
                <a:cs typeface="Arial" panose="020B0604020202020204" pitchFamily="34" charset="0"/>
              </a:rPr>
              <a:t>Groups</a:t>
            </a:r>
            <a:br>
              <a:rPr lang="en-US" sz="4600" kern="100" dirty="0">
                <a:effectLst/>
                <a:latin typeface="Calibri" panose="020F0502020204030204" pitchFamily="34" charset="0"/>
                <a:ea typeface="DengXian" panose="02010600030101010101" pitchFamily="2" charset="-122"/>
                <a:cs typeface="Arial" panose="020B0604020202020204" pitchFamily="34" charset="0"/>
              </a:rPr>
            </a:br>
            <a:endParaRPr lang="en-US" sz="4600" dirty="0"/>
          </a:p>
        </p:txBody>
      </p:sp>
      <p:sp>
        <p:nvSpPr>
          <p:cNvPr id="3" name="Content Placeholder 2">
            <a:extLst>
              <a:ext uri="{FF2B5EF4-FFF2-40B4-BE49-F238E27FC236}">
                <a16:creationId xmlns:a16="http://schemas.microsoft.com/office/drawing/2014/main" id="{6754E3A6-7438-8DA9-CB70-78A693FFA7B1}"/>
              </a:ext>
            </a:extLst>
          </p:cNvPr>
          <p:cNvSpPr>
            <a:spLocks noGrp="1"/>
          </p:cNvSpPr>
          <p:nvPr>
            <p:ph idx="1"/>
          </p:nvPr>
        </p:nvSpPr>
        <p:spPr>
          <a:xfrm>
            <a:off x="173736" y="1060704"/>
            <a:ext cx="7836408" cy="5650992"/>
          </a:xfrm>
        </p:spPr>
        <p:txBody>
          <a:bodyPr anchor="t">
            <a:normAutofit/>
          </a:bodyPr>
          <a:lstStyle/>
          <a:p>
            <a:pPr marL="0" marR="0" indent="0">
              <a:spcBef>
                <a:spcPts val="0"/>
              </a:spcBef>
              <a:spcAft>
                <a:spcPts val="600"/>
              </a:spcAft>
              <a:buNone/>
            </a:pPr>
            <a:endParaRPr lang="en-US" sz="1600" b="1" kern="0" dirty="0">
              <a:effectLst/>
              <a:highlight>
                <a:srgbClr val="C0C0C0"/>
              </a:highlight>
              <a:latin typeface="Monaco" pitchFamily="2" charset="77"/>
              <a:ea typeface="Times New Roman" panose="02020603050405020304" pitchFamily="18" charset="0"/>
              <a:cs typeface="Times New Roman" panose="02020603050405020304" pitchFamily="18" charset="0"/>
            </a:endParaRPr>
          </a:p>
          <a:p>
            <a:pPr marL="0" marR="0" indent="0">
              <a:spcBef>
                <a:spcPts val="0"/>
              </a:spcBef>
              <a:spcAft>
                <a:spcPts val="600"/>
              </a:spcAft>
              <a:buNone/>
            </a:pPr>
            <a:r>
              <a:rPr lang="en-US" sz="1600" b="1" kern="0" dirty="0">
                <a:effectLst/>
                <a:highlight>
                  <a:srgbClr val="C0C0C0"/>
                </a:highlight>
                <a:latin typeface="Monaco" pitchFamily="2" charset="77"/>
                <a:ea typeface="Times New Roman" panose="02020603050405020304" pitchFamily="18" charset="0"/>
                <a:cs typeface="Times New Roman" panose="02020603050405020304" pitchFamily="18" charset="0"/>
              </a:rPr>
              <a:t>group_by()</a:t>
            </a:r>
            <a:r>
              <a:rPr lang="en-US" sz="1600" kern="0" dirty="0">
                <a:effectLst/>
                <a:latin typeface="Monaco" pitchFamily="2" charset="77"/>
                <a:ea typeface="Times New Roman" panose="02020603050405020304" pitchFamily="18" charset="0"/>
                <a:cs typeface="Times New Roman" panose="02020603050405020304" pitchFamily="18" charset="0"/>
              </a:rPr>
              <a:t>:</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600" kern="0" dirty="0">
                <a:effectLst/>
                <a:ea typeface="Times New Roman" panose="02020603050405020304" pitchFamily="18" charset="0"/>
                <a:cs typeface="Arial" panose="020B0604020202020204" pitchFamily="34" charset="0"/>
              </a:rPr>
              <a:t>Groups data by a specific column for group-wise operations.</a:t>
            </a:r>
          </a:p>
          <a:p>
            <a:pPr marL="0" marR="0" indent="0">
              <a:spcBef>
                <a:spcPts val="0"/>
              </a:spcBef>
              <a:spcAft>
                <a:spcPts val="600"/>
              </a:spcAft>
              <a:buNone/>
            </a:pPr>
            <a:endParaRPr lang="en-US" sz="1000" kern="100" dirty="0">
              <a:effectLst/>
              <a:ea typeface="DengXian" panose="02010600030101010101" pitchFamily="2" charset="-122"/>
              <a:cs typeface="Arial" panose="020B0604020202020204" pitchFamily="34"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diag_pats</a:t>
            </a: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&lt;- </a:t>
            </a:r>
            <a:r>
              <a:rPr lang="en-US" sz="10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df</a:t>
            </a: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|&gt;</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group_by(DIAGNOSIS_1)</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kern="1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600"/>
              </a:spcAft>
              <a:buNone/>
            </a:pPr>
            <a:r>
              <a:rPr lang="en-US" sz="1600" b="1" kern="0" dirty="0">
                <a:highlight>
                  <a:srgbClr val="C0C0C0"/>
                </a:highlight>
                <a:latin typeface="Monaco" pitchFamily="2" charset="77"/>
                <a:ea typeface="Times New Roman" panose="02020603050405020304" pitchFamily="18" charset="0"/>
                <a:cs typeface="Times New Roman" panose="02020603050405020304" pitchFamily="18" charset="0"/>
              </a:rPr>
              <a:t>u</a:t>
            </a:r>
            <a:r>
              <a:rPr lang="en-US" sz="1600" b="1" kern="0" dirty="0">
                <a:effectLst/>
                <a:highlight>
                  <a:srgbClr val="C0C0C0"/>
                </a:highlight>
                <a:latin typeface="Monaco" pitchFamily="2" charset="77"/>
                <a:ea typeface="Times New Roman" panose="02020603050405020304" pitchFamily="18" charset="0"/>
                <a:cs typeface="Times New Roman" panose="02020603050405020304" pitchFamily="18" charset="0"/>
              </a:rPr>
              <a:t>ngroup()</a:t>
            </a:r>
            <a:r>
              <a:rPr lang="en-US" sz="1600" b="1" kern="0" dirty="0">
                <a:effectLst/>
                <a:latin typeface="Monaco" pitchFamily="2" charset="77"/>
                <a:ea typeface="Times New Roman" panose="02020603050405020304" pitchFamily="18" charset="0"/>
                <a:cs typeface="Times New Roman" panose="02020603050405020304" pitchFamily="18" charset="0"/>
              </a:rPr>
              <a:t>: </a:t>
            </a:r>
            <a:r>
              <a:rPr lang="en-US" sz="1600" kern="0" dirty="0">
                <a:effectLst/>
                <a:ea typeface="Times New Roman" panose="02020603050405020304" pitchFamily="18" charset="0"/>
                <a:cs typeface="Arial" panose="020B0604020202020204" pitchFamily="34" charset="0"/>
              </a:rPr>
              <a:t>Removes grouping from a data frame without using summarize.</a:t>
            </a:r>
          </a:p>
          <a:p>
            <a:pPr marL="0" marR="0" indent="0">
              <a:spcBef>
                <a:spcPts val="0"/>
              </a:spcBef>
              <a:spcAft>
                <a:spcPts val="600"/>
              </a:spcAft>
              <a:buNone/>
            </a:pPr>
            <a:endParaRPr lang="en-US" sz="1000" kern="100" dirty="0">
              <a:effectLst/>
              <a:ea typeface="DengXian" panose="02010600030101010101" pitchFamily="2" charset="-122"/>
              <a:cs typeface="Arial" panose="020B0604020202020204" pitchFamily="34"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flights |&gt; </a:t>
            </a:r>
            <a:endParaRPr lang="en-US" sz="1000" kern="100" dirty="0">
              <a:solidFill>
                <a:schemeClr val="accent1"/>
              </a:solidFill>
              <a:effectLst/>
              <a:latin typeface="Calibri" panose="020F0502020204030204" pitchFamily="34" charset="0"/>
              <a:ea typeface="DengXian" panose="02010600030101010101" pitchFamily="2" charset="-122"/>
              <a:cs typeface="Arial" panose="020B0604020202020204" pitchFamily="34"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ungroup(month)</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000" kern="1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600"/>
              </a:spcAft>
              <a:buNone/>
            </a:pPr>
            <a:r>
              <a:rPr lang="en-US" sz="1600" b="1" kern="0" dirty="0">
                <a:effectLst/>
                <a:highlight>
                  <a:srgbClr val="C0C0C0"/>
                </a:highlight>
                <a:latin typeface="Monaco" pitchFamily="2" charset="77"/>
                <a:ea typeface="Times New Roman" panose="02020603050405020304" pitchFamily="18" charset="0"/>
                <a:cs typeface="Times New Roman" panose="02020603050405020304" pitchFamily="18" charset="0"/>
              </a:rPr>
              <a:t>summarize()</a:t>
            </a:r>
            <a:r>
              <a:rPr lang="en-US" sz="1600" kern="0" dirty="0">
                <a:effectLst/>
                <a:latin typeface="Monaco" pitchFamily="2" charset="77"/>
                <a:ea typeface="Times New Roman" panose="02020603050405020304" pitchFamily="18" charset="0"/>
                <a:cs typeface="Times New Roman" panose="02020603050405020304" pitchFamily="18" charset="0"/>
              </a:rPr>
              <a:t>:</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600" kern="0" dirty="0">
                <a:effectLst/>
                <a:ea typeface="Times New Roman" panose="02020603050405020304" pitchFamily="18" charset="0"/>
                <a:cs typeface="Arial" panose="020B0604020202020204" pitchFamily="34" charset="0"/>
              </a:rPr>
              <a:t>Aggregates data, typically with functions like </a:t>
            </a:r>
            <a:r>
              <a:rPr lang="en-US" sz="1600" kern="0" dirty="0">
                <a:effectLst/>
                <a:highlight>
                  <a:srgbClr val="C0C0C0"/>
                </a:highlight>
                <a:latin typeface="Monaco" pitchFamily="2" charset="77"/>
                <a:ea typeface="Times New Roman" panose="02020603050405020304" pitchFamily="18" charset="0"/>
                <a:cs typeface="Arial" panose="020B0604020202020204" pitchFamily="34" charset="0"/>
              </a:rPr>
              <a:t>mean()</a:t>
            </a:r>
            <a:r>
              <a:rPr lang="en-US" sz="1600" kern="0" dirty="0">
                <a:effectLst/>
                <a:ea typeface="Times New Roman" panose="02020603050405020304" pitchFamily="18" charset="0"/>
                <a:cs typeface="Arial" panose="020B0604020202020204" pitchFamily="34" charset="0"/>
              </a:rPr>
              <a:t>,</a:t>
            </a:r>
            <a:r>
              <a:rPr lang="en-US" sz="1600" kern="0" dirty="0">
                <a:effectLst/>
                <a:latin typeface="Monaco" pitchFamily="2" charset="77"/>
                <a:ea typeface="Times New Roman" panose="02020603050405020304" pitchFamily="18" charset="0"/>
                <a:cs typeface="Arial" panose="020B0604020202020204" pitchFamily="34" charset="0"/>
              </a:rPr>
              <a:t> </a:t>
            </a:r>
            <a:r>
              <a:rPr lang="en-US" sz="1600" kern="0" dirty="0">
                <a:effectLst/>
                <a:highlight>
                  <a:srgbClr val="C0C0C0"/>
                </a:highlight>
                <a:latin typeface="Monaco" pitchFamily="2" charset="77"/>
                <a:ea typeface="Times New Roman" panose="02020603050405020304" pitchFamily="18" charset="0"/>
                <a:cs typeface="Arial" panose="020B0604020202020204" pitchFamily="34" charset="0"/>
              </a:rPr>
              <a:t>sum()</a:t>
            </a:r>
            <a:r>
              <a:rPr lang="en-US" sz="1600" kern="0" dirty="0">
                <a:effectLst/>
                <a:ea typeface="Times New Roman" panose="02020603050405020304" pitchFamily="18" charset="0"/>
                <a:cs typeface="Arial" panose="020B0604020202020204" pitchFamily="34" charset="0"/>
              </a:rPr>
              <a:t>, etc. </a:t>
            </a:r>
            <a:endParaRPr lang="en-US" sz="1600" kern="100" dirty="0">
              <a:effectLst/>
              <a:ea typeface="DengXian" panose="02010600030101010101" pitchFamily="2" charset="-122"/>
              <a:cs typeface="Arial" panose="020B0604020202020204" pitchFamily="34" charset="0"/>
            </a:endParaRPr>
          </a:p>
          <a:p>
            <a:pPr marL="457200" marR="0" lvl="1" indent="0">
              <a:spcBef>
                <a:spcPts val="0"/>
              </a:spcBef>
              <a:spcAft>
                <a:spcPts val="600"/>
              </a:spcAft>
              <a:buNone/>
            </a:pPr>
            <a:r>
              <a:rPr lang="en-US" sz="1600" kern="0" dirty="0">
                <a:effectLst/>
                <a:ea typeface="Times New Roman" panose="02020603050405020304" pitchFamily="18" charset="0"/>
                <a:cs typeface="Arial" panose="020B0604020202020204" pitchFamily="34" charset="0"/>
              </a:rPr>
              <a:t>one very useful summary is </a:t>
            </a:r>
            <a:r>
              <a:rPr lang="en-US" sz="1600" kern="0" dirty="0">
                <a:effectLst/>
                <a:highlight>
                  <a:srgbClr val="C0C0C0"/>
                </a:highlight>
                <a:latin typeface="Monaco" pitchFamily="2" charset="77"/>
                <a:ea typeface="Times New Roman" panose="02020603050405020304" pitchFamily="18" charset="0"/>
                <a:cs typeface="Times New Roman" panose="02020603050405020304" pitchFamily="18" charset="0"/>
              </a:rPr>
              <a:t>n()</a:t>
            </a:r>
            <a:r>
              <a:rPr lang="en-US" sz="1600" kern="0" dirty="0">
                <a:effectLst/>
                <a:latin typeface="Monaco" pitchFamily="2" charset="77"/>
                <a:ea typeface="Times New Roman" panose="02020603050405020304" pitchFamily="18" charset="0"/>
                <a:cs typeface="Times New Roman" panose="02020603050405020304" pitchFamily="18" charset="0"/>
              </a:rPr>
              <a:t>,</a:t>
            </a:r>
            <a:r>
              <a:rPr lang="en-US" sz="16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600" kern="0" dirty="0">
                <a:effectLst/>
                <a:ea typeface="Times New Roman" panose="02020603050405020304" pitchFamily="18" charset="0"/>
                <a:cs typeface="Arial" panose="020B0604020202020204" pitchFamily="34" charset="0"/>
              </a:rPr>
              <a:t>which returns the number of rows in each group:</a:t>
            </a:r>
            <a:endParaRPr lang="en-US" sz="1600" kern="100" dirty="0">
              <a:effectLst/>
              <a:ea typeface="DengXian" panose="02010600030101010101" pitchFamily="2" charset="-122"/>
              <a:cs typeface="Arial" panose="020B0604020202020204" pitchFamily="34"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effectLst/>
                <a:latin typeface="Courier New" panose="02070309020205020404" pitchFamily="49" charset="0"/>
                <a:ea typeface="Times New Roman" panose="02020603050405020304" pitchFamily="18" charset="0"/>
                <a:cs typeface="Arial" panose="020B0604020202020204" pitchFamily="34" charset="0"/>
              </a:rPr>
              <a:t> </a:t>
            </a:r>
            <a:endParaRPr lang="en-US" sz="1000" kern="100" dirty="0">
              <a:effectLst/>
              <a:latin typeface="Calibri" panose="020F0502020204030204" pitchFamily="34" charset="0"/>
              <a:ea typeface="DengXian" panose="02010600030101010101" pitchFamily="2" charset="-122"/>
              <a:cs typeface="Arial" panose="020B0604020202020204" pitchFamily="34"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average_day</a:t>
            </a: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&lt;- sepsis |&gt; </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summarize(</a:t>
            </a:r>
            <a:r>
              <a:rPr lang="en-US" sz="10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avg_day</a:t>
            </a: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=mean(TD),</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            </a:t>
            </a:r>
            <a:r>
              <a:rPr lang="en-US" sz="10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avg_cost</a:t>
            </a:r>
            <a:r>
              <a:rPr lang="en-US" sz="1000" kern="0" dirty="0">
                <a:solidFill>
                  <a:schemeClr val="accent1"/>
                </a:solidFill>
                <a:effectLst/>
                <a:latin typeface="Monaco" pitchFamily="2" charset="77"/>
                <a:ea typeface="Times New Roman" panose="02020603050405020304" pitchFamily="18" charset="0"/>
                <a:cs typeface="Courier New" panose="02070309020205020404" pitchFamily="49" charset="0"/>
              </a:rPr>
              <a:t>=mean(TC)</a:t>
            </a:r>
            <a:endParaRPr lang="en-US" sz="1000" kern="100" dirty="0">
              <a:solidFill>
                <a:schemeClr val="accent1"/>
              </a:solidFill>
              <a:effectLst/>
              <a:latin typeface="Calibri" panose="020F0502020204030204" pitchFamily="34" charset="0"/>
              <a:ea typeface="DengXian" panose="02010600030101010101" pitchFamily="2" charset="-122"/>
              <a:cs typeface="Arial" panose="020B0604020202020204" pitchFamily="34" charset="0"/>
            </a:endParaRPr>
          </a:p>
        </p:txBody>
      </p:sp>
      <p:pic>
        <p:nvPicPr>
          <p:cNvPr id="5" name="Picture 4" descr="A group of colorful pawns connected to a network&#10;&#10;Description automatically generated">
            <a:extLst>
              <a:ext uri="{FF2B5EF4-FFF2-40B4-BE49-F238E27FC236}">
                <a16:creationId xmlns:a16="http://schemas.microsoft.com/office/drawing/2014/main" id="{B9D2DE5D-49C9-104F-55F5-52E78306A511}"/>
              </a:ext>
            </a:extLst>
          </p:cNvPr>
          <p:cNvPicPr>
            <a:picLocks noChangeAspect="1"/>
          </p:cNvPicPr>
          <p:nvPr/>
        </p:nvPicPr>
        <p:blipFill>
          <a:blip r:embed="rId2"/>
          <a:srcRect l="10339" r="30254"/>
          <a:stretch/>
        </p:blipFill>
        <p:spPr>
          <a:xfrm>
            <a:off x="8250936" y="0"/>
            <a:ext cx="3941064" cy="6858000"/>
          </a:xfrm>
          <a:prstGeom prst="rect">
            <a:avLst/>
          </a:prstGeom>
        </p:spPr>
      </p:pic>
    </p:spTree>
    <p:extLst>
      <p:ext uri="{BB962C8B-B14F-4D97-AF65-F5344CB8AC3E}">
        <p14:creationId xmlns:p14="http://schemas.microsoft.com/office/powerpoint/2010/main" val="33377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nometer beer equipment">
            <a:extLst>
              <a:ext uri="{FF2B5EF4-FFF2-40B4-BE49-F238E27FC236}">
                <a16:creationId xmlns:a16="http://schemas.microsoft.com/office/drawing/2014/main" id="{ADA8FBA2-6854-5968-B20D-7F2A6F5A8B25}"/>
              </a:ext>
            </a:extLst>
          </p:cNvPr>
          <p:cNvPicPr>
            <a:picLocks noChangeAspect="1"/>
          </p:cNvPicPr>
          <p:nvPr/>
        </p:nvPicPr>
        <p:blipFill>
          <a:blip r:embed="rId2"/>
          <a:srcRect b="15094"/>
          <a:stretch/>
        </p:blipFill>
        <p:spPr>
          <a:xfrm>
            <a:off x="0" y="1"/>
            <a:ext cx="12192000" cy="6857999"/>
          </a:xfrm>
          <a:prstGeom prst="rect">
            <a:avLst/>
          </a:prstGeom>
        </p:spPr>
      </p:pic>
      <p:sp>
        <p:nvSpPr>
          <p:cNvPr id="12" name="Freeform: Shape 11">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28378A3-14A0-FAEF-8BFA-9D2C9B9685B5}"/>
              </a:ext>
            </a:extLst>
          </p:cNvPr>
          <p:cNvSpPr>
            <a:spLocks noGrp="1"/>
          </p:cNvSpPr>
          <p:nvPr>
            <p:ph type="title"/>
          </p:nvPr>
        </p:nvSpPr>
        <p:spPr>
          <a:xfrm>
            <a:off x="1215900" y="694945"/>
            <a:ext cx="5886449" cy="714420"/>
          </a:xfrm>
        </p:spPr>
        <p:txBody>
          <a:bodyPr>
            <a:normAutofit/>
          </a:bodyPr>
          <a:lstStyle/>
          <a:p>
            <a:pPr algn="ctr"/>
            <a:r>
              <a:rPr lang="en-US" sz="3600" b="1" kern="0" dirty="0">
                <a:effectLst/>
                <a:ea typeface="Times New Roman" panose="02020603050405020304" pitchFamily="18" charset="0"/>
                <a:cs typeface="Arial" panose="020B0604020202020204" pitchFamily="34" charset="0"/>
              </a:rPr>
              <a:t>Pipes for Clean Workflow:</a:t>
            </a:r>
            <a:endParaRPr lang="en-US" sz="3600" dirty="0"/>
          </a:p>
        </p:txBody>
      </p:sp>
      <p:sp>
        <p:nvSpPr>
          <p:cNvPr id="16"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5249" y="39510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18F319E-17CD-522B-7880-DB22BA2C1410}"/>
              </a:ext>
            </a:extLst>
          </p:cNvPr>
          <p:cNvSpPr>
            <a:spLocks noGrp="1"/>
          </p:cNvSpPr>
          <p:nvPr>
            <p:ph idx="1"/>
          </p:nvPr>
        </p:nvSpPr>
        <p:spPr>
          <a:xfrm>
            <a:off x="795528" y="1219200"/>
            <a:ext cx="6881622" cy="4858286"/>
          </a:xfrm>
        </p:spPr>
        <p:txBody>
          <a:bodyPr anchor="ctr">
            <a:noAutofit/>
          </a:bodyPr>
          <a:lstStyle/>
          <a:p>
            <a:pPr marL="285750" marR="0" lvl="1" indent="-285750">
              <a:spcBef>
                <a:spcPts val="0"/>
              </a:spcBef>
              <a:spcAft>
                <a:spcPts val="0"/>
              </a:spcAft>
              <a:buSzPts val="1000"/>
              <a:buFont typeface="Wingdings" pitchFamily="2" charset="2"/>
              <a:buChar char="q"/>
              <a:tabLst>
                <a:tab pos="914400" algn="l"/>
              </a:tabLst>
            </a:pPr>
            <a:r>
              <a:rPr lang="en-US" sz="1600" kern="0" dirty="0">
                <a:effectLst/>
                <a:ea typeface="Times New Roman" panose="02020603050405020304" pitchFamily="18" charset="0"/>
                <a:cs typeface="Times New Roman" panose="02020603050405020304" pitchFamily="18" charset="0"/>
              </a:rPr>
              <a:t>Because each verb does one thing well, solving complex problems usually requires combining multiple verbs, which is done using the </a:t>
            </a:r>
            <a:r>
              <a:rPr lang="en-US" sz="1600" b="1" kern="0" dirty="0">
                <a:effectLst/>
                <a:ea typeface="Times New Roman" panose="02020603050405020304" pitchFamily="18" charset="0"/>
                <a:cs typeface="Times New Roman" panose="02020603050405020304" pitchFamily="18" charset="0"/>
              </a:rPr>
              <a:t>pipe</a:t>
            </a:r>
            <a:r>
              <a:rPr lang="en-US" sz="1600" kern="0" dirty="0">
                <a:effectLst/>
                <a:ea typeface="Times New Roman" panose="02020603050405020304" pitchFamily="18" charset="0"/>
                <a:cs typeface="Times New Roman" panose="02020603050405020304" pitchFamily="18" charset="0"/>
              </a:rPr>
              <a:t>. </a:t>
            </a:r>
          </a:p>
          <a:p>
            <a:pPr marL="233363" marR="0" lvl="1" indent="-233363">
              <a:spcBef>
                <a:spcPts val="0"/>
              </a:spcBef>
              <a:spcAft>
                <a:spcPts val="0"/>
              </a:spcAft>
              <a:buSzPts val="1000"/>
              <a:buFont typeface="Wingdings" pitchFamily="2" charset="2"/>
              <a:buChar char="q"/>
              <a:tabLst>
                <a:tab pos="914400" algn="l"/>
              </a:tabLst>
            </a:pPr>
            <a:endParaRPr lang="en-US" sz="1600" kern="100" dirty="0">
              <a:effectLst/>
              <a:ea typeface="DengXian" panose="02010600030101010101" pitchFamily="2" charset="-122"/>
              <a:cs typeface="Times New Roman" panose="02020603050405020304" pitchFamily="18" charset="0"/>
            </a:endParaRPr>
          </a:p>
          <a:p>
            <a:pPr marL="233363" marR="0" lvl="1" indent="-233363">
              <a:spcBef>
                <a:spcPts val="0"/>
              </a:spcBef>
              <a:spcAft>
                <a:spcPts val="0"/>
              </a:spcAft>
              <a:buSzPts val="1000"/>
              <a:buFont typeface="Wingdings" pitchFamily="2" charset="2"/>
              <a:buChar char="q"/>
              <a:tabLst>
                <a:tab pos="914400" algn="l"/>
              </a:tabLst>
            </a:pPr>
            <a:r>
              <a:rPr lang="en-US" sz="1600" kern="0" dirty="0">
                <a:effectLst/>
                <a:ea typeface="Times New Roman" panose="02020603050405020304" pitchFamily="18" charset="0"/>
                <a:cs typeface="Times New Roman" panose="02020603050405020304" pitchFamily="18" charset="0"/>
              </a:rPr>
              <a:t>dplyr leverages the pipe operator (</a:t>
            </a:r>
            <a:r>
              <a:rPr lang="en-US" sz="1600" kern="0" dirty="0">
                <a:effectLst/>
                <a:highlight>
                  <a:srgbClr val="808080"/>
                </a:highlight>
                <a:ea typeface="Times New Roman" panose="02020603050405020304" pitchFamily="18" charset="0"/>
                <a:cs typeface="Courier New" panose="02070309020205020404" pitchFamily="49" charset="0"/>
              </a:rPr>
              <a:t>%&gt;%</a:t>
            </a:r>
            <a:r>
              <a:rPr lang="en-US" sz="1600" kern="0" dirty="0">
                <a:effectLst/>
                <a:ea typeface="Times New Roman" panose="02020603050405020304" pitchFamily="18" charset="0"/>
                <a:cs typeface="Times New Roman" panose="02020603050405020304" pitchFamily="18" charset="0"/>
              </a:rPr>
              <a:t>), allowing for clean, readable code. This enables chaining multiple operations together in a clear, step-by-step manner.</a:t>
            </a:r>
            <a:r>
              <a:rPr lang="en-US" sz="1600" kern="100" dirty="0">
                <a:effectLst/>
                <a:ea typeface="DengXian" panose="02010600030101010101" pitchFamily="2" charset="-122"/>
                <a:cs typeface="Times New Roman" panose="02020603050405020304" pitchFamily="18" charset="0"/>
              </a:rPr>
              <a:t> </a:t>
            </a:r>
          </a:p>
          <a:p>
            <a:pPr marL="233363" marR="0" lvl="1" indent="-233363">
              <a:spcBef>
                <a:spcPts val="0"/>
              </a:spcBef>
              <a:spcAft>
                <a:spcPts val="0"/>
              </a:spcAft>
              <a:buSzPts val="1000"/>
              <a:buFont typeface="Wingdings" pitchFamily="2" charset="2"/>
              <a:buChar char="q"/>
              <a:tabLst>
                <a:tab pos="914400" algn="l"/>
              </a:tabLst>
            </a:pPr>
            <a:endParaRPr lang="en-US" sz="1600" kern="100" dirty="0">
              <a:ea typeface="DengXian" panose="02010600030101010101" pitchFamily="2" charset="-122"/>
              <a:cs typeface="Times New Roman" panose="02020603050405020304" pitchFamily="18" charset="0"/>
            </a:endParaRPr>
          </a:p>
          <a:p>
            <a:pPr marL="233363" marR="0" lvl="1" indent="-233363">
              <a:spcBef>
                <a:spcPts val="0"/>
              </a:spcBef>
              <a:spcAft>
                <a:spcPts val="0"/>
              </a:spcAft>
              <a:buSzPts val="1000"/>
              <a:buFont typeface="Wingdings" pitchFamily="2" charset="2"/>
              <a:buChar char="q"/>
              <a:tabLst>
                <a:tab pos="914400" algn="l"/>
              </a:tabLst>
            </a:pPr>
            <a:r>
              <a:rPr lang="en-US" sz="1600" kern="0" dirty="0">
                <a:ea typeface="DengXian" panose="02010600030101010101" pitchFamily="2" charset="-122"/>
                <a:cs typeface="Times New Roman" panose="02020603050405020304" pitchFamily="18" charset="0"/>
              </a:rPr>
              <a:t>T</a:t>
            </a:r>
            <a:r>
              <a:rPr lang="en-US" sz="1600" kern="0" dirty="0">
                <a:effectLst/>
                <a:ea typeface="Times New Roman" panose="02020603050405020304" pitchFamily="18" charset="0"/>
                <a:cs typeface="Times New Roman" panose="02020603050405020304" pitchFamily="18" charset="0"/>
              </a:rPr>
              <a:t>he pipe takes the thing on its left and passes it along to the function on its right. </a:t>
            </a:r>
          </a:p>
          <a:p>
            <a:pPr marL="0" marR="0" lvl="1" indent="0">
              <a:spcBef>
                <a:spcPts val="0"/>
              </a:spcBef>
              <a:spcAft>
                <a:spcPts val="0"/>
              </a:spcAft>
              <a:buSzPts val="1000"/>
              <a:buNone/>
              <a:tabLst>
                <a:tab pos="914400" algn="l"/>
              </a:tabLst>
            </a:pPr>
            <a:endParaRPr lang="en-US" sz="1600" kern="100" dirty="0">
              <a:effectLst/>
              <a:ea typeface="DengXian" panose="02010600030101010101" pitchFamily="2" charset="-122"/>
              <a:cs typeface="Times New Roman" panose="02020603050405020304" pitchFamily="18" charset="0"/>
            </a:endParaRPr>
          </a:p>
          <a:p>
            <a:pPr marL="233363" marR="0" lvl="1" indent="-233363">
              <a:spcBef>
                <a:spcPts val="0"/>
              </a:spcBef>
              <a:spcAft>
                <a:spcPts val="0"/>
              </a:spcAft>
              <a:buSzPts val="1000"/>
              <a:buFont typeface="Wingdings" pitchFamily="2" charset="2"/>
              <a:buChar char="q"/>
              <a:tabLst>
                <a:tab pos="914400" algn="l"/>
              </a:tabLst>
            </a:pPr>
            <a:r>
              <a:rPr lang="en-US" sz="1600" kern="0" dirty="0">
                <a:effectLst/>
                <a:ea typeface="Times New Roman" panose="02020603050405020304" pitchFamily="18" charset="0"/>
                <a:cs typeface="Times New Roman" panose="02020603050405020304" pitchFamily="18" charset="0"/>
              </a:rPr>
              <a:t>In RStudio the keyboard shortcut for the pipe operator </a:t>
            </a:r>
            <a:r>
              <a:rPr lang="en-US" sz="1600" kern="0" dirty="0">
                <a:effectLst/>
                <a:highlight>
                  <a:srgbClr val="808080"/>
                </a:highlight>
                <a:ea typeface="Times New Roman" panose="02020603050405020304" pitchFamily="18" charset="0"/>
                <a:cs typeface="Courier New" panose="02070309020205020404" pitchFamily="49" charset="0"/>
              </a:rPr>
              <a:t>%&gt;%</a:t>
            </a:r>
            <a:r>
              <a:rPr lang="en-US" sz="1600" kern="0" dirty="0">
                <a:effectLst/>
                <a:ea typeface="Times New Roman" panose="02020603050405020304" pitchFamily="18" charset="0"/>
                <a:cs typeface="Times New Roman" panose="02020603050405020304" pitchFamily="18" charset="0"/>
              </a:rPr>
              <a:t> is </a:t>
            </a:r>
            <a:r>
              <a:rPr lang="en-US" sz="1600" b="1" kern="0" dirty="0">
                <a:effectLst/>
                <a:ea typeface="Times New Roman" panose="02020603050405020304" pitchFamily="18" charset="0"/>
                <a:cs typeface="Times New Roman" panose="02020603050405020304" pitchFamily="18" charset="0"/>
              </a:rPr>
              <a:t>Ctrl + Shift + M </a:t>
            </a:r>
            <a:r>
              <a:rPr lang="en-US" sz="1600" kern="0" dirty="0">
                <a:effectLst/>
                <a:ea typeface="Times New Roman" panose="02020603050405020304" pitchFamily="18" charset="0"/>
                <a:cs typeface="Times New Roman" panose="02020603050405020304" pitchFamily="18" charset="0"/>
              </a:rPr>
              <a:t>(Windows) or </a:t>
            </a:r>
            <a:r>
              <a:rPr lang="en-US" sz="1600" b="1" kern="0" dirty="0" err="1">
                <a:effectLst/>
                <a:ea typeface="Times New Roman" panose="02020603050405020304" pitchFamily="18" charset="0"/>
                <a:cs typeface="Times New Roman" panose="02020603050405020304" pitchFamily="18" charset="0"/>
              </a:rPr>
              <a:t>Cmd</a:t>
            </a:r>
            <a:r>
              <a:rPr lang="en-US" sz="1600" b="1" kern="0" dirty="0">
                <a:effectLst/>
                <a:ea typeface="Times New Roman" panose="02020603050405020304" pitchFamily="18" charset="0"/>
                <a:cs typeface="Times New Roman" panose="02020603050405020304" pitchFamily="18" charset="0"/>
              </a:rPr>
              <a:t> + Shift + M </a:t>
            </a:r>
            <a:r>
              <a:rPr lang="en-US" sz="1600" kern="0" dirty="0">
                <a:effectLst/>
                <a:ea typeface="Times New Roman" panose="02020603050405020304" pitchFamily="18" charset="0"/>
                <a:cs typeface="Times New Roman" panose="02020603050405020304" pitchFamily="18" charset="0"/>
              </a:rPr>
              <a:t>(Mac).</a:t>
            </a:r>
          </a:p>
          <a:p>
            <a:pPr marL="233363" marR="0" lvl="1" indent="-233363">
              <a:spcBef>
                <a:spcPts val="0"/>
              </a:spcBef>
              <a:spcAft>
                <a:spcPts val="0"/>
              </a:spcAft>
              <a:buSzPts val="1000"/>
              <a:buFont typeface="Wingdings" pitchFamily="2" charset="2"/>
              <a:buChar char="q"/>
              <a:tabLst>
                <a:tab pos="914400" algn="l"/>
              </a:tabLst>
            </a:pPr>
            <a:endParaRPr lang="en-US" sz="1600" kern="100" dirty="0">
              <a:effectLst/>
              <a:ea typeface="DengXian" panose="02010600030101010101" pitchFamily="2" charset="-122"/>
              <a:cs typeface="Times New Roman" panose="02020603050405020304" pitchFamily="18" charset="0"/>
            </a:endParaRPr>
          </a:p>
          <a:p>
            <a:pPr marL="233363" marR="0" lvl="1" indent="-233363">
              <a:spcBef>
                <a:spcPts val="0"/>
              </a:spcBef>
              <a:spcAft>
                <a:spcPts val="0"/>
              </a:spcAft>
              <a:buSzPts val="1000"/>
              <a:buFont typeface="Wingdings" pitchFamily="2" charset="2"/>
              <a:buChar char="q"/>
              <a:tabLst>
                <a:tab pos="914400" algn="l"/>
              </a:tabLst>
            </a:pPr>
            <a:r>
              <a:rPr lang="en-US" sz="1600" kern="0" dirty="0">
                <a:effectLst/>
                <a:ea typeface="Times New Roman" panose="02020603050405020304" pitchFamily="18" charset="0"/>
                <a:cs typeface="Times New Roman" panose="02020603050405020304" pitchFamily="18" charset="0"/>
              </a:rPr>
              <a:t>For simple cases,</a:t>
            </a:r>
            <a:r>
              <a:rPr lang="en-US" sz="1600" kern="0" dirty="0">
                <a:effectLst/>
                <a:highlight>
                  <a:srgbClr val="808080"/>
                </a:highlight>
                <a:ea typeface="Times New Roman" panose="02020603050405020304" pitchFamily="18" charset="0"/>
                <a:cs typeface="Times New Roman" panose="02020603050405020304" pitchFamily="18" charset="0"/>
              </a:rPr>
              <a:t> |&gt;</a:t>
            </a:r>
            <a:r>
              <a:rPr lang="en-US" sz="1600" kern="0" dirty="0">
                <a:effectLst/>
                <a:ea typeface="Times New Roman" panose="02020603050405020304" pitchFamily="18" charset="0"/>
                <a:cs typeface="Times New Roman" panose="02020603050405020304" pitchFamily="18" charset="0"/>
              </a:rPr>
              <a:t> and </a:t>
            </a:r>
            <a:r>
              <a:rPr lang="en-US" sz="1600" kern="0" dirty="0">
                <a:effectLst/>
                <a:highlight>
                  <a:srgbClr val="808080"/>
                </a:highlight>
                <a:ea typeface="Times New Roman" panose="02020603050405020304" pitchFamily="18" charset="0"/>
                <a:cs typeface="Times New Roman" panose="02020603050405020304" pitchFamily="18" charset="0"/>
              </a:rPr>
              <a:t>%&gt;%</a:t>
            </a:r>
            <a:r>
              <a:rPr lang="en-US" sz="1600" kern="0" dirty="0">
                <a:effectLst/>
                <a:ea typeface="Times New Roman" panose="02020603050405020304" pitchFamily="18" charset="0"/>
                <a:cs typeface="Times New Roman" panose="02020603050405020304" pitchFamily="18" charset="0"/>
              </a:rPr>
              <a:t> behave identically. </a:t>
            </a:r>
          </a:p>
          <a:p>
            <a:pPr marL="233363" marR="0" lvl="1" indent="-233363">
              <a:spcBef>
                <a:spcPts val="0"/>
              </a:spcBef>
              <a:spcAft>
                <a:spcPts val="0"/>
              </a:spcAft>
              <a:buSzPts val="1000"/>
              <a:buFont typeface="Wingdings" pitchFamily="2" charset="2"/>
              <a:buChar char="q"/>
              <a:tabLst>
                <a:tab pos="914400" algn="l"/>
              </a:tabLst>
            </a:pPr>
            <a:endParaRPr lang="en-US" sz="1600" kern="0" dirty="0">
              <a:ea typeface="Times New Roman" panose="02020603050405020304" pitchFamily="18" charset="0"/>
              <a:cs typeface="Times New Roman" panose="02020603050405020304" pitchFamily="18" charset="0"/>
            </a:endParaRPr>
          </a:p>
          <a:p>
            <a:pPr marL="233363" marR="0" lvl="1" indent="-233363">
              <a:spcBef>
                <a:spcPts val="0"/>
              </a:spcBef>
              <a:spcAft>
                <a:spcPts val="0"/>
              </a:spcAft>
              <a:buSzPts val="1000"/>
              <a:buFont typeface="Wingdings" pitchFamily="2" charset="2"/>
              <a:buChar char="q"/>
              <a:tabLst>
                <a:tab pos="914400" algn="l"/>
              </a:tabLst>
            </a:pPr>
            <a:r>
              <a:rPr lang="en-US" sz="1600" kern="0" dirty="0">
                <a:effectLst/>
                <a:ea typeface="Times New Roman" panose="02020603050405020304" pitchFamily="18" charset="0"/>
                <a:cs typeface="Times New Roman" panose="02020603050405020304" pitchFamily="18" charset="0"/>
              </a:rPr>
              <a:t>Base pipe </a:t>
            </a:r>
            <a:r>
              <a:rPr lang="en-US" sz="1600" kern="0" dirty="0">
                <a:effectLst/>
                <a:highlight>
                  <a:srgbClr val="808080"/>
                </a:highlight>
                <a:ea typeface="Times New Roman" panose="02020603050405020304" pitchFamily="18" charset="0"/>
                <a:cs typeface="Times New Roman" panose="02020603050405020304" pitchFamily="18" charset="0"/>
              </a:rPr>
              <a:t> |&gt;</a:t>
            </a:r>
            <a:r>
              <a:rPr lang="en-US" sz="1600" kern="0" dirty="0">
                <a:effectLst/>
                <a:ea typeface="Times New Roman" panose="02020603050405020304" pitchFamily="18" charset="0"/>
                <a:cs typeface="Times New Roman" panose="02020603050405020304" pitchFamily="18" charset="0"/>
              </a:rPr>
              <a:t>  is recommen</a:t>
            </a:r>
            <a:r>
              <a:rPr lang="en-US" sz="1600" kern="0" dirty="0">
                <a:ea typeface="Times New Roman" panose="02020603050405020304" pitchFamily="18" charset="0"/>
                <a:cs typeface="Times New Roman" panose="02020603050405020304" pitchFamily="18" charset="0"/>
              </a:rPr>
              <a:t>ded</a:t>
            </a:r>
            <a:r>
              <a:rPr lang="en-US" sz="1600" kern="0" dirty="0">
                <a:effectLst/>
                <a:ea typeface="Times New Roman" panose="02020603050405020304" pitchFamily="18" charset="0"/>
                <a:cs typeface="Times New Roman" panose="02020603050405020304" pitchFamily="18" charset="0"/>
              </a:rPr>
              <a:t> because it’s part of base R</a:t>
            </a:r>
            <a:r>
              <a:rPr lang="en-US" sz="1600" kern="0" dirty="0">
                <a:ea typeface="Times New Roman" panose="02020603050405020304" pitchFamily="18" charset="0"/>
                <a:cs typeface="Times New Roman" panose="02020603050405020304" pitchFamily="18" charset="0"/>
              </a:rPr>
              <a:t> and </a:t>
            </a:r>
            <a:r>
              <a:rPr lang="en-US" sz="1600" kern="0" dirty="0">
                <a:effectLst/>
                <a:ea typeface="Times New Roman" panose="02020603050405020304" pitchFamily="18" charset="0"/>
                <a:cs typeface="Times New Roman" panose="02020603050405020304" pitchFamily="18" charset="0"/>
              </a:rPr>
              <a:t>is always available, even when not using the tidyverse. </a:t>
            </a:r>
            <a:r>
              <a:rPr lang="en-US" sz="1600" kern="0" dirty="0">
                <a:ea typeface="Times New Roman" panose="02020603050405020304" pitchFamily="18" charset="0"/>
                <a:cs typeface="Times New Roman" panose="02020603050405020304" pitchFamily="18" charset="0"/>
              </a:rPr>
              <a:t>Also</a:t>
            </a:r>
            <a:r>
              <a:rPr lang="en-US" sz="1600" kern="0" dirty="0">
                <a:effectLst/>
                <a:ea typeface="Times New Roman" panose="02020603050405020304" pitchFamily="18" charset="0"/>
                <a:cs typeface="Times New Roman" panose="02020603050405020304" pitchFamily="18" charset="0"/>
              </a:rPr>
              <a:t>, </a:t>
            </a:r>
            <a:r>
              <a:rPr lang="en-US" sz="1600" kern="0" dirty="0">
                <a:effectLst/>
                <a:highlight>
                  <a:srgbClr val="808080"/>
                </a:highlight>
                <a:ea typeface="Times New Roman" panose="02020603050405020304" pitchFamily="18" charset="0"/>
                <a:cs typeface="Times New Roman" panose="02020603050405020304" pitchFamily="18" charset="0"/>
              </a:rPr>
              <a:t> |&gt; </a:t>
            </a:r>
            <a:r>
              <a:rPr lang="en-US" sz="1600" kern="0" dirty="0">
                <a:effectLst/>
                <a:ea typeface="Times New Roman" panose="02020603050405020304" pitchFamily="18" charset="0"/>
                <a:cs typeface="Times New Roman" panose="02020603050405020304" pitchFamily="18" charset="0"/>
              </a:rPr>
              <a:t> is simpler than </a:t>
            </a:r>
            <a:r>
              <a:rPr lang="en-US" sz="1600" kern="0" dirty="0">
                <a:effectLst/>
                <a:highlight>
                  <a:srgbClr val="808080"/>
                </a:highlight>
                <a:ea typeface="Times New Roman" panose="02020603050405020304" pitchFamily="18" charset="0"/>
                <a:cs typeface="Times New Roman" panose="02020603050405020304" pitchFamily="18" charset="0"/>
              </a:rPr>
              <a:t>%&gt;%.</a:t>
            </a:r>
            <a:endParaRPr lang="en-US" sz="1600" kern="100" dirty="0">
              <a:effectLst/>
              <a:ea typeface="DengXian" panose="02010600030101010101" pitchFamily="2" charset="-122"/>
              <a:cs typeface="Times New Roman" panose="02020603050405020304" pitchFamily="18" charset="0"/>
            </a:endParaRPr>
          </a:p>
        </p:txBody>
      </p:sp>
      <p:sp>
        <p:nvSpPr>
          <p:cNvPr id="4" name="TextBox 3">
            <a:extLst>
              <a:ext uri="{FF2B5EF4-FFF2-40B4-BE49-F238E27FC236}">
                <a16:creationId xmlns:a16="http://schemas.microsoft.com/office/drawing/2014/main" id="{AEFFE454-A929-B772-BD6D-7A46B2D55FF0}"/>
              </a:ext>
            </a:extLst>
          </p:cNvPr>
          <p:cNvSpPr txBox="1"/>
          <p:nvPr/>
        </p:nvSpPr>
        <p:spPr>
          <a:xfrm>
            <a:off x="8732519" y="1719072"/>
            <a:ext cx="1488975" cy="830997"/>
          </a:xfrm>
          <a:prstGeom prst="rect">
            <a:avLst/>
          </a:prstGeom>
          <a:noFill/>
        </p:spPr>
        <p:txBody>
          <a:bodyPr wrap="square" rtlCol="0">
            <a:noAutofit/>
          </a:bodyPr>
          <a:lstStyle/>
          <a:p>
            <a:r>
              <a:rPr lang="en-US" sz="4800" b="1" dirty="0">
                <a:highlight>
                  <a:srgbClr val="C0C0C0"/>
                </a:highlight>
                <a:latin typeface="Monaco" pitchFamily="2" charset="77"/>
              </a:rPr>
              <a:t>%&gt;%</a:t>
            </a:r>
          </a:p>
        </p:txBody>
      </p:sp>
      <p:sp>
        <p:nvSpPr>
          <p:cNvPr id="7" name="TextBox 6">
            <a:extLst>
              <a:ext uri="{FF2B5EF4-FFF2-40B4-BE49-F238E27FC236}">
                <a16:creationId xmlns:a16="http://schemas.microsoft.com/office/drawing/2014/main" id="{5D61BCC4-7430-7F4C-DF05-A153C76F513D}"/>
              </a:ext>
            </a:extLst>
          </p:cNvPr>
          <p:cNvSpPr txBox="1"/>
          <p:nvPr/>
        </p:nvSpPr>
        <p:spPr>
          <a:xfrm>
            <a:off x="8924545" y="3611880"/>
            <a:ext cx="1005840" cy="830997"/>
          </a:xfrm>
          <a:prstGeom prst="rect">
            <a:avLst/>
          </a:prstGeom>
          <a:noFill/>
          <a:ln w="28575">
            <a:noFill/>
          </a:ln>
        </p:spPr>
        <p:txBody>
          <a:bodyPr wrap="square" rtlCol="0">
            <a:spAutoFit/>
          </a:bodyPr>
          <a:lstStyle/>
          <a:p>
            <a:r>
              <a:rPr lang="en-US" sz="4800" b="1" dirty="0">
                <a:highlight>
                  <a:srgbClr val="C0C0C0"/>
                </a:highlight>
                <a:latin typeface="Monaco" pitchFamily="2" charset="77"/>
              </a:rPr>
              <a:t>|&gt;</a:t>
            </a:r>
          </a:p>
        </p:txBody>
      </p:sp>
    </p:spTree>
    <p:extLst>
      <p:ext uri="{BB962C8B-B14F-4D97-AF65-F5344CB8AC3E}">
        <p14:creationId xmlns:p14="http://schemas.microsoft.com/office/powerpoint/2010/main" val="103111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colorful letters&#10;&#10;Description automatically generated">
            <a:extLst>
              <a:ext uri="{FF2B5EF4-FFF2-40B4-BE49-F238E27FC236}">
                <a16:creationId xmlns:a16="http://schemas.microsoft.com/office/drawing/2014/main" id="{F0A3A924-2EA2-6235-8FE0-C6C931E6A37C}"/>
              </a:ext>
            </a:extLst>
          </p:cNvPr>
          <p:cNvPicPr>
            <a:picLocks noChangeAspect="1"/>
          </p:cNvPicPr>
          <p:nvPr/>
        </p:nvPicPr>
        <p:blipFill>
          <a:blip r:embed="rId2"/>
          <a:srcRect l="11770" r="-2" b="-2"/>
          <a:stretch/>
        </p:blipFill>
        <p:spPr>
          <a:xfrm>
            <a:off x="2522356" y="10"/>
            <a:ext cx="9669642" cy="6857990"/>
          </a:xfrm>
          <a:prstGeom prst="rect">
            <a:avLst/>
          </a:prstGeom>
        </p:spPr>
      </p:pic>
      <p:sp>
        <p:nvSpPr>
          <p:cNvPr id="40" name="Rectangle 3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D0B9DB-49C1-994B-DD4E-849640E80697}"/>
              </a:ext>
            </a:extLst>
          </p:cNvPr>
          <p:cNvSpPr>
            <a:spLocks noGrp="1"/>
          </p:cNvSpPr>
          <p:nvPr>
            <p:ph type="title"/>
          </p:nvPr>
        </p:nvSpPr>
        <p:spPr>
          <a:xfrm>
            <a:off x="297179" y="210312"/>
            <a:ext cx="6795901" cy="1899912"/>
          </a:xfrm>
        </p:spPr>
        <p:txBody>
          <a:bodyPr>
            <a:normAutofit/>
          </a:bodyPr>
          <a:lstStyle/>
          <a:p>
            <a:r>
              <a:rPr lang="en-US" b="1" kern="0" dirty="0">
                <a:effectLst/>
                <a:ea typeface="Times New Roman" panose="02020603050405020304" pitchFamily="18" charset="0"/>
                <a:cs typeface="Arial" panose="020B0604020202020204" pitchFamily="34" charset="0"/>
              </a:rPr>
              <a:t>primary dplyr verbs (functions): </a:t>
            </a:r>
            <a:br>
              <a:rPr lang="en-US" sz="3700" kern="100" dirty="0">
                <a:effectLst/>
                <a:latin typeface="Calibri" panose="020F0502020204030204" pitchFamily="34" charset="0"/>
                <a:ea typeface="DengXian" panose="02010600030101010101" pitchFamily="2" charset="-122"/>
                <a:cs typeface="Arial" panose="020B0604020202020204" pitchFamily="34" charset="0"/>
              </a:rPr>
            </a:br>
            <a:endParaRPr lang="en-US" sz="3700" dirty="0"/>
          </a:p>
        </p:txBody>
      </p:sp>
      <p:sp>
        <p:nvSpPr>
          <p:cNvPr id="3" name="Content Placeholder 2">
            <a:extLst>
              <a:ext uri="{FF2B5EF4-FFF2-40B4-BE49-F238E27FC236}">
                <a16:creationId xmlns:a16="http://schemas.microsoft.com/office/drawing/2014/main" id="{1578ADED-3339-1D93-CB7B-52849D624B29}"/>
              </a:ext>
            </a:extLst>
          </p:cNvPr>
          <p:cNvSpPr>
            <a:spLocks noGrp="1"/>
          </p:cNvSpPr>
          <p:nvPr>
            <p:ph idx="1"/>
          </p:nvPr>
        </p:nvSpPr>
        <p:spPr>
          <a:xfrm>
            <a:off x="246888" y="1737360"/>
            <a:ext cx="5404104" cy="4910328"/>
          </a:xfrm>
        </p:spPr>
        <p:txBody>
          <a:bodyPr>
            <a:normAutofit fontScale="85000" lnSpcReduction="10000"/>
          </a:bodyPr>
          <a:lstStyle/>
          <a:p>
            <a:pPr marL="0" marR="0" indent="0">
              <a:lnSpc>
                <a:spcPct val="150000"/>
              </a:lnSpc>
              <a:spcBef>
                <a:spcPts val="0"/>
              </a:spcBef>
              <a:spcAft>
                <a:spcPts val="0"/>
              </a:spcAft>
              <a:buNone/>
            </a:pPr>
            <a:r>
              <a:rPr lang="en-US" kern="0" dirty="0">
                <a:effectLst/>
                <a:ea typeface="Times New Roman" panose="02020603050405020304" pitchFamily="18" charset="0"/>
                <a:cs typeface="Arial" panose="020B0604020202020204" pitchFamily="34" charset="0"/>
              </a:rPr>
              <a:t>dplyr’s verbs are organized into four groups based on what they operate on: </a:t>
            </a:r>
          </a:p>
          <a:p>
            <a:pPr marL="0" marR="0" indent="0">
              <a:lnSpc>
                <a:spcPct val="150000"/>
              </a:lnSpc>
              <a:spcBef>
                <a:spcPts val="0"/>
              </a:spcBef>
              <a:spcAft>
                <a:spcPts val="0"/>
              </a:spcAft>
              <a:buNone/>
            </a:pPr>
            <a:r>
              <a:rPr lang="en-US" sz="2400" b="1" kern="0" dirty="0">
                <a:effectLst/>
                <a:ea typeface="Times New Roman" panose="02020603050405020304" pitchFamily="18" charset="0"/>
                <a:cs typeface="Arial" panose="020B0604020202020204" pitchFamily="34" charset="0"/>
              </a:rPr>
              <a:t>rows</a:t>
            </a:r>
            <a:r>
              <a:rPr lang="en-US" sz="2400" kern="0" dirty="0">
                <a:effectLst/>
                <a:ea typeface="Times New Roman" panose="02020603050405020304" pitchFamily="18" charset="0"/>
                <a:cs typeface="Arial" panose="020B0604020202020204" pitchFamily="34" charset="0"/>
              </a:rPr>
              <a:t>, </a:t>
            </a:r>
            <a:r>
              <a:rPr lang="en-US" sz="2400" b="1" kern="0" dirty="0">
                <a:effectLst/>
                <a:ea typeface="Times New Roman" panose="02020603050405020304" pitchFamily="18" charset="0"/>
                <a:cs typeface="Arial" panose="020B0604020202020204" pitchFamily="34" charset="0"/>
              </a:rPr>
              <a:t>columns</a:t>
            </a:r>
            <a:r>
              <a:rPr lang="en-US" sz="2400" kern="0" dirty="0">
                <a:effectLst/>
                <a:ea typeface="Times New Roman" panose="02020603050405020304" pitchFamily="18" charset="0"/>
                <a:cs typeface="Arial" panose="020B0604020202020204" pitchFamily="34" charset="0"/>
              </a:rPr>
              <a:t>, </a:t>
            </a:r>
            <a:r>
              <a:rPr lang="en-US" sz="2400" b="1" kern="0" dirty="0">
                <a:effectLst/>
                <a:ea typeface="Times New Roman" panose="02020603050405020304" pitchFamily="18" charset="0"/>
                <a:cs typeface="Arial" panose="020B0604020202020204" pitchFamily="34" charset="0"/>
              </a:rPr>
              <a:t>groups</a:t>
            </a:r>
            <a:r>
              <a:rPr lang="en-US" sz="2400" kern="0" dirty="0">
                <a:effectLst/>
                <a:ea typeface="Times New Roman" panose="02020603050405020304" pitchFamily="18" charset="0"/>
                <a:cs typeface="Arial" panose="020B0604020202020204" pitchFamily="34" charset="0"/>
              </a:rPr>
              <a:t>, or </a:t>
            </a:r>
            <a:r>
              <a:rPr lang="en-US" sz="2400" b="1" kern="0" dirty="0">
                <a:effectLst/>
                <a:ea typeface="Times New Roman" panose="02020603050405020304" pitchFamily="18" charset="0"/>
                <a:cs typeface="Arial" panose="020B0604020202020204" pitchFamily="34" charset="0"/>
              </a:rPr>
              <a:t>tables</a:t>
            </a:r>
            <a:r>
              <a:rPr lang="en-US" sz="2400" kern="0" dirty="0">
                <a:effectLst/>
                <a:ea typeface="Times New Roman" panose="02020603050405020304" pitchFamily="18" charset="0"/>
                <a:cs typeface="Arial" panose="020B0604020202020204" pitchFamily="34" charset="0"/>
              </a:rPr>
              <a:t>.</a:t>
            </a:r>
            <a:endParaRPr lang="en-US" sz="2400" kern="100" dirty="0">
              <a:effectLst/>
              <a:ea typeface="DengXian" panose="02010600030101010101" pitchFamily="2" charset="-122"/>
              <a:cs typeface="Arial" panose="020B0604020202020204" pitchFamily="34" charset="0"/>
            </a:endParaRPr>
          </a:p>
          <a:p>
            <a:pPr marR="0" lvl="0">
              <a:lnSpc>
                <a:spcPct val="160000"/>
              </a:lnSpc>
              <a:spcBef>
                <a:spcPts val="1200"/>
              </a:spcBef>
              <a:spcAft>
                <a:spcPts val="2400"/>
              </a:spcAft>
              <a:buFont typeface="System Font Regular"/>
              <a:buChar char="✅"/>
              <a:tabLst>
                <a:tab pos="457200" algn="l"/>
              </a:tabLst>
            </a:pPr>
            <a:r>
              <a:rPr lang="en-US" sz="2400" kern="0" dirty="0">
                <a:effectLst/>
                <a:ea typeface="Times New Roman" panose="02020603050405020304" pitchFamily="18" charset="0"/>
                <a:cs typeface="Arial" panose="020B0604020202020204" pitchFamily="34" charset="0"/>
              </a:rPr>
              <a:t> The first argument is always a data frame.</a:t>
            </a:r>
            <a:endParaRPr lang="en-US" sz="2400" kern="100" dirty="0">
              <a:effectLst/>
              <a:ea typeface="DengXian" panose="02010600030101010101" pitchFamily="2" charset="-122"/>
              <a:cs typeface="Arial" panose="020B0604020202020204" pitchFamily="34" charset="0"/>
            </a:endParaRPr>
          </a:p>
          <a:p>
            <a:pPr marR="0" lvl="0">
              <a:lnSpc>
                <a:spcPct val="160000"/>
              </a:lnSpc>
              <a:spcBef>
                <a:spcPts val="0"/>
              </a:spcBef>
              <a:spcAft>
                <a:spcPts val="2400"/>
              </a:spcAft>
              <a:buFont typeface="System Font Regular"/>
              <a:buChar char="✅"/>
              <a:tabLst>
                <a:tab pos="457200" algn="l"/>
              </a:tabLst>
            </a:pPr>
            <a:r>
              <a:rPr lang="en-US" sz="2400" kern="0" dirty="0">
                <a:effectLst/>
                <a:ea typeface="Times New Roman" panose="02020603050405020304" pitchFamily="18" charset="0"/>
                <a:cs typeface="Arial" panose="020B0604020202020204" pitchFamily="34" charset="0"/>
              </a:rPr>
              <a:t> The subsequent arguments typically describe which columns to operate on using the variable names (without quotes).</a:t>
            </a:r>
            <a:endParaRPr lang="en-US" sz="2400" kern="100" dirty="0">
              <a:effectLst/>
              <a:ea typeface="DengXian" panose="02010600030101010101" pitchFamily="2" charset="-122"/>
              <a:cs typeface="Arial" panose="020B0604020202020204" pitchFamily="34" charset="0"/>
            </a:endParaRPr>
          </a:p>
          <a:p>
            <a:pPr marR="0" lvl="0">
              <a:lnSpc>
                <a:spcPct val="160000"/>
              </a:lnSpc>
              <a:spcBef>
                <a:spcPts val="0"/>
              </a:spcBef>
              <a:spcAft>
                <a:spcPts val="2400"/>
              </a:spcAft>
              <a:buFont typeface="System Font Regular"/>
              <a:buChar char="✅"/>
              <a:tabLst>
                <a:tab pos="457200" algn="l"/>
              </a:tabLst>
            </a:pPr>
            <a:r>
              <a:rPr lang="en-US" sz="2400" kern="0" dirty="0">
                <a:effectLst/>
                <a:ea typeface="Times New Roman" panose="02020603050405020304" pitchFamily="18" charset="0"/>
                <a:cs typeface="Arial" panose="020B0604020202020204" pitchFamily="34" charset="0"/>
              </a:rPr>
              <a:t> The output is always a new data frame.</a:t>
            </a:r>
            <a:endParaRPr lang="en-US" sz="2400" kern="100" dirty="0">
              <a:effectLst/>
              <a:ea typeface="DengXian" panose="02010600030101010101" pitchFamily="2" charset="-122"/>
              <a:cs typeface="Arial" panose="020B0604020202020204" pitchFamily="34" charset="0"/>
            </a:endParaRPr>
          </a:p>
          <a:p>
            <a:endParaRPr lang="en-US" sz="1900" dirty="0"/>
          </a:p>
        </p:txBody>
      </p:sp>
    </p:spTree>
    <p:extLst>
      <p:ext uri="{BB962C8B-B14F-4D97-AF65-F5344CB8AC3E}">
        <p14:creationId xmlns:p14="http://schemas.microsoft.com/office/powerpoint/2010/main" val="2106827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724C-7E3F-7A83-BB45-DD30DF17A77C}"/>
              </a:ext>
            </a:extLst>
          </p:cNvPr>
          <p:cNvSpPr>
            <a:spLocks noGrp="1"/>
          </p:cNvSpPr>
          <p:nvPr>
            <p:ph type="title"/>
          </p:nvPr>
        </p:nvSpPr>
        <p:spPr>
          <a:xfrm>
            <a:off x="572493" y="238539"/>
            <a:ext cx="11018520" cy="1005045"/>
          </a:xfrm>
        </p:spPr>
        <p:txBody>
          <a:bodyPr anchor="b">
            <a:normAutofit fontScale="90000"/>
          </a:bodyPr>
          <a:lstStyle/>
          <a:p>
            <a:br>
              <a:rPr lang="en-US" sz="3000" b="1" kern="0" dirty="0">
                <a:effectLst/>
                <a:ea typeface="Times New Roman" panose="02020603050405020304" pitchFamily="18" charset="0"/>
                <a:cs typeface="Arial" panose="020B0604020202020204" pitchFamily="34" charset="0"/>
              </a:rPr>
            </a:br>
            <a:r>
              <a:rPr lang="en-US" sz="4900" b="1" kern="0" dirty="0">
                <a:effectLst/>
                <a:ea typeface="Times New Roman" panose="02020603050405020304" pitchFamily="18" charset="0"/>
                <a:cs typeface="Arial" panose="020B0604020202020204" pitchFamily="34" charset="0"/>
              </a:rPr>
              <a:t>Rows</a:t>
            </a:r>
            <a:br>
              <a:rPr lang="en-US" sz="3000" kern="100" dirty="0">
                <a:effectLst/>
                <a:latin typeface="Calibri" panose="020F0502020204030204" pitchFamily="34" charset="0"/>
                <a:ea typeface="DengXian" panose="02010600030101010101" pitchFamily="2" charset="-122"/>
                <a:cs typeface="Arial" panose="020B0604020202020204" pitchFamily="34" charset="0"/>
              </a:rPr>
            </a:br>
            <a:endParaRPr lang="en-US" sz="3000" dirty="0"/>
          </a:p>
        </p:txBody>
      </p:sp>
      <p:sp>
        <p:nvSpPr>
          <p:cNvPr id="3" name="Content Placeholder 2">
            <a:extLst>
              <a:ext uri="{FF2B5EF4-FFF2-40B4-BE49-F238E27FC236}">
                <a16:creationId xmlns:a16="http://schemas.microsoft.com/office/drawing/2014/main" id="{E99507AA-3046-B4EB-A8DD-1AF0E1011DE2}"/>
              </a:ext>
            </a:extLst>
          </p:cNvPr>
          <p:cNvSpPr>
            <a:spLocks noGrp="1"/>
          </p:cNvSpPr>
          <p:nvPr>
            <p:ph idx="1"/>
          </p:nvPr>
        </p:nvSpPr>
        <p:spPr>
          <a:xfrm>
            <a:off x="274320" y="923544"/>
            <a:ext cx="7551420" cy="5659340"/>
          </a:xfrm>
        </p:spPr>
        <p:txBody>
          <a:bodyPr anchor="t">
            <a:normAutofit fontScale="92500" lnSpcReduction="20000"/>
          </a:bodyPr>
          <a:lstStyle/>
          <a:p>
            <a:pPr marL="6350" marR="0" indent="0">
              <a:lnSpc>
                <a:spcPct val="160000"/>
              </a:lnSpc>
              <a:spcBef>
                <a:spcPts val="0"/>
              </a:spcBef>
              <a:spcAft>
                <a:spcPts val="0"/>
              </a:spcAft>
              <a:buNone/>
            </a:pPr>
            <a:r>
              <a:rPr lang="en-US" sz="1700" b="1" kern="0" dirty="0">
                <a:effectLst/>
                <a:highlight>
                  <a:srgbClr val="C0C0C0"/>
                </a:highlight>
                <a:latin typeface="Monaco" pitchFamily="2" charset="77"/>
                <a:ea typeface="Times New Roman" panose="02020603050405020304" pitchFamily="18" charset="0"/>
                <a:cs typeface="Times New Roman" panose="02020603050405020304" pitchFamily="18" charset="0"/>
              </a:rPr>
              <a:t>filter()</a:t>
            </a:r>
            <a:r>
              <a:rPr lang="en-US" sz="1700" kern="0" dirty="0">
                <a:effectLst/>
                <a:latin typeface="Monaco" pitchFamily="2" charset="77"/>
                <a:ea typeface="Times New Roman" panose="02020603050405020304" pitchFamily="18" charset="0"/>
                <a:cs typeface="Times New Roman" panose="02020603050405020304" pitchFamily="18" charset="0"/>
              </a:rPr>
              <a:t>:</a:t>
            </a:r>
            <a:r>
              <a:rPr lang="en-US" sz="1700" kern="0" dirty="0">
                <a:effectLst/>
                <a:latin typeface="Monaco" pitchFamily="2" charset="77"/>
                <a:ea typeface="Times New Roman" panose="02020603050405020304" pitchFamily="18" charset="0"/>
                <a:cs typeface="Arial" panose="020B0604020202020204" pitchFamily="34" charset="0"/>
              </a:rPr>
              <a:t> </a:t>
            </a:r>
            <a:r>
              <a:rPr lang="en-US" sz="1700" kern="0" dirty="0">
                <a:effectLst/>
                <a:ea typeface="Times New Roman" panose="02020603050405020304" pitchFamily="18" charset="0"/>
                <a:cs typeface="Arial" panose="020B0604020202020204" pitchFamily="34" charset="0"/>
              </a:rPr>
              <a:t>keeps rows according to the values of the columns; adjusts rows without altering the sequence.</a:t>
            </a:r>
          </a:p>
          <a:p>
            <a:pPr marL="57150" marR="0" indent="0">
              <a:spcBef>
                <a:spcPts val="0"/>
              </a:spcBef>
              <a:spcAft>
                <a:spcPts val="0"/>
              </a:spcAft>
              <a:buNone/>
            </a:pPr>
            <a:endParaRPr lang="en-US" sz="1500" kern="100" dirty="0">
              <a:effectLst/>
              <a:ea typeface="DengXian" panose="02010600030101010101" pitchFamily="2" charset="-122"/>
              <a:cs typeface="Arial" panose="020B0604020202020204" pitchFamily="34" charset="0"/>
            </a:endParaRPr>
          </a:p>
          <a:p>
            <a:pPr marL="747713" marR="0" indent="-290513">
              <a:spcBef>
                <a:spcPts val="0"/>
              </a:spcBef>
              <a:spcAft>
                <a:spcPts val="0"/>
              </a:spcAft>
              <a:buNone/>
            </a:pPr>
            <a:r>
              <a:rPr lang="en-US" sz="1400" kern="0" dirty="0">
                <a:solidFill>
                  <a:schemeClr val="accent1"/>
                </a:solidFill>
                <a:latin typeface="Monaco" pitchFamily="2" charset="77"/>
                <a:ea typeface="Times New Roman" panose="02020603050405020304" pitchFamily="18" charset="0"/>
                <a:cs typeface="Courier New" panose="02070309020205020404" pitchFamily="49" charset="0"/>
              </a:rPr>
              <a:t>Data &lt;- </a:t>
            </a:r>
            <a:r>
              <a:rPr lang="en-US" sz="1400" kern="0" dirty="0" err="1">
                <a:solidFill>
                  <a:schemeClr val="accent1"/>
                </a:solidFill>
                <a:latin typeface="Monaco" pitchFamily="2" charset="77"/>
                <a:ea typeface="Times New Roman" panose="02020603050405020304" pitchFamily="18" charset="0"/>
                <a:cs typeface="Courier New" panose="02070309020205020404" pitchFamily="49" charset="0"/>
              </a:rPr>
              <a:t>by_payer</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 |&gt; </a:t>
            </a:r>
          </a:p>
          <a:p>
            <a:pPr marL="747713" marR="0" indent="-290513">
              <a:spcBef>
                <a:spcPts val="0"/>
              </a:spcBef>
              <a:spcAft>
                <a:spcPts val="0"/>
              </a:spcAft>
              <a:buNone/>
            </a:pPr>
            <a:endParaRPr lang="en-US" sz="1400" kern="100" dirty="0">
              <a:solidFill>
                <a:schemeClr val="accent1"/>
              </a:solidFill>
              <a:effectLst/>
              <a:latin typeface="Monaco" pitchFamily="2" charset="77"/>
              <a:ea typeface="DengXian" panose="02010600030101010101" pitchFamily="2" charset="-122"/>
              <a:cs typeface="Arial" panose="020B0604020202020204" pitchFamily="34" charset="0"/>
            </a:endParaRPr>
          </a:p>
          <a:p>
            <a:pPr marL="457200" marR="0" indent="0">
              <a:spcBef>
                <a:spcPts val="0"/>
              </a:spcBef>
              <a:spcAft>
                <a:spcPts val="0"/>
              </a:spcAft>
              <a:buNone/>
            </a:pP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  filter(</a:t>
            </a:r>
            <a:r>
              <a:rPr lang="en-US" sz="1400" kern="0" dirty="0" err="1">
                <a:solidFill>
                  <a:schemeClr val="accent1"/>
                </a:solidFill>
                <a:latin typeface="Monaco" pitchFamily="2" charset="77"/>
                <a:ea typeface="Times New Roman" panose="02020603050405020304" pitchFamily="18" charset="0"/>
                <a:cs typeface="Courier New" panose="02070309020205020404" pitchFamily="49" charset="0"/>
              </a:rPr>
              <a:t>Payer_Description</a:t>
            </a:r>
            <a:r>
              <a:rPr lang="en-US" sz="1400" kern="0" dirty="0">
                <a:solidFill>
                  <a:schemeClr val="accent1"/>
                </a:solidFill>
                <a:latin typeface="Monaco" pitchFamily="2" charset="77"/>
                <a:ea typeface="Times New Roman" panose="02020603050405020304" pitchFamily="18" charset="0"/>
                <a:cs typeface="Courier New" panose="02070309020205020404" pitchFamily="49" charset="0"/>
              </a:rPr>
              <a:t>==payer</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a:t>
            </a:r>
          </a:p>
          <a:p>
            <a:pPr marL="457200" marR="0" indent="0">
              <a:spcBef>
                <a:spcPts val="0"/>
              </a:spcBef>
              <a:spcAft>
                <a:spcPts val="0"/>
              </a:spcAft>
              <a:buNone/>
            </a:pPr>
            <a:r>
              <a:rPr lang="en-US" sz="1700" kern="0" dirty="0">
                <a:effectLst/>
                <a:ea typeface="Times New Roman" panose="02020603050405020304" pitchFamily="18" charset="0"/>
                <a:cs typeface="Courier New" panose="02070309020205020404" pitchFamily="49" charset="0"/>
              </a:rPr>
              <a:t> </a:t>
            </a:r>
            <a:endParaRPr lang="en-US" sz="1700" kern="100" dirty="0">
              <a:effectLst/>
              <a:ea typeface="DengXian" panose="02010600030101010101" pitchFamily="2" charset="-122"/>
              <a:cs typeface="Arial" panose="020B0604020202020204" pitchFamily="34" charset="0"/>
            </a:endParaRPr>
          </a:p>
          <a:p>
            <a:pPr marL="6350" marR="0" indent="0">
              <a:lnSpc>
                <a:spcPct val="150000"/>
              </a:lnSpc>
              <a:spcBef>
                <a:spcPts val="0"/>
              </a:spcBef>
              <a:spcAft>
                <a:spcPts val="0"/>
              </a:spcAft>
              <a:buNone/>
            </a:pPr>
            <a:r>
              <a:rPr lang="en-US" sz="1700" b="1" kern="0" dirty="0">
                <a:effectLst/>
                <a:highlight>
                  <a:srgbClr val="C0C0C0"/>
                </a:highlight>
                <a:latin typeface="Monaco" pitchFamily="2" charset="77"/>
                <a:ea typeface="Times New Roman" panose="02020603050405020304" pitchFamily="18" charset="0"/>
                <a:cs typeface="Times New Roman" panose="02020603050405020304" pitchFamily="18" charset="0"/>
              </a:rPr>
              <a:t>arrange()</a:t>
            </a:r>
            <a:r>
              <a:rPr lang="en-US" sz="1700" kern="0" dirty="0">
                <a:effectLst/>
                <a:latin typeface="Monaco" pitchFamily="2" charset="77"/>
                <a:ea typeface="Times New Roman" panose="02020603050405020304" pitchFamily="18" charset="0"/>
                <a:cs typeface="Times New Roman" panose="02020603050405020304" pitchFamily="18" charset="0"/>
              </a:rPr>
              <a:t>:</a:t>
            </a:r>
            <a:r>
              <a:rPr lang="en-US" sz="1700" kern="0" dirty="0">
                <a:effectLst/>
                <a:latin typeface="Monaco" pitchFamily="2" charset="77"/>
                <a:ea typeface="Times New Roman" panose="02020603050405020304" pitchFamily="18" charset="0"/>
                <a:cs typeface="Arial" panose="020B0604020202020204" pitchFamily="34" charset="0"/>
              </a:rPr>
              <a:t> </a:t>
            </a:r>
            <a:r>
              <a:rPr lang="en-US" sz="1700" kern="0" dirty="0">
                <a:effectLst/>
                <a:ea typeface="Times New Roman" panose="02020603050405020304" pitchFamily="18" charset="0"/>
                <a:cs typeface="Arial" panose="020B0604020202020204" pitchFamily="34" charset="0"/>
              </a:rPr>
              <a:t>changes the order of the rows based on the value of the columns; changes orders of rows without removing/replacing.</a:t>
            </a:r>
          </a:p>
          <a:p>
            <a:pPr marL="57150" marR="0" indent="0">
              <a:spcBef>
                <a:spcPts val="0"/>
              </a:spcBef>
              <a:spcAft>
                <a:spcPts val="0"/>
              </a:spcAft>
              <a:buNone/>
            </a:pPr>
            <a:endParaRPr lang="en-US" sz="1500" kern="100" dirty="0">
              <a:effectLst/>
              <a:ea typeface="DengXian" panose="02010600030101010101" pitchFamily="2" charset="-122"/>
              <a:cs typeface="Arial" panose="020B0604020202020204" pitchFamily="34" charset="0"/>
            </a:endParaRPr>
          </a:p>
          <a:p>
            <a:pPr marL="685800" marR="0" indent="0">
              <a:spcBef>
                <a:spcPts val="0"/>
              </a:spcBef>
              <a:spcAft>
                <a:spcPts val="12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solidFill>
                  <a:schemeClr val="accent1"/>
                </a:solidFill>
                <a:latin typeface="Monaco" pitchFamily="2" charset="77"/>
                <a:ea typeface="Menlo" panose="020B0609030804020204" pitchFamily="49" charset="0"/>
                <a:cs typeface="Menlo" panose="020B0609030804020204" pitchFamily="49" charset="0"/>
              </a:rPr>
              <a:t>diag_pats</a:t>
            </a:r>
            <a:r>
              <a:rPr lang="en-US" sz="1400" kern="0" dirty="0">
                <a:solidFill>
                  <a:schemeClr val="accent1"/>
                </a:solidFill>
                <a:latin typeface="Monaco" pitchFamily="2" charset="77"/>
                <a:ea typeface="Menlo" panose="020B0609030804020204" pitchFamily="49" charset="0"/>
                <a:cs typeface="Menlo" panose="020B0609030804020204" pitchFamily="49" charset="0"/>
              </a:rPr>
              <a:t> &lt;- </a:t>
            </a:r>
            <a:r>
              <a:rPr lang="en-US" sz="1400" kern="0" dirty="0" err="1">
                <a:solidFill>
                  <a:schemeClr val="accent1"/>
                </a:solidFill>
                <a:latin typeface="Monaco" pitchFamily="2" charset="77"/>
                <a:ea typeface="Menlo" panose="020B0609030804020204" pitchFamily="49" charset="0"/>
                <a:cs typeface="Menlo" panose="020B0609030804020204" pitchFamily="49" charset="0"/>
              </a:rPr>
              <a:t>df</a:t>
            </a:r>
            <a:r>
              <a:rPr lang="en-US" sz="1400" kern="0" dirty="0">
                <a:solidFill>
                  <a:schemeClr val="accent1"/>
                </a:solidFill>
                <a:effectLst/>
                <a:latin typeface="Monaco" pitchFamily="2" charset="77"/>
                <a:ea typeface="Menlo" panose="020B0609030804020204" pitchFamily="49" charset="0"/>
                <a:cs typeface="Menlo" panose="020B0609030804020204" pitchFamily="49" charset="0"/>
              </a:rPr>
              <a:t> </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lang="en-US" sz="1400" kern="0" dirty="0">
                <a:solidFill>
                  <a:schemeClr val="accent1"/>
                </a:solidFill>
                <a:effectLst/>
                <a:latin typeface="Monaco" pitchFamily="2" charset="77"/>
                <a:ea typeface="Menlo" panose="020B0609030804020204" pitchFamily="49" charset="0"/>
                <a:cs typeface="Menlo" panose="020B0609030804020204" pitchFamily="49" charset="0"/>
              </a:rPr>
              <a:t> </a:t>
            </a:r>
            <a:endParaRPr lang="en-US" sz="1400" kern="100" dirty="0">
              <a:solidFill>
                <a:schemeClr val="accent1"/>
              </a:solidFill>
              <a:effectLst/>
              <a:latin typeface="Monaco" pitchFamily="2" charset="77"/>
              <a:ea typeface="Menlo" panose="020B0609030804020204" pitchFamily="49" charset="0"/>
              <a:cs typeface="Menlo" panose="020B0609030804020204" pitchFamily="49" charset="0"/>
            </a:endParaRPr>
          </a:p>
          <a:p>
            <a:pPr marL="74295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chemeClr val="accent1"/>
                </a:solidFill>
                <a:effectLst/>
                <a:latin typeface="Monaco" pitchFamily="2" charset="77"/>
                <a:ea typeface="Menlo" panose="020B0609030804020204" pitchFamily="49" charset="0"/>
                <a:cs typeface="Menlo" panose="020B0609030804020204" pitchFamily="49" charset="0"/>
              </a:rPr>
              <a:t>  arrange(</a:t>
            </a:r>
            <a:r>
              <a:rPr lang="en-US" sz="1400" kern="0" dirty="0">
                <a:solidFill>
                  <a:schemeClr val="accent1"/>
                </a:solidFill>
                <a:latin typeface="Monaco" pitchFamily="2" charset="77"/>
                <a:ea typeface="Menlo" panose="020B0609030804020204" pitchFamily="49" charset="0"/>
                <a:cs typeface="Menlo" panose="020B0609030804020204" pitchFamily="49" charset="0"/>
              </a:rPr>
              <a:t>-</a:t>
            </a:r>
            <a:r>
              <a:rPr lang="en-US" sz="1400" kern="0" dirty="0" err="1">
                <a:solidFill>
                  <a:schemeClr val="accent1"/>
                </a:solidFill>
                <a:latin typeface="Monaco" pitchFamily="2" charset="77"/>
                <a:ea typeface="Menlo" panose="020B0609030804020204" pitchFamily="49" charset="0"/>
                <a:cs typeface="Menlo" panose="020B0609030804020204" pitchFamily="49" charset="0"/>
              </a:rPr>
              <a:t>Total_Patients</a:t>
            </a:r>
            <a:r>
              <a:rPr lang="en-US" sz="1400" kern="0" dirty="0">
                <a:solidFill>
                  <a:schemeClr val="accent1"/>
                </a:solidFill>
                <a:effectLst/>
                <a:latin typeface="Monaco" pitchFamily="2" charset="77"/>
                <a:ea typeface="Menlo" panose="020B0609030804020204" pitchFamily="49" charset="0"/>
                <a:cs typeface="Menlo" panose="020B0609030804020204" pitchFamily="49" charset="0"/>
              </a:rPr>
              <a:t>) </a:t>
            </a:r>
            <a:r>
              <a:rPr lang="en-US" sz="1700" kern="0" dirty="0">
                <a:effectLst/>
                <a:ea typeface="Menlo" panose="020B0609030804020204" pitchFamily="49" charset="0"/>
                <a:cs typeface="Menlo" panose="020B0609030804020204" pitchFamily="49" charset="0"/>
              </a:rPr>
              <a:t>descending order</a:t>
            </a:r>
            <a:endParaRPr lang="en-US" sz="1700" kern="100" dirty="0">
              <a:solidFill>
                <a:schemeClr val="accent1"/>
              </a:solidFill>
              <a:effectLst/>
              <a:latin typeface="Monaco" pitchFamily="2" charset="77"/>
              <a:ea typeface="Menlo" panose="020B0609030804020204" pitchFamily="49" charset="0"/>
              <a:cs typeface="Menlo" panose="020B0609030804020204" pitchFamily="49" charset="0"/>
            </a:endParaRPr>
          </a:p>
          <a:p>
            <a:pPr marL="0" marR="0" lvl="0" indent="0">
              <a:spcBef>
                <a:spcPts val="0"/>
              </a:spcBef>
              <a:spcAft>
                <a:spcPts val="0"/>
              </a:spcAft>
              <a:buNone/>
            </a:pPr>
            <a:endParaRPr lang="en-US" sz="1500" b="1" kern="0" dirty="0">
              <a:effectLst/>
              <a:highlight>
                <a:srgbClr val="C0C0C0"/>
              </a:highlight>
              <a:ea typeface="Times New Roman" panose="02020603050405020304" pitchFamily="18" charset="0"/>
              <a:cs typeface="Times New Roman" panose="02020603050405020304" pitchFamily="18" charset="0"/>
            </a:endParaRPr>
          </a:p>
          <a:p>
            <a:pPr marL="0" marR="0" lvl="0" indent="0">
              <a:lnSpc>
                <a:spcPct val="160000"/>
              </a:lnSpc>
              <a:spcBef>
                <a:spcPts val="0"/>
              </a:spcBef>
              <a:spcAft>
                <a:spcPts val="0"/>
              </a:spcAft>
              <a:buNone/>
            </a:pPr>
            <a:r>
              <a:rPr lang="en-US" sz="1700" b="1" kern="0" dirty="0">
                <a:effectLst/>
                <a:highlight>
                  <a:srgbClr val="C0C0C0"/>
                </a:highlight>
                <a:latin typeface="Monaco" pitchFamily="2" charset="77"/>
                <a:ea typeface="Times New Roman" panose="02020603050405020304" pitchFamily="18" charset="0"/>
                <a:cs typeface="Times New Roman" panose="02020603050405020304" pitchFamily="18" charset="0"/>
              </a:rPr>
              <a:t>desc()</a:t>
            </a:r>
            <a:r>
              <a:rPr lang="en-US" sz="1700" kern="0" dirty="0">
                <a:effectLst/>
                <a:latin typeface="Monaco" pitchFamily="2" charset="77"/>
                <a:ea typeface="Times New Roman" panose="02020603050405020304" pitchFamily="18" charset="0"/>
                <a:cs typeface="Arial" panose="020B0604020202020204" pitchFamily="34" charset="0"/>
              </a:rPr>
              <a:t> </a:t>
            </a:r>
            <a:r>
              <a:rPr lang="en-US" sz="1700" kern="0" dirty="0">
                <a:effectLst/>
                <a:ea typeface="Times New Roman" panose="02020603050405020304" pitchFamily="18" charset="0"/>
                <a:cs typeface="Arial" panose="020B0604020202020204" pitchFamily="34" charset="0"/>
              </a:rPr>
              <a:t>on a column inside of </a:t>
            </a:r>
            <a:r>
              <a:rPr lang="en-US" sz="1700" kern="0" dirty="0">
                <a:effectLst/>
                <a:highlight>
                  <a:srgbClr val="C0C0C0"/>
                </a:highlight>
                <a:latin typeface="Monaco" pitchFamily="2" charset="77"/>
                <a:ea typeface="Times New Roman" panose="02020603050405020304" pitchFamily="18" charset="0"/>
                <a:cs typeface="Times New Roman" panose="02020603050405020304" pitchFamily="18" charset="0"/>
              </a:rPr>
              <a:t>arrange()</a:t>
            </a:r>
            <a:r>
              <a:rPr lang="en-US" sz="1700" kern="0" dirty="0">
                <a:effectLst/>
                <a:latin typeface="Monaco" pitchFamily="2" charset="77"/>
                <a:ea typeface="Times New Roman" panose="02020603050405020304" pitchFamily="18" charset="0"/>
                <a:cs typeface="Arial" panose="020B0604020202020204" pitchFamily="34" charset="0"/>
              </a:rPr>
              <a:t> </a:t>
            </a:r>
            <a:r>
              <a:rPr lang="en-US" sz="1700" kern="0" dirty="0">
                <a:effectLst/>
                <a:ea typeface="Times New Roman" panose="02020603050405020304" pitchFamily="18" charset="0"/>
                <a:cs typeface="Arial" panose="020B0604020202020204" pitchFamily="34" charset="0"/>
              </a:rPr>
              <a:t>to re-order the data frame based on that column in descending (big-to-small) order. </a:t>
            </a:r>
          </a:p>
          <a:p>
            <a:pPr marL="0" marR="0" lvl="0" indent="0">
              <a:lnSpc>
                <a:spcPct val="170000"/>
              </a:lnSpc>
              <a:spcBef>
                <a:spcPts val="0"/>
              </a:spcBef>
              <a:spcAft>
                <a:spcPts val="0"/>
              </a:spcAft>
              <a:buNone/>
            </a:pPr>
            <a:endParaRPr lang="en-US" sz="1500" b="1" kern="100" dirty="0">
              <a:effectLst/>
              <a:highlight>
                <a:srgbClr val="C0C0C0"/>
              </a:highlight>
              <a:ea typeface="DengXian" panose="02010600030101010101" pitchFamily="2" charset="-122"/>
              <a:cs typeface="Arial" panose="020B0604020202020204" pitchFamily="34" charset="0"/>
            </a:endParaRPr>
          </a:p>
          <a:p>
            <a:pPr marL="0" marR="0" lvl="0" indent="0">
              <a:lnSpc>
                <a:spcPct val="170000"/>
              </a:lnSpc>
              <a:spcBef>
                <a:spcPts val="0"/>
              </a:spcBef>
              <a:spcAft>
                <a:spcPts val="0"/>
              </a:spcAft>
              <a:buNone/>
            </a:pPr>
            <a:r>
              <a:rPr lang="en-US" sz="1700" b="1" kern="100" dirty="0">
                <a:effectLst/>
                <a:highlight>
                  <a:srgbClr val="C0C0C0"/>
                </a:highlight>
                <a:latin typeface="Monaco" pitchFamily="2" charset="77"/>
                <a:ea typeface="DengXian" panose="02010600030101010101" pitchFamily="2" charset="-122"/>
                <a:cs typeface="Arial" panose="020B0604020202020204" pitchFamily="34" charset="0"/>
              </a:rPr>
              <a:t>distinct()</a:t>
            </a:r>
            <a:r>
              <a:rPr lang="en-US" sz="1700" b="1" kern="100" dirty="0">
                <a:effectLst/>
                <a:latin typeface="Monaco" pitchFamily="2" charset="77"/>
                <a:ea typeface="DengXian" panose="02010600030101010101" pitchFamily="2" charset="-122"/>
                <a:cs typeface="Arial" panose="020B0604020202020204" pitchFamily="34" charset="0"/>
              </a:rPr>
              <a:t>:</a:t>
            </a:r>
            <a:r>
              <a:rPr lang="en-US" sz="1700" kern="100" dirty="0">
                <a:effectLst/>
                <a:latin typeface="Monaco" pitchFamily="2" charset="77"/>
                <a:ea typeface="DengXian" panose="02010600030101010101" pitchFamily="2" charset="-122"/>
                <a:cs typeface="Arial" panose="020B0604020202020204" pitchFamily="34" charset="0"/>
              </a:rPr>
              <a:t> </a:t>
            </a:r>
            <a:r>
              <a:rPr lang="en-US" sz="1700" kern="100" dirty="0">
                <a:effectLst/>
                <a:ea typeface="DengXian" panose="02010600030101010101" pitchFamily="2" charset="-122"/>
                <a:cs typeface="Arial" panose="020B0604020202020204" pitchFamily="34" charset="0"/>
              </a:rPr>
              <a:t>finds all the unique rows in a dataset.</a:t>
            </a:r>
          </a:p>
          <a:p>
            <a:pPr marL="457200" marR="0" lvl="1" indent="0">
              <a:lnSpc>
                <a:spcPct val="170000"/>
              </a:lnSpc>
              <a:spcBef>
                <a:spcPts val="0"/>
              </a:spcBef>
              <a:spcAft>
                <a:spcPts val="0"/>
              </a:spcAft>
              <a:buNone/>
            </a:pPr>
            <a:r>
              <a:rPr lang="en-US" sz="1500" kern="100" dirty="0">
                <a:effectLst/>
                <a:ea typeface="DengXian" panose="02010600030101010101" pitchFamily="2" charset="-122"/>
                <a:cs typeface="Arial" panose="020B0604020202020204" pitchFamily="34" charset="0"/>
              </a:rPr>
              <a:t>If you want to find the number of occurrences instead, you’re better off swapping </a:t>
            </a:r>
            <a:r>
              <a:rPr lang="en-US" sz="1500" kern="100" dirty="0">
                <a:effectLst/>
                <a:highlight>
                  <a:srgbClr val="C0C0C0"/>
                </a:highlight>
                <a:latin typeface="Monaco" pitchFamily="2" charset="77"/>
                <a:ea typeface="DengXian" panose="02010600030101010101" pitchFamily="2" charset="-122"/>
                <a:cs typeface="Arial" panose="020B0604020202020204" pitchFamily="34" charset="0"/>
              </a:rPr>
              <a:t>distinct()</a:t>
            </a:r>
            <a:r>
              <a:rPr lang="en-US" sz="1500" kern="100" dirty="0">
                <a:effectLst/>
                <a:latin typeface="Monaco" pitchFamily="2" charset="77"/>
                <a:ea typeface="DengXian" panose="02010600030101010101" pitchFamily="2" charset="-122"/>
                <a:cs typeface="Arial" panose="020B0604020202020204" pitchFamily="34" charset="0"/>
              </a:rPr>
              <a:t> </a:t>
            </a:r>
            <a:r>
              <a:rPr lang="en-US" sz="1500" kern="100" dirty="0">
                <a:effectLst/>
                <a:ea typeface="DengXian" panose="02010600030101010101" pitchFamily="2" charset="-122"/>
                <a:cs typeface="Arial" panose="020B0604020202020204" pitchFamily="34" charset="0"/>
              </a:rPr>
              <a:t>for </a:t>
            </a:r>
            <a:r>
              <a:rPr lang="en-US" sz="1500" b="1" kern="100" dirty="0">
                <a:effectLst/>
                <a:highlight>
                  <a:srgbClr val="C0C0C0"/>
                </a:highlight>
                <a:latin typeface="Monaco" pitchFamily="2" charset="77"/>
                <a:ea typeface="DengXian" panose="02010600030101010101" pitchFamily="2" charset="-122"/>
                <a:cs typeface="Arial" panose="020B0604020202020204" pitchFamily="34" charset="0"/>
              </a:rPr>
              <a:t>count()</a:t>
            </a:r>
            <a:r>
              <a:rPr lang="en-US" sz="1500" kern="100" dirty="0">
                <a:effectLst/>
                <a:latin typeface="Monaco" pitchFamily="2" charset="77"/>
                <a:ea typeface="DengXian" panose="02010600030101010101" pitchFamily="2" charset="-122"/>
                <a:cs typeface="Arial" panose="020B0604020202020204" pitchFamily="34" charset="0"/>
              </a:rPr>
              <a:t>. </a:t>
            </a:r>
            <a:r>
              <a:rPr lang="en-US" sz="1500" kern="100" dirty="0">
                <a:effectLst/>
                <a:ea typeface="DengXian" panose="02010600030101010101" pitchFamily="2" charset="-122"/>
                <a:cs typeface="Arial" panose="020B0604020202020204" pitchFamily="34" charset="0"/>
              </a:rPr>
              <a:t>With the </a:t>
            </a:r>
            <a:r>
              <a:rPr lang="en-US" sz="1500" b="1" kern="100" dirty="0">
                <a:effectLst/>
                <a:highlight>
                  <a:srgbClr val="C0C0C0"/>
                </a:highlight>
                <a:latin typeface="Monaco" pitchFamily="2" charset="77"/>
                <a:ea typeface="DengXian" panose="02010600030101010101" pitchFamily="2" charset="-122"/>
                <a:cs typeface="Arial" panose="020B0604020202020204" pitchFamily="34" charset="0"/>
              </a:rPr>
              <a:t>sort = TRUE</a:t>
            </a:r>
            <a:r>
              <a:rPr lang="en-US" sz="1500" kern="100" dirty="0">
                <a:effectLst/>
                <a:latin typeface="Monaco" pitchFamily="2" charset="77"/>
                <a:ea typeface="DengXian" panose="02010600030101010101" pitchFamily="2" charset="-122"/>
                <a:cs typeface="Arial" panose="020B0604020202020204" pitchFamily="34" charset="0"/>
              </a:rPr>
              <a:t> </a:t>
            </a:r>
            <a:r>
              <a:rPr lang="en-US" sz="1500" kern="100" dirty="0">
                <a:effectLst/>
                <a:ea typeface="DengXian" panose="02010600030101010101" pitchFamily="2" charset="-122"/>
                <a:cs typeface="Arial" panose="020B0604020202020204" pitchFamily="34" charset="0"/>
              </a:rPr>
              <a:t>argument, you can arrange them in descending order of the number of occurrences.</a:t>
            </a:r>
          </a:p>
          <a:p>
            <a:endParaRPr lang="en-US" sz="1500" dirty="0"/>
          </a:p>
        </p:txBody>
      </p:sp>
      <p:pic>
        <p:nvPicPr>
          <p:cNvPr id="6" name="Picture 5" descr="Rows of chairs in a room&#10;&#10;Description automatically generated">
            <a:extLst>
              <a:ext uri="{FF2B5EF4-FFF2-40B4-BE49-F238E27FC236}">
                <a16:creationId xmlns:a16="http://schemas.microsoft.com/office/drawing/2014/main" id="{1ECEDB5D-84D7-30D3-23D8-BE0D2EDFDC7B}"/>
              </a:ext>
            </a:extLst>
          </p:cNvPr>
          <p:cNvPicPr>
            <a:picLocks noChangeAspect="1"/>
          </p:cNvPicPr>
          <p:nvPr/>
        </p:nvPicPr>
        <p:blipFill>
          <a:blip r:embed="rId2"/>
          <a:srcRect l="14906" r="20878" b="2"/>
          <a:stretch/>
        </p:blipFill>
        <p:spPr>
          <a:xfrm>
            <a:off x="7927848" y="0"/>
            <a:ext cx="4264152" cy="6858000"/>
          </a:xfrm>
          <a:prstGeom prst="rect">
            <a:avLst/>
          </a:prstGeom>
        </p:spPr>
      </p:pic>
    </p:spTree>
    <p:extLst>
      <p:ext uri="{BB962C8B-B14F-4D97-AF65-F5344CB8AC3E}">
        <p14:creationId xmlns:p14="http://schemas.microsoft.com/office/powerpoint/2010/main" val="3111782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E16813-FA75-DC49-8ED0-C32B5B668999}"/>
              </a:ext>
            </a:extLst>
          </p:cNvPr>
          <p:cNvSpPr>
            <a:spLocks noGrp="1"/>
          </p:cNvSpPr>
          <p:nvPr>
            <p:ph type="title"/>
          </p:nvPr>
        </p:nvSpPr>
        <p:spPr>
          <a:xfrm>
            <a:off x="0" y="1"/>
            <a:ext cx="6838790" cy="1051560"/>
          </a:xfrm>
        </p:spPr>
        <p:txBody>
          <a:bodyPr vert="horz">
            <a:normAutofit fontScale="90000"/>
          </a:bodyPr>
          <a:lstStyle/>
          <a:p>
            <a:r>
              <a:rPr lang="en-US" sz="4000" b="1" kern="0" dirty="0">
                <a:effectLst/>
                <a:ea typeface="Times New Roman" panose="02020603050405020304" pitchFamily="18" charset="0"/>
                <a:cs typeface="Arial" panose="020B0604020202020204" pitchFamily="34" charset="0"/>
              </a:rPr>
              <a:t>Columns</a:t>
            </a:r>
            <a:br>
              <a:rPr lang="en-US" sz="4000" kern="100" dirty="0">
                <a:effectLst/>
                <a:latin typeface="Calibri" panose="020F0502020204030204" pitchFamily="34" charset="0"/>
                <a:ea typeface="DengXian" panose="02010600030101010101" pitchFamily="2" charset="-122"/>
                <a:cs typeface="Arial" panose="020B0604020202020204" pitchFamily="34" charset="0"/>
              </a:rPr>
            </a:br>
            <a:endParaRPr lang="en-US" sz="4000" dirty="0"/>
          </a:p>
        </p:txBody>
      </p:sp>
      <p:sp>
        <p:nvSpPr>
          <p:cNvPr id="3" name="Content Placeholder 2">
            <a:extLst>
              <a:ext uri="{FF2B5EF4-FFF2-40B4-BE49-F238E27FC236}">
                <a16:creationId xmlns:a16="http://schemas.microsoft.com/office/drawing/2014/main" id="{FD733A87-671D-AA30-6F27-3E3B20FD2D92}"/>
              </a:ext>
            </a:extLst>
          </p:cNvPr>
          <p:cNvSpPr>
            <a:spLocks noGrp="1"/>
          </p:cNvSpPr>
          <p:nvPr>
            <p:ph idx="1"/>
          </p:nvPr>
        </p:nvSpPr>
        <p:spPr>
          <a:xfrm>
            <a:off x="-128017" y="731521"/>
            <a:ext cx="9052561" cy="6010474"/>
          </a:xfrm>
        </p:spPr>
        <p:txBody>
          <a:bodyPr>
            <a:normAutofit fontScale="92500" lnSpcReduction="20000"/>
          </a:bodyPr>
          <a:lstStyle/>
          <a:p>
            <a:pPr marL="114300" marR="0" indent="0">
              <a:lnSpc>
                <a:spcPct val="120000"/>
              </a:lnSpc>
              <a:spcBef>
                <a:spcPts val="0"/>
              </a:spcBef>
              <a:spcAft>
                <a:spcPts val="600"/>
              </a:spcAft>
              <a:buNone/>
            </a:pPr>
            <a:r>
              <a:rPr lang="en-US" sz="1900" b="1" kern="0" dirty="0">
                <a:effectLst/>
                <a:highlight>
                  <a:srgbClr val="C0C0C0"/>
                </a:highlight>
                <a:latin typeface="Monaco" pitchFamily="2" charset="77"/>
                <a:ea typeface="Times New Roman" panose="02020603050405020304" pitchFamily="18" charset="0"/>
                <a:cs typeface="Times New Roman" panose="02020603050405020304" pitchFamily="18" charset="0"/>
              </a:rPr>
              <a:t>mutate()</a:t>
            </a:r>
            <a:r>
              <a:rPr lang="en-US" sz="1900" b="1" kern="0" dirty="0">
                <a:effectLst/>
                <a:latin typeface="Monaco" pitchFamily="2" charset="77"/>
                <a:ea typeface="Times New Roman" panose="02020603050405020304" pitchFamily="18" charset="0"/>
                <a:cs typeface="Times New Roman" panose="02020603050405020304" pitchFamily="18" charset="0"/>
              </a:rPr>
              <a:t>:</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Creates or modifies new columns in the dataset that are calculated from the existing columns. </a:t>
            </a:r>
            <a:endParaRPr lang="en-US" sz="1900" kern="100" dirty="0">
              <a:effectLst/>
              <a:ea typeface="DengXian" panose="02010600030101010101" pitchFamily="2" charset="-122"/>
              <a:cs typeface="Arial" panose="020B0604020202020204" pitchFamily="34" charset="0"/>
            </a:endParaRPr>
          </a:p>
          <a:p>
            <a:pPr marL="1098550" marR="0" lvl="3" indent="-457200">
              <a:lnSpc>
                <a:spcPct val="120000"/>
              </a:lnSpc>
              <a:spcBef>
                <a:spcPts val="0"/>
              </a:spcBef>
              <a:spcAft>
                <a:spcPts val="600"/>
              </a:spcAft>
              <a:buFont typeface="+mj-lt"/>
              <a:buAutoNum type="arabicPeriod"/>
              <a:tabLst>
                <a:tab pos="1828800" algn="l"/>
              </a:tabLst>
            </a:pPr>
            <a:r>
              <a:rPr lang="en-US" sz="1900" kern="0" dirty="0">
                <a:effectLst/>
                <a:ea typeface="Times New Roman" panose="02020603050405020304" pitchFamily="18" charset="0"/>
                <a:cs typeface="Arial" panose="020B0604020202020204" pitchFamily="34" charset="0"/>
              </a:rPr>
              <a:t>By default,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mutate()</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adds new columns on the dataset's right-hand side, making it difficult to see what’s happening there. </a:t>
            </a:r>
          </a:p>
          <a:p>
            <a:pPr marL="1098550" marR="0" lvl="3" indent="-457200">
              <a:lnSpc>
                <a:spcPct val="120000"/>
              </a:lnSpc>
              <a:spcBef>
                <a:spcPts val="0"/>
              </a:spcBef>
              <a:spcAft>
                <a:spcPts val="600"/>
              </a:spcAft>
              <a:buFont typeface="+mj-lt"/>
              <a:buAutoNum type="arabicPeriod"/>
              <a:tabLst>
                <a:tab pos="1828800" algn="l"/>
              </a:tabLst>
            </a:pPr>
            <a:endParaRPr lang="en-US" sz="1900" kern="100" dirty="0">
              <a:effectLst/>
              <a:ea typeface="DengXian" panose="02010600030101010101" pitchFamily="2" charset="-122"/>
              <a:cs typeface="Arial" panose="020B0604020202020204" pitchFamily="34" charset="0"/>
            </a:endParaRPr>
          </a:p>
          <a:p>
            <a:pPr marL="1098550" marR="0" lvl="3" indent="-457200">
              <a:lnSpc>
                <a:spcPct val="120000"/>
              </a:lnSpc>
              <a:spcBef>
                <a:spcPts val="0"/>
              </a:spcBef>
              <a:spcAft>
                <a:spcPts val="600"/>
              </a:spcAft>
              <a:buFont typeface="+mj-lt"/>
              <a:buAutoNum type="arabicPeriod"/>
              <a:tabLst>
                <a:tab pos="1828800" algn="l"/>
              </a:tabLst>
            </a:pPr>
            <a:r>
              <a:rPr lang="en-US" sz="1900" kern="0" dirty="0">
                <a:effectLst/>
                <a:ea typeface="Times New Roman" panose="02020603050405020304" pitchFamily="18" charset="0"/>
                <a:cs typeface="Arial" panose="020B0604020202020204" pitchFamily="34" charset="0"/>
              </a:rPr>
              <a:t>Use the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.before</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argument to instead add the variables to the left-hand side.</a:t>
            </a:r>
          </a:p>
          <a:p>
            <a:pPr marL="1098550" marR="0" lvl="3" indent="-457200">
              <a:lnSpc>
                <a:spcPct val="120000"/>
              </a:lnSpc>
              <a:spcBef>
                <a:spcPts val="0"/>
              </a:spcBef>
              <a:spcAft>
                <a:spcPts val="600"/>
              </a:spcAft>
              <a:buFont typeface="+mj-lt"/>
              <a:buAutoNum type="arabicPeriod"/>
              <a:tabLst>
                <a:tab pos="1828800" algn="l"/>
              </a:tabLst>
            </a:pPr>
            <a:endParaRPr lang="en-US" sz="1900" kern="100" dirty="0">
              <a:effectLst/>
              <a:ea typeface="DengXian" panose="02010600030101010101" pitchFamily="2" charset="-122"/>
              <a:cs typeface="Arial" panose="020B0604020202020204" pitchFamily="34" charset="0"/>
            </a:endParaRPr>
          </a:p>
          <a:p>
            <a:pPr marL="1098550" marR="0" lvl="3" indent="-457200">
              <a:lnSpc>
                <a:spcPct val="120000"/>
              </a:lnSpc>
              <a:spcBef>
                <a:spcPts val="0"/>
              </a:spcBef>
              <a:spcAft>
                <a:spcPts val="600"/>
              </a:spcAft>
              <a:buFont typeface="+mj-lt"/>
              <a:buAutoNum type="arabicPeriod"/>
              <a:tabLst>
                <a:tab pos="1828800" algn="l"/>
              </a:tabLst>
            </a:pPr>
            <a:r>
              <a:rPr lang="en-US" sz="1900" kern="0" dirty="0">
                <a:effectLst/>
                <a:ea typeface="Times New Roman" panose="02020603050405020304" pitchFamily="18" charset="0"/>
                <a:cs typeface="Arial" panose="020B0604020202020204" pitchFamily="34" charset="0"/>
              </a:rPr>
              <a:t>The </a:t>
            </a:r>
            <a:r>
              <a:rPr lang="en-US" sz="1900" b="1" kern="0" dirty="0">
                <a:effectLst/>
                <a:highlight>
                  <a:srgbClr val="C0C0C0"/>
                </a:highlight>
                <a:ea typeface="Times New Roman" panose="02020603050405020304" pitchFamily="18" charset="0"/>
                <a:cs typeface="Arial" panose="020B0604020202020204" pitchFamily="34" charset="0"/>
              </a:rPr>
              <a:t>.</a:t>
            </a:r>
            <a:r>
              <a:rPr lang="en-US" sz="1900" b="1" kern="0" dirty="0">
                <a:effectLst/>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indicates that</a:t>
            </a:r>
            <a:r>
              <a:rPr lang="en-US" sz="1900" kern="0" dirty="0">
                <a:effectLst/>
                <a:ea typeface="Times New Roman" panose="02020603050405020304" pitchFamily="18" charset="0"/>
                <a:cs typeface="Times New Roman" panose="02020603050405020304" pitchFamily="18" charset="0"/>
              </a:rPr>
              <a:t>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.before</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is an argument to the function, not the name of a third new variable created. </a:t>
            </a:r>
          </a:p>
          <a:p>
            <a:pPr marL="1098550" marR="0" lvl="3" indent="-457200">
              <a:lnSpc>
                <a:spcPct val="120000"/>
              </a:lnSpc>
              <a:spcBef>
                <a:spcPts val="0"/>
              </a:spcBef>
              <a:spcAft>
                <a:spcPts val="600"/>
              </a:spcAft>
              <a:buFont typeface="+mj-lt"/>
              <a:buAutoNum type="arabicPeriod"/>
              <a:tabLst>
                <a:tab pos="1828800" algn="l"/>
              </a:tabLst>
            </a:pPr>
            <a:endParaRPr lang="en-US" sz="1900" kern="100" dirty="0">
              <a:effectLst/>
              <a:ea typeface="DengXian" panose="02010600030101010101" pitchFamily="2" charset="-122"/>
              <a:cs typeface="Arial" panose="020B0604020202020204" pitchFamily="34" charset="0"/>
            </a:endParaRPr>
          </a:p>
          <a:p>
            <a:pPr marL="1098550" marR="0" lvl="3" indent="-457200">
              <a:lnSpc>
                <a:spcPct val="120000"/>
              </a:lnSpc>
              <a:spcBef>
                <a:spcPts val="0"/>
              </a:spcBef>
              <a:spcAft>
                <a:spcPts val="600"/>
              </a:spcAft>
              <a:buFont typeface="+mj-lt"/>
              <a:buAutoNum type="arabicPeriod"/>
              <a:tabLst>
                <a:tab pos="1828800" algn="l"/>
              </a:tabLst>
            </a:pPr>
            <a:r>
              <a:rPr lang="en-US" sz="1900" kern="0" dirty="0">
                <a:effectLst/>
                <a:highlight>
                  <a:srgbClr val="C0C0C0"/>
                </a:highlight>
                <a:latin typeface="Monaco" pitchFamily="2" charset="77"/>
                <a:ea typeface="Times New Roman" panose="02020603050405020304" pitchFamily="18" charset="0"/>
                <a:cs typeface="Times New Roman" panose="02020603050405020304" pitchFamily="18" charset="0"/>
              </a:rPr>
              <a:t>.</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after</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to add after a variable, and in both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.before</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and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.a</a:t>
            </a:r>
            <a:r>
              <a:rPr lang="en-US" sz="1900" kern="0" dirty="0">
                <a:effectLst/>
                <a:highlight>
                  <a:srgbClr val="C0C0C0"/>
                </a:highlight>
                <a:latin typeface="Monaco" pitchFamily="2" charset="77"/>
                <a:ea typeface="Times New Roman" panose="02020603050405020304" pitchFamily="18" charset="0"/>
                <a:cs typeface="Times New Roman" panose="02020603050405020304" pitchFamily="18" charset="0"/>
              </a:rPr>
              <a:t>fter</a:t>
            </a:r>
            <a:r>
              <a:rPr lang="en-US" sz="1900" kern="0" dirty="0">
                <a:effectLst/>
                <a:ea typeface="Times New Roman" panose="02020603050405020304" pitchFamily="18" charset="0"/>
                <a:cs typeface="Times New Roman" panose="02020603050405020304" pitchFamily="18" charset="0"/>
              </a:rPr>
              <a:t>,</a:t>
            </a:r>
            <a:r>
              <a:rPr lang="en-US" sz="1900" kern="0" dirty="0">
                <a:effectLst/>
                <a:ea typeface="Times New Roman" panose="02020603050405020304" pitchFamily="18" charset="0"/>
                <a:cs typeface="Arial" panose="020B0604020202020204" pitchFamily="34" charset="0"/>
              </a:rPr>
              <a:t> use the variable name instead of a position.</a:t>
            </a:r>
          </a:p>
          <a:p>
            <a:pPr marL="1098550" marR="0" lvl="3" indent="-457200">
              <a:lnSpc>
                <a:spcPct val="120000"/>
              </a:lnSpc>
              <a:spcBef>
                <a:spcPts val="0"/>
              </a:spcBef>
              <a:spcAft>
                <a:spcPts val="600"/>
              </a:spcAft>
              <a:buFont typeface="+mj-lt"/>
              <a:buAutoNum type="arabicPeriod"/>
              <a:tabLst>
                <a:tab pos="1828800" algn="l"/>
              </a:tabLst>
            </a:pPr>
            <a:endParaRPr lang="en-US" sz="1900" kern="100" dirty="0">
              <a:effectLst/>
              <a:ea typeface="DengXian" panose="02010600030101010101" pitchFamily="2" charset="-122"/>
              <a:cs typeface="Arial" panose="020B0604020202020204" pitchFamily="34" charset="0"/>
            </a:endParaRPr>
          </a:p>
          <a:p>
            <a:pPr marL="1098550" marR="0" lvl="3" indent="-457200">
              <a:lnSpc>
                <a:spcPct val="120000"/>
              </a:lnSpc>
              <a:spcBef>
                <a:spcPts val="0"/>
              </a:spcBef>
              <a:spcAft>
                <a:spcPts val="600"/>
              </a:spcAft>
              <a:buFont typeface="+mj-lt"/>
              <a:buAutoNum type="arabicPeriod"/>
              <a:tabLst>
                <a:tab pos="1828800" algn="l"/>
              </a:tabLst>
            </a:pPr>
            <a:r>
              <a:rPr lang="en-US" sz="1900" kern="0" dirty="0">
                <a:effectLst/>
                <a:ea typeface="Times New Roman" panose="02020603050405020304" pitchFamily="18" charset="0"/>
                <a:cs typeface="Arial" panose="020B0604020202020204" pitchFamily="34" charset="0"/>
              </a:rPr>
              <a:t>Alternatively, control which variables are kept with the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.keep</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argument. A particularly useful argument is </a:t>
            </a:r>
            <a:r>
              <a:rPr lang="en-US" sz="1900" kern="0" dirty="0">
                <a:effectLst/>
                <a:highlight>
                  <a:srgbClr val="C0C0C0"/>
                </a:highlight>
                <a:latin typeface="Monaco" pitchFamily="2" charset="77"/>
                <a:ea typeface="Times New Roman" panose="02020603050405020304" pitchFamily="18" charset="0"/>
                <a:cs typeface="Arial" panose="020B0604020202020204" pitchFamily="34" charset="0"/>
              </a:rPr>
              <a:t>"used"</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which specifies that we only keep the columns that were involved or created in the </a:t>
            </a:r>
            <a:r>
              <a:rPr lang="en-US" sz="1900" kern="0" dirty="0">
                <a:effectLst/>
                <a:highlight>
                  <a:srgbClr val="C0C0C0"/>
                </a:highlight>
                <a:latin typeface="Monaco" pitchFamily="2" charset="77"/>
                <a:ea typeface="Times New Roman" panose="02020603050405020304" pitchFamily="18" charset="0"/>
                <a:cs typeface="Calibri" panose="020F0502020204030204" pitchFamily="34" charset="0"/>
              </a:rPr>
              <a:t>mutate()</a:t>
            </a:r>
            <a:r>
              <a:rPr lang="en-US" sz="1900" kern="0" dirty="0">
                <a:effectLst/>
                <a:latin typeface="Monaco" pitchFamily="2" charset="77"/>
                <a:ea typeface="Times New Roman" panose="02020603050405020304" pitchFamily="18" charset="0"/>
                <a:cs typeface="Arial" panose="020B0604020202020204" pitchFamily="34" charset="0"/>
              </a:rPr>
              <a:t> </a:t>
            </a:r>
            <a:r>
              <a:rPr lang="en-US" sz="1900" kern="0" dirty="0">
                <a:effectLst/>
                <a:ea typeface="Times New Roman" panose="02020603050405020304" pitchFamily="18" charset="0"/>
                <a:cs typeface="Arial" panose="020B0604020202020204" pitchFamily="34" charset="0"/>
              </a:rPr>
              <a:t>step</a:t>
            </a:r>
            <a:r>
              <a:rPr lang="en-US" sz="1900" kern="0" dirty="0">
                <a:ea typeface="Times New Roman" panose="02020603050405020304" pitchFamily="18" charset="0"/>
                <a:cs typeface="Arial" panose="020B0604020202020204" pitchFamily="34" charset="0"/>
              </a:rPr>
              <a:t>.</a:t>
            </a:r>
          </a:p>
          <a:p>
            <a:pPr marL="641350" marR="0" lvl="3" indent="0">
              <a:spcBef>
                <a:spcPts val="0"/>
              </a:spcBef>
              <a:spcAft>
                <a:spcPts val="600"/>
              </a:spcAft>
              <a:buNone/>
              <a:tabLst>
                <a:tab pos="1828800" algn="l"/>
              </a:tabLst>
            </a:pPr>
            <a:endPar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endParaRP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charges_by_payer</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&lt;- </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map_dfr</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(payers, </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payer_calc</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%&gt;%</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arrange(-</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Total_Charges</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%&gt;%</a:t>
            </a:r>
          </a:p>
          <a:p>
            <a:pPr marL="685800" marR="0" indent="0">
              <a:spcBef>
                <a:spcPts val="0"/>
              </a:spcBef>
              <a:spcAft>
                <a:spcPts val="6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mutate(</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Total_Charges</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 = scales::</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label_currency</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a:t>
            </a:r>
            <a:r>
              <a:rPr lang="en-US" sz="1200" kern="0" dirty="0" err="1">
                <a:solidFill>
                  <a:schemeClr val="accent1"/>
                </a:solidFill>
                <a:effectLst/>
                <a:latin typeface="Monaco" pitchFamily="2" charset="77"/>
                <a:ea typeface="Times New Roman" panose="02020603050405020304" pitchFamily="18" charset="0"/>
                <a:cs typeface="Courier New" panose="02070309020205020404" pitchFamily="49" charset="0"/>
              </a:rPr>
              <a:t>Total_Charges</a:t>
            </a:r>
            <a:r>
              <a:rPr lang="en-US" sz="1200" kern="0" dirty="0">
                <a:solidFill>
                  <a:schemeClr val="accent1"/>
                </a:solidFill>
                <a:effectLst/>
                <a:latin typeface="Monaco" pitchFamily="2" charset="77"/>
                <a:ea typeface="Times New Roman" panose="02020603050405020304" pitchFamily="18" charset="0"/>
                <a:cs typeface="Courier New" panose="02070309020205020404" pitchFamily="49" charset="0"/>
              </a:rPr>
              <a:t>))</a:t>
            </a:r>
            <a:endParaRPr lang="en-US" sz="1200" kern="100" dirty="0">
              <a:solidFill>
                <a:schemeClr val="accent1"/>
              </a:solidFill>
              <a:effectLst/>
              <a:latin typeface="Monaco" pitchFamily="2" charset="77"/>
              <a:ea typeface="DengXian" panose="02010600030101010101" pitchFamily="2" charset="-122"/>
              <a:cs typeface="Arial" panose="020B0604020202020204" pitchFamily="34" charset="0"/>
            </a:endParaRPr>
          </a:p>
        </p:txBody>
      </p:sp>
      <p:pic>
        <p:nvPicPr>
          <p:cNvPr id="5" name="Picture 4" descr="A row of white marble pillars">
            <a:extLst>
              <a:ext uri="{FF2B5EF4-FFF2-40B4-BE49-F238E27FC236}">
                <a16:creationId xmlns:a16="http://schemas.microsoft.com/office/drawing/2014/main" id="{7AC41098-CC10-EE9B-21F8-717E39BCB554}"/>
              </a:ext>
            </a:extLst>
          </p:cNvPr>
          <p:cNvPicPr>
            <a:picLocks noChangeAspect="1"/>
          </p:cNvPicPr>
          <p:nvPr/>
        </p:nvPicPr>
        <p:blipFill>
          <a:blip r:embed="rId2"/>
          <a:srcRect l="34365" r="16313" b="-1"/>
          <a:stretch/>
        </p:blipFill>
        <p:spPr>
          <a:xfrm>
            <a:off x="8924544" y="10"/>
            <a:ext cx="3267456" cy="6857990"/>
          </a:xfrm>
          <a:prstGeom prst="rect">
            <a:avLst/>
          </a:prstGeom>
          <a:effectLst/>
        </p:spPr>
      </p:pic>
    </p:spTree>
    <p:extLst>
      <p:ext uri="{BB962C8B-B14F-4D97-AF65-F5344CB8AC3E}">
        <p14:creationId xmlns:p14="http://schemas.microsoft.com/office/powerpoint/2010/main" val="141235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9143B-93A1-66AE-9785-86B363898F15}"/>
              </a:ext>
            </a:extLst>
          </p:cNvPr>
          <p:cNvSpPr>
            <a:spLocks noGrp="1"/>
          </p:cNvSpPr>
          <p:nvPr>
            <p:ph type="title"/>
          </p:nvPr>
        </p:nvSpPr>
        <p:spPr>
          <a:xfrm>
            <a:off x="572493" y="238539"/>
            <a:ext cx="11018520" cy="1384521"/>
          </a:xfrm>
        </p:spPr>
        <p:txBody>
          <a:bodyPr anchor="b">
            <a:normAutofit/>
          </a:bodyPr>
          <a:lstStyle/>
          <a:p>
            <a:r>
              <a:rPr lang="en-US" sz="4600" b="1" kern="0" dirty="0">
                <a:effectLst/>
                <a:ea typeface="Times New Roman" panose="02020603050405020304" pitchFamily="18" charset="0"/>
                <a:cs typeface="Arial" panose="020B0604020202020204" pitchFamily="34" charset="0"/>
              </a:rPr>
              <a:t>Columns (cont.)</a:t>
            </a:r>
            <a:br>
              <a:rPr lang="en-US" sz="4600" kern="100" dirty="0">
                <a:effectLst/>
                <a:latin typeface="Calibri" panose="020F0502020204030204" pitchFamily="34" charset="0"/>
                <a:ea typeface="DengXian" panose="02010600030101010101" pitchFamily="2" charset="-122"/>
                <a:cs typeface="Arial" panose="020B0604020202020204" pitchFamily="34" charset="0"/>
              </a:rPr>
            </a:br>
            <a:endParaRPr lang="en-US" sz="4600" dirty="0"/>
          </a:p>
        </p:txBody>
      </p:sp>
      <p:sp>
        <p:nvSpPr>
          <p:cNvPr id="4" name="Rectangle 1">
            <a:extLst>
              <a:ext uri="{FF2B5EF4-FFF2-40B4-BE49-F238E27FC236}">
                <a16:creationId xmlns:a16="http://schemas.microsoft.com/office/drawing/2014/main" id="{CFE112AB-ACA4-B146-7C53-74D954E5F04A}"/>
              </a:ext>
            </a:extLst>
          </p:cNvPr>
          <p:cNvSpPr>
            <a:spLocks noGrp="1" noChangeArrowheads="1"/>
          </p:cNvSpPr>
          <p:nvPr>
            <p:ph idx="1"/>
          </p:nvPr>
        </p:nvSpPr>
        <p:spPr bwMode="auto">
          <a:xfrm>
            <a:off x="373380" y="1143000"/>
            <a:ext cx="7302278" cy="543988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t" anchorCtr="0" compatLnSpc="1">
            <a:prstTxWarp prst="textNoShape">
              <a:avLst/>
            </a:prstTxWarp>
            <a:normAutofit fontScale="85000" lnSpcReduction="20000"/>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800" b="1" i="0" u="none" strike="noStrike" cap="none" normalizeH="0" baseline="0" dirty="0">
                <a:ln>
                  <a:noFill/>
                </a:ln>
                <a:effectLst/>
                <a:highlight>
                  <a:srgbClr val="C0C0C0"/>
                </a:highlight>
                <a:latin typeface="Monaco" pitchFamily="2" charset="77"/>
                <a:ea typeface="Monaco" pitchFamily="2" charset="77"/>
                <a:cs typeface="Courier New" panose="02070309020205020404" pitchFamily="49" charset="0"/>
              </a:rPr>
              <a:t>select()</a:t>
            </a:r>
            <a:r>
              <a:rPr kumimoji="0" lang="en-US" altLang="en-US" sz="1800" b="1" i="0" u="none" strike="noStrike" cap="none" normalizeH="0" baseline="0" dirty="0">
                <a:ln>
                  <a:noFill/>
                </a:ln>
                <a:effectLst/>
                <a:latin typeface="Monaco" pitchFamily="2" charset="77"/>
                <a:ea typeface="Monaco" pitchFamily="2" charset="77"/>
                <a:cs typeface="Courier New" panose="02070309020205020404" pitchFamily="49" charset="0"/>
              </a:rPr>
              <a:t>: </a:t>
            </a:r>
            <a:r>
              <a:rPr kumimoji="0" lang="en-US" altLang="en-US" sz="1800" b="0" i="0" u="none" strike="noStrike" cap="none" normalizeH="0" baseline="0" dirty="0">
                <a:ln>
                  <a:noFill/>
                </a:ln>
                <a:effectLst/>
                <a:latin typeface="+mn-lt"/>
                <a:ea typeface="Times New Roman" panose="02020603050405020304" pitchFamily="18" charset="0"/>
                <a:cs typeface="Arial" panose="020B0604020202020204" pitchFamily="34" charset="0"/>
              </a:rPr>
              <a:t>allows you to rapidly zoom in on a useful subset using operations based on the names of the variables; Chooses specific columns from a dataset.</a:t>
            </a:r>
            <a:endParaRPr kumimoji="0" lang="en-US" altLang="en-US" sz="1800" b="0" i="0" u="none" strike="noStrike" cap="none" normalizeH="0" baseline="0" dirty="0">
              <a:ln>
                <a:noFill/>
              </a:ln>
              <a:effectLst/>
              <a:latin typeface="+mn-lt"/>
              <a:ea typeface="Times New Roman" panose="02020603050405020304" pitchFamily="18" charset="0"/>
            </a:endParaRPr>
          </a:p>
          <a:p>
            <a:pPr marL="458788" marR="0" lvl="0" indent="-285750" defTabSz="914400" rtl="0" eaLnBrk="0" fontAlgn="base" latinLnBrk="0" hangingPunct="0">
              <a:lnSpc>
                <a:spcPct val="170000"/>
              </a:lnSpc>
              <a:spcBef>
                <a:spcPct val="0"/>
              </a:spcBef>
              <a:spcAft>
                <a:spcPts val="600"/>
              </a:spcAft>
              <a:buClrTx/>
              <a:buSzTx/>
              <a:buFont typeface="Wingdings" pitchFamily="2" charset="2"/>
              <a:buChar char="ü"/>
            </a:pPr>
            <a:r>
              <a:rPr kumimoji="0" lang="en-US" altLang="en-US" sz="1900" b="0" i="0" u="none" strike="noStrike" cap="none" normalizeH="0" baseline="0" dirty="0">
                <a:ln>
                  <a:noFill/>
                </a:ln>
                <a:effectLst/>
                <a:latin typeface="+mn-lt"/>
                <a:ea typeface="Times New Roman" panose="02020603050405020304" pitchFamily="18" charset="0"/>
                <a:cs typeface="Times New Roman" panose="02020603050405020304" pitchFamily="18" charset="0"/>
              </a:rPr>
              <a:t>Select columns by </a:t>
            </a:r>
            <a:r>
              <a:rPr kumimoji="0" lang="en-US" altLang="en-US" sz="1900" b="1" i="0" u="none" strike="noStrike" cap="none" normalizeH="0" baseline="0" dirty="0">
                <a:ln>
                  <a:noFill/>
                </a:ln>
                <a:effectLst/>
                <a:latin typeface="+mn-lt"/>
                <a:ea typeface="Times New Roman" panose="02020603050405020304" pitchFamily="18" charset="0"/>
                <a:cs typeface="Times New Roman" panose="02020603050405020304" pitchFamily="18" charset="0"/>
              </a:rPr>
              <a:t>name</a:t>
            </a:r>
            <a:r>
              <a:rPr kumimoji="0" lang="en-US" altLang="en-US" sz="1900" b="0" i="0" u="none" strike="noStrike" cap="none" normalizeH="0" baseline="0" dirty="0">
                <a:ln>
                  <a:noFill/>
                </a:ln>
                <a:effectLst/>
                <a:latin typeface="+mn-lt"/>
                <a:ea typeface="Times New Roman" panose="02020603050405020304" pitchFamily="18" charset="0"/>
                <a:cs typeface="Times New Roman" panose="02020603050405020304" pitchFamily="18" charset="0"/>
              </a:rPr>
              <a:t>:</a:t>
            </a:r>
            <a:endParaRPr kumimoji="0" lang="en-US" altLang="en-US" sz="1900" b="0" i="0" u="none" strike="noStrike" cap="none" normalizeH="0" baseline="0" dirty="0">
              <a:ln>
                <a:noFill/>
              </a:ln>
              <a:effectLst/>
              <a:latin typeface="+mn-lt"/>
              <a:ea typeface="Monaco" pitchFamily="2" charset="77"/>
              <a:cs typeface="Menlo" panose="020B0609030804020204" pitchFamily="49" charset="0"/>
            </a:endParaRP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000" b="0" i="0" u="none" strike="noStrike" cap="none" normalizeH="0" baseline="0" dirty="0">
                <a:ln>
                  <a:noFill/>
                </a:ln>
                <a:effectLst/>
                <a:latin typeface="Monaco" pitchFamily="2" charset="77"/>
                <a:ea typeface="Monaco" pitchFamily="2" charset="77"/>
                <a:cs typeface="Menlo" panose="020B0609030804020204" pitchFamily="49" charset="0"/>
              </a:rPr>
              <a:t>	</a:t>
            </a:r>
            <a:r>
              <a:rPr kumimoji="0" lang="en-US" altLang="en-US" sz="1400" b="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flights </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kumimoji="0" lang="en-US" altLang="en-US" sz="1400" b="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   </a:t>
            </a:r>
          </a:p>
          <a:p>
            <a:pPr marL="173038" marR="0" lvl="0" indent="0" defTabSz="914400" rtl="0" eaLnBrk="0" fontAlgn="base" latinLnBrk="0" hangingPunct="0">
              <a:lnSpc>
                <a:spcPct val="170000"/>
              </a:lnSpc>
              <a:spcBef>
                <a:spcPct val="0"/>
              </a:spcBef>
              <a:spcAft>
                <a:spcPts val="600"/>
              </a:spcAft>
              <a:buClrTx/>
              <a:buSzTx/>
              <a:buFontTx/>
              <a:buNone/>
            </a:pPr>
            <a:r>
              <a:rPr lang="en-US" altLang="en-US" sz="1400" dirty="0">
                <a:solidFill>
                  <a:schemeClr val="accent1"/>
                </a:solidFill>
                <a:latin typeface="Monaco" pitchFamily="2" charset="77"/>
                <a:ea typeface="Monaco" pitchFamily="2" charset="77"/>
                <a:cs typeface="Menlo" panose="020B0609030804020204" pitchFamily="49" charset="0"/>
              </a:rPr>
              <a:t>		</a:t>
            </a:r>
            <a:r>
              <a:rPr kumimoji="0" lang="en-US" altLang="en-US" sz="1400" b="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select(year, month, day)</a:t>
            </a:r>
            <a:r>
              <a:rPr kumimoji="0" lang="en-US" altLang="en-US" sz="1400" b="0" i="0" u="none" strike="noStrike" cap="none" normalizeH="0" baseline="0" dirty="0">
                <a:ln>
                  <a:noFill/>
                </a:ln>
                <a:solidFill>
                  <a:schemeClr val="accent1"/>
                </a:solidFill>
                <a:effectLst/>
                <a:latin typeface="Monaco" pitchFamily="2" charset="77"/>
                <a:ea typeface="Times New Roman" panose="02020603050405020304" pitchFamily="18" charset="0"/>
                <a:cs typeface="Courier New" panose="02070309020205020404" pitchFamily="49" charset="0"/>
              </a:rPr>
              <a:t> </a:t>
            </a:r>
          </a:p>
          <a:p>
            <a:pPr marL="458788" marR="0" lvl="0" indent="-285750" defTabSz="914400" rtl="0" eaLnBrk="0" fontAlgn="base" latinLnBrk="0" hangingPunct="0">
              <a:lnSpc>
                <a:spcPct val="170000"/>
              </a:lnSpc>
              <a:spcBef>
                <a:spcPct val="0"/>
              </a:spcBef>
              <a:spcAft>
                <a:spcPts val="600"/>
              </a:spcAft>
              <a:buClrTx/>
              <a:buSzTx/>
              <a:buFont typeface="Wingdings" pitchFamily="2" charset="2"/>
              <a:buChar char="ü"/>
            </a:pPr>
            <a:r>
              <a:rPr kumimoji="0" lang="en-US" altLang="en-US" sz="1900" b="0" i="0" u="none" strike="noStrike" cap="none" normalizeH="0" baseline="0" dirty="0">
                <a:ln>
                  <a:noFill/>
                </a:ln>
                <a:effectLst/>
                <a:latin typeface="+mn-lt"/>
                <a:ea typeface="Times New Roman" panose="02020603050405020304" pitchFamily="18" charset="0"/>
                <a:cs typeface="Times New Roman" panose="02020603050405020304" pitchFamily="18" charset="0"/>
              </a:rPr>
              <a:t>Select all columns between </a:t>
            </a:r>
            <a:r>
              <a:rPr kumimoji="0" lang="en-US" altLang="en-US" sz="1900" b="1" i="0" u="none" strike="noStrike" cap="none" normalizeH="0" baseline="0" dirty="0">
                <a:ln>
                  <a:noFill/>
                </a:ln>
                <a:effectLst/>
                <a:latin typeface="+mn-lt"/>
                <a:ea typeface="Times New Roman" panose="02020603050405020304" pitchFamily="18" charset="0"/>
                <a:cs typeface="Times New Roman" panose="02020603050405020304" pitchFamily="18" charset="0"/>
              </a:rPr>
              <a:t>year and day </a:t>
            </a:r>
            <a:r>
              <a:rPr kumimoji="0" lang="en-US" altLang="en-US" sz="1900" b="0" i="0" u="none" strike="noStrike" cap="none" normalizeH="0" baseline="0" dirty="0">
                <a:ln>
                  <a:noFill/>
                </a:ln>
                <a:effectLst/>
                <a:latin typeface="+mn-lt"/>
                <a:ea typeface="Times New Roman" panose="02020603050405020304" pitchFamily="18" charset="0"/>
                <a:cs typeface="Times New Roman" panose="02020603050405020304" pitchFamily="18" charset="0"/>
              </a:rPr>
              <a:t>(inclusive):</a:t>
            </a:r>
            <a:endParaRPr kumimoji="0" lang="en-US" altLang="en-US" sz="1900" b="1" i="0" u="none" strike="noStrike" cap="none" normalizeH="0" baseline="0" dirty="0">
              <a:ln>
                <a:noFill/>
              </a:ln>
              <a:effectLst/>
              <a:latin typeface="+mn-lt"/>
              <a:ea typeface="Monaco" pitchFamily="2" charset="77"/>
              <a:cs typeface="Times New Roman" panose="02020603050405020304" pitchFamily="18" charset="0"/>
            </a:endParaRP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000" i="0" u="none" strike="noStrike" cap="none" normalizeH="0" baseline="0" dirty="0">
                <a:ln>
                  <a:noFill/>
                </a:ln>
                <a:effectLst/>
                <a:latin typeface="Monaco" pitchFamily="2" charset="77"/>
                <a:ea typeface="Monaco" pitchFamily="2" charset="77"/>
                <a:cs typeface="Times New Roman" panose="02020603050405020304" pitchFamily="18" charset="0"/>
              </a:rPr>
              <a:t>	</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Times New Roman" panose="02020603050405020304" pitchFamily="18" charset="0"/>
              </a:rPr>
              <a:t>flights </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Times New Roman" panose="02020603050405020304" pitchFamily="18" charset="0"/>
              </a:rPr>
              <a:t> </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  </a:t>
            </a: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		select(</a:t>
            </a:r>
            <a:r>
              <a:rPr kumimoji="0" lang="en-US" altLang="en-US" sz="1400" i="0" u="none" strike="noStrike" cap="none" normalizeH="0" baseline="0" dirty="0" err="1">
                <a:ln>
                  <a:noFill/>
                </a:ln>
                <a:solidFill>
                  <a:schemeClr val="accent1"/>
                </a:solidFill>
                <a:effectLst/>
                <a:latin typeface="Monaco" pitchFamily="2" charset="77"/>
                <a:ea typeface="Monaco" pitchFamily="2" charset="77"/>
                <a:cs typeface="Menlo" panose="020B0609030804020204" pitchFamily="49" charset="0"/>
              </a:rPr>
              <a:t>year:day</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a:t>
            </a:r>
            <a:r>
              <a:rPr kumimoji="0" lang="en-US" altLang="en-US" sz="1400" i="0" u="none" strike="noStrike" cap="none" normalizeH="0" baseline="0" dirty="0">
                <a:ln>
                  <a:noFill/>
                </a:ln>
                <a:solidFill>
                  <a:schemeClr val="accent1"/>
                </a:solidFill>
                <a:effectLst/>
                <a:latin typeface="Monaco" pitchFamily="2" charset="77"/>
                <a:ea typeface="Times New Roman" panose="02020603050405020304" pitchFamily="18" charset="0"/>
                <a:cs typeface="Courier New" panose="02070309020205020404" pitchFamily="49" charset="0"/>
              </a:rPr>
              <a:t> </a:t>
            </a:r>
          </a:p>
          <a:p>
            <a:pPr marL="515938" marR="0" lvl="0" indent="-342900" defTabSz="914400" rtl="0" eaLnBrk="0" fontAlgn="base" latinLnBrk="0" hangingPunct="0">
              <a:lnSpc>
                <a:spcPct val="170000"/>
              </a:lnSpc>
              <a:spcBef>
                <a:spcPct val="0"/>
              </a:spcBef>
              <a:spcAft>
                <a:spcPts val="600"/>
              </a:spcAft>
              <a:buClrTx/>
              <a:buSzTx/>
              <a:buFont typeface="Wingdings" pitchFamily="2" charset="2"/>
              <a:buChar char="ü"/>
            </a:pPr>
            <a:r>
              <a:rPr kumimoji="0" lang="en-US" altLang="en-US" sz="1900" i="0" u="none" strike="noStrike" cap="none" normalizeH="0" baseline="0" dirty="0">
                <a:ln>
                  <a:noFill/>
                </a:ln>
                <a:effectLst/>
                <a:latin typeface="+mn-lt"/>
                <a:ea typeface="Times New Roman" panose="02020603050405020304" pitchFamily="18" charset="0"/>
                <a:cs typeface="Times New Roman" panose="02020603050405020304" pitchFamily="18" charset="0"/>
              </a:rPr>
              <a:t>Select all columns except those from </a:t>
            </a:r>
            <a:r>
              <a:rPr kumimoji="0" lang="en-US" altLang="en-US" sz="1900" b="1" i="0" u="none" strike="noStrike" cap="none" normalizeH="0" baseline="0" dirty="0">
                <a:ln>
                  <a:noFill/>
                </a:ln>
                <a:effectLst/>
                <a:latin typeface="+mn-lt"/>
                <a:ea typeface="Times New Roman" panose="02020603050405020304" pitchFamily="18" charset="0"/>
                <a:cs typeface="Times New Roman" panose="02020603050405020304" pitchFamily="18" charset="0"/>
              </a:rPr>
              <a:t>year to day </a:t>
            </a:r>
            <a:r>
              <a:rPr kumimoji="0" lang="en-US" altLang="en-US" sz="1900" i="0" u="none" strike="noStrike" cap="none" normalizeH="0" baseline="0" dirty="0">
                <a:ln>
                  <a:noFill/>
                </a:ln>
                <a:effectLst/>
                <a:latin typeface="+mn-lt"/>
                <a:ea typeface="Times New Roman" panose="02020603050405020304" pitchFamily="18" charset="0"/>
                <a:cs typeface="Times New Roman" panose="02020603050405020304" pitchFamily="18" charset="0"/>
              </a:rPr>
              <a:t>(inclusive):</a:t>
            </a:r>
            <a:endParaRPr kumimoji="0" lang="en-US" altLang="en-US" sz="1900" i="0" u="none" strike="noStrike" cap="none" normalizeH="0" baseline="0" dirty="0">
              <a:ln>
                <a:noFill/>
              </a:ln>
              <a:effectLst/>
              <a:latin typeface="+mn-lt"/>
              <a:ea typeface="Monaco" pitchFamily="2" charset="77"/>
              <a:cs typeface="Menlo" panose="020B0609030804020204" pitchFamily="49" charset="0"/>
            </a:endParaRP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000" i="0" u="none" strike="noStrike" cap="none" normalizeH="0" baseline="0" dirty="0">
                <a:ln>
                  <a:noFill/>
                </a:ln>
                <a:effectLst/>
                <a:latin typeface="Monaco" pitchFamily="2" charset="77"/>
                <a:ea typeface="Monaco" pitchFamily="2" charset="77"/>
                <a:cs typeface="Menlo" panose="020B0609030804020204" pitchFamily="49" charset="0"/>
              </a:rPr>
              <a:t>	</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flights </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   </a:t>
            </a:r>
          </a:p>
          <a:p>
            <a:pPr marL="173038" marR="0" lvl="0" indent="0" defTabSz="914400" rtl="0" eaLnBrk="0" fontAlgn="base" latinLnBrk="0" hangingPunct="0">
              <a:lnSpc>
                <a:spcPct val="170000"/>
              </a:lnSpc>
              <a:spcBef>
                <a:spcPct val="0"/>
              </a:spcBef>
              <a:spcAft>
                <a:spcPts val="600"/>
              </a:spcAft>
              <a:buClrTx/>
              <a:buSzTx/>
              <a:buFontTx/>
              <a:buNone/>
            </a:pPr>
            <a:r>
              <a:rPr lang="en-US" altLang="en-US" sz="1400" dirty="0">
                <a:solidFill>
                  <a:schemeClr val="accent1"/>
                </a:solidFill>
                <a:latin typeface="Monaco" pitchFamily="2" charset="77"/>
                <a:ea typeface="Monaco" pitchFamily="2" charset="77"/>
                <a:cs typeface="Menlo" panose="020B0609030804020204" pitchFamily="49" charset="0"/>
              </a:rPr>
              <a:t>		</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select(!</a:t>
            </a:r>
            <a:r>
              <a:rPr kumimoji="0" lang="en-US" altLang="en-US" sz="1400" i="0" u="none" strike="noStrike" cap="none" normalizeH="0" baseline="0" dirty="0" err="1">
                <a:ln>
                  <a:noFill/>
                </a:ln>
                <a:solidFill>
                  <a:schemeClr val="accent1"/>
                </a:solidFill>
                <a:effectLst/>
                <a:latin typeface="Monaco" pitchFamily="2" charset="77"/>
                <a:ea typeface="Monaco" pitchFamily="2" charset="77"/>
                <a:cs typeface="Menlo" panose="020B0609030804020204" pitchFamily="49" charset="0"/>
              </a:rPr>
              <a:t>year:day</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Menlo" panose="020B0609030804020204" pitchFamily="49" charset="0"/>
              </a:rPr>
              <a:t>)</a:t>
            </a:r>
            <a:r>
              <a:rPr kumimoji="0" lang="en-US" altLang="en-US" sz="1400" i="0" u="none" strike="noStrike" cap="none" normalizeH="0" baseline="0" dirty="0">
                <a:ln>
                  <a:noFill/>
                </a:ln>
                <a:solidFill>
                  <a:schemeClr val="accent1"/>
                </a:solidFill>
                <a:effectLst/>
                <a:latin typeface="Monaco" pitchFamily="2" charset="77"/>
                <a:ea typeface="Times New Roman" panose="02020603050405020304" pitchFamily="18" charset="0"/>
                <a:cs typeface="Courier New" panose="02070309020205020404" pitchFamily="49" charset="0"/>
              </a:rPr>
              <a:t> </a:t>
            </a:r>
          </a:p>
          <a:p>
            <a:pPr marL="515938" marR="0" lvl="0" indent="-342900" defTabSz="914400" rtl="0" eaLnBrk="0" fontAlgn="base" latinLnBrk="0" hangingPunct="0">
              <a:lnSpc>
                <a:spcPct val="170000"/>
              </a:lnSpc>
              <a:spcBef>
                <a:spcPct val="0"/>
              </a:spcBef>
              <a:spcAft>
                <a:spcPts val="600"/>
              </a:spcAft>
              <a:buClrTx/>
              <a:buSzTx/>
              <a:buFont typeface="Wingdings" pitchFamily="2" charset="2"/>
              <a:buChar char="ü"/>
            </a:pPr>
            <a:r>
              <a:rPr kumimoji="0" lang="en-US" altLang="en-US" sz="1900" i="0" u="none" strike="noStrike" cap="none" normalizeH="0" baseline="0" dirty="0">
                <a:ln>
                  <a:noFill/>
                </a:ln>
                <a:effectLst/>
                <a:latin typeface="+mn-lt"/>
                <a:ea typeface="Times New Roman" panose="02020603050405020304" pitchFamily="18" charset="0"/>
                <a:cs typeface="Arial" panose="020B0604020202020204" pitchFamily="34" charset="0"/>
              </a:rPr>
              <a:t>Select all columns that are </a:t>
            </a:r>
            <a:r>
              <a:rPr kumimoji="0" lang="en-US" altLang="en-US" sz="1900" b="1" i="0" u="none" strike="noStrike" cap="none" normalizeH="0" baseline="0" dirty="0">
                <a:ln>
                  <a:noFill/>
                </a:ln>
                <a:effectLst/>
                <a:latin typeface="+mn-lt"/>
                <a:ea typeface="Times New Roman" panose="02020603050405020304" pitchFamily="18" charset="0"/>
                <a:cs typeface="Arial" panose="020B0604020202020204" pitchFamily="34" charset="0"/>
              </a:rPr>
              <a:t>characters</a:t>
            </a:r>
            <a:r>
              <a:rPr kumimoji="0" lang="en-US" altLang="en-US" sz="1900" i="0" u="none" strike="noStrike" cap="none" normalizeH="0" baseline="0" dirty="0">
                <a:ln>
                  <a:noFill/>
                </a:ln>
                <a:effectLst/>
                <a:latin typeface="+mn-lt"/>
                <a:ea typeface="Times New Roman" panose="02020603050405020304" pitchFamily="18" charset="0"/>
                <a:cs typeface="Arial" panose="020B0604020202020204" pitchFamily="34" charset="0"/>
              </a:rPr>
              <a:t>:</a:t>
            </a:r>
            <a:endParaRPr kumimoji="0" lang="en-US" altLang="en-US" sz="1900" i="0" u="none" strike="noStrike" cap="none" normalizeH="0" baseline="0" dirty="0">
              <a:ln>
                <a:noFill/>
              </a:ln>
              <a:effectLst/>
              <a:latin typeface="+mn-lt"/>
              <a:ea typeface="Times New Roman" panose="02020603050405020304" pitchFamily="18" charset="0"/>
              <a:cs typeface="Courier New" panose="02070309020205020404" pitchFamily="49" charset="0"/>
            </a:endParaRP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000" i="0" u="none" strike="noStrike" cap="none" normalizeH="0" baseline="0" dirty="0">
                <a:ln>
                  <a:noFill/>
                </a:ln>
                <a:effectLst/>
                <a:latin typeface="+mn-lt"/>
                <a:ea typeface="Monaco" pitchFamily="2" charset="77"/>
                <a:cs typeface="Courier New" panose="02070309020205020404" pitchFamily="49" charset="0"/>
              </a:rPr>
              <a:t>                 </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Courier New" panose="02070309020205020404" pitchFamily="49" charset="0"/>
              </a:rPr>
              <a:t>flights </a:t>
            </a:r>
            <a:r>
              <a:rPr lang="en-US" sz="14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Courier New" panose="02070309020205020404" pitchFamily="49" charset="0"/>
              </a:rPr>
              <a:t> </a:t>
            </a:r>
            <a:endParaRPr kumimoji="0" lang="en-US" altLang="en-US" sz="1400" i="0" u="none" strike="noStrike" cap="none" normalizeH="0" baseline="0" dirty="0">
              <a:ln>
                <a:noFill/>
              </a:ln>
              <a:solidFill>
                <a:schemeClr val="accent1"/>
              </a:solidFill>
              <a:effectLst/>
              <a:latin typeface="Monaco" pitchFamily="2" charset="77"/>
              <a:ea typeface="Times New Roman" panose="02020603050405020304" pitchFamily="18" charset="0"/>
              <a:cs typeface="Courier New" panose="02070309020205020404" pitchFamily="49" charset="0"/>
            </a:endParaRPr>
          </a:p>
          <a:p>
            <a:pPr marL="173038" marR="0" lvl="0" indent="0" defTabSz="914400" rtl="0" eaLnBrk="0" fontAlgn="base" latinLnBrk="0" hangingPunct="0">
              <a:lnSpc>
                <a:spcPct val="170000"/>
              </a:lnSpc>
              <a:spcBef>
                <a:spcPct val="0"/>
              </a:spcBef>
              <a:spcAft>
                <a:spcPts val="600"/>
              </a:spcAft>
              <a:buClrTx/>
              <a:buSzTx/>
              <a:buFontTx/>
              <a:buNone/>
            </a:pPr>
            <a:r>
              <a:rPr kumimoji="0" lang="en-US" altLang="en-US" sz="1400" i="0" u="none" strike="noStrike" cap="none" normalizeH="0" baseline="0" dirty="0">
                <a:ln>
                  <a:noFill/>
                </a:ln>
                <a:solidFill>
                  <a:schemeClr val="accent1"/>
                </a:solidFill>
                <a:effectLst/>
                <a:latin typeface="Monaco" pitchFamily="2" charset="77"/>
                <a:ea typeface="Monaco" pitchFamily="2" charset="77"/>
                <a:cs typeface="Courier New" panose="02070309020205020404" pitchFamily="49" charset="0"/>
              </a:rPr>
              <a:t>         select(where(</a:t>
            </a:r>
            <a:r>
              <a:rPr kumimoji="0" lang="en-US" altLang="en-US" sz="1400" i="0" u="none" strike="noStrike" cap="none" normalizeH="0" baseline="0" dirty="0" err="1">
                <a:ln>
                  <a:noFill/>
                </a:ln>
                <a:solidFill>
                  <a:schemeClr val="accent1"/>
                </a:solidFill>
                <a:effectLst/>
                <a:latin typeface="Monaco" pitchFamily="2" charset="77"/>
                <a:ea typeface="Monaco" pitchFamily="2" charset="77"/>
                <a:cs typeface="Courier New" panose="02070309020205020404" pitchFamily="49" charset="0"/>
              </a:rPr>
              <a:t>is.character</a:t>
            </a:r>
            <a:r>
              <a:rPr kumimoji="0" lang="en-US" altLang="en-US" sz="1400" i="0" u="none" strike="noStrike" cap="none" normalizeH="0" baseline="0" dirty="0">
                <a:ln>
                  <a:noFill/>
                </a:ln>
                <a:solidFill>
                  <a:schemeClr val="accent1"/>
                </a:solidFill>
                <a:effectLst/>
                <a:latin typeface="Monaco" pitchFamily="2" charset="77"/>
                <a:ea typeface="Monaco" pitchFamily="2" charset="77"/>
                <a:cs typeface="Courier New" panose="02070309020205020404" pitchFamily="49" charset="0"/>
              </a:rPr>
              <a:t>))</a:t>
            </a:r>
            <a:endParaRPr kumimoji="0" lang="en-US" altLang="en-US" sz="1400" i="0" u="none" strike="noStrike" cap="none" normalizeH="0" baseline="0" dirty="0">
              <a:ln>
                <a:noFill/>
              </a:ln>
              <a:solidFill>
                <a:schemeClr val="accent1"/>
              </a:solidFill>
              <a:effectLst/>
              <a:latin typeface="Monaco" pitchFamily="2" charset="77"/>
              <a:ea typeface="Times New Roman" panose="02020603050405020304" pitchFamily="18" charset="0"/>
              <a:cs typeface="Courier New" panose="02070309020205020404" pitchFamily="49" charset="0"/>
            </a:endParaRPr>
          </a:p>
        </p:txBody>
      </p:sp>
      <p:pic>
        <p:nvPicPr>
          <p:cNvPr id="7" name="Picture 6" descr="Blueprint of a blueprint of a column&#10;&#10;Description automatically generated">
            <a:extLst>
              <a:ext uri="{FF2B5EF4-FFF2-40B4-BE49-F238E27FC236}">
                <a16:creationId xmlns:a16="http://schemas.microsoft.com/office/drawing/2014/main" id="{938FB017-CF66-D789-1706-D1DA2DF91F39}"/>
              </a:ext>
            </a:extLst>
          </p:cNvPr>
          <p:cNvPicPr>
            <a:picLocks noChangeAspect="1"/>
          </p:cNvPicPr>
          <p:nvPr/>
        </p:nvPicPr>
        <p:blipFill>
          <a:blip r:embed="rId2"/>
          <a:srcRect l="12468" r="33657"/>
          <a:stretch/>
        </p:blipFill>
        <p:spPr>
          <a:xfrm>
            <a:off x="8250936" y="0"/>
            <a:ext cx="3941064" cy="6858000"/>
          </a:xfrm>
          <a:prstGeom prst="rect">
            <a:avLst/>
          </a:prstGeom>
        </p:spPr>
      </p:pic>
    </p:spTree>
    <p:extLst>
      <p:ext uri="{BB962C8B-B14F-4D97-AF65-F5344CB8AC3E}">
        <p14:creationId xmlns:p14="http://schemas.microsoft.com/office/powerpoint/2010/main" val="30708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C062F-5149-2627-C3ED-42864C713AE6}"/>
              </a:ext>
            </a:extLst>
          </p:cNvPr>
          <p:cNvSpPr>
            <a:spLocks noGrp="1"/>
          </p:cNvSpPr>
          <p:nvPr>
            <p:ph type="title"/>
          </p:nvPr>
        </p:nvSpPr>
        <p:spPr>
          <a:xfrm>
            <a:off x="233175" y="193546"/>
            <a:ext cx="6002110" cy="1495425"/>
          </a:xfrm>
        </p:spPr>
        <p:txBody>
          <a:bodyPr>
            <a:normAutofit/>
          </a:bodyPr>
          <a:lstStyle/>
          <a:p>
            <a:r>
              <a:rPr lang="en-US" sz="4000" b="1" kern="0" dirty="0">
                <a:effectLst/>
                <a:ea typeface="Times New Roman" panose="02020603050405020304" pitchFamily="18" charset="0"/>
                <a:cs typeface="Arial" panose="020B0604020202020204" pitchFamily="34" charset="0"/>
              </a:rPr>
              <a:t>Columns (cont.)</a:t>
            </a:r>
            <a:endParaRPr lang="en-US" sz="4000" dirty="0"/>
          </a:p>
        </p:txBody>
      </p:sp>
      <p:sp>
        <p:nvSpPr>
          <p:cNvPr id="3" name="Content Placeholder 2">
            <a:extLst>
              <a:ext uri="{FF2B5EF4-FFF2-40B4-BE49-F238E27FC236}">
                <a16:creationId xmlns:a16="http://schemas.microsoft.com/office/drawing/2014/main" id="{4E119194-87B3-11E9-F206-CD31020A4AFA}"/>
              </a:ext>
            </a:extLst>
          </p:cNvPr>
          <p:cNvSpPr>
            <a:spLocks noGrp="1"/>
          </p:cNvSpPr>
          <p:nvPr>
            <p:ph idx="1"/>
          </p:nvPr>
        </p:nvSpPr>
        <p:spPr>
          <a:xfrm>
            <a:off x="233175" y="1371600"/>
            <a:ext cx="7914129" cy="5202936"/>
          </a:xfrm>
        </p:spPr>
        <p:txBody>
          <a:bodyPr>
            <a:normAutofit/>
          </a:bodyPr>
          <a:lstStyle/>
          <a:p>
            <a:pPr marL="0" marR="0" lvl="0" indent="0" algn="justLow" defTabSz="914400" rtl="0" eaLnBrk="0" fontAlgn="base" latinLnBrk="0" hangingPunct="0">
              <a:lnSpc>
                <a:spcPct val="200000"/>
              </a:lnSpc>
              <a:spcBef>
                <a:spcPct val="0"/>
              </a:spcBef>
              <a:spcAft>
                <a:spcPts val="60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2400" i="0" u="none" strike="noStrike" cap="none" normalizeH="0" baseline="0" dirty="0">
                <a:ln>
                  <a:noFill/>
                </a:ln>
                <a:effectLst/>
                <a:latin typeface="+mn-lt"/>
                <a:ea typeface="Times New Roman" panose="02020603050405020304" pitchFamily="18" charset="0"/>
                <a:cs typeface="Arial" panose="020B0604020202020204" pitchFamily="34" charset="0"/>
              </a:rPr>
              <a:t>Helper functions with </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select()</a:t>
            </a:r>
            <a:endParaRPr kumimoji="0" lang="en-US" altLang="en-US" sz="2000" i="0" u="none" strike="noStrike" cap="none" normalizeH="0" baseline="0" dirty="0">
              <a:ln>
                <a:noFill/>
              </a:ln>
              <a:effectLst/>
              <a:highlight>
                <a:srgbClr val="C0C0C0"/>
              </a:highlight>
              <a:latin typeface="Monaco" pitchFamily="2" charset="77"/>
              <a:ea typeface="Times New Roman" panose="02020603050405020304" pitchFamily="18" charset="0"/>
              <a:cs typeface="Courier New" panose="02070309020205020404" pitchFamily="49" charset="0"/>
            </a:endParaRPr>
          </a:p>
          <a:p>
            <a:pPr marR="0" lvl="0" algn="justLow" defTabSz="914400" rtl="0" eaLnBrk="0" fontAlgn="base" latinLnBrk="0" hangingPunct="0">
              <a:lnSpc>
                <a:spcPct val="200000"/>
              </a:lnSpc>
              <a:spcBef>
                <a:spcPct val="0"/>
              </a:spcBef>
              <a:spcAft>
                <a:spcPts val="600"/>
              </a:spcAft>
              <a:buClrTx/>
              <a:buSzTx/>
              <a:buFont typeface="System Font Regular"/>
              <a:buChar char="🟤"/>
            </a:pPr>
            <a:r>
              <a:rPr kumimoji="0" lang="en-US" altLang="en-US" sz="2000" i="0" u="none" strike="noStrike" cap="none" normalizeH="0" baseline="0" dirty="0">
                <a:ln>
                  <a:noFill/>
                </a:ln>
                <a:effectLst/>
                <a:latin typeface="Monaco" pitchFamily="2" charset="77"/>
                <a:ea typeface="Monaco" pitchFamily="2" charset="77"/>
                <a:cs typeface="Times New Roman" panose="02020603050405020304" pitchFamily="18" charset="0"/>
              </a:rPr>
              <a:t> </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starts_with("</a:t>
            </a:r>
            <a:r>
              <a:rPr kumimoji="0" lang="en-US" altLang="en-US" sz="2000" i="0" u="none" strike="noStrike" cap="none" normalizeH="0" baseline="0" dirty="0" err="1">
                <a:ln>
                  <a:noFill/>
                </a:ln>
                <a:effectLst/>
                <a:highlight>
                  <a:srgbClr val="C0C0C0"/>
                </a:highlight>
                <a:latin typeface="Monaco" pitchFamily="2" charset="77"/>
                <a:ea typeface="Monaco" pitchFamily="2" charset="77"/>
                <a:cs typeface="Times New Roman" panose="02020603050405020304" pitchFamily="18" charset="0"/>
              </a:rPr>
              <a:t>abc</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a:t>
            </a:r>
            <a:r>
              <a:rPr kumimoji="0" lang="en-US" altLang="en-US" sz="2000" i="0" u="none" strike="noStrike" cap="none" normalizeH="0" baseline="0" dirty="0">
                <a:ln>
                  <a:noFill/>
                </a:ln>
                <a:effectLst/>
                <a:latin typeface="+mn-lt"/>
                <a:ea typeface="Monaco" pitchFamily="2" charset="77"/>
                <a:cs typeface="Times New Roman" panose="02020603050405020304" pitchFamily="18" charset="0"/>
              </a:rPr>
              <a:t>: </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matches names that begin with “</a:t>
            </a:r>
            <a:r>
              <a:rPr kumimoji="0" lang="en-US" altLang="en-US" sz="2000" i="0" u="none" strike="noStrike" cap="none" normalizeH="0" baseline="0" dirty="0" err="1">
                <a:ln>
                  <a:noFill/>
                </a:ln>
                <a:effectLst/>
                <a:latin typeface="+mn-lt"/>
                <a:ea typeface="Times New Roman" panose="02020603050405020304" pitchFamily="18" charset="0"/>
                <a:cs typeface="Arial" panose="020B0604020202020204" pitchFamily="34" charset="0"/>
              </a:rPr>
              <a:t>abc</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a:t>
            </a:r>
            <a:endParaRPr kumimoji="0" lang="en-US" altLang="en-US" sz="2000" i="0" u="none" strike="noStrike" cap="none" normalizeH="0" baseline="0" dirty="0">
              <a:ln>
                <a:noFill/>
              </a:ln>
              <a:effectLst/>
              <a:latin typeface="+mn-lt"/>
              <a:ea typeface="Times New Roman" panose="02020603050405020304" pitchFamily="18" charset="0"/>
              <a:cs typeface="Courier New" panose="02070309020205020404" pitchFamily="49" charset="0"/>
            </a:endParaRPr>
          </a:p>
          <a:p>
            <a:pPr marR="0" lvl="0" algn="justLow" defTabSz="914400" rtl="0" eaLnBrk="0" fontAlgn="base" latinLnBrk="0" hangingPunct="0">
              <a:lnSpc>
                <a:spcPct val="200000"/>
              </a:lnSpc>
              <a:spcBef>
                <a:spcPct val="0"/>
              </a:spcBef>
              <a:spcAft>
                <a:spcPts val="600"/>
              </a:spcAft>
              <a:buClrTx/>
              <a:buSzTx/>
              <a:buFont typeface="System Font Regular"/>
              <a:buChar char="🟤"/>
            </a:pPr>
            <a:r>
              <a:rPr kumimoji="0" lang="en-US" altLang="en-US" sz="2000" i="0" u="none" strike="noStrike" cap="none" normalizeH="0" baseline="0" dirty="0">
                <a:ln>
                  <a:noFill/>
                </a:ln>
                <a:effectLst/>
                <a:latin typeface="Monaco" pitchFamily="2" charset="77"/>
                <a:ea typeface="Monaco" pitchFamily="2" charset="77"/>
                <a:cs typeface="Times New Roman" panose="02020603050405020304" pitchFamily="18" charset="0"/>
              </a:rPr>
              <a:t> </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ends_with("</a:t>
            </a:r>
            <a:r>
              <a:rPr kumimoji="0" lang="en-US" altLang="en-US" sz="2000" i="0" u="none" strike="noStrike" cap="none" normalizeH="0" baseline="0" dirty="0" err="1">
                <a:ln>
                  <a:noFill/>
                </a:ln>
                <a:effectLst/>
                <a:highlight>
                  <a:srgbClr val="C0C0C0"/>
                </a:highlight>
                <a:latin typeface="Monaco" pitchFamily="2" charset="77"/>
                <a:ea typeface="Monaco" pitchFamily="2" charset="77"/>
                <a:cs typeface="Times New Roman" panose="02020603050405020304" pitchFamily="18" charset="0"/>
              </a:rPr>
              <a:t>xyz</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a:t>
            </a:r>
            <a:r>
              <a:rPr kumimoji="0" lang="en-US" altLang="en-US" sz="2000" i="0" u="none" strike="noStrike" cap="none" normalizeH="0" baseline="0" dirty="0">
                <a:ln>
                  <a:noFill/>
                </a:ln>
                <a:effectLst/>
                <a:latin typeface="+mn-lt"/>
                <a:ea typeface="Monaco" pitchFamily="2" charset="77"/>
                <a:cs typeface="Times New Roman" panose="02020603050405020304" pitchFamily="18" charset="0"/>
              </a:rPr>
              <a:t>: </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matches names that end with “</a:t>
            </a:r>
            <a:r>
              <a:rPr kumimoji="0" lang="en-US" altLang="en-US" sz="2000" i="0" u="none" strike="noStrike" cap="none" normalizeH="0" baseline="0" dirty="0" err="1">
                <a:ln>
                  <a:noFill/>
                </a:ln>
                <a:effectLst/>
                <a:latin typeface="+mn-lt"/>
                <a:ea typeface="Times New Roman" panose="02020603050405020304" pitchFamily="18" charset="0"/>
                <a:cs typeface="Arial" panose="020B0604020202020204" pitchFamily="34" charset="0"/>
              </a:rPr>
              <a:t>xyz</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a:t>
            </a:r>
            <a:endParaRPr kumimoji="0" lang="en-US" altLang="en-US" sz="2000" i="0" u="none" strike="noStrike" cap="none" normalizeH="0" baseline="0" dirty="0">
              <a:ln>
                <a:noFill/>
              </a:ln>
              <a:effectLst/>
              <a:latin typeface="+mn-lt"/>
              <a:ea typeface="Times New Roman" panose="02020603050405020304" pitchFamily="18" charset="0"/>
              <a:cs typeface="Courier New" panose="02070309020205020404" pitchFamily="49" charset="0"/>
            </a:endParaRPr>
          </a:p>
          <a:p>
            <a:pPr marR="0" lvl="0" algn="justLow" defTabSz="914400" rtl="0" eaLnBrk="0" fontAlgn="base" latinLnBrk="0" hangingPunct="0">
              <a:lnSpc>
                <a:spcPct val="200000"/>
              </a:lnSpc>
              <a:spcBef>
                <a:spcPct val="0"/>
              </a:spcBef>
              <a:spcAft>
                <a:spcPts val="600"/>
              </a:spcAft>
              <a:buClrTx/>
              <a:buSzTx/>
              <a:buFont typeface="System Font Regular"/>
              <a:buChar char="🟤"/>
            </a:pPr>
            <a:r>
              <a:rPr kumimoji="0" lang="en-US" altLang="en-US" sz="2000" i="0" u="none" strike="noStrike" cap="none" normalizeH="0" baseline="0" dirty="0">
                <a:ln>
                  <a:noFill/>
                </a:ln>
                <a:effectLst/>
                <a:latin typeface="Monaco" pitchFamily="2" charset="77"/>
                <a:ea typeface="Monaco" pitchFamily="2" charset="77"/>
                <a:cs typeface="Times New Roman" panose="02020603050405020304" pitchFamily="18" charset="0"/>
              </a:rPr>
              <a:t> </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contains("</a:t>
            </a:r>
            <a:r>
              <a:rPr kumimoji="0" lang="en-US" altLang="en-US" sz="2000" i="0" u="none" strike="noStrike" cap="none" normalizeH="0" baseline="0" dirty="0" err="1">
                <a:ln>
                  <a:noFill/>
                </a:ln>
                <a:effectLst/>
                <a:highlight>
                  <a:srgbClr val="C0C0C0"/>
                </a:highlight>
                <a:latin typeface="Monaco" pitchFamily="2" charset="77"/>
                <a:ea typeface="Monaco" pitchFamily="2" charset="77"/>
                <a:cs typeface="Times New Roman" panose="02020603050405020304" pitchFamily="18" charset="0"/>
              </a:rPr>
              <a:t>ijk</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a:t>
            </a:r>
            <a:r>
              <a:rPr kumimoji="0" lang="en-US" altLang="en-US" sz="2000" i="0" u="none" strike="noStrike" cap="none" normalizeH="0" baseline="0" dirty="0">
                <a:ln>
                  <a:noFill/>
                </a:ln>
                <a:effectLst/>
                <a:latin typeface="+mn-lt"/>
                <a:ea typeface="Monaco" pitchFamily="2" charset="77"/>
                <a:cs typeface="Times New Roman" panose="02020603050405020304" pitchFamily="18" charset="0"/>
              </a:rPr>
              <a:t>: </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matches names that contain “</a:t>
            </a:r>
            <a:r>
              <a:rPr kumimoji="0" lang="en-US" altLang="en-US" sz="2000" i="0" u="none" strike="noStrike" cap="none" normalizeH="0" baseline="0" dirty="0" err="1">
                <a:ln>
                  <a:noFill/>
                </a:ln>
                <a:effectLst/>
                <a:latin typeface="+mn-lt"/>
                <a:ea typeface="Times New Roman" panose="02020603050405020304" pitchFamily="18" charset="0"/>
                <a:cs typeface="Arial" panose="020B0604020202020204" pitchFamily="34" charset="0"/>
              </a:rPr>
              <a:t>ijk</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a:t>
            </a:r>
            <a:endParaRPr kumimoji="0" lang="en-US" altLang="en-US" sz="2000" i="0" u="none" strike="noStrike" cap="none" normalizeH="0" baseline="0" dirty="0">
              <a:ln>
                <a:noFill/>
              </a:ln>
              <a:effectLst/>
              <a:latin typeface="+mn-lt"/>
              <a:ea typeface="Times New Roman" panose="02020603050405020304" pitchFamily="18" charset="0"/>
              <a:cs typeface="Courier New" panose="02070309020205020404" pitchFamily="49" charset="0"/>
            </a:endParaRPr>
          </a:p>
          <a:p>
            <a:pPr marR="0" lvl="0" algn="justLow" defTabSz="914400" rtl="0" eaLnBrk="0" fontAlgn="base" latinLnBrk="0" hangingPunct="0">
              <a:lnSpc>
                <a:spcPct val="200000"/>
              </a:lnSpc>
              <a:spcBef>
                <a:spcPct val="0"/>
              </a:spcBef>
              <a:spcAft>
                <a:spcPts val="600"/>
              </a:spcAft>
              <a:buClrTx/>
              <a:buSzTx/>
              <a:buFont typeface="System Font Regular"/>
              <a:buChar char="🟤"/>
            </a:pPr>
            <a:r>
              <a:rPr kumimoji="0" lang="en-US" altLang="en-US" sz="2000" i="0" u="none" strike="noStrike" cap="none" normalizeH="0" baseline="0" dirty="0">
                <a:ln>
                  <a:noFill/>
                </a:ln>
                <a:effectLst/>
                <a:latin typeface="Monaco" pitchFamily="2" charset="77"/>
                <a:ea typeface="Monaco" pitchFamily="2" charset="77"/>
                <a:cs typeface="Times New Roman" panose="02020603050405020304" pitchFamily="18" charset="0"/>
              </a:rPr>
              <a:t> </a:t>
            </a:r>
            <a:r>
              <a:rPr kumimoji="0" lang="en-US" altLang="en-US" sz="2000" i="0" u="none" strike="noStrike" cap="none" normalizeH="0" baseline="0" dirty="0">
                <a:ln>
                  <a:noFill/>
                </a:ln>
                <a:effectLst/>
                <a:highlight>
                  <a:srgbClr val="C0C0C0"/>
                </a:highlight>
                <a:latin typeface="Monaco" pitchFamily="2" charset="77"/>
                <a:ea typeface="Monaco" pitchFamily="2" charset="77"/>
                <a:cs typeface="Times New Roman" panose="02020603050405020304" pitchFamily="18" charset="0"/>
              </a:rPr>
              <a:t>num_range("x", 1:3)</a:t>
            </a:r>
            <a:r>
              <a:rPr kumimoji="0" lang="en-US" altLang="en-US" sz="2000" i="0" u="none" strike="noStrike" cap="none" normalizeH="0" baseline="0" dirty="0">
                <a:ln>
                  <a:noFill/>
                </a:ln>
                <a:effectLst/>
                <a:latin typeface="+mn-lt"/>
                <a:ea typeface="Monaco" pitchFamily="2" charset="77"/>
                <a:cs typeface="Times New Roman" panose="02020603050405020304" pitchFamily="18" charset="0"/>
              </a:rPr>
              <a:t>: </a:t>
            </a:r>
            <a:r>
              <a:rPr kumimoji="0" lang="en-US" altLang="en-US" sz="2000" i="0" u="none" strike="noStrike" cap="none" normalizeH="0" baseline="0" dirty="0">
                <a:ln>
                  <a:noFill/>
                </a:ln>
                <a:effectLst/>
                <a:latin typeface="+mn-lt"/>
                <a:ea typeface="Times New Roman" panose="02020603050405020304" pitchFamily="18" charset="0"/>
                <a:cs typeface="Arial" panose="020B0604020202020204" pitchFamily="34" charset="0"/>
              </a:rPr>
              <a:t>matches x1, x2 and x3.</a:t>
            </a:r>
            <a:endParaRPr kumimoji="0" lang="en-US" altLang="en-US" sz="2000" i="0" u="none" strike="noStrike" cap="none" normalizeH="0" baseline="0" dirty="0">
              <a:ln>
                <a:noFill/>
              </a:ln>
              <a:effectLst/>
              <a:latin typeface="+mn-lt"/>
            </a:endParaRPr>
          </a:p>
          <a:p>
            <a:pPr marL="0" indent="0">
              <a:buNone/>
            </a:pPr>
            <a:endParaRPr lang="en-US" sz="2000" dirty="0"/>
          </a:p>
        </p:txBody>
      </p:sp>
      <p:pic>
        <p:nvPicPr>
          <p:cNvPr id="5" name="Picture 4" descr="A large concrete pillars in a building&#10;&#10;Description automatically generated with medium confidence">
            <a:extLst>
              <a:ext uri="{FF2B5EF4-FFF2-40B4-BE49-F238E27FC236}">
                <a16:creationId xmlns:a16="http://schemas.microsoft.com/office/drawing/2014/main" id="{6018CCAC-EF9E-48CB-ABEB-DD2DBFCFC55F}"/>
              </a:ext>
            </a:extLst>
          </p:cNvPr>
          <p:cNvPicPr>
            <a:picLocks noChangeAspect="1"/>
          </p:cNvPicPr>
          <p:nvPr/>
        </p:nvPicPr>
        <p:blipFill>
          <a:blip r:embed="rId2"/>
          <a:srcRect l="19016" r="8185"/>
          <a:stretch/>
        </p:blipFill>
        <p:spPr>
          <a:xfrm>
            <a:off x="8430768" y="10"/>
            <a:ext cx="3761232" cy="6857990"/>
          </a:xfrm>
          <a:prstGeom prst="rect">
            <a:avLst/>
          </a:prstGeom>
          <a:effectLst/>
        </p:spPr>
      </p:pic>
    </p:spTree>
    <p:extLst>
      <p:ext uri="{BB962C8B-B14F-4D97-AF65-F5344CB8AC3E}">
        <p14:creationId xmlns:p14="http://schemas.microsoft.com/office/powerpoint/2010/main" val="183663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FB43-E824-FAF2-648C-1CC509672789}"/>
              </a:ext>
            </a:extLst>
          </p:cNvPr>
          <p:cNvSpPr>
            <a:spLocks noGrp="1"/>
          </p:cNvSpPr>
          <p:nvPr>
            <p:ph type="title"/>
          </p:nvPr>
        </p:nvSpPr>
        <p:spPr>
          <a:xfrm>
            <a:off x="128016" y="64008"/>
            <a:ext cx="7315200" cy="1124712"/>
          </a:xfrm>
        </p:spPr>
        <p:txBody>
          <a:bodyPr>
            <a:normAutofit/>
          </a:bodyPr>
          <a:lstStyle/>
          <a:p>
            <a:r>
              <a:rPr lang="en-US" sz="5400" b="1" kern="0" dirty="0">
                <a:effectLst/>
                <a:ea typeface="Times New Roman" panose="02020603050405020304" pitchFamily="18" charset="0"/>
                <a:cs typeface="Arial" panose="020B0604020202020204" pitchFamily="34" charset="0"/>
              </a:rPr>
              <a:t>Columns (cont.)</a:t>
            </a:r>
            <a:endParaRPr lang="en-US" sz="5400" dirty="0"/>
          </a:p>
        </p:txBody>
      </p:sp>
      <p:sp>
        <p:nvSpPr>
          <p:cNvPr id="3" name="Content Placeholder 2">
            <a:extLst>
              <a:ext uri="{FF2B5EF4-FFF2-40B4-BE49-F238E27FC236}">
                <a16:creationId xmlns:a16="http://schemas.microsoft.com/office/drawing/2014/main" id="{A063FB59-3E5B-9312-FAE3-3349717B392C}"/>
              </a:ext>
            </a:extLst>
          </p:cNvPr>
          <p:cNvSpPr>
            <a:spLocks noGrp="1"/>
          </p:cNvSpPr>
          <p:nvPr>
            <p:ph idx="1"/>
          </p:nvPr>
        </p:nvSpPr>
        <p:spPr>
          <a:xfrm>
            <a:off x="539496" y="1143001"/>
            <a:ext cx="6638544" cy="5728715"/>
          </a:xfrm>
        </p:spPr>
        <p:txBody>
          <a:bodyPr anchor="ctr">
            <a:normAutofit lnSpcReduction="10000"/>
          </a:bodyPr>
          <a:lstStyle/>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kern="0" dirty="0">
                <a:effectLst/>
                <a:highlight>
                  <a:srgbClr val="C0C0C0"/>
                </a:highlight>
                <a:latin typeface="Monaco" pitchFamily="2" charset="77"/>
                <a:ea typeface="Times New Roman" panose="02020603050405020304" pitchFamily="18" charset="0"/>
                <a:cs typeface="Courier New" panose="02070309020205020404" pitchFamily="49" charset="0"/>
              </a:rPr>
              <a:t>rename()</a:t>
            </a:r>
            <a:r>
              <a:rPr lang="en-US" sz="2200" b="1" kern="0" dirty="0">
                <a:effectLst/>
                <a:latin typeface="Monaco" pitchFamily="2" charset="77"/>
                <a:ea typeface="Times New Roman" panose="02020603050405020304" pitchFamily="18" charset="0"/>
                <a:cs typeface="Courier New" panose="02070309020205020404" pitchFamily="49" charset="0"/>
              </a:rPr>
              <a:t>:</a:t>
            </a: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b="1" kern="0" dirty="0">
              <a:effectLst/>
              <a:highlight>
                <a:srgbClr val="C0C0C0"/>
              </a:highlight>
              <a:latin typeface="Monaco" pitchFamily="2" charset="77"/>
              <a:ea typeface="Times New Roman" panose="02020603050405020304" pitchFamily="18" charset="0"/>
              <a:cs typeface="Courier New" panose="02070309020205020404" pitchFamily="49" charset="0"/>
            </a:endParaRPr>
          </a:p>
          <a:p>
            <a:pPr marR="0">
              <a:lnSpc>
                <a:spcPct val="150000"/>
              </a:lnSpc>
              <a:spcBef>
                <a:spcPts val="0"/>
              </a:spcBef>
              <a:spcAft>
                <a:spcPts val="120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0" dirty="0">
                <a:ea typeface="Times New Roman" panose="02020603050405020304" pitchFamily="18" charset="0"/>
                <a:cs typeface="Arial" panose="020B0604020202020204" pitchFamily="34" charset="0"/>
              </a:rPr>
              <a:t> T</a:t>
            </a:r>
            <a:r>
              <a:rPr lang="en-US" sz="2200" kern="0" dirty="0">
                <a:effectLst/>
                <a:ea typeface="Times New Roman" panose="02020603050405020304" pitchFamily="18" charset="0"/>
                <a:cs typeface="Arial" panose="020B0604020202020204" pitchFamily="34" charset="0"/>
              </a:rPr>
              <a:t>o keep all the existing variables and rename a few, you can use </a:t>
            </a:r>
            <a:r>
              <a:rPr lang="en-US" sz="1900" kern="0" dirty="0">
                <a:effectLst/>
                <a:highlight>
                  <a:srgbClr val="C0C0C0"/>
                </a:highlight>
                <a:latin typeface="Monaco" pitchFamily="2" charset="77"/>
                <a:ea typeface="Times New Roman" panose="02020603050405020304" pitchFamily="18" charset="0"/>
                <a:cs typeface="Courier New" panose="02070309020205020404" pitchFamily="49" charset="0"/>
              </a:rPr>
              <a:t>rename()</a:t>
            </a:r>
            <a:r>
              <a:rPr lang="en-US" sz="1900" kern="0" dirty="0">
                <a:effectLst/>
                <a:latin typeface="Monaco" pitchFamily="2" charset="77"/>
                <a:ea typeface="Times New Roman" panose="02020603050405020304" pitchFamily="18" charset="0"/>
                <a:cs typeface="Courier New" panose="02070309020205020404" pitchFamily="49" charset="0"/>
              </a:rPr>
              <a:t> </a:t>
            </a:r>
            <a:r>
              <a:rPr lang="en-US" sz="2200" kern="0" dirty="0">
                <a:effectLst/>
                <a:ea typeface="Times New Roman" panose="02020603050405020304" pitchFamily="18" charset="0"/>
                <a:cs typeface="Arial" panose="020B0604020202020204" pitchFamily="34" charset="0"/>
              </a:rPr>
              <a:t>instead of </a:t>
            </a:r>
            <a:r>
              <a:rPr lang="en-US" sz="1900" kern="0" dirty="0">
                <a:effectLst/>
                <a:highlight>
                  <a:srgbClr val="C0C0C0"/>
                </a:highlight>
                <a:latin typeface="Monaco" pitchFamily="2" charset="77"/>
                <a:ea typeface="Times New Roman" panose="02020603050405020304" pitchFamily="18" charset="0"/>
                <a:cs typeface="Times New Roman" panose="02020603050405020304" pitchFamily="18" charset="0"/>
              </a:rPr>
              <a:t>select()</a:t>
            </a:r>
            <a:r>
              <a:rPr lang="en-US" sz="1900" kern="0" dirty="0">
                <a:effectLst/>
                <a:latin typeface="Monaco" pitchFamily="2" charset="77"/>
                <a:ea typeface="Times New Roman" panose="02020603050405020304" pitchFamily="18" charset="0"/>
                <a:cs typeface="Times New Roman" panose="02020603050405020304" pitchFamily="18" charset="0"/>
              </a:rPr>
              <a:t>.</a:t>
            </a:r>
            <a:endParaRPr lang="en-US" sz="1900" kern="100" dirty="0">
              <a:effectLst/>
              <a:latin typeface="Calibri" panose="020F0502020204030204" pitchFamily="34" charset="0"/>
              <a:ea typeface="DengXian" panose="02010600030101010101" pitchFamily="2" charset="-122"/>
              <a:cs typeface="Arial" panose="020B0604020202020204" pitchFamily="34" charset="0"/>
            </a:endParaRPr>
          </a:p>
          <a:p>
            <a:pPr marR="0">
              <a:spcBef>
                <a:spcPts val="0"/>
              </a:spcBef>
              <a:spcAft>
                <a:spcPts val="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kern="100" dirty="0">
              <a:effectLst/>
              <a:latin typeface="Calibri" panose="020F0502020204030204" pitchFamily="34" charset="0"/>
              <a:ea typeface="DengXian" panose="02010600030101010101" pitchFamily="2" charset="-122"/>
              <a:cs typeface="Arial" panose="020B0604020202020204" pitchFamily="34" charset="0"/>
            </a:endParaRPr>
          </a:p>
          <a:p>
            <a:pPr marR="0">
              <a:spcBef>
                <a:spcPts val="0"/>
              </a:spcBef>
              <a:spcAft>
                <a:spcPts val="120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b="1" kern="0" dirty="0">
                <a:effectLst/>
                <a:latin typeface="Monaco" pitchFamily="2" charset="77"/>
                <a:ea typeface="Times New Roman" panose="02020603050405020304" pitchFamily="18" charset="0"/>
                <a:cs typeface="Courier New" panose="02070309020205020404" pitchFamily="49" charset="0"/>
              </a:rPr>
              <a:t> </a:t>
            </a:r>
            <a:r>
              <a:rPr lang="en-US" sz="1900" b="1" kern="0" dirty="0">
                <a:effectLst/>
                <a:highlight>
                  <a:srgbClr val="C0C0C0"/>
                </a:highlight>
                <a:latin typeface="Monaco" pitchFamily="2" charset="77"/>
                <a:ea typeface="Times New Roman" panose="02020603050405020304" pitchFamily="18" charset="0"/>
                <a:cs typeface="Courier New" panose="02070309020205020404" pitchFamily="49" charset="0"/>
              </a:rPr>
              <a:t>relocate()</a:t>
            </a:r>
            <a:r>
              <a:rPr lang="en-US" sz="1900" b="1" kern="0" dirty="0">
                <a:effectLst/>
                <a:latin typeface="Monaco" pitchFamily="2" charset="77"/>
                <a:ea typeface="Times New Roman" panose="02020603050405020304" pitchFamily="18" charset="0"/>
                <a:cs typeface="Courier New" panose="02070309020205020404" pitchFamily="49" charset="0"/>
              </a:rPr>
              <a:t> </a:t>
            </a:r>
            <a:r>
              <a:rPr lang="en-US" sz="2200" kern="0" dirty="0">
                <a:effectLst/>
                <a:ea typeface="Times New Roman" panose="02020603050405020304" pitchFamily="18" charset="0"/>
                <a:cs typeface="Courier New" panose="02070309020205020404" pitchFamily="49" charset="0"/>
              </a:rPr>
              <a:t>to </a:t>
            </a:r>
            <a:r>
              <a:rPr lang="en-US" sz="2200" kern="0" dirty="0">
                <a:effectLst/>
                <a:ea typeface="Times New Roman" panose="02020603050405020304" pitchFamily="18" charset="0"/>
                <a:cs typeface="Arial" panose="020B0604020202020204" pitchFamily="34" charset="0"/>
              </a:rPr>
              <a:t>move variables around. </a:t>
            </a:r>
          </a:p>
          <a:p>
            <a:pPr marR="0">
              <a:spcBef>
                <a:spcPts val="0"/>
              </a:spcBef>
              <a:spcAft>
                <a:spcPts val="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kern="0" dirty="0">
              <a:ea typeface="Times New Roman" panose="02020603050405020304" pitchFamily="18" charset="0"/>
              <a:cs typeface="Arial" panose="020B0604020202020204" pitchFamily="34" charset="0"/>
            </a:endParaRPr>
          </a:p>
          <a:p>
            <a:pPr marR="0">
              <a:spcBef>
                <a:spcPts val="0"/>
              </a:spcBef>
              <a:spcAft>
                <a:spcPts val="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0" dirty="0">
                <a:effectLst/>
                <a:ea typeface="Times New Roman" panose="02020603050405020304" pitchFamily="18" charset="0"/>
                <a:cs typeface="Arial" panose="020B0604020202020204" pitchFamily="34" charset="0"/>
              </a:rPr>
              <a:t> By default, </a:t>
            </a:r>
            <a:r>
              <a:rPr lang="en-US" sz="1900" kern="0" dirty="0">
                <a:effectLst/>
                <a:highlight>
                  <a:srgbClr val="C0C0C0"/>
                </a:highlight>
                <a:latin typeface="Monaco" pitchFamily="2" charset="77"/>
                <a:ea typeface="Times New Roman" panose="02020603050405020304" pitchFamily="18" charset="0"/>
                <a:cs typeface="Times New Roman" panose="02020603050405020304" pitchFamily="18" charset="0"/>
              </a:rPr>
              <a:t>relocate()</a:t>
            </a:r>
            <a:r>
              <a:rPr lang="en-US" sz="19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200" kern="0" dirty="0">
                <a:effectLst/>
                <a:ea typeface="Times New Roman" panose="02020603050405020304" pitchFamily="18" charset="0"/>
                <a:cs typeface="Arial" panose="020B0604020202020204" pitchFamily="34" charset="0"/>
              </a:rPr>
              <a:t>moves variables to the front</a:t>
            </a:r>
            <a:r>
              <a:rPr lang="en-US" sz="2200" kern="0" dirty="0">
                <a:ea typeface="Times New Roman" panose="02020603050405020304" pitchFamily="18" charset="0"/>
                <a:cs typeface="Arial" panose="020B0604020202020204" pitchFamily="34" charset="0"/>
              </a:rPr>
              <a:t>. </a:t>
            </a:r>
          </a:p>
          <a:p>
            <a:pPr marR="0">
              <a:spcBef>
                <a:spcPts val="0"/>
              </a:spcBef>
              <a:spcAft>
                <a:spcPts val="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200" kern="0" dirty="0">
              <a:ea typeface="DengXian" panose="02010600030101010101" pitchFamily="2" charset="-122"/>
              <a:cs typeface="Arial" panose="020B0604020202020204" pitchFamily="34" charset="0"/>
            </a:endParaRPr>
          </a:p>
          <a:p>
            <a:pPr marR="0">
              <a:lnSpc>
                <a:spcPct val="150000"/>
              </a:lnSpc>
              <a:spcBef>
                <a:spcPts val="0"/>
              </a:spcBef>
              <a:spcAft>
                <a:spcPts val="0"/>
              </a:spcAft>
              <a:buFont typeface="System Font Regular"/>
              <a:buChar cha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0" dirty="0">
                <a:ea typeface="DengXian" panose="02010600030101010101" pitchFamily="2" charset="-122"/>
                <a:cs typeface="Arial" panose="020B0604020202020204" pitchFamily="34" charset="0"/>
              </a:rPr>
              <a:t> S</a:t>
            </a:r>
            <a:r>
              <a:rPr lang="en-US" sz="2200" kern="0" dirty="0">
                <a:effectLst/>
                <a:ea typeface="Times New Roman" panose="02020603050405020304" pitchFamily="18" charset="0"/>
                <a:cs typeface="Arial" panose="020B0604020202020204" pitchFamily="34" charset="0"/>
              </a:rPr>
              <a:t>pecify where to put them using the </a:t>
            </a:r>
            <a:r>
              <a:rPr lang="en-US" sz="1900" kern="0" dirty="0">
                <a:effectLst/>
                <a:highlight>
                  <a:srgbClr val="C0C0C0"/>
                </a:highlight>
                <a:latin typeface="Monaco" pitchFamily="2" charset="77"/>
                <a:ea typeface="Times New Roman" panose="02020603050405020304" pitchFamily="18" charset="0"/>
                <a:cs typeface="Times New Roman" panose="02020603050405020304" pitchFamily="18" charset="0"/>
              </a:rPr>
              <a:t>.before</a:t>
            </a:r>
            <a:r>
              <a:rPr lang="en-US" sz="1900" kern="0" dirty="0">
                <a:effectLst/>
                <a:latin typeface="Monaco" pitchFamily="2" charset="77"/>
                <a:ea typeface="Times New Roman" panose="02020603050405020304" pitchFamily="18" charset="0"/>
                <a:cs typeface="Times New Roman" panose="02020603050405020304" pitchFamily="18" charset="0"/>
              </a:rPr>
              <a:t> </a:t>
            </a:r>
            <a:r>
              <a:rPr lang="en-US" sz="2200" kern="0" dirty="0">
                <a:effectLst/>
                <a:ea typeface="Times New Roman" panose="02020603050405020304" pitchFamily="18" charset="0"/>
                <a:cs typeface="Arial" panose="020B0604020202020204" pitchFamily="34" charset="0"/>
              </a:rPr>
              <a:t>and</a:t>
            </a:r>
            <a:r>
              <a:rPr lang="en-US" sz="22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kern="0" dirty="0">
                <a:effectLst/>
                <a:highlight>
                  <a:srgbClr val="C0C0C0"/>
                </a:highlight>
                <a:latin typeface="Times New Roman" panose="02020603050405020304" pitchFamily="18" charset="0"/>
                <a:ea typeface="Times New Roman" panose="02020603050405020304" pitchFamily="18" charset="0"/>
                <a:cs typeface="Arial" panose="020B0604020202020204" pitchFamily="34" charset="0"/>
              </a:rPr>
              <a:t>.</a:t>
            </a:r>
            <a:r>
              <a:rPr lang="en-US" sz="1800" kern="0" dirty="0">
                <a:effectLst/>
                <a:highlight>
                  <a:srgbClr val="C0C0C0"/>
                </a:highlight>
                <a:latin typeface="Monaco" pitchFamily="2" charset="77"/>
                <a:ea typeface="Times New Roman" panose="02020603050405020304" pitchFamily="18" charset="0"/>
                <a:cs typeface="Times New Roman" panose="02020603050405020304" pitchFamily="18" charset="0"/>
              </a:rPr>
              <a:t>after</a:t>
            </a: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200" kern="0" dirty="0">
                <a:effectLst/>
                <a:ea typeface="Times New Roman" panose="02020603050405020304" pitchFamily="18" charset="0"/>
                <a:cs typeface="Arial" panose="020B0604020202020204" pitchFamily="34" charset="0"/>
              </a:rPr>
              <a:t>arguments, as mentioned in </a:t>
            </a:r>
            <a:r>
              <a:rPr lang="en-US" sz="1800" kern="0" dirty="0">
                <a:effectLst/>
                <a:highlight>
                  <a:srgbClr val="C0C0C0"/>
                </a:highlight>
                <a:latin typeface="Monaco" pitchFamily="2" charset="77"/>
                <a:ea typeface="Times New Roman" panose="02020603050405020304" pitchFamily="18" charset="0"/>
                <a:cs typeface="Times New Roman" panose="02020603050405020304" pitchFamily="18" charset="0"/>
              </a:rPr>
              <a:t>mutate()</a:t>
            </a:r>
            <a:r>
              <a:rPr lang="en-US" sz="1800" kern="0" dirty="0">
                <a:effectLst/>
                <a:latin typeface="Monaco" pitchFamily="2" charset="77"/>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200" kern="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		</a:t>
            </a: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600" kern="0" dirty="0">
              <a:solidFill>
                <a:schemeClr val="accent1"/>
              </a:solidFill>
              <a:latin typeface="Monaco" pitchFamily="2" charset="77"/>
              <a:ea typeface="Times New Roman" panose="02020603050405020304" pitchFamily="18" charset="0"/>
              <a:cs typeface="Times New Roman" panose="02020603050405020304" pitchFamily="18"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		flights </a:t>
            </a:r>
            <a:r>
              <a:rPr lang="en-US" sz="1600" kern="0" dirty="0">
                <a:solidFill>
                  <a:schemeClr val="accent1"/>
                </a:solidFill>
                <a:effectLst/>
                <a:latin typeface="Monaco" pitchFamily="2" charset="77"/>
                <a:ea typeface="Times New Roman" panose="02020603050405020304" pitchFamily="18" charset="0"/>
                <a:cs typeface="Courier New" panose="02070309020205020404" pitchFamily="49" charset="0"/>
              </a:rPr>
              <a:t>|&gt;</a:t>
            </a: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 </a:t>
            </a:r>
            <a:endParaRPr lang="en-US" sz="1600" kern="100" dirty="0">
              <a:solidFill>
                <a:schemeClr val="accent1"/>
              </a:solidFill>
              <a:effectLst/>
              <a:latin typeface="Calibri" panose="020F0502020204030204" pitchFamily="34" charset="0"/>
              <a:ea typeface="DengXian" panose="02010600030101010101" pitchFamily="2" charset="-122"/>
              <a:cs typeface="Arial" panose="020B0604020202020204" pitchFamily="34" charset="0"/>
            </a:endParaRPr>
          </a:p>
          <a:p>
            <a:pPr marL="0" marR="0" indent="0">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               relocate(</a:t>
            </a:r>
            <a:r>
              <a:rPr lang="en-US" sz="1600" kern="0" dirty="0" err="1">
                <a:solidFill>
                  <a:schemeClr val="accent1"/>
                </a:solidFill>
                <a:effectLst/>
                <a:latin typeface="Monaco" pitchFamily="2" charset="77"/>
                <a:ea typeface="Times New Roman" panose="02020603050405020304" pitchFamily="18" charset="0"/>
                <a:cs typeface="Times New Roman" panose="02020603050405020304" pitchFamily="18" charset="0"/>
              </a:rPr>
              <a:t>time_hour</a:t>
            </a: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 </a:t>
            </a:r>
            <a:r>
              <a:rPr lang="en-US" sz="1600" kern="0" dirty="0" err="1">
                <a:solidFill>
                  <a:schemeClr val="accent1"/>
                </a:solidFill>
                <a:effectLst/>
                <a:latin typeface="Monaco" pitchFamily="2" charset="77"/>
                <a:ea typeface="Times New Roman" panose="02020603050405020304" pitchFamily="18" charset="0"/>
                <a:cs typeface="Times New Roman" panose="02020603050405020304" pitchFamily="18" charset="0"/>
              </a:rPr>
              <a:t>air_time</a:t>
            </a:r>
            <a:r>
              <a:rPr lang="en-US" sz="1600" kern="0" dirty="0">
                <a:solidFill>
                  <a:schemeClr val="accent1"/>
                </a:solidFill>
                <a:effectLst/>
                <a:latin typeface="Monaco" pitchFamily="2" charset="77"/>
                <a:ea typeface="Times New Roman" panose="02020603050405020304" pitchFamily="18" charset="0"/>
                <a:cs typeface="Times New Roman" panose="02020603050405020304" pitchFamily="18" charset="0"/>
              </a:rPr>
              <a:t>)</a:t>
            </a:r>
            <a:endParaRPr lang="en-US" sz="1600" kern="100" dirty="0">
              <a:solidFill>
                <a:schemeClr val="accent1"/>
              </a:solidFill>
              <a:effectLst/>
              <a:latin typeface="Calibri" panose="020F0502020204030204" pitchFamily="34" charset="0"/>
              <a:ea typeface="DengXian" panose="02010600030101010101" pitchFamily="2" charset="-122"/>
              <a:cs typeface="Arial" panose="020B0604020202020204" pitchFamily="34" charset="0"/>
            </a:endParaRPr>
          </a:p>
          <a:p>
            <a:endParaRPr lang="en-US" sz="2200" dirty="0"/>
          </a:p>
        </p:txBody>
      </p:sp>
      <p:pic>
        <p:nvPicPr>
          <p:cNvPr id="6" name="Picture 5" descr="A person standing in a building with columns&#10;&#10;Description automatically generated">
            <a:extLst>
              <a:ext uri="{FF2B5EF4-FFF2-40B4-BE49-F238E27FC236}">
                <a16:creationId xmlns:a16="http://schemas.microsoft.com/office/drawing/2014/main" id="{FDE66D88-6F53-3672-8F5B-0278D4C0115F}"/>
              </a:ext>
            </a:extLst>
          </p:cNvPr>
          <p:cNvPicPr>
            <a:picLocks noChangeAspect="1"/>
          </p:cNvPicPr>
          <p:nvPr/>
        </p:nvPicPr>
        <p:blipFill>
          <a:blip r:embed="rId2"/>
          <a:stretch>
            <a:fillRect/>
          </a:stretch>
        </p:blipFill>
        <p:spPr>
          <a:xfrm>
            <a:off x="7893646" y="32004"/>
            <a:ext cx="4298354" cy="6793992"/>
          </a:xfrm>
          <a:prstGeom prst="rect">
            <a:avLst/>
          </a:prstGeom>
        </p:spPr>
      </p:pic>
    </p:spTree>
    <p:extLst>
      <p:ext uri="{BB962C8B-B14F-4D97-AF65-F5344CB8AC3E}">
        <p14:creationId xmlns:p14="http://schemas.microsoft.com/office/powerpoint/2010/main" val="1174611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2DA81-7488-FD5A-5214-E949B8994674}"/>
              </a:ext>
            </a:extLst>
          </p:cNvPr>
          <p:cNvSpPr>
            <a:spLocks noGrp="1"/>
          </p:cNvSpPr>
          <p:nvPr>
            <p:ph type="title"/>
          </p:nvPr>
        </p:nvSpPr>
        <p:spPr>
          <a:xfrm>
            <a:off x="411480" y="238539"/>
            <a:ext cx="11179533" cy="775493"/>
          </a:xfrm>
        </p:spPr>
        <p:txBody>
          <a:bodyPr anchor="b">
            <a:normAutofit fontScale="90000"/>
          </a:bodyPr>
          <a:lstStyle/>
          <a:p>
            <a:r>
              <a:rPr lang="en-US" sz="5400" dirty="0"/>
              <a:t>Mutating joins</a:t>
            </a:r>
          </a:p>
        </p:txBody>
      </p:sp>
      <p:sp>
        <p:nvSpPr>
          <p:cNvPr id="3" name="Content Placeholder 2">
            <a:extLst>
              <a:ext uri="{FF2B5EF4-FFF2-40B4-BE49-F238E27FC236}">
                <a16:creationId xmlns:a16="http://schemas.microsoft.com/office/drawing/2014/main" id="{C3474C5E-3323-0A3E-1342-7644108838C7}"/>
              </a:ext>
            </a:extLst>
          </p:cNvPr>
          <p:cNvSpPr>
            <a:spLocks noGrp="1"/>
          </p:cNvSpPr>
          <p:nvPr>
            <p:ph idx="1"/>
          </p:nvPr>
        </p:nvSpPr>
        <p:spPr>
          <a:xfrm>
            <a:off x="338328" y="1014033"/>
            <a:ext cx="7269479" cy="5605428"/>
          </a:xfrm>
        </p:spPr>
        <p:txBody>
          <a:bodyPr anchor="t">
            <a:normAutofit lnSpcReduction="10000"/>
          </a:bodyPr>
          <a:lstStyle/>
          <a:p>
            <a:pPr marL="0" indent="0">
              <a:lnSpc>
                <a:spcPct val="150000"/>
              </a:lnSpc>
              <a:buNone/>
            </a:pPr>
            <a:r>
              <a:rPr lang="en-US" sz="1800" b="0" i="0" dirty="0">
                <a:effectLst/>
              </a:rPr>
              <a:t>Mutating joins add columns from y to x, matching observations based on the keys. There are four mutating joins: the inner join, and the three outer joins.</a:t>
            </a:r>
          </a:p>
          <a:p>
            <a:pPr marL="0" indent="0">
              <a:buNone/>
            </a:pPr>
            <a:r>
              <a:rPr lang="en-US" sz="1400" b="1" i="0" dirty="0">
                <a:effectLst/>
              </a:rPr>
              <a:t>Inner join</a:t>
            </a:r>
          </a:p>
          <a:p>
            <a:r>
              <a:rPr lang="en-US" sz="1400" b="0" i="0" dirty="0" err="1">
                <a:effectLst/>
                <a:highlight>
                  <a:srgbClr val="C0C0C0"/>
                </a:highlight>
                <a:latin typeface="Monaco" pitchFamily="2" charset="77"/>
              </a:rPr>
              <a:t>inner_join</a:t>
            </a:r>
            <a:r>
              <a:rPr lang="en-US" sz="1400" b="0" i="0" dirty="0">
                <a:effectLst/>
                <a:highlight>
                  <a:srgbClr val="C0C0C0"/>
                </a:highlight>
                <a:latin typeface="Monaco" pitchFamily="2" charset="77"/>
              </a:rPr>
              <a:t>()</a:t>
            </a:r>
            <a:r>
              <a:rPr lang="en-US" sz="1400" b="0" i="0" dirty="0">
                <a:effectLst/>
                <a:latin typeface="Monaco" pitchFamily="2" charset="77"/>
              </a:rPr>
              <a:t> </a:t>
            </a:r>
            <a:r>
              <a:rPr lang="en-US" sz="1400" b="0" i="0" dirty="0">
                <a:effectLst/>
              </a:rPr>
              <a:t>only keeps observations from x with a matching key in y.</a:t>
            </a:r>
          </a:p>
          <a:p>
            <a:r>
              <a:rPr lang="en-US" sz="1400" b="0" i="0" dirty="0">
                <a:effectLst/>
              </a:rPr>
              <a:t>The most important property of an inner join is that unmatched rows in either input are not included in the result. This means that inner joins are generally inappropriate in most analyses because it is too easy to lose observations.</a:t>
            </a:r>
          </a:p>
          <a:p>
            <a:pPr marL="0" indent="0">
              <a:buNone/>
            </a:pPr>
            <a:r>
              <a:rPr lang="en-US" sz="1400" b="1" i="0" dirty="0">
                <a:effectLst/>
              </a:rPr>
              <a:t>Outer joins</a:t>
            </a:r>
          </a:p>
          <a:p>
            <a:pPr marL="0" indent="0">
              <a:buNone/>
            </a:pPr>
            <a:r>
              <a:rPr lang="en-US" sz="1400" b="0" i="0" dirty="0">
                <a:effectLst/>
              </a:rPr>
              <a:t>The three outer joins keep observations that appear in at least one of the data frames:</a:t>
            </a:r>
          </a:p>
          <a:p>
            <a:pPr>
              <a:buFont typeface="Arial" panose="020B0604020202020204" pitchFamily="34" charset="0"/>
              <a:buChar char="•"/>
            </a:pPr>
            <a:r>
              <a:rPr lang="en-US" sz="1400" b="0" i="0" dirty="0">
                <a:effectLst/>
              </a:rPr>
              <a:t> </a:t>
            </a:r>
            <a:r>
              <a:rPr lang="en-US" sz="1400" b="0" i="0" dirty="0" err="1">
                <a:effectLst/>
                <a:highlight>
                  <a:srgbClr val="C0C0C0"/>
                </a:highlight>
                <a:latin typeface="Monaco" pitchFamily="2" charset="77"/>
              </a:rPr>
              <a:t>left_join</a:t>
            </a:r>
            <a:r>
              <a:rPr lang="en-US" sz="1400" b="0" i="0" dirty="0">
                <a:effectLst/>
                <a:highlight>
                  <a:srgbClr val="C0C0C0"/>
                </a:highlight>
                <a:latin typeface="Monaco" pitchFamily="2" charset="77"/>
              </a:rPr>
              <a:t>()</a:t>
            </a:r>
            <a:r>
              <a:rPr lang="en-US" sz="1400" b="0" i="0" dirty="0">
                <a:effectLst/>
                <a:latin typeface="Monaco" pitchFamily="2" charset="77"/>
              </a:rPr>
              <a:t> </a:t>
            </a:r>
            <a:r>
              <a:rPr lang="en-US" sz="1400" b="0" i="0" dirty="0">
                <a:effectLst/>
              </a:rPr>
              <a:t>keeps all observations in x. </a:t>
            </a:r>
          </a:p>
          <a:p>
            <a:pPr lvl="1"/>
            <a:r>
              <a:rPr lang="en-US" sz="1400" b="0" i="0" dirty="0">
                <a:effectLst/>
              </a:rPr>
              <a:t>used most frequently; output always has the same rows as x.</a:t>
            </a:r>
          </a:p>
          <a:p>
            <a:pPr lvl="1"/>
            <a:r>
              <a:rPr lang="en-US" sz="1400" b="0" i="0" dirty="0">
                <a:effectLst/>
              </a:rPr>
              <a:t>fails to find a match for a row in </a:t>
            </a:r>
            <a:r>
              <a:rPr lang="en-US" sz="1400" dirty="0"/>
              <a:t>x</a:t>
            </a:r>
            <a:r>
              <a:rPr lang="en-US" sz="1400" b="0" i="0" dirty="0">
                <a:effectLst/>
              </a:rPr>
              <a:t>, it fills in the new variables with missing values. </a:t>
            </a:r>
          </a:p>
          <a:p>
            <a:pPr>
              <a:buFont typeface="Arial" panose="020B0604020202020204" pitchFamily="34" charset="0"/>
              <a:buChar char="•"/>
            </a:pPr>
            <a:r>
              <a:rPr lang="en-US" sz="1400" b="0" i="0" dirty="0">
                <a:effectLst/>
              </a:rPr>
              <a:t> </a:t>
            </a:r>
            <a:r>
              <a:rPr lang="en-US" sz="1400" b="0" i="0" dirty="0" err="1">
                <a:effectLst/>
                <a:highlight>
                  <a:srgbClr val="C0C0C0"/>
                </a:highlight>
                <a:latin typeface="Monaco" pitchFamily="2" charset="77"/>
              </a:rPr>
              <a:t>right_join</a:t>
            </a:r>
            <a:r>
              <a:rPr lang="en-US" sz="1400" b="0" i="0" dirty="0">
                <a:effectLst/>
                <a:highlight>
                  <a:srgbClr val="C0C0C0"/>
                </a:highlight>
                <a:latin typeface="Monaco" pitchFamily="2" charset="77"/>
              </a:rPr>
              <a:t>()</a:t>
            </a:r>
            <a:r>
              <a:rPr lang="en-US" sz="1400" b="0" i="0" dirty="0">
                <a:effectLst/>
                <a:latin typeface="Monaco" pitchFamily="2" charset="77"/>
              </a:rPr>
              <a:t> </a:t>
            </a:r>
            <a:r>
              <a:rPr lang="en-US" sz="1400" b="0" i="0" dirty="0">
                <a:effectLst/>
              </a:rPr>
              <a:t>keeps all observations in y.</a:t>
            </a:r>
          </a:p>
          <a:p>
            <a:pPr>
              <a:buFont typeface="Arial" panose="020B0604020202020204" pitchFamily="34" charset="0"/>
              <a:buChar char="•"/>
            </a:pPr>
            <a:r>
              <a:rPr lang="en-US" sz="1400" b="0" i="0" dirty="0">
                <a:effectLst/>
              </a:rPr>
              <a:t> </a:t>
            </a:r>
            <a:r>
              <a:rPr lang="en-US" sz="1400" b="0" i="0" dirty="0" err="1">
                <a:effectLst/>
                <a:highlight>
                  <a:srgbClr val="C0C0C0"/>
                </a:highlight>
                <a:latin typeface="Monaco" pitchFamily="2" charset="77"/>
              </a:rPr>
              <a:t>full_join</a:t>
            </a:r>
            <a:r>
              <a:rPr lang="en-US" sz="1400" b="0" i="0" dirty="0">
                <a:effectLst/>
                <a:highlight>
                  <a:srgbClr val="C0C0C0"/>
                </a:highlight>
                <a:latin typeface="Monaco" pitchFamily="2" charset="77"/>
              </a:rPr>
              <a:t>()</a:t>
            </a:r>
            <a:r>
              <a:rPr lang="en-US" sz="1400" b="0" i="0" dirty="0">
                <a:effectLst/>
                <a:latin typeface="Monaco" pitchFamily="2" charset="77"/>
              </a:rPr>
              <a:t> </a:t>
            </a:r>
            <a:r>
              <a:rPr lang="en-US" sz="1400" b="0" i="0" dirty="0">
                <a:effectLst/>
              </a:rPr>
              <a:t>keeps all observations in x and y.</a:t>
            </a:r>
          </a:p>
          <a:p>
            <a:pPr marL="0" indent="0">
              <a:buNone/>
            </a:pPr>
            <a:r>
              <a:rPr lang="en-US" sz="1400" b="1" dirty="0"/>
              <a:t>Filtering joins</a:t>
            </a:r>
          </a:p>
          <a:p>
            <a:r>
              <a:rPr lang="en-US" sz="1400" dirty="0" err="1">
                <a:highlight>
                  <a:srgbClr val="C0C0C0"/>
                </a:highlight>
                <a:latin typeface="Monaco" pitchFamily="2" charset="77"/>
              </a:rPr>
              <a:t>semi_join</a:t>
            </a:r>
            <a:r>
              <a:rPr lang="en-US" sz="1400" dirty="0">
                <a:highlight>
                  <a:srgbClr val="C0C0C0"/>
                </a:highlight>
                <a:latin typeface="Monaco" pitchFamily="2" charset="77"/>
              </a:rPr>
              <a:t>()</a:t>
            </a:r>
            <a:r>
              <a:rPr lang="en-US" sz="1400" dirty="0">
                <a:latin typeface="Monaco" pitchFamily="2" charset="77"/>
              </a:rPr>
              <a:t> </a:t>
            </a:r>
            <a:r>
              <a:rPr lang="en-US" sz="1400" b="0" i="0" dirty="0">
                <a:effectLst/>
              </a:rPr>
              <a:t>keep all rows in </a:t>
            </a:r>
            <a:r>
              <a:rPr lang="en-US" sz="1400" dirty="0"/>
              <a:t>x</a:t>
            </a:r>
            <a:r>
              <a:rPr lang="en-US" sz="1400" b="0" i="0" dirty="0">
                <a:effectLst/>
              </a:rPr>
              <a:t> that have a match in </a:t>
            </a:r>
            <a:r>
              <a:rPr lang="en-US" sz="1400" dirty="0"/>
              <a:t>y.</a:t>
            </a:r>
          </a:p>
          <a:p>
            <a:r>
              <a:rPr lang="en-US" sz="1400" dirty="0" err="1">
                <a:highlight>
                  <a:srgbClr val="C0C0C0"/>
                </a:highlight>
                <a:latin typeface="Monaco" pitchFamily="2" charset="77"/>
              </a:rPr>
              <a:t>anti_join</a:t>
            </a:r>
            <a:r>
              <a:rPr lang="en-US" sz="1400" dirty="0">
                <a:highlight>
                  <a:srgbClr val="C0C0C0"/>
                </a:highlight>
                <a:latin typeface="Monaco" pitchFamily="2" charset="77"/>
              </a:rPr>
              <a:t>()</a:t>
            </a:r>
            <a:r>
              <a:rPr lang="en-US" sz="1400" dirty="0">
                <a:latin typeface="Monaco" pitchFamily="2" charset="77"/>
              </a:rPr>
              <a:t> </a:t>
            </a:r>
            <a:r>
              <a:rPr lang="en-US" sz="1400" b="0" i="0" dirty="0">
                <a:effectLst/>
              </a:rPr>
              <a:t>returns all rows in </a:t>
            </a:r>
            <a:r>
              <a:rPr lang="en-US" sz="1400" dirty="0"/>
              <a:t>x</a:t>
            </a:r>
            <a:r>
              <a:rPr lang="en-US" sz="1400" b="0" i="0" dirty="0">
                <a:effectLst/>
              </a:rPr>
              <a:t> that don’t have a match in </a:t>
            </a:r>
            <a:r>
              <a:rPr lang="en-US" sz="1400" dirty="0"/>
              <a:t>y. </a:t>
            </a:r>
            <a:r>
              <a:rPr lang="en-US" sz="1400"/>
              <a:t>*</a:t>
            </a:r>
            <a:r>
              <a:rPr lang="en-US" sz="1400" dirty="0"/>
              <a:t>(</a:t>
            </a:r>
            <a:r>
              <a:rPr lang="en-US" sz="1400"/>
              <a:t>very helpful in QA)</a:t>
            </a:r>
            <a:endParaRPr lang="en-US" sz="1400" dirty="0"/>
          </a:p>
          <a:p>
            <a:pPr marL="0" indent="0">
              <a:buNone/>
            </a:pPr>
            <a:endParaRPr lang="en-US" sz="1000" b="0" i="0" dirty="0">
              <a:effectLst/>
              <a:latin typeface="Source Sans Pro" panose="020B0503030403020204" pitchFamily="34" charset="0"/>
            </a:endParaRPr>
          </a:p>
          <a:p>
            <a:endParaRPr lang="en-US" sz="1000" dirty="0"/>
          </a:p>
        </p:txBody>
      </p:sp>
      <p:pic>
        <p:nvPicPr>
          <p:cNvPr id="5" name="Picture 4" descr="A group of cartoon turtles holding swords&#10;&#10;Description automatically generated">
            <a:extLst>
              <a:ext uri="{FF2B5EF4-FFF2-40B4-BE49-F238E27FC236}">
                <a16:creationId xmlns:a16="http://schemas.microsoft.com/office/drawing/2014/main" id="{2BF528E8-5ABA-0E26-3415-4058A55084A4}"/>
              </a:ext>
            </a:extLst>
          </p:cNvPr>
          <p:cNvPicPr>
            <a:picLocks noChangeAspect="1"/>
          </p:cNvPicPr>
          <p:nvPr/>
        </p:nvPicPr>
        <p:blipFill>
          <a:blip r:embed="rId2"/>
          <a:srcRect l="4997" r="1" b="1"/>
          <a:stretch/>
        </p:blipFill>
        <p:spPr>
          <a:xfrm>
            <a:off x="7678443" y="1808802"/>
            <a:ext cx="3941064" cy="4096512"/>
          </a:xfrm>
          <a:prstGeom prst="rect">
            <a:avLst/>
          </a:prstGeom>
        </p:spPr>
      </p:pic>
    </p:spTree>
    <p:extLst>
      <p:ext uri="{BB962C8B-B14F-4D97-AF65-F5344CB8AC3E}">
        <p14:creationId xmlns:p14="http://schemas.microsoft.com/office/powerpoint/2010/main" val="387728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B1F38CA32F9D41AC962173EABCC672" ma:contentTypeVersion="13" ma:contentTypeDescription="Create a new document." ma:contentTypeScope="" ma:versionID="af35c50196f72b26170ec1456cd5bfbe">
  <xsd:schema xmlns:xsd="http://www.w3.org/2001/XMLSchema" xmlns:xs="http://www.w3.org/2001/XMLSchema" xmlns:p="http://schemas.microsoft.com/office/2006/metadata/properties" xmlns:ns2="3f4407c9-a0c1-4724-a7d8-12b3105e9a62" xmlns:ns3="0fccd743-b1bc-4f99-9719-805c1b7cd51c" targetNamespace="http://schemas.microsoft.com/office/2006/metadata/properties" ma:root="true" ma:fieldsID="8585b1f0ea6ea41fc0312d3154592b11" ns2:_="" ns3:_="">
    <xsd:import namespace="3f4407c9-a0c1-4724-a7d8-12b3105e9a62"/>
    <xsd:import namespace="0fccd743-b1bc-4f99-9719-805c1b7cd5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407c9-a0c1-4724-a7d8-12b3105e9a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506e93c-e88a-46a1-8903-c5af4e05968a"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ccd743-b1bc-4f99-9719-805c1b7cd51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0e7515e-09eb-4b5c-b5f1-ed738cab9a75}" ma:internalName="TaxCatchAll" ma:showField="CatchAllData" ma:web="0fccd743-b1bc-4f99-9719-805c1b7cd5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fccd743-b1bc-4f99-9719-805c1b7cd51c" xsi:nil="true"/>
    <lcf76f155ced4ddcb4097134ff3c332f xmlns="3f4407c9-a0c1-4724-a7d8-12b3105e9a6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7D1FA22-8432-4170-A420-0CE005DD13FF}"/>
</file>

<file path=customXml/itemProps2.xml><?xml version="1.0" encoding="utf-8"?>
<ds:datastoreItem xmlns:ds="http://schemas.openxmlformats.org/officeDocument/2006/customXml" ds:itemID="{4B0FE175-0569-460D-A232-DAD4A65BCA8D}"/>
</file>

<file path=customXml/itemProps3.xml><?xml version="1.0" encoding="utf-8"?>
<ds:datastoreItem xmlns:ds="http://schemas.openxmlformats.org/officeDocument/2006/customXml" ds:itemID="{03A06739-F49C-4229-B97A-45BC60BBD547}"/>
</file>

<file path=docProps/app.xml><?xml version="1.0" encoding="utf-8"?>
<Properties xmlns="http://schemas.openxmlformats.org/officeDocument/2006/extended-properties" xmlns:vt="http://schemas.openxmlformats.org/officeDocument/2006/docPropsVTypes">
  <Template/>
  <TotalTime>2983</TotalTime>
  <Words>1208</Words>
  <Application>Microsoft Macintosh PowerPoint</Application>
  <PresentationFormat>Widescreen</PresentationFormat>
  <Paragraphs>121</Paragraphs>
  <Slides>10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vt:i4>
      </vt:variant>
    </vt:vector>
  </HeadingPairs>
  <TitlesOfParts>
    <vt:vector size="23" baseType="lpstr">
      <vt:lpstr>DengXian</vt:lpstr>
      <vt:lpstr>System Font Regular</vt:lpstr>
      <vt:lpstr>Aptos</vt:lpstr>
      <vt:lpstr>Aptos Display</vt:lpstr>
      <vt:lpstr>Arial</vt:lpstr>
      <vt:lpstr>Calibri</vt:lpstr>
      <vt:lpstr>Courier New</vt:lpstr>
      <vt:lpstr>Menlo</vt:lpstr>
      <vt:lpstr>Monaco</vt:lpstr>
      <vt:lpstr>Source Sans Pro</vt:lpstr>
      <vt:lpstr>Times New Roman</vt:lpstr>
      <vt:lpstr>Wingdings</vt:lpstr>
      <vt:lpstr>Office Theme</vt:lpstr>
      <vt:lpstr>dplyr:  A Data  Manipulation Toolkit </vt:lpstr>
      <vt:lpstr>Pipes for Clean Workflow:</vt:lpstr>
      <vt:lpstr>primary dplyr verbs (functions):  </vt:lpstr>
      <vt:lpstr> Rows </vt:lpstr>
      <vt:lpstr>Columns </vt:lpstr>
      <vt:lpstr>Columns (cont.) </vt:lpstr>
      <vt:lpstr>Columns (cont.)</vt:lpstr>
      <vt:lpstr>Columns (cont.)</vt:lpstr>
      <vt:lpstr>Mutating joins</vt:lpstr>
      <vt:lpstr>Groups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Pepper Phillips</dc:creator>
  <cp:lastModifiedBy>Pepper Phillips</cp:lastModifiedBy>
  <cp:revision>53</cp:revision>
  <dcterms:created xsi:type="dcterms:W3CDTF">2024-10-15T16:46:12Z</dcterms:created>
  <dcterms:modified xsi:type="dcterms:W3CDTF">2024-11-01T13:23:13Z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0x01010036B1F38CA32F9D41AC962173EABCC672</vt:lpwstr>
  </property>
</Properties>
</file>