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1800" noProof="0" dirty="0"/>
              <a:t>Probleme</a:t>
            </a:r>
            <a:endParaRPr lang="de-DE" noProof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Problemquote</c:v>
                </c:pt>
              </c:strCache>
            </c:strRef>
          </c:tx>
          <c:dPt>
            <c:idx val="0"/>
            <c:bubble3D val="0"/>
            <c:spPr>
              <a:solidFill>
                <a:srgbClr val="C0000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A6B-44BD-90E9-4F1080E580C7}"/>
              </c:ext>
            </c:extLst>
          </c:dPt>
          <c:dPt>
            <c:idx val="1"/>
            <c:bubble3D val="0"/>
            <c:spPr>
              <a:solidFill>
                <a:srgbClr val="00B05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DA6B-44BD-90E9-4F1080E580C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A6B-44BD-90E9-4F1080E580C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DA6B-44BD-90E9-4F1080E580C7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BA8E5864-F9E4-41D0-BD2A-3B44A2BBC33D}" type="CATEGORYNAME">
                      <a:rPr lang="en-US" sz="1200">
                        <a:solidFill>
                          <a:srgbClr val="C00000"/>
                        </a:solidFill>
                      </a:rPr>
                      <a:pPr>
                        <a:defRPr/>
                      </a:pPr>
                      <a:t>[RUBRIKENNAME]</a:t>
                    </a:fld>
                    <a:endParaRPr lang="de-DE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DA6B-44BD-90E9-4F1080E580C7}"/>
                </c:ext>
              </c:extLst>
            </c:dLbl>
            <c:dLbl>
              <c:idx val="1"/>
              <c:layout>
                <c:manualLayout>
                  <c:x val="-7.7088216598707668E-2"/>
                  <c:y val="-6.323790321345071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73D7EEE4-AA93-486F-B505-5FB44776AA33}" type="CATEGORYNAME">
                      <a:rPr lang="en-US" sz="1200">
                        <a:solidFill>
                          <a:schemeClr val="accent3"/>
                        </a:solidFill>
                      </a:rPr>
                      <a:pPr>
                        <a:defRPr/>
                      </a:pPr>
                      <a:t>[RUBRIKENNAME]</a:t>
                    </a:fld>
                    <a:endParaRPr lang="de-DE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DA6B-44BD-90E9-4F1080E580C7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DA6B-44BD-90E9-4F1080E580C7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DA6B-44BD-90E9-4F1080E580C7}"/>
                </c:ext>
              </c:extLst>
            </c:dLbl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Tabelle1!$A$2:$A$5</c:f>
              <c:strCache>
                <c:ptCount val="2"/>
                <c:pt idx="0">
                  <c:v>Probleme</c:v>
                </c:pt>
                <c:pt idx="1">
                  <c:v>Gelöst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13</c:v>
                </c:pt>
                <c:pt idx="1">
                  <c:v>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6B-44BD-90E9-4F1080E580C7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1800" noProof="0" dirty="0"/>
              <a:t>Früherkennung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Früherkennung</c:v>
                </c:pt>
              </c:strCache>
            </c:strRef>
          </c:tx>
          <c:dPt>
            <c:idx val="0"/>
            <c:bubble3D val="0"/>
            <c:spPr>
              <a:solidFill>
                <a:srgbClr val="C0000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8F4-4EA2-A3D9-24658027E874}"/>
              </c:ext>
            </c:extLst>
          </c:dPt>
          <c:dPt>
            <c:idx val="1"/>
            <c:bubble3D val="0"/>
            <c:spPr>
              <a:solidFill>
                <a:srgbClr val="00B05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8F4-4EA2-A3D9-24658027E87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8F4-4EA2-A3D9-24658027E87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28F4-4EA2-A3D9-24658027E874}"/>
              </c:ext>
            </c:extLst>
          </c:dPt>
          <c:dLbls>
            <c:dLbl>
              <c:idx val="0"/>
              <c:layout>
                <c:manualLayout>
                  <c:x val="1.8501293382456131E-2"/>
                  <c:y val="2.432246198065249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74CE1E34-DCD6-440B-B2E0-EFD9A2D820B7}" type="CATEGORYNAME">
                      <a:rPr lang="en-US" sz="1200">
                        <a:solidFill>
                          <a:srgbClr val="FF0000"/>
                        </a:solidFill>
                      </a:rPr>
                      <a:pPr>
                        <a:defRPr/>
                      </a:pPr>
                      <a:t>[RUBRIKENNAME]</a:t>
                    </a:fld>
                    <a:endParaRPr lang="de-DE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7300033166142945"/>
                      <c:h val="0.14525259922720293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28F4-4EA2-A3D9-24658027E874}"/>
                </c:ext>
              </c:extLst>
            </c:dLbl>
            <c:dLbl>
              <c:idx val="1"/>
              <c:layout>
                <c:manualLayout>
                  <c:x val="-9.2505859918449156E-3"/>
                  <c:y val="-9.7289081866847246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70B4F04B-C2D8-4266-9E7A-5B743C5398BB}" type="CATEGORYNAME">
                      <a:rPr lang="en-US" sz="1200">
                        <a:solidFill>
                          <a:schemeClr val="accent3"/>
                        </a:solidFill>
                      </a:rPr>
                      <a:pPr>
                        <a:defRPr/>
                      </a:pPr>
                      <a:t>[RUBRIKENNAME]</a:t>
                    </a:fld>
                    <a:endParaRPr lang="de-DE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225091765327442"/>
                      <c:h val="0.18903268606728421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28F4-4EA2-A3D9-24658027E874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28F4-4EA2-A3D9-24658027E874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28F4-4EA2-A3D9-24658027E874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Tabelle1!$A$2:$A$5</c:f>
              <c:strCache>
                <c:ptCount val="2"/>
                <c:pt idx="0">
                  <c:v>Auswirkungen</c:v>
                </c:pt>
                <c:pt idx="1">
                  <c:v>Keine Auswirkung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71</c:v>
                </c:pt>
                <c:pt idx="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8F4-4EA2-A3D9-24658027E874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0"/>
        </c:dLbls>
        <c:firstSliceAng val="28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1800" noProof="0" dirty="0"/>
              <a:t>Zeiterfüllung</a:t>
            </a:r>
            <a:endParaRPr lang="de-DE" noProof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Zeiterfüllung</c:v>
                </c:pt>
              </c:strCache>
            </c:strRef>
          </c:tx>
          <c:dPt>
            <c:idx val="0"/>
            <c:bubble3D val="0"/>
            <c:spPr>
              <a:solidFill>
                <a:srgbClr val="C0000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940-4699-9FFA-15AE828802E3}"/>
              </c:ext>
            </c:extLst>
          </c:dPt>
          <c:dPt>
            <c:idx val="1"/>
            <c:bubble3D val="0"/>
            <c:spPr>
              <a:solidFill>
                <a:srgbClr val="00B05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940-4699-9FFA-15AE828802E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940-4699-9FFA-15AE828802E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4940-4699-9FFA-15AE828802E3}"/>
              </c:ext>
            </c:extLst>
          </c:dPt>
          <c:dLbls>
            <c:dLbl>
              <c:idx val="0"/>
              <c:layout>
                <c:manualLayout>
                  <c:x val="-3.3807735432269496E-2"/>
                  <c:y val="4.3780278354021943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74CE1E34-DCD6-440B-B2E0-EFD9A2D820B7}" type="CATEGORYNAME">
                      <a:rPr lang="en-US" sz="1200">
                        <a:solidFill>
                          <a:srgbClr val="FF0000"/>
                        </a:solidFill>
                      </a:rPr>
                      <a:pPr>
                        <a:defRPr/>
                      </a:pPr>
                      <a:t>[RUBRIKENNAME]</a:t>
                    </a:fld>
                    <a:endParaRPr lang="de-DE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9634147821936166"/>
                      <c:h val="0.14525259922720293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4940-4699-9FFA-15AE828802E3}"/>
                </c:ext>
              </c:extLst>
            </c:dLbl>
            <c:dLbl>
              <c:idx val="1"/>
              <c:layout>
                <c:manualLayout>
                  <c:x val="-0.1140906819648536"/>
                  <c:y val="-9.2424819287445573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70B4F04B-C2D8-4266-9E7A-5B743C5398BB}" type="CATEGORYNAME">
                      <a:rPr lang="en-US" sz="1200" smtClean="0">
                        <a:solidFill>
                          <a:schemeClr val="accent3"/>
                        </a:solidFill>
                      </a:rPr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[RUBRIKENNAME]</a:t>
                    </a:fld>
                    <a:endParaRPr lang="de-DE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524857368589476"/>
                      <c:h val="0.14525259922720293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4940-4699-9FFA-15AE828802E3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4940-4699-9FFA-15AE828802E3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4940-4699-9FFA-15AE828802E3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Tabelle1!$A$2:$A$5</c:f>
              <c:strCache>
                <c:ptCount val="2"/>
                <c:pt idx="0">
                  <c:v>SLA-Verletzung</c:v>
                </c:pt>
                <c:pt idx="1">
                  <c:v>SLA-konform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9</c:v>
                </c:pt>
                <c:pt idx="1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940-4699-9FFA-15AE828802E3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Gesamtzahlen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Gesamt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8D8F-47E8-B638-5DA02EBDB1E1}"/>
                </c:ext>
              </c:extLst>
            </c:dLbl>
            <c:dLbl>
              <c:idx val="2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D8F-47E8-B638-5DA02EBDB1E1}"/>
                </c:ext>
              </c:extLst>
            </c:dLbl>
            <c:dLbl>
              <c:idx val="3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8D8F-47E8-B638-5DA02EBDB1E1}"/>
                </c:ext>
              </c:extLst>
            </c:dLbl>
            <c:dLbl>
              <c:idx val="4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D8F-47E8-B638-5DA02EBDB1E1}"/>
                </c:ext>
              </c:extLst>
            </c:dLbl>
            <c:dLbl>
              <c:idx val="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8D8F-47E8-B638-5DA02EBDB1E1}"/>
                </c:ext>
              </c:extLst>
            </c:dLbl>
            <c:dLbl>
              <c:idx val="6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8D8F-47E8-B638-5DA02EBDB1E1}"/>
                </c:ext>
              </c:extLst>
            </c:dLbl>
            <c:dLbl>
              <c:idx val="7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8D8F-47E8-B638-5DA02EBDB1E1}"/>
                </c:ext>
              </c:extLst>
            </c:dLbl>
            <c:dLbl>
              <c:idx val="8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8D8F-47E8-B638-5DA02EBDB1E1}"/>
                </c:ext>
              </c:extLst>
            </c:dLbl>
            <c:dLbl>
              <c:idx val="9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8D8F-47E8-B638-5DA02EBDB1E1}"/>
                </c:ext>
              </c:extLst>
            </c:dLbl>
            <c:dLbl>
              <c:idx val="1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8D8F-47E8-B638-5DA02EBDB1E1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8D8F-47E8-B638-5DA02EBDB1E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Tabelle1!$A$2:$A$13</c:f>
              <c:strCache>
                <c:ptCount val="12"/>
                <c:pt idx="0">
                  <c:v>Dez</c:v>
                </c:pt>
                <c:pt idx="1">
                  <c:v>Jan</c:v>
                </c:pt>
                <c:pt idx="2">
                  <c:v>Feb</c:v>
                </c:pt>
                <c:pt idx="3">
                  <c:v>Mär</c:v>
                </c:pt>
                <c:pt idx="4">
                  <c:v>Apr</c:v>
                </c:pt>
                <c:pt idx="5">
                  <c:v>Mai</c:v>
                </c:pt>
                <c:pt idx="6">
                  <c:v>Jun</c:v>
                </c:pt>
                <c:pt idx="7">
                  <c:v>Jul</c:v>
                </c:pt>
                <c:pt idx="8">
                  <c:v>Aug</c:v>
                </c:pt>
                <c:pt idx="9">
                  <c:v>Sep</c:v>
                </c:pt>
                <c:pt idx="10">
                  <c:v>Okt</c:v>
                </c:pt>
                <c:pt idx="11">
                  <c:v>Nov</c:v>
                </c:pt>
              </c:strCache>
            </c:strRef>
          </c:cat>
          <c:val>
            <c:numRef>
              <c:f>Tabelle1!$B$2:$B$13</c:f>
              <c:numCache>
                <c:formatCode>General</c:formatCode>
                <c:ptCount val="12"/>
                <c:pt idx="0">
                  <c:v>82</c:v>
                </c:pt>
                <c:pt idx="1">
                  <c:v>67</c:v>
                </c:pt>
                <c:pt idx="2">
                  <c:v>120</c:v>
                </c:pt>
                <c:pt idx="3">
                  <c:v>96</c:v>
                </c:pt>
                <c:pt idx="4">
                  <c:v>74</c:v>
                </c:pt>
                <c:pt idx="5">
                  <c:v>117</c:v>
                </c:pt>
                <c:pt idx="6">
                  <c:v>98</c:v>
                </c:pt>
                <c:pt idx="7">
                  <c:v>104</c:v>
                </c:pt>
                <c:pt idx="8">
                  <c:v>87</c:v>
                </c:pt>
                <c:pt idx="9">
                  <c:v>75</c:v>
                </c:pt>
                <c:pt idx="10">
                  <c:v>97</c:v>
                </c:pt>
                <c:pt idx="11">
                  <c:v>106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8F-47E8-B638-5DA02EBDB1E1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Kritisch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Tabelle1!$A$2:$A$13</c:f>
              <c:strCache>
                <c:ptCount val="12"/>
                <c:pt idx="0">
                  <c:v>Dez</c:v>
                </c:pt>
                <c:pt idx="1">
                  <c:v>Jan</c:v>
                </c:pt>
                <c:pt idx="2">
                  <c:v>Feb</c:v>
                </c:pt>
                <c:pt idx="3">
                  <c:v>Mär</c:v>
                </c:pt>
                <c:pt idx="4">
                  <c:v>Apr</c:v>
                </c:pt>
                <c:pt idx="5">
                  <c:v>Mai</c:v>
                </c:pt>
                <c:pt idx="6">
                  <c:v>Jun</c:v>
                </c:pt>
                <c:pt idx="7">
                  <c:v>Jul</c:v>
                </c:pt>
                <c:pt idx="8">
                  <c:v>Aug</c:v>
                </c:pt>
                <c:pt idx="9">
                  <c:v>Sep</c:v>
                </c:pt>
                <c:pt idx="10">
                  <c:v>Okt</c:v>
                </c:pt>
                <c:pt idx="11">
                  <c:v>Nov</c:v>
                </c:pt>
              </c:strCache>
            </c:strRef>
          </c:cat>
          <c:val>
            <c:numRef>
              <c:f>Tabelle1!$C$2:$C$13</c:f>
              <c:numCache>
                <c:formatCode>General</c:formatCode>
                <c:ptCount val="12"/>
                <c:pt idx="0">
                  <c:v>3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3</c:v>
                </c:pt>
                <c:pt idx="5">
                  <c:v>1</c:v>
                </c:pt>
                <c:pt idx="6">
                  <c:v>0</c:v>
                </c:pt>
                <c:pt idx="7">
                  <c:v>2</c:v>
                </c:pt>
                <c:pt idx="8">
                  <c:v>3</c:v>
                </c:pt>
                <c:pt idx="9">
                  <c:v>7</c:v>
                </c:pt>
                <c:pt idx="10">
                  <c:v>2</c:v>
                </c:pt>
                <c:pt idx="1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D8F-47E8-B638-5DA02EBDB1E1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Probleme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Tabelle1!$A$2:$A$13</c:f>
              <c:strCache>
                <c:ptCount val="12"/>
                <c:pt idx="0">
                  <c:v>Dez</c:v>
                </c:pt>
                <c:pt idx="1">
                  <c:v>Jan</c:v>
                </c:pt>
                <c:pt idx="2">
                  <c:v>Feb</c:v>
                </c:pt>
                <c:pt idx="3">
                  <c:v>Mär</c:v>
                </c:pt>
                <c:pt idx="4">
                  <c:v>Apr</c:v>
                </c:pt>
                <c:pt idx="5">
                  <c:v>Mai</c:v>
                </c:pt>
                <c:pt idx="6">
                  <c:v>Jun</c:v>
                </c:pt>
                <c:pt idx="7">
                  <c:v>Jul</c:v>
                </c:pt>
                <c:pt idx="8">
                  <c:v>Aug</c:v>
                </c:pt>
                <c:pt idx="9">
                  <c:v>Sep</c:v>
                </c:pt>
                <c:pt idx="10">
                  <c:v>Okt</c:v>
                </c:pt>
                <c:pt idx="11">
                  <c:v>Nov</c:v>
                </c:pt>
              </c:strCache>
            </c:strRef>
          </c:cat>
          <c:val>
            <c:numRef>
              <c:f>Tabelle1!$D$2:$D$13</c:f>
              <c:numCache>
                <c:formatCode>General</c:formatCode>
                <c:ptCount val="12"/>
                <c:pt idx="0">
                  <c:v>13</c:v>
                </c:pt>
                <c:pt idx="1">
                  <c:v>9</c:v>
                </c:pt>
                <c:pt idx="2">
                  <c:v>11</c:v>
                </c:pt>
                <c:pt idx="3">
                  <c:v>6</c:v>
                </c:pt>
                <c:pt idx="4">
                  <c:v>9</c:v>
                </c:pt>
                <c:pt idx="5">
                  <c:v>4</c:v>
                </c:pt>
                <c:pt idx="6">
                  <c:v>15</c:v>
                </c:pt>
                <c:pt idx="7">
                  <c:v>8</c:v>
                </c:pt>
                <c:pt idx="8">
                  <c:v>7</c:v>
                </c:pt>
                <c:pt idx="9">
                  <c:v>12</c:v>
                </c:pt>
                <c:pt idx="10">
                  <c:v>5</c:v>
                </c:pt>
                <c:pt idx="11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D8F-47E8-B638-5DA02EBDB1E1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Früherkennung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Tabelle1!$A$2:$A$13</c:f>
              <c:strCache>
                <c:ptCount val="12"/>
                <c:pt idx="0">
                  <c:v>Dez</c:v>
                </c:pt>
                <c:pt idx="1">
                  <c:v>Jan</c:v>
                </c:pt>
                <c:pt idx="2">
                  <c:v>Feb</c:v>
                </c:pt>
                <c:pt idx="3">
                  <c:v>Mär</c:v>
                </c:pt>
                <c:pt idx="4">
                  <c:v>Apr</c:v>
                </c:pt>
                <c:pt idx="5">
                  <c:v>Mai</c:v>
                </c:pt>
                <c:pt idx="6">
                  <c:v>Jun</c:v>
                </c:pt>
                <c:pt idx="7">
                  <c:v>Jul</c:v>
                </c:pt>
                <c:pt idx="8">
                  <c:v>Aug</c:v>
                </c:pt>
                <c:pt idx="9">
                  <c:v>Sep</c:v>
                </c:pt>
                <c:pt idx="10">
                  <c:v>Okt</c:v>
                </c:pt>
                <c:pt idx="11">
                  <c:v>Nov</c:v>
                </c:pt>
              </c:strCache>
            </c:strRef>
          </c:cat>
          <c:val>
            <c:numRef>
              <c:f>Tabelle1!$E$2:$E$13</c:f>
              <c:numCache>
                <c:formatCode>General</c:formatCode>
                <c:ptCount val="12"/>
                <c:pt idx="0">
                  <c:v>26</c:v>
                </c:pt>
                <c:pt idx="1">
                  <c:v>13</c:v>
                </c:pt>
                <c:pt idx="2">
                  <c:v>32</c:v>
                </c:pt>
                <c:pt idx="3">
                  <c:v>17</c:v>
                </c:pt>
                <c:pt idx="4">
                  <c:v>25</c:v>
                </c:pt>
                <c:pt idx="5">
                  <c:v>37</c:v>
                </c:pt>
                <c:pt idx="6">
                  <c:v>25</c:v>
                </c:pt>
                <c:pt idx="7">
                  <c:v>29</c:v>
                </c:pt>
                <c:pt idx="8">
                  <c:v>30</c:v>
                </c:pt>
                <c:pt idx="9">
                  <c:v>46</c:v>
                </c:pt>
                <c:pt idx="10">
                  <c:v>40</c:v>
                </c:pt>
                <c:pt idx="1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D8F-47E8-B638-5DA02EBDB1E1}"/>
            </c:ext>
          </c:extLst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Zeiterfüllung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Tabelle1!$A$2:$A$13</c:f>
              <c:strCache>
                <c:ptCount val="12"/>
                <c:pt idx="0">
                  <c:v>Dez</c:v>
                </c:pt>
                <c:pt idx="1">
                  <c:v>Jan</c:v>
                </c:pt>
                <c:pt idx="2">
                  <c:v>Feb</c:v>
                </c:pt>
                <c:pt idx="3">
                  <c:v>Mär</c:v>
                </c:pt>
                <c:pt idx="4">
                  <c:v>Apr</c:v>
                </c:pt>
                <c:pt idx="5">
                  <c:v>Mai</c:v>
                </c:pt>
                <c:pt idx="6">
                  <c:v>Jun</c:v>
                </c:pt>
                <c:pt idx="7">
                  <c:v>Jul</c:v>
                </c:pt>
                <c:pt idx="8">
                  <c:v>Aug</c:v>
                </c:pt>
                <c:pt idx="9">
                  <c:v>Sep</c:v>
                </c:pt>
                <c:pt idx="10">
                  <c:v>Okt</c:v>
                </c:pt>
                <c:pt idx="11">
                  <c:v>Nov</c:v>
                </c:pt>
              </c:strCache>
            </c:strRef>
          </c:cat>
          <c:val>
            <c:numRef>
              <c:f>Tabelle1!$F$2:$F$13</c:f>
              <c:numCache>
                <c:formatCode>General</c:formatCode>
                <c:ptCount val="12"/>
                <c:pt idx="0">
                  <c:v>50</c:v>
                </c:pt>
                <c:pt idx="1">
                  <c:v>35</c:v>
                </c:pt>
                <c:pt idx="2">
                  <c:v>101</c:v>
                </c:pt>
                <c:pt idx="3">
                  <c:v>72</c:v>
                </c:pt>
                <c:pt idx="4">
                  <c:v>43</c:v>
                </c:pt>
                <c:pt idx="5">
                  <c:v>83</c:v>
                </c:pt>
                <c:pt idx="6">
                  <c:v>74</c:v>
                </c:pt>
                <c:pt idx="7">
                  <c:v>87</c:v>
                </c:pt>
                <c:pt idx="8">
                  <c:v>61</c:v>
                </c:pt>
                <c:pt idx="9">
                  <c:v>26</c:v>
                </c:pt>
                <c:pt idx="10">
                  <c:v>18</c:v>
                </c:pt>
                <c:pt idx="11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D8F-47E8-B638-5DA02EBDB1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61150416"/>
        <c:axId val="561150896"/>
      </c:barChart>
      <c:catAx>
        <c:axId val="561150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61150896"/>
        <c:crosses val="autoZero"/>
        <c:auto val="1"/>
        <c:lblAlgn val="ctr"/>
        <c:lblOffset val="100"/>
        <c:noMultiLvlLbl val="0"/>
      </c:catAx>
      <c:valAx>
        <c:axId val="561150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61150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Problemquote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Probleme (%)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8D8F-47E8-B638-5DA02EBDB1E1}"/>
                </c:ext>
              </c:extLst>
            </c:dLbl>
            <c:dLbl>
              <c:idx val="2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D8F-47E8-B638-5DA02EBDB1E1}"/>
                </c:ext>
              </c:extLst>
            </c:dLbl>
            <c:dLbl>
              <c:idx val="3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8D8F-47E8-B638-5DA02EBDB1E1}"/>
                </c:ext>
              </c:extLst>
            </c:dLbl>
            <c:dLbl>
              <c:idx val="4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D8F-47E8-B638-5DA02EBDB1E1}"/>
                </c:ext>
              </c:extLst>
            </c:dLbl>
            <c:dLbl>
              <c:idx val="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8D8F-47E8-B638-5DA02EBDB1E1}"/>
                </c:ext>
              </c:extLst>
            </c:dLbl>
            <c:dLbl>
              <c:idx val="6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8D8F-47E8-B638-5DA02EBDB1E1}"/>
                </c:ext>
              </c:extLst>
            </c:dLbl>
            <c:dLbl>
              <c:idx val="7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8D8F-47E8-B638-5DA02EBDB1E1}"/>
                </c:ext>
              </c:extLst>
            </c:dLbl>
            <c:dLbl>
              <c:idx val="8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8D8F-47E8-B638-5DA02EBDB1E1}"/>
                </c:ext>
              </c:extLst>
            </c:dLbl>
            <c:dLbl>
              <c:idx val="9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8D8F-47E8-B638-5DA02EBDB1E1}"/>
                </c:ext>
              </c:extLst>
            </c:dLbl>
            <c:dLbl>
              <c:idx val="1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8D8F-47E8-B638-5DA02EBDB1E1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8D8F-47E8-B638-5DA02EBDB1E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Tabelle1!$A$2:$A$13</c:f>
              <c:strCache>
                <c:ptCount val="12"/>
                <c:pt idx="0">
                  <c:v>Dez</c:v>
                </c:pt>
                <c:pt idx="1">
                  <c:v>Jan</c:v>
                </c:pt>
                <c:pt idx="2">
                  <c:v>Feb</c:v>
                </c:pt>
                <c:pt idx="3">
                  <c:v>Mär</c:v>
                </c:pt>
                <c:pt idx="4">
                  <c:v>Apr</c:v>
                </c:pt>
                <c:pt idx="5">
                  <c:v>Mai</c:v>
                </c:pt>
                <c:pt idx="6">
                  <c:v>Jun</c:v>
                </c:pt>
                <c:pt idx="7">
                  <c:v>Jul</c:v>
                </c:pt>
                <c:pt idx="8">
                  <c:v>Aug</c:v>
                </c:pt>
                <c:pt idx="9">
                  <c:v>Sep</c:v>
                </c:pt>
                <c:pt idx="10">
                  <c:v>Okt</c:v>
                </c:pt>
                <c:pt idx="11">
                  <c:v>Nov</c:v>
                </c:pt>
              </c:strCache>
            </c:strRef>
          </c:cat>
          <c:val>
            <c:numRef>
              <c:f>Tabelle1!$B$2:$B$13</c:f>
              <c:numCache>
                <c:formatCode>General</c:formatCode>
                <c:ptCount val="12"/>
                <c:pt idx="0">
                  <c:v>4</c:v>
                </c:pt>
                <c:pt idx="1">
                  <c:v>3.1</c:v>
                </c:pt>
                <c:pt idx="2">
                  <c:v>2.5</c:v>
                </c:pt>
                <c:pt idx="3">
                  <c:v>4.8</c:v>
                </c:pt>
                <c:pt idx="4">
                  <c:v>3.4</c:v>
                </c:pt>
                <c:pt idx="5">
                  <c:v>0.9</c:v>
                </c:pt>
                <c:pt idx="6">
                  <c:v>0</c:v>
                </c:pt>
                <c:pt idx="7">
                  <c:v>1.9</c:v>
                </c:pt>
                <c:pt idx="8">
                  <c:v>3.4</c:v>
                </c:pt>
                <c:pt idx="9">
                  <c:v>8.4</c:v>
                </c:pt>
                <c:pt idx="10">
                  <c:v>1.9</c:v>
                </c:pt>
                <c:pt idx="11">
                  <c:v>2.9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8F-47E8-B638-5DA02EBDB1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61150416"/>
        <c:axId val="561150896"/>
      </c:barChart>
      <c:catAx>
        <c:axId val="561150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61150896"/>
        <c:crosses val="autoZero"/>
        <c:auto val="1"/>
        <c:lblAlgn val="ctr"/>
        <c:lblOffset val="100"/>
        <c:noMultiLvlLbl val="0"/>
      </c:catAx>
      <c:valAx>
        <c:axId val="561150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61150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Früherkennungsquote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Früherkennung (%)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Tabelle1!$A$2:$A$13</c:f>
              <c:strCache>
                <c:ptCount val="12"/>
                <c:pt idx="0">
                  <c:v>Dez</c:v>
                </c:pt>
                <c:pt idx="1">
                  <c:v>Jan</c:v>
                </c:pt>
                <c:pt idx="2">
                  <c:v>Feb</c:v>
                </c:pt>
                <c:pt idx="3">
                  <c:v>Mär</c:v>
                </c:pt>
                <c:pt idx="4">
                  <c:v>Apr</c:v>
                </c:pt>
                <c:pt idx="5">
                  <c:v>Mai</c:v>
                </c:pt>
                <c:pt idx="6">
                  <c:v>Jun</c:v>
                </c:pt>
                <c:pt idx="7">
                  <c:v>Jul</c:v>
                </c:pt>
                <c:pt idx="8">
                  <c:v>Aug</c:v>
                </c:pt>
                <c:pt idx="9">
                  <c:v>Sep</c:v>
                </c:pt>
                <c:pt idx="10">
                  <c:v>Okt</c:v>
                </c:pt>
                <c:pt idx="11">
                  <c:v>Nov</c:v>
                </c:pt>
              </c:strCache>
            </c:strRef>
          </c:cat>
          <c:val>
            <c:numRef>
              <c:f>Tabelle1!$B$2:$B$13</c:f>
              <c:numCache>
                <c:formatCode>General</c:formatCode>
                <c:ptCount val="12"/>
                <c:pt idx="0">
                  <c:v>31.7</c:v>
                </c:pt>
                <c:pt idx="1">
                  <c:v>19.399999999999999</c:v>
                </c:pt>
                <c:pt idx="2">
                  <c:v>26.6</c:v>
                </c:pt>
                <c:pt idx="3">
                  <c:v>17.7</c:v>
                </c:pt>
                <c:pt idx="4">
                  <c:v>33.700000000000003</c:v>
                </c:pt>
                <c:pt idx="5">
                  <c:v>31.6</c:v>
                </c:pt>
                <c:pt idx="6">
                  <c:v>25.5</c:v>
                </c:pt>
                <c:pt idx="7">
                  <c:v>27.8</c:v>
                </c:pt>
                <c:pt idx="8">
                  <c:v>34.4</c:v>
                </c:pt>
                <c:pt idx="9">
                  <c:v>61.3</c:v>
                </c:pt>
                <c:pt idx="10">
                  <c:v>41.2</c:v>
                </c:pt>
                <c:pt idx="11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8F-47E8-B638-5DA02EBDB1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61150416"/>
        <c:axId val="561150896"/>
      </c:barChart>
      <c:catAx>
        <c:axId val="561150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61150896"/>
        <c:crosses val="autoZero"/>
        <c:auto val="1"/>
        <c:lblAlgn val="ctr"/>
        <c:lblOffset val="100"/>
        <c:noMultiLvlLbl val="0"/>
      </c:catAx>
      <c:valAx>
        <c:axId val="561150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61150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Zeiterfüllungsquote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Zeiterfüllung (%)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Tabelle1!$A$2:$A$13</c:f>
              <c:strCache>
                <c:ptCount val="12"/>
                <c:pt idx="0">
                  <c:v>Dez</c:v>
                </c:pt>
                <c:pt idx="1">
                  <c:v>Jan</c:v>
                </c:pt>
                <c:pt idx="2">
                  <c:v>Feb</c:v>
                </c:pt>
                <c:pt idx="3">
                  <c:v>Mär</c:v>
                </c:pt>
                <c:pt idx="4">
                  <c:v>Apr</c:v>
                </c:pt>
                <c:pt idx="5">
                  <c:v>Mai</c:v>
                </c:pt>
                <c:pt idx="6">
                  <c:v>Jun</c:v>
                </c:pt>
                <c:pt idx="7">
                  <c:v>Jul</c:v>
                </c:pt>
                <c:pt idx="8">
                  <c:v>Aug</c:v>
                </c:pt>
                <c:pt idx="9">
                  <c:v>Sep</c:v>
                </c:pt>
                <c:pt idx="10">
                  <c:v>Okt</c:v>
                </c:pt>
                <c:pt idx="11">
                  <c:v>Nov</c:v>
                </c:pt>
              </c:strCache>
            </c:strRef>
          </c:cat>
          <c:val>
            <c:numRef>
              <c:f>Tabelle1!$B$2:$B$13</c:f>
              <c:numCache>
                <c:formatCode>General</c:formatCode>
                <c:ptCount val="12"/>
                <c:pt idx="0">
                  <c:v>60.9</c:v>
                </c:pt>
                <c:pt idx="1">
                  <c:v>52.2</c:v>
                </c:pt>
                <c:pt idx="2">
                  <c:v>84.2</c:v>
                </c:pt>
                <c:pt idx="3">
                  <c:v>75</c:v>
                </c:pt>
                <c:pt idx="4">
                  <c:v>58.1</c:v>
                </c:pt>
                <c:pt idx="5">
                  <c:v>70.900000000000006</c:v>
                </c:pt>
                <c:pt idx="6">
                  <c:v>75.5</c:v>
                </c:pt>
                <c:pt idx="7">
                  <c:v>83.7</c:v>
                </c:pt>
                <c:pt idx="8">
                  <c:v>70.099999999999994</c:v>
                </c:pt>
                <c:pt idx="9">
                  <c:v>34.700000000000003</c:v>
                </c:pt>
                <c:pt idx="10">
                  <c:v>18.600000000000001</c:v>
                </c:pt>
                <c:pt idx="11">
                  <c:v>91.5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8F-47E8-B638-5DA02EBDB1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61150416"/>
        <c:axId val="561150896"/>
      </c:barChart>
      <c:catAx>
        <c:axId val="561150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61150896"/>
        <c:crosses val="autoZero"/>
        <c:auto val="1"/>
        <c:lblAlgn val="ctr"/>
        <c:lblOffset val="100"/>
        <c:noMultiLvlLbl val="0"/>
      </c:catAx>
      <c:valAx>
        <c:axId val="561150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61150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BB81DD-9B2B-5E8B-8ADA-5AA8EE31D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2B4266B-DBC3-F505-4F2E-735773D5BB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002874-380A-9BD6-B217-469EB4126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F4AAB-AFD1-4365-AD93-73839652728E}" type="datetimeFigureOut">
              <a:rPr lang="de-DE" smtClean="0"/>
              <a:t>04.12.2024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010B5A-6C33-68CE-9268-DDAD97DE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5F4BF8-F4BD-5C59-C9CC-6D5430DCE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6D23-0408-4DD1-AC9F-5356C89212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1943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F5B260-9085-E6C6-8409-456F1019D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F150C17-A7DF-58B5-FAB3-782FC766A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B1262B-6958-38F9-1670-BDA7D648C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F4AAB-AFD1-4365-AD93-73839652728E}" type="datetimeFigureOut">
              <a:rPr lang="de-DE" smtClean="0"/>
              <a:t>04.12.2024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68480C-01F6-50A1-C298-F78CDE7CC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3944A0-4A4E-8708-3B43-35B571B19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6D23-0408-4DD1-AC9F-5356C89212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4864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D97E87C-DF13-997C-5132-EAF3C31B3E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449D2C5-4553-3B05-1064-265FE447B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7C172F-481D-82C4-668E-64D8BC3E0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F4AAB-AFD1-4365-AD93-73839652728E}" type="datetimeFigureOut">
              <a:rPr lang="de-DE" smtClean="0"/>
              <a:t>04.12.2024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FF78CA-9440-BE61-FBA0-170185975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F262BE-EB60-0590-CAFE-C26858CB5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6D23-0408-4DD1-AC9F-5356C89212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5784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3B77AE-F3AC-34DC-B8C9-39D472CD6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50733E-9537-F096-B70B-37DF3A895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4603C4-3183-4CB5-3357-C2A058D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F4AAB-AFD1-4365-AD93-73839652728E}" type="datetimeFigureOut">
              <a:rPr lang="de-DE" smtClean="0"/>
              <a:t>04.12.2024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95D03F-C399-7130-4970-57FE64CF8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03BCA9-203D-7029-C424-2C545C528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6D23-0408-4DD1-AC9F-5356C89212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7128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6079FF-A444-8810-A9C2-90886F9C3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EDD2FF-07DB-6D63-BC2F-2BABDD226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6CD004-6E37-ED9E-52EC-DBDE84086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F4AAB-AFD1-4365-AD93-73839652728E}" type="datetimeFigureOut">
              <a:rPr lang="de-DE" smtClean="0"/>
              <a:t>04.12.2024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E8F7C5-C191-FC12-71D8-C2806D4EF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CC8C3D-CAA1-F971-79FA-08EDC0D07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6D23-0408-4DD1-AC9F-5356C89212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0711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7476A9-80D3-F178-CC02-CDDBD23EA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792C4A-E132-6CFE-76A0-B9FA2CF180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5BC8E6F-2A2A-E758-55B2-7CF359256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409660-F11A-C46B-91A9-FE69013C1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F4AAB-AFD1-4365-AD93-73839652728E}" type="datetimeFigureOut">
              <a:rPr lang="de-DE" smtClean="0"/>
              <a:t>04.12.2024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D032BB5-E116-7FE0-C7A3-59441714D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F796EF-FAC9-BE79-2913-28589378D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6D23-0408-4DD1-AC9F-5356C89212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936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3220F7-F4CF-778B-65DB-7DD4BE302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5672C2-CCAE-B2F0-3F09-6C674479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69A5B14-3C97-233F-88FA-BE5D912DA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D8A85A9-C3CF-E73D-C661-58D9B7C199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23AE5EE-8068-386D-237D-0BF752A766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331A8A5-DB93-5E0F-0EC2-DBA67DC14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F4AAB-AFD1-4365-AD93-73839652728E}" type="datetimeFigureOut">
              <a:rPr lang="de-DE" smtClean="0"/>
              <a:t>04.12.2024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27D97E1-743F-98C2-D50D-FACE812D2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44C2469-91B3-8B34-EC28-AEFC737FC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6D23-0408-4DD1-AC9F-5356C89212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3267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4E1167-B6A5-C0A5-8A0E-5FFD4325F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C1EBF03-A142-35A4-1366-6F44DBFDB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F4AAB-AFD1-4365-AD93-73839652728E}" type="datetimeFigureOut">
              <a:rPr lang="de-DE" smtClean="0"/>
              <a:t>04.12.2024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B210971-38EE-097A-24A4-9C879579F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C17BA79-28EA-8FD7-5991-EEDFD9C27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6D23-0408-4DD1-AC9F-5356C89212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7810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C8468FC-46CD-E555-B018-38082ADAE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F4AAB-AFD1-4365-AD93-73839652728E}" type="datetimeFigureOut">
              <a:rPr lang="de-DE" smtClean="0"/>
              <a:t>04.12.2024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6AD00A1-120C-DF36-FCEF-E85975B85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84B17CB-8A0A-B854-2D13-E4840F0F7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6D23-0408-4DD1-AC9F-5356C89212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274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A4B337-B74C-F707-14FC-9FC3DF6A6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D51EF6-3472-957B-FEF0-8F7BBE47B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8636454-8858-9DAA-25AA-527B98C97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802BD8-8912-569D-9A50-FC0A83BD9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F4AAB-AFD1-4365-AD93-73839652728E}" type="datetimeFigureOut">
              <a:rPr lang="de-DE" smtClean="0"/>
              <a:t>04.12.2024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BAA13B-108D-AA06-A5A4-639DD4EE7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165DD9-1D40-2974-7C25-B164FED72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6D23-0408-4DD1-AC9F-5356C89212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6546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6E9B02-F43F-9E63-C860-CB5A3ADC9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B063C17-B9D9-CCC0-6DD3-3126650929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89DB29B-5537-C970-40BE-4424B3B32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D93893-8FC0-3CF1-3002-B4C64DC05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F4AAB-AFD1-4365-AD93-73839652728E}" type="datetimeFigureOut">
              <a:rPr lang="de-DE" smtClean="0"/>
              <a:t>04.12.2024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8E2FC2-2EB6-A165-5806-FFC87D81F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5FB2CC1-2D91-1F25-E285-8C7131E7B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6D23-0408-4DD1-AC9F-5356C89212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964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44ABB6A-1ED5-2447-64CA-A8332F3C6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A11E0C-4891-7EAD-DE56-37E0B7F8C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F8E8A4-66CB-6A0C-1126-395CA998E0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6F4AAB-AFD1-4365-AD93-73839652728E}" type="datetimeFigureOut">
              <a:rPr lang="de-DE" smtClean="0"/>
              <a:t>04.12.2024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103328-6B75-D0C1-F809-02151E6BF9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8B132E-A647-BAC2-70C5-173CF67A66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B46D23-0408-4DD1-AC9F-5356C89212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8789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Diagramm 13">
            <a:extLst>
              <a:ext uri="{FF2B5EF4-FFF2-40B4-BE49-F238E27FC236}">
                <a16:creationId xmlns:a16="http://schemas.microsoft.com/office/drawing/2014/main" id="{66CA6F45-8D5D-23F5-BF6F-854532188B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9840751"/>
              </p:ext>
            </p:extLst>
          </p:nvPr>
        </p:nvGraphicFramePr>
        <p:xfrm>
          <a:off x="123404" y="198411"/>
          <a:ext cx="4118658" cy="2610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Diagramm 15">
            <a:extLst>
              <a:ext uri="{FF2B5EF4-FFF2-40B4-BE49-F238E27FC236}">
                <a16:creationId xmlns:a16="http://schemas.microsoft.com/office/drawing/2014/main" id="{7796F8C5-06CF-E23D-A8B7-E0DD6F877E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1444296"/>
              </p:ext>
            </p:extLst>
          </p:nvPr>
        </p:nvGraphicFramePr>
        <p:xfrm>
          <a:off x="3969898" y="198411"/>
          <a:ext cx="4118658" cy="2610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Diagramm 16">
            <a:extLst>
              <a:ext uri="{FF2B5EF4-FFF2-40B4-BE49-F238E27FC236}">
                <a16:creationId xmlns:a16="http://schemas.microsoft.com/office/drawing/2014/main" id="{DD07B841-29CC-04BE-11C7-832CBCA95D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4180983"/>
              </p:ext>
            </p:extLst>
          </p:nvPr>
        </p:nvGraphicFramePr>
        <p:xfrm>
          <a:off x="7816392" y="198411"/>
          <a:ext cx="4118658" cy="2610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169122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D0601015-1004-D9F8-1FC4-98E0950138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537011"/>
              </p:ext>
            </p:extLst>
          </p:nvPr>
        </p:nvGraphicFramePr>
        <p:xfrm>
          <a:off x="741576" y="96624"/>
          <a:ext cx="10708848" cy="66647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04373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A0B1E3-B94C-9E22-A062-87F3D8217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86C9707D-3BF6-2BCE-E768-B777D116A4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3068219"/>
              </p:ext>
            </p:extLst>
          </p:nvPr>
        </p:nvGraphicFramePr>
        <p:xfrm>
          <a:off x="741576" y="96624"/>
          <a:ext cx="10708848" cy="66647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97255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AFC55C-834B-1356-BCC4-3FA3E59F0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8FB5CC39-F9BA-F6B3-6F05-DBAF34A0E3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5893921"/>
              </p:ext>
            </p:extLst>
          </p:nvPr>
        </p:nvGraphicFramePr>
        <p:xfrm>
          <a:off x="741576" y="96624"/>
          <a:ext cx="10708848" cy="66647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14121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DE9ADD-E837-244C-F720-F8A59E8C4C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7255DC6A-75F3-1AC5-E9D5-11C95CD83E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0227694"/>
              </p:ext>
            </p:extLst>
          </p:nvPr>
        </p:nvGraphicFramePr>
        <p:xfrm>
          <a:off x="741576" y="96624"/>
          <a:ext cx="10708848" cy="66647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76013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Breitbild</PresentationFormat>
  <Paragraphs>35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Gruber, Andreas</dc:creator>
  <cp:lastModifiedBy>Gruber, Andreas</cp:lastModifiedBy>
  <cp:revision>6</cp:revision>
  <dcterms:created xsi:type="dcterms:W3CDTF">2024-12-04T13:45:15Z</dcterms:created>
  <dcterms:modified xsi:type="dcterms:W3CDTF">2024-12-04T17:41:35Z</dcterms:modified>
</cp:coreProperties>
</file>