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4" r:id="rId4"/>
    <p:sldId id="279" r:id="rId5"/>
    <p:sldId id="278" r:id="rId6"/>
    <p:sldId id="304" r:id="rId7"/>
    <p:sldId id="305" r:id="rId8"/>
    <p:sldId id="288" r:id="rId9"/>
    <p:sldId id="257" r:id="rId10"/>
    <p:sldId id="298" r:id="rId11"/>
    <p:sldId id="300" r:id="rId12"/>
    <p:sldId id="301" r:id="rId13"/>
    <p:sldId id="302" r:id="rId14"/>
    <p:sldId id="303" r:id="rId15"/>
    <p:sldId id="311" r:id="rId16"/>
    <p:sldId id="312" r:id="rId17"/>
    <p:sldId id="287" r:id="rId18"/>
    <p:sldId id="290" r:id="rId19"/>
    <p:sldId id="295" r:id="rId20"/>
    <p:sldId id="296" r:id="rId21"/>
    <p:sldId id="285" r:id="rId22"/>
    <p:sldId id="284" r:id="rId23"/>
    <p:sldId id="292" r:id="rId24"/>
    <p:sldId id="306" r:id="rId25"/>
    <p:sldId id="307" r:id="rId26"/>
    <p:sldId id="294" r:id="rId27"/>
    <p:sldId id="273" r:id="rId28"/>
    <p:sldId id="308" r:id="rId29"/>
  </p:sldIdLst>
  <p:sldSz cx="18288000" cy="10287000"/>
  <p:notesSz cx="6858000" cy="9144000"/>
  <p:embeddedFontLst>
    <p:embeddedFont>
      <p:font typeface="DM Sans" pitchFamily="2" charset="0"/>
      <p:regular r:id="rId30"/>
      <p:bold r:id="rId31"/>
      <p:italic r:id="rId32"/>
      <p:boldItalic r:id="rId33"/>
    </p:embeddedFont>
    <p:embeddedFont>
      <p:font typeface="Kollektif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778"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neurobureau.projects.nitrc.org/ADHD200/Introduction.html" TargetMode="Externa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hyperlink" Target="https://www.nitrc.org/projects/cluster_ro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hyperlink" Target="https://ccraddock.github.io/cluster_roi/atlases.html" TargetMode="External"/><Relationship Id="rId5" Type="http://schemas.openxmlformats.org/officeDocument/2006/relationships/image" Target="../media/image4.svg"/><Relationship Id="rId10" Type="http://schemas.openxmlformats.org/officeDocument/2006/relationships/hyperlink" Target="https://github.com/ccraddock/cluster_roi" TargetMode="External"/><Relationship Id="rId4" Type="http://schemas.openxmlformats.org/officeDocument/2006/relationships/image" Target="../media/image3.png"/><Relationship Id="rId9" Type="http://schemas.openxmlformats.org/officeDocument/2006/relationships/image" Target="../media/image8.sv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3486377" y="3940175"/>
            <a:ext cx="11315247" cy="13303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ADHD DIAGNOSIS</a:t>
            </a:r>
          </a:p>
        </p:txBody>
      </p:sp>
      <p:sp>
        <p:nvSpPr>
          <p:cNvPr id="9" name="TextBox 9"/>
          <p:cNvSpPr txBox="1"/>
          <p:nvPr/>
        </p:nvSpPr>
        <p:spPr>
          <a:xfrm>
            <a:off x="5545397" y="6809551"/>
            <a:ext cx="7197206" cy="1055674"/>
          </a:xfrm>
          <a:prstGeom prst="rect">
            <a:avLst/>
          </a:prstGeom>
        </p:spPr>
        <p:txBody>
          <a:bodyPr lIns="0" tIns="0" rIns="0" bIns="0" rtlCol="0" anchor="t">
            <a:spAutoFit/>
          </a:bodyPr>
          <a:lstStyle/>
          <a:p>
            <a:pPr algn="ctr">
              <a:lnSpc>
                <a:spcPts val="4070"/>
              </a:lnSpc>
            </a:pPr>
            <a:r>
              <a:rPr lang="en-US" sz="3700">
                <a:solidFill>
                  <a:srgbClr val="545454"/>
                </a:solidFill>
                <a:latin typeface="DM Sans"/>
              </a:rPr>
              <a:t>Mohammad Amin Nosrati</a:t>
            </a:r>
          </a:p>
          <a:p>
            <a:pPr algn="ctr">
              <a:lnSpc>
                <a:spcPts val="4070"/>
              </a:lnSpc>
            </a:pPr>
            <a:r>
              <a:rPr lang="en-US" sz="3700">
                <a:solidFill>
                  <a:srgbClr val="545454"/>
                </a:solidFill>
                <a:latin typeface="DM Sans"/>
              </a:rPr>
              <a:t>Amir Hossein Mansouri</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36333-AA25-6C54-F1C7-EA799E1600F5}"/>
              </a:ext>
            </a:extLst>
          </p:cNvPr>
          <p:cNvPicPr>
            <a:picLocks noChangeAspect="1"/>
          </p:cNvPicPr>
          <p:nvPr/>
        </p:nvPicPr>
        <p:blipFill>
          <a:blip r:embed="rId2"/>
          <a:stretch>
            <a:fillRect/>
          </a:stretch>
        </p:blipFill>
        <p:spPr>
          <a:xfrm>
            <a:off x="1605594" y="495300"/>
            <a:ext cx="15076811" cy="8763000"/>
          </a:xfrm>
          <a:prstGeom prst="rect">
            <a:avLst/>
          </a:prstGeom>
        </p:spPr>
      </p:pic>
    </p:spTree>
    <p:extLst>
      <p:ext uri="{BB962C8B-B14F-4D97-AF65-F5344CB8AC3E}">
        <p14:creationId xmlns:p14="http://schemas.microsoft.com/office/powerpoint/2010/main" val="291307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p:blipFill>
        <p:spPr>
          <a:xfrm>
            <a:off x="7044832" y="1598797"/>
            <a:ext cx="9226757" cy="7404129"/>
          </a:xfrm>
          <a:prstGeom prst="rect">
            <a:avLst/>
          </a:prstGeom>
        </p:spPr>
      </p:pic>
      <p:sp>
        <p:nvSpPr>
          <p:cNvPr id="3" name="TextBox 3"/>
          <p:cNvSpPr txBox="1"/>
          <p:nvPr/>
        </p:nvSpPr>
        <p:spPr>
          <a:xfrm>
            <a:off x="1161708" y="1185597"/>
            <a:ext cx="6074688" cy="1410643"/>
          </a:xfrm>
          <a:prstGeom prst="rect">
            <a:avLst/>
          </a:prstGeom>
        </p:spPr>
        <p:txBody>
          <a:bodyPr wrap="square" lIns="0" tIns="0" rIns="0" bIns="0" rtlCol="0" anchor="t">
            <a:spAutoFit/>
          </a:bodyPr>
          <a:lstStyle/>
          <a:p>
            <a:pPr algn="l">
              <a:lnSpc>
                <a:spcPts val="5544"/>
              </a:lnSpc>
            </a:pPr>
            <a:r>
              <a:rPr lang="en-US" sz="5600">
                <a:solidFill>
                  <a:srgbClr val="FE6D73"/>
                </a:solidFill>
                <a:latin typeface="Kollektif Bold"/>
              </a:rPr>
              <a:t>4-class Label Distribution</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37" name="AutoShape 37">
            <a:extLst>
              <a:ext uri="{FF2B5EF4-FFF2-40B4-BE49-F238E27FC236}">
                <a16:creationId xmlns:a16="http://schemas.microsoft.com/office/drawing/2014/main" id="{32A2AEBE-D991-3C79-4BCE-A571FB17DF18}"/>
              </a:ext>
            </a:extLst>
          </p:cNvPr>
          <p:cNvSpPr/>
          <p:nvPr/>
        </p:nvSpPr>
        <p:spPr>
          <a:xfrm>
            <a:off x="-2598114" y="228677"/>
            <a:ext cx="3377485" cy="3360058"/>
          </a:xfrm>
          <a:prstGeom prst="line">
            <a:avLst/>
          </a:prstGeom>
          <a:ln w="28575" cap="flat">
            <a:solidFill>
              <a:srgbClr val="8CA9AD"/>
            </a:solidFill>
            <a:prstDash val="solid"/>
            <a:headEnd type="none" w="sm" len="sm"/>
            <a:tailEnd type="none" w="sm" len="sm"/>
          </a:ln>
        </p:spPr>
      </p:sp>
    </p:spTree>
    <p:extLst>
      <p:ext uri="{BB962C8B-B14F-4D97-AF65-F5344CB8AC3E}">
        <p14:creationId xmlns:p14="http://schemas.microsoft.com/office/powerpoint/2010/main" val="113048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p:blipFill>
        <p:spPr>
          <a:xfrm>
            <a:off x="7437010" y="1185597"/>
            <a:ext cx="8763610" cy="8405180"/>
          </a:xfrm>
          <a:prstGeom prst="rect">
            <a:avLst/>
          </a:prstGeom>
        </p:spPr>
      </p:pic>
      <p:sp>
        <p:nvSpPr>
          <p:cNvPr id="3" name="TextBox 3"/>
          <p:cNvSpPr txBox="1"/>
          <p:nvPr/>
        </p:nvSpPr>
        <p:spPr>
          <a:xfrm>
            <a:off x="1161708" y="1185597"/>
            <a:ext cx="6074688" cy="1410643"/>
          </a:xfrm>
          <a:prstGeom prst="rect">
            <a:avLst/>
          </a:prstGeom>
        </p:spPr>
        <p:txBody>
          <a:bodyPr wrap="square" lIns="0" tIns="0" rIns="0" bIns="0" rtlCol="0" anchor="t">
            <a:spAutoFit/>
          </a:bodyPr>
          <a:lstStyle/>
          <a:p>
            <a:pPr algn="l">
              <a:lnSpc>
                <a:spcPts val="5544"/>
              </a:lnSpc>
            </a:pPr>
            <a:r>
              <a:rPr lang="en-US" sz="5600">
                <a:solidFill>
                  <a:srgbClr val="FE6D73"/>
                </a:solidFill>
                <a:latin typeface="Kollektif Bold"/>
              </a:rPr>
              <a:t>Binary Label Distribution</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37" name="AutoShape 37">
            <a:extLst>
              <a:ext uri="{FF2B5EF4-FFF2-40B4-BE49-F238E27FC236}">
                <a16:creationId xmlns:a16="http://schemas.microsoft.com/office/drawing/2014/main" id="{32A2AEBE-D991-3C79-4BCE-A571FB17DF18}"/>
              </a:ext>
            </a:extLst>
          </p:cNvPr>
          <p:cNvSpPr/>
          <p:nvPr/>
        </p:nvSpPr>
        <p:spPr>
          <a:xfrm>
            <a:off x="-2598114" y="228677"/>
            <a:ext cx="3377485" cy="3360058"/>
          </a:xfrm>
          <a:prstGeom prst="line">
            <a:avLst/>
          </a:prstGeom>
          <a:ln w="28575" cap="flat">
            <a:solidFill>
              <a:srgbClr val="8CA9AD"/>
            </a:solidFill>
            <a:prstDash val="solid"/>
            <a:headEnd type="none" w="sm" len="sm"/>
            <a:tailEnd type="none" w="sm" len="sm"/>
          </a:ln>
        </p:spPr>
      </p:sp>
    </p:spTree>
    <p:extLst>
      <p:ext uri="{BB962C8B-B14F-4D97-AF65-F5344CB8AC3E}">
        <p14:creationId xmlns:p14="http://schemas.microsoft.com/office/powerpoint/2010/main" val="292501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901880" y="851146"/>
            <a:ext cx="14605641" cy="1342099"/>
          </a:xfrm>
          <a:prstGeom prst="rect">
            <a:avLst/>
          </a:prstGeom>
        </p:spPr>
        <p:txBody>
          <a:bodyPr wrap="square" lIns="0" tIns="0" rIns="0" bIns="0" rtlCol="0" anchor="t">
            <a:spAutoFit/>
          </a:bodyPr>
          <a:lstStyle/>
          <a:p>
            <a:pPr algn="l">
              <a:lnSpc>
                <a:spcPts val="5544"/>
              </a:lnSpc>
            </a:pPr>
            <a:r>
              <a:rPr lang="en-US" sz="3600">
                <a:solidFill>
                  <a:srgbClr val="FE6D73"/>
                </a:solidFill>
                <a:latin typeface="Kollektif Bold"/>
              </a:rPr>
              <a:t>Correleations with significant difference in mean of correlation in each class. </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37" name="AutoShape 37">
            <a:extLst>
              <a:ext uri="{FF2B5EF4-FFF2-40B4-BE49-F238E27FC236}">
                <a16:creationId xmlns:a16="http://schemas.microsoft.com/office/drawing/2014/main" id="{32A2AEBE-D991-3C79-4BCE-A571FB17DF18}"/>
              </a:ext>
            </a:extLst>
          </p:cNvPr>
          <p:cNvSpPr/>
          <p:nvPr/>
        </p:nvSpPr>
        <p:spPr>
          <a:xfrm>
            <a:off x="-2598114" y="228677"/>
            <a:ext cx="3377485" cy="3360058"/>
          </a:xfrm>
          <a:prstGeom prst="line">
            <a:avLst/>
          </a:prstGeom>
          <a:ln w="28575" cap="flat">
            <a:solidFill>
              <a:srgbClr val="8CA9AD"/>
            </a:solidFill>
            <a:prstDash val="solid"/>
            <a:headEnd type="none" w="sm" len="sm"/>
            <a:tailEnd type="none" w="sm" len="sm"/>
          </a:ln>
        </p:spPr>
      </p:sp>
      <p:pic>
        <p:nvPicPr>
          <p:cNvPr id="1026" name="Picture 2">
            <a:extLst>
              <a:ext uri="{FF2B5EF4-FFF2-40B4-BE49-F238E27FC236}">
                <a16:creationId xmlns:a16="http://schemas.microsoft.com/office/drawing/2014/main" id="{F0DC62F4-F965-3AFE-FE33-7BB83F6A79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7984" y="1664754"/>
            <a:ext cx="8738806" cy="8407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25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01880" y="851146"/>
            <a:ext cx="14605641" cy="1322478"/>
          </a:xfrm>
          <a:prstGeom prst="rect">
            <a:avLst/>
          </a:prstGeom>
        </p:spPr>
        <p:txBody>
          <a:bodyPr wrap="square" lIns="0" tIns="0" rIns="0" bIns="0" rtlCol="0" anchor="t">
            <a:spAutoFit/>
          </a:bodyPr>
          <a:lstStyle/>
          <a:p>
            <a:pPr algn="l">
              <a:lnSpc>
                <a:spcPts val="5544"/>
              </a:lnSpc>
            </a:pPr>
            <a:r>
              <a:rPr lang="en-US" sz="3600">
                <a:solidFill>
                  <a:srgbClr val="FE6D73"/>
                </a:solidFill>
                <a:latin typeface="Kollektif Bold"/>
              </a:rPr>
              <a:t>Histogram of mutual information between Target class and Each pearson correlation</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37" name="AutoShape 37">
            <a:extLst>
              <a:ext uri="{FF2B5EF4-FFF2-40B4-BE49-F238E27FC236}">
                <a16:creationId xmlns:a16="http://schemas.microsoft.com/office/drawing/2014/main" id="{32A2AEBE-D991-3C79-4BCE-A571FB17DF18}"/>
              </a:ext>
            </a:extLst>
          </p:cNvPr>
          <p:cNvSpPr/>
          <p:nvPr/>
        </p:nvSpPr>
        <p:spPr>
          <a:xfrm>
            <a:off x="-2598114" y="228677"/>
            <a:ext cx="3377485" cy="3360058"/>
          </a:xfrm>
          <a:prstGeom prst="line">
            <a:avLst/>
          </a:prstGeom>
          <a:ln w="28575" cap="flat">
            <a:solidFill>
              <a:srgbClr val="8CA9AD"/>
            </a:solidFill>
            <a:prstDash val="solid"/>
            <a:headEnd type="none" w="sm" len="sm"/>
            <a:tailEnd type="none" w="sm" len="sm"/>
          </a:ln>
        </p:spPr>
      </p:sp>
      <p:pic>
        <p:nvPicPr>
          <p:cNvPr id="24" name="Picture 23">
            <a:extLst>
              <a:ext uri="{FF2B5EF4-FFF2-40B4-BE49-F238E27FC236}">
                <a16:creationId xmlns:a16="http://schemas.microsoft.com/office/drawing/2014/main" id="{62FEED10-2914-CDD2-8F3F-9D01DF0FF4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3362" y="3252505"/>
            <a:ext cx="17561275" cy="6474487"/>
          </a:xfrm>
          <a:prstGeom prst="rect">
            <a:avLst/>
          </a:prstGeom>
        </p:spPr>
      </p:pic>
    </p:spTree>
    <p:extLst>
      <p:ext uri="{BB962C8B-B14F-4D97-AF65-F5344CB8AC3E}">
        <p14:creationId xmlns:p14="http://schemas.microsoft.com/office/powerpoint/2010/main" val="418710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35408" y="1814201"/>
            <a:ext cx="5480392" cy="3526606"/>
          </a:xfrm>
          <a:prstGeom prst="rect">
            <a:avLst/>
          </a:prstGeom>
        </p:spPr>
        <p:txBody>
          <a:bodyPr lIns="0" tIns="0" rIns="0" bIns="0" rtlCol="0" anchor="t">
            <a:spAutoFit/>
          </a:bodyPr>
          <a:lstStyle/>
          <a:p>
            <a:pPr>
              <a:lnSpc>
                <a:spcPts val="5544"/>
              </a:lnSpc>
            </a:pPr>
            <a:r>
              <a:rPr lang="en-US" sz="5600">
                <a:solidFill>
                  <a:srgbClr val="FE6D73"/>
                </a:solidFill>
                <a:latin typeface="Kollektif Bold"/>
              </a:rPr>
              <a:t>Mean Pearson R Correlation Matrix for people with ADHD</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pic>
        <p:nvPicPr>
          <p:cNvPr id="32" name="Picture 31">
            <a:extLst>
              <a:ext uri="{FF2B5EF4-FFF2-40B4-BE49-F238E27FC236}">
                <a16:creationId xmlns:a16="http://schemas.microsoft.com/office/drawing/2014/main" id="{D0F5411B-AFAE-F931-707B-2194A6433647}"/>
              </a:ext>
            </a:extLst>
          </p:cNvPr>
          <p:cNvPicPr>
            <a:picLocks noChangeAspect="1"/>
          </p:cNvPicPr>
          <p:nvPr/>
        </p:nvPicPr>
        <p:blipFill>
          <a:blip r:embed="rId10"/>
          <a:stretch>
            <a:fillRect/>
          </a:stretch>
        </p:blipFill>
        <p:spPr>
          <a:xfrm>
            <a:off x="7250180" y="1333500"/>
            <a:ext cx="8712832" cy="6708881"/>
          </a:xfrm>
          <a:prstGeom prst="rect">
            <a:avLst/>
          </a:prstGeom>
        </p:spPr>
      </p:pic>
    </p:spTree>
    <p:extLst>
      <p:ext uri="{BB962C8B-B14F-4D97-AF65-F5344CB8AC3E}">
        <p14:creationId xmlns:p14="http://schemas.microsoft.com/office/powerpoint/2010/main" val="253557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35408" y="1814201"/>
            <a:ext cx="5480392" cy="3526606"/>
          </a:xfrm>
          <a:prstGeom prst="rect">
            <a:avLst/>
          </a:prstGeom>
        </p:spPr>
        <p:txBody>
          <a:bodyPr lIns="0" tIns="0" rIns="0" bIns="0" rtlCol="0" anchor="t">
            <a:spAutoFit/>
          </a:bodyPr>
          <a:lstStyle/>
          <a:p>
            <a:pPr>
              <a:lnSpc>
                <a:spcPts val="5544"/>
              </a:lnSpc>
            </a:pPr>
            <a:r>
              <a:rPr lang="en-US" sz="5600">
                <a:solidFill>
                  <a:srgbClr val="FE6D73"/>
                </a:solidFill>
                <a:latin typeface="Kollektif Bold"/>
              </a:rPr>
              <a:t>Mean Pearson R Correlation Matrix for people without ADHD</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pic>
        <p:nvPicPr>
          <p:cNvPr id="32" name="Picture 31">
            <a:extLst>
              <a:ext uri="{FF2B5EF4-FFF2-40B4-BE49-F238E27FC236}">
                <a16:creationId xmlns:a16="http://schemas.microsoft.com/office/drawing/2014/main" id="{D0F5411B-AFAE-F931-707B-2194A6433647}"/>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7360081" y="1333500"/>
            <a:ext cx="8493029" cy="6708881"/>
          </a:xfrm>
          <a:prstGeom prst="rect">
            <a:avLst/>
          </a:prstGeom>
        </p:spPr>
      </p:pic>
    </p:spTree>
    <p:extLst>
      <p:ext uri="{BB962C8B-B14F-4D97-AF65-F5344CB8AC3E}">
        <p14:creationId xmlns:p14="http://schemas.microsoft.com/office/powerpoint/2010/main" val="376871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3" name="TextBox 13"/>
          <p:cNvSpPr txBox="1"/>
          <p:nvPr/>
        </p:nvSpPr>
        <p:spPr>
          <a:xfrm>
            <a:off x="3121973" y="4482547"/>
            <a:ext cx="12044053" cy="1231106"/>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Model Development</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Tree>
    <p:extLst>
      <p:ext uri="{BB962C8B-B14F-4D97-AF65-F5344CB8AC3E}">
        <p14:creationId xmlns:p14="http://schemas.microsoft.com/office/powerpoint/2010/main" val="1849078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3" name="TextBox 13"/>
          <p:cNvSpPr txBox="1"/>
          <p:nvPr/>
        </p:nvSpPr>
        <p:spPr>
          <a:xfrm>
            <a:off x="3121973" y="4482547"/>
            <a:ext cx="12044053" cy="1231106"/>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ML Models</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Tree>
    <p:extLst>
      <p:ext uri="{BB962C8B-B14F-4D97-AF65-F5344CB8AC3E}">
        <p14:creationId xmlns:p14="http://schemas.microsoft.com/office/powerpoint/2010/main" val="416014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92975" y="4117437"/>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2491046" y="6212139"/>
            <a:ext cx="6046286" cy="1027869"/>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TextBox 22"/>
          <p:cNvSpPr txBox="1"/>
          <p:nvPr/>
        </p:nvSpPr>
        <p:spPr>
          <a:xfrm>
            <a:off x="2825091" y="2254774"/>
            <a:ext cx="5480710" cy="1538883"/>
          </a:xfrm>
          <a:prstGeom prst="rect">
            <a:avLst/>
          </a:prstGeom>
        </p:spPr>
        <p:txBody>
          <a:bodyPr wrap="square" lIns="0" tIns="0" rIns="0" bIns="0" rtlCol="0" anchor="t">
            <a:spAutoFit/>
          </a:bodyPr>
          <a:lstStyle/>
          <a:p>
            <a:pPr algn="l">
              <a:lnSpc>
                <a:spcPts val="4000"/>
              </a:lnSpc>
            </a:pPr>
            <a:r>
              <a:rPr lang="en-US" sz="3600">
                <a:solidFill>
                  <a:srgbClr val="FFFFFF"/>
                </a:solidFill>
                <a:latin typeface="Kollektif Bold"/>
              </a:rPr>
              <a:t>Extracting frequent brain connectivity patterns in ADHD</a:t>
            </a:r>
            <a:endParaRPr lang="en-US" sz="4000">
              <a:solidFill>
                <a:srgbClr val="FFFFFF"/>
              </a:solidFill>
              <a:latin typeface="Kollektif Bold"/>
            </a:endParaRPr>
          </a:p>
        </p:txBody>
      </p:sp>
      <p:sp>
        <p:nvSpPr>
          <p:cNvPr id="23" name="TextBox 23"/>
          <p:cNvSpPr txBox="1"/>
          <p:nvPr/>
        </p:nvSpPr>
        <p:spPr>
          <a:xfrm>
            <a:off x="2825091" y="4273658"/>
            <a:ext cx="5702716" cy="615553"/>
          </a:xfrm>
          <a:prstGeom prst="rect">
            <a:avLst/>
          </a:prstGeom>
        </p:spPr>
        <p:txBody>
          <a:bodyPr lIns="0" tIns="0" rIns="0" bIns="0" rtlCol="0" anchor="t">
            <a:spAutoFit/>
          </a:bodyPr>
          <a:lstStyle/>
          <a:p>
            <a:r>
              <a:rPr lang="en-US" sz="4000">
                <a:solidFill>
                  <a:srgbClr val="FFFFFF"/>
                </a:solidFill>
                <a:latin typeface="Kollektif Bold"/>
              </a:rPr>
              <a:t>Random Forest</a:t>
            </a:r>
          </a:p>
        </p:txBody>
      </p:sp>
      <p:sp>
        <p:nvSpPr>
          <p:cNvPr id="26" name="TextBox 26"/>
          <p:cNvSpPr txBox="1"/>
          <p:nvPr/>
        </p:nvSpPr>
        <p:spPr>
          <a:xfrm>
            <a:off x="9244936" y="1995984"/>
            <a:ext cx="8204863" cy="1482522"/>
          </a:xfrm>
          <a:prstGeom prst="rect">
            <a:avLst/>
          </a:prstGeom>
        </p:spPr>
        <p:txBody>
          <a:bodyPr wrap="square" lIns="0" tIns="0" rIns="0" bIns="0" rtlCol="0" anchor="t">
            <a:spAutoFit/>
          </a:bodyPr>
          <a:lstStyle/>
          <a:p>
            <a:pPr algn="l">
              <a:lnSpc>
                <a:spcPts val="2879"/>
              </a:lnSpc>
            </a:pPr>
            <a:r>
              <a:rPr lang="en-US" sz="2400">
                <a:solidFill>
                  <a:srgbClr val="545454"/>
                </a:solidFill>
                <a:latin typeface="DM Sans"/>
              </a:rPr>
              <a:t>SVM models excel in handling high-dimensional data, offer versatility with various kernel functions to manage both linear and non-linear relationships, making them robust to overfitting.</a:t>
            </a:r>
          </a:p>
        </p:txBody>
      </p:sp>
      <p:sp>
        <p:nvSpPr>
          <p:cNvPr id="27" name="TextBox 27"/>
          <p:cNvSpPr txBox="1"/>
          <p:nvPr/>
        </p:nvSpPr>
        <p:spPr>
          <a:xfrm>
            <a:off x="9092537" y="6356709"/>
            <a:ext cx="8204863" cy="1110625"/>
          </a:xfrm>
          <a:prstGeom prst="rect">
            <a:avLst/>
          </a:prstGeom>
        </p:spPr>
        <p:txBody>
          <a:bodyPr wrap="square" lIns="0" tIns="0" rIns="0" bIns="0" rtlCol="0" anchor="t">
            <a:spAutoFit/>
          </a:bodyPr>
          <a:lstStyle/>
          <a:p>
            <a:pPr>
              <a:lnSpc>
                <a:spcPts val="2879"/>
              </a:lnSpc>
            </a:pPr>
            <a:r>
              <a:rPr lang="en-US" sz="2400"/>
              <a:t>Neural Networks are a set of algorithms modeled after the human brain, used to recognize patterns. </a:t>
            </a:r>
            <a:r>
              <a:rPr lang="en-US" sz="2400">
                <a:solidFill>
                  <a:srgbClr val="545454"/>
                </a:solidFill>
                <a:latin typeface="DM Sans"/>
              </a:rPr>
              <a:t>They are ability to capture complex nonlinear relationships in the data.</a:t>
            </a:r>
          </a:p>
        </p:txBody>
      </p:sp>
      <p:sp>
        <p:nvSpPr>
          <p:cNvPr id="28" name="Rectangle 1">
            <a:extLst>
              <a:ext uri="{FF2B5EF4-FFF2-40B4-BE49-F238E27FC236}">
                <a16:creationId xmlns:a16="http://schemas.microsoft.com/office/drawing/2014/main" id="{34AFB713-A852-D518-6331-93704E9BB818}"/>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Extracting frequent brain connectivity patterns in ADHD</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1" name="Group 2">
            <a:extLst>
              <a:ext uri="{FF2B5EF4-FFF2-40B4-BE49-F238E27FC236}">
                <a16:creationId xmlns:a16="http://schemas.microsoft.com/office/drawing/2014/main" id="{49A2CDB4-1428-2EB1-9B74-6D4618C3EC01}"/>
              </a:ext>
            </a:extLst>
          </p:cNvPr>
          <p:cNvGrpSpPr/>
          <p:nvPr/>
        </p:nvGrpSpPr>
        <p:grpSpPr>
          <a:xfrm>
            <a:off x="2491046" y="1973322"/>
            <a:ext cx="6046286" cy="1027869"/>
            <a:chOff x="0" y="0"/>
            <a:chExt cx="1592438" cy="270714"/>
          </a:xfrm>
        </p:grpSpPr>
        <p:sp>
          <p:nvSpPr>
            <p:cNvPr id="32" name="Freeform 3">
              <a:extLst>
                <a:ext uri="{FF2B5EF4-FFF2-40B4-BE49-F238E27FC236}">
                  <a16:creationId xmlns:a16="http://schemas.microsoft.com/office/drawing/2014/main" id="{0FE14FA7-DF5B-3484-66B2-2E92E9B9A921}"/>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33" name="TextBox 4">
              <a:extLst>
                <a:ext uri="{FF2B5EF4-FFF2-40B4-BE49-F238E27FC236}">
                  <a16:creationId xmlns:a16="http://schemas.microsoft.com/office/drawing/2014/main" id="{26C76C8B-A4F5-A785-D7E1-DF6821C231C8}"/>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35" name="TextBox 23">
            <a:extLst>
              <a:ext uri="{FF2B5EF4-FFF2-40B4-BE49-F238E27FC236}">
                <a16:creationId xmlns:a16="http://schemas.microsoft.com/office/drawing/2014/main" id="{365AC488-3E0B-BCD8-7731-2DF2354632C9}"/>
              </a:ext>
            </a:extLst>
          </p:cNvPr>
          <p:cNvSpPr txBox="1"/>
          <p:nvPr/>
        </p:nvSpPr>
        <p:spPr>
          <a:xfrm>
            <a:off x="2882487" y="2217381"/>
            <a:ext cx="5702716" cy="512961"/>
          </a:xfrm>
          <a:prstGeom prst="rect">
            <a:avLst/>
          </a:prstGeom>
        </p:spPr>
        <p:txBody>
          <a:bodyPr lIns="0" tIns="0" rIns="0" bIns="0" rtlCol="0" anchor="t">
            <a:spAutoFit/>
          </a:bodyPr>
          <a:lstStyle/>
          <a:p>
            <a:pPr algn="l">
              <a:lnSpc>
                <a:spcPts val="4000"/>
              </a:lnSpc>
            </a:pPr>
            <a:r>
              <a:rPr lang="en-US" sz="3600">
                <a:solidFill>
                  <a:srgbClr val="FFFFFF"/>
                </a:solidFill>
                <a:latin typeface="Kollektif Bold"/>
              </a:rPr>
              <a:t>Support Vector Machine</a:t>
            </a:r>
          </a:p>
        </p:txBody>
      </p:sp>
      <p:sp>
        <p:nvSpPr>
          <p:cNvPr id="25" name="TextBox 24">
            <a:extLst>
              <a:ext uri="{FF2B5EF4-FFF2-40B4-BE49-F238E27FC236}">
                <a16:creationId xmlns:a16="http://schemas.microsoft.com/office/drawing/2014/main" id="{1688BC64-C324-13A5-23D1-AA70D3A0A16E}"/>
              </a:ext>
            </a:extLst>
          </p:cNvPr>
          <p:cNvSpPr txBox="1"/>
          <p:nvPr/>
        </p:nvSpPr>
        <p:spPr>
          <a:xfrm>
            <a:off x="2632385" y="6345794"/>
            <a:ext cx="5895422" cy="707886"/>
          </a:xfrm>
          <a:prstGeom prst="rect">
            <a:avLst/>
          </a:prstGeom>
          <a:noFill/>
        </p:spPr>
        <p:txBody>
          <a:bodyPr wrap="square">
            <a:spAutoFit/>
          </a:bodyPr>
          <a:lstStyle/>
          <a:p>
            <a:r>
              <a:rPr lang="en-US" sz="4000">
                <a:solidFill>
                  <a:srgbClr val="FFFFFF"/>
                </a:solidFill>
                <a:latin typeface="Kollektif Bold"/>
              </a:rPr>
              <a:t>Multilayer Perceptron</a:t>
            </a:r>
          </a:p>
        </p:txBody>
      </p:sp>
      <p:sp>
        <p:nvSpPr>
          <p:cNvPr id="29" name="TextBox 26">
            <a:extLst>
              <a:ext uri="{FF2B5EF4-FFF2-40B4-BE49-F238E27FC236}">
                <a16:creationId xmlns:a16="http://schemas.microsoft.com/office/drawing/2014/main" id="{2C8DAEAA-6E7E-75FA-5107-6F23D107098F}"/>
              </a:ext>
            </a:extLst>
          </p:cNvPr>
          <p:cNvSpPr txBox="1"/>
          <p:nvPr/>
        </p:nvSpPr>
        <p:spPr>
          <a:xfrm>
            <a:off x="9244937" y="4148661"/>
            <a:ext cx="8204863" cy="1482522"/>
          </a:xfrm>
          <a:prstGeom prst="rect">
            <a:avLst/>
          </a:prstGeom>
        </p:spPr>
        <p:txBody>
          <a:bodyPr wrap="square" lIns="0" tIns="0" rIns="0" bIns="0" rtlCol="0" anchor="t">
            <a:spAutoFit/>
          </a:bodyPr>
          <a:lstStyle/>
          <a:p>
            <a:pPr algn="l">
              <a:lnSpc>
                <a:spcPts val="2879"/>
              </a:lnSpc>
            </a:pPr>
            <a:r>
              <a:rPr lang="en-US" sz="2400">
                <a:solidFill>
                  <a:srgbClr val="545454"/>
                </a:solidFill>
                <a:latin typeface="DM Sans"/>
              </a:rPr>
              <a:t>Random Forest is an ensemble learning method that constructs multiple decision trees on various subsets of the dataset and combines the predictions of each tree to improve accuracy and control overfitting.</a:t>
            </a:r>
          </a:p>
        </p:txBody>
      </p:sp>
    </p:spTree>
    <p:extLst>
      <p:ext uri="{BB962C8B-B14F-4D97-AF65-F5344CB8AC3E}">
        <p14:creationId xmlns:p14="http://schemas.microsoft.com/office/powerpoint/2010/main" val="108311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712436" y="3787065"/>
            <a:ext cx="12866041"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PROJECT INTRODUCTION</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33915" y="3195034"/>
            <a:ext cx="10620170" cy="830997"/>
          </a:xfrm>
          <a:prstGeom prst="rect">
            <a:avLst/>
          </a:prstGeom>
        </p:spPr>
        <p:txBody>
          <a:bodyPr lIns="0" tIns="0" rIns="0" bIns="0" rtlCol="0" anchor="t">
            <a:spAutoFit/>
          </a:bodyPr>
          <a:lstStyle/>
          <a:p>
            <a:pPr algn="l"/>
            <a:r>
              <a:rPr lang="en-US" sz="5400">
                <a:solidFill>
                  <a:srgbClr val="227C9D"/>
                </a:solidFill>
                <a:latin typeface="Kollektif Bold"/>
              </a:rPr>
              <a:t>YOLO v8</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4800846" y="4439462"/>
            <a:ext cx="11319536" cy="1723549"/>
          </a:xfrm>
          <a:prstGeom prst="rect">
            <a:avLst/>
          </a:prstGeom>
        </p:spPr>
        <p:txBody>
          <a:bodyPr wrap="square" lIns="0" tIns="0" rIns="0" bIns="0" rtlCol="0" anchor="t">
            <a:spAutoFit/>
          </a:bodyPr>
          <a:lstStyle/>
          <a:p>
            <a:pPr algn="l">
              <a:buFont typeface="Arial" panose="020B0604020202020204" pitchFamily="34" charset="0"/>
              <a:buChar char="•"/>
            </a:pPr>
            <a:r>
              <a:rPr lang="en-US" sz="2800">
                <a:solidFill>
                  <a:srgbClr val="545454"/>
                </a:solidFill>
                <a:latin typeface="DM Sans"/>
              </a:rPr>
              <a:t>As a transformer-based model, YOLOv benefits from self-attention mechanisms that enable it to capture intricate patterns and contextual information within the data, improving its classification performance.</a:t>
            </a:r>
          </a:p>
        </p:txBody>
      </p:sp>
    </p:spTree>
    <p:extLst>
      <p:ext uri="{BB962C8B-B14F-4D97-AF65-F5344CB8AC3E}">
        <p14:creationId xmlns:p14="http://schemas.microsoft.com/office/powerpoint/2010/main" val="119804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35408" y="1814201"/>
            <a:ext cx="5480392" cy="1417119"/>
          </a:xfrm>
          <a:prstGeom prst="rect">
            <a:avLst/>
          </a:prstGeom>
        </p:spPr>
        <p:txBody>
          <a:bodyPr lIns="0" tIns="0" rIns="0" bIns="0" rtlCol="0" anchor="t">
            <a:spAutoFit/>
          </a:bodyPr>
          <a:lstStyle/>
          <a:p>
            <a:pPr>
              <a:lnSpc>
                <a:spcPts val="5544"/>
              </a:lnSpc>
            </a:pPr>
            <a:r>
              <a:rPr lang="en-US" sz="5600">
                <a:solidFill>
                  <a:srgbClr val="FE6D73"/>
                </a:solidFill>
                <a:latin typeface="Kollektif Bold"/>
              </a:rPr>
              <a:t>Traditional Graph Methods</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6615800" y="1589042"/>
            <a:ext cx="5056399" cy="2215991"/>
          </a:xfrm>
          <a:prstGeom prst="rect">
            <a:avLst/>
          </a:prstGeom>
        </p:spPr>
        <p:txBody>
          <a:bodyPr lIns="0" tIns="0" rIns="0" bIns="0" rtlCol="0" anchor="t">
            <a:spAutoFit/>
          </a:bodyPr>
          <a:lstStyle/>
          <a:p>
            <a:pPr lvl="1"/>
            <a:r>
              <a:rPr lang="en-US" sz="2400">
                <a:solidFill>
                  <a:srgbClr val="545454"/>
                </a:solidFill>
                <a:latin typeface="DM Sans"/>
              </a:rPr>
              <a:t>Clustering Coefficient</a:t>
            </a:r>
          </a:p>
          <a:p>
            <a:pPr marL="800100" lvl="1" indent="-342900" algn="l">
              <a:buFont typeface="Arial" panose="020B0604020202020204" pitchFamily="34" charset="0"/>
              <a:buChar char="•"/>
            </a:pPr>
            <a:r>
              <a:rPr lang="en-US" sz="2400">
                <a:solidFill>
                  <a:srgbClr val="545454"/>
                </a:solidFill>
                <a:latin typeface="DM Sans"/>
              </a:rPr>
              <a:t>Measures the degree to which nodes in a graph cluster together.</a:t>
            </a:r>
          </a:p>
          <a:p>
            <a:pPr marL="800100" lvl="1" indent="-342900" algn="l">
              <a:buFont typeface="Arial" panose="020B0604020202020204" pitchFamily="34" charset="0"/>
              <a:buChar char="•"/>
            </a:pPr>
            <a:r>
              <a:rPr lang="en-US" sz="2400">
                <a:solidFill>
                  <a:srgbClr val="545454"/>
                </a:solidFill>
                <a:latin typeface="DM Sans"/>
              </a:rPr>
              <a:t>Helps identify closely-knit communities.</a:t>
            </a:r>
          </a:p>
        </p:txBody>
      </p:sp>
      <p:sp>
        <p:nvSpPr>
          <p:cNvPr id="16" name="TextBox 16"/>
          <p:cNvSpPr txBox="1"/>
          <p:nvPr/>
        </p:nvSpPr>
        <p:spPr>
          <a:xfrm>
            <a:off x="12202901" y="1589042"/>
            <a:ext cx="5056399" cy="3323987"/>
          </a:xfrm>
          <a:prstGeom prst="rect">
            <a:avLst/>
          </a:prstGeom>
        </p:spPr>
        <p:txBody>
          <a:bodyPr lIns="0" tIns="0" rIns="0" bIns="0" rtlCol="0" anchor="t">
            <a:spAutoFit/>
          </a:bodyPr>
          <a:lstStyle/>
          <a:p>
            <a:r>
              <a:rPr lang="en-US" sz="2400">
                <a:solidFill>
                  <a:srgbClr val="545454"/>
                </a:solidFill>
                <a:latin typeface="DM Sans"/>
              </a:rPr>
              <a:t>Laplacian Matrix</a:t>
            </a:r>
          </a:p>
          <a:p>
            <a:pPr marL="742950" lvl="1" indent="-285750">
              <a:buFont typeface="Arial" panose="020B0604020202020204" pitchFamily="34" charset="0"/>
              <a:buChar char="•"/>
            </a:pPr>
            <a:r>
              <a:rPr lang="en-US" sz="2400">
                <a:solidFill>
                  <a:srgbClr val="545454"/>
                </a:solidFill>
                <a:latin typeface="DM Sans"/>
              </a:rPr>
              <a:t>Constructed to analyze the structural properties of the graph.</a:t>
            </a:r>
          </a:p>
          <a:p>
            <a:pPr marL="742950" lvl="1" indent="-285750">
              <a:buFont typeface="Arial" panose="020B0604020202020204" pitchFamily="34" charset="0"/>
              <a:buChar char="•"/>
            </a:pPr>
            <a:r>
              <a:rPr lang="en-US" sz="2400">
                <a:solidFill>
                  <a:srgbClr val="545454"/>
                </a:solidFill>
                <a:latin typeface="DM Sans"/>
              </a:rPr>
              <a:t>Used in spectral clustering to partition the graph into meaningful subgroups.</a:t>
            </a:r>
          </a:p>
          <a:p>
            <a:br>
              <a:rPr lang="en-US" sz="2400">
                <a:solidFill>
                  <a:srgbClr val="545454"/>
                </a:solidFill>
                <a:latin typeface="DM Sans"/>
              </a:rPr>
            </a:br>
            <a:r>
              <a:rPr lang="en-US" sz="2400">
                <a:solidFill>
                  <a:srgbClr val="545454"/>
                </a:solidFill>
                <a:latin typeface="DM Sans"/>
              </a:rPr>
              <a:t>.</a:t>
            </a:r>
          </a:p>
        </p:txBody>
      </p:sp>
      <p:sp>
        <p:nvSpPr>
          <p:cNvPr id="17" name="TextBox 17"/>
          <p:cNvSpPr txBox="1"/>
          <p:nvPr/>
        </p:nvSpPr>
        <p:spPr>
          <a:xfrm>
            <a:off x="6615800" y="4333237"/>
            <a:ext cx="5056399" cy="2954655"/>
          </a:xfrm>
          <a:prstGeom prst="rect">
            <a:avLst/>
          </a:prstGeom>
        </p:spPr>
        <p:txBody>
          <a:bodyPr lIns="0" tIns="0" rIns="0" bIns="0" rtlCol="0" anchor="t">
            <a:spAutoFit/>
          </a:bodyPr>
          <a:lstStyle/>
          <a:p>
            <a:pPr algn="l"/>
            <a:r>
              <a:rPr lang="en-US" sz="2400">
                <a:solidFill>
                  <a:srgbClr val="545454"/>
                </a:solidFill>
                <a:latin typeface="DM Sans"/>
              </a:rPr>
              <a:t>Central Measures</a:t>
            </a:r>
          </a:p>
          <a:p>
            <a:pPr marL="742950" lvl="1" indent="-285750" algn="l">
              <a:buFont typeface="Arial" panose="020B0604020202020204" pitchFamily="34" charset="0"/>
              <a:buChar char="•"/>
            </a:pPr>
            <a:r>
              <a:rPr lang="en-US" sz="2400">
                <a:solidFill>
                  <a:srgbClr val="545454"/>
                </a:solidFill>
                <a:latin typeface="DM Sans"/>
              </a:rPr>
              <a:t>Evaluates the importance of individual nodes within the graph.</a:t>
            </a:r>
          </a:p>
          <a:p>
            <a:pPr marL="742950" lvl="1" indent="-285750" algn="l">
              <a:buFont typeface="Arial" panose="020B0604020202020204" pitchFamily="34" charset="0"/>
              <a:buChar char="•"/>
            </a:pPr>
            <a:r>
              <a:rPr lang="en-US" sz="2400">
                <a:solidFill>
                  <a:srgbClr val="545454"/>
                </a:solidFill>
                <a:latin typeface="DM Sans"/>
              </a:rPr>
              <a:t>Used to identify key brain regions involved in ADHD.</a:t>
            </a:r>
          </a:p>
          <a:p>
            <a:br>
              <a:rPr lang="en-US" sz="2400">
                <a:solidFill>
                  <a:srgbClr val="545454"/>
                </a:solidFill>
                <a:latin typeface="DM Sans"/>
              </a:rPr>
            </a:br>
            <a:endParaRPr lang="en-US" sz="2400">
              <a:solidFill>
                <a:srgbClr val="545454"/>
              </a:solidFill>
              <a:latin typeface="DM Sans"/>
            </a:endParaRPr>
          </a:p>
        </p:txBody>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
        <p:nvSpPr>
          <p:cNvPr id="31" name="TextBox 31"/>
          <p:cNvSpPr txBox="1"/>
          <p:nvPr/>
        </p:nvSpPr>
        <p:spPr>
          <a:xfrm>
            <a:off x="12202901" y="4333237"/>
            <a:ext cx="5056399" cy="2215991"/>
          </a:xfrm>
          <a:prstGeom prst="rect">
            <a:avLst/>
          </a:prstGeom>
        </p:spPr>
        <p:txBody>
          <a:bodyPr lIns="0" tIns="0" rIns="0" bIns="0" rtlCol="0" anchor="t">
            <a:spAutoFit/>
          </a:bodyPr>
          <a:lstStyle/>
          <a:p>
            <a:pPr algn="l"/>
            <a:r>
              <a:rPr lang="en-US" sz="2400">
                <a:solidFill>
                  <a:srgbClr val="545454"/>
                </a:solidFill>
                <a:latin typeface="DM Sans"/>
              </a:rPr>
              <a:t>GraphLet</a:t>
            </a:r>
          </a:p>
          <a:p>
            <a:pPr marL="742950" lvl="1" indent="-285750" algn="l">
              <a:buFont typeface="Arial" panose="020B0604020202020204" pitchFamily="34" charset="0"/>
              <a:buChar char="•"/>
            </a:pPr>
            <a:r>
              <a:rPr lang="en-US" sz="2400">
                <a:solidFill>
                  <a:srgbClr val="545454"/>
                </a:solidFill>
                <a:latin typeface="DM Sans"/>
              </a:rPr>
              <a:t>Represents small subgraphs within the larger graph.</a:t>
            </a:r>
          </a:p>
          <a:p>
            <a:pPr marL="742950" lvl="1" indent="-285750" algn="l">
              <a:buFont typeface="Arial" panose="020B0604020202020204" pitchFamily="34" charset="0"/>
              <a:buChar char="•"/>
            </a:pPr>
            <a:r>
              <a:rPr lang="en-US" sz="2400">
                <a:solidFill>
                  <a:srgbClr val="545454"/>
                </a:solidFill>
                <a:latin typeface="DM Sans"/>
              </a:rPr>
              <a:t>Used to capture local connectivity patterns and structural motifs.</a:t>
            </a:r>
          </a:p>
        </p:txBody>
      </p:sp>
    </p:spTree>
    <p:extLst>
      <p:ext uri="{BB962C8B-B14F-4D97-AF65-F5344CB8AC3E}">
        <p14:creationId xmlns:p14="http://schemas.microsoft.com/office/powerpoint/2010/main" val="3934588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33915" y="3195034"/>
            <a:ext cx="10620170" cy="830997"/>
          </a:xfrm>
          <a:prstGeom prst="rect">
            <a:avLst/>
          </a:prstGeom>
        </p:spPr>
        <p:txBody>
          <a:bodyPr lIns="0" tIns="0" rIns="0" bIns="0" rtlCol="0" anchor="t">
            <a:spAutoFit/>
          </a:bodyPr>
          <a:lstStyle/>
          <a:p>
            <a:pPr algn="l"/>
            <a:r>
              <a:rPr lang="en-US" sz="5400">
                <a:solidFill>
                  <a:srgbClr val="227C9D"/>
                </a:solidFill>
                <a:latin typeface="Kollektif Bold"/>
              </a:rPr>
              <a:t>Graph Neural Networks (GNN)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4800846" y="4439462"/>
            <a:ext cx="10620170" cy="3877985"/>
          </a:xfrm>
          <a:prstGeom prst="rect">
            <a:avLst/>
          </a:prstGeom>
        </p:spPr>
        <p:txBody>
          <a:bodyPr wrap="square" lIns="0" tIns="0" rIns="0" bIns="0" rtlCol="0" anchor="t">
            <a:spAutoFit/>
          </a:bodyPr>
          <a:lstStyle/>
          <a:p>
            <a:pPr algn="l">
              <a:buFont typeface="Arial" panose="020B0604020202020204" pitchFamily="34" charset="0"/>
              <a:buChar char="•"/>
            </a:pPr>
            <a:r>
              <a:rPr lang="en-US" sz="2800">
                <a:solidFill>
                  <a:srgbClr val="545454"/>
                </a:solidFill>
                <a:latin typeface="DM Sans"/>
              </a:rPr>
              <a:t>GNN Utilization</a:t>
            </a:r>
          </a:p>
          <a:p>
            <a:pPr marL="742950" lvl="1" indent="-285750" algn="l">
              <a:buFont typeface="Arial" panose="020B0604020202020204" pitchFamily="34" charset="0"/>
              <a:buChar char="•"/>
            </a:pPr>
            <a:r>
              <a:rPr lang="en-US" sz="2800">
                <a:solidFill>
                  <a:srgbClr val="545454"/>
                </a:solidFill>
                <a:latin typeface="DM Sans"/>
              </a:rPr>
              <a:t>Applied Graph Neural Networks to model complex relationships in high-dimensional ADHD data.</a:t>
            </a:r>
          </a:p>
          <a:p>
            <a:pPr marL="742950" lvl="1" indent="-285750" algn="l">
              <a:buFont typeface="Arial" panose="020B0604020202020204" pitchFamily="34" charset="0"/>
              <a:buChar char="•"/>
            </a:pPr>
            <a:r>
              <a:rPr lang="en-US" sz="2800">
                <a:solidFill>
                  <a:srgbClr val="545454"/>
                </a:solidFill>
                <a:latin typeface="DM Sans"/>
              </a:rPr>
              <a:t>Leveraged the ability of GNNs to learn from graph-structured data for improved classification accuracy.</a:t>
            </a:r>
          </a:p>
          <a:p>
            <a:pPr algn="l">
              <a:buFont typeface="Arial" panose="020B0604020202020204" pitchFamily="34" charset="0"/>
              <a:buChar char="•"/>
            </a:pPr>
            <a:r>
              <a:rPr lang="en-US" sz="2800">
                <a:solidFill>
                  <a:srgbClr val="545454"/>
                </a:solidFill>
                <a:latin typeface="DM Sans"/>
              </a:rPr>
              <a:t>Advantages of GNN</a:t>
            </a:r>
          </a:p>
          <a:p>
            <a:pPr marL="742950" lvl="1" indent="-285750" algn="l">
              <a:buFont typeface="Arial" panose="020B0604020202020204" pitchFamily="34" charset="0"/>
              <a:buChar char="•"/>
            </a:pPr>
            <a:r>
              <a:rPr lang="en-US" sz="2800">
                <a:solidFill>
                  <a:srgbClr val="545454"/>
                </a:solidFill>
                <a:latin typeface="DM Sans"/>
              </a:rPr>
              <a:t>Captures intricate dependencies between nodes.</a:t>
            </a:r>
          </a:p>
          <a:p>
            <a:pPr marL="742950" lvl="1" indent="-285750" algn="l">
              <a:buFont typeface="Arial" panose="020B0604020202020204" pitchFamily="34" charset="0"/>
              <a:buChar char="•"/>
            </a:pPr>
            <a:r>
              <a:rPr lang="en-US" sz="2800">
                <a:solidFill>
                  <a:srgbClr val="545454"/>
                </a:solidFill>
                <a:latin typeface="DM Sans"/>
              </a:rPr>
              <a:t>Enhanced performance over traditional methods in capturing brain connectivity patterns.</a:t>
            </a:r>
          </a:p>
        </p:txBody>
      </p:sp>
    </p:spTree>
    <p:extLst>
      <p:ext uri="{BB962C8B-B14F-4D97-AF65-F5344CB8AC3E}">
        <p14:creationId xmlns:p14="http://schemas.microsoft.com/office/powerpoint/2010/main" val="46707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3" name="TextBox 13"/>
          <p:cNvSpPr txBox="1"/>
          <p:nvPr/>
        </p:nvSpPr>
        <p:spPr>
          <a:xfrm>
            <a:off x="3121973" y="4482547"/>
            <a:ext cx="12044053" cy="1231106"/>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Results</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Tree>
    <p:extLst>
      <p:ext uri="{BB962C8B-B14F-4D97-AF65-F5344CB8AC3E}">
        <p14:creationId xmlns:p14="http://schemas.microsoft.com/office/powerpoint/2010/main" val="277139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46514" y="188903"/>
            <a:ext cx="15833512" cy="607346"/>
          </a:xfrm>
          <a:prstGeom prst="rect">
            <a:avLst/>
          </a:prstGeom>
        </p:spPr>
        <p:txBody>
          <a:bodyPr wrap="square" lIns="0" tIns="0" rIns="0" bIns="0" rtlCol="0" anchor="t">
            <a:spAutoFit/>
          </a:bodyPr>
          <a:lstStyle/>
          <a:p>
            <a:pPr algn="l">
              <a:lnSpc>
                <a:spcPts val="5544"/>
              </a:lnSpc>
            </a:pPr>
            <a:r>
              <a:rPr lang="en-US" sz="3200">
                <a:solidFill>
                  <a:srgbClr val="FE6D73"/>
                </a:solidFill>
                <a:latin typeface="Kollektif Bold"/>
              </a:rPr>
              <a:t>Comparison of ML Models Using Cross-Validation</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rot="8100000">
            <a:off x="15453058" y="510917"/>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37" name="AutoShape 37">
            <a:extLst>
              <a:ext uri="{FF2B5EF4-FFF2-40B4-BE49-F238E27FC236}">
                <a16:creationId xmlns:a16="http://schemas.microsoft.com/office/drawing/2014/main" id="{32A2AEBE-D991-3C79-4BCE-A571FB17DF18}"/>
              </a:ext>
            </a:extLst>
          </p:cNvPr>
          <p:cNvSpPr/>
          <p:nvPr/>
        </p:nvSpPr>
        <p:spPr>
          <a:xfrm>
            <a:off x="558723" y="4148817"/>
            <a:ext cx="3377485" cy="3360058"/>
          </a:xfrm>
          <a:prstGeom prst="line">
            <a:avLst/>
          </a:prstGeom>
          <a:ln w="28575" cap="flat">
            <a:solidFill>
              <a:srgbClr val="8CA9AD"/>
            </a:solidFill>
            <a:prstDash val="solid"/>
            <a:headEnd type="none" w="sm" len="sm"/>
            <a:tailEnd type="none" w="sm" len="sm"/>
          </a:ln>
        </p:spPr>
      </p:sp>
      <p:graphicFrame>
        <p:nvGraphicFramePr>
          <p:cNvPr id="36" name="Table 35">
            <a:extLst>
              <a:ext uri="{FF2B5EF4-FFF2-40B4-BE49-F238E27FC236}">
                <a16:creationId xmlns:a16="http://schemas.microsoft.com/office/drawing/2014/main" id="{652CE1E1-53EC-AC58-11A4-78F9E4AFAA50}"/>
              </a:ext>
            </a:extLst>
          </p:cNvPr>
          <p:cNvGraphicFramePr>
            <a:graphicFrameLocks noGrp="1"/>
          </p:cNvGraphicFramePr>
          <p:nvPr/>
        </p:nvGraphicFramePr>
        <p:xfrm>
          <a:off x="2692703" y="894224"/>
          <a:ext cx="15348783" cy="9009862"/>
        </p:xfrm>
        <a:graphic>
          <a:graphicData uri="http://schemas.openxmlformats.org/drawingml/2006/table">
            <a:tbl>
              <a:tblPr firstRow="1" bandRow="1">
                <a:tableStyleId>{93296810-A885-4BE3-A3E7-6D5BEEA58F35}</a:tableStyleId>
              </a:tblPr>
              <a:tblGrid>
                <a:gridCol w="7937291">
                  <a:extLst>
                    <a:ext uri="{9D8B030D-6E8A-4147-A177-3AD203B41FA5}">
                      <a16:colId xmlns:a16="http://schemas.microsoft.com/office/drawing/2014/main" val="2258947721"/>
                    </a:ext>
                  </a:extLst>
                </a:gridCol>
                <a:gridCol w="2563281">
                  <a:extLst>
                    <a:ext uri="{9D8B030D-6E8A-4147-A177-3AD203B41FA5}">
                      <a16:colId xmlns:a16="http://schemas.microsoft.com/office/drawing/2014/main" val="1465735840"/>
                    </a:ext>
                  </a:extLst>
                </a:gridCol>
                <a:gridCol w="1011015">
                  <a:extLst>
                    <a:ext uri="{9D8B030D-6E8A-4147-A177-3AD203B41FA5}">
                      <a16:colId xmlns:a16="http://schemas.microsoft.com/office/drawing/2014/main" val="2138642633"/>
                    </a:ext>
                  </a:extLst>
                </a:gridCol>
                <a:gridCol w="3837196">
                  <a:extLst>
                    <a:ext uri="{9D8B030D-6E8A-4147-A177-3AD203B41FA5}">
                      <a16:colId xmlns:a16="http://schemas.microsoft.com/office/drawing/2014/main" val="2525856540"/>
                    </a:ext>
                  </a:extLst>
                </a:gridCol>
              </a:tblGrid>
              <a:tr h="354649">
                <a:tc>
                  <a:txBody>
                    <a:bodyPr/>
                    <a:lstStyle/>
                    <a:p>
                      <a:pPr fontAlgn="b"/>
                      <a:r>
                        <a:rPr lang="en-US" b="1" dirty="0">
                          <a:effectLst/>
                        </a:rPr>
                        <a:t>Model</a:t>
                      </a:r>
                    </a:p>
                  </a:txBody>
                  <a:tcPr anchor="b"/>
                </a:tc>
                <a:tc>
                  <a:txBody>
                    <a:bodyPr/>
                    <a:lstStyle/>
                    <a:p>
                      <a:pPr fontAlgn="b"/>
                      <a:r>
                        <a:rPr lang="en-US" b="1">
                          <a:effectLst/>
                        </a:rPr>
                        <a:t>#Input Features</a:t>
                      </a:r>
                    </a:p>
                  </a:txBody>
                  <a:tcPr anchor="b"/>
                </a:tc>
                <a:tc>
                  <a:txBody>
                    <a:bodyPr/>
                    <a:lstStyle/>
                    <a:p>
                      <a:pPr fontAlgn="b"/>
                      <a:r>
                        <a:rPr lang="en-US" b="1">
                          <a:effectLst/>
                        </a:rPr>
                        <a:t>Accuracy</a:t>
                      </a:r>
                    </a:p>
                  </a:txBody>
                  <a:tcPr anchor="b"/>
                </a:tc>
                <a:tc>
                  <a:txBody>
                    <a:bodyPr/>
                    <a:lstStyle/>
                    <a:p>
                      <a:pPr fontAlgn="b"/>
                      <a:r>
                        <a:rPr lang="en-US" b="1">
                          <a:effectLst/>
                        </a:rPr>
                        <a:t>Weighted Avg. F1-Score</a:t>
                      </a:r>
                    </a:p>
                  </a:txBody>
                  <a:tcPr anchor="b"/>
                </a:tc>
                <a:extLst>
                  <a:ext uri="{0D108BD9-81ED-4DB2-BD59-A6C34878D82A}">
                    <a16:rowId xmlns:a16="http://schemas.microsoft.com/office/drawing/2014/main" val="2723867731"/>
                  </a:ext>
                </a:extLst>
              </a:tr>
              <a:tr h="586932">
                <a:tc>
                  <a:txBody>
                    <a:bodyPr/>
                    <a:lstStyle/>
                    <a:p>
                      <a:pPr fontAlgn="base"/>
                      <a:r>
                        <a:rPr lang="en-US">
                          <a:effectLst/>
                        </a:rPr>
                        <a:t>VarianceThreshold-0.103+StandardScaler+SVC-Linear</a:t>
                      </a:r>
                    </a:p>
                  </a:txBody>
                  <a:tcPr anchor="ctr"/>
                </a:tc>
                <a:tc>
                  <a:txBody>
                    <a:bodyPr/>
                    <a:lstStyle/>
                    <a:p>
                      <a:pPr fontAlgn="base"/>
                      <a:r>
                        <a:rPr lang="en-US">
                          <a:effectLst/>
                        </a:rPr>
                        <a:t>29</a:t>
                      </a:r>
                    </a:p>
                  </a:txBody>
                  <a:tcPr anchor="ctr"/>
                </a:tc>
                <a:tc>
                  <a:txBody>
                    <a:bodyPr/>
                    <a:lstStyle/>
                    <a:p>
                      <a:pPr fontAlgn="base"/>
                      <a:r>
                        <a:rPr lang="en-US">
                          <a:effectLst/>
                        </a:rPr>
                        <a:t>0.62</a:t>
                      </a:r>
                    </a:p>
                  </a:txBody>
                  <a:tcPr anchor="ctr"/>
                </a:tc>
                <a:tc>
                  <a:txBody>
                    <a:bodyPr/>
                    <a:lstStyle/>
                    <a:p>
                      <a:pPr fontAlgn="base"/>
                      <a:r>
                        <a:rPr lang="en-US">
                          <a:effectLst/>
                        </a:rPr>
                        <a:t>0.53</a:t>
                      </a:r>
                    </a:p>
                  </a:txBody>
                  <a:tcPr anchor="ctr"/>
                </a:tc>
                <a:extLst>
                  <a:ext uri="{0D108BD9-81ED-4DB2-BD59-A6C34878D82A}">
                    <a16:rowId xmlns:a16="http://schemas.microsoft.com/office/drawing/2014/main" val="2743495593"/>
                  </a:ext>
                </a:extLst>
              </a:tr>
              <a:tr h="586932">
                <a:tc>
                  <a:txBody>
                    <a:bodyPr/>
                    <a:lstStyle/>
                    <a:p>
                      <a:pPr fontAlgn="base"/>
                      <a:r>
                        <a:rPr lang="en-US">
                          <a:effectLst/>
                        </a:rPr>
                        <a:t>VarianceThreshold-0.103+StandardScaler+SVC-Poly</a:t>
                      </a:r>
                    </a:p>
                  </a:txBody>
                  <a:tcPr anchor="ctr"/>
                </a:tc>
                <a:tc>
                  <a:txBody>
                    <a:bodyPr/>
                    <a:lstStyle/>
                    <a:p>
                      <a:pPr fontAlgn="base"/>
                      <a:r>
                        <a:rPr lang="en-US">
                          <a:effectLst/>
                        </a:rPr>
                        <a:t>29</a:t>
                      </a:r>
                    </a:p>
                  </a:txBody>
                  <a:tcPr anchor="ctr"/>
                </a:tc>
                <a:tc>
                  <a:txBody>
                    <a:bodyPr/>
                    <a:lstStyle/>
                    <a:p>
                      <a:pPr fontAlgn="base"/>
                      <a:r>
                        <a:rPr lang="en-US">
                          <a:effectLst/>
                        </a:rPr>
                        <a:t>0.62</a:t>
                      </a:r>
                    </a:p>
                  </a:txBody>
                  <a:tcPr anchor="ctr"/>
                </a:tc>
                <a:tc>
                  <a:txBody>
                    <a:bodyPr/>
                    <a:lstStyle/>
                    <a:p>
                      <a:pPr fontAlgn="base"/>
                      <a:r>
                        <a:rPr lang="en-US">
                          <a:effectLst/>
                        </a:rPr>
                        <a:t>0.53</a:t>
                      </a:r>
                    </a:p>
                  </a:txBody>
                  <a:tcPr anchor="ctr"/>
                </a:tc>
                <a:extLst>
                  <a:ext uri="{0D108BD9-81ED-4DB2-BD59-A6C34878D82A}">
                    <a16:rowId xmlns:a16="http://schemas.microsoft.com/office/drawing/2014/main" val="62168654"/>
                  </a:ext>
                </a:extLst>
              </a:tr>
              <a:tr h="586932">
                <a:tc>
                  <a:txBody>
                    <a:bodyPr/>
                    <a:lstStyle/>
                    <a:p>
                      <a:pPr fontAlgn="base"/>
                      <a:r>
                        <a:rPr lang="en-US">
                          <a:effectLst/>
                        </a:rPr>
                        <a:t>VarianceThreshold-0.103+StandardScaler+SVC-RBF</a:t>
                      </a:r>
                    </a:p>
                  </a:txBody>
                  <a:tcPr anchor="ctr"/>
                </a:tc>
                <a:tc>
                  <a:txBody>
                    <a:bodyPr/>
                    <a:lstStyle/>
                    <a:p>
                      <a:pPr fontAlgn="base"/>
                      <a:r>
                        <a:rPr lang="en-US">
                          <a:effectLst/>
                        </a:rPr>
                        <a:t>29</a:t>
                      </a:r>
                    </a:p>
                  </a:txBody>
                  <a:tcPr anchor="ctr"/>
                </a:tc>
                <a:tc>
                  <a:txBody>
                    <a:bodyPr/>
                    <a:lstStyle/>
                    <a:p>
                      <a:pPr fontAlgn="base"/>
                      <a:r>
                        <a:rPr lang="en-US">
                          <a:effectLst/>
                        </a:rPr>
                        <a:t>0.63</a:t>
                      </a:r>
                    </a:p>
                  </a:txBody>
                  <a:tcPr anchor="ctr"/>
                </a:tc>
                <a:tc>
                  <a:txBody>
                    <a:bodyPr/>
                    <a:lstStyle/>
                    <a:p>
                      <a:pPr fontAlgn="base"/>
                      <a:r>
                        <a:rPr lang="en-US">
                          <a:effectLst/>
                        </a:rPr>
                        <a:t>0.58</a:t>
                      </a:r>
                    </a:p>
                  </a:txBody>
                  <a:tcPr anchor="ctr"/>
                </a:tc>
                <a:extLst>
                  <a:ext uri="{0D108BD9-81ED-4DB2-BD59-A6C34878D82A}">
                    <a16:rowId xmlns:a16="http://schemas.microsoft.com/office/drawing/2014/main" val="3835557744"/>
                  </a:ext>
                </a:extLst>
              </a:tr>
              <a:tr h="586932">
                <a:tc>
                  <a:txBody>
                    <a:bodyPr/>
                    <a:lstStyle/>
                    <a:p>
                      <a:pPr fontAlgn="base"/>
                      <a:r>
                        <a:rPr lang="en-US">
                          <a:effectLst/>
                        </a:rPr>
                        <a:t>VarianceThreshold-0.103+StandardScaler+SVC-Sigmoid</a:t>
                      </a:r>
                    </a:p>
                  </a:txBody>
                  <a:tcPr anchor="ctr"/>
                </a:tc>
                <a:tc>
                  <a:txBody>
                    <a:bodyPr/>
                    <a:lstStyle/>
                    <a:p>
                      <a:pPr fontAlgn="base"/>
                      <a:r>
                        <a:rPr lang="en-US">
                          <a:effectLst/>
                        </a:rPr>
                        <a:t>29</a:t>
                      </a:r>
                    </a:p>
                  </a:txBody>
                  <a:tcPr anchor="ctr"/>
                </a:tc>
                <a:tc>
                  <a:txBody>
                    <a:bodyPr/>
                    <a:lstStyle/>
                    <a:p>
                      <a:pPr fontAlgn="base"/>
                      <a:r>
                        <a:rPr lang="en-US">
                          <a:effectLst/>
                        </a:rPr>
                        <a:t>0.56</a:t>
                      </a:r>
                    </a:p>
                  </a:txBody>
                  <a:tcPr anchor="ctr"/>
                </a:tc>
                <a:tc>
                  <a:txBody>
                    <a:bodyPr/>
                    <a:lstStyle/>
                    <a:p>
                      <a:pPr fontAlgn="base"/>
                      <a:r>
                        <a:rPr lang="en-US">
                          <a:effectLst/>
                        </a:rPr>
                        <a:t>0.56</a:t>
                      </a:r>
                    </a:p>
                  </a:txBody>
                  <a:tcPr anchor="ctr"/>
                </a:tc>
                <a:extLst>
                  <a:ext uri="{0D108BD9-81ED-4DB2-BD59-A6C34878D82A}">
                    <a16:rowId xmlns:a16="http://schemas.microsoft.com/office/drawing/2014/main" val="50258721"/>
                  </a:ext>
                </a:extLst>
              </a:tr>
              <a:tr h="586932">
                <a:tc>
                  <a:txBody>
                    <a:bodyPr/>
                    <a:lstStyle/>
                    <a:p>
                      <a:pPr fontAlgn="base"/>
                      <a:r>
                        <a:rPr lang="en-US">
                          <a:effectLst/>
                        </a:rPr>
                        <a:t>VarianceThreshold-0.103+StandardScaler+AdaBoost-1000</a:t>
                      </a:r>
                    </a:p>
                  </a:txBody>
                  <a:tcPr anchor="ctr"/>
                </a:tc>
                <a:tc>
                  <a:txBody>
                    <a:bodyPr/>
                    <a:lstStyle/>
                    <a:p>
                      <a:pPr fontAlgn="base"/>
                      <a:r>
                        <a:rPr lang="en-US">
                          <a:effectLst/>
                        </a:rPr>
                        <a:t>29</a:t>
                      </a:r>
                    </a:p>
                  </a:txBody>
                  <a:tcPr anchor="ctr"/>
                </a:tc>
                <a:tc>
                  <a:txBody>
                    <a:bodyPr/>
                    <a:lstStyle/>
                    <a:p>
                      <a:pPr fontAlgn="base"/>
                      <a:r>
                        <a:rPr lang="en-US">
                          <a:effectLst/>
                        </a:rPr>
                        <a:t>0.59</a:t>
                      </a:r>
                    </a:p>
                  </a:txBody>
                  <a:tcPr anchor="ctr"/>
                </a:tc>
                <a:tc>
                  <a:txBody>
                    <a:bodyPr/>
                    <a:lstStyle/>
                    <a:p>
                      <a:pPr fontAlgn="base"/>
                      <a:r>
                        <a:rPr lang="en-US">
                          <a:effectLst/>
                        </a:rPr>
                        <a:t>0.58</a:t>
                      </a:r>
                    </a:p>
                  </a:txBody>
                  <a:tcPr anchor="ctr"/>
                </a:tc>
                <a:extLst>
                  <a:ext uri="{0D108BD9-81ED-4DB2-BD59-A6C34878D82A}">
                    <a16:rowId xmlns:a16="http://schemas.microsoft.com/office/drawing/2014/main" val="4146047726"/>
                  </a:ext>
                </a:extLst>
              </a:tr>
              <a:tr h="586932">
                <a:tc>
                  <a:txBody>
                    <a:bodyPr/>
                    <a:lstStyle/>
                    <a:p>
                      <a:pPr fontAlgn="base"/>
                      <a:r>
                        <a:rPr lang="en-US">
                          <a:effectLst/>
                        </a:rPr>
                        <a:t>VarianceThreshold-0.103+StandardScaler+GaussianNB</a:t>
                      </a:r>
                    </a:p>
                  </a:txBody>
                  <a:tcPr anchor="ctr"/>
                </a:tc>
                <a:tc>
                  <a:txBody>
                    <a:bodyPr/>
                    <a:lstStyle/>
                    <a:p>
                      <a:pPr fontAlgn="base"/>
                      <a:r>
                        <a:rPr lang="en-US">
                          <a:effectLst/>
                        </a:rPr>
                        <a:t>29</a:t>
                      </a:r>
                    </a:p>
                  </a:txBody>
                  <a:tcPr anchor="ctr"/>
                </a:tc>
                <a:tc>
                  <a:txBody>
                    <a:bodyPr/>
                    <a:lstStyle/>
                    <a:p>
                      <a:pPr fontAlgn="base"/>
                      <a:r>
                        <a:rPr lang="en-US">
                          <a:effectLst/>
                        </a:rPr>
                        <a:t>0.63</a:t>
                      </a:r>
                    </a:p>
                  </a:txBody>
                  <a:tcPr anchor="ctr"/>
                </a:tc>
                <a:tc>
                  <a:txBody>
                    <a:bodyPr/>
                    <a:lstStyle/>
                    <a:p>
                      <a:pPr fontAlgn="base"/>
                      <a:r>
                        <a:rPr lang="en-US">
                          <a:effectLst/>
                        </a:rPr>
                        <a:t>0.62</a:t>
                      </a:r>
                    </a:p>
                  </a:txBody>
                  <a:tcPr anchor="ctr"/>
                </a:tc>
                <a:extLst>
                  <a:ext uri="{0D108BD9-81ED-4DB2-BD59-A6C34878D82A}">
                    <a16:rowId xmlns:a16="http://schemas.microsoft.com/office/drawing/2014/main" val="3232450178"/>
                  </a:ext>
                </a:extLst>
              </a:tr>
              <a:tr h="354649">
                <a:tc>
                  <a:txBody>
                    <a:bodyPr/>
                    <a:lstStyle/>
                    <a:p>
                      <a:pPr fontAlgn="base"/>
                      <a:r>
                        <a:rPr lang="en-US">
                          <a:effectLst/>
                        </a:rPr>
                        <a:t>SequentialFeatureSelector</a:t>
                      </a:r>
                    </a:p>
                  </a:txBody>
                  <a:tcPr anchor="ctr"/>
                </a:tc>
                <a:tc>
                  <a:txBody>
                    <a:bodyPr/>
                    <a:lstStyle/>
                    <a:p>
                      <a:pPr fontAlgn="base"/>
                      <a:r>
                        <a:rPr lang="en-US">
                          <a:effectLst/>
                        </a:rPr>
                        <a:t>-</a:t>
                      </a:r>
                    </a:p>
                  </a:txBody>
                  <a:tcPr anchor="ctr"/>
                </a:tc>
                <a:tc>
                  <a:txBody>
                    <a:bodyPr/>
                    <a:lstStyle/>
                    <a:p>
                      <a:pPr fontAlgn="base"/>
                      <a:r>
                        <a:rPr lang="en-US">
                          <a:effectLst/>
                        </a:rPr>
                        <a:t>-</a:t>
                      </a:r>
                    </a:p>
                  </a:txBody>
                  <a:tcPr anchor="ctr"/>
                </a:tc>
                <a:tc>
                  <a:txBody>
                    <a:bodyPr/>
                    <a:lstStyle/>
                    <a:p>
                      <a:pPr fontAlgn="base"/>
                      <a:r>
                        <a:rPr lang="en-US">
                          <a:effectLst/>
                        </a:rPr>
                        <a:t>-</a:t>
                      </a:r>
                    </a:p>
                  </a:txBody>
                  <a:tcPr anchor="ctr"/>
                </a:tc>
                <a:extLst>
                  <a:ext uri="{0D108BD9-81ED-4DB2-BD59-A6C34878D82A}">
                    <a16:rowId xmlns:a16="http://schemas.microsoft.com/office/drawing/2014/main" val="707034578"/>
                  </a:ext>
                </a:extLst>
              </a:tr>
              <a:tr h="838474">
                <a:tc>
                  <a:txBody>
                    <a:bodyPr/>
                    <a:lstStyle/>
                    <a:p>
                      <a:pPr fontAlgn="base"/>
                      <a:r>
                        <a:rPr lang="en-US">
                          <a:effectLst/>
                        </a:rPr>
                        <a:t>KBest-Mutualinformation+StandardScaler+SVC-Linear</a:t>
                      </a:r>
                    </a:p>
                  </a:txBody>
                  <a:tcPr anchor="ctr"/>
                </a:tc>
                <a:tc>
                  <a:txBody>
                    <a:bodyPr/>
                    <a:lstStyle/>
                    <a:p>
                      <a:pPr fontAlgn="base"/>
                      <a:r>
                        <a:rPr lang="en-US">
                          <a:effectLst/>
                        </a:rPr>
                        <a:t>30</a:t>
                      </a:r>
                    </a:p>
                  </a:txBody>
                  <a:tcPr anchor="ctr"/>
                </a:tc>
                <a:tc>
                  <a:txBody>
                    <a:bodyPr/>
                    <a:lstStyle/>
                    <a:p>
                      <a:pPr fontAlgn="base"/>
                      <a:r>
                        <a:rPr lang="en-US">
                          <a:effectLst/>
                        </a:rPr>
                        <a:t>0.61</a:t>
                      </a:r>
                    </a:p>
                  </a:txBody>
                  <a:tcPr anchor="ctr"/>
                </a:tc>
                <a:tc>
                  <a:txBody>
                    <a:bodyPr/>
                    <a:lstStyle/>
                    <a:p>
                      <a:pPr fontAlgn="base"/>
                      <a:r>
                        <a:rPr lang="en-US">
                          <a:effectLst/>
                        </a:rPr>
                        <a:t>0.56</a:t>
                      </a:r>
                    </a:p>
                  </a:txBody>
                  <a:tcPr anchor="ctr"/>
                </a:tc>
                <a:extLst>
                  <a:ext uri="{0D108BD9-81ED-4DB2-BD59-A6C34878D82A}">
                    <a16:rowId xmlns:a16="http://schemas.microsoft.com/office/drawing/2014/main" val="2444047771"/>
                  </a:ext>
                </a:extLst>
              </a:tr>
              <a:tr h="671221">
                <a:tc>
                  <a:txBody>
                    <a:bodyPr/>
                    <a:lstStyle/>
                    <a:p>
                      <a:pPr fontAlgn="base"/>
                      <a:r>
                        <a:rPr lang="en-US">
                          <a:effectLst/>
                        </a:rPr>
                        <a:t>KBest-Mutualinformation+StandardScaler+SVC-Poly</a:t>
                      </a:r>
                    </a:p>
                  </a:txBody>
                  <a:tcPr anchor="ctr"/>
                </a:tc>
                <a:tc>
                  <a:txBody>
                    <a:bodyPr/>
                    <a:lstStyle/>
                    <a:p>
                      <a:pPr fontAlgn="base"/>
                      <a:r>
                        <a:rPr lang="en-US">
                          <a:effectLst/>
                        </a:rPr>
                        <a:t>30</a:t>
                      </a:r>
                    </a:p>
                  </a:txBody>
                  <a:tcPr anchor="ctr"/>
                </a:tc>
                <a:tc>
                  <a:txBody>
                    <a:bodyPr/>
                    <a:lstStyle/>
                    <a:p>
                      <a:pPr fontAlgn="base"/>
                      <a:r>
                        <a:rPr lang="en-US">
                          <a:effectLst/>
                        </a:rPr>
                        <a:t>0.62</a:t>
                      </a:r>
                    </a:p>
                  </a:txBody>
                  <a:tcPr anchor="ctr"/>
                </a:tc>
                <a:tc>
                  <a:txBody>
                    <a:bodyPr/>
                    <a:lstStyle/>
                    <a:p>
                      <a:pPr fontAlgn="base"/>
                      <a:r>
                        <a:rPr lang="en-US">
                          <a:effectLst/>
                        </a:rPr>
                        <a:t>0.63</a:t>
                      </a:r>
                    </a:p>
                  </a:txBody>
                  <a:tcPr anchor="ctr"/>
                </a:tc>
                <a:extLst>
                  <a:ext uri="{0D108BD9-81ED-4DB2-BD59-A6C34878D82A}">
                    <a16:rowId xmlns:a16="http://schemas.microsoft.com/office/drawing/2014/main" val="3033005932"/>
                  </a:ext>
                </a:extLst>
              </a:tr>
              <a:tr h="671221">
                <a:tc>
                  <a:txBody>
                    <a:bodyPr/>
                    <a:lstStyle/>
                    <a:p>
                      <a:pPr fontAlgn="base"/>
                      <a:r>
                        <a:rPr lang="en-US">
                          <a:effectLst/>
                        </a:rPr>
                        <a:t>KBest-Mutualinformation+StandardScaler+SVC-RBF</a:t>
                      </a:r>
                    </a:p>
                  </a:txBody>
                  <a:tcPr anchor="ctr"/>
                </a:tc>
                <a:tc>
                  <a:txBody>
                    <a:bodyPr/>
                    <a:lstStyle/>
                    <a:p>
                      <a:pPr fontAlgn="base"/>
                      <a:r>
                        <a:rPr lang="en-US">
                          <a:effectLst/>
                        </a:rPr>
                        <a:t>30</a:t>
                      </a:r>
                    </a:p>
                  </a:txBody>
                  <a:tcPr anchor="ctr"/>
                </a:tc>
                <a:tc>
                  <a:txBody>
                    <a:bodyPr/>
                    <a:lstStyle/>
                    <a:p>
                      <a:pPr fontAlgn="base"/>
                      <a:r>
                        <a:rPr lang="en-US">
                          <a:effectLst/>
                        </a:rPr>
                        <a:t>0.62</a:t>
                      </a:r>
                    </a:p>
                  </a:txBody>
                  <a:tcPr anchor="ctr"/>
                </a:tc>
                <a:tc>
                  <a:txBody>
                    <a:bodyPr/>
                    <a:lstStyle/>
                    <a:p>
                      <a:pPr fontAlgn="base"/>
                      <a:r>
                        <a:rPr lang="en-US">
                          <a:effectLst/>
                        </a:rPr>
                        <a:t>0.58</a:t>
                      </a:r>
                    </a:p>
                  </a:txBody>
                  <a:tcPr anchor="ctr"/>
                </a:tc>
                <a:extLst>
                  <a:ext uri="{0D108BD9-81ED-4DB2-BD59-A6C34878D82A}">
                    <a16:rowId xmlns:a16="http://schemas.microsoft.com/office/drawing/2014/main" val="2671176753"/>
                  </a:ext>
                </a:extLst>
              </a:tr>
              <a:tr h="838474">
                <a:tc>
                  <a:txBody>
                    <a:bodyPr/>
                    <a:lstStyle/>
                    <a:p>
                      <a:pPr fontAlgn="base"/>
                      <a:r>
                        <a:rPr lang="en-US">
                          <a:effectLst/>
                        </a:rPr>
                        <a:t>KBest-Mutualinformation+StandardScaler+SVC-Sigmoid</a:t>
                      </a:r>
                    </a:p>
                  </a:txBody>
                  <a:tcPr anchor="ctr"/>
                </a:tc>
                <a:tc>
                  <a:txBody>
                    <a:bodyPr/>
                    <a:lstStyle/>
                    <a:p>
                      <a:pPr fontAlgn="base"/>
                      <a:r>
                        <a:rPr lang="en-US">
                          <a:effectLst/>
                        </a:rPr>
                        <a:t>30</a:t>
                      </a:r>
                    </a:p>
                  </a:txBody>
                  <a:tcPr anchor="ctr"/>
                </a:tc>
                <a:tc>
                  <a:txBody>
                    <a:bodyPr/>
                    <a:lstStyle/>
                    <a:p>
                      <a:pPr fontAlgn="base"/>
                      <a:r>
                        <a:rPr lang="en-US">
                          <a:effectLst/>
                        </a:rPr>
                        <a:t>0.63</a:t>
                      </a:r>
                    </a:p>
                  </a:txBody>
                  <a:tcPr anchor="ctr"/>
                </a:tc>
                <a:tc>
                  <a:txBody>
                    <a:bodyPr/>
                    <a:lstStyle/>
                    <a:p>
                      <a:pPr fontAlgn="base"/>
                      <a:r>
                        <a:rPr lang="en-US">
                          <a:effectLst/>
                        </a:rPr>
                        <a:t>0.59</a:t>
                      </a:r>
                    </a:p>
                  </a:txBody>
                  <a:tcPr anchor="ctr"/>
                </a:tc>
                <a:extLst>
                  <a:ext uri="{0D108BD9-81ED-4DB2-BD59-A6C34878D82A}">
                    <a16:rowId xmlns:a16="http://schemas.microsoft.com/office/drawing/2014/main" val="2177762845"/>
                  </a:ext>
                </a:extLst>
              </a:tr>
              <a:tr h="354649">
                <a:tc>
                  <a:txBody>
                    <a:bodyPr/>
                    <a:lstStyle/>
                    <a:p>
                      <a:pPr fontAlgn="base"/>
                      <a:r>
                        <a:rPr lang="en-US">
                          <a:effectLst/>
                        </a:rPr>
                        <a:t>Sim&gt;0.9+StandardScaler+AdaBoost-50</a:t>
                      </a:r>
                    </a:p>
                  </a:txBody>
                  <a:tcPr anchor="ctr"/>
                </a:tc>
                <a:tc>
                  <a:txBody>
                    <a:bodyPr/>
                    <a:lstStyle/>
                    <a:p>
                      <a:pPr fontAlgn="base"/>
                      <a:r>
                        <a:rPr lang="en-US">
                          <a:effectLst/>
                        </a:rPr>
                        <a:t>30</a:t>
                      </a:r>
                    </a:p>
                  </a:txBody>
                  <a:tcPr anchor="ctr"/>
                </a:tc>
                <a:tc>
                  <a:txBody>
                    <a:bodyPr/>
                    <a:lstStyle/>
                    <a:p>
                      <a:pPr fontAlgn="base"/>
                      <a:r>
                        <a:rPr lang="en-US">
                          <a:effectLst/>
                        </a:rPr>
                        <a:t>0.64</a:t>
                      </a:r>
                    </a:p>
                  </a:txBody>
                  <a:tcPr anchor="ctr"/>
                </a:tc>
                <a:tc>
                  <a:txBody>
                    <a:bodyPr/>
                    <a:lstStyle/>
                    <a:p>
                      <a:pPr fontAlgn="base"/>
                      <a:r>
                        <a:rPr lang="en-US">
                          <a:effectLst/>
                        </a:rPr>
                        <a:t>0.63</a:t>
                      </a:r>
                    </a:p>
                  </a:txBody>
                  <a:tcPr anchor="ctr"/>
                </a:tc>
                <a:extLst>
                  <a:ext uri="{0D108BD9-81ED-4DB2-BD59-A6C34878D82A}">
                    <a16:rowId xmlns:a16="http://schemas.microsoft.com/office/drawing/2014/main" val="3428897698"/>
                  </a:ext>
                </a:extLst>
              </a:tr>
              <a:tr h="354649">
                <a:tc>
                  <a:txBody>
                    <a:bodyPr/>
                    <a:lstStyle/>
                    <a:p>
                      <a:pPr fontAlgn="base"/>
                      <a:r>
                        <a:rPr lang="en-US">
                          <a:effectLst/>
                        </a:rPr>
                        <a:t>Sim&gt;0.9+StandardScaler+AdaBoost-1000</a:t>
                      </a:r>
                    </a:p>
                  </a:txBody>
                  <a:tcPr anchor="ctr"/>
                </a:tc>
                <a:tc>
                  <a:txBody>
                    <a:bodyPr/>
                    <a:lstStyle/>
                    <a:p>
                      <a:pPr fontAlgn="base"/>
                      <a:r>
                        <a:rPr lang="en-US">
                          <a:effectLst/>
                        </a:rPr>
                        <a:t>30</a:t>
                      </a:r>
                    </a:p>
                  </a:txBody>
                  <a:tcPr anchor="ctr"/>
                </a:tc>
                <a:tc>
                  <a:txBody>
                    <a:bodyPr/>
                    <a:lstStyle/>
                    <a:p>
                      <a:pPr fontAlgn="base"/>
                      <a:r>
                        <a:rPr lang="en-US">
                          <a:effectLst/>
                        </a:rPr>
                        <a:t>0.61</a:t>
                      </a:r>
                    </a:p>
                  </a:txBody>
                  <a:tcPr anchor="ctr"/>
                </a:tc>
                <a:tc>
                  <a:txBody>
                    <a:bodyPr/>
                    <a:lstStyle/>
                    <a:p>
                      <a:pPr fontAlgn="base"/>
                      <a:r>
                        <a:rPr lang="en-US">
                          <a:effectLst/>
                        </a:rPr>
                        <a:t>0.61</a:t>
                      </a:r>
                    </a:p>
                  </a:txBody>
                  <a:tcPr anchor="ctr"/>
                </a:tc>
                <a:extLst>
                  <a:ext uri="{0D108BD9-81ED-4DB2-BD59-A6C34878D82A}">
                    <a16:rowId xmlns:a16="http://schemas.microsoft.com/office/drawing/2014/main" val="1985675448"/>
                  </a:ext>
                </a:extLst>
              </a:tr>
              <a:tr h="354649">
                <a:tc>
                  <a:txBody>
                    <a:bodyPr/>
                    <a:lstStyle/>
                    <a:p>
                      <a:pPr fontAlgn="base"/>
                      <a:r>
                        <a:rPr lang="en-US">
                          <a:effectLst/>
                        </a:rPr>
                        <a:t>Sim&lt;0.3+StandardScaler+AdaBoost-50</a:t>
                      </a:r>
                    </a:p>
                  </a:txBody>
                  <a:tcPr anchor="ctr"/>
                </a:tc>
                <a:tc>
                  <a:txBody>
                    <a:bodyPr/>
                    <a:lstStyle/>
                    <a:p>
                      <a:pPr fontAlgn="base"/>
                      <a:r>
                        <a:rPr lang="en-US">
                          <a:effectLst/>
                        </a:rPr>
                        <a:t>30</a:t>
                      </a:r>
                    </a:p>
                  </a:txBody>
                  <a:tcPr anchor="ctr"/>
                </a:tc>
                <a:tc>
                  <a:txBody>
                    <a:bodyPr/>
                    <a:lstStyle/>
                    <a:p>
                      <a:pPr fontAlgn="base"/>
                      <a:r>
                        <a:rPr lang="en-US">
                          <a:effectLst/>
                        </a:rPr>
                        <a:t>0.59</a:t>
                      </a:r>
                    </a:p>
                  </a:txBody>
                  <a:tcPr anchor="ctr"/>
                </a:tc>
                <a:tc>
                  <a:txBody>
                    <a:bodyPr/>
                    <a:lstStyle/>
                    <a:p>
                      <a:pPr fontAlgn="base"/>
                      <a:r>
                        <a:rPr lang="en-US">
                          <a:effectLst/>
                        </a:rPr>
                        <a:t>0.58</a:t>
                      </a:r>
                    </a:p>
                  </a:txBody>
                  <a:tcPr anchor="ctr"/>
                </a:tc>
                <a:extLst>
                  <a:ext uri="{0D108BD9-81ED-4DB2-BD59-A6C34878D82A}">
                    <a16:rowId xmlns:a16="http://schemas.microsoft.com/office/drawing/2014/main" val="666216257"/>
                  </a:ext>
                </a:extLst>
              </a:tr>
              <a:tr h="354649">
                <a:tc>
                  <a:txBody>
                    <a:bodyPr/>
                    <a:lstStyle/>
                    <a:p>
                      <a:pPr fontAlgn="base"/>
                      <a:r>
                        <a:rPr lang="en-US">
                          <a:effectLst/>
                        </a:rPr>
                        <a:t>Sim&lt;0.3+StandardScaler+AdaBoost-1000</a:t>
                      </a:r>
                    </a:p>
                  </a:txBody>
                  <a:tcPr anchor="ctr"/>
                </a:tc>
                <a:tc>
                  <a:txBody>
                    <a:bodyPr/>
                    <a:lstStyle/>
                    <a:p>
                      <a:pPr fontAlgn="base"/>
                      <a:r>
                        <a:rPr lang="en-US">
                          <a:effectLst/>
                        </a:rPr>
                        <a:t>30</a:t>
                      </a:r>
                    </a:p>
                  </a:txBody>
                  <a:tcPr anchor="ctr"/>
                </a:tc>
                <a:tc>
                  <a:txBody>
                    <a:bodyPr/>
                    <a:lstStyle/>
                    <a:p>
                      <a:pPr fontAlgn="base"/>
                      <a:r>
                        <a:rPr lang="en-US">
                          <a:effectLst/>
                        </a:rPr>
                        <a:t>0.56</a:t>
                      </a:r>
                    </a:p>
                  </a:txBody>
                  <a:tcPr anchor="ctr"/>
                </a:tc>
                <a:tc>
                  <a:txBody>
                    <a:bodyPr/>
                    <a:lstStyle/>
                    <a:p>
                      <a:pPr fontAlgn="base"/>
                      <a:r>
                        <a:rPr lang="en-US" dirty="0">
                          <a:effectLst/>
                        </a:rPr>
                        <a:t>0.55</a:t>
                      </a:r>
                    </a:p>
                  </a:txBody>
                  <a:tcPr anchor="ctr"/>
                </a:tc>
                <a:extLst>
                  <a:ext uri="{0D108BD9-81ED-4DB2-BD59-A6C34878D82A}">
                    <a16:rowId xmlns:a16="http://schemas.microsoft.com/office/drawing/2014/main" val="3886493584"/>
                  </a:ext>
                </a:extLst>
              </a:tr>
            </a:tbl>
          </a:graphicData>
        </a:graphic>
      </p:graphicFrame>
    </p:spTree>
    <p:extLst>
      <p:ext uri="{BB962C8B-B14F-4D97-AF65-F5344CB8AC3E}">
        <p14:creationId xmlns:p14="http://schemas.microsoft.com/office/powerpoint/2010/main" val="370829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46515" y="188903"/>
            <a:ext cx="6074688" cy="705321"/>
          </a:xfrm>
          <a:prstGeom prst="rect">
            <a:avLst/>
          </a:prstGeom>
        </p:spPr>
        <p:txBody>
          <a:bodyPr wrap="square" lIns="0" tIns="0" rIns="0" bIns="0" rtlCol="0" anchor="t">
            <a:spAutoFit/>
          </a:bodyPr>
          <a:lstStyle/>
          <a:p>
            <a:pPr algn="l">
              <a:lnSpc>
                <a:spcPts val="5544"/>
              </a:lnSpc>
            </a:pPr>
            <a:r>
              <a:rPr lang="en-US" sz="5600" dirty="0">
                <a:solidFill>
                  <a:srgbClr val="FE6D73"/>
                </a:solidFill>
                <a:latin typeface="Kollektif Bold"/>
              </a:rPr>
              <a:t>Results Overview</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rot="8100000">
            <a:off x="15453058" y="510917"/>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37" name="AutoShape 37">
            <a:extLst>
              <a:ext uri="{FF2B5EF4-FFF2-40B4-BE49-F238E27FC236}">
                <a16:creationId xmlns:a16="http://schemas.microsoft.com/office/drawing/2014/main" id="{32A2AEBE-D991-3C79-4BCE-A571FB17DF18}"/>
              </a:ext>
            </a:extLst>
          </p:cNvPr>
          <p:cNvSpPr/>
          <p:nvPr/>
        </p:nvSpPr>
        <p:spPr>
          <a:xfrm>
            <a:off x="558723" y="4148817"/>
            <a:ext cx="3377485" cy="3360058"/>
          </a:xfrm>
          <a:prstGeom prst="line">
            <a:avLst/>
          </a:prstGeom>
          <a:ln w="28575" cap="flat">
            <a:solidFill>
              <a:srgbClr val="8CA9AD"/>
            </a:solidFill>
            <a:prstDash val="solid"/>
            <a:headEnd type="none" w="sm" len="sm"/>
            <a:tailEnd type="none" w="sm" len="sm"/>
          </a:ln>
        </p:spPr>
      </p:sp>
      <p:graphicFrame>
        <p:nvGraphicFramePr>
          <p:cNvPr id="2" name="Table 1">
            <a:extLst>
              <a:ext uri="{FF2B5EF4-FFF2-40B4-BE49-F238E27FC236}">
                <a16:creationId xmlns:a16="http://schemas.microsoft.com/office/drawing/2014/main" id="{4CA6F46E-364C-4DEF-6D35-9B6B45B67A2F}"/>
              </a:ext>
            </a:extLst>
          </p:cNvPr>
          <p:cNvGraphicFramePr>
            <a:graphicFrameLocks noGrp="1"/>
          </p:cNvGraphicFramePr>
          <p:nvPr/>
        </p:nvGraphicFramePr>
        <p:xfrm>
          <a:off x="4516210" y="1780283"/>
          <a:ext cx="13097337" cy="6210253"/>
        </p:xfrm>
        <a:graphic>
          <a:graphicData uri="http://schemas.openxmlformats.org/drawingml/2006/table">
            <a:tbl>
              <a:tblPr firstRow="1" bandRow="1">
                <a:tableStyleId>{F5AB1C69-6EDB-4FF4-983F-18BD219EF322}</a:tableStyleId>
              </a:tblPr>
              <a:tblGrid>
                <a:gridCol w="4365779">
                  <a:extLst>
                    <a:ext uri="{9D8B030D-6E8A-4147-A177-3AD203B41FA5}">
                      <a16:colId xmlns:a16="http://schemas.microsoft.com/office/drawing/2014/main" val="3327000999"/>
                    </a:ext>
                  </a:extLst>
                </a:gridCol>
                <a:gridCol w="4365779">
                  <a:extLst>
                    <a:ext uri="{9D8B030D-6E8A-4147-A177-3AD203B41FA5}">
                      <a16:colId xmlns:a16="http://schemas.microsoft.com/office/drawing/2014/main" val="562506071"/>
                    </a:ext>
                  </a:extLst>
                </a:gridCol>
                <a:gridCol w="4365779">
                  <a:extLst>
                    <a:ext uri="{9D8B030D-6E8A-4147-A177-3AD203B41FA5}">
                      <a16:colId xmlns:a16="http://schemas.microsoft.com/office/drawing/2014/main" val="1140276021"/>
                    </a:ext>
                  </a:extLst>
                </a:gridCol>
              </a:tblGrid>
              <a:tr h="887179">
                <a:tc>
                  <a:txBody>
                    <a:bodyPr/>
                    <a:lstStyle/>
                    <a:p>
                      <a:pPr fontAlgn="b"/>
                      <a:r>
                        <a:rPr lang="en-US" b="1" dirty="0">
                          <a:effectLst/>
                        </a:rPr>
                        <a:t>Data</a:t>
                      </a:r>
                    </a:p>
                  </a:txBody>
                  <a:tcPr anchor="b"/>
                </a:tc>
                <a:tc>
                  <a:txBody>
                    <a:bodyPr/>
                    <a:lstStyle/>
                    <a:p>
                      <a:pPr fontAlgn="b"/>
                      <a:r>
                        <a:rPr lang="en-US" b="1">
                          <a:effectLst/>
                        </a:rPr>
                        <a:t>Model Name</a:t>
                      </a:r>
                    </a:p>
                  </a:txBody>
                  <a:tcPr anchor="b"/>
                </a:tc>
                <a:tc>
                  <a:txBody>
                    <a:bodyPr/>
                    <a:lstStyle/>
                    <a:p>
                      <a:pPr fontAlgn="b"/>
                      <a:r>
                        <a:rPr lang="en-US" b="1">
                          <a:effectLst/>
                        </a:rPr>
                        <a:t>Accuracy</a:t>
                      </a:r>
                    </a:p>
                  </a:txBody>
                  <a:tcPr anchor="b"/>
                </a:tc>
                <a:extLst>
                  <a:ext uri="{0D108BD9-81ED-4DB2-BD59-A6C34878D82A}">
                    <a16:rowId xmlns:a16="http://schemas.microsoft.com/office/drawing/2014/main" val="84590820"/>
                  </a:ext>
                </a:extLst>
              </a:tr>
              <a:tr h="887179">
                <a:tc>
                  <a:txBody>
                    <a:bodyPr/>
                    <a:lstStyle/>
                    <a:p>
                      <a:pPr fontAlgn="base"/>
                      <a:r>
                        <a:rPr lang="en-US">
                          <a:effectLst/>
                        </a:rPr>
                        <a:t>Pearson r-test</a:t>
                      </a:r>
                    </a:p>
                  </a:txBody>
                  <a:tcPr anchor="ctr"/>
                </a:tc>
                <a:tc>
                  <a:txBody>
                    <a:bodyPr/>
                    <a:lstStyle/>
                    <a:p>
                      <a:pPr fontAlgn="base"/>
                      <a:r>
                        <a:rPr lang="en-US">
                          <a:effectLst/>
                        </a:rPr>
                        <a:t>GNN</a:t>
                      </a:r>
                    </a:p>
                  </a:txBody>
                  <a:tcPr anchor="ctr"/>
                </a:tc>
                <a:tc>
                  <a:txBody>
                    <a:bodyPr/>
                    <a:lstStyle/>
                    <a:p>
                      <a:pPr fontAlgn="base"/>
                      <a:r>
                        <a:rPr lang="en-US">
                          <a:effectLst/>
                        </a:rPr>
                        <a:t>77.08</a:t>
                      </a:r>
                    </a:p>
                  </a:txBody>
                  <a:tcPr anchor="ctr"/>
                </a:tc>
                <a:extLst>
                  <a:ext uri="{0D108BD9-81ED-4DB2-BD59-A6C34878D82A}">
                    <a16:rowId xmlns:a16="http://schemas.microsoft.com/office/drawing/2014/main" val="4187384741"/>
                  </a:ext>
                </a:extLst>
              </a:tr>
              <a:tr h="887179">
                <a:tc>
                  <a:txBody>
                    <a:bodyPr/>
                    <a:lstStyle/>
                    <a:p>
                      <a:pPr fontAlgn="base"/>
                      <a:r>
                        <a:rPr lang="en-US">
                          <a:effectLst/>
                        </a:rPr>
                        <a:t>Pearson r-test</a:t>
                      </a:r>
                    </a:p>
                  </a:txBody>
                  <a:tcPr anchor="ctr"/>
                </a:tc>
                <a:tc>
                  <a:txBody>
                    <a:bodyPr/>
                    <a:lstStyle/>
                    <a:p>
                      <a:pPr fontAlgn="base"/>
                      <a:r>
                        <a:rPr lang="en-US">
                          <a:effectLst/>
                        </a:rPr>
                        <a:t>GCNN</a:t>
                      </a:r>
                    </a:p>
                  </a:txBody>
                  <a:tcPr anchor="ctr"/>
                </a:tc>
                <a:tc>
                  <a:txBody>
                    <a:bodyPr/>
                    <a:lstStyle/>
                    <a:p>
                      <a:pPr fontAlgn="base"/>
                      <a:r>
                        <a:rPr lang="en-US">
                          <a:effectLst/>
                        </a:rPr>
                        <a:t>57.03</a:t>
                      </a:r>
                    </a:p>
                  </a:txBody>
                  <a:tcPr anchor="ctr"/>
                </a:tc>
                <a:extLst>
                  <a:ext uri="{0D108BD9-81ED-4DB2-BD59-A6C34878D82A}">
                    <a16:rowId xmlns:a16="http://schemas.microsoft.com/office/drawing/2014/main" val="4257288586"/>
                  </a:ext>
                </a:extLst>
              </a:tr>
              <a:tr h="887179">
                <a:tc>
                  <a:txBody>
                    <a:bodyPr/>
                    <a:lstStyle/>
                    <a:p>
                      <a:pPr fontAlgn="base"/>
                      <a:r>
                        <a:rPr lang="en-US">
                          <a:effectLst/>
                        </a:rPr>
                        <a:t>Pearsonr-test</a:t>
                      </a:r>
                    </a:p>
                  </a:txBody>
                  <a:tcPr anchor="ctr"/>
                </a:tc>
                <a:tc>
                  <a:txBody>
                    <a:bodyPr/>
                    <a:lstStyle/>
                    <a:p>
                      <a:pPr fontAlgn="base"/>
                      <a:r>
                        <a:rPr lang="en-US">
                          <a:effectLst/>
                        </a:rPr>
                        <a:t>Graph Traditional SVM</a:t>
                      </a:r>
                    </a:p>
                  </a:txBody>
                  <a:tcPr anchor="ctr"/>
                </a:tc>
                <a:tc>
                  <a:txBody>
                    <a:bodyPr/>
                    <a:lstStyle/>
                    <a:p>
                      <a:pPr fontAlgn="base"/>
                      <a:r>
                        <a:rPr lang="en-US">
                          <a:effectLst/>
                        </a:rPr>
                        <a:t>69.75</a:t>
                      </a:r>
                    </a:p>
                  </a:txBody>
                  <a:tcPr anchor="ctr"/>
                </a:tc>
                <a:extLst>
                  <a:ext uri="{0D108BD9-81ED-4DB2-BD59-A6C34878D82A}">
                    <a16:rowId xmlns:a16="http://schemas.microsoft.com/office/drawing/2014/main" val="3142642284"/>
                  </a:ext>
                </a:extLst>
              </a:tr>
              <a:tr h="887179">
                <a:tc>
                  <a:txBody>
                    <a:bodyPr/>
                    <a:lstStyle/>
                    <a:p>
                      <a:pPr fontAlgn="base"/>
                      <a:r>
                        <a:rPr lang="en-US">
                          <a:effectLst/>
                        </a:rPr>
                        <a:t>Pearsonr-test</a:t>
                      </a:r>
                    </a:p>
                  </a:txBody>
                  <a:tcPr anchor="ctr"/>
                </a:tc>
                <a:tc>
                  <a:txBody>
                    <a:bodyPr/>
                    <a:lstStyle/>
                    <a:p>
                      <a:pPr fontAlgn="base"/>
                      <a:r>
                        <a:rPr lang="en-US">
                          <a:effectLst/>
                        </a:rPr>
                        <a:t>Mlp</a:t>
                      </a:r>
                    </a:p>
                  </a:txBody>
                  <a:tcPr anchor="ctr"/>
                </a:tc>
                <a:tc>
                  <a:txBody>
                    <a:bodyPr/>
                    <a:lstStyle/>
                    <a:p>
                      <a:pPr fontAlgn="base"/>
                      <a:r>
                        <a:rPr lang="en-US">
                          <a:effectLst/>
                        </a:rPr>
                        <a:t>65.55</a:t>
                      </a:r>
                    </a:p>
                  </a:txBody>
                  <a:tcPr anchor="ctr"/>
                </a:tc>
                <a:extLst>
                  <a:ext uri="{0D108BD9-81ED-4DB2-BD59-A6C34878D82A}">
                    <a16:rowId xmlns:a16="http://schemas.microsoft.com/office/drawing/2014/main" val="1785430695"/>
                  </a:ext>
                </a:extLst>
              </a:tr>
              <a:tr h="887179">
                <a:tc>
                  <a:txBody>
                    <a:bodyPr/>
                    <a:lstStyle/>
                    <a:p>
                      <a:pPr fontAlgn="base"/>
                      <a:r>
                        <a:rPr lang="en-US">
                          <a:effectLst/>
                        </a:rPr>
                        <a:t>Pearsonr-test</a:t>
                      </a:r>
                    </a:p>
                  </a:txBody>
                  <a:tcPr anchor="ctr"/>
                </a:tc>
                <a:tc>
                  <a:txBody>
                    <a:bodyPr/>
                    <a:lstStyle/>
                    <a:p>
                      <a:pPr fontAlgn="base"/>
                      <a:r>
                        <a:rPr lang="en-US">
                          <a:effectLst/>
                        </a:rPr>
                        <a:t>Random Forest</a:t>
                      </a:r>
                    </a:p>
                  </a:txBody>
                  <a:tcPr anchor="ctr"/>
                </a:tc>
                <a:tc>
                  <a:txBody>
                    <a:bodyPr/>
                    <a:lstStyle/>
                    <a:p>
                      <a:pPr fontAlgn="base"/>
                      <a:r>
                        <a:rPr lang="en-US">
                          <a:effectLst/>
                        </a:rPr>
                        <a:t>58.33</a:t>
                      </a:r>
                    </a:p>
                  </a:txBody>
                  <a:tcPr anchor="ctr"/>
                </a:tc>
                <a:extLst>
                  <a:ext uri="{0D108BD9-81ED-4DB2-BD59-A6C34878D82A}">
                    <a16:rowId xmlns:a16="http://schemas.microsoft.com/office/drawing/2014/main" val="3544305455"/>
                  </a:ext>
                </a:extLst>
              </a:tr>
              <a:tr h="887179">
                <a:tc>
                  <a:txBody>
                    <a:bodyPr/>
                    <a:lstStyle/>
                    <a:p>
                      <a:pPr fontAlgn="base"/>
                      <a:r>
                        <a:rPr lang="en-US">
                          <a:effectLst/>
                        </a:rPr>
                        <a:t>Pearsonr-test</a:t>
                      </a:r>
                    </a:p>
                  </a:txBody>
                  <a:tcPr anchor="ctr"/>
                </a:tc>
                <a:tc>
                  <a:txBody>
                    <a:bodyPr/>
                    <a:lstStyle/>
                    <a:p>
                      <a:pPr fontAlgn="base"/>
                      <a:r>
                        <a:rPr lang="en-US">
                          <a:effectLst/>
                        </a:rPr>
                        <a:t>Yolov</a:t>
                      </a:r>
                    </a:p>
                  </a:txBody>
                  <a:tcPr anchor="ctr"/>
                </a:tc>
                <a:tc>
                  <a:txBody>
                    <a:bodyPr/>
                    <a:lstStyle/>
                    <a:p>
                      <a:pPr fontAlgn="base"/>
                      <a:r>
                        <a:rPr lang="en-US" dirty="0">
                          <a:effectLst/>
                        </a:rPr>
                        <a:t>80.7</a:t>
                      </a:r>
                    </a:p>
                  </a:txBody>
                  <a:tcPr anchor="ctr"/>
                </a:tc>
                <a:extLst>
                  <a:ext uri="{0D108BD9-81ED-4DB2-BD59-A6C34878D82A}">
                    <a16:rowId xmlns:a16="http://schemas.microsoft.com/office/drawing/2014/main" val="3098300010"/>
                  </a:ext>
                </a:extLst>
              </a:tr>
            </a:tbl>
          </a:graphicData>
        </a:graphic>
      </p:graphicFrame>
    </p:spTree>
    <p:extLst>
      <p:ext uri="{BB962C8B-B14F-4D97-AF65-F5344CB8AC3E}">
        <p14:creationId xmlns:p14="http://schemas.microsoft.com/office/powerpoint/2010/main" val="524672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35408" y="1056042"/>
            <a:ext cx="5480392" cy="2115964"/>
          </a:xfrm>
          <a:prstGeom prst="rect">
            <a:avLst/>
          </a:prstGeom>
        </p:spPr>
        <p:txBody>
          <a:bodyPr lIns="0" tIns="0" rIns="0" bIns="0" rtlCol="0" anchor="t">
            <a:spAutoFit/>
          </a:bodyPr>
          <a:lstStyle/>
          <a:p>
            <a:pPr>
              <a:lnSpc>
                <a:spcPts val="5544"/>
              </a:lnSpc>
            </a:pPr>
            <a:r>
              <a:rPr lang="en-US" sz="5600">
                <a:solidFill>
                  <a:srgbClr val="FE6D73"/>
                </a:solidFill>
                <a:latin typeface="Kollektif Bold"/>
              </a:rPr>
              <a:t>List of Discovered Facts</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6248400" y="1606459"/>
            <a:ext cx="5056399" cy="1107996"/>
          </a:xfrm>
          <a:prstGeom prst="rect">
            <a:avLst/>
          </a:prstGeom>
        </p:spPr>
        <p:txBody>
          <a:bodyPr lIns="0" tIns="0" rIns="0" bIns="0" rtlCol="0" anchor="t">
            <a:spAutoFit/>
          </a:bodyPr>
          <a:lstStyle/>
          <a:p>
            <a:pPr lvl="1"/>
            <a:r>
              <a:rPr lang="en-US" sz="2400">
                <a:solidFill>
                  <a:srgbClr val="545454"/>
                </a:solidFill>
                <a:latin typeface="DM Sans"/>
              </a:rPr>
              <a:t>For traditional methods, SVM with an RBF kernel is agnostic and PAC-learnable.</a:t>
            </a:r>
          </a:p>
        </p:txBody>
      </p:sp>
      <p:sp>
        <p:nvSpPr>
          <p:cNvPr id="16" name="TextBox 16"/>
          <p:cNvSpPr txBox="1"/>
          <p:nvPr/>
        </p:nvSpPr>
        <p:spPr>
          <a:xfrm>
            <a:off x="12202901" y="1589042"/>
            <a:ext cx="5056399" cy="738664"/>
          </a:xfrm>
          <a:prstGeom prst="rect">
            <a:avLst/>
          </a:prstGeom>
        </p:spPr>
        <p:txBody>
          <a:bodyPr lIns="0" tIns="0" rIns="0" bIns="0" rtlCol="0" anchor="t">
            <a:spAutoFit/>
          </a:bodyPr>
          <a:lstStyle/>
          <a:p>
            <a:br>
              <a:rPr lang="en-US" sz="2400">
                <a:solidFill>
                  <a:srgbClr val="545454"/>
                </a:solidFill>
                <a:latin typeface="DM Sans"/>
              </a:rPr>
            </a:br>
            <a:r>
              <a:rPr lang="en-US" sz="2400">
                <a:solidFill>
                  <a:srgbClr val="545454"/>
                </a:solidFill>
                <a:latin typeface="DM Sans"/>
              </a:rPr>
              <a:t>.</a:t>
            </a:r>
          </a:p>
        </p:txBody>
      </p:sp>
      <p:sp>
        <p:nvSpPr>
          <p:cNvPr id="17" name="TextBox 17"/>
          <p:cNvSpPr txBox="1"/>
          <p:nvPr/>
        </p:nvSpPr>
        <p:spPr>
          <a:xfrm>
            <a:off x="6615800" y="4333237"/>
            <a:ext cx="5056399" cy="2215991"/>
          </a:xfrm>
          <a:prstGeom prst="rect">
            <a:avLst/>
          </a:prstGeom>
        </p:spPr>
        <p:txBody>
          <a:bodyPr lIns="0" tIns="0" rIns="0" bIns="0" rtlCol="0" anchor="t">
            <a:spAutoFit/>
          </a:bodyPr>
          <a:lstStyle/>
          <a:p>
            <a:pPr algn="l"/>
            <a:r>
              <a:rPr lang="en-US" sz="2400">
                <a:solidFill>
                  <a:srgbClr val="545454"/>
                </a:solidFill>
                <a:latin typeface="DM Sans"/>
              </a:rPr>
              <a:t>GCNNs may not work effectively if there is a significant reduction in the number of edges, as this can impair the message passing capability essential for learning the properties of the graph.</a:t>
            </a:r>
          </a:p>
        </p:txBody>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
        <p:nvSpPr>
          <p:cNvPr id="31" name="TextBox 31"/>
          <p:cNvSpPr txBox="1"/>
          <p:nvPr/>
        </p:nvSpPr>
        <p:spPr>
          <a:xfrm>
            <a:off x="12202901" y="4333237"/>
            <a:ext cx="5056399" cy="369332"/>
          </a:xfrm>
          <a:prstGeom prst="rect">
            <a:avLst/>
          </a:prstGeom>
        </p:spPr>
        <p:txBody>
          <a:bodyPr lIns="0" tIns="0" rIns="0" bIns="0" rtlCol="0" anchor="t">
            <a:spAutoFit/>
          </a:bodyPr>
          <a:lstStyle/>
          <a:p>
            <a:pPr algn="l"/>
            <a:r>
              <a:rPr lang="en-US" sz="2400">
                <a:solidFill>
                  <a:srgbClr val="545454"/>
                </a:solidFill>
                <a:latin typeface="DM Sans"/>
              </a:rPr>
              <a:t>.</a:t>
            </a:r>
          </a:p>
        </p:txBody>
      </p:sp>
    </p:spTree>
    <p:extLst>
      <p:ext uri="{BB962C8B-B14F-4D97-AF65-F5344CB8AC3E}">
        <p14:creationId xmlns:p14="http://schemas.microsoft.com/office/powerpoint/2010/main" val="702584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332594" y="864750"/>
            <a:ext cx="10620170" cy="1590179"/>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References</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
        <p:nvSpPr>
          <p:cNvPr id="48" name="TextBox 47">
            <a:extLst>
              <a:ext uri="{FF2B5EF4-FFF2-40B4-BE49-F238E27FC236}">
                <a16:creationId xmlns:a16="http://schemas.microsoft.com/office/drawing/2014/main" id="{3FE95BCA-7BDD-7FE6-2632-837E69C13EE9}"/>
              </a:ext>
            </a:extLst>
          </p:cNvPr>
          <p:cNvSpPr txBox="1"/>
          <p:nvPr/>
        </p:nvSpPr>
        <p:spPr>
          <a:xfrm>
            <a:off x="5053883" y="3348946"/>
            <a:ext cx="11727872" cy="3195105"/>
          </a:xfrm>
          <a:prstGeom prst="rect">
            <a:avLst/>
          </a:prstGeom>
          <a:noFill/>
        </p:spPr>
        <p:txBody>
          <a:bodyPr wrap="square">
            <a:spAutoFit/>
          </a:bodyPr>
          <a:lstStyle/>
          <a:p>
            <a:pPr marL="0" marR="0" rtl="1">
              <a:lnSpc>
                <a:spcPct val="200000"/>
              </a:lnSpc>
              <a:spcBef>
                <a:spcPts val="0"/>
              </a:spcBef>
              <a:spcAft>
                <a:spcPts val="800"/>
              </a:spcAft>
            </a:pPr>
            <a:r>
              <a:rPr lang="en-US" sz="1800">
                <a:effectLst/>
                <a:latin typeface="Calibri" panose="020F0502020204030204" pitchFamily="34" charset="0"/>
                <a:ea typeface="Calibri" panose="020F0502020204030204" pitchFamily="34" charset="0"/>
                <a:cs typeface="B Nazanin" panose="00000400000000000000" pitchFamily="2" charset="-78"/>
              </a:rPr>
              <a:t>https://onlinelibrary.wiley.com/doi/10.1002/hbm.21333</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rtl="1">
              <a:lnSpc>
                <a:spcPct val="200000"/>
              </a:lnSpc>
              <a:spcBef>
                <a:spcPts val="0"/>
              </a:spcBef>
              <a:spcAft>
                <a:spcPts val="800"/>
              </a:spcAft>
            </a:pPr>
            <a:r>
              <a:rPr lang="en-US" sz="1800" u="sng">
                <a:solidFill>
                  <a:srgbClr val="0563C1"/>
                </a:solidFill>
                <a:effectLst/>
                <a:latin typeface="Calibri" panose="020F0502020204030204" pitchFamily="34" charset="0"/>
                <a:ea typeface="Calibri" panose="020F0502020204030204" pitchFamily="34" charset="0"/>
                <a:cs typeface="B Nazanin" panose="00000400000000000000" pitchFamily="2" charset="-78"/>
                <a:hlinkClick r:id="rId10"/>
              </a:rPr>
              <a:t>https://github.com/ccraddock/cluster_roi</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rtl="1">
              <a:lnSpc>
                <a:spcPct val="200000"/>
              </a:lnSpc>
              <a:spcBef>
                <a:spcPts val="0"/>
              </a:spcBef>
              <a:spcAft>
                <a:spcPts val="800"/>
              </a:spcAft>
            </a:pPr>
            <a:r>
              <a:rPr lang="en-US" sz="1800" u="sng">
                <a:solidFill>
                  <a:srgbClr val="0563C1"/>
                </a:solidFill>
                <a:effectLst/>
                <a:latin typeface="Calibri" panose="020F0502020204030204" pitchFamily="34" charset="0"/>
                <a:ea typeface="Calibri" panose="020F0502020204030204" pitchFamily="34" charset="0"/>
                <a:cs typeface="B Nazanin" panose="00000400000000000000" pitchFamily="2" charset="-78"/>
                <a:hlinkClick r:id="rId11"/>
              </a:rPr>
              <a:t>https://ccraddock.github.io/cluster_roi/atlases.html</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rtl="1">
              <a:lnSpc>
                <a:spcPct val="200000"/>
              </a:lnSpc>
              <a:spcBef>
                <a:spcPts val="0"/>
              </a:spcBef>
              <a:spcAft>
                <a:spcPts val="800"/>
              </a:spcAft>
            </a:pPr>
            <a:r>
              <a:rPr lang="en-US" sz="1800" u="sng">
                <a:solidFill>
                  <a:srgbClr val="0563C1"/>
                </a:solidFill>
                <a:effectLst/>
                <a:latin typeface="Calibri" panose="020F0502020204030204" pitchFamily="34" charset="0"/>
                <a:ea typeface="Calibri" panose="020F0502020204030204" pitchFamily="34" charset="0"/>
                <a:cs typeface="B Nazanin" panose="00000400000000000000" pitchFamily="2" charset="-78"/>
                <a:hlinkClick r:id="rId12"/>
              </a:rPr>
              <a:t>https://www.nitrc.org/projects/cluster_roi/</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rtl="1">
              <a:lnSpc>
                <a:spcPct val="200000"/>
              </a:lnSpc>
              <a:spcBef>
                <a:spcPts val="0"/>
              </a:spcBef>
              <a:spcAft>
                <a:spcPts val="800"/>
              </a:spcAft>
            </a:pPr>
            <a:r>
              <a:rPr lang="en-US" sz="1800" u="sng">
                <a:solidFill>
                  <a:srgbClr val="0563C1"/>
                </a:solidFill>
                <a:effectLst/>
                <a:latin typeface="Calibri" panose="020F0502020204030204" pitchFamily="34" charset="0"/>
                <a:ea typeface="Calibri" panose="020F0502020204030204" pitchFamily="34" charset="0"/>
                <a:cs typeface="B Nazanin" panose="00000400000000000000" pitchFamily="2" charset="-78"/>
                <a:hlinkClick r:id="rId13"/>
              </a:rPr>
              <a:t>http://neurobureau.projects.nitrc.org/ADHD200/Introduction.html</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89410"/>
            <a:ext cx="10620170" cy="1590179"/>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Future Works</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extLst>
      <p:ext uri="{BB962C8B-B14F-4D97-AF65-F5344CB8AC3E}">
        <p14:creationId xmlns:p14="http://schemas.microsoft.com/office/powerpoint/2010/main" val="248749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9" name="Group 19"/>
          <p:cNvGrpSpPr/>
          <p:nvPr/>
        </p:nvGrpSpPr>
        <p:grpSpPr>
          <a:xfrm>
            <a:off x="2481520" y="1977377"/>
            <a:ext cx="13324959"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2825090" y="2254774"/>
            <a:ext cx="12643509" cy="1846659"/>
          </a:xfrm>
          <a:prstGeom prst="rect">
            <a:avLst/>
          </a:prstGeom>
        </p:spPr>
        <p:txBody>
          <a:bodyPr wrap="square" lIns="0" tIns="0" rIns="0" bIns="0" rtlCol="0" anchor="t">
            <a:spAutoFit/>
          </a:bodyPr>
          <a:lstStyle/>
          <a:p>
            <a:r>
              <a:rPr lang="en-US" sz="4000">
                <a:solidFill>
                  <a:srgbClr val="FFFFFF"/>
                </a:solidFill>
                <a:latin typeface="Kollektif Bold"/>
              </a:rPr>
              <a:t>What is the problem ?</a:t>
            </a:r>
          </a:p>
          <a:p>
            <a:pPr indent="-571500">
              <a:buFont typeface="Arial" panose="020B0604020202020204" pitchFamily="34" charset="0"/>
              <a:buChar char="•"/>
            </a:pPr>
            <a:br>
              <a:rPr lang="en-US" sz="4000">
                <a:solidFill>
                  <a:srgbClr val="FFFFFF"/>
                </a:solidFill>
                <a:latin typeface="Kollektif Bold"/>
              </a:rPr>
            </a:br>
            <a:endParaRPr lang="en-US" sz="4000">
              <a:solidFill>
                <a:srgbClr val="FFFFFF"/>
              </a:solidFill>
              <a:latin typeface="Kollektif Bold"/>
            </a:endParaRPr>
          </a:p>
        </p:txBody>
      </p:sp>
      <p:sp>
        <p:nvSpPr>
          <p:cNvPr id="28" name="Rectangle 1">
            <a:extLst>
              <a:ext uri="{FF2B5EF4-FFF2-40B4-BE49-F238E27FC236}">
                <a16:creationId xmlns:a16="http://schemas.microsoft.com/office/drawing/2014/main" id="{34AFB713-A852-D518-6331-93704E9BB818}"/>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Extracting frequent brain connectivity patterns in ADHD</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TextBox 39">
            <a:extLst>
              <a:ext uri="{FF2B5EF4-FFF2-40B4-BE49-F238E27FC236}">
                <a16:creationId xmlns:a16="http://schemas.microsoft.com/office/drawing/2014/main" id="{81DB7574-4ECB-45A5-0ACC-273CD74E74BA}"/>
              </a:ext>
            </a:extLst>
          </p:cNvPr>
          <p:cNvSpPr txBox="1"/>
          <p:nvPr/>
        </p:nvSpPr>
        <p:spPr>
          <a:xfrm>
            <a:off x="2895601" y="3490803"/>
            <a:ext cx="12877799" cy="3064942"/>
          </a:xfrm>
          <a:prstGeom prst="rect">
            <a:avLst/>
          </a:prstGeom>
        </p:spPr>
        <p:txBody>
          <a:bodyPr wrap="square" lIns="0" tIns="0" rIns="0" bIns="0" rtlCol="0" anchor="t">
            <a:spAutoFit/>
          </a:bodyPr>
          <a:lstStyle/>
          <a:p>
            <a:pPr marL="457200" indent="-457200">
              <a:lnSpc>
                <a:spcPct val="250000"/>
              </a:lnSpc>
              <a:buFont typeface="Arial" panose="020B0604020202020204" pitchFamily="34" charset="0"/>
              <a:buChar char="•"/>
            </a:pPr>
            <a:r>
              <a:rPr lang="en-US" sz="2800">
                <a:solidFill>
                  <a:srgbClr val="545454"/>
                </a:solidFill>
                <a:latin typeface="DM Sans"/>
              </a:rPr>
              <a:t>ADHD is a common neurodevelopmental disorder.</a:t>
            </a:r>
          </a:p>
          <a:p>
            <a:pPr marL="457200" indent="-457200">
              <a:lnSpc>
                <a:spcPct val="250000"/>
              </a:lnSpc>
              <a:buFont typeface="Arial" panose="020B0604020202020204" pitchFamily="34" charset="0"/>
              <a:buChar char="•"/>
            </a:pPr>
            <a:r>
              <a:rPr lang="en-US" sz="2800">
                <a:solidFill>
                  <a:srgbClr val="545454"/>
                </a:solidFill>
                <a:latin typeface="DM Sans"/>
              </a:rPr>
              <a:t>Symptoms include inattention, hyperactivity, and impulsivity.</a:t>
            </a:r>
          </a:p>
          <a:p>
            <a:pPr marL="457200" indent="-457200">
              <a:lnSpc>
                <a:spcPct val="250000"/>
              </a:lnSpc>
              <a:buFont typeface="Arial" panose="020B0604020202020204" pitchFamily="34" charset="0"/>
              <a:buChar char="•"/>
            </a:pPr>
            <a:r>
              <a:rPr lang="en-US" sz="2800">
                <a:solidFill>
                  <a:srgbClr val="545454"/>
                </a:solidFill>
                <a:latin typeface="DM Sans"/>
              </a:rPr>
              <a:t>The need for accurate classification to aid in treatment and management.</a:t>
            </a:r>
          </a:p>
        </p:txBody>
      </p:sp>
    </p:spTree>
    <p:extLst>
      <p:ext uri="{BB962C8B-B14F-4D97-AF65-F5344CB8AC3E}">
        <p14:creationId xmlns:p14="http://schemas.microsoft.com/office/powerpoint/2010/main" val="403891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30281" y="3152219"/>
            <a:ext cx="12206292" cy="1040157"/>
          </a:xfrm>
          <a:prstGeom prst="rect">
            <a:avLst/>
          </a:prstGeom>
        </p:spPr>
        <p:txBody>
          <a:bodyPr wrap="square" lIns="0" tIns="0" rIns="0" bIns="0" rtlCol="0" anchor="t">
            <a:spAutoFit/>
          </a:bodyPr>
          <a:lstStyle/>
          <a:p>
            <a:pPr algn="ctr">
              <a:lnSpc>
                <a:spcPts val="9999"/>
              </a:lnSpc>
            </a:pPr>
            <a:r>
              <a:rPr lang="en-US" sz="3200" b="1">
                <a:solidFill>
                  <a:srgbClr val="227C9D"/>
                </a:solidFill>
                <a:latin typeface="Kollektif Bold"/>
              </a:rPr>
              <a:t>What is the data mining question posed to solve the problem ?</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4137371" y="4612831"/>
            <a:ext cx="9387691" cy="865622"/>
          </a:xfrm>
          <a:prstGeom prst="rect">
            <a:avLst/>
          </a:prstGeom>
        </p:spPr>
        <p:txBody>
          <a:bodyPr wrap="square" lIns="0" tIns="0" rIns="0" bIns="0" rtlCol="0" anchor="t">
            <a:spAutoFit/>
          </a:bodyPr>
          <a:lstStyle/>
          <a:p>
            <a:pPr>
              <a:lnSpc>
                <a:spcPts val="3360"/>
              </a:lnSpc>
            </a:pPr>
            <a:r>
              <a:rPr lang="en-US" sz="2800">
                <a:solidFill>
                  <a:srgbClr val="545454"/>
                </a:solidFill>
                <a:latin typeface="DM Sans"/>
              </a:rPr>
              <a:t>Can we classify individuals with ADHD based on brain connectivity patterns?</a:t>
            </a:r>
          </a:p>
        </p:txBody>
      </p:sp>
      <p:sp>
        <p:nvSpPr>
          <p:cNvPr id="40" name="TextBox 2">
            <a:extLst>
              <a:ext uri="{FF2B5EF4-FFF2-40B4-BE49-F238E27FC236}">
                <a16:creationId xmlns:a16="http://schemas.microsoft.com/office/drawing/2014/main" id="{E67077C3-E1A8-D1B7-B304-D76C897D8E73}"/>
              </a:ext>
            </a:extLst>
          </p:cNvPr>
          <p:cNvSpPr txBox="1"/>
          <p:nvPr/>
        </p:nvSpPr>
        <p:spPr>
          <a:xfrm>
            <a:off x="2985902" y="5148363"/>
            <a:ext cx="12206292" cy="1040157"/>
          </a:xfrm>
          <a:prstGeom prst="rect">
            <a:avLst/>
          </a:prstGeom>
        </p:spPr>
        <p:txBody>
          <a:bodyPr wrap="square" lIns="0" tIns="0" rIns="0" bIns="0" rtlCol="0" anchor="t">
            <a:spAutoFit/>
          </a:bodyPr>
          <a:lstStyle/>
          <a:p>
            <a:pPr>
              <a:lnSpc>
                <a:spcPts val="9999"/>
              </a:lnSpc>
            </a:pPr>
            <a:r>
              <a:rPr lang="en-US" sz="3200" b="1">
                <a:solidFill>
                  <a:srgbClr val="227C9D"/>
                </a:solidFill>
                <a:latin typeface="Kollektif Bold"/>
              </a:rPr>
              <a:t>How was data collected?</a:t>
            </a:r>
          </a:p>
        </p:txBody>
      </p:sp>
      <p:sp>
        <p:nvSpPr>
          <p:cNvPr id="41" name="TextBox 39">
            <a:extLst>
              <a:ext uri="{FF2B5EF4-FFF2-40B4-BE49-F238E27FC236}">
                <a16:creationId xmlns:a16="http://schemas.microsoft.com/office/drawing/2014/main" id="{C0D639B2-F79F-4EC6-9E4B-715B623BF37B}"/>
              </a:ext>
            </a:extLst>
          </p:cNvPr>
          <p:cNvSpPr txBox="1"/>
          <p:nvPr/>
        </p:nvSpPr>
        <p:spPr>
          <a:xfrm>
            <a:off x="4557714" y="6452325"/>
            <a:ext cx="10870676" cy="2609689"/>
          </a:xfrm>
          <a:prstGeom prst="rect">
            <a:avLst/>
          </a:prstGeom>
        </p:spPr>
        <p:txBody>
          <a:bodyPr wrap="square" lIns="0" tIns="0" rIns="0" bIns="0" rtlCol="0" anchor="t">
            <a:spAutoFit/>
          </a:bodyPr>
          <a:lstStyle/>
          <a:p>
            <a:pPr marL="457200" indent="-457200">
              <a:lnSpc>
                <a:spcPts val="3360"/>
              </a:lnSpc>
              <a:buFont typeface="Arial" panose="020B0604020202020204" pitchFamily="34" charset="0"/>
              <a:buChar char="•"/>
            </a:pPr>
            <a:r>
              <a:rPr lang="en-US" sz="2800">
                <a:solidFill>
                  <a:srgbClr val="545454"/>
                </a:solidFill>
                <a:latin typeface="DM Sans"/>
              </a:rPr>
              <a:t>ADHD-200 Competition</a:t>
            </a:r>
          </a:p>
          <a:p>
            <a:pPr>
              <a:lnSpc>
                <a:spcPts val="3360"/>
              </a:lnSpc>
            </a:pPr>
            <a:r>
              <a:rPr lang="en-US" sz="2800">
                <a:solidFill>
                  <a:srgbClr val="545454"/>
                </a:solidFill>
                <a:latin typeface="DM Sans"/>
              </a:rPr>
              <a:t>	Collaborative data collection effort for ADHD research.</a:t>
            </a:r>
          </a:p>
          <a:p>
            <a:pPr marL="457200" indent="-457200">
              <a:lnSpc>
                <a:spcPts val="3360"/>
              </a:lnSpc>
              <a:buFont typeface="Arial" panose="020B0604020202020204" pitchFamily="34" charset="0"/>
              <a:buChar char="•"/>
            </a:pPr>
            <a:r>
              <a:rPr lang="en-US" sz="2800">
                <a:solidFill>
                  <a:srgbClr val="545454"/>
                </a:solidFill>
                <a:latin typeface="DM Sans"/>
              </a:rPr>
              <a:t>Multi-Lab Data Collection</a:t>
            </a:r>
          </a:p>
          <a:p>
            <a:pPr>
              <a:lnSpc>
                <a:spcPts val="3360"/>
              </a:lnSpc>
            </a:pPr>
            <a:r>
              <a:rPr lang="en-US" sz="2800">
                <a:solidFill>
                  <a:srgbClr val="545454"/>
                </a:solidFill>
                <a:latin typeface="DM Sans"/>
              </a:rPr>
              <a:t>	Data gathered from 9 different laboratories.</a:t>
            </a:r>
          </a:p>
          <a:p>
            <a:pPr marL="457200" indent="-457200">
              <a:lnSpc>
                <a:spcPts val="3360"/>
              </a:lnSpc>
              <a:buFont typeface="Arial" panose="020B0604020202020204" pitchFamily="34" charset="0"/>
              <a:buChar char="•"/>
            </a:pPr>
            <a:r>
              <a:rPr lang="en-US" sz="2800">
                <a:solidFill>
                  <a:srgbClr val="545454"/>
                </a:solidFill>
                <a:latin typeface="DM Sans"/>
              </a:rPr>
              <a:t>fMRI Data</a:t>
            </a:r>
          </a:p>
          <a:p>
            <a:pPr>
              <a:lnSpc>
                <a:spcPts val="3360"/>
              </a:lnSpc>
            </a:pPr>
            <a:r>
              <a:rPr lang="en-US" sz="2800">
                <a:solidFill>
                  <a:srgbClr val="545454"/>
                </a:solidFill>
                <a:latin typeface="DM Sans"/>
              </a:rPr>
              <a:t>	Collected functional MRI scans from participants.</a:t>
            </a:r>
          </a:p>
        </p:txBody>
      </p:sp>
    </p:spTree>
    <p:extLst>
      <p:ext uri="{BB962C8B-B14F-4D97-AF65-F5344CB8AC3E}">
        <p14:creationId xmlns:p14="http://schemas.microsoft.com/office/powerpoint/2010/main" val="212016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9" name="Group 19"/>
          <p:cNvGrpSpPr/>
          <p:nvPr/>
        </p:nvGrpSpPr>
        <p:grpSpPr>
          <a:xfrm>
            <a:off x="2481520" y="1977377"/>
            <a:ext cx="13324959"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2825090" y="2254774"/>
            <a:ext cx="12643509" cy="1744067"/>
          </a:xfrm>
          <a:prstGeom prst="rect">
            <a:avLst/>
          </a:prstGeom>
        </p:spPr>
        <p:txBody>
          <a:bodyPr wrap="square" lIns="0" tIns="0" rIns="0" bIns="0" rtlCol="0" anchor="t">
            <a:spAutoFit/>
          </a:bodyPr>
          <a:lstStyle/>
          <a:p>
            <a:pPr algn="l">
              <a:lnSpc>
                <a:spcPts val="4000"/>
              </a:lnSpc>
            </a:pPr>
            <a:r>
              <a:rPr lang="en-US" sz="4000">
                <a:solidFill>
                  <a:srgbClr val="FFFFFF"/>
                </a:solidFill>
                <a:latin typeface="Kollektif Bold"/>
              </a:rPr>
              <a:t>How the problem was solved ?</a:t>
            </a:r>
          </a:p>
          <a:p>
            <a:pPr indent="-571500">
              <a:buFont typeface="Arial" panose="020B0604020202020204" pitchFamily="34" charset="0"/>
              <a:buChar char="•"/>
            </a:pPr>
            <a:br>
              <a:rPr lang="en-US" sz="4000">
                <a:solidFill>
                  <a:srgbClr val="FFFFFF"/>
                </a:solidFill>
                <a:latin typeface="Kollektif Bold"/>
              </a:rPr>
            </a:br>
            <a:endParaRPr lang="en-US" sz="4000">
              <a:solidFill>
                <a:srgbClr val="FFFFFF"/>
              </a:solidFill>
              <a:latin typeface="Kollektif Bold"/>
            </a:endParaRPr>
          </a:p>
        </p:txBody>
      </p:sp>
      <p:sp>
        <p:nvSpPr>
          <p:cNvPr id="28" name="Rectangle 1">
            <a:extLst>
              <a:ext uri="{FF2B5EF4-FFF2-40B4-BE49-F238E27FC236}">
                <a16:creationId xmlns:a16="http://schemas.microsoft.com/office/drawing/2014/main" id="{34AFB713-A852-D518-6331-93704E9BB818}"/>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Extracting frequent brain connectivity patterns in ADHD</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TextBox 39">
            <a:extLst>
              <a:ext uri="{FF2B5EF4-FFF2-40B4-BE49-F238E27FC236}">
                <a16:creationId xmlns:a16="http://schemas.microsoft.com/office/drawing/2014/main" id="{81DB7574-4ECB-45A5-0ACC-273CD74E74BA}"/>
              </a:ext>
            </a:extLst>
          </p:cNvPr>
          <p:cNvSpPr txBox="1"/>
          <p:nvPr/>
        </p:nvSpPr>
        <p:spPr>
          <a:xfrm>
            <a:off x="2590801" y="3490803"/>
            <a:ext cx="13106400" cy="5219378"/>
          </a:xfrm>
          <a:prstGeom prst="rect">
            <a:avLst/>
          </a:prstGeom>
        </p:spPr>
        <p:txBody>
          <a:bodyPr wrap="square" lIns="0" tIns="0" rIns="0" bIns="0" rtlCol="0" anchor="t">
            <a:spAutoFit/>
          </a:bodyPr>
          <a:lstStyle/>
          <a:p>
            <a:pPr marL="457200" indent="-457200">
              <a:lnSpc>
                <a:spcPct val="250000"/>
              </a:lnSpc>
              <a:buFont typeface="Arial" panose="020B0604020202020204" pitchFamily="34" charset="0"/>
              <a:buChar char="•"/>
            </a:pPr>
            <a:r>
              <a:rPr lang="en-US" sz="2800">
                <a:solidFill>
                  <a:srgbClr val="545454"/>
                </a:solidFill>
                <a:latin typeface="DM Sans"/>
              </a:rPr>
              <a:t>Calculated the correlation between each pair of points using four different similarity measures, Pearson R, Cosine Sim., Wavelet Dist, Euclidean distance.</a:t>
            </a:r>
          </a:p>
          <a:p>
            <a:pPr marL="457200" indent="-457200">
              <a:lnSpc>
                <a:spcPct val="250000"/>
              </a:lnSpc>
              <a:buFont typeface="Arial" panose="020B0604020202020204" pitchFamily="34" charset="0"/>
              <a:buChar char="•"/>
            </a:pPr>
            <a:r>
              <a:rPr lang="en-US" sz="2800">
                <a:solidFill>
                  <a:srgbClr val="545454"/>
                </a:solidFill>
                <a:latin typeface="DM Sans"/>
              </a:rPr>
              <a:t>Due to high dimensionality, we reformulated the problem into a graph, computer vision task and explored various methods of feature selection with ML models.</a:t>
            </a:r>
          </a:p>
        </p:txBody>
      </p:sp>
      <p:sp>
        <p:nvSpPr>
          <p:cNvPr id="3" name="Rectangle 2">
            <a:extLst>
              <a:ext uri="{FF2B5EF4-FFF2-40B4-BE49-F238E27FC236}">
                <a16:creationId xmlns:a16="http://schemas.microsoft.com/office/drawing/2014/main" id="{1574A6B5-0296-84D7-52E5-2FAC1DB649A9}"/>
              </a:ext>
            </a:extLst>
          </p:cNvPr>
          <p:cNvSpPr>
            <a:spLocks noChangeArrowheads="1"/>
          </p:cNvSpPr>
          <p:nvPr/>
        </p:nvSpPr>
        <p:spPr bwMode="auto">
          <a:xfrm>
            <a:off x="0" y="0"/>
            <a:ext cx="6410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ui-sans-serif"/>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409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46515" y="188903"/>
            <a:ext cx="6074688" cy="705321"/>
          </a:xfrm>
          <a:prstGeom prst="rect">
            <a:avLst/>
          </a:prstGeom>
        </p:spPr>
        <p:txBody>
          <a:bodyPr wrap="square" lIns="0" tIns="0" rIns="0" bIns="0" rtlCol="0" anchor="t">
            <a:spAutoFit/>
          </a:bodyPr>
          <a:lstStyle/>
          <a:p>
            <a:pPr algn="l">
              <a:lnSpc>
                <a:spcPts val="5544"/>
              </a:lnSpc>
            </a:pPr>
            <a:r>
              <a:rPr lang="en-US" sz="5600" dirty="0">
                <a:solidFill>
                  <a:srgbClr val="FE6D73"/>
                </a:solidFill>
                <a:latin typeface="Kollektif Bold"/>
              </a:rPr>
              <a:t>Results Overview</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rot="8100000">
            <a:off x="15453058" y="510917"/>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37" name="AutoShape 37">
            <a:extLst>
              <a:ext uri="{FF2B5EF4-FFF2-40B4-BE49-F238E27FC236}">
                <a16:creationId xmlns:a16="http://schemas.microsoft.com/office/drawing/2014/main" id="{32A2AEBE-D991-3C79-4BCE-A571FB17DF18}"/>
              </a:ext>
            </a:extLst>
          </p:cNvPr>
          <p:cNvSpPr/>
          <p:nvPr/>
        </p:nvSpPr>
        <p:spPr>
          <a:xfrm>
            <a:off x="558723" y="4148817"/>
            <a:ext cx="3377485" cy="3360058"/>
          </a:xfrm>
          <a:prstGeom prst="line">
            <a:avLst/>
          </a:prstGeom>
          <a:ln w="28575" cap="flat">
            <a:solidFill>
              <a:srgbClr val="8CA9AD"/>
            </a:solidFill>
            <a:prstDash val="solid"/>
            <a:headEnd type="none" w="sm" len="sm"/>
            <a:tailEnd type="none" w="sm" len="sm"/>
          </a:ln>
        </p:spPr>
      </p:sp>
      <p:graphicFrame>
        <p:nvGraphicFramePr>
          <p:cNvPr id="36" name="Table 35">
            <a:extLst>
              <a:ext uri="{FF2B5EF4-FFF2-40B4-BE49-F238E27FC236}">
                <a16:creationId xmlns:a16="http://schemas.microsoft.com/office/drawing/2014/main" id="{652CE1E1-53EC-AC58-11A4-78F9E4AFAA50}"/>
              </a:ext>
            </a:extLst>
          </p:cNvPr>
          <p:cNvGraphicFramePr>
            <a:graphicFrameLocks noGrp="1"/>
          </p:cNvGraphicFramePr>
          <p:nvPr>
            <p:extLst>
              <p:ext uri="{D42A27DB-BD31-4B8C-83A1-F6EECF244321}">
                <p14:modId xmlns:p14="http://schemas.microsoft.com/office/powerpoint/2010/main" val="984866574"/>
              </p:ext>
            </p:extLst>
          </p:nvPr>
        </p:nvGraphicFramePr>
        <p:xfrm>
          <a:off x="2692703" y="894224"/>
          <a:ext cx="13005525" cy="9009862"/>
        </p:xfrm>
        <a:graphic>
          <a:graphicData uri="http://schemas.openxmlformats.org/drawingml/2006/table">
            <a:tbl>
              <a:tblPr firstRow="1" bandRow="1">
                <a:tableStyleId>{93296810-A885-4BE3-A3E7-6D5BEEA58F35}</a:tableStyleId>
              </a:tblPr>
              <a:tblGrid>
                <a:gridCol w="5594033">
                  <a:extLst>
                    <a:ext uri="{9D8B030D-6E8A-4147-A177-3AD203B41FA5}">
                      <a16:colId xmlns:a16="http://schemas.microsoft.com/office/drawing/2014/main" val="2258947721"/>
                    </a:ext>
                  </a:extLst>
                </a:gridCol>
                <a:gridCol w="2563281">
                  <a:extLst>
                    <a:ext uri="{9D8B030D-6E8A-4147-A177-3AD203B41FA5}">
                      <a16:colId xmlns:a16="http://schemas.microsoft.com/office/drawing/2014/main" val="1465735840"/>
                    </a:ext>
                  </a:extLst>
                </a:gridCol>
                <a:gridCol w="1011015">
                  <a:extLst>
                    <a:ext uri="{9D8B030D-6E8A-4147-A177-3AD203B41FA5}">
                      <a16:colId xmlns:a16="http://schemas.microsoft.com/office/drawing/2014/main" val="2138642633"/>
                    </a:ext>
                  </a:extLst>
                </a:gridCol>
                <a:gridCol w="3837196">
                  <a:extLst>
                    <a:ext uri="{9D8B030D-6E8A-4147-A177-3AD203B41FA5}">
                      <a16:colId xmlns:a16="http://schemas.microsoft.com/office/drawing/2014/main" val="2525856540"/>
                    </a:ext>
                  </a:extLst>
                </a:gridCol>
              </a:tblGrid>
              <a:tr h="354649">
                <a:tc>
                  <a:txBody>
                    <a:bodyPr/>
                    <a:lstStyle/>
                    <a:p>
                      <a:pPr fontAlgn="b"/>
                      <a:r>
                        <a:rPr lang="en-US" sz="1800" b="1" dirty="0">
                          <a:effectLst/>
                        </a:rPr>
                        <a:t>Model</a:t>
                      </a:r>
                    </a:p>
                  </a:txBody>
                  <a:tcPr anchor="b"/>
                </a:tc>
                <a:tc>
                  <a:txBody>
                    <a:bodyPr/>
                    <a:lstStyle/>
                    <a:p>
                      <a:pPr fontAlgn="b"/>
                      <a:r>
                        <a:rPr lang="en-US" sz="1800" b="1">
                          <a:effectLst/>
                        </a:rPr>
                        <a:t>#Input Features</a:t>
                      </a:r>
                    </a:p>
                  </a:txBody>
                  <a:tcPr anchor="b"/>
                </a:tc>
                <a:tc>
                  <a:txBody>
                    <a:bodyPr/>
                    <a:lstStyle/>
                    <a:p>
                      <a:pPr fontAlgn="b"/>
                      <a:r>
                        <a:rPr lang="en-US" sz="1800" b="1">
                          <a:effectLst/>
                        </a:rPr>
                        <a:t>Accuracy</a:t>
                      </a:r>
                    </a:p>
                  </a:txBody>
                  <a:tcPr anchor="b"/>
                </a:tc>
                <a:tc>
                  <a:txBody>
                    <a:bodyPr/>
                    <a:lstStyle/>
                    <a:p>
                      <a:pPr fontAlgn="b"/>
                      <a:r>
                        <a:rPr lang="en-US" sz="1800" b="1">
                          <a:effectLst/>
                        </a:rPr>
                        <a:t>Weighted Avg. F1-Score</a:t>
                      </a:r>
                    </a:p>
                  </a:txBody>
                  <a:tcPr anchor="b"/>
                </a:tc>
                <a:extLst>
                  <a:ext uri="{0D108BD9-81ED-4DB2-BD59-A6C34878D82A}">
                    <a16:rowId xmlns:a16="http://schemas.microsoft.com/office/drawing/2014/main" val="2723867731"/>
                  </a:ext>
                </a:extLst>
              </a:tr>
              <a:tr h="586932">
                <a:tc>
                  <a:txBody>
                    <a:bodyPr/>
                    <a:lstStyle/>
                    <a:p>
                      <a:pPr fontAlgn="base"/>
                      <a:r>
                        <a:rPr lang="en-US" sz="1800">
                          <a:effectLst/>
                        </a:rPr>
                        <a:t>VarianceThreshold-0.103+StandardScaler+SVC-Linear</a:t>
                      </a:r>
                    </a:p>
                  </a:txBody>
                  <a:tcPr anchor="ctr"/>
                </a:tc>
                <a:tc>
                  <a:txBody>
                    <a:bodyPr/>
                    <a:lstStyle/>
                    <a:p>
                      <a:pPr fontAlgn="base"/>
                      <a:r>
                        <a:rPr lang="en-US" sz="1800">
                          <a:effectLst/>
                        </a:rPr>
                        <a:t>29</a:t>
                      </a:r>
                    </a:p>
                  </a:txBody>
                  <a:tcPr anchor="ctr"/>
                </a:tc>
                <a:tc>
                  <a:txBody>
                    <a:bodyPr/>
                    <a:lstStyle/>
                    <a:p>
                      <a:pPr fontAlgn="base"/>
                      <a:r>
                        <a:rPr lang="en-US" sz="1800">
                          <a:effectLst/>
                        </a:rPr>
                        <a:t>0.62</a:t>
                      </a:r>
                    </a:p>
                  </a:txBody>
                  <a:tcPr anchor="ctr"/>
                </a:tc>
                <a:tc>
                  <a:txBody>
                    <a:bodyPr/>
                    <a:lstStyle/>
                    <a:p>
                      <a:pPr fontAlgn="base"/>
                      <a:r>
                        <a:rPr lang="en-US" sz="1800">
                          <a:effectLst/>
                        </a:rPr>
                        <a:t>0.53</a:t>
                      </a:r>
                    </a:p>
                  </a:txBody>
                  <a:tcPr anchor="ctr"/>
                </a:tc>
                <a:extLst>
                  <a:ext uri="{0D108BD9-81ED-4DB2-BD59-A6C34878D82A}">
                    <a16:rowId xmlns:a16="http://schemas.microsoft.com/office/drawing/2014/main" val="2743495593"/>
                  </a:ext>
                </a:extLst>
              </a:tr>
              <a:tr h="586932">
                <a:tc>
                  <a:txBody>
                    <a:bodyPr/>
                    <a:lstStyle/>
                    <a:p>
                      <a:pPr fontAlgn="base"/>
                      <a:r>
                        <a:rPr lang="en-US" sz="1800">
                          <a:effectLst/>
                        </a:rPr>
                        <a:t>VarianceThreshold-0.103+StandardScaler+SVC-Poly</a:t>
                      </a:r>
                    </a:p>
                  </a:txBody>
                  <a:tcPr anchor="ctr"/>
                </a:tc>
                <a:tc>
                  <a:txBody>
                    <a:bodyPr/>
                    <a:lstStyle/>
                    <a:p>
                      <a:pPr fontAlgn="base"/>
                      <a:r>
                        <a:rPr lang="en-US" sz="1800">
                          <a:effectLst/>
                        </a:rPr>
                        <a:t>29</a:t>
                      </a:r>
                    </a:p>
                  </a:txBody>
                  <a:tcPr anchor="ctr"/>
                </a:tc>
                <a:tc>
                  <a:txBody>
                    <a:bodyPr/>
                    <a:lstStyle/>
                    <a:p>
                      <a:pPr fontAlgn="base"/>
                      <a:r>
                        <a:rPr lang="en-US" sz="1800">
                          <a:effectLst/>
                        </a:rPr>
                        <a:t>0.62</a:t>
                      </a:r>
                    </a:p>
                  </a:txBody>
                  <a:tcPr anchor="ctr"/>
                </a:tc>
                <a:tc>
                  <a:txBody>
                    <a:bodyPr/>
                    <a:lstStyle/>
                    <a:p>
                      <a:pPr fontAlgn="base"/>
                      <a:r>
                        <a:rPr lang="en-US" sz="1800">
                          <a:effectLst/>
                        </a:rPr>
                        <a:t>0.53</a:t>
                      </a:r>
                    </a:p>
                  </a:txBody>
                  <a:tcPr anchor="ctr"/>
                </a:tc>
                <a:extLst>
                  <a:ext uri="{0D108BD9-81ED-4DB2-BD59-A6C34878D82A}">
                    <a16:rowId xmlns:a16="http://schemas.microsoft.com/office/drawing/2014/main" val="62168654"/>
                  </a:ext>
                </a:extLst>
              </a:tr>
              <a:tr h="586932">
                <a:tc>
                  <a:txBody>
                    <a:bodyPr/>
                    <a:lstStyle/>
                    <a:p>
                      <a:pPr fontAlgn="base"/>
                      <a:r>
                        <a:rPr lang="en-US" sz="1800">
                          <a:effectLst/>
                        </a:rPr>
                        <a:t>VarianceThreshold-0.103+StandardScaler+SVC-RBF</a:t>
                      </a:r>
                    </a:p>
                  </a:txBody>
                  <a:tcPr anchor="ctr"/>
                </a:tc>
                <a:tc>
                  <a:txBody>
                    <a:bodyPr/>
                    <a:lstStyle/>
                    <a:p>
                      <a:pPr fontAlgn="base"/>
                      <a:r>
                        <a:rPr lang="en-US" sz="1800">
                          <a:effectLst/>
                        </a:rPr>
                        <a:t>29</a:t>
                      </a:r>
                    </a:p>
                  </a:txBody>
                  <a:tcPr anchor="ctr"/>
                </a:tc>
                <a:tc>
                  <a:txBody>
                    <a:bodyPr/>
                    <a:lstStyle/>
                    <a:p>
                      <a:pPr fontAlgn="base"/>
                      <a:r>
                        <a:rPr lang="en-US" sz="1800">
                          <a:effectLst/>
                        </a:rPr>
                        <a:t>0.63</a:t>
                      </a:r>
                    </a:p>
                  </a:txBody>
                  <a:tcPr anchor="ctr"/>
                </a:tc>
                <a:tc>
                  <a:txBody>
                    <a:bodyPr/>
                    <a:lstStyle/>
                    <a:p>
                      <a:pPr fontAlgn="base"/>
                      <a:r>
                        <a:rPr lang="en-US" sz="1800">
                          <a:effectLst/>
                        </a:rPr>
                        <a:t>0.58</a:t>
                      </a:r>
                    </a:p>
                  </a:txBody>
                  <a:tcPr anchor="ctr"/>
                </a:tc>
                <a:extLst>
                  <a:ext uri="{0D108BD9-81ED-4DB2-BD59-A6C34878D82A}">
                    <a16:rowId xmlns:a16="http://schemas.microsoft.com/office/drawing/2014/main" val="3835557744"/>
                  </a:ext>
                </a:extLst>
              </a:tr>
              <a:tr h="586932">
                <a:tc>
                  <a:txBody>
                    <a:bodyPr/>
                    <a:lstStyle/>
                    <a:p>
                      <a:pPr fontAlgn="base"/>
                      <a:r>
                        <a:rPr lang="en-US" sz="1800">
                          <a:effectLst/>
                        </a:rPr>
                        <a:t>VarianceThreshold-0.103+StandardScaler+SVC-Sigmoid</a:t>
                      </a:r>
                    </a:p>
                  </a:txBody>
                  <a:tcPr anchor="ctr"/>
                </a:tc>
                <a:tc>
                  <a:txBody>
                    <a:bodyPr/>
                    <a:lstStyle/>
                    <a:p>
                      <a:pPr fontAlgn="base"/>
                      <a:r>
                        <a:rPr lang="en-US" sz="1800">
                          <a:effectLst/>
                        </a:rPr>
                        <a:t>29</a:t>
                      </a:r>
                    </a:p>
                  </a:txBody>
                  <a:tcPr anchor="ctr"/>
                </a:tc>
                <a:tc>
                  <a:txBody>
                    <a:bodyPr/>
                    <a:lstStyle/>
                    <a:p>
                      <a:pPr fontAlgn="base"/>
                      <a:r>
                        <a:rPr lang="en-US" sz="1800">
                          <a:effectLst/>
                        </a:rPr>
                        <a:t>0.56</a:t>
                      </a:r>
                    </a:p>
                  </a:txBody>
                  <a:tcPr anchor="ctr"/>
                </a:tc>
                <a:tc>
                  <a:txBody>
                    <a:bodyPr/>
                    <a:lstStyle/>
                    <a:p>
                      <a:pPr fontAlgn="base"/>
                      <a:r>
                        <a:rPr lang="en-US" sz="1800">
                          <a:effectLst/>
                        </a:rPr>
                        <a:t>0.56</a:t>
                      </a:r>
                    </a:p>
                  </a:txBody>
                  <a:tcPr anchor="ctr"/>
                </a:tc>
                <a:extLst>
                  <a:ext uri="{0D108BD9-81ED-4DB2-BD59-A6C34878D82A}">
                    <a16:rowId xmlns:a16="http://schemas.microsoft.com/office/drawing/2014/main" val="50258721"/>
                  </a:ext>
                </a:extLst>
              </a:tr>
              <a:tr h="586932">
                <a:tc>
                  <a:txBody>
                    <a:bodyPr/>
                    <a:lstStyle/>
                    <a:p>
                      <a:pPr fontAlgn="base"/>
                      <a:r>
                        <a:rPr lang="en-US" sz="1800">
                          <a:effectLst/>
                        </a:rPr>
                        <a:t>VarianceThreshold-0.103+StandardScaler+AdaBoost-1000</a:t>
                      </a:r>
                    </a:p>
                  </a:txBody>
                  <a:tcPr anchor="ctr"/>
                </a:tc>
                <a:tc>
                  <a:txBody>
                    <a:bodyPr/>
                    <a:lstStyle/>
                    <a:p>
                      <a:pPr fontAlgn="base"/>
                      <a:r>
                        <a:rPr lang="en-US" sz="1800">
                          <a:effectLst/>
                        </a:rPr>
                        <a:t>29</a:t>
                      </a:r>
                    </a:p>
                  </a:txBody>
                  <a:tcPr anchor="ctr"/>
                </a:tc>
                <a:tc>
                  <a:txBody>
                    <a:bodyPr/>
                    <a:lstStyle/>
                    <a:p>
                      <a:pPr fontAlgn="base"/>
                      <a:r>
                        <a:rPr lang="en-US" sz="1800">
                          <a:effectLst/>
                        </a:rPr>
                        <a:t>0.59</a:t>
                      </a:r>
                    </a:p>
                  </a:txBody>
                  <a:tcPr anchor="ctr"/>
                </a:tc>
                <a:tc>
                  <a:txBody>
                    <a:bodyPr/>
                    <a:lstStyle/>
                    <a:p>
                      <a:pPr fontAlgn="base"/>
                      <a:r>
                        <a:rPr lang="en-US" sz="1800">
                          <a:effectLst/>
                        </a:rPr>
                        <a:t>0.58</a:t>
                      </a:r>
                    </a:p>
                  </a:txBody>
                  <a:tcPr anchor="ctr"/>
                </a:tc>
                <a:extLst>
                  <a:ext uri="{0D108BD9-81ED-4DB2-BD59-A6C34878D82A}">
                    <a16:rowId xmlns:a16="http://schemas.microsoft.com/office/drawing/2014/main" val="4146047726"/>
                  </a:ext>
                </a:extLst>
              </a:tr>
              <a:tr h="586932">
                <a:tc>
                  <a:txBody>
                    <a:bodyPr/>
                    <a:lstStyle/>
                    <a:p>
                      <a:pPr fontAlgn="base"/>
                      <a:r>
                        <a:rPr lang="en-US" sz="1800">
                          <a:effectLst/>
                        </a:rPr>
                        <a:t>VarianceThreshold-0.103+StandardScaler+GaussianNB</a:t>
                      </a:r>
                    </a:p>
                  </a:txBody>
                  <a:tcPr anchor="ctr"/>
                </a:tc>
                <a:tc>
                  <a:txBody>
                    <a:bodyPr/>
                    <a:lstStyle/>
                    <a:p>
                      <a:pPr fontAlgn="base"/>
                      <a:r>
                        <a:rPr lang="en-US" sz="1800">
                          <a:effectLst/>
                        </a:rPr>
                        <a:t>29</a:t>
                      </a:r>
                    </a:p>
                  </a:txBody>
                  <a:tcPr anchor="ctr"/>
                </a:tc>
                <a:tc>
                  <a:txBody>
                    <a:bodyPr/>
                    <a:lstStyle/>
                    <a:p>
                      <a:pPr fontAlgn="base"/>
                      <a:r>
                        <a:rPr lang="en-US" sz="1800">
                          <a:effectLst/>
                        </a:rPr>
                        <a:t>0.63</a:t>
                      </a:r>
                    </a:p>
                  </a:txBody>
                  <a:tcPr anchor="ctr"/>
                </a:tc>
                <a:tc>
                  <a:txBody>
                    <a:bodyPr/>
                    <a:lstStyle/>
                    <a:p>
                      <a:pPr fontAlgn="base"/>
                      <a:r>
                        <a:rPr lang="en-US" sz="1800">
                          <a:effectLst/>
                        </a:rPr>
                        <a:t>0.62</a:t>
                      </a:r>
                    </a:p>
                  </a:txBody>
                  <a:tcPr anchor="ctr"/>
                </a:tc>
                <a:extLst>
                  <a:ext uri="{0D108BD9-81ED-4DB2-BD59-A6C34878D82A}">
                    <a16:rowId xmlns:a16="http://schemas.microsoft.com/office/drawing/2014/main" val="3232450178"/>
                  </a:ext>
                </a:extLst>
              </a:tr>
              <a:tr h="354649">
                <a:tc>
                  <a:txBody>
                    <a:bodyPr/>
                    <a:lstStyle/>
                    <a:p>
                      <a:pPr fontAlgn="base"/>
                      <a:r>
                        <a:rPr lang="en-US" sz="1800">
                          <a:effectLst/>
                        </a:rPr>
                        <a:t>SequentialFeatureSelector</a:t>
                      </a:r>
                    </a:p>
                  </a:txBody>
                  <a:tcPr anchor="ctr"/>
                </a:tc>
                <a:tc>
                  <a:txBody>
                    <a:bodyPr/>
                    <a:lstStyle/>
                    <a:p>
                      <a:pPr fontAlgn="base"/>
                      <a:r>
                        <a:rPr lang="en-US" sz="1800">
                          <a:effectLst/>
                        </a:rPr>
                        <a:t>-</a:t>
                      </a:r>
                    </a:p>
                  </a:txBody>
                  <a:tcPr anchor="ctr"/>
                </a:tc>
                <a:tc>
                  <a:txBody>
                    <a:bodyPr/>
                    <a:lstStyle/>
                    <a:p>
                      <a:pPr fontAlgn="base"/>
                      <a:r>
                        <a:rPr lang="en-US" sz="1800">
                          <a:effectLst/>
                        </a:rPr>
                        <a:t>-</a:t>
                      </a:r>
                    </a:p>
                  </a:txBody>
                  <a:tcPr anchor="ctr"/>
                </a:tc>
                <a:tc>
                  <a:txBody>
                    <a:bodyPr/>
                    <a:lstStyle/>
                    <a:p>
                      <a:pPr fontAlgn="base"/>
                      <a:r>
                        <a:rPr lang="en-US" sz="1800">
                          <a:effectLst/>
                        </a:rPr>
                        <a:t>-</a:t>
                      </a:r>
                    </a:p>
                  </a:txBody>
                  <a:tcPr anchor="ctr"/>
                </a:tc>
                <a:extLst>
                  <a:ext uri="{0D108BD9-81ED-4DB2-BD59-A6C34878D82A}">
                    <a16:rowId xmlns:a16="http://schemas.microsoft.com/office/drawing/2014/main" val="707034578"/>
                  </a:ext>
                </a:extLst>
              </a:tr>
              <a:tr h="838474">
                <a:tc>
                  <a:txBody>
                    <a:bodyPr/>
                    <a:lstStyle/>
                    <a:p>
                      <a:pPr fontAlgn="base"/>
                      <a:r>
                        <a:rPr lang="en-US" sz="1800">
                          <a:effectLst/>
                        </a:rPr>
                        <a:t>KBest-Mutualinformation+StandardScaler+SVC-Linear</a:t>
                      </a:r>
                    </a:p>
                  </a:txBody>
                  <a:tcPr anchor="ctr"/>
                </a:tc>
                <a:tc>
                  <a:txBody>
                    <a:bodyPr/>
                    <a:lstStyle/>
                    <a:p>
                      <a:pPr fontAlgn="base"/>
                      <a:r>
                        <a:rPr lang="en-US" sz="1800">
                          <a:effectLst/>
                        </a:rPr>
                        <a:t>30</a:t>
                      </a:r>
                    </a:p>
                  </a:txBody>
                  <a:tcPr anchor="ctr"/>
                </a:tc>
                <a:tc>
                  <a:txBody>
                    <a:bodyPr/>
                    <a:lstStyle/>
                    <a:p>
                      <a:pPr fontAlgn="base"/>
                      <a:r>
                        <a:rPr lang="en-US" sz="1800">
                          <a:effectLst/>
                        </a:rPr>
                        <a:t>0.61</a:t>
                      </a:r>
                    </a:p>
                  </a:txBody>
                  <a:tcPr anchor="ctr"/>
                </a:tc>
                <a:tc>
                  <a:txBody>
                    <a:bodyPr/>
                    <a:lstStyle/>
                    <a:p>
                      <a:pPr fontAlgn="base"/>
                      <a:r>
                        <a:rPr lang="en-US" sz="1800">
                          <a:effectLst/>
                        </a:rPr>
                        <a:t>0.56</a:t>
                      </a:r>
                    </a:p>
                  </a:txBody>
                  <a:tcPr anchor="ctr"/>
                </a:tc>
                <a:extLst>
                  <a:ext uri="{0D108BD9-81ED-4DB2-BD59-A6C34878D82A}">
                    <a16:rowId xmlns:a16="http://schemas.microsoft.com/office/drawing/2014/main" val="2444047771"/>
                  </a:ext>
                </a:extLst>
              </a:tr>
              <a:tr h="671221">
                <a:tc>
                  <a:txBody>
                    <a:bodyPr/>
                    <a:lstStyle/>
                    <a:p>
                      <a:pPr fontAlgn="base"/>
                      <a:r>
                        <a:rPr lang="en-US" sz="1800">
                          <a:effectLst/>
                        </a:rPr>
                        <a:t>KBest-Mutualinformation+StandardScaler+SVC-Poly</a:t>
                      </a:r>
                    </a:p>
                  </a:txBody>
                  <a:tcPr anchor="ctr"/>
                </a:tc>
                <a:tc>
                  <a:txBody>
                    <a:bodyPr/>
                    <a:lstStyle/>
                    <a:p>
                      <a:pPr fontAlgn="base"/>
                      <a:r>
                        <a:rPr lang="en-US" sz="1800">
                          <a:effectLst/>
                        </a:rPr>
                        <a:t>30</a:t>
                      </a:r>
                    </a:p>
                  </a:txBody>
                  <a:tcPr anchor="ctr"/>
                </a:tc>
                <a:tc>
                  <a:txBody>
                    <a:bodyPr/>
                    <a:lstStyle/>
                    <a:p>
                      <a:pPr fontAlgn="base"/>
                      <a:r>
                        <a:rPr lang="en-US" sz="1800">
                          <a:effectLst/>
                        </a:rPr>
                        <a:t>0.62</a:t>
                      </a:r>
                    </a:p>
                  </a:txBody>
                  <a:tcPr anchor="ctr"/>
                </a:tc>
                <a:tc>
                  <a:txBody>
                    <a:bodyPr/>
                    <a:lstStyle/>
                    <a:p>
                      <a:pPr fontAlgn="base"/>
                      <a:r>
                        <a:rPr lang="en-US" sz="1800">
                          <a:effectLst/>
                        </a:rPr>
                        <a:t>0.63</a:t>
                      </a:r>
                    </a:p>
                  </a:txBody>
                  <a:tcPr anchor="ctr"/>
                </a:tc>
                <a:extLst>
                  <a:ext uri="{0D108BD9-81ED-4DB2-BD59-A6C34878D82A}">
                    <a16:rowId xmlns:a16="http://schemas.microsoft.com/office/drawing/2014/main" val="3033005932"/>
                  </a:ext>
                </a:extLst>
              </a:tr>
              <a:tr h="671221">
                <a:tc>
                  <a:txBody>
                    <a:bodyPr/>
                    <a:lstStyle/>
                    <a:p>
                      <a:pPr fontAlgn="base"/>
                      <a:r>
                        <a:rPr lang="en-US" sz="1800">
                          <a:effectLst/>
                        </a:rPr>
                        <a:t>KBest-Mutualinformation+StandardScaler+SVC-RBF</a:t>
                      </a:r>
                    </a:p>
                  </a:txBody>
                  <a:tcPr anchor="ctr"/>
                </a:tc>
                <a:tc>
                  <a:txBody>
                    <a:bodyPr/>
                    <a:lstStyle/>
                    <a:p>
                      <a:pPr fontAlgn="base"/>
                      <a:r>
                        <a:rPr lang="en-US" sz="1800">
                          <a:effectLst/>
                        </a:rPr>
                        <a:t>30</a:t>
                      </a:r>
                    </a:p>
                  </a:txBody>
                  <a:tcPr anchor="ctr"/>
                </a:tc>
                <a:tc>
                  <a:txBody>
                    <a:bodyPr/>
                    <a:lstStyle/>
                    <a:p>
                      <a:pPr fontAlgn="base"/>
                      <a:r>
                        <a:rPr lang="en-US" sz="1800">
                          <a:effectLst/>
                        </a:rPr>
                        <a:t>0.62</a:t>
                      </a:r>
                    </a:p>
                  </a:txBody>
                  <a:tcPr anchor="ctr"/>
                </a:tc>
                <a:tc>
                  <a:txBody>
                    <a:bodyPr/>
                    <a:lstStyle/>
                    <a:p>
                      <a:pPr fontAlgn="base"/>
                      <a:r>
                        <a:rPr lang="en-US" sz="1800">
                          <a:effectLst/>
                        </a:rPr>
                        <a:t>0.58</a:t>
                      </a:r>
                    </a:p>
                  </a:txBody>
                  <a:tcPr anchor="ctr"/>
                </a:tc>
                <a:extLst>
                  <a:ext uri="{0D108BD9-81ED-4DB2-BD59-A6C34878D82A}">
                    <a16:rowId xmlns:a16="http://schemas.microsoft.com/office/drawing/2014/main" val="2671176753"/>
                  </a:ext>
                </a:extLst>
              </a:tr>
              <a:tr h="838474">
                <a:tc>
                  <a:txBody>
                    <a:bodyPr/>
                    <a:lstStyle/>
                    <a:p>
                      <a:pPr fontAlgn="base"/>
                      <a:r>
                        <a:rPr lang="en-US" sz="1800">
                          <a:effectLst/>
                        </a:rPr>
                        <a:t>KBest-Mutualinformation+StandardScaler+SVC-Sigmoid</a:t>
                      </a:r>
                    </a:p>
                  </a:txBody>
                  <a:tcPr anchor="ctr"/>
                </a:tc>
                <a:tc>
                  <a:txBody>
                    <a:bodyPr/>
                    <a:lstStyle/>
                    <a:p>
                      <a:pPr fontAlgn="base"/>
                      <a:r>
                        <a:rPr lang="en-US" sz="1800">
                          <a:effectLst/>
                        </a:rPr>
                        <a:t>30</a:t>
                      </a:r>
                    </a:p>
                  </a:txBody>
                  <a:tcPr anchor="ctr"/>
                </a:tc>
                <a:tc>
                  <a:txBody>
                    <a:bodyPr/>
                    <a:lstStyle/>
                    <a:p>
                      <a:pPr fontAlgn="base"/>
                      <a:r>
                        <a:rPr lang="en-US" sz="1800">
                          <a:effectLst/>
                        </a:rPr>
                        <a:t>0.63</a:t>
                      </a:r>
                    </a:p>
                  </a:txBody>
                  <a:tcPr anchor="ctr"/>
                </a:tc>
                <a:tc>
                  <a:txBody>
                    <a:bodyPr/>
                    <a:lstStyle/>
                    <a:p>
                      <a:pPr fontAlgn="base"/>
                      <a:r>
                        <a:rPr lang="en-US" sz="1800">
                          <a:effectLst/>
                        </a:rPr>
                        <a:t>0.59</a:t>
                      </a:r>
                    </a:p>
                  </a:txBody>
                  <a:tcPr anchor="ctr"/>
                </a:tc>
                <a:extLst>
                  <a:ext uri="{0D108BD9-81ED-4DB2-BD59-A6C34878D82A}">
                    <a16:rowId xmlns:a16="http://schemas.microsoft.com/office/drawing/2014/main" val="2177762845"/>
                  </a:ext>
                </a:extLst>
              </a:tr>
              <a:tr h="354649">
                <a:tc>
                  <a:txBody>
                    <a:bodyPr/>
                    <a:lstStyle/>
                    <a:p>
                      <a:pPr fontAlgn="base"/>
                      <a:r>
                        <a:rPr lang="en-US" sz="1800">
                          <a:effectLst/>
                        </a:rPr>
                        <a:t>Sim&gt;0.9+StandardScaler+AdaBoost-50</a:t>
                      </a:r>
                    </a:p>
                  </a:txBody>
                  <a:tcPr anchor="ctr"/>
                </a:tc>
                <a:tc>
                  <a:txBody>
                    <a:bodyPr/>
                    <a:lstStyle/>
                    <a:p>
                      <a:pPr fontAlgn="base"/>
                      <a:r>
                        <a:rPr lang="en-US" sz="1800">
                          <a:effectLst/>
                        </a:rPr>
                        <a:t>30</a:t>
                      </a:r>
                    </a:p>
                  </a:txBody>
                  <a:tcPr anchor="ctr"/>
                </a:tc>
                <a:tc>
                  <a:txBody>
                    <a:bodyPr/>
                    <a:lstStyle/>
                    <a:p>
                      <a:pPr fontAlgn="base"/>
                      <a:r>
                        <a:rPr lang="en-US" sz="1800">
                          <a:effectLst/>
                        </a:rPr>
                        <a:t>0.64</a:t>
                      </a:r>
                    </a:p>
                  </a:txBody>
                  <a:tcPr anchor="ctr"/>
                </a:tc>
                <a:tc>
                  <a:txBody>
                    <a:bodyPr/>
                    <a:lstStyle/>
                    <a:p>
                      <a:pPr fontAlgn="base"/>
                      <a:r>
                        <a:rPr lang="en-US" sz="1800">
                          <a:effectLst/>
                        </a:rPr>
                        <a:t>0.63</a:t>
                      </a:r>
                    </a:p>
                  </a:txBody>
                  <a:tcPr anchor="ctr"/>
                </a:tc>
                <a:extLst>
                  <a:ext uri="{0D108BD9-81ED-4DB2-BD59-A6C34878D82A}">
                    <a16:rowId xmlns:a16="http://schemas.microsoft.com/office/drawing/2014/main" val="3428897698"/>
                  </a:ext>
                </a:extLst>
              </a:tr>
              <a:tr h="354649">
                <a:tc>
                  <a:txBody>
                    <a:bodyPr/>
                    <a:lstStyle/>
                    <a:p>
                      <a:pPr fontAlgn="base"/>
                      <a:r>
                        <a:rPr lang="en-US" sz="1800">
                          <a:effectLst/>
                        </a:rPr>
                        <a:t>Sim&gt;0.9+StandardScaler+AdaBoost-1000</a:t>
                      </a:r>
                    </a:p>
                  </a:txBody>
                  <a:tcPr anchor="ctr"/>
                </a:tc>
                <a:tc>
                  <a:txBody>
                    <a:bodyPr/>
                    <a:lstStyle/>
                    <a:p>
                      <a:pPr fontAlgn="base"/>
                      <a:r>
                        <a:rPr lang="en-US" sz="1800">
                          <a:effectLst/>
                        </a:rPr>
                        <a:t>30</a:t>
                      </a:r>
                    </a:p>
                  </a:txBody>
                  <a:tcPr anchor="ctr"/>
                </a:tc>
                <a:tc>
                  <a:txBody>
                    <a:bodyPr/>
                    <a:lstStyle/>
                    <a:p>
                      <a:pPr fontAlgn="base"/>
                      <a:r>
                        <a:rPr lang="en-US" sz="1800">
                          <a:effectLst/>
                        </a:rPr>
                        <a:t>0.61</a:t>
                      </a:r>
                    </a:p>
                  </a:txBody>
                  <a:tcPr anchor="ctr"/>
                </a:tc>
                <a:tc>
                  <a:txBody>
                    <a:bodyPr/>
                    <a:lstStyle/>
                    <a:p>
                      <a:pPr fontAlgn="base"/>
                      <a:r>
                        <a:rPr lang="en-US" sz="1800">
                          <a:effectLst/>
                        </a:rPr>
                        <a:t>0.61</a:t>
                      </a:r>
                    </a:p>
                  </a:txBody>
                  <a:tcPr anchor="ctr"/>
                </a:tc>
                <a:extLst>
                  <a:ext uri="{0D108BD9-81ED-4DB2-BD59-A6C34878D82A}">
                    <a16:rowId xmlns:a16="http://schemas.microsoft.com/office/drawing/2014/main" val="1985675448"/>
                  </a:ext>
                </a:extLst>
              </a:tr>
              <a:tr h="354649">
                <a:tc>
                  <a:txBody>
                    <a:bodyPr/>
                    <a:lstStyle/>
                    <a:p>
                      <a:pPr fontAlgn="base"/>
                      <a:r>
                        <a:rPr lang="en-US" sz="1800">
                          <a:effectLst/>
                        </a:rPr>
                        <a:t>Sim&lt;0.3+StandardScaler+AdaBoost-50</a:t>
                      </a:r>
                    </a:p>
                  </a:txBody>
                  <a:tcPr anchor="ctr"/>
                </a:tc>
                <a:tc>
                  <a:txBody>
                    <a:bodyPr/>
                    <a:lstStyle/>
                    <a:p>
                      <a:pPr fontAlgn="base"/>
                      <a:r>
                        <a:rPr lang="en-US" sz="1800">
                          <a:effectLst/>
                        </a:rPr>
                        <a:t>30</a:t>
                      </a:r>
                    </a:p>
                  </a:txBody>
                  <a:tcPr anchor="ctr"/>
                </a:tc>
                <a:tc>
                  <a:txBody>
                    <a:bodyPr/>
                    <a:lstStyle/>
                    <a:p>
                      <a:pPr fontAlgn="base"/>
                      <a:r>
                        <a:rPr lang="en-US" sz="1800">
                          <a:effectLst/>
                        </a:rPr>
                        <a:t>0.59</a:t>
                      </a:r>
                    </a:p>
                  </a:txBody>
                  <a:tcPr anchor="ctr"/>
                </a:tc>
                <a:tc>
                  <a:txBody>
                    <a:bodyPr/>
                    <a:lstStyle/>
                    <a:p>
                      <a:pPr fontAlgn="base"/>
                      <a:r>
                        <a:rPr lang="en-US" sz="1800">
                          <a:effectLst/>
                        </a:rPr>
                        <a:t>0.58</a:t>
                      </a:r>
                    </a:p>
                  </a:txBody>
                  <a:tcPr anchor="ctr"/>
                </a:tc>
                <a:extLst>
                  <a:ext uri="{0D108BD9-81ED-4DB2-BD59-A6C34878D82A}">
                    <a16:rowId xmlns:a16="http://schemas.microsoft.com/office/drawing/2014/main" val="666216257"/>
                  </a:ext>
                </a:extLst>
              </a:tr>
              <a:tr h="354649">
                <a:tc>
                  <a:txBody>
                    <a:bodyPr/>
                    <a:lstStyle/>
                    <a:p>
                      <a:pPr fontAlgn="base"/>
                      <a:r>
                        <a:rPr lang="en-US" sz="1800">
                          <a:effectLst/>
                        </a:rPr>
                        <a:t>Sim&lt;0.3+StandardScaler+AdaBoost-1000</a:t>
                      </a:r>
                    </a:p>
                  </a:txBody>
                  <a:tcPr anchor="ctr"/>
                </a:tc>
                <a:tc>
                  <a:txBody>
                    <a:bodyPr/>
                    <a:lstStyle/>
                    <a:p>
                      <a:pPr fontAlgn="base"/>
                      <a:r>
                        <a:rPr lang="en-US" sz="1800">
                          <a:effectLst/>
                        </a:rPr>
                        <a:t>30</a:t>
                      </a:r>
                    </a:p>
                  </a:txBody>
                  <a:tcPr anchor="ctr"/>
                </a:tc>
                <a:tc>
                  <a:txBody>
                    <a:bodyPr/>
                    <a:lstStyle/>
                    <a:p>
                      <a:pPr fontAlgn="base"/>
                      <a:r>
                        <a:rPr lang="en-US" sz="1800">
                          <a:effectLst/>
                        </a:rPr>
                        <a:t>0.56</a:t>
                      </a:r>
                    </a:p>
                  </a:txBody>
                  <a:tcPr anchor="ctr"/>
                </a:tc>
                <a:tc>
                  <a:txBody>
                    <a:bodyPr/>
                    <a:lstStyle/>
                    <a:p>
                      <a:pPr fontAlgn="base"/>
                      <a:r>
                        <a:rPr lang="en-US" sz="1800" dirty="0">
                          <a:effectLst/>
                        </a:rPr>
                        <a:t>0.55</a:t>
                      </a:r>
                    </a:p>
                  </a:txBody>
                  <a:tcPr anchor="ctr"/>
                </a:tc>
                <a:extLst>
                  <a:ext uri="{0D108BD9-81ED-4DB2-BD59-A6C34878D82A}">
                    <a16:rowId xmlns:a16="http://schemas.microsoft.com/office/drawing/2014/main" val="3886493584"/>
                  </a:ext>
                </a:extLst>
              </a:tr>
            </a:tbl>
          </a:graphicData>
        </a:graphic>
      </p:graphicFrame>
    </p:spTree>
    <p:extLst>
      <p:ext uri="{BB962C8B-B14F-4D97-AF65-F5344CB8AC3E}">
        <p14:creationId xmlns:p14="http://schemas.microsoft.com/office/powerpoint/2010/main" val="66321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46515" y="188903"/>
            <a:ext cx="6074688" cy="705321"/>
          </a:xfrm>
          <a:prstGeom prst="rect">
            <a:avLst/>
          </a:prstGeom>
        </p:spPr>
        <p:txBody>
          <a:bodyPr wrap="square" lIns="0" tIns="0" rIns="0" bIns="0" rtlCol="0" anchor="t">
            <a:spAutoFit/>
          </a:bodyPr>
          <a:lstStyle/>
          <a:p>
            <a:pPr algn="l">
              <a:lnSpc>
                <a:spcPts val="5544"/>
              </a:lnSpc>
            </a:pPr>
            <a:r>
              <a:rPr lang="en-US" sz="5600" dirty="0">
                <a:solidFill>
                  <a:srgbClr val="FE6D73"/>
                </a:solidFill>
                <a:latin typeface="Kollektif Bold"/>
              </a:rPr>
              <a:t>Results Overview</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rot="8100000">
            <a:off x="15453058" y="510917"/>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37" name="AutoShape 37">
            <a:extLst>
              <a:ext uri="{FF2B5EF4-FFF2-40B4-BE49-F238E27FC236}">
                <a16:creationId xmlns:a16="http://schemas.microsoft.com/office/drawing/2014/main" id="{32A2AEBE-D991-3C79-4BCE-A571FB17DF18}"/>
              </a:ext>
            </a:extLst>
          </p:cNvPr>
          <p:cNvSpPr/>
          <p:nvPr/>
        </p:nvSpPr>
        <p:spPr>
          <a:xfrm>
            <a:off x="558723" y="4148817"/>
            <a:ext cx="3377485" cy="3360058"/>
          </a:xfrm>
          <a:prstGeom prst="line">
            <a:avLst/>
          </a:prstGeom>
          <a:ln w="28575" cap="flat">
            <a:solidFill>
              <a:srgbClr val="8CA9AD"/>
            </a:solidFill>
            <a:prstDash val="solid"/>
            <a:headEnd type="none" w="sm" len="sm"/>
            <a:tailEnd type="none" w="sm" len="sm"/>
          </a:ln>
        </p:spPr>
      </p:sp>
      <p:graphicFrame>
        <p:nvGraphicFramePr>
          <p:cNvPr id="2" name="Table 1">
            <a:extLst>
              <a:ext uri="{FF2B5EF4-FFF2-40B4-BE49-F238E27FC236}">
                <a16:creationId xmlns:a16="http://schemas.microsoft.com/office/drawing/2014/main" id="{4CA6F46E-364C-4DEF-6D35-9B6B45B67A2F}"/>
              </a:ext>
            </a:extLst>
          </p:cNvPr>
          <p:cNvGraphicFramePr>
            <a:graphicFrameLocks noGrp="1"/>
          </p:cNvGraphicFramePr>
          <p:nvPr>
            <p:extLst>
              <p:ext uri="{D42A27DB-BD31-4B8C-83A1-F6EECF244321}">
                <p14:modId xmlns:p14="http://schemas.microsoft.com/office/powerpoint/2010/main" val="1008452179"/>
              </p:ext>
            </p:extLst>
          </p:nvPr>
        </p:nvGraphicFramePr>
        <p:xfrm>
          <a:off x="4516210" y="1780283"/>
          <a:ext cx="13097337" cy="6210253"/>
        </p:xfrm>
        <a:graphic>
          <a:graphicData uri="http://schemas.openxmlformats.org/drawingml/2006/table">
            <a:tbl>
              <a:tblPr firstRow="1" bandRow="1">
                <a:tableStyleId>{F5AB1C69-6EDB-4FF4-983F-18BD219EF322}</a:tableStyleId>
              </a:tblPr>
              <a:tblGrid>
                <a:gridCol w="4365779">
                  <a:extLst>
                    <a:ext uri="{9D8B030D-6E8A-4147-A177-3AD203B41FA5}">
                      <a16:colId xmlns:a16="http://schemas.microsoft.com/office/drawing/2014/main" val="3327000999"/>
                    </a:ext>
                  </a:extLst>
                </a:gridCol>
                <a:gridCol w="4365779">
                  <a:extLst>
                    <a:ext uri="{9D8B030D-6E8A-4147-A177-3AD203B41FA5}">
                      <a16:colId xmlns:a16="http://schemas.microsoft.com/office/drawing/2014/main" val="562506071"/>
                    </a:ext>
                  </a:extLst>
                </a:gridCol>
                <a:gridCol w="4365779">
                  <a:extLst>
                    <a:ext uri="{9D8B030D-6E8A-4147-A177-3AD203B41FA5}">
                      <a16:colId xmlns:a16="http://schemas.microsoft.com/office/drawing/2014/main" val="1140276021"/>
                    </a:ext>
                  </a:extLst>
                </a:gridCol>
              </a:tblGrid>
              <a:tr h="887179">
                <a:tc>
                  <a:txBody>
                    <a:bodyPr/>
                    <a:lstStyle/>
                    <a:p>
                      <a:pPr algn="ctr" fontAlgn="b"/>
                      <a:r>
                        <a:rPr lang="en-US" sz="2400" b="1" dirty="0">
                          <a:effectLst/>
                        </a:rPr>
                        <a:t>Data</a:t>
                      </a:r>
                    </a:p>
                  </a:txBody>
                  <a:tcPr anchor="b"/>
                </a:tc>
                <a:tc>
                  <a:txBody>
                    <a:bodyPr/>
                    <a:lstStyle/>
                    <a:p>
                      <a:pPr algn="ctr" fontAlgn="b"/>
                      <a:r>
                        <a:rPr lang="en-US" sz="2400" b="1">
                          <a:effectLst/>
                        </a:rPr>
                        <a:t>Model Name</a:t>
                      </a:r>
                    </a:p>
                  </a:txBody>
                  <a:tcPr anchor="b"/>
                </a:tc>
                <a:tc>
                  <a:txBody>
                    <a:bodyPr/>
                    <a:lstStyle/>
                    <a:p>
                      <a:pPr algn="ctr" fontAlgn="b"/>
                      <a:r>
                        <a:rPr lang="en-US" sz="2400" b="1">
                          <a:effectLst/>
                        </a:rPr>
                        <a:t>Accuracy</a:t>
                      </a:r>
                    </a:p>
                  </a:txBody>
                  <a:tcPr anchor="b"/>
                </a:tc>
                <a:extLst>
                  <a:ext uri="{0D108BD9-81ED-4DB2-BD59-A6C34878D82A}">
                    <a16:rowId xmlns:a16="http://schemas.microsoft.com/office/drawing/2014/main" val="84590820"/>
                  </a:ext>
                </a:extLst>
              </a:tr>
              <a:tr h="887179">
                <a:tc>
                  <a:txBody>
                    <a:bodyPr/>
                    <a:lstStyle/>
                    <a:p>
                      <a:pPr algn="ctr" fontAlgn="base"/>
                      <a:r>
                        <a:rPr lang="en-US" sz="2400">
                          <a:effectLst/>
                        </a:rPr>
                        <a:t>Pearson r-test</a:t>
                      </a:r>
                    </a:p>
                  </a:txBody>
                  <a:tcPr anchor="ctr"/>
                </a:tc>
                <a:tc>
                  <a:txBody>
                    <a:bodyPr/>
                    <a:lstStyle/>
                    <a:p>
                      <a:pPr algn="ctr" fontAlgn="base"/>
                      <a:r>
                        <a:rPr lang="en-US" sz="2400">
                          <a:effectLst/>
                        </a:rPr>
                        <a:t>GNN</a:t>
                      </a:r>
                    </a:p>
                  </a:txBody>
                  <a:tcPr anchor="ctr"/>
                </a:tc>
                <a:tc>
                  <a:txBody>
                    <a:bodyPr/>
                    <a:lstStyle/>
                    <a:p>
                      <a:pPr algn="ctr" fontAlgn="base"/>
                      <a:r>
                        <a:rPr lang="en-US" sz="2400">
                          <a:effectLst/>
                        </a:rPr>
                        <a:t>77.08</a:t>
                      </a:r>
                    </a:p>
                  </a:txBody>
                  <a:tcPr anchor="ctr"/>
                </a:tc>
                <a:extLst>
                  <a:ext uri="{0D108BD9-81ED-4DB2-BD59-A6C34878D82A}">
                    <a16:rowId xmlns:a16="http://schemas.microsoft.com/office/drawing/2014/main" val="4187384741"/>
                  </a:ext>
                </a:extLst>
              </a:tr>
              <a:tr h="887179">
                <a:tc>
                  <a:txBody>
                    <a:bodyPr/>
                    <a:lstStyle/>
                    <a:p>
                      <a:pPr algn="ctr" fontAlgn="base"/>
                      <a:r>
                        <a:rPr lang="en-US" sz="2400">
                          <a:effectLst/>
                        </a:rPr>
                        <a:t>Pearson r-test</a:t>
                      </a:r>
                    </a:p>
                  </a:txBody>
                  <a:tcPr anchor="ctr"/>
                </a:tc>
                <a:tc>
                  <a:txBody>
                    <a:bodyPr/>
                    <a:lstStyle/>
                    <a:p>
                      <a:pPr algn="ctr" fontAlgn="base"/>
                      <a:r>
                        <a:rPr lang="en-US" sz="2400">
                          <a:effectLst/>
                        </a:rPr>
                        <a:t>GCNN</a:t>
                      </a:r>
                    </a:p>
                  </a:txBody>
                  <a:tcPr anchor="ctr"/>
                </a:tc>
                <a:tc>
                  <a:txBody>
                    <a:bodyPr/>
                    <a:lstStyle/>
                    <a:p>
                      <a:pPr algn="ctr" fontAlgn="base"/>
                      <a:r>
                        <a:rPr lang="en-US" sz="2400">
                          <a:effectLst/>
                        </a:rPr>
                        <a:t>57.03</a:t>
                      </a:r>
                    </a:p>
                  </a:txBody>
                  <a:tcPr anchor="ctr"/>
                </a:tc>
                <a:extLst>
                  <a:ext uri="{0D108BD9-81ED-4DB2-BD59-A6C34878D82A}">
                    <a16:rowId xmlns:a16="http://schemas.microsoft.com/office/drawing/2014/main" val="4257288586"/>
                  </a:ext>
                </a:extLst>
              </a:tr>
              <a:tr h="887179">
                <a:tc>
                  <a:txBody>
                    <a:bodyPr/>
                    <a:lstStyle/>
                    <a:p>
                      <a:pPr algn="ctr" fontAlgn="base"/>
                      <a:r>
                        <a:rPr lang="en-US" sz="2400">
                          <a:effectLst/>
                        </a:rPr>
                        <a:t>Pearsonr-test</a:t>
                      </a:r>
                    </a:p>
                  </a:txBody>
                  <a:tcPr anchor="ctr"/>
                </a:tc>
                <a:tc>
                  <a:txBody>
                    <a:bodyPr/>
                    <a:lstStyle/>
                    <a:p>
                      <a:pPr algn="ctr" fontAlgn="base"/>
                      <a:r>
                        <a:rPr lang="en-US" sz="2400">
                          <a:effectLst/>
                        </a:rPr>
                        <a:t>Graph Traditional SVM</a:t>
                      </a:r>
                    </a:p>
                  </a:txBody>
                  <a:tcPr anchor="ctr"/>
                </a:tc>
                <a:tc>
                  <a:txBody>
                    <a:bodyPr/>
                    <a:lstStyle/>
                    <a:p>
                      <a:pPr algn="ctr" fontAlgn="base"/>
                      <a:r>
                        <a:rPr lang="en-US" sz="2400">
                          <a:effectLst/>
                        </a:rPr>
                        <a:t>69.75</a:t>
                      </a:r>
                    </a:p>
                  </a:txBody>
                  <a:tcPr anchor="ctr"/>
                </a:tc>
                <a:extLst>
                  <a:ext uri="{0D108BD9-81ED-4DB2-BD59-A6C34878D82A}">
                    <a16:rowId xmlns:a16="http://schemas.microsoft.com/office/drawing/2014/main" val="3142642284"/>
                  </a:ext>
                </a:extLst>
              </a:tr>
              <a:tr h="887179">
                <a:tc>
                  <a:txBody>
                    <a:bodyPr/>
                    <a:lstStyle/>
                    <a:p>
                      <a:pPr algn="ctr" fontAlgn="base"/>
                      <a:r>
                        <a:rPr lang="en-US" sz="2400">
                          <a:effectLst/>
                        </a:rPr>
                        <a:t>Pearsonr-test</a:t>
                      </a:r>
                    </a:p>
                  </a:txBody>
                  <a:tcPr anchor="ctr"/>
                </a:tc>
                <a:tc>
                  <a:txBody>
                    <a:bodyPr/>
                    <a:lstStyle/>
                    <a:p>
                      <a:pPr algn="ctr" fontAlgn="base"/>
                      <a:r>
                        <a:rPr lang="en-US" sz="2400">
                          <a:effectLst/>
                        </a:rPr>
                        <a:t>Mlp</a:t>
                      </a:r>
                    </a:p>
                  </a:txBody>
                  <a:tcPr anchor="ctr"/>
                </a:tc>
                <a:tc>
                  <a:txBody>
                    <a:bodyPr/>
                    <a:lstStyle/>
                    <a:p>
                      <a:pPr algn="ctr" fontAlgn="base"/>
                      <a:r>
                        <a:rPr lang="en-US" sz="2400">
                          <a:effectLst/>
                        </a:rPr>
                        <a:t>65.55</a:t>
                      </a:r>
                    </a:p>
                  </a:txBody>
                  <a:tcPr anchor="ctr"/>
                </a:tc>
                <a:extLst>
                  <a:ext uri="{0D108BD9-81ED-4DB2-BD59-A6C34878D82A}">
                    <a16:rowId xmlns:a16="http://schemas.microsoft.com/office/drawing/2014/main" val="1785430695"/>
                  </a:ext>
                </a:extLst>
              </a:tr>
              <a:tr h="887179">
                <a:tc>
                  <a:txBody>
                    <a:bodyPr/>
                    <a:lstStyle/>
                    <a:p>
                      <a:pPr algn="ctr" fontAlgn="base"/>
                      <a:r>
                        <a:rPr lang="en-US" sz="2400">
                          <a:effectLst/>
                        </a:rPr>
                        <a:t>Pearsonr-test</a:t>
                      </a:r>
                    </a:p>
                  </a:txBody>
                  <a:tcPr anchor="ctr"/>
                </a:tc>
                <a:tc>
                  <a:txBody>
                    <a:bodyPr/>
                    <a:lstStyle/>
                    <a:p>
                      <a:pPr algn="ctr" fontAlgn="base"/>
                      <a:r>
                        <a:rPr lang="en-US" sz="2400">
                          <a:effectLst/>
                        </a:rPr>
                        <a:t>Random Forest</a:t>
                      </a:r>
                    </a:p>
                  </a:txBody>
                  <a:tcPr anchor="ctr"/>
                </a:tc>
                <a:tc>
                  <a:txBody>
                    <a:bodyPr/>
                    <a:lstStyle/>
                    <a:p>
                      <a:pPr algn="ctr" fontAlgn="base"/>
                      <a:r>
                        <a:rPr lang="en-US" sz="2400">
                          <a:effectLst/>
                        </a:rPr>
                        <a:t>58.33</a:t>
                      </a:r>
                    </a:p>
                  </a:txBody>
                  <a:tcPr anchor="ctr"/>
                </a:tc>
                <a:extLst>
                  <a:ext uri="{0D108BD9-81ED-4DB2-BD59-A6C34878D82A}">
                    <a16:rowId xmlns:a16="http://schemas.microsoft.com/office/drawing/2014/main" val="3544305455"/>
                  </a:ext>
                </a:extLst>
              </a:tr>
              <a:tr h="887179">
                <a:tc>
                  <a:txBody>
                    <a:bodyPr/>
                    <a:lstStyle/>
                    <a:p>
                      <a:pPr algn="ctr" fontAlgn="base"/>
                      <a:r>
                        <a:rPr lang="en-US" sz="2400">
                          <a:effectLst/>
                        </a:rPr>
                        <a:t>Pearsonr-test</a:t>
                      </a:r>
                    </a:p>
                  </a:txBody>
                  <a:tcPr anchor="ctr"/>
                </a:tc>
                <a:tc>
                  <a:txBody>
                    <a:bodyPr/>
                    <a:lstStyle/>
                    <a:p>
                      <a:pPr algn="ctr" fontAlgn="base"/>
                      <a:r>
                        <a:rPr lang="en-US" sz="2400">
                          <a:effectLst/>
                        </a:rPr>
                        <a:t>Yolov</a:t>
                      </a:r>
                    </a:p>
                  </a:txBody>
                  <a:tcPr anchor="ctr"/>
                </a:tc>
                <a:tc>
                  <a:txBody>
                    <a:bodyPr/>
                    <a:lstStyle/>
                    <a:p>
                      <a:pPr algn="ctr" fontAlgn="base"/>
                      <a:r>
                        <a:rPr lang="en-US" sz="2400" dirty="0">
                          <a:effectLst/>
                        </a:rPr>
                        <a:t>80.7</a:t>
                      </a:r>
                    </a:p>
                  </a:txBody>
                  <a:tcPr anchor="ctr"/>
                </a:tc>
                <a:extLst>
                  <a:ext uri="{0D108BD9-81ED-4DB2-BD59-A6C34878D82A}">
                    <a16:rowId xmlns:a16="http://schemas.microsoft.com/office/drawing/2014/main" val="3098300010"/>
                  </a:ext>
                </a:extLst>
              </a:tr>
            </a:tbl>
          </a:graphicData>
        </a:graphic>
      </p:graphicFrame>
    </p:spTree>
    <p:extLst>
      <p:ext uri="{BB962C8B-B14F-4D97-AF65-F5344CB8AC3E}">
        <p14:creationId xmlns:p14="http://schemas.microsoft.com/office/powerpoint/2010/main" val="378532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
          <p:cNvSpPr txBox="1"/>
          <p:nvPr/>
        </p:nvSpPr>
        <p:spPr>
          <a:xfrm>
            <a:off x="3321749" y="3890274"/>
            <a:ext cx="11639895" cy="1282402"/>
          </a:xfrm>
          <a:prstGeom prst="rect">
            <a:avLst/>
          </a:prstGeom>
        </p:spPr>
        <p:txBody>
          <a:bodyPr wrap="square" lIns="0" tIns="0" rIns="0" bIns="0" rtlCol="0" anchor="t">
            <a:spAutoFit/>
          </a:bodyPr>
          <a:lstStyle/>
          <a:p>
            <a:pPr algn="ctr">
              <a:lnSpc>
                <a:spcPts val="9999"/>
              </a:lnSpc>
            </a:pPr>
            <a:r>
              <a:rPr lang="en-US" sz="9999">
                <a:solidFill>
                  <a:srgbClr val="227C9D"/>
                </a:solidFill>
                <a:latin typeface="Kollektif Bold"/>
              </a:rPr>
              <a:t>Evaluation Method</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4708790" y="5529697"/>
            <a:ext cx="10719600" cy="1610697"/>
          </a:xfrm>
          <a:prstGeom prst="rect">
            <a:avLst/>
          </a:prstGeom>
        </p:spPr>
        <p:txBody>
          <a:bodyPr lIns="0" tIns="0" rIns="0" bIns="0" rtlCol="0" anchor="t">
            <a:spAutoFit/>
          </a:bodyPr>
          <a:lstStyle/>
          <a:p>
            <a:pPr marL="457200" indent="-457200">
              <a:lnSpc>
                <a:spcPct val="200000"/>
              </a:lnSpc>
              <a:buFont typeface="Arial" panose="020B0604020202020204" pitchFamily="34" charset="0"/>
              <a:buChar char="•"/>
            </a:pPr>
            <a:r>
              <a:rPr lang="en-US" sz="2800">
                <a:solidFill>
                  <a:srgbClr val="545454"/>
                </a:solidFill>
                <a:latin typeface="DM Sans"/>
              </a:rPr>
              <a:t>Direct assessment of feature quality is not possible.</a:t>
            </a:r>
          </a:p>
          <a:p>
            <a:pPr marL="457200" indent="-457200">
              <a:lnSpc>
                <a:spcPct val="200000"/>
              </a:lnSpc>
              <a:buFont typeface="Arial" panose="020B0604020202020204" pitchFamily="34" charset="0"/>
              <a:buChar char="•"/>
            </a:pPr>
            <a:r>
              <a:rPr lang="en-US" sz="2800">
                <a:solidFill>
                  <a:srgbClr val="545454"/>
                </a:solidFill>
                <a:latin typeface="DM Sans"/>
              </a:rPr>
              <a:t>Therefore, we train a model to evaluate their quality.</a:t>
            </a:r>
          </a:p>
        </p:txBody>
      </p:sp>
    </p:spTree>
    <p:extLst>
      <p:ext uri="{BB962C8B-B14F-4D97-AF65-F5344CB8AC3E}">
        <p14:creationId xmlns:p14="http://schemas.microsoft.com/office/powerpoint/2010/main" val="120846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3" name="TextBox 13"/>
          <p:cNvSpPr txBox="1"/>
          <p:nvPr/>
        </p:nvSpPr>
        <p:spPr>
          <a:xfrm>
            <a:off x="3121973" y="4527947"/>
            <a:ext cx="12044053" cy="1231106"/>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EDA</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2443</TotalTime>
  <Words>1003</Words>
  <Application>Microsoft Office PowerPoint</Application>
  <PresentationFormat>Custom</PresentationFormat>
  <Paragraphs>256</Paragraphs>
  <Slides>28</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Kollektif Bold</vt:lpstr>
      <vt:lpstr>DM Sans</vt:lpstr>
      <vt:lpstr>Calibri</vt:lpstr>
      <vt:lpstr>ui-sans-serif</vt:lpstr>
      <vt:lpstr>Arial</vt:lpstr>
      <vt:lpstr>Arial Unicode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AHM</dc:creator>
  <cp:lastModifiedBy>Amir Hossein Mansouri</cp:lastModifiedBy>
  <cp:revision>10</cp:revision>
  <dcterms:created xsi:type="dcterms:W3CDTF">2006-08-16T00:00:00Z</dcterms:created>
  <dcterms:modified xsi:type="dcterms:W3CDTF">2024-06-06T11:33:31Z</dcterms:modified>
  <dc:identifier>DAGG1HkzCB8</dc:identifier>
</cp:coreProperties>
</file>