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7" r:id="rId5"/>
    <p:sldId id="258" r:id="rId6"/>
    <p:sldId id="261" r:id="rId7"/>
    <p:sldId id="276" r:id="rId8"/>
    <p:sldId id="262" r:id="rId9"/>
    <p:sldId id="275" r:id="rId10"/>
    <p:sldId id="277" r:id="rId11"/>
    <p:sldId id="26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44" autoAdjust="0"/>
    <p:restoredTop sz="94614" autoAdjust="0"/>
  </p:normalViewPr>
  <p:slideViewPr>
    <p:cSldViewPr snapToGrid="0">
      <p:cViewPr varScale="1">
        <p:scale>
          <a:sx n="74" d="100"/>
          <a:sy n="74" d="100"/>
        </p:scale>
        <p:origin x="2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88.3</c:v>
                </c:pt>
                <c:pt idx="1">
                  <c:v>11.5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9T11:14:41.744" idx="1">
    <p:pos x="7582" y="11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569" y="0"/>
            <a:ext cx="921698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939308" y="4516734"/>
            <a:ext cx="2885950" cy="45719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1525" y="2312626"/>
            <a:ext cx="477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life</a:t>
            </a:r>
            <a:r>
              <a:rPr lang="en-US" sz="7200" b="1" dirty="0" smtClean="0">
                <a:solidFill>
                  <a:srgbClr val="00B050"/>
                </a:solidFill>
              </a:rPr>
              <a:t>MED</a:t>
            </a:r>
            <a:r>
              <a:rPr lang="en-US" sz="5400" b="1" dirty="0" smtClean="0">
                <a:solidFill>
                  <a:schemeClr val="bg1"/>
                </a:solidFill>
              </a:rPr>
              <a:t>easy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20529" y="3727696"/>
            <a:ext cx="5161550" cy="620016"/>
          </a:xfr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 w="38100">
            <a:solidFill>
              <a:srgbClr val="92D050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AUTOMATING HEALTHCARE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758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670093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454" y="2232796"/>
            <a:ext cx="6903253" cy="4451339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 smtClean="0"/>
              <a:t>Our </a:t>
            </a:r>
            <a:r>
              <a:rPr lang="en-US" sz="2000" dirty="0"/>
              <a:t>M</a:t>
            </a:r>
            <a:r>
              <a:rPr lang="en-US" sz="2000" dirty="0" smtClean="0"/>
              <a:t>ission </a:t>
            </a:r>
            <a:r>
              <a:rPr lang="en-US" sz="2000" dirty="0"/>
              <a:t>is to </a:t>
            </a:r>
            <a:r>
              <a:rPr lang="en-US" sz="2000" dirty="0" smtClean="0"/>
              <a:t>automate Healthcare and make health facilities available to everyone regardless of their limitations. We seek to automate Healthcare </a:t>
            </a:r>
            <a:r>
              <a:rPr lang="en-US" sz="2000" dirty="0"/>
              <a:t>A</a:t>
            </a:r>
            <a:r>
              <a:rPr lang="en-US" sz="2000" dirty="0" smtClean="0"/>
              <a:t>ppointments, make available Disease </a:t>
            </a:r>
            <a:r>
              <a:rPr lang="en-US" sz="2000" dirty="0"/>
              <a:t>S</a:t>
            </a:r>
            <a:r>
              <a:rPr lang="en-US" sz="2000" dirty="0" smtClean="0"/>
              <a:t>everity </a:t>
            </a:r>
            <a:r>
              <a:rPr lang="en-US" sz="2000" dirty="0"/>
              <a:t>P</a:t>
            </a:r>
            <a:r>
              <a:rPr lang="en-US" sz="2000" dirty="0" smtClean="0"/>
              <a:t>rediction on Symptoms provided through </a:t>
            </a:r>
            <a:r>
              <a:rPr lang="en-US" sz="2000" dirty="0"/>
              <a:t>H</a:t>
            </a:r>
            <a:r>
              <a:rPr lang="en-US" sz="2000" dirty="0" smtClean="0"/>
              <a:t>ealthcare Chat-bots and AI Technology and Online Ambulance Booking Services </a:t>
            </a:r>
            <a:r>
              <a:rPr lang="en-US" sz="2000" dirty="0" smtClean="0"/>
              <a:t>and Medical document storage via </a:t>
            </a:r>
            <a:r>
              <a:rPr lang="en-US" sz="2000" dirty="0" smtClean="0"/>
              <a:t>an all in1 full fledged Web-Portal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2731085"/>
            <a:ext cx="4585966" cy="1008000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novel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91799" y="3907684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xmlns="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3" y="3011713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97990" y="6466519"/>
            <a:ext cx="6058183" cy="45719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CDC0198-E919-4071-9C4B-5B3D19A46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2" y="282480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ONLINE APPOINTMENT SEGMENTATION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2E280A34-4B36-4F7F-A9B3-3D139F10E3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155601"/>
              </p:ext>
            </p:extLst>
          </p:nvPr>
        </p:nvGraphicFramePr>
        <p:xfrm>
          <a:off x="1000251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AFE01DB-3E02-4464-8E1B-E6586C22A611}"/>
              </a:ext>
            </a:extLst>
          </p:cNvPr>
          <p:cNvSpPr/>
          <p:nvPr/>
        </p:nvSpPr>
        <p:spPr>
          <a:xfrm>
            <a:off x="1520495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12%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25D16D4D-7FFE-4B6D-9DF1-9256D3CB65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298465"/>
              </p:ext>
            </p:extLst>
          </p:nvPr>
        </p:nvGraphicFramePr>
        <p:xfrm>
          <a:off x="3130405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xmlns="" id="{D9564758-0CAF-4BB1-82E0-715E2BDC6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02624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A155F3D4-D6D7-4353-9D1B-6B8456757A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47959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7C2B1B69-3491-4723-B7A7-BB86FEFB7B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005600"/>
              </p:ext>
            </p:extLst>
          </p:nvPr>
        </p:nvGraphicFramePr>
        <p:xfrm>
          <a:off x="952086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xmlns="" id="{BCEEAC69-6650-4332-B226-03DCBCC2ABD3}"/>
              </a:ext>
            </a:extLst>
          </p:cNvPr>
          <p:cNvSpPr/>
          <p:nvPr/>
        </p:nvSpPr>
        <p:spPr>
          <a:xfrm>
            <a:off x="3651983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15%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6481C18F-F6FB-440A-BE2F-F7F941E48C5C}"/>
              </a:ext>
            </a:extLst>
          </p:cNvPr>
          <p:cNvSpPr/>
          <p:nvPr/>
        </p:nvSpPr>
        <p:spPr>
          <a:xfrm>
            <a:off x="5783471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10%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1C82F28-48F5-42C6-BF72-935B3AC4E193}"/>
              </a:ext>
            </a:extLst>
          </p:cNvPr>
          <p:cNvSpPr/>
          <p:nvPr/>
        </p:nvSpPr>
        <p:spPr>
          <a:xfrm>
            <a:off x="7914959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05%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0CD8133-923E-4CC8-A17C-17D0B8AAFC0B}"/>
              </a:ext>
            </a:extLst>
          </p:cNvPr>
          <p:cNvSpPr/>
          <p:nvPr/>
        </p:nvSpPr>
        <p:spPr>
          <a:xfrm>
            <a:off x="9915717" y="2408513"/>
            <a:ext cx="979755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11.5%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3C60EEB-84ED-4B94-BD10-4E752EC3E31D}"/>
              </a:ext>
            </a:extLst>
          </p:cNvPr>
          <p:cNvSpPr txBox="1"/>
          <p:nvPr/>
        </p:nvSpPr>
        <p:spPr>
          <a:xfrm>
            <a:off x="1505708" y="353397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Mumbai</a:t>
            </a:r>
            <a:endParaRPr lang="en-US" sz="14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5A3338-2705-47BE-865E-BDD18C0DB8EB}"/>
              </a:ext>
            </a:extLst>
          </p:cNvPr>
          <p:cNvSpPr txBox="1"/>
          <p:nvPr/>
        </p:nvSpPr>
        <p:spPr>
          <a:xfrm>
            <a:off x="3744062" y="353397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Pune</a:t>
            </a:r>
            <a:endParaRPr lang="en-US" sz="14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17E2D74-0B55-43E5-AB7B-B5B10CCB5D14}"/>
              </a:ext>
            </a:extLst>
          </p:cNvPr>
          <p:cNvSpPr txBox="1"/>
          <p:nvPr/>
        </p:nvSpPr>
        <p:spPr>
          <a:xfrm>
            <a:off x="5835820" y="3533970"/>
            <a:ext cx="575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Delhi</a:t>
            </a:r>
            <a:endParaRPr lang="en-US" sz="14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B7C196F-4D61-4444-B100-DD89B471CDE0}"/>
              </a:ext>
            </a:extLst>
          </p:cNvPr>
          <p:cNvSpPr txBox="1"/>
          <p:nvPr/>
        </p:nvSpPr>
        <p:spPr>
          <a:xfrm>
            <a:off x="7910374" y="3533970"/>
            <a:ext cx="730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Kolkata</a:t>
            </a:r>
            <a:endParaRPr lang="en-US" sz="14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0DA19F-D46D-4462-B974-D18FB01C85FE}"/>
              </a:ext>
            </a:extLst>
          </p:cNvPr>
          <p:cNvSpPr txBox="1"/>
          <p:nvPr/>
        </p:nvSpPr>
        <p:spPr>
          <a:xfrm>
            <a:off x="9955985" y="3533970"/>
            <a:ext cx="899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Bangalore</a:t>
            </a:r>
            <a:endParaRPr lang="en-US" sz="14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xmlns="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60145"/>
              </p:ext>
            </p:extLst>
          </p:nvPr>
        </p:nvGraphicFramePr>
        <p:xfrm>
          <a:off x="288000" y="4642333"/>
          <a:ext cx="10830808" cy="1632206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1978066"/>
                <a:gridCol w="1597596">
                  <a:extLst>
                    <a:ext uri="{9D8B030D-6E8A-4147-A177-3AD203B41FA5}">
                      <a16:colId xmlns:a16="http://schemas.microsoft.com/office/drawing/2014/main" xmlns="" val="883291324"/>
                    </a:ext>
                  </a:extLst>
                </a:gridCol>
                <a:gridCol w="1704352">
                  <a:extLst>
                    <a:ext uri="{9D8B030D-6E8A-4147-A177-3AD203B41FA5}">
                      <a16:colId xmlns:a16="http://schemas.microsoft.com/office/drawing/2014/main" xmlns="" val="1983756049"/>
                    </a:ext>
                  </a:extLst>
                </a:gridCol>
                <a:gridCol w="1867436">
                  <a:extLst>
                    <a:ext uri="{9D8B030D-6E8A-4147-A177-3AD203B41FA5}">
                      <a16:colId xmlns:a16="http://schemas.microsoft.com/office/drawing/2014/main" xmlns="" val="355586360"/>
                    </a:ext>
                  </a:extLst>
                </a:gridCol>
                <a:gridCol w="1734308">
                  <a:extLst>
                    <a:ext uri="{9D8B030D-6E8A-4147-A177-3AD203B41FA5}">
                      <a16:colId xmlns:a16="http://schemas.microsoft.com/office/drawing/2014/main" xmlns="" val="3626199509"/>
                    </a:ext>
                  </a:extLst>
                </a:gridCol>
                <a:gridCol w="1949050">
                  <a:extLst>
                    <a:ext uri="{9D8B030D-6E8A-4147-A177-3AD203B41FA5}">
                      <a16:colId xmlns:a16="http://schemas.microsoft.com/office/drawing/2014/main" xmlns="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Mumbai</a:t>
                      </a:r>
                      <a:endParaRPr lang="en-US" sz="18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ea typeface="+mn-ea"/>
                          <a:cs typeface="+mn-cs"/>
                        </a:rPr>
                        <a:t>Pune</a:t>
                      </a:r>
                      <a:endParaRPr lang="en-US" sz="18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ea typeface="+mn-ea"/>
                          <a:cs typeface="+mn-cs"/>
                        </a:rPr>
                        <a:t>Delhi</a:t>
                      </a:r>
                      <a:endParaRPr lang="en-US" sz="18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Kolkata</a:t>
                      </a:r>
                      <a:endParaRPr lang="en-US" sz="18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Bangalore</a:t>
                      </a:r>
                      <a:endParaRPr lang="en-US" sz="18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/>
                </a:tc>
                <a:extLst>
                  <a:ext uri="{0D108BD9-81ED-4DB2-BD59-A6C34878D82A}">
                    <a16:rowId xmlns:a16="http://schemas.microsoft.com/office/drawing/2014/main" xmlns="" val="2018180050"/>
                  </a:ext>
                </a:extLst>
              </a:tr>
              <a:tr h="53492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HOSPITALS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WITH ONLINE PRESENCE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987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629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745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162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1103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extLst>
                  <a:ext uri="{0D108BD9-81ED-4DB2-BD59-A6C34878D82A}">
                    <a16:rowId xmlns:a16="http://schemas.microsoft.com/office/drawing/2014/main" xmlns="" val="2741004110"/>
                  </a:ext>
                </a:extLst>
              </a:tr>
              <a:tr h="463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HOSPITALS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WITH ONLINE BOOKING FACILITIES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 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97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71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127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92354" marR="92354" anchor="ctr"/>
                </a:tc>
                <a:extLst>
                  <a:ext uri="{0D108BD9-81ED-4DB2-BD59-A6C34878D82A}">
                    <a16:rowId xmlns:a16="http://schemas.microsoft.com/office/drawing/2014/main" xmlns="" val="247375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xmlns="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592135-A11E-4178-A320-510C4B749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56484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68106" y="2446952"/>
            <a:ext cx="5350902" cy="1242556"/>
          </a:xfrm>
        </p:spPr>
        <p:txBody>
          <a:bodyPr/>
          <a:lstStyle/>
          <a:p>
            <a:r>
              <a:rPr lang="en-US" sz="2000" b="1" noProof="1" smtClean="0"/>
              <a:t>Users can now book healthcare appointments online without in-visit practices, thus automating this age-old practice </a:t>
            </a:r>
            <a:endParaRPr lang="en-US" sz="2000" b="1" noProof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83555" y="1361572"/>
            <a:ext cx="3519532" cy="1058361"/>
          </a:xfrm>
        </p:spPr>
        <p:txBody>
          <a:bodyPr/>
          <a:lstStyle/>
          <a:p>
            <a:r>
              <a:rPr lang="en-US" sz="2400" dirty="0" smtClean="0"/>
              <a:t>Online Hospital / Clinics Appointment Facility</a:t>
            </a:r>
            <a:endParaRPr lang="en-US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917E9BF-7C5E-4DE7-8C66-9B69A207D1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14DCD19-05BE-4D3F-A9E1-A9353D509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9527B99-C015-4364-A9D0-E9EF5F8CC8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xmlns="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1E4A73F-DB3E-4AF4-A250-CB257055A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651BC50-F263-44D5-B1E1-32D5EA7EA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78CCE096-0925-41C0-AF48-23E7DBC19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3248959" y="1731351"/>
            <a:ext cx="999374" cy="1576612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75C6854-B085-4AC0-984F-E73F9C388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8041622" y="4044652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2EAB4BE-ED20-4BB8-A23B-B02A1115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octor Caricature Cartoon - Free image on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160" y="1712890"/>
            <a:ext cx="1243961" cy="12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7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xmlns="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592135-A11E-4178-A320-510C4B749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56484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6179470" cy="1242556"/>
          </a:xfrm>
        </p:spPr>
        <p:txBody>
          <a:bodyPr/>
          <a:lstStyle/>
          <a:p>
            <a:r>
              <a:rPr lang="en-US" sz="2000" b="1" dirty="0" smtClean="0"/>
              <a:t>Lets Patients Store their Medical Documents and makes it easy for Medical Practitioners to access the documents with utmost </a:t>
            </a:r>
            <a:r>
              <a:rPr lang="en-US" sz="2000" b="1" dirty="0"/>
              <a:t>P</a:t>
            </a:r>
            <a:r>
              <a:rPr lang="en-US" sz="2000" b="1" dirty="0" smtClean="0"/>
              <a:t>rivacy guaranteed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0" y="1775805"/>
            <a:ext cx="3783999" cy="554643"/>
          </a:xfrm>
        </p:spPr>
        <p:txBody>
          <a:bodyPr/>
          <a:lstStyle/>
          <a:p>
            <a:r>
              <a:rPr lang="en-US" sz="2400" dirty="0" smtClean="0"/>
              <a:t>Medical Document Storage </a:t>
            </a:r>
            <a:endParaRPr lang="en-US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917E9BF-7C5E-4DE7-8C66-9B69A207D1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14DCD19-05BE-4D3F-A9E1-A9353D509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9527B99-C015-4364-A9D0-E9EF5F8CC8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xmlns="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1E4A73F-DB3E-4AF4-A250-CB257055A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651BC50-F263-44D5-B1E1-32D5EA7EA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2EAB4BE-ED20-4BB8-A23B-B02A1115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ument folder icon | Public domain vect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4" y="1961790"/>
            <a:ext cx="416971" cy="3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225312" y="3926766"/>
            <a:ext cx="933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This module would enable online storage of patient's documents, this will help preserve them and avoid the hassle of carrying them for every consultation.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xmlns="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592135-A11E-4178-A320-510C4B749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56484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6108934" cy="1242556"/>
          </a:xfrm>
        </p:spPr>
        <p:txBody>
          <a:bodyPr/>
          <a:lstStyle/>
          <a:p>
            <a:r>
              <a:rPr lang="en-US" sz="2000" b="1" noProof="1" smtClean="0"/>
              <a:t>Our Artificial Intelligence enabled Chat-bot can help users predict the disease they might be suffering from alongside its severity </a:t>
            </a:r>
            <a:endParaRPr lang="en-US" sz="2000" b="1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0" y="1322787"/>
            <a:ext cx="4705137" cy="1007661"/>
          </a:xfrm>
        </p:spPr>
        <p:txBody>
          <a:bodyPr/>
          <a:lstStyle/>
          <a:p>
            <a:r>
              <a:rPr lang="en-US" sz="2800" dirty="0" smtClean="0"/>
              <a:t>AI Chat-bot for Disease and Severity Prediction</a:t>
            </a:r>
            <a:endParaRPr lang="en-US" sz="2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917E9BF-7C5E-4DE7-8C66-9B69A207D1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14DCD19-05BE-4D3F-A9E1-A9353D509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9527B99-C015-4364-A9D0-E9EF5F8CC8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xmlns="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651BC50-F263-44D5-B1E1-32D5EA7EA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2EAB4BE-ED20-4BB8-A23B-B02A1115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atbot icon | Free SV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755" y="1850522"/>
            <a:ext cx="513717" cy="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77184" y="4004001"/>
            <a:ext cx="94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This module would provide an automated, AI enabled </a:t>
            </a:r>
            <a:r>
              <a:rPr lang="en-US" b="1" dirty="0" smtClean="0">
                <a:solidFill>
                  <a:schemeClr val="bg1"/>
                </a:solidFill>
              </a:rPr>
              <a:t>chat-bot </a:t>
            </a:r>
            <a:r>
              <a:rPr lang="en-US" b="1" dirty="0">
                <a:solidFill>
                  <a:schemeClr val="bg1"/>
                </a:solidFill>
              </a:rPr>
              <a:t>which would provide inputs on the medical condition of the user, in case medical help is not accessible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xmlns="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592135-A11E-4178-A320-510C4B749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56484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16561" y="4677034"/>
            <a:ext cx="4531991" cy="1242556"/>
          </a:xfrm>
        </p:spPr>
        <p:txBody>
          <a:bodyPr/>
          <a:lstStyle/>
          <a:p>
            <a:r>
              <a:rPr lang="en-US" sz="2000" b="1" noProof="1" smtClean="0"/>
              <a:t>Ambulances can now be booked Online in times of Distress! </a:t>
            </a:r>
            <a:endParaRPr lang="en-US" sz="2000" b="1" noProof="1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19592" y="4005916"/>
            <a:ext cx="4570627" cy="554643"/>
          </a:xfrm>
        </p:spPr>
        <p:txBody>
          <a:bodyPr/>
          <a:lstStyle/>
          <a:p>
            <a:r>
              <a:rPr lang="en-US" sz="2800" dirty="0" smtClean="0"/>
              <a:t>Ambulance Booking Services  </a:t>
            </a:r>
            <a:endParaRPr lang="en-US" sz="2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917E9BF-7C5E-4DE7-8C66-9B69A207D1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14DCD19-05BE-4D3F-A9E1-A9353D509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9527B99-C015-4364-A9D0-E9EF5F8CC8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xmlns="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78CCE096-0925-41C0-AF48-23E7DBC19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4422632" y="400591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75C6854-B085-4AC0-984F-E73F9C388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4054651" y="3726817"/>
            <a:ext cx="880856" cy="1277111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2EAB4BE-ED20-4BB8-A23B-B02A1115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File:Ambulance and Female Doctor Cartoon.svg - Wikimedia Common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3358" y="3768257"/>
            <a:ext cx="1741073" cy="11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69554" y="2652613"/>
            <a:ext cx="792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would aid people in urgent need of medical help, the web app would provide the facility to book </a:t>
            </a:r>
            <a:r>
              <a:rPr lang="en-US" b="1" dirty="0" smtClean="0">
                <a:solidFill>
                  <a:schemeClr val="bg1"/>
                </a:solidFill>
              </a:rPr>
              <a:t>ambulances </a:t>
            </a:r>
            <a:r>
              <a:rPr lang="en-US" b="1" dirty="0">
                <a:solidFill>
                  <a:schemeClr val="bg1"/>
                </a:solidFill>
              </a:rPr>
              <a:t>for essential </a:t>
            </a:r>
            <a:r>
              <a:rPr lang="en-US" b="1" dirty="0" smtClean="0">
                <a:solidFill>
                  <a:schemeClr val="bg1"/>
                </a:solidFill>
              </a:rPr>
              <a:t>help in emergency situations.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C84B00A-2062-4E70-8AD4-A114464A66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8725" y="2734552"/>
            <a:ext cx="2034138" cy="360445"/>
          </a:xfrm>
        </p:spPr>
        <p:txBody>
          <a:bodyPr/>
          <a:lstStyle/>
          <a:p>
            <a:r>
              <a:rPr lang="en-US" noProof="1" smtClean="0"/>
              <a:t>Avinash Ranjan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1309" y="2725822"/>
            <a:ext cx="2034138" cy="360445"/>
          </a:xfrm>
        </p:spPr>
        <p:txBody>
          <a:bodyPr/>
          <a:lstStyle/>
          <a:p>
            <a:r>
              <a:rPr lang="en-US" noProof="1" smtClean="0"/>
              <a:t>Harshita Kanal</a:t>
            </a:r>
            <a:endParaRPr lang="en-US" noProof="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45047" y="3590976"/>
            <a:ext cx="2034138" cy="360445"/>
          </a:xfrm>
        </p:spPr>
        <p:txBody>
          <a:bodyPr/>
          <a:lstStyle/>
          <a:p>
            <a:r>
              <a:rPr lang="en-US" noProof="1" smtClean="0"/>
              <a:t>Manish Gotame</a:t>
            </a:r>
            <a:endParaRPr lang="en-US" noProof="1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97301" y="3590975"/>
            <a:ext cx="2034138" cy="360445"/>
          </a:xfrm>
        </p:spPr>
        <p:txBody>
          <a:bodyPr/>
          <a:lstStyle/>
          <a:p>
            <a:r>
              <a:rPr lang="en-US" noProof="1" smtClean="0"/>
              <a:t>Soham Patil</a:t>
            </a:r>
            <a:endParaRPr lang="en-US" noProof="1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xmlns="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xmlns="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890197" cy="6857999"/>
          </a:xfrm>
        </p:spPr>
        <p:txBody>
          <a:bodyPr/>
          <a:lstStyle/>
          <a:p>
            <a:r>
              <a:rPr lang="en-US" dirty="0"/>
              <a:t>Thank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you</a:t>
            </a:r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xmlns="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299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</vt:lpstr>
      <vt:lpstr>Calibri</vt:lpstr>
      <vt:lpstr>Courier New</vt:lpstr>
      <vt:lpstr>Gill Sans MT</vt:lpstr>
      <vt:lpstr>Lato</vt:lpstr>
      <vt:lpstr>Lato Black</vt:lpstr>
      <vt:lpstr>Office Theme</vt:lpstr>
      <vt:lpstr> </vt:lpstr>
      <vt:lpstr>OUR novel  IDEA</vt:lpstr>
      <vt:lpstr>THE MARKET</vt:lpstr>
      <vt:lpstr>OUR FEATURES</vt:lpstr>
      <vt:lpstr>OUR FEATURES</vt:lpstr>
      <vt:lpstr>OUR FEATURES</vt:lpstr>
      <vt:lpstr>OUR FEATURES</vt:lpstr>
      <vt:lpstr>THE TEAM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2020-08-28T10:31:51Z</dcterms:created>
  <dcterms:modified xsi:type="dcterms:W3CDTF">2020-08-29T05:57:41Z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