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38" name="PlaceHolder 5"/>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40" name="PlaceHolder 7"/>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73"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74" name="PlaceHolder 5"/>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79" name="PlaceHolder 5"/>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81" name="PlaceHolder 7"/>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Arial"/>
              </a:rPr>
              <a:t>Click to edit Master title style</a:t>
            </a:r>
            <a:endParaRPr b="0" lang="en-US" sz="60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FE8659C0-5EC4-4AB2-ACFD-D53BB2139DFE}" type="datetime">
              <a:rPr b="0" lang="en-US" sz="1200" spc="-1" strike="noStrike">
                <a:solidFill>
                  <a:srgbClr val="8b8b8b"/>
                </a:solidFill>
                <a:uFill>
                  <a:solidFill>
                    <a:srgbClr val="ffffff"/>
                  </a:solidFill>
                </a:uFill>
                <a:latin typeface="Arial"/>
              </a:rPr>
              <a:t>1/30/19</a:t>
            </a:fld>
            <a:endParaRPr b="0" lang="en-US" sz="12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BCEFD4E1-BA3B-4F19-A915-10CD7C09F2F1}" type="slidenum">
              <a:rPr b="0" lang="en-US" sz="1200" spc="-1" strike="noStrike">
                <a:solidFill>
                  <a:srgbClr val="8b8b8b"/>
                </a:solidFill>
                <a:uFill>
                  <a:solidFill>
                    <a:srgbClr val="ffffff"/>
                  </a:solidFill>
                </a:uFill>
                <a:latin typeface="Arial"/>
              </a:rPr>
              <a:t>&lt;number&gt;</a:t>
            </a:fld>
            <a:endParaRPr b="0" lang="en-US" sz="12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Arial"/>
              </a:rPr>
              <a:t>Click to edit Master title style</a:t>
            </a:r>
            <a:endParaRPr b="0" lang="en-US" sz="4400" spc="-1" strike="noStrike">
              <a:solidFill>
                <a:srgbClr val="000000"/>
              </a:solidFill>
              <a:uFill>
                <a:solidFill>
                  <a:srgbClr val="ffffff"/>
                </a:solidFill>
              </a:u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100000"/>
              </a:lnSpc>
              <a:spcBef>
                <a:spcPts val="1001"/>
              </a:spcBef>
              <a:buClr>
                <a:srgbClr val="000000"/>
              </a:buClr>
              <a:buFont typeface="Arial"/>
              <a:buChar char="•"/>
            </a:pPr>
            <a:r>
              <a:rPr b="0" lang="en-US" sz="2800" spc="-1" strike="noStrike">
                <a:solidFill>
                  <a:srgbClr val="000000"/>
                </a:solidFill>
                <a:uFill>
                  <a:solidFill>
                    <a:srgbClr val="ffffff"/>
                  </a:solidFill>
                </a:uFill>
                <a:latin typeface="Arial"/>
              </a:rPr>
              <a:t>Click to edit Master text styles</a:t>
            </a:r>
            <a:endParaRPr b="0" lang="en-US" sz="2800" spc="-1" strike="noStrike">
              <a:solidFill>
                <a:srgbClr val="000000"/>
              </a:solidFill>
              <a:uFill>
                <a:solidFill>
                  <a:srgbClr val="ffffff"/>
                </a:solidFill>
              </a:uFill>
              <a:latin typeface="Arial"/>
            </a:endParaRPr>
          </a:p>
          <a:p>
            <a:pPr lvl="1" marL="685800" indent="-228240">
              <a:lnSpc>
                <a:spcPct val="100000"/>
              </a:lnSpc>
              <a:spcBef>
                <a:spcPts val="499"/>
              </a:spcBef>
              <a:buClr>
                <a:srgbClr val="000000"/>
              </a:buClr>
              <a:buFont typeface="Arial"/>
              <a:buChar char="•"/>
            </a:pPr>
            <a:r>
              <a:rPr b="0" lang="en-US" sz="2400" spc="-1" strike="noStrike">
                <a:solidFill>
                  <a:srgbClr val="000000"/>
                </a:solidFill>
                <a:uFill>
                  <a:solidFill>
                    <a:srgbClr val="ffffff"/>
                  </a:solidFill>
                </a:uFill>
                <a:latin typeface="Arial"/>
              </a:rPr>
              <a:t>Second level</a:t>
            </a:r>
            <a:endParaRPr b="0" lang="en-US" sz="2400" spc="-1" strike="noStrike">
              <a:solidFill>
                <a:srgbClr val="000000"/>
              </a:solidFill>
              <a:uFill>
                <a:solidFill>
                  <a:srgbClr val="ffffff"/>
                </a:solidFill>
              </a:uFill>
              <a:latin typeface="Arial"/>
            </a:endParaRPr>
          </a:p>
          <a:p>
            <a:pPr lvl="2" marL="1143000" indent="-228240">
              <a:lnSpc>
                <a:spcPct val="100000"/>
              </a:lnSpc>
              <a:spcBef>
                <a:spcPts val="499"/>
              </a:spcBef>
              <a:buClr>
                <a:srgbClr val="000000"/>
              </a:buClr>
              <a:buFont typeface="Arial"/>
              <a:buChar char="•"/>
            </a:pPr>
            <a:r>
              <a:rPr b="0" lang="en-US" sz="20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600200" indent="-228240">
              <a:lnSpc>
                <a:spcPct val="100000"/>
              </a:lnSpc>
              <a:spcBef>
                <a:spcPts val="499"/>
              </a:spcBef>
              <a:buClr>
                <a:srgbClr val="000000"/>
              </a:buClr>
              <a:buFont typeface="Arial"/>
              <a:buChar char="•"/>
            </a:pPr>
            <a:r>
              <a:rPr b="0" lang="en-US" sz="1800" spc="-1" strike="noStrike">
                <a:solidFill>
                  <a:srgbClr val="000000"/>
                </a:solidFill>
                <a:uFill>
                  <a:solidFill>
                    <a:srgbClr val="ffffff"/>
                  </a:solidFill>
                </a:uFill>
                <a:latin typeface="Arial"/>
              </a:rPr>
              <a:t>Fourth level</a:t>
            </a:r>
            <a:endParaRPr b="0" lang="en-US" sz="1800" spc="-1" strike="noStrike">
              <a:solidFill>
                <a:srgbClr val="000000"/>
              </a:solidFill>
              <a:uFill>
                <a:solidFill>
                  <a:srgbClr val="ffffff"/>
                </a:solidFill>
              </a:uFill>
              <a:latin typeface="Arial"/>
            </a:endParaRPr>
          </a:p>
          <a:p>
            <a:pPr lvl="4" marL="2057400" indent="-228240">
              <a:lnSpc>
                <a:spcPct val="100000"/>
              </a:lnSpc>
              <a:spcBef>
                <a:spcPts val="499"/>
              </a:spcBef>
              <a:buClr>
                <a:srgbClr val="000000"/>
              </a:buClr>
              <a:buFont typeface="Arial"/>
              <a:buChar char="•"/>
            </a:pPr>
            <a:r>
              <a:rPr b="0" lang="en-US" sz="1800" spc="-1" strike="noStrike">
                <a:solidFill>
                  <a:srgbClr val="000000"/>
                </a:solidFill>
                <a:uFill>
                  <a:solidFill>
                    <a:srgbClr val="ffffff"/>
                  </a:solidFill>
                </a:uFill>
                <a:latin typeface="Arial"/>
              </a:rPr>
              <a:t>Fifth level</a:t>
            </a:r>
            <a:endParaRPr b="0" lang="en-US" sz="1800" spc="-1" strike="noStrike">
              <a:solidFill>
                <a:srgbClr val="000000"/>
              </a:solidFill>
              <a:uFill>
                <a:solidFill>
                  <a:srgbClr val="ffffff"/>
                </a:solidFill>
              </a:uFill>
              <a:latin typeface="Arial"/>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6F0FC7B7-DEBA-4509-9FE1-68FE8083961D}" type="datetime">
              <a:rPr b="0" lang="en-US" sz="1200" spc="-1" strike="noStrike">
                <a:solidFill>
                  <a:srgbClr val="8b8b8b"/>
                </a:solidFill>
                <a:uFill>
                  <a:solidFill>
                    <a:srgbClr val="ffffff"/>
                  </a:solidFill>
                </a:uFill>
                <a:latin typeface="Arial"/>
              </a:rPr>
              <a:t>1/30/19</a:t>
            </a:fld>
            <a:endParaRPr b="0" lang="en-US" sz="1200" spc="-1" strike="noStrike">
              <a:solidFill>
                <a:srgbClr val="000000"/>
              </a:solidFill>
              <a:uFill>
                <a:solidFill>
                  <a:srgbClr val="ffffff"/>
                </a:solidFill>
              </a:uFill>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2F1CF723-1AC9-449A-B3CE-4EA1B5792BA1}" type="slidenum">
              <a:rPr b="0" lang="en-US" sz="1200" spc="-1" strike="noStrike">
                <a:solidFill>
                  <a:srgbClr val="8b8b8b"/>
                </a:solidFill>
                <a:uFill>
                  <a:solidFill>
                    <a:srgbClr val="ffffff"/>
                  </a:solidFill>
                </a:uFill>
                <a:latin typeface="Arial"/>
              </a:rPr>
              <a:t>&lt;number&gt;</a:t>
            </a:fld>
            <a:endParaRPr b="0" lang="en-US" sz="12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p>
            <a:pPr algn="ctr">
              <a:lnSpc>
                <a:spcPct val="100000"/>
              </a:lnSpc>
            </a:pPr>
            <a:r>
              <a:rPr b="0" lang="en-US" sz="6000" spc="-1" strike="noStrike">
                <a:solidFill>
                  <a:srgbClr val="000000"/>
                </a:solidFill>
                <a:uFill>
                  <a:solidFill>
                    <a:srgbClr val="ffffff"/>
                  </a:solidFill>
                </a:uFill>
                <a:latin typeface="Arial"/>
              </a:rPr>
              <a:t>Black Forest Burn Scar</a:t>
            </a:r>
            <a:endParaRPr b="0" lang="en-US" sz="6000" spc="-1" strike="noStrike">
              <a:solidFill>
                <a:srgbClr val="000000"/>
              </a:solidFill>
              <a:uFill>
                <a:solidFill>
                  <a:srgbClr val="ffffff"/>
                </a:solidFill>
              </a:uFill>
              <a:latin typeface="Calibri"/>
            </a:endParaRPr>
          </a:p>
        </p:txBody>
      </p:sp>
      <p:sp>
        <p:nvSpPr>
          <p:cNvPr id="83" name="TextShape 2"/>
          <p:cNvSpPr txBox="1"/>
          <p:nvPr/>
        </p:nvSpPr>
        <p:spPr>
          <a:xfrm>
            <a:off x="1523880" y="3602160"/>
            <a:ext cx="9143640" cy="1655280"/>
          </a:xfrm>
          <a:prstGeom prst="rect">
            <a:avLst/>
          </a:prstGeom>
          <a:noFill/>
          <a:ln>
            <a:noFill/>
          </a:ln>
        </p:spPr>
        <p:txBody>
          <a:bodyPr/>
          <a:p>
            <a:pPr algn="ctr">
              <a:lnSpc>
                <a:spcPct val="100000"/>
              </a:lnSpc>
              <a:spcBef>
                <a:spcPts val="1001"/>
              </a:spcBef>
            </a:pPr>
            <a:r>
              <a:rPr b="0" lang="en-US" sz="2400" spc="-1" strike="noStrike">
                <a:solidFill>
                  <a:srgbClr val="000000"/>
                </a:solidFill>
                <a:uFill>
                  <a:solidFill>
                    <a:srgbClr val="ffffff"/>
                  </a:solidFill>
                </a:uFill>
                <a:latin typeface="Arial"/>
              </a:rPr>
              <a:t>Asa Hayes</a:t>
            </a:r>
            <a:br/>
            <a:r>
              <a:rPr b="0" lang="en-US" sz="2400" spc="-1" strike="noStrike">
                <a:solidFill>
                  <a:srgbClr val="000000"/>
                </a:solidFill>
                <a:uFill>
                  <a:solidFill>
                    <a:srgbClr val="ffffff"/>
                  </a:solidFill>
                </a:uFill>
                <a:latin typeface="Arial"/>
              </a:rPr>
              <a:t>31 Jan, 2019</a:t>
            </a:r>
            <a:endParaRPr b="0" lang="en-US" sz="24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91980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Arial"/>
              </a:rPr>
              <a:t>Image Details</a:t>
            </a:r>
            <a:endParaRPr b="0" lang="en-US" sz="4400" spc="-1" strike="noStrike">
              <a:solidFill>
                <a:srgbClr val="000000"/>
              </a:solidFill>
              <a:uFill>
                <a:solidFill>
                  <a:srgbClr val="ffffff"/>
                </a:solidFill>
              </a:uFill>
              <a:latin typeface="Calibri"/>
            </a:endParaRPr>
          </a:p>
        </p:txBody>
      </p:sp>
      <p:sp>
        <p:nvSpPr>
          <p:cNvPr id="85" name="TextShape 2"/>
          <p:cNvSpPr txBox="1"/>
          <p:nvPr/>
        </p:nvSpPr>
        <p:spPr>
          <a:xfrm>
            <a:off x="838080" y="1552680"/>
            <a:ext cx="5303160" cy="4623840"/>
          </a:xfrm>
          <a:prstGeom prst="rect">
            <a:avLst/>
          </a:prstGeom>
          <a:noFill/>
          <a:ln>
            <a:noFill/>
          </a:ln>
        </p:spPr>
        <p:txBody>
          <a:bodyPr>
            <a:normAutofit/>
          </a:bodyPr>
          <a:p>
            <a:pPr>
              <a:lnSpc>
                <a:spcPct val="90000"/>
              </a:lnSpc>
              <a:spcBef>
                <a:spcPts val="1001"/>
              </a:spcBef>
            </a:pPr>
            <a:r>
              <a:rPr b="0" lang="en-US" sz="2800" spc="-1" strike="noStrike">
                <a:solidFill>
                  <a:srgbClr val="000000"/>
                </a:solidFill>
                <a:uFill>
                  <a:solidFill>
                    <a:srgbClr val="ffffff"/>
                  </a:solidFill>
                </a:uFill>
                <a:latin typeface="Arial"/>
              </a:rPr>
              <a:t>ASTER Satellite Sensor</a:t>
            </a:r>
            <a:endParaRPr b="0" lang="en-US" sz="2800" spc="-1" strike="noStrike">
              <a:solidFill>
                <a:srgbClr val="000000"/>
              </a:solidFill>
              <a:uFill>
                <a:solidFill>
                  <a:srgbClr val="ffffff"/>
                </a:solidFill>
              </a:uFill>
              <a:latin typeface="Arial"/>
            </a:endParaRPr>
          </a:p>
          <a:p>
            <a:pPr lvl="1" marL="685800" indent="-228240">
              <a:spcBef>
                <a:spcPts val="1134"/>
              </a:spcBef>
              <a:buClr>
                <a:srgbClr val="000000"/>
              </a:buClr>
              <a:buFont typeface="Arial"/>
              <a:buChar char="•"/>
            </a:pPr>
            <a:r>
              <a:rPr b="0" lang="en-US" sz="1800" spc="-1" strike="noStrike">
                <a:solidFill>
                  <a:srgbClr val="000000"/>
                </a:solidFill>
                <a:uFill>
                  <a:solidFill>
                    <a:srgbClr val="ffffff"/>
                  </a:solidFill>
                </a:uFill>
                <a:latin typeface="Arial"/>
              </a:rPr>
              <a:t>13 Bands over 3 subsensors, total spectral range: 0.52-11.65 μm</a:t>
            </a:r>
            <a:endParaRPr b="0" lang="en-US" sz="1800" spc="-1" strike="noStrike">
              <a:solidFill>
                <a:srgbClr val="000000"/>
              </a:solidFill>
              <a:uFill>
                <a:solidFill>
                  <a:srgbClr val="ffffff"/>
                </a:solidFill>
              </a:uFill>
              <a:latin typeface="Arial"/>
            </a:endParaRPr>
          </a:p>
          <a:p>
            <a:pPr lvl="1" marL="685800" indent="-228240">
              <a:spcBef>
                <a:spcPts val="1134"/>
              </a:spcBef>
              <a:buClr>
                <a:srgbClr val="000000"/>
              </a:buClr>
              <a:buFont typeface="Arial"/>
              <a:buChar char="•"/>
            </a:pPr>
            <a:r>
              <a:rPr b="0" lang="en-US" sz="1800" spc="-1" strike="noStrike">
                <a:solidFill>
                  <a:srgbClr val="000000"/>
                </a:solidFill>
                <a:uFill>
                  <a:solidFill>
                    <a:srgbClr val="ffffff"/>
                  </a:solidFill>
                </a:uFill>
                <a:latin typeface="Arial"/>
              </a:rPr>
              <a:t>Spatial Resolution: 15/60/90m, </a:t>
            </a:r>
            <a:endParaRPr b="0" lang="en-US" sz="1800" spc="-1" strike="noStrike">
              <a:solidFill>
                <a:srgbClr val="000000"/>
              </a:solidFill>
              <a:uFill>
                <a:solidFill>
                  <a:srgbClr val="ffffff"/>
                </a:solidFill>
              </a:uFill>
              <a:latin typeface="Arial"/>
            </a:endParaRPr>
          </a:p>
          <a:p>
            <a:pPr marL="228600" indent="-228240">
              <a:lnSpc>
                <a:spcPct val="90000"/>
              </a:lnSpc>
              <a:spcBef>
                <a:spcPts val="1001"/>
              </a:spcBef>
              <a:buClr>
                <a:srgbClr val="000000"/>
              </a:buClr>
              <a:buFont typeface="Arial"/>
              <a:buChar char="•"/>
            </a:pPr>
            <a:r>
              <a:rPr b="0" lang="en-US" sz="2000" spc="-1" strike="noStrike">
                <a:solidFill>
                  <a:srgbClr val="000000"/>
                </a:solidFill>
                <a:uFill>
                  <a:solidFill>
                    <a:srgbClr val="ffffff"/>
                  </a:solidFill>
                </a:uFill>
                <a:latin typeface="Arial"/>
              </a:rPr>
              <a:t>One of 5 main sensors on board the Terra Satellite</a:t>
            </a:r>
            <a:endParaRPr b="0" lang="en-US" sz="2000" spc="-1" strike="noStrike">
              <a:solidFill>
                <a:srgbClr val="000000"/>
              </a:solidFill>
              <a:uFill>
                <a:solidFill>
                  <a:srgbClr val="ffffff"/>
                </a:solidFill>
              </a:uFill>
              <a:latin typeface="Arial"/>
            </a:endParaRPr>
          </a:p>
          <a:p>
            <a:pPr marL="228600" indent="-228240">
              <a:lnSpc>
                <a:spcPct val="90000"/>
              </a:lnSpc>
              <a:spcBef>
                <a:spcPts val="1001"/>
              </a:spcBef>
              <a:buClr>
                <a:srgbClr val="000000"/>
              </a:buClr>
              <a:buFont typeface="Arial"/>
              <a:buChar char="•"/>
            </a:pPr>
            <a:r>
              <a:rPr b="0" lang="en-US" sz="1400" spc="-1" strike="noStrike">
                <a:solidFill>
                  <a:srgbClr val="000000"/>
                </a:solidFill>
                <a:uFill>
                  <a:solidFill>
                    <a:srgbClr val="ffffff"/>
                  </a:solidFill>
                </a:uFill>
                <a:latin typeface="Arial"/>
              </a:rPr>
              <a:t>Image URL: https://eoimages.gsfc.nasa.gov/images/imagerecords/81000/81473/blackforestfire_ast_2013172_lrg.jpg</a:t>
            </a:r>
            <a:endParaRPr b="0" lang="en-US" sz="14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uFill>
                  <a:solidFill>
                    <a:srgbClr val="ffffff"/>
                  </a:solidFill>
                </a:uFill>
                <a:latin typeface="Arial"/>
              </a:rPr>
              <a:t>Note Image on slide cropped from full image to show specific area. </a:t>
            </a:r>
            <a:endParaRPr b="0" lang="en-US" sz="1400" spc="-1" strike="noStrike">
              <a:solidFill>
                <a:srgbClr val="000000"/>
              </a:solidFill>
              <a:uFill>
                <a:solidFill>
                  <a:srgbClr val="ffffff"/>
                </a:solidFill>
              </a:uFill>
              <a:latin typeface="Arial"/>
            </a:endParaRPr>
          </a:p>
        </p:txBody>
      </p:sp>
      <p:sp>
        <p:nvSpPr>
          <p:cNvPr id="86" name="CustomShape 3"/>
          <p:cNvSpPr/>
          <p:nvPr/>
        </p:nvSpPr>
        <p:spPr>
          <a:xfrm>
            <a:off x="6555960" y="1552680"/>
            <a:ext cx="5303160" cy="4350960"/>
          </a:xfrm>
          <a:prstGeom prst="rect">
            <a:avLst/>
          </a:prstGeom>
          <a:noFill/>
          <a:ln>
            <a:noFill/>
          </a:ln>
        </p:spPr>
        <p:style>
          <a:lnRef idx="0"/>
          <a:fillRef idx="0"/>
          <a:effectRef idx="0"/>
          <a:fontRef idx="minor"/>
        </p:style>
        <p:txBody>
          <a:bodyPr>
            <a:normAutofit/>
          </a:bodyPr>
          <a:p>
            <a:pPr marL="228600" indent="-228240">
              <a:lnSpc>
                <a:spcPct val="100000"/>
              </a:lnSpc>
              <a:spcBef>
                <a:spcPts val="499"/>
              </a:spcBef>
              <a:buClr>
                <a:srgbClr val="000000"/>
              </a:buClr>
              <a:buFont typeface="Arial"/>
              <a:buChar char="•"/>
            </a:pPr>
            <a:r>
              <a:rPr b="0" lang="en-US" sz="2400" spc="-1" strike="noStrike">
                <a:solidFill>
                  <a:srgbClr val="000000"/>
                </a:solidFill>
                <a:uFill>
                  <a:solidFill>
                    <a:srgbClr val="ffffff"/>
                  </a:solidFill>
                </a:uFill>
                <a:latin typeface="Calibri"/>
              </a:rPr>
              <a:t>Characteristics of presented image</a:t>
            </a:r>
            <a:endParaRPr b="0" lang="en-US" sz="2400" spc="-1" strike="noStrike">
              <a:solidFill>
                <a:srgbClr val="000000"/>
              </a:solidFill>
              <a:uFill>
                <a:solidFill>
                  <a:srgbClr val="ffffff"/>
                </a:solidFill>
              </a:uFill>
              <a:latin typeface="Arial"/>
            </a:endParaRPr>
          </a:p>
          <a:p>
            <a:pPr lvl="1" marL="685800" indent="-228240">
              <a:lnSpc>
                <a:spcPct val="100000"/>
              </a:lnSpc>
              <a:spcBef>
                <a:spcPts val="499"/>
              </a:spcBef>
              <a:buClr>
                <a:srgbClr val="000000"/>
              </a:buClr>
              <a:buFont typeface="Arial"/>
              <a:buChar char="•"/>
            </a:pPr>
            <a:r>
              <a:rPr b="0" lang="en-US" sz="2400" spc="-1" strike="noStrike">
                <a:solidFill>
                  <a:srgbClr val="000000"/>
                </a:solidFill>
                <a:uFill>
                  <a:solidFill>
                    <a:srgbClr val="ffffff"/>
                  </a:solidFill>
                </a:uFill>
                <a:latin typeface="Calibri"/>
              </a:rPr>
              <a:t>Bands used: 3B/N (0.78-0.86 μm)</a:t>
            </a:r>
            <a:endParaRPr b="0" lang="en-US" sz="2400" spc="-1" strike="noStrike">
              <a:solidFill>
                <a:srgbClr val="000000"/>
              </a:solidFill>
              <a:uFill>
                <a:solidFill>
                  <a:srgbClr val="ffffff"/>
                </a:solidFill>
              </a:uFill>
              <a:latin typeface="Arial"/>
            </a:endParaRPr>
          </a:p>
          <a:p>
            <a:pPr lvl="1" marL="685800" indent="-228240">
              <a:lnSpc>
                <a:spcPct val="100000"/>
              </a:lnSpc>
              <a:spcBef>
                <a:spcPts val="499"/>
              </a:spcBef>
              <a:buClr>
                <a:srgbClr val="000000"/>
              </a:buClr>
              <a:buFont typeface="Arial"/>
              <a:buChar char="•"/>
            </a:pPr>
            <a:r>
              <a:rPr b="0" lang="en-US" sz="2400" spc="-1" strike="noStrike">
                <a:solidFill>
                  <a:srgbClr val="000000"/>
                </a:solidFill>
                <a:uFill>
                  <a:solidFill>
                    <a:srgbClr val="ffffff"/>
                  </a:solidFill>
                </a:uFill>
                <a:latin typeface="Calibri"/>
              </a:rPr>
              <a:t>Image rendered in false-color</a:t>
            </a:r>
            <a:endParaRPr b="0" lang="en-US" sz="2400" spc="-1" strike="noStrike">
              <a:solidFill>
                <a:srgbClr val="000000"/>
              </a:solidFill>
              <a:uFill>
                <a:solidFill>
                  <a:srgbClr val="ffffff"/>
                </a:solidFill>
              </a:uFill>
              <a:latin typeface="Arial"/>
            </a:endParaRPr>
          </a:p>
          <a:p>
            <a:pPr marL="228600" indent="-22824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Geography of the image</a:t>
            </a:r>
            <a:endParaRPr b="0" lang="en-US" sz="2800" spc="-1" strike="noStrike">
              <a:solidFill>
                <a:srgbClr val="000000"/>
              </a:solidFill>
              <a:uFill>
                <a:solidFill>
                  <a:srgbClr val="ffffff"/>
                </a:solidFill>
              </a:uFill>
              <a:latin typeface="Arial"/>
            </a:endParaRPr>
          </a:p>
          <a:p>
            <a:pPr lvl="1" marL="685800" indent="-228240">
              <a:lnSpc>
                <a:spcPct val="100000"/>
              </a:lnSpc>
              <a:spcBef>
                <a:spcPts val="499"/>
              </a:spcBef>
              <a:buClr>
                <a:srgbClr val="000000"/>
              </a:buClr>
              <a:buFont typeface="Arial"/>
              <a:buChar char="•"/>
            </a:pPr>
            <a:r>
              <a:rPr b="0" lang="en-US" sz="2400" spc="-1" strike="noStrike">
                <a:solidFill>
                  <a:srgbClr val="000000"/>
                </a:solidFill>
                <a:uFill>
                  <a:solidFill>
                    <a:srgbClr val="ffffff"/>
                  </a:solidFill>
                </a:uFill>
                <a:latin typeface="Calibri"/>
              </a:rPr>
              <a:t>Image shows Black Forest area near Monument, CO</a:t>
            </a:r>
            <a:endParaRPr b="0" lang="en-US" sz="2400" spc="-1" strike="noStrike">
              <a:solidFill>
                <a:srgbClr val="000000"/>
              </a:solidFill>
              <a:uFill>
                <a:solidFill>
                  <a:srgbClr val="ffffff"/>
                </a:solidFill>
              </a:uFill>
              <a:latin typeface="Arial"/>
            </a:endParaRPr>
          </a:p>
          <a:p>
            <a:pPr lvl="1" marL="685800" indent="-228240">
              <a:lnSpc>
                <a:spcPct val="100000"/>
              </a:lnSpc>
              <a:spcBef>
                <a:spcPts val="499"/>
              </a:spcBef>
              <a:buClr>
                <a:srgbClr val="000000"/>
              </a:buClr>
              <a:buFont typeface="Arial"/>
              <a:buChar char="•"/>
            </a:pPr>
            <a:r>
              <a:rPr b="0" lang="en-US" sz="2400" spc="-1" strike="noStrike">
                <a:solidFill>
                  <a:srgbClr val="000000"/>
                </a:solidFill>
                <a:uFill>
                  <a:solidFill>
                    <a:srgbClr val="ffffff"/>
                  </a:solidFill>
                </a:uFill>
                <a:latin typeface="Calibri"/>
              </a:rPr>
              <a:t>Image shows burn scar (grey-black area, center) from 2013 fire, compared to unburnt surrounding vegetation (red-pink-white)</a:t>
            </a:r>
            <a:endParaRPr b="0" lang="en-US" sz="2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 descr=""/>
          <p:cNvPicPr/>
          <p:nvPr/>
        </p:nvPicPr>
        <p:blipFill>
          <a:blip r:embed="rId1"/>
          <a:stretch/>
        </p:blipFill>
        <p:spPr>
          <a:xfrm>
            <a:off x="1127160" y="119160"/>
            <a:ext cx="9966960" cy="66445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Arial"/>
              </a:rPr>
              <a:t>Significance of the image</a:t>
            </a:r>
            <a:endParaRPr b="0" lang="en-US" sz="4400" spc="-1" strike="noStrike">
              <a:solidFill>
                <a:srgbClr val="000000"/>
              </a:solidFill>
              <a:uFill>
                <a:solidFill>
                  <a:srgbClr val="ffffff"/>
                </a:solidFill>
              </a:uFill>
              <a:latin typeface="Calibri"/>
            </a:endParaRPr>
          </a:p>
        </p:txBody>
      </p:sp>
      <p:sp>
        <p:nvSpPr>
          <p:cNvPr id="89"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Arial"/>
              </a:rPr>
              <a:t>Physical geography:</a:t>
            </a:r>
            <a:endParaRPr b="0" lang="en-US" sz="2800" spc="-1" strike="noStrike">
              <a:solidFill>
                <a:srgbClr val="000000"/>
              </a:solidFill>
              <a:uFill>
                <a:solidFill>
                  <a:srgbClr val="ffffff"/>
                </a:solidFill>
              </a:uFill>
              <a:latin typeface="Arial"/>
            </a:endParaRPr>
          </a:p>
          <a:p>
            <a:pPr lvl="1" marL="685800" indent="-228240">
              <a:lnSpc>
                <a:spcPct val="100000"/>
              </a:lnSpc>
              <a:spcBef>
                <a:spcPts val="499"/>
              </a:spcBef>
              <a:buClr>
                <a:srgbClr val="000000"/>
              </a:buClr>
              <a:buFont typeface="Arial"/>
              <a:buChar char="•"/>
            </a:pPr>
            <a:r>
              <a:rPr b="0" lang="en-US" sz="1600" spc="-1" strike="noStrike">
                <a:solidFill>
                  <a:srgbClr val="000000"/>
                </a:solidFill>
                <a:uFill>
                  <a:solidFill>
                    <a:srgbClr val="ffffff"/>
                  </a:solidFill>
                </a:uFill>
                <a:latin typeface="Arial"/>
              </a:rPr>
              <a:t>Black Forest is relatively isolated, could have been much larger area like Waldo Canyon Fire the previous year.</a:t>
            </a:r>
            <a:endParaRPr b="0" lang="en-US" sz="1600" spc="-1" strike="noStrike">
              <a:solidFill>
                <a:srgbClr val="000000"/>
              </a:solidFill>
              <a:uFill>
                <a:solidFill>
                  <a:srgbClr val="ffffff"/>
                </a:solidFill>
              </a:uFill>
              <a:latin typeface="Arial"/>
            </a:endParaRPr>
          </a:p>
          <a:p>
            <a:pPr lvl="1" marL="685800" indent="-228240">
              <a:lnSpc>
                <a:spcPct val="100000"/>
              </a:lnSpc>
              <a:spcBef>
                <a:spcPts val="499"/>
              </a:spcBef>
              <a:buClr>
                <a:srgbClr val="000000"/>
              </a:buClr>
              <a:buFont typeface="Arial"/>
              <a:buChar char="•"/>
            </a:pPr>
            <a:r>
              <a:rPr b="0" lang="en-US" sz="1600" spc="-1" strike="noStrike">
                <a:solidFill>
                  <a:srgbClr val="000000"/>
                </a:solidFill>
                <a:uFill>
                  <a:solidFill>
                    <a:srgbClr val="ffffff"/>
                  </a:solidFill>
                </a:uFill>
                <a:latin typeface="Arial"/>
              </a:rPr>
              <a:t>Due to elevation, recent water conditions, and high flammability of a pine forest, fire was quickly able to grow out of control. </a:t>
            </a:r>
            <a:endParaRPr b="0" lang="en-US" sz="1600" spc="-1" strike="noStrike">
              <a:solidFill>
                <a:srgbClr val="000000"/>
              </a:solidFill>
              <a:uFill>
                <a:solidFill>
                  <a:srgbClr val="ffffff"/>
                </a:solidFill>
              </a:uFill>
              <a:latin typeface="Arial"/>
            </a:endParaRPr>
          </a:p>
          <a:p>
            <a:pPr lvl="1" marL="685800" indent="-228240">
              <a:lnSpc>
                <a:spcPct val="100000"/>
              </a:lnSpc>
              <a:spcBef>
                <a:spcPts val="499"/>
              </a:spcBef>
              <a:buClr>
                <a:srgbClr val="000000"/>
              </a:buClr>
              <a:buFont typeface="Arial"/>
              <a:buChar char="•"/>
            </a:pPr>
            <a:r>
              <a:rPr b="0" lang="en-US" sz="1600" spc="-1" strike="noStrike">
                <a:solidFill>
                  <a:srgbClr val="000000"/>
                </a:solidFill>
                <a:uFill>
                  <a:solidFill>
                    <a:srgbClr val="ffffff"/>
                  </a:solidFill>
                </a:uFill>
                <a:latin typeface="Arial"/>
              </a:rPr>
              <a:t>Wind coming East from mountains was also a major factor, in both intensifying fire and shaping its spread. As it came up from the valley, the wind created updrafts which worsened the fire.  </a:t>
            </a:r>
            <a:endParaRPr b="0" lang="en-US" sz="1600" spc="-1" strike="noStrike">
              <a:solidFill>
                <a:srgbClr val="000000"/>
              </a:solidFill>
              <a:uFill>
                <a:solidFill>
                  <a:srgbClr val="ffffff"/>
                </a:solidFill>
              </a:uFill>
              <a:latin typeface="Arial"/>
            </a:endParaRPr>
          </a:p>
          <a:p>
            <a:pPr marL="228600" indent="-22824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Arial"/>
              </a:rPr>
              <a:t>Human geography</a:t>
            </a:r>
            <a:endParaRPr b="0" lang="en-US" sz="2800" spc="-1" strike="noStrike">
              <a:solidFill>
                <a:srgbClr val="000000"/>
              </a:solidFill>
              <a:uFill>
                <a:solidFill>
                  <a:srgbClr val="ffffff"/>
                </a:solidFill>
              </a:uFill>
              <a:latin typeface="Arial"/>
            </a:endParaRPr>
          </a:p>
          <a:p>
            <a:pPr lvl="1" marL="685800" indent="-228240">
              <a:lnSpc>
                <a:spcPct val="100000"/>
              </a:lnSpc>
              <a:spcBef>
                <a:spcPts val="499"/>
              </a:spcBef>
              <a:buClr>
                <a:srgbClr val="000000"/>
              </a:buClr>
              <a:buFont typeface="Arial"/>
              <a:buChar char="•"/>
            </a:pPr>
            <a:r>
              <a:rPr b="0" lang="en-US" sz="1600" spc="-1" strike="noStrike">
                <a:solidFill>
                  <a:srgbClr val="000000"/>
                </a:solidFill>
                <a:uFill>
                  <a:solidFill>
                    <a:srgbClr val="ffffff"/>
                  </a:solidFill>
                </a:uFill>
                <a:latin typeface="Arial"/>
              </a:rPr>
              <a:t>Due to both road structure and previous fire mitigation, the fire didn’t consume all of the Black Forest area. Note the clear borders on the South and East edges of the burn scar.</a:t>
            </a:r>
            <a:endParaRPr b="0" lang="en-US" sz="1600" spc="-1" strike="noStrike">
              <a:solidFill>
                <a:srgbClr val="000000"/>
              </a:solidFill>
              <a:uFill>
                <a:solidFill>
                  <a:srgbClr val="ffffff"/>
                </a:solidFill>
              </a:uFill>
              <a:latin typeface="Arial"/>
            </a:endParaRPr>
          </a:p>
          <a:p>
            <a:pPr lvl="1" marL="685800" indent="-228240">
              <a:lnSpc>
                <a:spcPct val="100000"/>
              </a:lnSpc>
              <a:spcBef>
                <a:spcPts val="499"/>
              </a:spcBef>
              <a:buClr>
                <a:srgbClr val="000000"/>
              </a:buClr>
              <a:buFont typeface="Arial"/>
              <a:buChar char="•"/>
            </a:pPr>
            <a:r>
              <a:rPr b="0" lang="en-US" sz="1600" spc="-1" strike="noStrike">
                <a:solidFill>
                  <a:srgbClr val="000000"/>
                </a:solidFill>
                <a:uFill>
                  <a:solidFill>
                    <a:srgbClr val="ffffff"/>
                  </a:solidFill>
                </a:uFill>
                <a:latin typeface="Arial"/>
              </a:rPr>
              <a:t>Many people’s homes were consumed by the fire, and the smoke had detrimental effects on people and wildlife for miles around.</a:t>
            </a:r>
            <a:endParaRPr b="0" lang="en-US" sz="1600" spc="-1" strike="noStrike">
              <a:solidFill>
                <a:srgbClr val="000000"/>
              </a:solidFill>
              <a:uFill>
                <a:solidFill>
                  <a:srgbClr val="ffffff"/>
                </a:solidFill>
              </a:uFill>
              <a:latin typeface="Arial"/>
            </a:endParaRPr>
          </a:p>
          <a:p>
            <a:pPr lvl="1" marL="685800" indent="-228240">
              <a:lnSpc>
                <a:spcPct val="100000"/>
              </a:lnSpc>
              <a:spcBef>
                <a:spcPts val="499"/>
              </a:spcBef>
              <a:buClr>
                <a:srgbClr val="000000"/>
              </a:buClr>
              <a:buFont typeface="Arial"/>
              <a:buChar char="•"/>
            </a:pPr>
            <a:r>
              <a:rPr b="0" lang="en-US" sz="1600" spc="-1" strike="noStrike">
                <a:solidFill>
                  <a:srgbClr val="000000"/>
                </a:solidFill>
                <a:uFill>
                  <a:solidFill>
                    <a:srgbClr val="ffffff"/>
                  </a:solidFill>
                </a:uFill>
                <a:latin typeface="Arial"/>
              </a:rPr>
              <a:t>I lived just west of the cropped image’s border, and saw images like this in the news, which is what lead to me becoming interested in GIST to begin with, so this image is also personally significant. </a:t>
            </a:r>
            <a:endParaRPr b="0" lang="en-US" sz="1600" spc="-1" strike="noStrike">
              <a:solidFill>
                <a:srgbClr val="000000"/>
              </a:solidFill>
              <a:uFill>
                <a:solidFill>
                  <a:srgbClr val="ffffff"/>
                </a:solidFill>
              </a:uFill>
              <a:latin typeface="Arial"/>
            </a:endParaRPr>
          </a:p>
          <a:p>
            <a:pPr>
              <a:lnSpc>
                <a:spcPct val="100000"/>
              </a:lnSpc>
              <a:spcBef>
                <a:spcPts val="499"/>
              </a:spcBef>
            </a:pPr>
            <a:endParaRPr b="0" lang="en-US" sz="16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lIns="0" rIns="0" tIns="0" bIns="0" anchor="ctr"/>
          <a:p>
            <a:r>
              <a:rPr b="0" lang="en-US" sz="3600" spc="-1" strike="noStrike">
                <a:solidFill>
                  <a:srgbClr val="000000"/>
                </a:solidFill>
                <a:uFill>
                  <a:solidFill>
                    <a:srgbClr val="ffffff"/>
                  </a:solidFill>
                </a:uFill>
                <a:latin typeface="Calibri"/>
              </a:rPr>
              <a:t>Sources</a:t>
            </a:r>
            <a:endParaRPr b="0" lang="en-US" sz="3600" spc="-1" strike="noStrike">
              <a:solidFill>
                <a:srgbClr val="000000"/>
              </a:solidFill>
              <a:uFill>
                <a:solidFill>
                  <a:srgbClr val="ffffff"/>
                </a:solidFill>
              </a:uFill>
              <a:latin typeface="Calibri"/>
            </a:endParaRPr>
          </a:p>
        </p:txBody>
      </p:sp>
      <p:sp>
        <p:nvSpPr>
          <p:cNvPr id="91" name="TextShape 2"/>
          <p:cNvSpPr txBox="1"/>
          <p:nvPr/>
        </p:nvSpPr>
        <p:spPr>
          <a:xfrm>
            <a:off x="838080" y="1825560"/>
            <a:ext cx="10515240" cy="4350960"/>
          </a:xfrm>
          <a:prstGeom prst="rect">
            <a:avLst/>
          </a:prstGeom>
          <a:noFill/>
          <a:ln>
            <a:noFill/>
          </a:ln>
        </p:spPr>
        <p:txBody>
          <a:bodyPr lIns="0" rIns="0" tIns="0" bIns="0"/>
          <a:p>
            <a:r>
              <a:rPr b="0" lang="en-US" sz="3200" spc="-1" strike="noStrike">
                <a:solidFill>
                  <a:srgbClr val="000000"/>
                </a:solidFill>
                <a:uFill>
                  <a:solidFill>
                    <a:srgbClr val="ffffff"/>
                  </a:solidFill>
                </a:uFill>
                <a:latin typeface="Arial"/>
              </a:rPr>
              <a:t>Image and Addt’l. Info: https://earthobservatory.nasa.gov/images/81473/aftermath-of-colorados-most-destructive-wildfire</a:t>
            </a:r>
            <a:endParaRPr b="0" lang="en-US" sz="3200" spc="-1" strike="noStrike">
              <a:solidFill>
                <a:srgbClr val="000000"/>
              </a:solidFill>
              <a:uFill>
                <a:solidFill>
                  <a:srgbClr val="ffffff"/>
                </a:solidFill>
              </a:uFill>
              <a:latin typeface="Arial"/>
            </a:endParaRPr>
          </a:p>
          <a:p>
            <a:pPr algn="ct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ASTER Specifications:</a:t>
            </a:r>
            <a:endParaRPr b="0" lang="en-US" sz="3200" spc="-1" strike="noStrike">
              <a:solidFill>
                <a:srgbClr val="000000"/>
              </a:solidFill>
              <a:uFill>
                <a:solidFill>
                  <a:srgbClr val="ffffff"/>
                </a:solidFill>
              </a:uFill>
              <a:latin typeface="Arial"/>
            </a:endParaRPr>
          </a:p>
          <a:p>
            <a:r>
              <a:rPr b="0" lang="en-US" sz="3200" spc="-1" strike="noStrike">
                <a:solidFill>
                  <a:srgbClr val="000000"/>
                </a:solidFill>
                <a:uFill>
                  <a:solidFill>
                    <a:srgbClr val="ffffff"/>
                  </a:solidFill>
                </a:uFill>
                <a:latin typeface="Arial"/>
              </a:rPr>
              <a:t>https://www.satimagingcorp.com/satellite-sensors/other-satellite-sensors/aster/</a:t>
            </a:r>
            <a:endParaRPr b="0" lang="en-US" sz="32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LibreOffice/5.3.4.2$Windows_X86_64 LibreOffice_project/f82d347ccc0be322489bf7da61d7e4ad13fe2ff3</Application>
  <Words>94</Words>
  <Paragraphs>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2016-12-26T21:28:04Z</dcterms:created>
  <dc:creator>Brian Klinkenberg</dc:creator>
  <dc:description/>
  <dc:language>en-US</dc:language>
  <cp:lastModifiedBy/>
  <dcterms:modified xsi:type="dcterms:W3CDTF">2019-01-30T22:30:01Z</dcterms:modified>
  <cp:revision>6</cp:revision>
  <dc:subject/>
  <dc:title>Your Name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