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4" r:id="rId5"/>
    <p:sldId id="265" r:id="rId6"/>
    <p:sldId id="267" r:id="rId7"/>
    <p:sldId id="266" r:id="rId8"/>
    <p:sldId id="258" r:id="rId9"/>
    <p:sldId id="260" r:id="rId10"/>
    <p:sldId id="269" r:id="rId11"/>
    <p:sldId id="262" r:id="rId12"/>
    <p:sldId id="263" r:id="rId13"/>
    <p:sldId id="270" r:id="rId14"/>
    <p:sldId id="261"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5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D531449-6913-4957-A6C5-CD1157B98040}" type="datetimeFigureOut">
              <a:rPr lang="en-US" smtClean="0"/>
              <a:pPr/>
              <a:t>3/22/2010</a:t>
            </a:fld>
            <a:endParaRPr lang="en-JM"/>
          </a:p>
        </p:txBody>
      </p:sp>
      <p:sp>
        <p:nvSpPr>
          <p:cNvPr id="17" name="Footer Placeholder 16"/>
          <p:cNvSpPr>
            <a:spLocks noGrp="1"/>
          </p:cNvSpPr>
          <p:nvPr>
            <p:ph type="ftr" sz="quarter" idx="11"/>
          </p:nvPr>
        </p:nvSpPr>
        <p:spPr/>
        <p:txBody>
          <a:bodyPr/>
          <a:lstStyle/>
          <a:p>
            <a:endParaRPr lang="en-JM"/>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3C6CE4-692B-4388-8412-88E86478F496}" type="slidenum">
              <a:rPr lang="en-JM" smtClean="0"/>
              <a:pPr/>
              <a:t>‹#›</a:t>
            </a:fld>
            <a:endParaRPr lang="en-JM"/>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531449-6913-4957-A6C5-CD1157B98040}" type="datetimeFigureOut">
              <a:rPr lang="en-US" smtClean="0"/>
              <a:pPr/>
              <a:t>3/22/2010</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E3C6CE4-692B-4388-8412-88E86478F496}" type="slidenum">
              <a:rPr lang="en-JM" smtClean="0"/>
              <a:pPr/>
              <a:t>‹#›</a:t>
            </a:fld>
            <a:endParaRPr lang="en-JM"/>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531449-6913-4957-A6C5-CD1157B98040}" type="datetimeFigureOut">
              <a:rPr lang="en-US" smtClean="0"/>
              <a:pPr/>
              <a:t>3/22/2010</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E3C6CE4-692B-4388-8412-88E86478F496}" type="slidenum">
              <a:rPr lang="en-JM" smtClean="0"/>
              <a:pPr/>
              <a:t>‹#›</a:t>
            </a:fld>
            <a:endParaRPr lang="en-J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D531449-6913-4957-A6C5-CD1157B98040}" type="datetimeFigureOut">
              <a:rPr lang="en-US" smtClean="0"/>
              <a:pPr/>
              <a:t>3/22/2010</a:t>
            </a:fld>
            <a:endParaRPr lang="en-JM"/>
          </a:p>
        </p:txBody>
      </p:sp>
      <p:sp>
        <p:nvSpPr>
          <p:cNvPr id="5" name="Footer Placeholder 4"/>
          <p:cNvSpPr>
            <a:spLocks noGrp="1"/>
          </p:cNvSpPr>
          <p:nvPr>
            <p:ph type="ftr" sz="quarter" idx="11"/>
          </p:nvPr>
        </p:nvSpPr>
        <p:spPr/>
        <p:txBody>
          <a:bodyPr/>
          <a:lstStyle/>
          <a:p>
            <a:endParaRPr lang="en-JM"/>
          </a:p>
        </p:txBody>
      </p:sp>
      <p:sp>
        <p:nvSpPr>
          <p:cNvPr id="6" name="Slide Number Placeholder 5"/>
          <p:cNvSpPr>
            <a:spLocks noGrp="1"/>
          </p:cNvSpPr>
          <p:nvPr>
            <p:ph type="sldNum" sz="quarter" idx="12"/>
          </p:nvPr>
        </p:nvSpPr>
        <p:spPr/>
        <p:txBody>
          <a:bodyPr/>
          <a:lstStyle/>
          <a:p>
            <a:fld id="{6E3C6CE4-692B-4388-8412-88E86478F496}" type="slidenum">
              <a:rPr lang="en-JM" smtClean="0"/>
              <a:pPr/>
              <a:t>‹#›</a:t>
            </a:fld>
            <a:endParaRPr lang="en-JM"/>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531449-6913-4957-A6C5-CD1157B98040}" type="datetimeFigureOut">
              <a:rPr lang="en-US" smtClean="0"/>
              <a:pPr/>
              <a:t>3/22/2010</a:t>
            </a:fld>
            <a:endParaRPr lang="en-JM"/>
          </a:p>
        </p:txBody>
      </p:sp>
      <p:sp>
        <p:nvSpPr>
          <p:cNvPr id="5" name="Footer Placeholder 4"/>
          <p:cNvSpPr>
            <a:spLocks noGrp="1"/>
          </p:cNvSpPr>
          <p:nvPr>
            <p:ph type="ftr" sz="quarter" idx="11"/>
          </p:nvPr>
        </p:nvSpPr>
        <p:spPr>
          <a:xfrm>
            <a:off x="800100" y="6172200"/>
            <a:ext cx="4000500" cy="457200"/>
          </a:xfrm>
        </p:spPr>
        <p:txBody>
          <a:bodyPr/>
          <a:lstStyle/>
          <a:p>
            <a:endParaRPr lang="en-JM"/>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3C6CE4-692B-4388-8412-88E86478F496}" type="slidenum">
              <a:rPr lang="en-JM" smtClean="0"/>
              <a:pPr/>
              <a:t>‹#›</a:t>
            </a:fld>
            <a:endParaRPr lang="en-JM"/>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D531449-6913-4957-A6C5-CD1157B98040}" type="datetimeFigureOut">
              <a:rPr lang="en-US" smtClean="0"/>
              <a:pPr/>
              <a:t>3/22/2010</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6E3C6CE4-692B-4388-8412-88E86478F496}" type="slidenum">
              <a:rPr lang="en-JM" smtClean="0"/>
              <a:pPr/>
              <a:t>‹#›</a:t>
            </a:fld>
            <a:endParaRPr lang="en-JM"/>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D531449-6913-4957-A6C5-CD1157B98040}" type="datetimeFigureOut">
              <a:rPr lang="en-US" smtClean="0"/>
              <a:pPr/>
              <a:t>3/22/2010</a:t>
            </a:fld>
            <a:endParaRPr lang="en-JM"/>
          </a:p>
        </p:txBody>
      </p:sp>
      <p:sp>
        <p:nvSpPr>
          <p:cNvPr id="8" name="Footer Placeholder 7"/>
          <p:cNvSpPr>
            <a:spLocks noGrp="1"/>
          </p:cNvSpPr>
          <p:nvPr>
            <p:ph type="ftr" sz="quarter" idx="11"/>
          </p:nvPr>
        </p:nvSpPr>
        <p:spPr/>
        <p:txBody>
          <a:bodyPr/>
          <a:lstStyle/>
          <a:p>
            <a:endParaRPr lang="en-JM"/>
          </a:p>
        </p:txBody>
      </p:sp>
      <p:sp>
        <p:nvSpPr>
          <p:cNvPr id="9" name="Slide Number Placeholder 8"/>
          <p:cNvSpPr>
            <a:spLocks noGrp="1"/>
          </p:cNvSpPr>
          <p:nvPr>
            <p:ph type="sldNum" sz="quarter" idx="12"/>
          </p:nvPr>
        </p:nvSpPr>
        <p:spPr/>
        <p:txBody>
          <a:bodyPr/>
          <a:lstStyle/>
          <a:p>
            <a:fld id="{6E3C6CE4-692B-4388-8412-88E86478F496}" type="slidenum">
              <a:rPr lang="en-JM" smtClean="0"/>
              <a:pPr/>
              <a:t>‹#›</a:t>
            </a:fld>
            <a:endParaRPr lang="en-JM"/>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531449-6913-4957-A6C5-CD1157B98040}" type="datetimeFigureOut">
              <a:rPr lang="en-US" smtClean="0"/>
              <a:pPr/>
              <a:t>3/22/2010</a:t>
            </a:fld>
            <a:endParaRPr lang="en-JM"/>
          </a:p>
        </p:txBody>
      </p:sp>
      <p:sp>
        <p:nvSpPr>
          <p:cNvPr id="4" name="Footer Placeholder 3"/>
          <p:cNvSpPr>
            <a:spLocks noGrp="1"/>
          </p:cNvSpPr>
          <p:nvPr>
            <p:ph type="ftr" sz="quarter" idx="11"/>
          </p:nvPr>
        </p:nvSpPr>
        <p:spPr/>
        <p:txBody>
          <a:bodyPr/>
          <a:lstStyle/>
          <a:p>
            <a:endParaRPr lang="en-JM"/>
          </a:p>
        </p:txBody>
      </p:sp>
      <p:sp>
        <p:nvSpPr>
          <p:cNvPr id="5" name="Slide Number Placeholder 4"/>
          <p:cNvSpPr>
            <a:spLocks noGrp="1"/>
          </p:cNvSpPr>
          <p:nvPr>
            <p:ph type="sldNum" sz="quarter" idx="12"/>
          </p:nvPr>
        </p:nvSpPr>
        <p:spPr/>
        <p:txBody>
          <a:bodyPr/>
          <a:lstStyle/>
          <a:p>
            <a:fld id="{6E3C6CE4-692B-4388-8412-88E86478F496}" type="slidenum">
              <a:rPr lang="en-JM" smtClean="0"/>
              <a:pPr/>
              <a:t>‹#›</a:t>
            </a:fld>
            <a:endParaRPr lang="en-JM"/>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31449-6913-4957-A6C5-CD1157B98040}" type="datetimeFigureOut">
              <a:rPr lang="en-US" smtClean="0"/>
              <a:pPr/>
              <a:t>3/22/2010</a:t>
            </a:fld>
            <a:endParaRPr lang="en-JM"/>
          </a:p>
        </p:txBody>
      </p:sp>
      <p:sp>
        <p:nvSpPr>
          <p:cNvPr id="3" name="Footer Placeholder 2"/>
          <p:cNvSpPr>
            <a:spLocks noGrp="1"/>
          </p:cNvSpPr>
          <p:nvPr>
            <p:ph type="ftr" sz="quarter" idx="11"/>
          </p:nvPr>
        </p:nvSpPr>
        <p:spPr/>
        <p:txBody>
          <a:bodyPr/>
          <a:lstStyle/>
          <a:p>
            <a:endParaRPr lang="en-JM"/>
          </a:p>
        </p:txBody>
      </p:sp>
      <p:sp>
        <p:nvSpPr>
          <p:cNvPr id="4" name="Slide Number Placeholder 3"/>
          <p:cNvSpPr>
            <a:spLocks noGrp="1"/>
          </p:cNvSpPr>
          <p:nvPr>
            <p:ph type="sldNum" sz="quarter" idx="12"/>
          </p:nvPr>
        </p:nvSpPr>
        <p:spPr/>
        <p:txBody>
          <a:bodyPr/>
          <a:lstStyle/>
          <a:p>
            <a:fld id="{6E3C6CE4-692B-4388-8412-88E86478F496}" type="slidenum">
              <a:rPr lang="en-JM" smtClean="0"/>
              <a:pPr/>
              <a:t>‹#›</a:t>
            </a:fld>
            <a:endParaRPr lang="en-JM"/>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531449-6913-4957-A6C5-CD1157B98040}" type="datetimeFigureOut">
              <a:rPr lang="en-US" smtClean="0"/>
              <a:pPr/>
              <a:t>3/22/2010</a:t>
            </a:fld>
            <a:endParaRPr lang="en-JM"/>
          </a:p>
        </p:txBody>
      </p:sp>
      <p:sp>
        <p:nvSpPr>
          <p:cNvPr id="6" name="Footer Placeholder 5"/>
          <p:cNvSpPr>
            <a:spLocks noGrp="1"/>
          </p:cNvSpPr>
          <p:nvPr>
            <p:ph type="ftr" sz="quarter" idx="11"/>
          </p:nvPr>
        </p:nvSpPr>
        <p:spPr/>
        <p:txBody>
          <a:bodyPr/>
          <a:lstStyle/>
          <a:p>
            <a:endParaRPr lang="en-JM"/>
          </a:p>
        </p:txBody>
      </p:sp>
      <p:sp>
        <p:nvSpPr>
          <p:cNvPr id="7" name="Slide Number Placeholder 6"/>
          <p:cNvSpPr>
            <a:spLocks noGrp="1"/>
          </p:cNvSpPr>
          <p:nvPr>
            <p:ph type="sldNum" sz="quarter" idx="12"/>
          </p:nvPr>
        </p:nvSpPr>
        <p:spPr/>
        <p:txBody>
          <a:bodyPr/>
          <a:lstStyle/>
          <a:p>
            <a:fld id="{6E3C6CE4-692B-4388-8412-88E86478F496}" type="slidenum">
              <a:rPr lang="en-JM" smtClean="0"/>
              <a:pPr/>
              <a:t>‹#›</a:t>
            </a:fld>
            <a:endParaRPr lang="en-JM"/>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531449-6913-4957-A6C5-CD1157B98040}" type="datetimeFigureOut">
              <a:rPr lang="en-US" smtClean="0"/>
              <a:pPr/>
              <a:t>3/22/2010</a:t>
            </a:fld>
            <a:endParaRPr lang="en-JM"/>
          </a:p>
        </p:txBody>
      </p:sp>
      <p:sp>
        <p:nvSpPr>
          <p:cNvPr id="6" name="Footer Placeholder 5"/>
          <p:cNvSpPr>
            <a:spLocks noGrp="1"/>
          </p:cNvSpPr>
          <p:nvPr>
            <p:ph type="ftr" sz="quarter" idx="11"/>
          </p:nvPr>
        </p:nvSpPr>
        <p:spPr>
          <a:xfrm>
            <a:off x="914400" y="6172200"/>
            <a:ext cx="3886200" cy="457200"/>
          </a:xfrm>
        </p:spPr>
        <p:txBody>
          <a:bodyPr/>
          <a:lstStyle/>
          <a:p>
            <a:endParaRPr lang="en-JM"/>
          </a:p>
        </p:txBody>
      </p:sp>
      <p:sp>
        <p:nvSpPr>
          <p:cNvPr id="7" name="Slide Number Placeholder 6"/>
          <p:cNvSpPr>
            <a:spLocks noGrp="1"/>
          </p:cNvSpPr>
          <p:nvPr>
            <p:ph type="sldNum" sz="quarter" idx="12"/>
          </p:nvPr>
        </p:nvSpPr>
        <p:spPr>
          <a:xfrm>
            <a:off x="146304" y="6208776"/>
            <a:ext cx="457200" cy="457200"/>
          </a:xfrm>
        </p:spPr>
        <p:txBody>
          <a:bodyPr/>
          <a:lstStyle/>
          <a:p>
            <a:fld id="{6E3C6CE4-692B-4388-8412-88E86478F496}" type="slidenum">
              <a:rPr lang="en-JM" smtClean="0"/>
              <a:pPr/>
              <a:t>‹#›</a:t>
            </a:fld>
            <a:endParaRPr lang="en-JM"/>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D531449-6913-4957-A6C5-CD1157B98040}" type="datetimeFigureOut">
              <a:rPr lang="en-US" smtClean="0"/>
              <a:pPr/>
              <a:t>3/22/2010</a:t>
            </a:fld>
            <a:endParaRPr lang="en-JM"/>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JM"/>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3C6CE4-692B-4388-8412-88E86478F496}" type="slidenum">
              <a:rPr lang="en-JM" smtClean="0"/>
              <a:pPr/>
              <a:t>‹#›</a:t>
            </a:fld>
            <a:endParaRPr lang="en-JM"/>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maran.com/computerssimplified/pages/chapter3/index.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JM" b="1" dirty="0" smtClean="0">
                <a:effectLst>
                  <a:outerShdw blurRad="38100" dist="38100" dir="2700000" algn="tl">
                    <a:srgbClr val="000000">
                      <a:alpha val="43137"/>
                    </a:srgbClr>
                  </a:outerShdw>
                </a:effectLst>
                <a:latin typeface="+mj-lt"/>
              </a:rPr>
              <a:t>Supplemental reading</a:t>
            </a:r>
            <a:endParaRPr lang="en-JM" b="1" dirty="0">
              <a:effectLst>
                <a:outerShdw blurRad="38100" dist="38100" dir="2700000" algn="tl">
                  <a:srgbClr val="000000">
                    <a:alpha val="43137"/>
                  </a:srgbClr>
                </a:outerShdw>
              </a:effectLst>
              <a:latin typeface="+mj-lt"/>
            </a:endParaRPr>
          </a:p>
        </p:txBody>
      </p:sp>
      <p:sp>
        <p:nvSpPr>
          <p:cNvPr id="2" name="Title 1"/>
          <p:cNvSpPr>
            <a:spLocks noGrp="1"/>
          </p:cNvSpPr>
          <p:nvPr>
            <p:ph type="ctrTitle"/>
          </p:nvPr>
        </p:nvSpPr>
        <p:spPr/>
        <p:txBody>
          <a:bodyPr>
            <a:normAutofit/>
          </a:bodyPr>
          <a:lstStyle/>
          <a:p>
            <a:r>
              <a:rPr lang="en-JM" sz="7200" dirty="0" smtClean="0">
                <a:effectLst>
                  <a:outerShdw blurRad="38100" dist="38100" dir="2700000" algn="tl">
                    <a:srgbClr val="000000">
                      <a:alpha val="43137"/>
                    </a:srgbClr>
                  </a:outerShdw>
                </a:effectLst>
              </a:rPr>
              <a:t>Main Memory</a:t>
            </a:r>
            <a:endParaRPr lang="en-JM" sz="72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PROM</a:t>
            </a:r>
            <a:endParaRPr lang="en-JM" dirty="0"/>
          </a:p>
        </p:txBody>
      </p:sp>
      <p:sp>
        <p:nvSpPr>
          <p:cNvPr id="3" name="Content Placeholder 2"/>
          <p:cNvSpPr>
            <a:spLocks noGrp="1"/>
          </p:cNvSpPr>
          <p:nvPr>
            <p:ph sz="quarter" idx="1"/>
          </p:nvPr>
        </p:nvSpPr>
        <p:spPr>
          <a:xfrm>
            <a:off x="914400" y="1828800"/>
            <a:ext cx="7772400" cy="4191000"/>
          </a:xfrm>
        </p:spPr>
        <p:txBody>
          <a:bodyPr/>
          <a:lstStyle/>
          <a:p>
            <a:r>
              <a:rPr lang="en-JM" dirty="0" smtClean="0"/>
              <a:t>This is a form of digital memory that can be programmed only once. </a:t>
            </a:r>
          </a:p>
          <a:p>
            <a:endParaRPr lang="en-JM" dirty="0" smtClean="0"/>
          </a:p>
          <a:p>
            <a:r>
              <a:rPr lang="en-JM" dirty="0" smtClean="0"/>
              <a:t>Such PROMs are used to store programs permanently. </a:t>
            </a:r>
          </a:p>
          <a:p>
            <a:endParaRPr lang="en-JM" dirty="0" smtClean="0"/>
          </a:p>
          <a:p>
            <a:r>
              <a:rPr lang="en-JM" dirty="0" smtClean="0"/>
              <a:t>The key difference from a strict ROM is that the programming is applied after the device is constructed.</a:t>
            </a:r>
            <a:endParaRPr lang="en-JM"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EPROM</a:t>
            </a:r>
            <a:endParaRPr lang="en-JM" dirty="0"/>
          </a:p>
        </p:txBody>
      </p:sp>
      <p:sp>
        <p:nvSpPr>
          <p:cNvPr id="3" name="Content Placeholder 2"/>
          <p:cNvSpPr>
            <a:spLocks noGrp="1"/>
          </p:cNvSpPr>
          <p:nvPr>
            <p:ph sz="quarter" idx="1"/>
          </p:nvPr>
        </p:nvSpPr>
        <p:spPr>
          <a:xfrm>
            <a:off x="685800" y="2057400"/>
            <a:ext cx="7772400" cy="4800600"/>
          </a:xfrm>
        </p:spPr>
        <p:txBody>
          <a:bodyPr>
            <a:normAutofit/>
          </a:bodyPr>
          <a:lstStyle/>
          <a:p>
            <a:r>
              <a:rPr lang="en-JM" dirty="0" smtClean="0"/>
              <a:t>The term EPROM stands for "</a:t>
            </a:r>
            <a:r>
              <a:rPr lang="en-JM" b="1" dirty="0" err="1" smtClean="0"/>
              <a:t>E</a:t>
            </a:r>
            <a:r>
              <a:rPr lang="en-JM" dirty="0" err="1" smtClean="0"/>
              <a:t>"rasable</a:t>
            </a:r>
            <a:r>
              <a:rPr lang="en-JM" dirty="0" smtClean="0"/>
              <a:t> "</a:t>
            </a:r>
            <a:r>
              <a:rPr lang="en-JM" b="1" dirty="0" err="1" smtClean="0"/>
              <a:t>P</a:t>
            </a:r>
            <a:r>
              <a:rPr lang="en-JM" dirty="0" err="1" smtClean="0"/>
              <a:t>"rogrammable</a:t>
            </a:r>
            <a:r>
              <a:rPr lang="en-JM" dirty="0" smtClean="0"/>
              <a:t> "</a:t>
            </a:r>
            <a:r>
              <a:rPr lang="en-JM" b="1" dirty="0" err="1" smtClean="0"/>
              <a:t>R</a:t>
            </a:r>
            <a:r>
              <a:rPr lang="en-JM" dirty="0" err="1" smtClean="0"/>
              <a:t>"ead</a:t>
            </a:r>
            <a:r>
              <a:rPr lang="en-JM" dirty="0" smtClean="0"/>
              <a:t> "</a:t>
            </a:r>
            <a:r>
              <a:rPr lang="en-JM" b="1" dirty="0" err="1" smtClean="0"/>
              <a:t>O</a:t>
            </a:r>
            <a:r>
              <a:rPr lang="en-JM" dirty="0" err="1" smtClean="0"/>
              <a:t>"nly</a:t>
            </a:r>
            <a:r>
              <a:rPr lang="en-JM" dirty="0" smtClean="0"/>
              <a:t> "</a:t>
            </a:r>
            <a:r>
              <a:rPr lang="en-JM" b="1" dirty="0" err="1" smtClean="0"/>
              <a:t>M</a:t>
            </a:r>
            <a:r>
              <a:rPr lang="en-JM" dirty="0" err="1" smtClean="0"/>
              <a:t>"emory</a:t>
            </a:r>
            <a:r>
              <a:rPr lang="en-JM" dirty="0" smtClean="0"/>
              <a:t>.</a:t>
            </a:r>
          </a:p>
          <a:p>
            <a:r>
              <a:rPr lang="en-JM" b="1" dirty="0" smtClean="0"/>
              <a:t>Erasable</a:t>
            </a:r>
            <a:r>
              <a:rPr lang="en-JM" dirty="0" smtClean="0"/>
              <a:t> means that the chip can be erased and reused .</a:t>
            </a:r>
          </a:p>
          <a:p>
            <a:r>
              <a:rPr lang="en-JM" dirty="0" smtClean="0"/>
              <a:t>EPROM is a special type of </a:t>
            </a:r>
            <a:r>
              <a:rPr lang="en-JM" u="sng" dirty="0" smtClean="0"/>
              <a:t>memory</a:t>
            </a:r>
            <a:r>
              <a:rPr lang="en-JM" dirty="0" smtClean="0"/>
              <a:t> that retains its contents until it is exposed to ultraviolet light which </a:t>
            </a:r>
            <a:r>
              <a:rPr lang="en-JM" u="sng" dirty="0" smtClean="0"/>
              <a:t>clears</a:t>
            </a:r>
            <a:r>
              <a:rPr lang="en-JM" dirty="0" smtClean="0"/>
              <a:t> its contents, making it possible to reprogram the memory. </a:t>
            </a:r>
          </a:p>
          <a:p>
            <a:r>
              <a:rPr lang="en-JM" dirty="0" smtClean="0"/>
              <a:t>The computer cannot store data in an EPROM because the EPROM is a READ ONLY memory part. </a:t>
            </a:r>
          </a:p>
        </p:txBody>
      </p:sp>
      <p:pic>
        <p:nvPicPr>
          <p:cNvPr id="5122" name="Picture 2" descr="http://www.arlabs.com/ep24pin.jpg"/>
          <p:cNvPicPr>
            <a:picLocks noChangeAspect="1" noChangeArrowheads="1"/>
          </p:cNvPicPr>
          <p:nvPr/>
        </p:nvPicPr>
        <p:blipFill>
          <a:blip r:embed="rId3"/>
          <a:srcRect/>
          <a:stretch>
            <a:fillRect/>
          </a:stretch>
        </p:blipFill>
        <p:spPr bwMode="auto">
          <a:xfrm>
            <a:off x="6705600" y="228600"/>
            <a:ext cx="1924050" cy="17145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EPROM cont’d</a:t>
            </a:r>
            <a:endParaRPr lang="en-JM" dirty="0"/>
          </a:p>
        </p:txBody>
      </p:sp>
      <p:sp>
        <p:nvSpPr>
          <p:cNvPr id="3" name="Content Placeholder 2"/>
          <p:cNvSpPr>
            <a:spLocks noGrp="1"/>
          </p:cNvSpPr>
          <p:nvPr>
            <p:ph sz="quarter" idx="1"/>
          </p:nvPr>
        </p:nvSpPr>
        <p:spPr/>
        <p:txBody>
          <a:bodyPr/>
          <a:lstStyle/>
          <a:p>
            <a:r>
              <a:rPr lang="en-JM" dirty="0" smtClean="0"/>
              <a:t>In short, the EPROM is a memory part which will not forget its program or data when power is removed. It must be programmed by a special programming product </a:t>
            </a:r>
          </a:p>
          <a:p>
            <a:r>
              <a:rPr lang="en-JM" dirty="0" smtClean="0"/>
              <a:t>Once the EPROM is programmed it cannot be changed until it is erased in an EPROM eraser and then reprogrammed in a programmer. </a:t>
            </a:r>
          </a:p>
          <a:p>
            <a:r>
              <a:rPr lang="en-JM" dirty="0" smtClean="0"/>
              <a:t>An EPROM differs from a PROM in that a PROM can be written to only once and cannot be erased.</a:t>
            </a:r>
          </a:p>
          <a:p>
            <a:endParaRPr lang="en-JM"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EEPROM</a:t>
            </a:r>
            <a:endParaRPr lang="en-JM" dirty="0"/>
          </a:p>
        </p:txBody>
      </p:sp>
      <p:sp>
        <p:nvSpPr>
          <p:cNvPr id="3" name="Content Placeholder 2"/>
          <p:cNvSpPr>
            <a:spLocks noGrp="1"/>
          </p:cNvSpPr>
          <p:nvPr>
            <p:ph sz="quarter" idx="1"/>
          </p:nvPr>
        </p:nvSpPr>
        <p:spPr/>
        <p:txBody>
          <a:bodyPr>
            <a:normAutofit fontScale="92500" lnSpcReduction="20000"/>
          </a:bodyPr>
          <a:lstStyle/>
          <a:p>
            <a:r>
              <a:rPr lang="en-JM" dirty="0" smtClean="0"/>
              <a:t>Stands for </a:t>
            </a:r>
            <a:r>
              <a:rPr lang="en-JM" u="sng" dirty="0" smtClean="0"/>
              <a:t>Electrically</a:t>
            </a:r>
            <a:r>
              <a:rPr lang="en-JM" dirty="0" smtClean="0"/>
              <a:t> Erasable </a:t>
            </a:r>
            <a:r>
              <a:rPr lang="en-JM" dirty="0" smtClean="0"/>
              <a:t>Programmable </a:t>
            </a:r>
            <a:r>
              <a:rPr lang="en-JM" dirty="0" smtClean="0"/>
              <a:t>Read-Only Memory </a:t>
            </a:r>
          </a:p>
          <a:p>
            <a:r>
              <a:rPr lang="en-JM" dirty="0" smtClean="0"/>
              <a:t>Is a rewritable </a:t>
            </a:r>
            <a:r>
              <a:rPr lang="en-JM" dirty="0" smtClean="0"/>
              <a:t>memory chip </a:t>
            </a:r>
            <a:r>
              <a:rPr lang="en-JM" dirty="0" smtClean="0"/>
              <a:t>that can </a:t>
            </a:r>
            <a:r>
              <a:rPr lang="en-JM" dirty="0" smtClean="0"/>
              <a:t>be erased and reprogrammed (written to) </a:t>
            </a:r>
            <a:r>
              <a:rPr lang="en-JM" u="sng" dirty="0" smtClean="0"/>
              <a:t>repeatedly</a:t>
            </a:r>
            <a:r>
              <a:rPr lang="en-JM" dirty="0" smtClean="0"/>
              <a:t> through the application of higher than normal electrical voltage. </a:t>
            </a:r>
            <a:endParaRPr lang="en-JM" dirty="0" smtClean="0"/>
          </a:p>
          <a:p>
            <a:endParaRPr lang="en-JM" dirty="0" smtClean="0"/>
          </a:p>
          <a:p>
            <a:r>
              <a:rPr lang="en-JM" dirty="0" smtClean="0"/>
              <a:t>Unlike </a:t>
            </a:r>
            <a:r>
              <a:rPr lang="en-JM" dirty="0" smtClean="0"/>
              <a:t>EPROM chips, EEPROMs do not need to be removed from the computer to be modified. </a:t>
            </a:r>
            <a:r>
              <a:rPr lang="en-JM" dirty="0" smtClean="0"/>
              <a:t>It also </a:t>
            </a:r>
            <a:r>
              <a:rPr lang="en-JM" dirty="0" smtClean="0"/>
              <a:t>has a limited life - that is, the number of times it can be reprogrammed is limited to tens or hundreds of thousands of times.</a:t>
            </a:r>
            <a:br>
              <a:rPr lang="en-JM" dirty="0" smtClean="0"/>
            </a:br>
            <a:endParaRPr lang="en-JM" dirty="0" smtClean="0"/>
          </a:p>
          <a:p>
            <a:r>
              <a:rPr lang="en-JM" dirty="0" err="1" smtClean="0"/>
              <a:t>EEPROMs</a:t>
            </a:r>
            <a:r>
              <a:rPr lang="en-JM" dirty="0" smtClean="0"/>
              <a:t> </a:t>
            </a:r>
            <a:r>
              <a:rPr lang="en-JM" dirty="0" smtClean="0"/>
              <a:t>are bit or byte addressable at the write level, which means either the bit or byte must be erased before it can be re-written.</a:t>
            </a:r>
            <a:endParaRPr lang="en-JM"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BISTABLE</a:t>
            </a:r>
            <a:endParaRPr lang="en-JM" dirty="0"/>
          </a:p>
        </p:txBody>
      </p:sp>
      <p:sp>
        <p:nvSpPr>
          <p:cNvPr id="3" name="Content Placeholder 2"/>
          <p:cNvSpPr>
            <a:spLocks noGrp="1"/>
          </p:cNvSpPr>
          <p:nvPr>
            <p:ph sz="quarter" idx="1"/>
          </p:nvPr>
        </p:nvSpPr>
        <p:spPr/>
        <p:txBody>
          <a:bodyPr/>
          <a:lstStyle/>
          <a:p>
            <a:r>
              <a:rPr lang="en-JM" dirty="0" smtClean="0"/>
              <a:t>Also called </a:t>
            </a:r>
            <a:r>
              <a:rPr lang="en-JM" b="1" dirty="0" smtClean="0"/>
              <a:t>flip flop </a:t>
            </a:r>
            <a:r>
              <a:rPr lang="en-JM" dirty="0" smtClean="0"/>
              <a:t>- when an electronic device or circuit can assume either of two stable states by the applying an electric pulse</a:t>
            </a:r>
          </a:p>
          <a:p>
            <a:r>
              <a:rPr lang="en-JM" dirty="0" smtClean="0"/>
              <a:t>Hence, all these main memory chips are examples of </a:t>
            </a:r>
            <a:r>
              <a:rPr lang="en-JM" dirty="0" err="1" smtClean="0"/>
              <a:t>bistable</a:t>
            </a:r>
            <a:r>
              <a:rPr lang="en-JM" dirty="0" smtClean="0"/>
              <a:t> devices!!</a:t>
            </a:r>
            <a:endParaRPr lang="en-JM"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0"/>
            <a:ext cx="8037513" cy="1362075"/>
          </a:xfrm>
        </p:spPr>
        <p:txBody>
          <a:bodyPr/>
          <a:lstStyle/>
          <a:p>
            <a:r>
              <a:rPr lang="en-JM" dirty="0" smtClean="0"/>
              <a:t>Further reading:</a:t>
            </a:r>
            <a:endParaRPr lang="en-JM" dirty="0"/>
          </a:p>
        </p:txBody>
      </p:sp>
      <p:sp>
        <p:nvSpPr>
          <p:cNvPr id="3" name="Text Placeholder 2"/>
          <p:cNvSpPr>
            <a:spLocks noGrp="1"/>
          </p:cNvSpPr>
          <p:nvPr>
            <p:ph type="body" idx="1"/>
          </p:nvPr>
        </p:nvSpPr>
        <p:spPr>
          <a:xfrm>
            <a:off x="1219200" y="2590800"/>
            <a:ext cx="7467600" cy="1719262"/>
          </a:xfrm>
        </p:spPr>
        <p:txBody>
          <a:bodyPr>
            <a:normAutofit/>
          </a:bodyPr>
          <a:lstStyle/>
          <a:p>
            <a:pPr>
              <a:buFont typeface="Arial" pitchFamily="34" charset="0"/>
              <a:buChar char="•"/>
            </a:pPr>
            <a:r>
              <a:rPr lang="en-JM" sz="2000" dirty="0" smtClean="0">
                <a:solidFill>
                  <a:schemeClr val="accent2"/>
                </a:solidFill>
              </a:rPr>
              <a:t> Log On to IT for </a:t>
            </a:r>
            <a:r>
              <a:rPr lang="en-JM" sz="2000" dirty="0" smtClean="0">
                <a:solidFill>
                  <a:schemeClr val="accent2"/>
                </a:solidFill>
              </a:rPr>
              <a:t>CSEC, pg 26</a:t>
            </a:r>
          </a:p>
          <a:p>
            <a:pPr>
              <a:buFont typeface="Arial" pitchFamily="34" charset="0"/>
              <a:buChar char="•"/>
            </a:pPr>
            <a:r>
              <a:rPr lang="en-JM" sz="2000" dirty="0" smtClean="0">
                <a:solidFill>
                  <a:schemeClr val="accent2"/>
                </a:solidFill>
              </a:rPr>
              <a:t> Discovering Computers, pg 197</a:t>
            </a:r>
            <a:endParaRPr lang="en-JM" sz="2000" dirty="0" smtClean="0">
              <a:solidFill>
                <a:schemeClr val="accent2"/>
              </a:solidFill>
            </a:endParaRPr>
          </a:p>
          <a:p>
            <a:pPr>
              <a:buFont typeface="Arial" pitchFamily="34" charset="0"/>
              <a:buChar char="•"/>
            </a:pPr>
            <a:r>
              <a:rPr lang="en-JM" sz="2000" dirty="0" smtClean="0">
                <a:solidFill>
                  <a:schemeClr val="accent2"/>
                </a:solidFill>
              </a:rPr>
              <a:t> This site - </a:t>
            </a:r>
            <a:r>
              <a:rPr lang="en-JM" sz="2000" dirty="0" smtClean="0">
                <a:solidFill>
                  <a:schemeClr val="accent2"/>
                </a:solidFill>
                <a:hlinkClick r:id="rId2"/>
              </a:rPr>
              <a:t>http://www.maran.com/computerssimplified/pages/chapter3/index.html</a:t>
            </a:r>
            <a:endParaRPr lang="en-JM" sz="2000" dirty="0" smtClean="0">
              <a:solidFill>
                <a:schemeClr val="accent2"/>
              </a:solidFill>
            </a:endParaRPr>
          </a:p>
          <a:p>
            <a:pPr>
              <a:buFont typeface="Arial" pitchFamily="34" charset="0"/>
              <a:buChar char="•"/>
            </a:pPr>
            <a:endParaRPr lang="en-JM"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REVIEW</a:t>
            </a:r>
            <a:endParaRPr lang="en-JM" dirty="0"/>
          </a:p>
        </p:txBody>
      </p:sp>
      <p:sp>
        <p:nvSpPr>
          <p:cNvPr id="3" name="Content Placeholder 2"/>
          <p:cNvSpPr>
            <a:spLocks noGrp="1"/>
          </p:cNvSpPr>
          <p:nvPr>
            <p:ph sz="quarter" idx="1"/>
          </p:nvPr>
        </p:nvSpPr>
        <p:spPr>
          <a:xfrm>
            <a:off x="914400" y="2133600"/>
            <a:ext cx="7772400" cy="3886200"/>
          </a:xfrm>
        </p:spPr>
        <p:txBody>
          <a:bodyPr/>
          <a:lstStyle/>
          <a:p>
            <a:pPr marL="447675" indent="-382588">
              <a:lnSpc>
                <a:spcPct val="99000"/>
              </a:lnSpc>
              <a:spcBef>
                <a:spcPts val="600"/>
              </a:spcBef>
              <a:spcAft>
                <a:spcPts val="1425"/>
              </a:spcAft>
              <a:buClr>
                <a:srgbClr val="C00000"/>
              </a:buClr>
              <a:buSzPct val="8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ea typeface="Lucida Sans Unicode" charset="0"/>
                <a:cs typeface="Lucida Sans Unicode" charset="0"/>
              </a:rPr>
              <a:t>CPU-stands for central processing unit; it is the key component in a digital computer; it interprets computer program instructions and processes data.</a:t>
            </a:r>
          </a:p>
          <a:p>
            <a:pPr marL="447675" indent="-382588">
              <a:lnSpc>
                <a:spcPct val="99000"/>
              </a:lnSpc>
              <a:spcBef>
                <a:spcPts val="600"/>
              </a:spcBef>
              <a:spcAft>
                <a:spcPts val="1425"/>
              </a:spcAft>
              <a:buClr>
                <a:srgbClr val="C00000"/>
              </a:buClr>
              <a:buSzPct val="8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JM" sz="2800" dirty="0" smtClean="0"/>
              <a:t>the primary </a:t>
            </a:r>
            <a:r>
              <a:rPr lang="en-JM" sz="2800" dirty="0" smtClean="0"/>
              <a:t>memory/store </a:t>
            </a:r>
            <a:r>
              <a:rPr lang="en-JM" sz="2800" dirty="0" smtClean="0"/>
              <a:t>of a computer: it is </a:t>
            </a:r>
            <a:r>
              <a:rPr lang="en-JM" sz="2800" dirty="0" smtClean="0"/>
              <a:t>the </a:t>
            </a:r>
            <a:r>
              <a:rPr lang="en-JM" sz="2800" dirty="0" smtClean="0"/>
              <a:t>programs, data and information </a:t>
            </a:r>
            <a:r>
              <a:rPr lang="en-JM" sz="2800" dirty="0" smtClean="0"/>
              <a:t>directly </a:t>
            </a:r>
            <a:r>
              <a:rPr lang="en-JM" sz="2800" dirty="0" smtClean="0"/>
              <a:t>accessed by the CPU.</a:t>
            </a:r>
            <a:endParaRPr lang="en-US" sz="2800" dirty="0">
              <a:ea typeface="Lucida Sans Unicode" charset="0"/>
              <a:cs typeface="Lucida Sans Unicode"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RAM</a:t>
            </a:r>
            <a:endParaRPr lang="en-JM" dirty="0"/>
          </a:p>
        </p:txBody>
      </p:sp>
      <p:sp>
        <p:nvSpPr>
          <p:cNvPr id="3" name="Content Placeholder 2"/>
          <p:cNvSpPr>
            <a:spLocks noGrp="1"/>
          </p:cNvSpPr>
          <p:nvPr>
            <p:ph sz="quarter" idx="1"/>
          </p:nvPr>
        </p:nvSpPr>
        <p:spPr>
          <a:xfrm>
            <a:off x="914400" y="2057400"/>
            <a:ext cx="7772400" cy="3962400"/>
          </a:xfrm>
        </p:spPr>
        <p:txBody>
          <a:bodyPr>
            <a:normAutofit/>
          </a:bodyPr>
          <a:lstStyle/>
          <a:p>
            <a:pPr marL="447675" indent="-382588">
              <a:lnSpc>
                <a:spcPct val="99000"/>
              </a:lnSpc>
              <a:spcBef>
                <a:spcPts val="600"/>
              </a:spcBef>
              <a:spcAft>
                <a:spcPts val="1425"/>
              </a:spcAft>
              <a:buClr>
                <a:srgbClr val="C00000"/>
              </a:buClr>
              <a:buSzPct val="8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ea typeface="Lucida Sans Unicode" charset="0"/>
                <a:cs typeface="Lucida Sans Unicode" charset="0"/>
              </a:rPr>
              <a:t>RAM-</a:t>
            </a:r>
            <a:r>
              <a:rPr lang="en-JM" sz="2800" dirty="0" smtClean="0"/>
              <a:t>the primary memory of a computer: it stores the programs and data while they are being processed</a:t>
            </a:r>
            <a:endParaRPr lang="en-US" sz="2800" dirty="0" smtClean="0">
              <a:ea typeface="Lucida Sans Unicode" charset="0"/>
              <a:cs typeface="Lucida Sans Unicode" charset="0"/>
            </a:endParaRPr>
          </a:p>
          <a:p>
            <a:pPr marL="447675" indent="-382588">
              <a:lnSpc>
                <a:spcPct val="99000"/>
              </a:lnSpc>
              <a:spcBef>
                <a:spcPts val="600"/>
              </a:spcBef>
              <a:spcAft>
                <a:spcPts val="1425"/>
              </a:spcAft>
              <a:buClr>
                <a:srgbClr val="C00000"/>
              </a:buClr>
              <a:buSzPct val="8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ea typeface="Lucida Sans Unicode" charset="0"/>
                <a:cs typeface="Lucida Sans Unicode" charset="0"/>
              </a:rPr>
              <a:t>There are different types but each kind </a:t>
            </a:r>
            <a:r>
              <a:rPr lang="en-JM" sz="2800" dirty="0" smtClean="0"/>
              <a:t>can be </a:t>
            </a:r>
            <a:r>
              <a:rPr lang="en-JM" sz="2800" u="sng" dirty="0" smtClean="0"/>
              <a:t>ACCESSED</a:t>
            </a:r>
            <a:r>
              <a:rPr lang="en-JM" sz="2800" dirty="0" smtClean="0"/>
              <a:t> (read or written) directly by the CPU in a very short time regardless of the sequence (</a:t>
            </a:r>
            <a:r>
              <a:rPr lang="en-JM" sz="2800" u="sng" dirty="0" smtClean="0"/>
              <a:t>RANDOM</a:t>
            </a:r>
            <a:r>
              <a:rPr lang="en-JM" sz="2800" dirty="0" smtClean="0"/>
              <a:t> access memory) in which they were recorded.</a:t>
            </a:r>
            <a:r>
              <a:rPr lang="en-US" sz="2800" dirty="0" smtClean="0">
                <a:ea typeface="Lucida Sans Unicode" charset="0"/>
                <a:cs typeface="Lucida Sans Unicode"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RAM cont’d</a:t>
            </a:r>
            <a:endParaRPr lang="en-JM" dirty="0"/>
          </a:p>
        </p:txBody>
      </p:sp>
      <p:sp>
        <p:nvSpPr>
          <p:cNvPr id="3" name="Content Placeholder 2"/>
          <p:cNvSpPr>
            <a:spLocks noGrp="1"/>
          </p:cNvSpPr>
          <p:nvPr>
            <p:ph sz="quarter" idx="1"/>
          </p:nvPr>
        </p:nvSpPr>
        <p:spPr>
          <a:xfrm>
            <a:off x="990600" y="1981200"/>
            <a:ext cx="6629400" cy="2667000"/>
          </a:xfrm>
        </p:spPr>
        <p:txBody>
          <a:bodyPr>
            <a:normAutofit/>
          </a:bodyPr>
          <a:lstStyle/>
          <a:p>
            <a:r>
              <a:rPr lang="en-JM" dirty="0" smtClean="0"/>
              <a:t>RAM is made up of small memory chips on the </a:t>
            </a:r>
            <a:r>
              <a:rPr lang="en-JM" dirty="0" smtClean="0">
                <a:hlinkClick r:id="" action="ppaction://hlinkshowjump?jump=nextslide"/>
              </a:rPr>
              <a:t>motherboard </a:t>
            </a:r>
            <a:r>
              <a:rPr lang="en-JM" dirty="0" smtClean="0"/>
              <a:t>of your computer.</a:t>
            </a:r>
          </a:p>
          <a:p>
            <a:endParaRPr lang="en-JM" dirty="0" smtClean="0"/>
          </a:p>
          <a:p>
            <a:r>
              <a:rPr lang="en-JM" dirty="0" smtClean="0"/>
              <a:t>Every time you open a program, it gets loaded from the hard drive into the RAM.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p:txBody>
          <a:bodyPr/>
          <a:lstStyle/>
          <a:p>
            <a:endParaRPr lang="en-JM" dirty="0"/>
          </a:p>
        </p:txBody>
      </p:sp>
      <p:grpSp>
        <p:nvGrpSpPr>
          <p:cNvPr id="9" name="Group 8"/>
          <p:cNvGrpSpPr/>
          <p:nvPr/>
        </p:nvGrpSpPr>
        <p:grpSpPr>
          <a:xfrm>
            <a:off x="2057400" y="523874"/>
            <a:ext cx="5657850" cy="5800726"/>
            <a:chOff x="3886200" y="1219200"/>
            <a:chExt cx="4667250" cy="4886326"/>
          </a:xfrm>
        </p:grpSpPr>
        <p:pic>
          <p:nvPicPr>
            <p:cNvPr id="2050" name="Picture 2" descr="Ashley Rei mounts RAM on motherboard"/>
            <p:cNvPicPr>
              <a:picLocks noChangeAspect="1" noChangeArrowheads="1"/>
            </p:cNvPicPr>
            <p:nvPr/>
          </p:nvPicPr>
          <p:blipFill>
            <a:blip r:embed="rId3"/>
            <a:srcRect/>
            <a:stretch>
              <a:fillRect/>
            </a:stretch>
          </p:blipFill>
          <p:spPr bwMode="auto">
            <a:xfrm>
              <a:off x="3886200" y="1219200"/>
              <a:ext cx="4667250" cy="4886326"/>
            </a:xfrm>
            <a:prstGeom prst="rect">
              <a:avLst/>
            </a:prstGeom>
            <a:noFill/>
          </p:spPr>
        </p:pic>
        <p:sp>
          <p:nvSpPr>
            <p:cNvPr id="7" name="Rectangle 6"/>
            <p:cNvSpPr/>
            <p:nvPr/>
          </p:nvSpPr>
          <p:spPr>
            <a:xfrm>
              <a:off x="3962400" y="2514600"/>
              <a:ext cx="3352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sp>
          <p:nvSpPr>
            <p:cNvPr id="8" name="Rectangle 7"/>
            <p:cNvSpPr/>
            <p:nvPr/>
          </p:nvSpPr>
          <p:spPr>
            <a:xfrm>
              <a:off x="3962400" y="2133600"/>
              <a:ext cx="990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M"/>
            </a:p>
          </p:txBody>
        </p:sp>
      </p:grpSp>
      <p:sp>
        <p:nvSpPr>
          <p:cNvPr id="6" name="Right Arrow 5"/>
          <p:cNvSpPr/>
          <p:nvPr/>
        </p:nvSpPr>
        <p:spPr>
          <a:xfrm>
            <a:off x="914400" y="981074"/>
            <a:ext cx="2590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M" sz="3600" dirty="0" smtClean="0"/>
              <a:t>RAM chip</a:t>
            </a:r>
            <a:endParaRPr lang="en-JM" sz="3600" dirty="0"/>
          </a:p>
        </p:txBody>
      </p:sp>
      <p:sp>
        <p:nvSpPr>
          <p:cNvPr id="10" name="Title 9"/>
          <p:cNvSpPr>
            <a:spLocks noGrp="1"/>
          </p:cNvSpPr>
          <p:nvPr>
            <p:ph type="title"/>
          </p:nvPr>
        </p:nvSpPr>
        <p:spPr>
          <a:xfrm>
            <a:off x="914400" y="274638"/>
            <a:ext cx="7772400" cy="258762"/>
          </a:xfrm>
        </p:spPr>
        <p:txBody>
          <a:bodyPr>
            <a:normAutofit fontScale="90000"/>
          </a:bodyPr>
          <a:lstStyle/>
          <a:p>
            <a:endParaRPr lang="en-JM"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RAM cont’d</a:t>
            </a:r>
            <a:endParaRPr lang="en-JM" dirty="0"/>
          </a:p>
        </p:txBody>
      </p:sp>
      <p:sp>
        <p:nvSpPr>
          <p:cNvPr id="3" name="Content Placeholder 2"/>
          <p:cNvSpPr>
            <a:spLocks noGrp="1"/>
          </p:cNvSpPr>
          <p:nvPr>
            <p:ph sz="quarter" idx="1"/>
          </p:nvPr>
        </p:nvSpPr>
        <p:spPr/>
        <p:txBody>
          <a:bodyPr/>
          <a:lstStyle/>
          <a:p>
            <a:r>
              <a:rPr lang="en-JM" dirty="0" smtClean="0"/>
              <a:t>Running programs from the RAM of the computer allows them to function without any lag time. The more RAM your computer has, the more data can be loaded from the hard drive into the RAM, which can effectively speed up your computer. </a:t>
            </a:r>
          </a:p>
          <a:p>
            <a:endParaRPr lang="en-JM" dirty="0" smtClean="0"/>
          </a:p>
          <a:p>
            <a:r>
              <a:rPr lang="en-JM" dirty="0" smtClean="0"/>
              <a:t>To check how much RAM a Windows computer has, open the "System" Control Panel. This can be done by right-clicking "My Computer" and selecting "Properties..." </a:t>
            </a:r>
            <a:endParaRPr lang="en-JM"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CACHE</a:t>
            </a:r>
            <a:endParaRPr lang="en-JM" dirty="0"/>
          </a:p>
        </p:txBody>
      </p:sp>
      <p:sp>
        <p:nvSpPr>
          <p:cNvPr id="3" name="Content Placeholder 2"/>
          <p:cNvSpPr>
            <a:spLocks noGrp="1"/>
          </p:cNvSpPr>
          <p:nvPr>
            <p:ph sz="quarter" idx="1"/>
          </p:nvPr>
        </p:nvSpPr>
        <p:spPr/>
        <p:txBody>
          <a:bodyPr/>
          <a:lstStyle/>
          <a:p>
            <a:r>
              <a:rPr lang="en-JM" dirty="0" smtClean="0"/>
              <a:t>Cache is primary memory that holds a copy of the most recently accessed and the most likely to be accessed data.</a:t>
            </a:r>
          </a:p>
          <a:p>
            <a:r>
              <a:rPr lang="en-JM" dirty="0" smtClean="0"/>
              <a:t>Why does it hold this kind of data?</a:t>
            </a:r>
          </a:p>
          <a:p>
            <a:r>
              <a:rPr lang="en-JM" dirty="0" smtClean="0"/>
              <a:t>So that the CPU can access the data and instructions needed faster.</a:t>
            </a:r>
          </a:p>
          <a:p>
            <a:endParaRPr lang="en-JM" dirty="0" smtClean="0"/>
          </a:p>
          <a:p>
            <a:pPr algn="ctr">
              <a:buNone/>
            </a:pPr>
            <a:r>
              <a:rPr lang="en-JM" sz="5400" i="1" dirty="0" smtClean="0">
                <a:solidFill>
                  <a:schemeClr val="accent2"/>
                </a:solidFill>
              </a:rPr>
              <a:t>compared to R.A.M., cache is smaller and faster </a:t>
            </a:r>
            <a:endParaRPr lang="en-JM" sz="5400" i="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80">
                                          <p:stCondLst>
                                            <p:cond delay="0"/>
                                          </p:stCondLst>
                                        </p:cTn>
                                        <p:tgtEl>
                                          <p:spTgt spid="3">
                                            <p:txEl>
                                              <p:pRg st="4" end="4"/>
                                            </p:txEl>
                                          </p:spTgt>
                                        </p:tgtEl>
                                      </p:cBhvr>
                                    </p:animEffect>
                                    <p:anim calcmode="lin" valueType="num">
                                      <p:cBhvr>
                                        <p:cTn id="13"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4" end="4"/>
                                            </p:txEl>
                                          </p:spTgt>
                                        </p:tgtEl>
                                      </p:cBhvr>
                                      <p:to x="100000" y="60000"/>
                                    </p:animScale>
                                    <p:animScale>
                                      <p:cBhvr>
                                        <p:cTn id="19" dur="166" decel="50000">
                                          <p:stCondLst>
                                            <p:cond delay="676"/>
                                          </p:stCondLst>
                                        </p:cTn>
                                        <p:tgtEl>
                                          <p:spTgt spid="3">
                                            <p:txEl>
                                              <p:pRg st="4" end="4"/>
                                            </p:txEl>
                                          </p:spTgt>
                                        </p:tgtEl>
                                      </p:cBhvr>
                                      <p:to x="100000" y="100000"/>
                                    </p:animScale>
                                    <p:animScale>
                                      <p:cBhvr>
                                        <p:cTn id="20" dur="26">
                                          <p:stCondLst>
                                            <p:cond delay="1312"/>
                                          </p:stCondLst>
                                        </p:cTn>
                                        <p:tgtEl>
                                          <p:spTgt spid="3">
                                            <p:txEl>
                                              <p:pRg st="4" end="4"/>
                                            </p:txEl>
                                          </p:spTgt>
                                        </p:tgtEl>
                                      </p:cBhvr>
                                      <p:to x="100000" y="80000"/>
                                    </p:animScale>
                                    <p:animScale>
                                      <p:cBhvr>
                                        <p:cTn id="21" dur="166" decel="50000">
                                          <p:stCondLst>
                                            <p:cond delay="1338"/>
                                          </p:stCondLst>
                                        </p:cTn>
                                        <p:tgtEl>
                                          <p:spTgt spid="3">
                                            <p:txEl>
                                              <p:pRg st="4" end="4"/>
                                            </p:txEl>
                                          </p:spTgt>
                                        </p:tgtEl>
                                      </p:cBhvr>
                                      <p:to x="100000" y="100000"/>
                                    </p:animScale>
                                    <p:animScale>
                                      <p:cBhvr>
                                        <p:cTn id="22" dur="26">
                                          <p:stCondLst>
                                            <p:cond delay="1642"/>
                                          </p:stCondLst>
                                        </p:cTn>
                                        <p:tgtEl>
                                          <p:spTgt spid="3">
                                            <p:txEl>
                                              <p:pRg st="4" end="4"/>
                                            </p:txEl>
                                          </p:spTgt>
                                        </p:tgtEl>
                                      </p:cBhvr>
                                      <p:to x="100000" y="90000"/>
                                    </p:animScale>
                                    <p:animScale>
                                      <p:cBhvr>
                                        <p:cTn id="23" dur="166" decel="50000">
                                          <p:stCondLst>
                                            <p:cond delay="1668"/>
                                          </p:stCondLst>
                                        </p:cTn>
                                        <p:tgtEl>
                                          <p:spTgt spid="3">
                                            <p:txEl>
                                              <p:pRg st="4" end="4"/>
                                            </p:txEl>
                                          </p:spTgt>
                                        </p:tgtEl>
                                      </p:cBhvr>
                                      <p:to x="100000" y="100000"/>
                                    </p:animScale>
                                    <p:animScale>
                                      <p:cBhvr>
                                        <p:cTn id="24" dur="26">
                                          <p:stCondLst>
                                            <p:cond delay="1808"/>
                                          </p:stCondLst>
                                        </p:cTn>
                                        <p:tgtEl>
                                          <p:spTgt spid="3">
                                            <p:txEl>
                                              <p:pRg st="4" end="4"/>
                                            </p:txEl>
                                          </p:spTgt>
                                        </p:tgtEl>
                                      </p:cBhvr>
                                      <p:to x="100000" y="95000"/>
                                    </p:animScale>
                                    <p:animScale>
                                      <p:cBhvr>
                                        <p:cTn id="25"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ROM</a:t>
            </a:r>
            <a:endParaRPr lang="en-JM" dirty="0"/>
          </a:p>
        </p:txBody>
      </p:sp>
      <p:sp>
        <p:nvSpPr>
          <p:cNvPr id="3" name="Content Placeholder 2"/>
          <p:cNvSpPr>
            <a:spLocks noGrp="1"/>
          </p:cNvSpPr>
          <p:nvPr>
            <p:ph sz="quarter" idx="1"/>
          </p:nvPr>
        </p:nvSpPr>
        <p:spPr/>
        <p:txBody>
          <a:bodyPr/>
          <a:lstStyle/>
          <a:p>
            <a:r>
              <a:rPr lang="en-JM" dirty="0" smtClean="0"/>
              <a:t>This is "built-in" computer memory containing data that normally can only be read, not written to. </a:t>
            </a:r>
          </a:p>
          <a:p>
            <a:r>
              <a:rPr lang="en-JM" dirty="0" smtClean="0"/>
              <a:t>ROM contains the programming that allows your computer to be "booted up" or regenerated each time you turn it on. </a:t>
            </a:r>
          </a:p>
        </p:txBody>
      </p:sp>
      <p:pic>
        <p:nvPicPr>
          <p:cNvPr id="9218" name="Picture 2" descr=" "/>
          <p:cNvPicPr>
            <a:picLocks noChangeAspect="1" noChangeArrowheads="1"/>
          </p:cNvPicPr>
          <p:nvPr/>
        </p:nvPicPr>
        <p:blipFill>
          <a:blip r:embed="rId3"/>
          <a:srcRect/>
          <a:stretch>
            <a:fillRect/>
          </a:stretch>
        </p:blipFill>
        <p:spPr bwMode="auto">
          <a:xfrm>
            <a:off x="3048000" y="3657600"/>
            <a:ext cx="2860427" cy="2133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ROM cont’d</a:t>
            </a:r>
            <a:endParaRPr lang="en-JM" dirty="0"/>
          </a:p>
        </p:txBody>
      </p:sp>
      <p:sp>
        <p:nvSpPr>
          <p:cNvPr id="3" name="Content Placeholder 2"/>
          <p:cNvSpPr>
            <a:spLocks noGrp="1"/>
          </p:cNvSpPr>
          <p:nvPr>
            <p:ph sz="quarter" idx="1"/>
          </p:nvPr>
        </p:nvSpPr>
        <p:spPr/>
        <p:txBody>
          <a:bodyPr/>
          <a:lstStyle/>
          <a:p>
            <a:endParaRPr lang="en-JM" dirty="0" smtClean="0"/>
          </a:p>
          <a:p>
            <a:r>
              <a:rPr lang="en-JM" dirty="0" smtClean="0"/>
              <a:t>Unlike a computer's random access memory (RAM), the data in ROM is not lost when the computer power is turned off.</a:t>
            </a:r>
          </a:p>
          <a:p>
            <a:r>
              <a:rPr lang="en-JM" dirty="0" smtClean="0"/>
              <a:t>The ROM is sustained by a small long-life battery in your computer.</a:t>
            </a:r>
            <a:endParaRPr lang="en-JM"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280</TotalTime>
  <Words>709</Words>
  <Application>Microsoft Office PowerPoint</Application>
  <PresentationFormat>On-screen Show (4:3)</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Main Memory</vt:lpstr>
      <vt:lpstr>REVIEW</vt:lpstr>
      <vt:lpstr>RAM</vt:lpstr>
      <vt:lpstr>RAM cont’d</vt:lpstr>
      <vt:lpstr>Slide 5</vt:lpstr>
      <vt:lpstr>RAM cont’d</vt:lpstr>
      <vt:lpstr>CACHE</vt:lpstr>
      <vt:lpstr>ROM</vt:lpstr>
      <vt:lpstr>ROM cont’d</vt:lpstr>
      <vt:lpstr>PROM</vt:lpstr>
      <vt:lpstr>EPROM</vt:lpstr>
      <vt:lpstr>EPROM cont’d</vt:lpstr>
      <vt:lpstr>EEPROM</vt:lpstr>
      <vt:lpstr>BISTABLE</vt:lpstr>
      <vt:lpstr>Further reading: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Memory</dc:title>
  <dc:creator>Batchelor</dc:creator>
  <cp:lastModifiedBy>iteach</cp:lastModifiedBy>
  <cp:revision>29</cp:revision>
  <dcterms:created xsi:type="dcterms:W3CDTF">2010-03-12T02:34:10Z</dcterms:created>
  <dcterms:modified xsi:type="dcterms:W3CDTF">2010-03-22T16:09:34Z</dcterms:modified>
</cp:coreProperties>
</file>