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7461-1152-B0E7-4284-DAB6FC539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2F22D-3867-E739-9502-260DAC40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0B1F8-6500-8C66-9537-67A6B752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CD9C-7D04-48F0-E2D7-3876ABB1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9053-DF1A-FB09-AB46-7C6CB8F5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3EC0-1B02-59C2-32E2-12172788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3331D-9D36-439C-107B-BC996C6E0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E8F4B-BD0B-F7C0-5DD7-F1C4754A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27D5-72F9-198E-60BB-59C89FA5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B377-84CA-47E0-0836-A9044FEB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419D8-8DD8-BACE-B978-6B5A77F8A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D322-32BC-7088-D489-74D5844DF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CF43-4CBE-BEE0-E399-1BDAA86E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44C2-EFF4-44E7-338A-DBEE2CD7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ACFF-BFFF-D62E-836E-F0C35C15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5ED5-21F2-C844-08A5-64A07C8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268F-B8F6-B450-EFF4-90B8F3D3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DD14-9AC1-D434-6E4E-3BA47905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9226-E9C2-28C3-767B-FD7E38B7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DF35-1E3F-5133-12D5-86405BE9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0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77-07C2-FA77-7DF9-F9BBA845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7839-D5AE-725D-3209-F47E0AD8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5F4B-9520-5EE8-7776-379B82F1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642F-C28B-026F-7FA2-E5B85BC1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B6A8-3866-DF30-2851-326CA517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8919-D58F-5D9E-8731-6FEC637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3FD3-0965-9CD8-0BC9-D53036192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8D25-9CD2-EC7A-78B2-90E4EEC3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7EC3-239D-F10A-C0B3-4F97D0E3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DE6C-D196-62D0-B3B3-9E7CE2AF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0284-FB14-C580-0481-D5203A5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67D2-D349-57BD-59DD-35001576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4F6C-DDE3-9383-DC42-9AAFFE33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A1241-0C08-68BC-799F-1293989B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7BAE4-94B2-8C35-8437-63E91224B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B63FD-E68B-EF30-6806-D986E3D86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C7F98-DBE9-4AD1-48AD-D4B2938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50D27-3FC6-15CA-7F9E-42EB80B0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EA280-91F9-F7A7-893B-1BEB1D5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D863-2E2D-24F6-BC55-E107E96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C6699-3AA3-DE65-03D9-4C6B8B9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88FF5-3E3F-F77E-C1B8-FCB70320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E492A-10E8-0D72-9435-10BBBEF2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79F07-B030-81D8-1BA2-51828FDC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21534-6E47-DCFA-986B-7F9CDFA8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B7BD-B401-1738-D842-409B5C34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04BF-9878-CDCD-D4F9-4C399F68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5C2F-B86C-DDB1-16CE-DBE4B588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AD52C-C791-D335-3D6E-05E11D4E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0B22-4B2A-4591-025B-9BB3712D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7C71-EE8F-8D8A-F11C-880869A4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B83A-6CBE-16F3-1956-F974F402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B32A-2E56-F6D8-FAF8-C3867F08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7B339-E311-432F-F7CD-5223E3FFC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422C2-C629-567A-8A13-ED2FCF7E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BE59-7FFD-E968-266D-C89A98BE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8A5A-FED7-5C88-85B5-1D39C5B1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0FD7F-4BC1-FB3B-36CC-9D2EB9D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04AA3-B7CD-D3BE-24CF-9E3E797F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E8D3D-29C5-9AD0-A13D-03D7C57F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B570-E572-9EDB-C01F-859A81091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8D3B-A2A8-411C-A036-2AA2CC37622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38F7-66A1-49FB-4049-81FA56C0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3793-A7C1-4E76-B94D-6C55988B8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obile_phone" TargetMode="External"/><Relationship Id="rId3" Type="http://schemas.openxmlformats.org/officeDocument/2006/relationships/hyperlink" Target="http://www.webopedia.com/TERM/f/block.html" TargetMode="External"/><Relationship Id="rId7" Type="http://schemas.openxmlformats.org/officeDocument/2006/relationships/hyperlink" Target="http://en.wikipedia.org/wiki/Digital_camera" TargetMode="External"/><Relationship Id="rId2" Type="http://schemas.openxmlformats.org/officeDocument/2006/relationships/hyperlink" Target="http://www.webopedia.com/TERM/f/EEPRO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gital_audio_player" TargetMode="External"/><Relationship Id="rId5" Type="http://schemas.openxmlformats.org/officeDocument/2006/relationships/hyperlink" Target="http://en.wikipedia.org/wiki/Personal_digital_assistant" TargetMode="External"/><Relationship Id="rId4" Type="http://schemas.openxmlformats.org/officeDocument/2006/relationships/hyperlink" Target="http://www.webopedia.com/TERM/f/byt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obile_phone" TargetMode="External"/><Relationship Id="rId3" Type="http://schemas.openxmlformats.org/officeDocument/2006/relationships/hyperlink" Target="http://www.webopedia.com/TERM/f/block.html" TargetMode="External"/><Relationship Id="rId7" Type="http://schemas.openxmlformats.org/officeDocument/2006/relationships/hyperlink" Target="http://en.wikipedia.org/wiki/Digital_camera" TargetMode="External"/><Relationship Id="rId2" Type="http://schemas.openxmlformats.org/officeDocument/2006/relationships/hyperlink" Target="http://www.webopedia.com/TERM/f/EEPRO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gital_audio_player" TargetMode="External"/><Relationship Id="rId5" Type="http://schemas.openxmlformats.org/officeDocument/2006/relationships/hyperlink" Target="http://en.wikipedia.org/wiki/Personal_digital_assistant" TargetMode="External"/><Relationship Id="rId4" Type="http://schemas.openxmlformats.org/officeDocument/2006/relationships/hyperlink" Target="http://www.webopedia.com/TERM/f/byt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raby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raby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44D-8153-2C88-CA7F-B7779A46F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DF934-4A64-D5CA-13CF-BD3491BBB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10348609" cy="3702847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time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to get data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from a spinning disk with one read/write head is a combination of: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 time – how long it takes the head to get to the right track;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Rotational delay or latency time – how long it takes for the data to rotate under the head; and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time – the time taken to read the data and transmit it to the CPU.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2"/>
            <a:ext cx="5512288" cy="1644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Hard disk</a:t>
            </a:r>
          </a:p>
        </p:txBody>
      </p:sp>
    </p:spTree>
    <p:extLst>
      <p:ext uri="{BB962C8B-B14F-4D97-AF65-F5344CB8AC3E}">
        <p14:creationId xmlns:p14="http://schemas.microsoft.com/office/powerpoint/2010/main" val="297074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3"/>
            <a:ext cx="2776170" cy="689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Hard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680" y="1201272"/>
            <a:ext cx="6903470" cy="5656727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/>
              <a:t>T</a:t>
            </a:r>
            <a:r>
              <a:rPr lang="en-US" sz="2300" dirty="0">
                <a:effectLst/>
              </a:rPr>
              <a:t>he access time for a fixed disk is less than that of a moveable disk, since each track has a read/write head and this eliminates the seek time.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The external and removeable hard disks are portable hard disks that are connected to the system unit.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External hard disks have very large storage capacities, up to 1.5 TB currently.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They are used mainly by very large computers.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Hard disks are more reliable than floppy disks since its platters are fixed and seal in a unit.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Hard disks can store much more data than floppy disk and optical disks and access and transmission of data is faster. </a:t>
            </a:r>
          </a:p>
        </p:txBody>
      </p:sp>
    </p:spTree>
    <p:extLst>
      <p:ext uri="{BB962C8B-B14F-4D97-AF65-F5344CB8AC3E}">
        <p14:creationId xmlns:p14="http://schemas.microsoft.com/office/powerpoint/2010/main" val="346374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3"/>
            <a:ext cx="2776170" cy="689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Hard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680" y="1201272"/>
            <a:ext cx="6903470" cy="5656727"/>
          </a:xfrm>
        </p:spPr>
        <p:txBody>
          <a:bodyPr vert="horz" lIns="91440" tIns="45720" rIns="91440" bIns="45720" rtlCol="0">
            <a:noAutofit/>
          </a:bodyPr>
          <a:lstStyle/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/>
              <a:t>Like floppy disks, a hard disk must also be formatted before any data can be stored on it.</a:t>
            </a:r>
          </a:p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/>
              <a:t>Formatting sets up the tracks, sectors and cylinders. </a:t>
            </a:r>
          </a:p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/>
              <a:t>A cylinder is made up of all the tracks of the same number from all the disks that make up the hard disk.</a:t>
            </a:r>
          </a:p>
        </p:txBody>
      </p:sp>
    </p:spTree>
    <p:extLst>
      <p:ext uri="{BB962C8B-B14F-4D97-AF65-F5344CB8AC3E}">
        <p14:creationId xmlns:p14="http://schemas.microsoft.com/office/powerpoint/2010/main" val="258077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Aft>
                <a:spcPts val="1000"/>
              </a:spcAft>
            </a:pPr>
            <a:r>
              <a:rPr lang="en-US" dirty="0">
                <a:effectLst/>
              </a:rPr>
              <a:t>Optical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9823627" cy="3439999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disks are disks that are read by laser lights.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made from plastic.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stored on layers inside the plastic.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and DVDs are the two main types of optical disks. </a:t>
            </a:r>
          </a:p>
        </p:txBody>
      </p:sp>
    </p:spTree>
    <p:extLst>
      <p:ext uri="{BB962C8B-B14F-4D97-AF65-F5344CB8AC3E}">
        <p14:creationId xmlns:p14="http://schemas.microsoft.com/office/powerpoint/2010/main" val="143024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Aft>
                <a:spcPts val="1000"/>
              </a:spcAft>
            </a:pPr>
            <a:r>
              <a:rPr lang="en-US" dirty="0">
                <a:effectLst/>
              </a:rPr>
              <a:t>Compact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10530210" cy="3439999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Compact Disc (CD) is an optical disc used to store digital data.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physical dimension of a CD is 12 cm or occasionally 8 cm in diameter.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can hold up to 750 MB. They are three types of CDs: CD-ROM, CD-R and CD-RW.</a:t>
            </a:r>
          </a:p>
        </p:txBody>
      </p:sp>
    </p:spTree>
    <p:extLst>
      <p:ext uri="{BB962C8B-B14F-4D97-AF65-F5344CB8AC3E}">
        <p14:creationId xmlns:p14="http://schemas.microsoft.com/office/powerpoint/2010/main" val="217889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Aft>
                <a:spcPts val="1000"/>
              </a:spcAft>
            </a:pPr>
            <a:r>
              <a:rPr lang="en-US" dirty="0">
                <a:effectLst/>
              </a:rPr>
              <a:t>Compact Disk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10530210" cy="3439999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CD-ROM (Read only)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CD-R (Recordable)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CD-RW (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Rewritetable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98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CD-ROM (read only)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10530210" cy="343999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multimedia (text, graphics, sound and videos).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software packages for sale or distribution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software packages such as encyclopedias, word processors, training programs, games and graphics packages.</a:t>
            </a:r>
          </a:p>
        </p:txBody>
      </p:sp>
    </p:spTree>
    <p:extLst>
      <p:ext uri="{BB962C8B-B14F-4D97-AF65-F5344CB8AC3E}">
        <p14:creationId xmlns:p14="http://schemas.microsoft.com/office/powerpoint/2010/main" val="30527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CD-R (Recordable)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10530210" cy="56962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large volumes of data that does not need to change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music CDs.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33F0-8F82-9E05-9A00-F9ED8ECD8D8C}"/>
              </a:ext>
            </a:extLst>
          </p:cNvPr>
          <p:cNvSpPr txBox="1">
            <a:spLocks/>
          </p:cNvSpPr>
          <p:nvPr/>
        </p:nvSpPr>
        <p:spPr>
          <a:xfrm>
            <a:off x="165877" y="3429000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CD-RW (Re-Writeable)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83A283-2137-E742-27A2-46347462924A}"/>
              </a:ext>
            </a:extLst>
          </p:cNvPr>
          <p:cNvSpPr txBox="1">
            <a:spLocks/>
          </p:cNvSpPr>
          <p:nvPr/>
        </p:nvSpPr>
        <p:spPr>
          <a:xfrm>
            <a:off x="525717" y="4329997"/>
            <a:ext cx="10530210" cy="56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large volumes of data that change frequently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backups copies</a:t>
            </a:r>
          </a:p>
        </p:txBody>
      </p:sp>
    </p:spTree>
    <p:extLst>
      <p:ext uri="{BB962C8B-B14F-4D97-AF65-F5344CB8AC3E}">
        <p14:creationId xmlns:p14="http://schemas.microsoft.com/office/powerpoint/2010/main" val="15479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Aft>
                <a:spcPts val="1000"/>
              </a:spcAft>
            </a:pPr>
            <a:r>
              <a:rPr lang="en-US" dirty="0">
                <a:effectLst/>
              </a:rPr>
              <a:t>DVD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1" y="2341418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Versatile Disc" commonly called “DVD” is an optical disc storage media that can be used for storing movies with high video and sound quality.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look like compact discs; their physical dimensions are the same (12 cm or occasionally 8 cm in diameter).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are encoded in a different format to CDs, and they have a much higher density (more data is stored per unit area).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DVDs are double sided i.e., they can hold data on both sides.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can hold between 4.7 GB and 17 GB of data. Three types of DVDs are the   DVD-ROM (read only), DVD-R (recordable) and DVD-RW (rewritable).</a:t>
            </a:r>
          </a:p>
        </p:txBody>
      </p:sp>
    </p:spTree>
    <p:extLst>
      <p:ext uri="{BB962C8B-B14F-4D97-AF65-F5344CB8AC3E}">
        <p14:creationId xmlns:p14="http://schemas.microsoft.com/office/powerpoint/2010/main" val="92090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7476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USB Flash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9" y="2369128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USB Flash drives are storage devices which consist of a small circuit board encased in a plastic or metal casing built with a USB interface.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typically small, lightweight, removable and rewritable.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November 2006, to present, memory capacities for USB Flash drives range from 32 MB up to 64 GB.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drives are more compact, generally faster, hold more data and may be more reliable (due to their lack of moving parts) than floppy disks. </a:t>
            </a:r>
          </a:p>
        </p:txBody>
      </p:sp>
    </p:spTree>
    <p:extLst>
      <p:ext uri="{BB962C8B-B14F-4D97-AF65-F5344CB8AC3E}">
        <p14:creationId xmlns:p14="http://schemas.microsoft.com/office/powerpoint/2010/main" val="187576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A9A7-C068-86AD-4DD7-4117D82A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5" y="787068"/>
            <a:ext cx="4213359" cy="18906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SECTION 1: FUNDAMENTALS OF HARDWARE AND SOFTWARE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DD2D88B-680F-5C78-8D0A-F8F825C8C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41" y="851899"/>
            <a:ext cx="5112709" cy="51127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3C72-E868-036A-A04A-AC44F813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5" y="3429000"/>
            <a:ext cx="4213359" cy="2641930"/>
          </a:xfrm>
        </p:spPr>
        <p:txBody>
          <a:bodyPr>
            <a:normAutofit/>
          </a:bodyPr>
          <a:lstStyle/>
          <a:p>
            <a:r>
              <a:rPr lang="en-US" sz="2500" b="1" dirty="0"/>
              <a:t>Objective1.5:</a:t>
            </a:r>
          </a:p>
          <a:p>
            <a:r>
              <a:rPr lang="en-US" sz="2500" dirty="0"/>
              <a:t>Compare the types of secondary storage media: </a:t>
            </a:r>
          </a:p>
          <a:p>
            <a:pPr lvl="1"/>
            <a:r>
              <a:rPr lang="en-US" sz="2300" dirty="0"/>
              <a:t>Portability</a:t>
            </a:r>
          </a:p>
          <a:p>
            <a:pPr lvl="1"/>
            <a:r>
              <a:rPr lang="en-US" sz="2300" dirty="0"/>
              <a:t>Speed</a:t>
            </a:r>
          </a:p>
          <a:p>
            <a:pPr lvl="1"/>
            <a:r>
              <a:rPr lang="en-US" sz="2300" dirty="0"/>
              <a:t>Capacity.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90432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7476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Uses of Flash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77" y="2410692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data transport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 use of flash drives is by individuals to transport and store personal files such as documents, pictures and video.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repair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drives are used to transfer recovery and antivirus software to infected PCs.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administration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drives are used by system and network administrators, who load them with configuration information and software used for system maintenance, troubleshooting, and recovery.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carriers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drives are used to carry applications that run on the server computer without requiring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62113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7476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Flash Memory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77" y="2410692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come in the form of a card shaped like a stick of chewing gum, with dimensions 21.5 x 50 x 2.8 mm and storage capacities up to 64 GB.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a special type of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EEPROM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erased and reprogrammed in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blocks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one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byte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a time.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used in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Personal digital assistant"/>
              </a:rPr>
              <a:t>PDAs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(personal digital assistants), laptop computers,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Digital audio player"/>
              </a:rPr>
              <a:t>digital audio players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 tooltip="Digital camera"/>
              </a:rPr>
              <a:t>digital cameras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 tooltip="Mobile phone"/>
              </a:rPr>
              <a:t>mobile phones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video game consoles.</a:t>
            </a:r>
          </a:p>
        </p:txBody>
      </p:sp>
    </p:spTree>
    <p:extLst>
      <p:ext uri="{BB962C8B-B14F-4D97-AF65-F5344CB8AC3E}">
        <p14:creationId xmlns:p14="http://schemas.microsoft.com/office/powerpoint/2010/main" val="24970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5952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300" dirty="0"/>
              <a:t>Storage Device – Capacity, Advantages and Disadvantages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648CD-5891-7FE0-3030-43B828DCA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8" y="1392868"/>
            <a:ext cx="6883162" cy="6310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7F96F-2E43-A135-0C2D-84861EDF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7" y="1948764"/>
            <a:ext cx="6883163" cy="4009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977C4B-F9E7-A1A5-2017-87B6336A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239" y="1995600"/>
            <a:ext cx="4795885" cy="1271783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FC40729-3493-6276-A832-0575C4B7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39" y="1392868"/>
            <a:ext cx="4795885" cy="631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BED585-ACE7-CDFA-B924-B1FF76730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239" y="3267383"/>
            <a:ext cx="4795885" cy="26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7476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Flash Memory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77" y="2410692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come in the form of a card shaped like a stick of chewing gum, with dimensions 21.5 x 50 x 2.8 mm and storage capacities up to 64 GB.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a special type of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EEPROM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erased and reprogrammed in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blocks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one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byte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a time.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used in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Personal digital assistant"/>
              </a:rPr>
              <a:t>PDAs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(personal digital assistants), laptop computers,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Digital audio player"/>
              </a:rPr>
              <a:t>digital audio players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 tooltip="Digital camera"/>
              </a:rPr>
              <a:t>digital cameras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 tooltip="Mobile phone"/>
              </a:rPr>
              <a:t>mobile phones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video game consoles.</a:t>
            </a:r>
          </a:p>
        </p:txBody>
      </p:sp>
    </p:spTree>
    <p:extLst>
      <p:ext uri="{BB962C8B-B14F-4D97-AF65-F5344CB8AC3E}">
        <p14:creationId xmlns:p14="http://schemas.microsoft.com/office/powerpoint/2010/main" val="130602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F5FF-81BF-CBCF-E676-A56AD2ED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8" y="775402"/>
            <a:ext cx="5512288" cy="39265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Secondary Storage Devices are chosen based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8F83-A1B8-760C-B8D0-FAF5B07F9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040" y="1114690"/>
            <a:ext cx="4159233" cy="349827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Storage capacity (how much data the device can store)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Access speed ( the time needed to locate the data and transmit it to the CPU)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Portability ( ability to be easily removed and used on another system)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Cost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Size (necessary for storage on shelves or portability)</a:t>
            </a:r>
          </a:p>
        </p:txBody>
      </p:sp>
    </p:spTree>
    <p:extLst>
      <p:ext uri="{BB962C8B-B14F-4D97-AF65-F5344CB8AC3E}">
        <p14:creationId xmlns:p14="http://schemas.microsoft.com/office/powerpoint/2010/main" val="101069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A5F-8FF9-8CC3-71C8-27706E1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Magnetic Tape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71D69-FAE8-73F6-F819-AE0645E1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magnetic tape looks like an audiocassette tape.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Tapes may come in different sizes.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mainly to backup hard disks because it can store large amounts of data at a low cost.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data on a tape is very slow since data is stored sequentially. </a:t>
            </a:r>
          </a:p>
          <a:p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means that data is retrieved in the order which it was stored.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2008, the highest capacity tape cartridges can store 1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Terabyte"/>
              </a:rPr>
              <a:t>TB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data.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tape drive is used to read data from and write data to the tape.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tape drive may be external or built into the system unit.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4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DA9A-F5DF-EA5E-AD36-0F0F8B7D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39265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spcAft>
                <a:spcPts val="1000"/>
              </a:spcAft>
            </a:pPr>
            <a:r>
              <a:rPr lang="en-US">
                <a:effectLst/>
              </a:rPr>
              <a:t>Magnetic disks (Floppy disk, Hard disk)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90DEC8-B5B4-F81B-93C2-35491BAD813F}"/>
              </a:ext>
            </a:extLst>
          </p:cNvPr>
          <p:cNvSpPr txBox="1">
            <a:spLocks/>
          </p:cNvSpPr>
          <p:nvPr/>
        </p:nvSpPr>
        <p:spPr>
          <a:xfrm>
            <a:off x="6444040" y="1114690"/>
            <a:ext cx="4159233" cy="349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</a:pPr>
            <a:r>
              <a:rPr lang="en-US" sz="2000">
                <a:effectLst/>
                <a:latin typeface="+mn-lt"/>
                <a:ea typeface="+mn-ea"/>
                <a:cs typeface="+mn-cs"/>
              </a:rPr>
              <a:t>All magnetic disks provide </a:t>
            </a:r>
            <a:r>
              <a:rPr lang="en-US" sz="2000" u="sng">
                <a:effectLst/>
                <a:latin typeface="+mn-lt"/>
                <a:ea typeface="+mn-ea"/>
                <a:cs typeface="+mn-cs"/>
              </a:rPr>
              <a:t>direct access</a:t>
            </a:r>
            <a:r>
              <a:rPr lang="en-US" sz="2000">
                <a:effectLst/>
                <a:latin typeface="+mn-lt"/>
                <a:ea typeface="+mn-ea"/>
                <a:cs typeface="+mn-cs"/>
              </a:rPr>
              <a:t> to stored data. This means that you can go directly to specific piece of data without having to access any other either before or after the data you want. </a:t>
            </a:r>
          </a:p>
        </p:txBody>
      </p:sp>
    </p:spTree>
    <p:extLst>
      <p:ext uri="{BB962C8B-B14F-4D97-AF65-F5344CB8AC3E}">
        <p14:creationId xmlns:p14="http://schemas.microsoft.com/office/powerpoint/2010/main" val="232220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1B5778-146F-1E0B-DAAE-5E7520373027}"/>
              </a:ext>
            </a:extLst>
          </p:cNvPr>
          <p:cNvSpPr txBox="1">
            <a:spLocks/>
          </p:cNvSpPr>
          <p:nvPr/>
        </p:nvSpPr>
        <p:spPr>
          <a:xfrm>
            <a:off x="525718" y="775402"/>
            <a:ext cx="5512288" cy="3926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Floppy disk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E46010-013B-8C75-BFC0-EA5ED055FD8E}"/>
              </a:ext>
            </a:extLst>
          </p:cNvPr>
          <p:cNvSpPr txBox="1">
            <a:spLocks/>
          </p:cNvSpPr>
          <p:nvPr/>
        </p:nvSpPr>
        <p:spPr>
          <a:xfrm>
            <a:off x="6444040" y="1114690"/>
            <a:ext cx="4159233" cy="349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This is also called a diskette.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It is a removable, flexible plastic disk, coated with a magnetizable material.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The disk is held in a plastic case, usually 3.5 inches by 3.5 inches in dimension.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The plastic case protects the disk from dust and grease.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The floppy disk is used to store and transfer small amounts of data between computers.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A 3.5 inch floppy disk holds up to 1.44 MB of data.</a:t>
            </a:r>
          </a:p>
        </p:txBody>
      </p:sp>
    </p:spTree>
    <p:extLst>
      <p:ext uri="{BB962C8B-B14F-4D97-AF65-F5344CB8AC3E}">
        <p14:creationId xmlns:p14="http://schemas.microsoft.com/office/powerpoint/2010/main" val="79531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A8308BBC-A264-64DC-7B67-2DCC827F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7" y="1593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967DF074-878C-6F3A-B1FA-2E2FF9A38126}"/>
              </a:ext>
            </a:extLst>
          </p:cNvPr>
          <p:cNvGrpSpPr>
            <a:grpSpLocks/>
          </p:cNvGrpSpPr>
          <p:nvPr/>
        </p:nvGrpSpPr>
        <p:grpSpPr bwMode="auto">
          <a:xfrm>
            <a:off x="7773208" y="4116872"/>
            <a:ext cx="4114800" cy="1558925"/>
            <a:chOff x="1800" y="4140"/>
            <a:chExt cx="8820" cy="3420"/>
          </a:xfrm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7E7759BB-41CE-0346-6C60-8FCD1150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4320"/>
              <a:ext cx="5220" cy="3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524B6D90-9538-505E-2E25-3FA98E343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4680"/>
              <a:ext cx="3780" cy="25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5443E02B-54BC-DCF9-0087-E6A2F1F5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5220"/>
              <a:ext cx="252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2F644F-3BE9-599D-7229-8F02AAC9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5580"/>
              <a:ext cx="126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96F34B45-A191-D405-A9F0-7D5A06474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0" y="4500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CFD4C29F-81B5-7A79-D841-54E5E347A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5940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9A04AECA-06A8-9088-70AE-0F327AE34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0" y="4320"/>
              <a:ext cx="16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33854495-DAD1-1354-B1D6-FBD55C412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0" y="414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0978974D-FD68-608E-B567-05ADDE5AC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860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2">
              <a:extLst>
                <a:ext uri="{FF2B5EF4-FFF2-40B4-BE49-F238E27FC236}">
                  <a16:creationId xmlns:a16="http://schemas.microsoft.com/office/drawing/2014/main" id="{F4F636CF-BD26-F104-4020-E046025E4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540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551EE-AADE-E69B-708F-223D3593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25" y="2798008"/>
            <a:ext cx="70895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and information is written to or read from the disk by a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read/write 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disk drive held in the system unit.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stored on both sides of a diskette on tracks and sectors.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a set of numbered concentric 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tracks are also divided into wedge shaped pieces known as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are also numbered.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sector is the amount of data that can be read from or written to a disk by the computer in one read/write operation.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78D52F4-2FB2-7EDE-A5DD-3835717BA06A}"/>
              </a:ext>
            </a:extLst>
          </p:cNvPr>
          <p:cNvSpPr txBox="1">
            <a:spLocks/>
          </p:cNvSpPr>
          <p:nvPr/>
        </p:nvSpPr>
        <p:spPr>
          <a:xfrm>
            <a:off x="525718" y="775403"/>
            <a:ext cx="5512288" cy="874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Floppy disk</a:t>
            </a:r>
          </a:p>
        </p:txBody>
      </p:sp>
    </p:spTree>
    <p:extLst>
      <p:ext uri="{BB962C8B-B14F-4D97-AF65-F5344CB8AC3E}">
        <p14:creationId xmlns:p14="http://schemas.microsoft.com/office/powerpoint/2010/main" val="25296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288247" cy="327450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data is stored on a floppy disk, it needs to be formatted.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means writing electronic information on the disk so that the computer can recognize the disk as a valid storage device where data can be stored.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floppy disks are already formatted when they are purchased.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diskette is formatted after data has been stored to it, the information will be deleted.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2"/>
            <a:ext cx="5512288" cy="1644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Floppy disk</a:t>
            </a:r>
          </a:p>
        </p:txBody>
      </p:sp>
    </p:spTree>
    <p:extLst>
      <p:ext uri="{BB962C8B-B14F-4D97-AF65-F5344CB8AC3E}">
        <p14:creationId xmlns:p14="http://schemas.microsoft.com/office/powerpoint/2010/main" val="25603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3"/>
            <a:ext cx="2556650" cy="76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/>
              <a:t>Hard</a:t>
            </a:r>
            <a:r>
              <a:rPr lang="en-US" dirty="0">
                <a:effectLst/>
              </a:rPr>
              <a:t>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9" y="848338"/>
            <a:ext cx="6435215" cy="5963944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A hard disk is a thin but rigid, inflexible disk made of highly polished metal.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 The surface of each side of the disk (also called platters) is covered with a substance that can be magnetized.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As of April 2009, the highest capacity HDDs is 2 </a:t>
            </a:r>
            <a:r>
              <a:rPr lang="en-US" sz="2300" u="none" strike="noStrike" dirty="0">
                <a:effectLst/>
                <a:hlinkClick r:id="rId2" tooltip="Terabytes"/>
              </a:rPr>
              <a:t>TB</a:t>
            </a:r>
            <a:r>
              <a:rPr lang="en-US" sz="2300" dirty="0">
                <a:effectLst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There are different types of disk: moveable head, fixed head and external.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Moveable head hard disks have one read/write head per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Fixed head disks have a read/write head for every track on the disk. </a:t>
            </a:r>
          </a:p>
        </p:txBody>
      </p:sp>
    </p:spTree>
    <p:extLst>
      <p:ext uri="{BB962C8B-B14F-4D97-AF65-F5344CB8AC3E}">
        <p14:creationId xmlns:p14="http://schemas.microsoft.com/office/powerpoint/2010/main" val="146666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 Theme</vt:lpstr>
      <vt:lpstr>PowerPoint Presentation</vt:lpstr>
      <vt:lpstr>SECTION 1: FUNDAMENTALS OF HARDWARE AND SOFTWARE</vt:lpstr>
      <vt:lpstr>Secondary Storage Devices are chosen based on</vt:lpstr>
      <vt:lpstr>Magnetic Tape</vt:lpstr>
      <vt:lpstr>Magnetic disks (Floppy disk, Hard disk)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aaron</cp:lastModifiedBy>
  <cp:revision>1</cp:revision>
  <dcterms:created xsi:type="dcterms:W3CDTF">2022-11-22T14:22:57Z</dcterms:created>
  <dcterms:modified xsi:type="dcterms:W3CDTF">2022-11-22T14:23:44Z</dcterms:modified>
</cp:coreProperties>
</file>