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11/14/2022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1655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11/14/2022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1337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11/14/2022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3482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11/14/2022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16045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11/14/2022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74883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11/14/2022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95889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11/14/2022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67945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11/14/2022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8414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11/14/2022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3544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11/14/2022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9188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11/14/2022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7636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11/14/2022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11212854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6" name="Rectangle 10">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a:extLst>
              <a:ext uri="{FF2B5EF4-FFF2-40B4-BE49-F238E27FC236}">
                <a16:creationId xmlns:a16="http://schemas.microsoft.com/office/drawing/2014/main" id="{7EB0CAE5-3A11-4CBD-C6C1-E6924EC9A1B7}"/>
              </a:ext>
            </a:extLst>
          </p:cNvPr>
          <p:cNvPicPr>
            <a:picLocks noChangeAspect="1"/>
          </p:cNvPicPr>
          <p:nvPr/>
        </p:nvPicPr>
        <p:blipFill rotWithShape="1">
          <a:blip r:embed="rId2"/>
          <a:srcRect l="7242" r="15805" b="-1"/>
          <a:stretch/>
        </p:blipFill>
        <p:spPr>
          <a:xfrm>
            <a:off x="4285860" y="10"/>
            <a:ext cx="7906139" cy="6857989"/>
          </a:xfrm>
          <a:prstGeom prst="rect">
            <a:avLst/>
          </a:prstGeom>
        </p:spPr>
      </p:pic>
      <p:sp useBgFill="1">
        <p:nvSpPr>
          <p:cNvPr id="18"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02955F-85A4-7F38-F9AF-964C39353212}"/>
              </a:ext>
            </a:extLst>
          </p:cNvPr>
          <p:cNvSpPr>
            <a:spLocks noGrp="1"/>
          </p:cNvSpPr>
          <p:nvPr>
            <p:ph type="ctrTitle"/>
          </p:nvPr>
        </p:nvSpPr>
        <p:spPr>
          <a:xfrm>
            <a:off x="690613" y="1122363"/>
            <a:ext cx="3541909" cy="2387600"/>
          </a:xfrm>
        </p:spPr>
        <p:txBody>
          <a:bodyPr>
            <a:normAutofit/>
          </a:bodyPr>
          <a:lstStyle/>
          <a:p>
            <a:pPr>
              <a:lnSpc>
                <a:spcPct val="90000"/>
              </a:lnSpc>
            </a:pPr>
            <a:r>
              <a:rPr lang="en-US" sz="3000">
                <a:effectLst/>
                <a:latin typeface="Calibri" panose="020F0502020204030204" pitchFamily="34" charset="0"/>
                <a:ea typeface="Calibri" panose="020F0502020204030204" pitchFamily="34" charset="0"/>
                <a:cs typeface="Times New Roman" panose="02020603050405020304" pitchFamily="18" charset="0"/>
              </a:rPr>
              <a:t>Objective 1.3: Outline the functions and uses of primary storage devices</a:t>
            </a:r>
            <a:endParaRPr lang="en-US" sz="3000"/>
          </a:p>
        </p:txBody>
      </p:sp>
      <p:sp>
        <p:nvSpPr>
          <p:cNvPr id="3" name="Subtitle 2">
            <a:extLst>
              <a:ext uri="{FF2B5EF4-FFF2-40B4-BE49-F238E27FC236}">
                <a16:creationId xmlns:a16="http://schemas.microsoft.com/office/drawing/2014/main" id="{5B0EB4B0-165A-9F15-544A-7E1A83566BD9}"/>
              </a:ext>
            </a:extLst>
          </p:cNvPr>
          <p:cNvSpPr>
            <a:spLocks noGrp="1"/>
          </p:cNvSpPr>
          <p:nvPr>
            <p:ph type="subTitle" idx="1"/>
          </p:nvPr>
        </p:nvSpPr>
        <p:spPr>
          <a:xfrm>
            <a:off x="690613" y="3602038"/>
            <a:ext cx="3541909" cy="2387600"/>
          </a:xfrm>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Content:</a:t>
            </a:r>
          </a:p>
          <a:p>
            <a:r>
              <a:rPr lang="en-US" dirty="0">
                <a:effectLst/>
                <a:latin typeface="Calibri" panose="020F0502020204030204" pitchFamily="34" charset="0"/>
                <a:ea typeface="Calibri" panose="020F0502020204030204" pitchFamily="34" charset="0"/>
                <a:cs typeface="Times New Roman" panose="02020603050405020304" pitchFamily="18" charset="0"/>
              </a:rPr>
              <a:t>PROM, EPROM, RAM, ROM </a:t>
            </a:r>
          </a:p>
          <a:p>
            <a:endParaRPr lang="en-US" dirty="0"/>
          </a:p>
        </p:txBody>
      </p:sp>
    </p:spTree>
    <p:extLst>
      <p:ext uri="{BB962C8B-B14F-4D97-AF65-F5344CB8AC3E}">
        <p14:creationId xmlns:p14="http://schemas.microsoft.com/office/powerpoint/2010/main" val="2750278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A27CC-DB37-9D9B-1BD4-4041F03F1A69}"/>
              </a:ext>
            </a:extLst>
          </p:cNvPr>
          <p:cNvSpPr>
            <a:spLocks noGrp="1"/>
          </p:cNvSpPr>
          <p:nvPr>
            <p:ph type="title"/>
          </p:nvPr>
        </p:nvSpPr>
        <p:spPr/>
        <p:txBody>
          <a:bodyPr/>
          <a:lstStyle/>
          <a:p>
            <a:r>
              <a:rPr lang="en-US" dirty="0"/>
              <a:t>ROM – Read Only Memory</a:t>
            </a:r>
          </a:p>
        </p:txBody>
      </p:sp>
      <p:sp>
        <p:nvSpPr>
          <p:cNvPr id="3" name="Content Placeholder 2">
            <a:extLst>
              <a:ext uri="{FF2B5EF4-FFF2-40B4-BE49-F238E27FC236}">
                <a16:creationId xmlns:a16="http://schemas.microsoft.com/office/drawing/2014/main" id="{EE7763A5-9B5E-D5E5-6C37-C5A117B60DFC}"/>
              </a:ext>
            </a:extLst>
          </p:cNvPr>
          <p:cNvSpPr>
            <a:spLocks noGrp="1"/>
          </p:cNvSpPr>
          <p:nvPr>
            <p:ph idx="1"/>
          </p:nvPr>
        </p:nvSpPr>
        <p:spPr>
          <a:xfrm>
            <a:off x="664464" y="2141848"/>
            <a:ext cx="10972800" cy="403731"/>
          </a:xfrm>
        </p:spPr>
        <p:txBody>
          <a:bodyPr>
            <a:normAutofit lnSpcReduction="10000"/>
          </a:bodyPr>
          <a:lstStyle/>
          <a:p>
            <a:r>
              <a:rPr lang="en-US" sz="2000" dirty="0"/>
              <a:t>Type of computer memory that can only be read to and no written to</a:t>
            </a:r>
            <a:endParaRPr lang="en-US" dirty="0"/>
          </a:p>
        </p:txBody>
      </p:sp>
    </p:spTree>
    <p:extLst>
      <p:ext uri="{BB962C8B-B14F-4D97-AF65-F5344CB8AC3E}">
        <p14:creationId xmlns:p14="http://schemas.microsoft.com/office/powerpoint/2010/main" val="170546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7EA7-C8F6-1FB1-C294-F456056A2153}"/>
              </a:ext>
            </a:extLst>
          </p:cNvPr>
          <p:cNvSpPr>
            <a:spLocks noGrp="1"/>
          </p:cNvSpPr>
          <p:nvPr>
            <p:ph type="title"/>
          </p:nvPr>
        </p:nvSpPr>
        <p:spPr/>
        <p:txBody>
          <a:bodyPr>
            <a:normAutofit fontScale="90000"/>
          </a:bodyPr>
          <a:lstStyle/>
          <a:p>
            <a:r>
              <a:rPr lang="en-US" dirty="0"/>
              <a:t>PROM – Programmable Read Only Memory</a:t>
            </a:r>
          </a:p>
        </p:txBody>
      </p:sp>
      <p:sp>
        <p:nvSpPr>
          <p:cNvPr id="3" name="Content Placeholder 2">
            <a:extLst>
              <a:ext uri="{FF2B5EF4-FFF2-40B4-BE49-F238E27FC236}">
                <a16:creationId xmlns:a16="http://schemas.microsoft.com/office/drawing/2014/main" id="{323C77B3-5672-995C-DE88-737160BF5E49}"/>
              </a:ext>
            </a:extLst>
          </p:cNvPr>
          <p:cNvSpPr>
            <a:spLocks noGrp="1"/>
          </p:cNvSpPr>
          <p:nvPr>
            <p:ph idx="1"/>
          </p:nvPr>
        </p:nvSpPr>
        <p:spPr/>
        <p:txBody>
          <a:bodyPr/>
          <a:lstStyle/>
          <a:p>
            <a:pPr marL="0" marR="0">
              <a:lnSpc>
                <a:spcPct val="115000"/>
              </a:lnSpc>
              <a:spcBef>
                <a:spcPts val="0"/>
              </a:spcBef>
              <a:spcAft>
                <a:spcPts val="0"/>
              </a:spcAft>
            </a:pPr>
            <a:r>
              <a:rPr lang="en-US" dirty="0"/>
              <a:t>This type of ROM can be programmed only once using special equipment. It is useful for companies that want to make their own ROMs from software they write themselves. If they change their code they can create new PROMs without requiring a ROM manufacturer.</a:t>
            </a:r>
          </a:p>
          <a:p>
            <a:pPr marL="0" marR="0">
              <a:lnSpc>
                <a:spcPct val="115000"/>
              </a:lnSpc>
              <a:spcBef>
                <a:spcPts val="0"/>
              </a:spcBef>
              <a:spcAft>
                <a:spcPts val="1000"/>
              </a:spcAft>
            </a:pPr>
            <a:r>
              <a:rPr lang="en-US" dirty="0"/>
              <a:t> </a:t>
            </a:r>
          </a:p>
          <a:p>
            <a:endParaRPr lang="en-US" dirty="0"/>
          </a:p>
        </p:txBody>
      </p:sp>
    </p:spTree>
    <p:extLst>
      <p:ext uri="{BB962C8B-B14F-4D97-AF65-F5344CB8AC3E}">
        <p14:creationId xmlns:p14="http://schemas.microsoft.com/office/powerpoint/2010/main" val="3228661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7311-485A-1A1F-45BA-F079C0929C7F}"/>
              </a:ext>
            </a:extLst>
          </p:cNvPr>
          <p:cNvSpPr>
            <a:spLocks noGrp="1"/>
          </p:cNvSpPr>
          <p:nvPr>
            <p:ph type="title"/>
          </p:nvPr>
        </p:nvSpPr>
        <p:spPr/>
        <p:txBody>
          <a:bodyPr/>
          <a:lstStyle/>
          <a:p>
            <a:r>
              <a:rPr lang="en-US" dirty="0"/>
              <a:t>EPROM</a:t>
            </a:r>
          </a:p>
        </p:txBody>
      </p:sp>
      <p:sp>
        <p:nvSpPr>
          <p:cNvPr id="3" name="Content Placeholder 2">
            <a:extLst>
              <a:ext uri="{FF2B5EF4-FFF2-40B4-BE49-F238E27FC236}">
                <a16:creationId xmlns:a16="http://schemas.microsoft.com/office/drawing/2014/main" id="{4DB1E6C2-5727-0B57-8717-F03CBA8B6084}"/>
              </a:ext>
            </a:extLst>
          </p:cNvPr>
          <p:cNvSpPr>
            <a:spLocks noGrp="1"/>
          </p:cNvSpPr>
          <p:nvPr>
            <p:ph idx="1"/>
          </p:nvPr>
        </p:nvSpPr>
        <p:spPr/>
        <p:txBody>
          <a:bodyPr/>
          <a:lstStyle/>
          <a:p>
            <a:pPr marL="0" marR="0">
              <a:lnSpc>
                <a:spcPct val="115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type of ROM can be erased and reprogrammed, which makes it more useful than a PROM. EPROM chips are programmed in the same way as PROM chips. Data is erased from this chip by exposing it to ultraviolet light of a specific frequency for a specified period of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3216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0A76A1C0-C67C-43A6-C702-0582B8184E4E}"/>
              </a:ext>
            </a:extLst>
          </p:cNvPr>
          <p:cNvSpPr>
            <a:spLocks noGrp="1"/>
          </p:cNvSpPr>
          <p:nvPr>
            <p:ph type="title"/>
          </p:nvPr>
        </p:nvSpPr>
        <p:spPr>
          <a:xfrm>
            <a:off x="5748752" y="552782"/>
            <a:ext cx="5919373" cy="1611920"/>
          </a:xfrm>
        </p:spPr>
        <p:txBody>
          <a:bodyPr>
            <a:noAutofit/>
          </a:bodyPr>
          <a:lstStyle/>
          <a:p>
            <a:pPr>
              <a:lnSpc>
                <a:spcPct val="90000"/>
              </a:lnSpc>
            </a:pPr>
            <a:r>
              <a:rPr lang="en-US" sz="4000" b="1" dirty="0">
                <a:effectLst/>
                <a:latin typeface="Calibri" panose="020F0502020204030204" pitchFamily="34" charset="0"/>
                <a:ea typeface="Calibri" panose="020F0502020204030204" pitchFamily="34" charset="0"/>
                <a:cs typeface="Times New Roman" panose="02020603050405020304" pitchFamily="18" charset="0"/>
              </a:rPr>
              <a:t>Objective 1.3: Outline the functions and uses of primary storage devices</a:t>
            </a:r>
            <a:endParaRPr lang="en-US" sz="4000" b="1" dirty="0"/>
          </a:p>
        </p:txBody>
      </p:sp>
      <p:pic>
        <p:nvPicPr>
          <p:cNvPr id="5" name="Picture 4">
            <a:extLst>
              <a:ext uri="{FF2B5EF4-FFF2-40B4-BE49-F238E27FC236}">
                <a16:creationId xmlns:a16="http://schemas.microsoft.com/office/drawing/2014/main" id="{45D97821-1DD2-6E47-0A00-C5985DEDDF86}"/>
              </a:ext>
            </a:extLst>
          </p:cNvPr>
          <p:cNvPicPr>
            <a:picLocks noChangeAspect="1"/>
          </p:cNvPicPr>
          <p:nvPr/>
        </p:nvPicPr>
        <p:blipFill rotWithShape="1">
          <a:blip r:embed="rId2"/>
          <a:srcRect l="20978" r="20108"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a:extLst>
              <a:ext uri="{FF2B5EF4-FFF2-40B4-BE49-F238E27FC236}">
                <a16:creationId xmlns:a16="http://schemas.microsoft.com/office/drawing/2014/main" id="{AB518146-67C7-00AC-DA85-7224F9994E84}"/>
              </a:ext>
            </a:extLst>
          </p:cNvPr>
          <p:cNvSpPr>
            <a:spLocks noGrp="1"/>
          </p:cNvSpPr>
          <p:nvPr>
            <p:ph idx="1"/>
          </p:nvPr>
        </p:nvSpPr>
        <p:spPr>
          <a:xfrm>
            <a:off x="5541883" y="2087194"/>
            <a:ext cx="5904056" cy="4405046"/>
          </a:xfrm>
        </p:spPr>
        <p:txBody>
          <a:bodyPr anchor="t">
            <a:normAutofit fontScale="40000" lnSpcReduction="20000"/>
          </a:bodyPr>
          <a:lstStyle/>
          <a:p>
            <a:r>
              <a:rPr lang="en-US" sz="8600" dirty="0">
                <a:effectLst/>
                <a:latin typeface="Calibri" panose="020F0502020204030204" pitchFamily="34" charset="0"/>
                <a:ea typeface="Calibri" panose="020F0502020204030204" pitchFamily="34" charset="0"/>
                <a:cs typeface="Times New Roman" panose="02020603050405020304" pitchFamily="18" charset="0"/>
              </a:rPr>
              <a:t>Content</a:t>
            </a:r>
            <a:r>
              <a:rPr lang="en-US" sz="3000" dirty="0">
                <a:effectLst/>
                <a:latin typeface="Calibri" panose="020F0502020204030204" pitchFamily="34" charset="0"/>
                <a:ea typeface="Calibri" panose="020F0502020204030204" pitchFamily="34" charset="0"/>
                <a:cs typeface="Times New Roman" panose="02020603050405020304" pitchFamily="18" charset="0"/>
              </a:rPr>
              <a:t>:</a:t>
            </a:r>
          </a:p>
          <a:p>
            <a:pPr lvl="1"/>
            <a:r>
              <a:rPr lang="en-US" sz="7500" dirty="0">
                <a:effectLst/>
                <a:latin typeface="Calibri" panose="020F0502020204030204" pitchFamily="34" charset="0"/>
                <a:ea typeface="Calibri" panose="020F0502020204030204" pitchFamily="34" charset="0"/>
                <a:cs typeface="Times New Roman" panose="02020603050405020304" pitchFamily="18" charset="0"/>
              </a:rPr>
              <a:t>- Bistable devices</a:t>
            </a:r>
            <a:br>
              <a:rPr lang="en-US" sz="7500" dirty="0">
                <a:latin typeface="Calibri" panose="020F0502020204030204" pitchFamily="34" charset="0"/>
                <a:ea typeface="Calibri" panose="020F0502020204030204" pitchFamily="34" charset="0"/>
                <a:cs typeface="Times New Roman" panose="02020603050405020304" pitchFamily="18" charset="0"/>
              </a:rPr>
            </a:br>
            <a:r>
              <a:rPr lang="en-US" sz="7500" dirty="0">
                <a:latin typeface="Calibri" panose="020F0502020204030204" pitchFamily="34" charset="0"/>
                <a:ea typeface="Calibri" panose="020F0502020204030204" pitchFamily="34" charset="0"/>
                <a:cs typeface="Times New Roman" panose="02020603050405020304" pitchFamily="18" charset="0"/>
              </a:rPr>
              <a:t>- </a:t>
            </a:r>
            <a:r>
              <a:rPr lang="en-US" sz="7500" dirty="0">
                <a:effectLst/>
                <a:latin typeface="Calibri" panose="020F0502020204030204" pitchFamily="34" charset="0"/>
                <a:ea typeface="Calibri" panose="020F0502020204030204" pitchFamily="34" charset="0"/>
                <a:cs typeface="Times New Roman" panose="02020603050405020304" pitchFamily="18" charset="0"/>
              </a:rPr>
              <a:t>bit</a:t>
            </a:r>
            <a:br>
              <a:rPr lang="en-US" sz="7500" dirty="0">
                <a:effectLst/>
                <a:latin typeface="Calibri" panose="020F0502020204030204" pitchFamily="34" charset="0"/>
                <a:ea typeface="Calibri" panose="020F0502020204030204" pitchFamily="34" charset="0"/>
                <a:cs typeface="Times New Roman" panose="02020603050405020304" pitchFamily="18" charset="0"/>
              </a:rPr>
            </a:br>
            <a:r>
              <a:rPr lang="en-US" sz="7500" dirty="0">
                <a:effectLst/>
                <a:latin typeface="Calibri" panose="020F0502020204030204" pitchFamily="34" charset="0"/>
                <a:ea typeface="Calibri" panose="020F0502020204030204" pitchFamily="34" charset="0"/>
                <a:cs typeface="Times New Roman" panose="02020603050405020304" pitchFamily="18" charset="0"/>
              </a:rPr>
              <a:t>- byte</a:t>
            </a:r>
            <a:br>
              <a:rPr lang="en-US" sz="7500" dirty="0">
                <a:effectLst/>
                <a:latin typeface="Calibri" panose="020F0502020204030204" pitchFamily="34" charset="0"/>
                <a:ea typeface="Calibri" panose="020F0502020204030204" pitchFamily="34" charset="0"/>
                <a:cs typeface="Times New Roman" panose="02020603050405020304" pitchFamily="18" charset="0"/>
              </a:rPr>
            </a:br>
            <a:r>
              <a:rPr lang="en-US" sz="7500" dirty="0">
                <a:effectLst/>
                <a:latin typeface="Calibri" panose="020F0502020204030204" pitchFamily="34" charset="0"/>
                <a:ea typeface="Calibri" panose="020F0502020204030204" pitchFamily="34" charset="0"/>
                <a:cs typeface="Times New Roman" panose="02020603050405020304" pitchFamily="18" charset="0"/>
              </a:rPr>
              <a:t>- kilobyte</a:t>
            </a:r>
            <a:br>
              <a:rPr lang="en-US" sz="7500" dirty="0">
                <a:effectLst/>
                <a:latin typeface="Calibri" panose="020F0502020204030204" pitchFamily="34" charset="0"/>
                <a:ea typeface="Calibri" panose="020F0502020204030204" pitchFamily="34" charset="0"/>
                <a:cs typeface="Times New Roman" panose="02020603050405020304" pitchFamily="18" charset="0"/>
              </a:rPr>
            </a:br>
            <a:r>
              <a:rPr lang="en-US" sz="7500" dirty="0">
                <a:effectLst/>
                <a:latin typeface="Calibri" panose="020F0502020204030204" pitchFamily="34" charset="0"/>
                <a:ea typeface="Calibri" panose="020F0502020204030204" pitchFamily="34" charset="0"/>
                <a:cs typeface="Times New Roman" panose="02020603050405020304" pitchFamily="18" charset="0"/>
              </a:rPr>
              <a:t>- megabyte</a:t>
            </a:r>
            <a:br>
              <a:rPr lang="en-US" sz="7500" dirty="0">
                <a:effectLst/>
                <a:latin typeface="Calibri" panose="020F0502020204030204" pitchFamily="34" charset="0"/>
                <a:ea typeface="Calibri" panose="020F0502020204030204" pitchFamily="34" charset="0"/>
                <a:cs typeface="Times New Roman" panose="02020603050405020304" pitchFamily="18" charset="0"/>
              </a:rPr>
            </a:br>
            <a:r>
              <a:rPr lang="en-US" sz="7500" dirty="0">
                <a:effectLst/>
                <a:latin typeface="Calibri" panose="020F0502020204030204" pitchFamily="34" charset="0"/>
                <a:ea typeface="Calibri" panose="020F0502020204030204" pitchFamily="34" charset="0"/>
                <a:cs typeface="Times New Roman" panose="02020603050405020304" pitchFamily="18" charset="0"/>
              </a:rPr>
              <a:t>- gigabyte</a:t>
            </a:r>
            <a:br>
              <a:rPr lang="en-US" sz="7500" dirty="0">
                <a:effectLst/>
                <a:latin typeface="Calibri" panose="020F0502020204030204" pitchFamily="34" charset="0"/>
                <a:ea typeface="Calibri" panose="020F0502020204030204" pitchFamily="34" charset="0"/>
                <a:cs typeface="Times New Roman" panose="02020603050405020304" pitchFamily="18" charset="0"/>
              </a:rPr>
            </a:br>
            <a:r>
              <a:rPr lang="en-US" sz="7500" dirty="0">
                <a:effectLst/>
                <a:latin typeface="Calibri" panose="020F0502020204030204" pitchFamily="34" charset="0"/>
                <a:ea typeface="Calibri" panose="020F0502020204030204" pitchFamily="34" charset="0"/>
                <a:cs typeface="Times New Roman" panose="02020603050405020304" pitchFamily="18" charset="0"/>
              </a:rPr>
              <a:t>- terabyte</a:t>
            </a:r>
            <a:br>
              <a:rPr lang="en-US" sz="7500" dirty="0">
                <a:effectLst/>
                <a:latin typeface="Calibri" panose="020F0502020204030204" pitchFamily="34" charset="0"/>
                <a:ea typeface="Calibri" panose="020F0502020204030204" pitchFamily="34" charset="0"/>
                <a:cs typeface="Times New Roman" panose="02020603050405020304" pitchFamily="18" charset="0"/>
              </a:rPr>
            </a:br>
            <a:r>
              <a:rPr lang="en-US" sz="7500" dirty="0">
                <a:latin typeface="Calibri" panose="020F0502020204030204" pitchFamily="34" charset="0"/>
                <a:ea typeface="Calibri" panose="020F0502020204030204" pitchFamily="34" charset="0"/>
                <a:cs typeface="Times New Roman" panose="02020603050405020304" pitchFamily="18" charset="0"/>
              </a:rPr>
              <a:t>- </a:t>
            </a:r>
            <a:r>
              <a:rPr lang="en-US" sz="7500" dirty="0">
                <a:effectLst/>
                <a:latin typeface="Calibri" panose="020F0502020204030204" pitchFamily="34" charset="0"/>
                <a:ea typeface="Calibri" panose="020F0502020204030204" pitchFamily="34" charset="0"/>
                <a:cs typeface="Times New Roman" panose="02020603050405020304" pitchFamily="18" charset="0"/>
              </a:rPr>
              <a:t>word </a:t>
            </a:r>
            <a:br>
              <a:rPr lang="en-US" sz="7500" dirty="0">
                <a:effectLst/>
                <a:latin typeface="Calibri" panose="020F0502020204030204" pitchFamily="34" charset="0"/>
                <a:ea typeface="Calibri" panose="020F0502020204030204" pitchFamily="34" charset="0"/>
                <a:cs typeface="Times New Roman" panose="02020603050405020304" pitchFamily="18" charset="0"/>
              </a:rPr>
            </a:br>
            <a:r>
              <a:rPr lang="en-US" sz="7500" dirty="0">
                <a:effectLst/>
                <a:latin typeface="Calibri" panose="020F0502020204030204" pitchFamily="34" charset="0"/>
                <a:ea typeface="Calibri" panose="020F0502020204030204" pitchFamily="34" charset="0"/>
                <a:cs typeface="Times New Roman" panose="02020603050405020304" pitchFamily="18" charset="0"/>
              </a:rPr>
              <a:t>- size</a:t>
            </a:r>
          </a:p>
          <a:p>
            <a:endParaRPr lang="en-US" sz="3000" dirty="0"/>
          </a:p>
        </p:txBody>
      </p:sp>
    </p:spTree>
    <p:extLst>
      <p:ext uri="{BB962C8B-B14F-4D97-AF65-F5344CB8AC3E}">
        <p14:creationId xmlns:p14="http://schemas.microsoft.com/office/powerpoint/2010/main" val="407107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DAAD-8E92-3D14-8C43-5D99257F83C8}"/>
              </a:ext>
            </a:extLst>
          </p:cNvPr>
          <p:cNvSpPr>
            <a:spLocks noGrp="1"/>
          </p:cNvSpPr>
          <p:nvPr>
            <p:ph type="title"/>
          </p:nvPr>
        </p:nvSpPr>
        <p:spPr>
          <a:xfrm>
            <a:off x="609600" y="172720"/>
            <a:ext cx="10972800" cy="745427"/>
          </a:xfrm>
        </p:spPr>
        <p:txBody>
          <a:bodyPr>
            <a:normAutofit fontScale="90000"/>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Bistable</a:t>
            </a:r>
            <a:endParaRPr lang="en-US" dirty="0"/>
          </a:p>
        </p:txBody>
      </p:sp>
      <p:sp>
        <p:nvSpPr>
          <p:cNvPr id="3" name="Content Placeholder 2">
            <a:extLst>
              <a:ext uri="{FF2B5EF4-FFF2-40B4-BE49-F238E27FC236}">
                <a16:creationId xmlns:a16="http://schemas.microsoft.com/office/drawing/2014/main" id="{3957B57A-56FD-B2C1-CB7C-20A9F3FF5A43}"/>
              </a:ext>
            </a:extLst>
          </p:cNvPr>
          <p:cNvSpPr>
            <a:spLocks noGrp="1"/>
          </p:cNvSpPr>
          <p:nvPr>
            <p:ph idx="1"/>
          </p:nvPr>
        </p:nvSpPr>
        <p:spPr>
          <a:xfrm>
            <a:off x="609600" y="1141004"/>
            <a:ext cx="10972800" cy="5361396"/>
          </a:xfrm>
        </p:spPr>
        <p:txBody>
          <a:bodyPr>
            <a:noAutofit/>
          </a:bodyPr>
          <a:lstStyle/>
          <a:p>
            <a:r>
              <a:rPr lang="en-US" sz="3000" dirty="0">
                <a:effectLst/>
                <a:latin typeface="Calibri" panose="020F0502020204030204" pitchFamily="34" charset="0"/>
                <a:ea typeface="Calibri" panose="020F0502020204030204" pitchFamily="34" charset="0"/>
                <a:cs typeface="Times New Roman" panose="02020603050405020304" pitchFamily="18" charset="0"/>
              </a:rPr>
              <a:t>Components that make up memory can be set to one of two states either on or off. This is what is meant by Bistable.</a:t>
            </a:r>
          </a:p>
          <a:p>
            <a:r>
              <a:rPr lang="en-US" sz="3000" dirty="0">
                <a:effectLst/>
                <a:latin typeface="Calibri" panose="020F0502020204030204" pitchFamily="34" charset="0"/>
                <a:ea typeface="Calibri" panose="020F0502020204030204" pitchFamily="34" charset="0"/>
                <a:cs typeface="Times New Roman" panose="02020603050405020304" pitchFamily="18" charset="0"/>
              </a:rPr>
              <a:t>bistable devices is what makes up memory. </a:t>
            </a:r>
          </a:p>
          <a:p>
            <a:r>
              <a:rPr lang="en-US" sz="3000" dirty="0">
                <a:effectLst/>
                <a:latin typeface="Calibri" panose="020F0502020204030204" pitchFamily="34" charset="0"/>
                <a:ea typeface="Calibri" panose="020F0502020204030204" pitchFamily="34" charset="0"/>
                <a:cs typeface="Times New Roman" panose="02020603050405020304" pitchFamily="18" charset="0"/>
              </a:rPr>
              <a:t>These two states are represented using binary digits - 0 for off and 1 for on. </a:t>
            </a:r>
          </a:p>
          <a:p>
            <a:r>
              <a:rPr lang="en-US" sz="3000" dirty="0">
                <a:effectLst/>
                <a:latin typeface="Calibri" panose="020F0502020204030204" pitchFamily="34" charset="0"/>
                <a:ea typeface="Calibri" panose="020F0502020204030204" pitchFamily="34" charset="0"/>
                <a:cs typeface="Times New Roman" panose="02020603050405020304" pitchFamily="18" charset="0"/>
              </a:rPr>
              <a:t>As such, the smallest unit of storage of memory is called a </a:t>
            </a:r>
            <a:r>
              <a:rPr lang="en-US" sz="3000" b="1" u="sng" dirty="0">
                <a:effectLst/>
                <a:latin typeface="Calibri" panose="020F0502020204030204" pitchFamily="34" charset="0"/>
                <a:ea typeface="Calibri" panose="020F0502020204030204" pitchFamily="34" charset="0"/>
                <a:cs typeface="Times New Roman" panose="02020603050405020304" pitchFamily="18" charset="0"/>
              </a:rPr>
              <a:t>b</a:t>
            </a:r>
            <a:r>
              <a:rPr lang="en-US" sz="3000" dirty="0">
                <a:effectLst/>
                <a:latin typeface="Calibri" panose="020F0502020204030204" pitchFamily="34" charset="0"/>
                <a:ea typeface="Calibri" panose="020F0502020204030204" pitchFamily="34" charset="0"/>
                <a:cs typeface="Times New Roman" panose="02020603050405020304" pitchFamily="18" charset="0"/>
              </a:rPr>
              <a:t>inary dig</a:t>
            </a:r>
            <a:r>
              <a:rPr lang="en-US" sz="3000" b="1" u="sng" dirty="0">
                <a:effectLst/>
                <a:latin typeface="Calibri" panose="020F0502020204030204" pitchFamily="34" charset="0"/>
                <a:ea typeface="Calibri" panose="020F0502020204030204" pitchFamily="34" charset="0"/>
                <a:cs typeface="Times New Roman" panose="02020603050405020304" pitchFamily="18" charset="0"/>
              </a:rPr>
              <a:t>it</a:t>
            </a:r>
            <a:r>
              <a:rPr lang="en-US" sz="3000" dirty="0">
                <a:effectLst/>
                <a:latin typeface="Calibri" panose="020F0502020204030204" pitchFamily="34" charset="0"/>
                <a:ea typeface="Calibri" panose="020F0502020204030204" pitchFamily="34" charset="0"/>
                <a:cs typeface="Times New Roman" panose="02020603050405020304" pitchFamily="18" charset="0"/>
              </a:rPr>
              <a:t> (bit). The amount of data and instructions that can be stored in primary storage or secondary storage media is measured in bytes.</a:t>
            </a:r>
          </a:p>
          <a:p>
            <a:endParaRPr lang="en-US" sz="3000" dirty="0"/>
          </a:p>
        </p:txBody>
      </p:sp>
    </p:spTree>
    <p:extLst>
      <p:ext uri="{BB962C8B-B14F-4D97-AF65-F5344CB8AC3E}">
        <p14:creationId xmlns:p14="http://schemas.microsoft.com/office/powerpoint/2010/main" val="3032009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DAAF-23BA-FF28-DDED-D6E0A7173894}"/>
              </a:ext>
            </a:extLst>
          </p:cNvPr>
          <p:cNvSpPr>
            <a:spLocks noGrp="1"/>
          </p:cNvSpPr>
          <p:nvPr>
            <p:ph type="title"/>
          </p:nvPr>
        </p:nvSpPr>
        <p:spPr/>
        <p:txBody>
          <a:bodyPr>
            <a:normAutofit/>
          </a:bodyPr>
          <a:lstStyle/>
          <a:p>
            <a:r>
              <a:rPr lang="en-US" sz="4500" b="1" dirty="0"/>
              <a:t>Byte</a:t>
            </a:r>
          </a:p>
        </p:txBody>
      </p:sp>
      <p:sp>
        <p:nvSpPr>
          <p:cNvPr id="3" name="Content Placeholder 2">
            <a:extLst>
              <a:ext uri="{FF2B5EF4-FFF2-40B4-BE49-F238E27FC236}">
                <a16:creationId xmlns:a16="http://schemas.microsoft.com/office/drawing/2014/main" id="{4578C5D4-7DA6-6D10-FFD5-D79315FE130B}"/>
              </a:ext>
            </a:extLst>
          </p:cNvPr>
          <p:cNvSpPr>
            <a:spLocks noGrp="1"/>
          </p:cNvSpPr>
          <p:nvPr>
            <p:ph idx="1"/>
          </p:nvPr>
        </p:nvSpPr>
        <p:spPr/>
        <p:txBody>
          <a:bodyPr>
            <a:normAutofit/>
          </a:bodyPr>
          <a:lstStyle/>
          <a:p>
            <a:r>
              <a:rPr lang="en-US" sz="3000" dirty="0">
                <a:effectLst/>
                <a:latin typeface="Calibri" panose="020F0502020204030204" pitchFamily="34" charset="0"/>
                <a:ea typeface="Calibri" panose="020F0502020204030204" pitchFamily="34" charset="0"/>
                <a:cs typeface="Times New Roman" panose="02020603050405020304" pitchFamily="18" charset="0"/>
              </a:rPr>
              <a:t>A byte is made up of a combination of 8 bits and has the capacity to represent one character i.e. a letter, a number, a symbol, a punctuation mark or a blank space.</a:t>
            </a:r>
          </a:p>
          <a:p>
            <a:endParaRPr lang="en-US" sz="3000" dirty="0"/>
          </a:p>
        </p:txBody>
      </p:sp>
    </p:spTree>
    <p:extLst>
      <p:ext uri="{BB962C8B-B14F-4D97-AF65-F5344CB8AC3E}">
        <p14:creationId xmlns:p14="http://schemas.microsoft.com/office/powerpoint/2010/main" val="238287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29AEAA-5183-D26F-46F8-F1D4C06965C6}"/>
              </a:ext>
            </a:extLst>
          </p:cNvPr>
          <p:cNvSpPr>
            <a:spLocks noGrp="1"/>
          </p:cNvSpPr>
          <p:nvPr>
            <p:ph type="title"/>
          </p:nvPr>
        </p:nvSpPr>
        <p:spPr>
          <a:xfrm>
            <a:off x="487680" y="283033"/>
            <a:ext cx="10972800" cy="1312087"/>
          </a:xfrm>
        </p:spPr>
        <p:txBody>
          <a:bodyPr>
            <a:noAutofit/>
          </a:bodyPr>
          <a:lstStyle/>
          <a:p>
            <a:r>
              <a:rPr lang="en-US" sz="4500" u="sng" dirty="0">
                <a:effectLst/>
                <a:latin typeface="Calibri" panose="020F0502020204030204" pitchFamily="34" charset="0"/>
                <a:ea typeface="Calibri" panose="020F0502020204030204" pitchFamily="34" charset="0"/>
                <a:cs typeface="Times New Roman" panose="02020603050405020304" pitchFamily="18" charset="0"/>
              </a:rPr>
              <a:t>Word</a:t>
            </a:r>
            <a:br>
              <a:rPr lang="en-US" sz="4500" dirty="0">
                <a:effectLst/>
                <a:latin typeface="Calibri" panose="020F0502020204030204" pitchFamily="34" charset="0"/>
                <a:ea typeface="Calibri" panose="020F0502020204030204" pitchFamily="34" charset="0"/>
                <a:cs typeface="Times New Roman" panose="02020603050405020304" pitchFamily="18" charset="0"/>
              </a:rPr>
            </a:br>
            <a:endParaRPr lang="en-US" sz="4500" dirty="0"/>
          </a:p>
        </p:txBody>
      </p:sp>
      <p:sp>
        <p:nvSpPr>
          <p:cNvPr id="7" name="Content Placeholder 6">
            <a:extLst>
              <a:ext uri="{FF2B5EF4-FFF2-40B4-BE49-F238E27FC236}">
                <a16:creationId xmlns:a16="http://schemas.microsoft.com/office/drawing/2014/main" id="{E7B5421F-5FC3-CBFF-0AE5-9DC119FDACC2}"/>
              </a:ext>
            </a:extLst>
          </p:cNvPr>
          <p:cNvSpPr>
            <a:spLocks noGrp="1"/>
          </p:cNvSpPr>
          <p:nvPr>
            <p:ph idx="1"/>
          </p:nvPr>
        </p:nvSpPr>
        <p:spPr>
          <a:xfrm>
            <a:off x="487680" y="1373142"/>
            <a:ext cx="10972800" cy="443956"/>
          </a:xfrm>
        </p:spPr>
        <p:txBody>
          <a:bodyPr>
            <a:noAutofit/>
          </a:bodyPr>
          <a:lstStyle/>
          <a:p>
            <a:r>
              <a:rPr lang="en-US" sz="3000" dirty="0">
                <a:effectLst/>
                <a:latin typeface="Calibri" panose="020F0502020204030204" pitchFamily="34" charset="0"/>
                <a:ea typeface="Calibri" panose="020F0502020204030204" pitchFamily="34" charset="0"/>
                <a:cs typeface="Times New Roman" panose="02020603050405020304" pitchFamily="18" charset="0"/>
              </a:rPr>
              <a:t>A word is the number of bits the computer can process in one operation.</a:t>
            </a:r>
          </a:p>
          <a:p>
            <a:endParaRPr lang="en-US" sz="3000" dirty="0"/>
          </a:p>
        </p:txBody>
      </p:sp>
      <p:sp>
        <p:nvSpPr>
          <p:cNvPr id="9" name="TextBox 8">
            <a:extLst>
              <a:ext uri="{FF2B5EF4-FFF2-40B4-BE49-F238E27FC236}">
                <a16:creationId xmlns:a16="http://schemas.microsoft.com/office/drawing/2014/main" id="{7F4BFE55-3C26-FEA2-EF61-4947B8342CBF}"/>
              </a:ext>
            </a:extLst>
          </p:cNvPr>
          <p:cNvSpPr txBox="1"/>
          <p:nvPr/>
        </p:nvSpPr>
        <p:spPr>
          <a:xfrm>
            <a:off x="406400" y="3757349"/>
            <a:ext cx="8839200" cy="1123000"/>
          </a:xfrm>
          <a:prstGeom prst="rect">
            <a:avLst/>
          </a:prstGeom>
          <a:noFill/>
        </p:spPr>
        <p:txBody>
          <a:bodyPr wrap="square">
            <a:spAutoFit/>
          </a:bodyPr>
          <a:lstStyle/>
          <a:p>
            <a:pPr marL="0" marR="0">
              <a:lnSpc>
                <a:spcPct val="115000"/>
              </a:lnSpc>
              <a:spcBef>
                <a:spcPts val="0"/>
              </a:spcBef>
              <a:spcAft>
                <a:spcPts val="0"/>
              </a:spcAft>
            </a:pPr>
            <a:r>
              <a:rPr lang="en-US" sz="3000" dirty="0">
                <a:effectLst/>
                <a:latin typeface="Calibri" panose="020F0502020204030204" pitchFamily="34" charset="0"/>
                <a:ea typeface="Calibri" panose="020F0502020204030204" pitchFamily="34" charset="0"/>
                <a:cs typeface="Times New Roman" panose="02020603050405020304" pitchFamily="18" charset="0"/>
              </a:rPr>
              <a:t> </a:t>
            </a:r>
            <a:r>
              <a:rPr lang="en-US" sz="3000" dirty="0">
                <a:latin typeface="Calibri" panose="020F0502020204030204" pitchFamily="34" charset="0"/>
                <a:ea typeface="Calibri" panose="020F0502020204030204" pitchFamily="34" charset="0"/>
                <a:cs typeface="Times New Roman" panose="02020603050405020304" pitchFamily="18" charset="0"/>
              </a:rPr>
              <a:t>A word size or word length is the number of bits in a word.</a:t>
            </a:r>
          </a:p>
        </p:txBody>
      </p:sp>
      <p:sp>
        <p:nvSpPr>
          <p:cNvPr id="10" name="Title 4">
            <a:extLst>
              <a:ext uri="{FF2B5EF4-FFF2-40B4-BE49-F238E27FC236}">
                <a16:creationId xmlns:a16="http://schemas.microsoft.com/office/drawing/2014/main" id="{646B6EBD-FD30-7104-8C4E-C88944A8F119}"/>
              </a:ext>
            </a:extLst>
          </p:cNvPr>
          <p:cNvSpPr txBox="1">
            <a:spLocks/>
          </p:cNvSpPr>
          <p:nvPr/>
        </p:nvSpPr>
        <p:spPr>
          <a:xfrm>
            <a:off x="487680" y="2785382"/>
            <a:ext cx="10972800" cy="971967"/>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u="sng" dirty="0">
                <a:latin typeface="Calibri" panose="020F0502020204030204" pitchFamily="34" charset="0"/>
                <a:ea typeface="Calibri" panose="020F0502020204030204" pitchFamily="34" charset="0"/>
                <a:cs typeface="Times New Roman" panose="02020603050405020304" pitchFamily="18" charset="0"/>
              </a:rPr>
              <a:t>Word Size</a:t>
            </a:r>
            <a:br>
              <a:rPr lang="en-US" sz="40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4107919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8B63-4210-CFD4-C753-FFFB3DA78F2C}"/>
              </a:ext>
            </a:extLst>
          </p:cNvPr>
          <p:cNvSpPr>
            <a:spLocks noGrp="1"/>
          </p:cNvSpPr>
          <p:nvPr>
            <p:ph type="title"/>
          </p:nvPr>
        </p:nvSpPr>
        <p:spPr>
          <a:xfrm>
            <a:off x="609600" y="0"/>
            <a:ext cx="10972800" cy="1325563"/>
          </a:xfrm>
        </p:spPr>
        <p:txBody>
          <a:bodyPr/>
          <a:lstStyle/>
          <a:p>
            <a:pPr algn="ctr"/>
            <a:r>
              <a:rPr lang="en-US" dirty="0"/>
              <a:t>Variety of storage sizes</a:t>
            </a:r>
          </a:p>
        </p:txBody>
      </p:sp>
      <p:pic>
        <p:nvPicPr>
          <p:cNvPr id="5" name="Content Placeholder 4">
            <a:extLst>
              <a:ext uri="{FF2B5EF4-FFF2-40B4-BE49-F238E27FC236}">
                <a16:creationId xmlns:a16="http://schemas.microsoft.com/office/drawing/2014/main" id="{C0F78A72-02D0-3A02-3946-78061276B622}"/>
              </a:ext>
            </a:extLst>
          </p:cNvPr>
          <p:cNvPicPr>
            <a:picLocks noGrp="1" noChangeAspect="1"/>
          </p:cNvPicPr>
          <p:nvPr>
            <p:ph idx="1"/>
          </p:nvPr>
        </p:nvPicPr>
        <p:blipFill>
          <a:blip r:embed="rId2"/>
          <a:stretch>
            <a:fillRect/>
          </a:stretch>
        </p:blipFill>
        <p:spPr>
          <a:xfrm>
            <a:off x="781134" y="1596729"/>
            <a:ext cx="10629732" cy="5261271"/>
          </a:xfrm>
        </p:spPr>
      </p:pic>
    </p:spTree>
    <p:extLst>
      <p:ext uri="{BB962C8B-B14F-4D97-AF65-F5344CB8AC3E}">
        <p14:creationId xmlns:p14="http://schemas.microsoft.com/office/powerpoint/2010/main" val="188860484"/>
      </p:ext>
    </p:extLst>
  </p:cSld>
  <p:clrMapOvr>
    <a:masterClrMapping/>
  </p:clrMapOvr>
</p:sld>
</file>

<file path=ppt/theme/theme1.xml><?xml version="1.0" encoding="utf-8"?>
<a:theme xmlns:a="http://schemas.openxmlformats.org/drawingml/2006/main" name="SplashVTI">
  <a:themeElements>
    <a:clrScheme name="AnalogousFromRegularSeedLeftStep">
      <a:dk1>
        <a:srgbClr val="000000"/>
      </a:dk1>
      <a:lt1>
        <a:srgbClr val="FFFFFF"/>
      </a:lt1>
      <a:dk2>
        <a:srgbClr val="412F24"/>
      </a:dk2>
      <a:lt2>
        <a:srgbClr val="E8E5E2"/>
      </a:lt2>
      <a:accent1>
        <a:srgbClr val="2995E7"/>
      </a:accent1>
      <a:accent2>
        <a:srgbClr val="14B2B5"/>
      </a:accent2>
      <a:accent3>
        <a:srgbClr val="21B87B"/>
      </a:accent3>
      <a:accent4>
        <a:srgbClr val="14BC32"/>
      </a:accent4>
      <a:accent5>
        <a:srgbClr val="45BA21"/>
      </a:accent5>
      <a:accent6>
        <a:srgbClr val="7BB213"/>
      </a:accent6>
      <a:hlink>
        <a:srgbClr val="B7713D"/>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38</TotalTime>
  <Words>364</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Posterama</vt:lpstr>
      <vt:lpstr>SplashVTI</vt:lpstr>
      <vt:lpstr>Objective 1.3: Outline the functions and uses of primary storage devices</vt:lpstr>
      <vt:lpstr>ROM – Read Only Memory</vt:lpstr>
      <vt:lpstr>PROM – Programmable Read Only Memory</vt:lpstr>
      <vt:lpstr>EPROM</vt:lpstr>
      <vt:lpstr>Objective 1.3: Outline the functions and uses of primary storage devices</vt:lpstr>
      <vt:lpstr>Bistable</vt:lpstr>
      <vt:lpstr>Byte</vt:lpstr>
      <vt:lpstr>Word </vt:lpstr>
      <vt:lpstr>Variety of storage sizes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 1.3: Outline the functions and uses of primary storage devices</dc:title>
  <dc:creator>aaron</dc:creator>
  <cp:lastModifiedBy>aaron</cp:lastModifiedBy>
  <cp:revision>1</cp:revision>
  <dcterms:created xsi:type="dcterms:W3CDTF">2022-11-15T03:12:37Z</dcterms:created>
  <dcterms:modified xsi:type="dcterms:W3CDTF">2022-11-15T03:51:18Z</dcterms:modified>
</cp:coreProperties>
</file>