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DM Sans Bold" charset="1" panose="00000000000000000000"/>
      <p:regular r:id="rId19"/>
    </p:embeddedFont>
    <p:embeddedFont>
      <p:font typeface="Open Sauce" charset="1" panose="00000500000000000000"/>
      <p:regular r:id="rId20"/>
    </p:embeddedFont>
    <p:embeddedFont>
      <p:font typeface="Open Sauce Bold" charset="1" panose="00000800000000000000"/>
      <p:regular r:id="rId21"/>
    </p:embeddedFont>
    <p:embeddedFont>
      <p:font typeface="Montserrat Bold" charset="1" panose="00000800000000000000"/>
      <p:regular r:id="rId22"/>
    </p:embeddedFont>
    <p:embeddedFont>
      <p:font typeface="Montserrat" charset="1" panose="00000500000000000000"/>
      <p:regular r:id="rId23"/>
    </p:embeddedFont>
    <p:embeddedFont>
      <p:font typeface="Open Sauce Italics" charset="1" panose="00000500000000000000"/>
      <p:regular r:id="rId24"/>
    </p:embeddedFont>
    <p:embeddedFont>
      <p:font typeface="DM Sans" charset="1" panose="000000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notesMasters/notesMaster1.xml" Type="http://schemas.openxmlformats.org/officeDocument/2006/relationships/notesMaster"/><Relationship Id="rId26" Target="theme/theme2.xml" Type="http://schemas.openxmlformats.org/officeDocument/2006/relationships/theme"/><Relationship Id="rId27" Target="notesSlides/notesSlide1.xml" Type="http://schemas.openxmlformats.org/officeDocument/2006/relationships/notesSlide"/><Relationship Id="rId28" Target="fonts/font28.fntdata" Type="http://schemas.openxmlformats.org/officeDocument/2006/relationships/font"/><Relationship Id="rId29" Target="notesSlides/notesSlide2.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metric measures how much revenue each sales method generates per hour of estimated effort.  </a:t>
            </a:r>
          </a:p>
          <a:p>
            <a:r>
              <a:rPr lang="en-US"/>
              <a:t>It combines both performance and cost-of-execution, offering a practical way to compare methods that require different levels of human involvement.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metric measures how much revenue each sales method generates per hour of estimated effort.  </a:t>
            </a:r>
          </a:p>
          <a:p>
            <a:r>
              <a:rPr lang="en-US"/>
              <a:t>It combines both performance and cost-of-execution, offering a practical way to compare methods that require different levels of human involvement.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 Id="rId4" Target="../media/image2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7969551"/>
            <a:ext cx="7886641" cy="1288749"/>
            <a:chOff x="0" y="0"/>
            <a:chExt cx="2538846" cy="414871"/>
          </a:xfrm>
        </p:grpSpPr>
        <p:sp>
          <p:nvSpPr>
            <p:cNvPr name="Freeform 3" id="3"/>
            <p:cNvSpPr/>
            <p:nvPr/>
          </p:nvSpPr>
          <p:spPr>
            <a:xfrm flipH="false" flipV="false" rot="0">
              <a:off x="0" y="0"/>
              <a:ext cx="2538846" cy="414871"/>
            </a:xfrm>
            <a:custGeom>
              <a:avLst/>
              <a:gdLst/>
              <a:ahLst/>
              <a:cxnLst/>
              <a:rect r="r" b="b" t="t" l="l"/>
              <a:pathLst>
                <a:path h="414871" w="2538846">
                  <a:moveTo>
                    <a:pt x="92275" y="0"/>
                  </a:moveTo>
                  <a:lnTo>
                    <a:pt x="2446571" y="0"/>
                  </a:lnTo>
                  <a:cubicBezTo>
                    <a:pt x="2497533" y="0"/>
                    <a:pt x="2538846" y="41313"/>
                    <a:pt x="2538846" y="92275"/>
                  </a:cubicBezTo>
                  <a:lnTo>
                    <a:pt x="2538846" y="322596"/>
                  </a:lnTo>
                  <a:cubicBezTo>
                    <a:pt x="2538846" y="347068"/>
                    <a:pt x="2529124" y="370539"/>
                    <a:pt x="2511819" y="387844"/>
                  </a:cubicBezTo>
                  <a:cubicBezTo>
                    <a:pt x="2494514" y="405149"/>
                    <a:pt x="2471044" y="414871"/>
                    <a:pt x="2446571" y="414871"/>
                  </a:cubicBezTo>
                  <a:lnTo>
                    <a:pt x="92275" y="414871"/>
                  </a:lnTo>
                  <a:cubicBezTo>
                    <a:pt x="67802" y="414871"/>
                    <a:pt x="44332" y="405149"/>
                    <a:pt x="27027" y="387844"/>
                  </a:cubicBezTo>
                  <a:cubicBezTo>
                    <a:pt x="9722" y="370539"/>
                    <a:pt x="0" y="347068"/>
                    <a:pt x="0" y="322596"/>
                  </a:cubicBezTo>
                  <a:lnTo>
                    <a:pt x="0" y="92275"/>
                  </a:lnTo>
                  <a:cubicBezTo>
                    <a:pt x="0" y="67802"/>
                    <a:pt x="9722" y="44332"/>
                    <a:pt x="27027" y="27027"/>
                  </a:cubicBezTo>
                  <a:cubicBezTo>
                    <a:pt x="44332" y="9722"/>
                    <a:pt x="67802" y="0"/>
                    <a:pt x="92275" y="0"/>
                  </a:cubicBezTo>
                  <a:close/>
                </a:path>
              </a:pathLst>
            </a:custGeom>
            <a:solidFill>
              <a:srgbClr val="000000">
                <a:alpha val="0"/>
              </a:srgbClr>
            </a:solidFill>
            <a:ln w="38100" cap="rnd">
              <a:solidFill>
                <a:srgbClr val="000000"/>
              </a:solidFill>
              <a:prstDash val="solid"/>
              <a:round/>
            </a:ln>
          </p:spPr>
        </p:sp>
        <p:sp>
          <p:nvSpPr>
            <p:cNvPr name="TextBox 4" id="4"/>
            <p:cNvSpPr txBox="true"/>
            <p:nvPr/>
          </p:nvSpPr>
          <p:spPr>
            <a:xfrm>
              <a:off x="0" y="-66675"/>
              <a:ext cx="2538846" cy="481546"/>
            </a:xfrm>
            <a:prstGeom prst="rect">
              <a:avLst/>
            </a:prstGeom>
          </p:spPr>
          <p:txBody>
            <a:bodyPr anchor="ctr" rtlCol="false" tIns="50800" lIns="50800" bIns="50800" rIns="50800"/>
            <a:lstStyle/>
            <a:p>
              <a:pPr algn="ctr">
                <a:lnSpc>
                  <a:spcPts val="4760"/>
                </a:lnSpc>
              </a:pPr>
              <a:r>
                <a:rPr lang="en-US" sz="3400" b="true">
                  <a:solidFill>
                    <a:srgbClr val="000000"/>
                  </a:solidFill>
                  <a:latin typeface="DM Sans Bold"/>
                  <a:ea typeface="DM Sans Bold"/>
                  <a:cs typeface="DM Sans Bold"/>
                  <a:sym typeface="DM Sans Bold"/>
                </a:rPr>
                <a:t>Practical Exam </a:t>
              </a:r>
            </a:p>
          </p:txBody>
        </p:sp>
      </p:grpSp>
      <p:sp>
        <p:nvSpPr>
          <p:cNvPr name="TextBox 5" id="5"/>
          <p:cNvSpPr txBox="true"/>
          <p:nvPr/>
        </p:nvSpPr>
        <p:spPr>
          <a:xfrm rot="0">
            <a:off x="1028700" y="5253694"/>
            <a:ext cx="11144285" cy="1660937"/>
          </a:xfrm>
          <a:prstGeom prst="rect">
            <a:avLst/>
          </a:prstGeom>
        </p:spPr>
        <p:txBody>
          <a:bodyPr anchor="t" rtlCol="false" tIns="0" lIns="0" bIns="0" rIns="0">
            <a:spAutoFit/>
          </a:bodyPr>
          <a:lstStyle/>
          <a:p>
            <a:pPr algn="l">
              <a:lnSpc>
                <a:spcPts val="12516"/>
              </a:lnSpc>
            </a:pPr>
            <a:r>
              <a:rPr lang="en-US" sz="12516" b="true">
                <a:solidFill>
                  <a:srgbClr val="000000"/>
                </a:solidFill>
                <a:latin typeface="DM Sans Bold"/>
                <a:ea typeface="DM Sans Bold"/>
                <a:cs typeface="DM Sans Bold"/>
                <a:sym typeface="DM Sans Bold"/>
              </a:rPr>
              <a:t>Data Analyst </a:t>
            </a:r>
          </a:p>
        </p:txBody>
      </p:sp>
      <p:sp>
        <p:nvSpPr>
          <p:cNvPr name="AutoShape 6" id="6"/>
          <p:cNvSpPr/>
          <p:nvPr/>
        </p:nvSpPr>
        <p:spPr>
          <a:xfrm>
            <a:off x="1028700" y="7417101"/>
            <a:ext cx="16230600" cy="0"/>
          </a:xfrm>
          <a:prstGeom prst="line">
            <a:avLst/>
          </a:prstGeom>
          <a:ln cap="flat" w="38100">
            <a:solidFill>
              <a:srgbClr val="000000"/>
            </a:solidFill>
            <a:prstDash val="solid"/>
            <a:headEnd type="none" len="sm" w="sm"/>
            <a:tailEnd type="none" len="sm" w="sm"/>
          </a:ln>
        </p:spPr>
      </p:sp>
      <p:sp>
        <p:nvSpPr>
          <p:cNvPr name="Freeform 7" id="7"/>
          <p:cNvSpPr/>
          <p:nvPr/>
        </p:nvSpPr>
        <p:spPr>
          <a:xfrm flipH="false" flipV="false" rot="0">
            <a:off x="12996550" y="4378880"/>
            <a:ext cx="3523720" cy="3543045"/>
          </a:xfrm>
          <a:custGeom>
            <a:avLst/>
            <a:gdLst/>
            <a:ahLst/>
            <a:cxnLst/>
            <a:rect r="r" b="b" t="t" l="l"/>
            <a:pathLst>
              <a:path h="3543045" w="3523720">
                <a:moveTo>
                  <a:pt x="0" y="0"/>
                </a:moveTo>
                <a:lnTo>
                  <a:pt x="3523720" y="0"/>
                </a:lnTo>
                <a:lnTo>
                  <a:pt x="3523720" y="3543046"/>
                </a:lnTo>
                <a:lnTo>
                  <a:pt x="0" y="35430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a:off x="5344788" y="7611300"/>
            <a:ext cx="3743115" cy="0"/>
          </a:xfrm>
          <a:prstGeom prst="line">
            <a:avLst/>
          </a:prstGeom>
          <a:ln cap="flat" w="57150">
            <a:solidFill>
              <a:srgbClr val="000000"/>
            </a:solidFill>
            <a:prstDash val="solid"/>
            <a:headEnd type="none" len="sm" w="sm"/>
            <a:tailEnd type="none" len="sm" w="sm"/>
          </a:ln>
        </p:spPr>
      </p:sp>
      <p:graphicFrame>
        <p:nvGraphicFramePr>
          <p:cNvPr name="Table 3" id="3"/>
          <p:cNvGraphicFramePr>
            <a:graphicFrameLocks noGrp="true"/>
          </p:cNvGraphicFramePr>
          <p:nvPr/>
        </p:nvGraphicFramePr>
        <p:xfrm>
          <a:off x="10556109" y="4509643"/>
          <a:ext cx="7160228" cy="3086100"/>
        </p:xfrm>
        <a:graphic>
          <a:graphicData uri="http://schemas.openxmlformats.org/drawingml/2006/table">
            <a:tbl>
              <a:tblPr/>
              <a:tblGrid>
                <a:gridCol w="3238036"/>
                <a:gridCol w="3922191"/>
              </a:tblGrid>
              <a:tr h="771525">
                <a:tc>
                  <a:txBody>
                    <a:bodyPr anchor="t" rtlCol="false"/>
                    <a:lstStyle/>
                    <a:p>
                      <a:pPr algn="ctr">
                        <a:lnSpc>
                          <a:spcPts val="2520"/>
                        </a:lnSpc>
                        <a:defRPr/>
                      </a:pPr>
                      <a:r>
                        <a:rPr lang="en-US" sz="1800" b="true">
                          <a:solidFill>
                            <a:srgbClr val="000000"/>
                          </a:solidFill>
                          <a:latin typeface="DM Sans Bold"/>
                          <a:ea typeface="DM Sans Bold"/>
                          <a:cs typeface="DM Sans Bold"/>
                          <a:sym typeface="DM Sans Bold"/>
                        </a:rPr>
                        <a:t>Sales Method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E4E1DF"/>
                    </a:solidFill>
                  </a:tcPr>
                </a:tc>
                <a:tc>
                  <a:txBody>
                    <a:bodyPr anchor="t" rtlCol="false"/>
                    <a:lstStyle/>
                    <a:p>
                      <a:pPr algn="ctr">
                        <a:lnSpc>
                          <a:spcPts val="2520"/>
                        </a:lnSpc>
                        <a:defRPr/>
                      </a:pPr>
                      <a:r>
                        <a:rPr lang="en-US" sz="1800" b="true">
                          <a:solidFill>
                            <a:srgbClr val="000000"/>
                          </a:solidFill>
                          <a:latin typeface="DM Sans Bold"/>
                          <a:ea typeface="DM Sans Bold"/>
                          <a:cs typeface="DM Sans Bold"/>
                          <a:sym typeface="DM Sans Bold"/>
                        </a:rPr>
                        <a:t>Average Revenue per Client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E4E1DF"/>
                    </a:solidFill>
                  </a:tcPr>
                </a:tc>
              </a:tr>
              <a:tr h="771525">
                <a:tc>
                  <a:txBody>
                    <a:bodyPr anchor="t" rtlCol="false"/>
                    <a:lstStyle/>
                    <a:p>
                      <a:pPr algn="ctr">
                        <a:lnSpc>
                          <a:spcPts val="2520"/>
                        </a:lnSpc>
                        <a:defRPr/>
                      </a:pPr>
                      <a:r>
                        <a:rPr lang="en-US" sz="1800">
                          <a:solidFill>
                            <a:srgbClr val="000000"/>
                          </a:solidFill>
                          <a:latin typeface="DM Sans"/>
                          <a:ea typeface="DM Sans"/>
                          <a:cs typeface="DM Sans"/>
                          <a:sym typeface="DM Sans"/>
                        </a:rPr>
                        <a:t>Call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DM Sans"/>
                          <a:ea typeface="DM Sans"/>
                          <a:cs typeface="DM Sans"/>
                          <a:sym typeface="DM Sans"/>
                        </a:rPr>
                        <a:t>47.60 $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A2AD"/>
                    </a:solidFill>
                  </a:tcPr>
                </a:tc>
              </a:tr>
              <a:tr h="771525">
                <a:tc>
                  <a:txBody>
                    <a:bodyPr anchor="t" rtlCol="false"/>
                    <a:lstStyle/>
                    <a:p>
                      <a:pPr algn="ctr">
                        <a:lnSpc>
                          <a:spcPts val="2520"/>
                        </a:lnSpc>
                        <a:defRPr/>
                      </a:pPr>
                      <a:r>
                        <a:rPr lang="en-US" sz="1800">
                          <a:solidFill>
                            <a:srgbClr val="000000"/>
                          </a:solidFill>
                          <a:latin typeface="DM Sans"/>
                          <a:ea typeface="DM Sans"/>
                          <a:cs typeface="DM Sans"/>
                          <a:sym typeface="DM Sans"/>
                        </a:rPr>
                        <a:t>Email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DM Sans"/>
                          <a:ea typeface="DM Sans"/>
                          <a:cs typeface="DM Sans"/>
                          <a:sym typeface="DM Sans"/>
                        </a:rPr>
                        <a:t>97.13 $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5C3"/>
                    </a:solidFill>
                  </a:tcPr>
                </a:tc>
              </a:tr>
              <a:tr h="771525">
                <a:tc>
                  <a:txBody>
                    <a:bodyPr anchor="t" rtlCol="false"/>
                    <a:lstStyle/>
                    <a:p>
                      <a:pPr algn="ctr">
                        <a:lnSpc>
                          <a:spcPts val="2520"/>
                        </a:lnSpc>
                        <a:defRPr/>
                      </a:pPr>
                      <a:r>
                        <a:rPr lang="en-US" sz="1800">
                          <a:solidFill>
                            <a:srgbClr val="000000"/>
                          </a:solidFill>
                          <a:latin typeface="DM Sans"/>
                          <a:ea typeface="DM Sans"/>
                          <a:cs typeface="DM Sans"/>
                          <a:sym typeface="DM Sans"/>
                        </a:rPr>
                        <a:t>Email+Call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DM Sans"/>
                          <a:ea typeface="DM Sans"/>
                          <a:cs typeface="DM Sans"/>
                          <a:sym typeface="DM Sans"/>
                        </a:rPr>
                        <a:t>183.65 $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1FF72"/>
                    </a:solidFill>
                  </a:tcPr>
                </a:tc>
              </a:tr>
            </a:tbl>
          </a:graphicData>
        </a:graphic>
      </p:graphicFrame>
      <p:sp>
        <p:nvSpPr>
          <p:cNvPr name="TextBox 4" id="4"/>
          <p:cNvSpPr txBox="true"/>
          <p:nvPr/>
        </p:nvSpPr>
        <p:spPr>
          <a:xfrm rot="0">
            <a:off x="364218" y="1757555"/>
            <a:ext cx="17447368" cy="490854"/>
          </a:xfrm>
          <a:prstGeom prst="rect">
            <a:avLst/>
          </a:prstGeom>
        </p:spPr>
        <p:txBody>
          <a:bodyPr anchor="t" rtlCol="false" tIns="0" lIns="0" bIns="0" rIns="0">
            <a:spAutoFit/>
          </a:bodyPr>
          <a:lstStyle/>
          <a:p>
            <a:pPr algn="just">
              <a:lnSpc>
                <a:spcPts val="4400"/>
              </a:lnSpc>
            </a:pPr>
            <a:r>
              <a:rPr lang="en-US" b="true" sz="2200">
                <a:solidFill>
                  <a:srgbClr val="000000"/>
                </a:solidFill>
                <a:latin typeface="Open Sauce Bold"/>
                <a:ea typeface="Open Sauce Bold"/>
                <a:cs typeface="Open Sauce Bold"/>
                <a:sym typeface="Open Sauce Bold"/>
              </a:rPr>
              <a:t>2. Average Revenue per Client</a:t>
            </a:r>
            <a:r>
              <a:rPr lang="en-US" sz="2200">
                <a:solidFill>
                  <a:srgbClr val="000000"/>
                </a:solidFill>
                <a:latin typeface="Open Sauce"/>
                <a:ea typeface="Open Sauce"/>
                <a:cs typeface="Open Sauce"/>
                <a:sym typeface="Open Sauce"/>
              </a:rPr>
              <a:t> — Value Metric</a:t>
            </a:r>
          </a:p>
        </p:txBody>
      </p:sp>
      <p:sp>
        <p:nvSpPr>
          <p:cNvPr name="TextBox 5" id="5"/>
          <p:cNvSpPr txBox="true"/>
          <p:nvPr/>
        </p:nvSpPr>
        <p:spPr>
          <a:xfrm rot="0">
            <a:off x="364218" y="357391"/>
            <a:ext cx="8213677" cy="854077"/>
          </a:xfrm>
          <a:prstGeom prst="rect">
            <a:avLst/>
          </a:prstGeom>
        </p:spPr>
        <p:txBody>
          <a:bodyPr anchor="t" rtlCol="false" tIns="0" lIns="0" bIns="0" rIns="0">
            <a:spAutoFit/>
          </a:bodyPr>
          <a:lstStyle/>
          <a:p>
            <a:pPr algn="ctr">
              <a:lnSpc>
                <a:spcPts val="6999"/>
              </a:lnSpc>
              <a:spcBef>
                <a:spcPct val="0"/>
              </a:spcBef>
            </a:pPr>
            <a:r>
              <a:rPr lang="en-US" b="true" sz="4999">
                <a:solidFill>
                  <a:srgbClr val="000000"/>
                </a:solidFill>
                <a:latin typeface="DM Sans Bold"/>
                <a:ea typeface="DM Sans Bold"/>
                <a:cs typeface="DM Sans Bold"/>
                <a:sym typeface="DM Sans Bold"/>
              </a:rPr>
              <a:t>Busin</a:t>
            </a:r>
            <a:r>
              <a:rPr lang="en-US" b="true" sz="4999">
                <a:solidFill>
                  <a:srgbClr val="000000"/>
                </a:solidFill>
                <a:latin typeface="DM Sans Bold"/>
                <a:ea typeface="DM Sans Bold"/>
                <a:cs typeface="DM Sans Bold"/>
                <a:sym typeface="DM Sans Bold"/>
              </a:rPr>
              <a:t>ess Metric Definition</a:t>
            </a:r>
          </a:p>
        </p:txBody>
      </p:sp>
      <p:sp>
        <p:nvSpPr>
          <p:cNvPr name="TextBox 6" id="6"/>
          <p:cNvSpPr txBox="true"/>
          <p:nvPr/>
        </p:nvSpPr>
        <p:spPr>
          <a:xfrm rot="0">
            <a:off x="9822006" y="3635248"/>
            <a:ext cx="8628434" cy="491489"/>
          </a:xfrm>
          <a:prstGeom prst="rect">
            <a:avLst/>
          </a:prstGeom>
        </p:spPr>
        <p:txBody>
          <a:bodyPr anchor="t" rtlCol="false" tIns="0" lIns="0" bIns="0" rIns="0">
            <a:spAutoFit/>
          </a:bodyPr>
          <a:lstStyle/>
          <a:p>
            <a:pPr algn="just">
              <a:lnSpc>
                <a:spcPts val="4200"/>
              </a:lnSpc>
            </a:pPr>
            <a:r>
              <a:rPr lang="en-US" sz="2100">
                <a:solidFill>
                  <a:srgbClr val="000000"/>
                </a:solidFill>
                <a:latin typeface="Open Sauce"/>
                <a:ea typeface="Open Sauce"/>
                <a:cs typeface="Open Sauce"/>
                <a:sym typeface="Open Sauce"/>
              </a:rPr>
              <a:t>Using the current dataset, we obtain :</a:t>
            </a:r>
          </a:p>
        </p:txBody>
      </p:sp>
      <p:sp>
        <p:nvSpPr>
          <p:cNvPr name="TextBox 7" id="7"/>
          <p:cNvSpPr txBox="true"/>
          <p:nvPr/>
        </p:nvSpPr>
        <p:spPr>
          <a:xfrm rot="0">
            <a:off x="1162906" y="7284910"/>
            <a:ext cx="4181881" cy="490854"/>
          </a:xfrm>
          <a:prstGeom prst="rect">
            <a:avLst/>
          </a:prstGeom>
        </p:spPr>
        <p:txBody>
          <a:bodyPr anchor="t" rtlCol="false" tIns="0" lIns="0" bIns="0" rIns="0">
            <a:spAutoFit/>
          </a:bodyPr>
          <a:lstStyle/>
          <a:p>
            <a:pPr algn="just">
              <a:lnSpc>
                <a:spcPts val="4400"/>
              </a:lnSpc>
            </a:pPr>
            <a:r>
              <a:rPr lang="en-US" sz="2200">
                <a:solidFill>
                  <a:srgbClr val="000000"/>
                </a:solidFill>
                <a:latin typeface="Open Sauce"/>
                <a:ea typeface="Open Sauce"/>
                <a:cs typeface="Open Sauce"/>
                <a:sym typeface="Open Sauce"/>
              </a:rPr>
              <a:t>Average Revenue per Client =</a:t>
            </a:r>
          </a:p>
        </p:txBody>
      </p:sp>
      <p:sp>
        <p:nvSpPr>
          <p:cNvPr name="TextBox 8" id="8"/>
          <p:cNvSpPr txBox="true"/>
          <p:nvPr/>
        </p:nvSpPr>
        <p:spPr>
          <a:xfrm rot="0">
            <a:off x="6343941" y="6955981"/>
            <a:ext cx="2013006" cy="490854"/>
          </a:xfrm>
          <a:prstGeom prst="rect">
            <a:avLst/>
          </a:prstGeom>
        </p:spPr>
        <p:txBody>
          <a:bodyPr anchor="t" rtlCol="false" tIns="0" lIns="0" bIns="0" rIns="0">
            <a:spAutoFit/>
          </a:bodyPr>
          <a:lstStyle/>
          <a:p>
            <a:pPr algn="just">
              <a:lnSpc>
                <a:spcPts val="4400"/>
              </a:lnSpc>
            </a:pPr>
            <a:r>
              <a:rPr lang="en-US" sz="2200">
                <a:solidFill>
                  <a:srgbClr val="000000"/>
                </a:solidFill>
                <a:latin typeface="Open Sauce"/>
                <a:ea typeface="Open Sauce"/>
                <a:cs typeface="Open Sauce"/>
                <a:sym typeface="Open Sauce"/>
              </a:rPr>
              <a:t>Total Revenue</a:t>
            </a:r>
          </a:p>
        </p:txBody>
      </p:sp>
      <p:sp>
        <p:nvSpPr>
          <p:cNvPr name="TextBox 9" id="9"/>
          <p:cNvSpPr txBox="true"/>
          <p:nvPr/>
        </p:nvSpPr>
        <p:spPr>
          <a:xfrm rot="0">
            <a:off x="5805127" y="7582725"/>
            <a:ext cx="3090633" cy="490854"/>
          </a:xfrm>
          <a:prstGeom prst="rect">
            <a:avLst/>
          </a:prstGeom>
        </p:spPr>
        <p:txBody>
          <a:bodyPr anchor="t" rtlCol="false" tIns="0" lIns="0" bIns="0" rIns="0">
            <a:spAutoFit/>
          </a:bodyPr>
          <a:lstStyle/>
          <a:p>
            <a:pPr algn="just">
              <a:lnSpc>
                <a:spcPts val="4400"/>
              </a:lnSpc>
            </a:pPr>
            <a:r>
              <a:rPr lang="en-US" sz="2200">
                <a:solidFill>
                  <a:srgbClr val="000000"/>
                </a:solidFill>
                <a:latin typeface="Open Sauce"/>
                <a:ea typeface="Open Sauce"/>
                <a:cs typeface="Open Sauce"/>
                <a:sym typeface="Open Sauce"/>
              </a:rPr>
              <a:t>Number of Customers</a:t>
            </a:r>
          </a:p>
        </p:txBody>
      </p:sp>
      <p:sp>
        <p:nvSpPr>
          <p:cNvPr name="TextBox 10" id="10"/>
          <p:cNvSpPr txBox="true"/>
          <p:nvPr/>
        </p:nvSpPr>
        <p:spPr>
          <a:xfrm rot="0">
            <a:off x="1052063" y="2781809"/>
            <a:ext cx="6480039" cy="1024889"/>
          </a:xfrm>
          <a:prstGeom prst="rect">
            <a:avLst/>
          </a:prstGeom>
        </p:spPr>
        <p:txBody>
          <a:bodyPr anchor="t" rtlCol="false" tIns="0" lIns="0" bIns="0" rIns="0">
            <a:spAutoFit/>
          </a:bodyPr>
          <a:lstStyle/>
          <a:p>
            <a:pPr algn="just" marL="453392" indent="-226696" lvl="1">
              <a:lnSpc>
                <a:spcPts val="4200"/>
              </a:lnSpc>
              <a:buFont typeface="Arial"/>
              <a:buChar char="•"/>
            </a:pPr>
            <a:r>
              <a:rPr lang="en-US" sz="2100">
                <a:solidFill>
                  <a:srgbClr val="000000"/>
                </a:solidFill>
                <a:latin typeface="Open Sauce"/>
                <a:ea typeface="Open Sauce"/>
                <a:cs typeface="Open Sauce"/>
                <a:sym typeface="Open Sauce"/>
              </a:rPr>
              <a:t>This second metric focuses on the average value generated per customer. </a:t>
            </a:r>
          </a:p>
        </p:txBody>
      </p:sp>
      <p:sp>
        <p:nvSpPr>
          <p:cNvPr name="TextBox 11" id="11"/>
          <p:cNvSpPr txBox="true"/>
          <p:nvPr/>
        </p:nvSpPr>
        <p:spPr>
          <a:xfrm rot="0">
            <a:off x="1052063" y="4522979"/>
            <a:ext cx="7059765" cy="1558289"/>
          </a:xfrm>
          <a:prstGeom prst="rect">
            <a:avLst/>
          </a:prstGeom>
        </p:spPr>
        <p:txBody>
          <a:bodyPr anchor="t" rtlCol="false" tIns="0" lIns="0" bIns="0" rIns="0">
            <a:spAutoFit/>
          </a:bodyPr>
          <a:lstStyle/>
          <a:p>
            <a:pPr algn="just" marL="453392" indent="-226696" lvl="1">
              <a:lnSpc>
                <a:spcPts val="4200"/>
              </a:lnSpc>
              <a:buFont typeface="Arial"/>
              <a:buChar char="•"/>
            </a:pPr>
            <a:r>
              <a:rPr lang="en-US" sz="2100">
                <a:solidFill>
                  <a:srgbClr val="000000"/>
                </a:solidFill>
                <a:latin typeface="Open Sauce"/>
                <a:ea typeface="Open Sauce"/>
                <a:cs typeface="Open Sauce"/>
                <a:sym typeface="Open Sauce"/>
              </a:rPr>
              <a:t>It</a:t>
            </a:r>
            <a:r>
              <a:rPr lang="en-US" sz="2100">
                <a:solidFill>
                  <a:srgbClr val="000000"/>
                </a:solidFill>
                <a:latin typeface="Open Sauce"/>
                <a:ea typeface="Open Sauce"/>
                <a:cs typeface="Open Sauce"/>
                <a:sym typeface="Open Sauce"/>
              </a:rPr>
              <a:t> reflects the quality of engagement and sales effectiveness of each method, regardless of the time spent.</a:t>
            </a:r>
          </a:p>
        </p:txBody>
      </p:sp>
      <p:sp>
        <p:nvSpPr>
          <p:cNvPr name="AutoShape 12" id="12"/>
          <p:cNvSpPr/>
          <p:nvPr/>
        </p:nvSpPr>
        <p:spPr>
          <a:xfrm>
            <a:off x="459468" y="1367093"/>
            <a:ext cx="6208032" cy="0"/>
          </a:xfrm>
          <a:prstGeom prst="line">
            <a:avLst/>
          </a:prstGeom>
          <a:ln cap="flat" w="57150">
            <a:solidFill>
              <a:srgbClr val="000000"/>
            </a:solidFill>
            <a:prstDash val="solid"/>
            <a:headEnd type="none" len="sm" w="sm"/>
            <a:tailEnd type="none" len="sm" w="sm"/>
          </a:ln>
        </p:spPr>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82332" y="1533219"/>
            <a:ext cx="14395283" cy="1173479"/>
          </a:xfrm>
          <a:prstGeom prst="rect">
            <a:avLst/>
          </a:prstGeom>
        </p:spPr>
        <p:txBody>
          <a:bodyPr anchor="t" rtlCol="false" tIns="0" lIns="0" bIns="0" rIns="0">
            <a:spAutoFit/>
          </a:bodyPr>
          <a:lstStyle/>
          <a:p>
            <a:pPr algn="just">
              <a:lnSpc>
                <a:spcPts val="4950"/>
              </a:lnSpc>
            </a:pPr>
            <a:r>
              <a:rPr lang="en-US" sz="2200" b="true">
                <a:solidFill>
                  <a:srgbClr val="000000"/>
                </a:solidFill>
                <a:latin typeface="Open Sauce Bold"/>
                <a:ea typeface="Open Sauce Bold"/>
                <a:cs typeface="Open Sauce Bold"/>
                <a:sym typeface="Open Sauce Bold"/>
              </a:rPr>
              <a:t>Summary of Key Findings</a:t>
            </a:r>
          </a:p>
          <a:p>
            <a:pPr algn="just">
              <a:lnSpc>
                <a:spcPts val="4950"/>
              </a:lnSpc>
            </a:pPr>
            <a:r>
              <a:rPr lang="en-US" sz="2200">
                <a:solidFill>
                  <a:srgbClr val="000000"/>
                </a:solidFill>
                <a:latin typeface="Open Sauce"/>
                <a:ea typeface="Open Sauce"/>
                <a:cs typeface="Open Sauce"/>
                <a:sym typeface="Open Sauce"/>
              </a:rPr>
              <a:t>Across the six-week campaign, results showed clear differences in how each sales method performed:</a:t>
            </a:r>
          </a:p>
        </p:txBody>
      </p:sp>
      <p:sp>
        <p:nvSpPr>
          <p:cNvPr name="TextBox 3" id="3"/>
          <p:cNvSpPr txBox="true"/>
          <p:nvPr/>
        </p:nvSpPr>
        <p:spPr>
          <a:xfrm rot="0">
            <a:off x="882164" y="124731"/>
            <a:ext cx="8691782" cy="7124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DM Sans Bold"/>
                <a:ea typeface="DM Sans Bold"/>
                <a:cs typeface="DM Sans Bold"/>
                <a:sym typeface="DM Sans Bold"/>
              </a:rPr>
              <a:t>Summar</a:t>
            </a:r>
            <a:r>
              <a:rPr lang="en-US" b="true" sz="4200">
                <a:solidFill>
                  <a:srgbClr val="000000"/>
                </a:solidFill>
                <a:latin typeface="DM Sans Bold"/>
                <a:ea typeface="DM Sans Bold"/>
                <a:cs typeface="DM Sans Bold"/>
                <a:sym typeface="DM Sans Bold"/>
              </a:rPr>
              <a:t>y and Recommandations</a:t>
            </a:r>
          </a:p>
        </p:txBody>
      </p:sp>
      <p:sp>
        <p:nvSpPr>
          <p:cNvPr name="TextBox 4" id="4"/>
          <p:cNvSpPr txBox="true"/>
          <p:nvPr/>
        </p:nvSpPr>
        <p:spPr>
          <a:xfrm rot="0">
            <a:off x="1997740" y="3354398"/>
            <a:ext cx="13116087" cy="3698873"/>
          </a:xfrm>
          <a:prstGeom prst="rect">
            <a:avLst/>
          </a:prstGeom>
        </p:spPr>
        <p:txBody>
          <a:bodyPr anchor="t" rtlCol="false" tIns="0" lIns="0" bIns="0" rIns="0">
            <a:spAutoFit/>
          </a:bodyPr>
          <a:lstStyle/>
          <a:p>
            <a:pPr algn="just" marL="431802" indent="-215901" lvl="1">
              <a:lnSpc>
                <a:spcPts val="5000"/>
              </a:lnSpc>
              <a:buFont typeface="Arial"/>
              <a:buChar char="•"/>
            </a:pPr>
            <a:r>
              <a:rPr lang="en-US" b="true" sz="2000">
                <a:solidFill>
                  <a:srgbClr val="000000"/>
                </a:solidFill>
                <a:latin typeface="Open Sauce Bold"/>
                <a:ea typeface="Open Sauce Bold"/>
                <a:cs typeface="Open Sauce Bold"/>
                <a:sym typeface="Open Sauce Bold"/>
              </a:rPr>
              <a:t>Email </a:t>
            </a:r>
            <a:r>
              <a:rPr lang="en-US" sz="2000">
                <a:solidFill>
                  <a:srgbClr val="000000"/>
                </a:solidFill>
                <a:latin typeface="Open Sauce"/>
                <a:ea typeface="Open Sauce"/>
                <a:cs typeface="Open Sauce"/>
                <a:sym typeface="Open Sauce"/>
              </a:rPr>
              <a:t>reached the </a:t>
            </a:r>
            <a:r>
              <a:rPr lang="en-US" b="true" sz="2000">
                <a:solidFill>
                  <a:srgbClr val="000000"/>
                </a:solidFill>
                <a:latin typeface="Open Sauce Bold"/>
                <a:ea typeface="Open Sauce Bold"/>
                <a:cs typeface="Open Sauce Bold"/>
                <a:sym typeface="Open Sauce Bold"/>
              </a:rPr>
              <a:t>widest audience</a:t>
            </a:r>
            <a:r>
              <a:rPr lang="en-US" sz="2000">
                <a:solidFill>
                  <a:srgbClr val="000000"/>
                </a:solidFill>
                <a:latin typeface="Open Sauce"/>
                <a:ea typeface="Open Sauce"/>
                <a:cs typeface="Open Sauce"/>
                <a:sym typeface="Open Sauce"/>
              </a:rPr>
              <a:t>, generating a great total revenue through volume, though with lower value per customer.</a:t>
            </a:r>
          </a:p>
          <a:p>
            <a:pPr algn="just">
              <a:lnSpc>
                <a:spcPts val="2499"/>
              </a:lnSpc>
            </a:pPr>
          </a:p>
          <a:p>
            <a:pPr algn="just" marL="431802" indent="-215901" lvl="1">
              <a:lnSpc>
                <a:spcPts val="5000"/>
              </a:lnSpc>
              <a:buFont typeface="Arial"/>
              <a:buChar char="•"/>
            </a:pPr>
            <a:r>
              <a:rPr lang="en-US" b="true" sz="2000">
                <a:solidFill>
                  <a:srgbClr val="000000"/>
                </a:solidFill>
                <a:latin typeface="Open Sauce Bold"/>
                <a:ea typeface="Open Sauce Bold"/>
                <a:cs typeface="Open Sauce Bold"/>
                <a:sym typeface="Open Sauce Bold"/>
              </a:rPr>
              <a:t>Call </a:t>
            </a:r>
            <a:r>
              <a:rPr lang="en-US" sz="2000">
                <a:solidFill>
                  <a:srgbClr val="000000"/>
                </a:solidFill>
                <a:latin typeface="Open Sauce"/>
                <a:ea typeface="Open Sauce"/>
                <a:cs typeface="Open Sauce"/>
                <a:sym typeface="Open Sauce"/>
              </a:rPr>
              <a:t>proved </a:t>
            </a:r>
            <a:r>
              <a:rPr lang="en-US" b="true" sz="2000">
                <a:solidFill>
                  <a:srgbClr val="000000"/>
                </a:solidFill>
                <a:latin typeface="Open Sauce Bold"/>
                <a:ea typeface="Open Sauce Bold"/>
                <a:cs typeface="Open Sauce Bold"/>
                <a:sym typeface="Open Sauce Bold"/>
              </a:rPr>
              <a:t>inefficient </a:t>
            </a:r>
            <a:r>
              <a:rPr lang="en-US" sz="2000">
                <a:solidFill>
                  <a:srgbClr val="000000"/>
                </a:solidFill>
                <a:latin typeface="Open Sauce"/>
                <a:ea typeface="Open Sauce"/>
                <a:cs typeface="Open Sauce"/>
                <a:sym typeface="Open Sauce"/>
              </a:rPr>
              <a:t>both in scale and return — it required the most time for the weakest results.</a:t>
            </a:r>
          </a:p>
          <a:p>
            <a:pPr algn="just">
              <a:lnSpc>
                <a:spcPts val="2499"/>
              </a:lnSpc>
            </a:pPr>
          </a:p>
          <a:p>
            <a:pPr algn="just" marL="431802" indent="-215901" lvl="1">
              <a:lnSpc>
                <a:spcPts val="5000"/>
              </a:lnSpc>
              <a:buFont typeface="Arial"/>
              <a:buChar char="•"/>
            </a:pPr>
            <a:r>
              <a:rPr lang="en-US" sz="2000">
                <a:solidFill>
                  <a:srgbClr val="000000"/>
                </a:solidFill>
                <a:latin typeface="Open Sauce"/>
                <a:ea typeface="Open Sauce"/>
                <a:cs typeface="Open Sauce"/>
                <a:sym typeface="Open Sauce"/>
              </a:rPr>
              <a:t>Email and Call achieved the </a:t>
            </a:r>
            <a:r>
              <a:rPr lang="en-US" b="true" sz="2000">
                <a:solidFill>
                  <a:srgbClr val="000000"/>
                </a:solidFill>
                <a:latin typeface="Open Sauce Bold"/>
                <a:ea typeface="Open Sauce Bold"/>
                <a:cs typeface="Open Sauce Bold"/>
                <a:sym typeface="Open Sauce Bold"/>
              </a:rPr>
              <a:t>highest average revenue</a:t>
            </a:r>
            <a:r>
              <a:rPr lang="en-US" sz="2000">
                <a:solidFill>
                  <a:srgbClr val="000000"/>
                </a:solidFill>
                <a:latin typeface="Open Sauce"/>
                <a:ea typeface="Open Sauce"/>
                <a:cs typeface="Open Sauce"/>
                <a:sym typeface="Open Sauce"/>
              </a:rPr>
              <a:t> per customer, confirming that deeper engagement drives stronger conversions.</a:t>
            </a:r>
          </a:p>
        </p:txBody>
      </p:sp>
      <p:sp>
        <p:nvSpPr>
          <p:cNvPr name="AutoShape 5" id="5"/>
          <p:cNvSpPr/>
          <p:nvPr/>
        </p:nvSpPr>
        <p:spPr>
          <a:xfrm>
            <a:off x="948839" y="938289"/>
            <a:ext cx="8099911" cy="0"/>
          </a:xfrm>
          <a:prstGeom prst="line">
            <a:avLst/>
          </a:prstGeom>
          <a:ln cap="flat" w="66675">
            <a:solidFill>
              <a:srgbClr val="000000"/>
            </a:solidFill>
            <a:prstDash val="solid"/>
            <a:headEnd type="none" len="sm" w="sm"/>
            <a:tailEnd type="none" len="sm" w="sm"/>
          </a:ln>
        </p:spPr>
      </p:sp>
      <p:sp>
        <p:nvSpPr>
          <p:cNvPr name="TextBox 6" id="6"/>
          <p:cNvSpPr txBox="true"/>
          <p:nvPr/>
        </p:nvSpPr>
        <p:spPr>
          <a:xfrm rot="0">
            <a:off x="701688" y="7748597"/>
            <a:ext cx="16441374" cy="1802129"/>
          </a:xfrm>
          <a:prstGeom prst="rect">
            <a:avLst/>
          </a:prstGeom>
        </p:spPr>
        <p:txBody>
          <a:bodyPr anchor="t" rtlCol="false" tIns="0" lIns="0" bIns="0" rIns="0">
            <a:spAutoFit/>
          </a:bodyPr>
          <a:lstStyle/>
          <a:p>
            <a:pPr algn="just">
              <a:lnSpc>
                <a:spcPts val="4950"/>
              </a:lnSpc>
            </a:pPr>
            <a:r>
              <a:rPr lang="en-US" sz="2200">
                <a:solidFill>
                  <a:srgbClr val="000000"/>
                </a:solidFill>
                <a:latin typeface="Open Sauce"/>
                <a:ea typeface="Open Sauce"/>
                <a:cs typeface="Open Sauce"/>
                <a:sym typeface="Open Sauce"/>
              </a:rPr>
              <a:t>Geographical and ten</a:t>
            </a:r>
            <a:r>
              <a:rPr lang="en-US" sz="2200">
                <a:solidFill>
                  <a:srgbClr val="000000"/>
                </a:solidFill>
                <a:latin typeface="Open Sauce"/>
                <a:ea typeface="Open Sauce"/>
                <a:cs typeface="Open Sauce"/>
                <a:sym typeface="Open Sauce"/>
              </a:rPr>
              <a:t>ure analyses revealed that these patterns are consistent a</a:t>
            </a:r>
            <a:r>
              <a:rPr lang="en-US" sz="2200">
                <a:solidFill>
                  <a:srgbClr val="000000"/>
                </a:solidFill>
                <a:latin typeface="Open Sauce"/>
                <a:ea typeface="Open Sauce"/>
                <a:cs typeface="Open Sauce"/>
                <a:sym typeface="Open Sauce"/>
              </a:rPr>
              <a:t>cross states and customer profiles. However, regional variations in customer concentration and purchasing power suggest that not all methods should be deployed uniformly.</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82332" y="1533219"/>
            <a:ext cx="14395283" cy="1173479"/>
          </a:xfrm>
          <a:prstGeom prst="rect">
            <a:avLst/>
          </a:prstGeom>
        </p:spPr>
        <p:txBody>
          <a:bodyPr anchor="t" rtlCol="false" tIns="0" lIns="0" bIns="0" rIns="0">
            <a:spAutoFit/>
          </a:bodyPr>
          <a:lstStyle/>
          <a:p>
            <a:pPr algn="just">
              <a:lnSpc>
                <a:spcPts val="4950"/>
              </a:lnSpc>
            </a:pPr>
            <a:r>
              <a:rPr lang="en-US" sz="2200" b="true">
                <a:solidFill>
                  <a:srgbClr val="000000"/>
                </a:solidFill>
                <a:latin typeface="Open Sauce Bold"/>
                <a:ea typeface="Open Sauce Bold"/>
                <a:cs typeface="Open Sauce Bold"/>
                <a:sym typeface="Open Sauce Bold"/>
              </a:rPr>
              <a:t>Recommendations</a:t>
            </a:r>
          </a:p>
          <a:p>
            <a:pPr algn="just">
              <a:lnSpc>
                <a:spcPts val="4950"/>
              </a:lnSpc>
            </a:pPr>
            <a:r>
              <a:rPr lang="en-US" sz="2200">
                <a:solidFill>
                  <a:srgbClr val="000000"/>
                </a:solidFill>
                <a:latin typeface="Open Sauce"/>
                <a:ea typeface="Open Sauce"/>
                <a:cs typeface="Open Sauce"/>
                <a:sym typeface="Open Sauce"/>
              </a:rPr>
              <a:t>T</a:t>
            </a:r>
            <a:r>
              <a:rPr lang="en-US" sz="2200">
                <a:solidFill>
                  <a:srgbClr val="000000"/>
                </a:solidFill>
                <a:latin typeface="Open Sauce"/>
                <a:ea typeface="Open Sauce"/>
                <a:cs typeface="Open Sauce"/>
                <a:sym typeface="Open Sauce"/>
              </a:rPr>
              <a:t>he choice of method should depend on the objectives and priorities of the next campaign:</a:t>
            </a:r>
          </a:p>
        </p:txBody>
      </p:sp>
      <p:sp>
        <p:nvSpPr>
          <p:cNvPr name="TextBox 3" id="3"/>
          <p:cNvSpPr txBox="true"/>
          <p:nvPr/>
        </p:nvSpPr>
        <p:spPr>
          <a:xfrm rot="0">
            <a:off x="882164" y="124731"/>
            <a:ext cx="8691782" cy="7124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DM Sans Bold"/>
                <a:ea typeface="DM Sans Bold"/>
                <a:cs typeface="DM Sans Bold"/>
                <a:sym typeface="DM Sans Bold"/>
              </a:rPr>
              <a:t>Summar</a:t>
            </a:r>
            <a:r>
              <a:rPr lang="en-US" b="true" sz="4200">
                <a:solidFill>
                  <a:srgbClr val="000000"/>
                </a:solidFill>
                <a:latin typeface="DM Sans Bold"/>
                <a:ea typeface="DM Sans Bold"/>
                <a:cs typeface="DM Sans Bold"/>
                <a:sym typeface="DM Sans Bold"/>
              </a:rPr>
              <a:t>y and Recommandations</a:t>
            </a:r>
          </a:p>
        </p:txBody>
      </p:sp>
      <p:sp>
        <p:nvSpPr>
          <p:cNvPr name="TextBox 4" id="4"/>
          <p:cNvSpPr txBox="true"/>
          <p:nvPr/>
        </p:nvSpPr>
        <p:spPr>
          <a:xfrm rot="0">
            <a:off x="2082994" y="3039931"/>
            <a:ext cx="13116087" cy="4956173"/>
          </a:xfrm>
          <a:prstGeom prst="rect">
            <a:avLst/>
          </a:prstGeom>
        </p:spPr>
        <p:txBody>
          <a:bodyPr anchor="t" rtlCol="false" tIns="0" lIns="0" bIns="0" rIns="0">
            <a:spAutoFit/>
          </a:bodyPr>
          <a:lstStyle/>
          <a:p>
            <a:pPr algn="just" marL="431802" indent="-215901" lvl="1">
              <a:lnSpc>
                <a:spcPts val="5000"/>
              </a:lnSpc>
              <a:buFont typeface="Arial"/>
              <a:buChar char="•"/>
            </a:pPr>
            <a:r>
              <a:rPr lang="en-US" b="true" sz="2000">
                <a:solidFill>
                  <a:srgbClr val="000000"/>
                </a:solidFill>
                <a:latin typeface="Open Sauce Bold"/>
                <a:ea typeface="Open Sauce Bold"/>
                <a:cs typeface="Open Sauce Bold"/>
                <a:sym typeface="Open Sauce Bold"/>
              </a:rPr>
              <a:t> </a:t>
            </a:r>
            <a:r>
              <a:rPr lang="en-US" sz="2000">
                <a:solidFill>
                  <a:srgbClr val="000000"/>
                </a:solidFill>
                <a:latin typeface="Open Sauce"/>
                <a:ea typeface="Open Sauce"/>
                <a:cs typeface="Open Sauce"/>
                <a:sym typeface="Open Sauce"/>
              </a:rPr>
              <a:t>As they offer low return for high effort, </a:t>
            </a:r>
            <a:r>
              <a:rPr lang="en-US" b="true" sz="2000">
                <a:solidFill>
                  <a:srgbClr val="000000"/>
                </a:solidFill>
                <a:latin typeface="Open Sauce Bold"/>
                <a:ea typeface="Open Sauce Bold"/>
                <a:cs typeface="Open Sauce Bold"/>
                <a:sym typeface="Open Sauce Bold"/>
              </a:rPr>
              <a:t>Call </a:t>
            </a:r>
            <a:r>
              <a:rPr lang="en-US" sz="2000">
                <a:solidFill>
                  <a:srgbClr val="000000"/>
                </a:solidFill>
                <a:latin typeface="Open Sauce"/>
                <a:ea typeface="Open Sauce"/>
                <a:cs typeface="Open Sauce"/>
                <a:sym typeface="Open Sauce"/>
              </a:rPr>
              <a:t>only campaigns should be discontinued in favor of Email+Call</a:t>
            </a:r>
          </a:p>
          <a:p>
            <a:pPr algn="just">
              <a:lnSpc>
                <a:spcPts val="2499"/>
              </a:lnSpc>
            </a:pPr>
          </a:p>
          <a:p>
            <a:pPr algn="just" marL="431802" indent="-215901" lvl="1">
              <a:lnSpc>
                <a:spcPts val="5000"/>
              </a:lnSpc>
              <a:buFont typeface="Arial"/>
              <a:buChar char="•"/>
            </a:pPr>
            <a:r>
              <a:rPr lang="en-US" b="true" sz="2000">
                <a:solidFill>
                  <a:srgbClr val="000000"/>
                </a:solidFill>
                <a:latin typeface="Open Sauce Bold"/>
                <a:ea typeface="Open Sauce Bold"/>
                <a:cs typeface="Open Sauce Bold"/>
                <a:sym typeface="Open Sauce Bold"/>
              </a:rPr>
              <a:t>Em</a:t>
            </a:r>
            <a:r>
              <a:rPr lang="en-US" b="true" sz="2000">
                <a:solidFill>
                  <a:srgbClr val="000000"/>
                </a:solidFill>
                <a:latin typeface="Open Sauce Bold"/>
                <a:ea typeface="Open Sauce Bold"/>
                <a:cs typeface="Open Sauce Bold"/>
                <a:sym typeface="Open Sauce Bold"/>
              </a:rPr>
              <a:t>a</a:t>
            </a:r>
            <a:r>
              <a:rPr lang="en-US" b="true" sz="2000">
                <a:solidFill>
                  <a:srgbClr val="000000"/>
                </a:solidFill>
                <a:latin typeface="Open Sauce Bold"/>
                <a:ea typeface="Open Sauce Bold"/>
                <a:cs typeface="Open Sauce Bold"/>
                <a:sym typeface="Open Sauce Bold"/>
              </a:rPr>
              <a:t>i</a:t>
            </a:r>
            <a:r>
              <a:rPr lang="en-US" b="true" sz="2000">
                <a:solidFill>
                  <a:srgbClr val="000000"/>
                </a:solidFill>
                <a:latin typeface="Open Sauce Bold"/>
                <a:ea typeface="Open Sauce Bold"/>
                <a:cs typeface="Open Sauce Bold"/>
                <a:sym typeface="Open Sauce Bold"/>
              </a:rPr>
              <a:t>l</a:t>
            </a:r>
            <a:r>
              <a:rPr lang="en-US" b="true" sz="2000">
                <a:solidFill>
                  <a:srgbClr val="000000"/>
                </a:solidFill>
                <a:latin typeface="Open Sauce Bold"/>
                <a:ea typeface="Open Sauce Bold"/>
                <a:cs typeface="Open Sauce Bold"/>
                <a:sym typeface="Open Sauce Bold"/>
              </a:rPr>
              <a:t> </a:t>
            </a:r>
            <a:r>
              <a:rPr lang="en-US" sz="2000">
                <a:solidFill>
                  <a:srgbClr val="000000"/>
                </a:solidFill>
                <a:latin typeface="Open Sauce"/>
                <a:ea typeface="Open Sauce"/>
                <a:cs typeface="Open Sauce"/>
                <a:sym typeface="Open Sauce"/>
              </a:rPr>
              <a:t>shou</a:t>
            </a:r>
            <a:r>
              <a:rPr lang="en-US" sz="2000">
                <a:solidFill>
                  <a:srgbClr val="000000"/>
                </a:solidFill>
                <a:latin typeface="Open Sauce"/>
                <a:ea typeface="Open Sauce"/>
                <a:cs typeface="Open Sauce"/>
                <a:sym typeface="Open Sauce"/>
              </a:rPr>
              <a:t>l</a:t>
            </a:r>
            <a:r>
              <a:rPr lang="en-US" sz="2000">
                <a:solidFill>
                  <a:srgbClr val="000000"/>
                </a:solidFill>
                <a:latin typeface="Open Sauce"/>
                <a:ea typeface="Open Sauce"/>
                <a:cs typeface="Open Sauce"/>
                <a:sym typeface="Open Sauce"/>
              </a:rPr>
              <a:t>d</a:t>
            </a:r>
            <a:r>
              <a:rPr lang="en-US" sz="2000">
                <a:solidFill>
                  <a:srgbClr val="000000"/>
                </a:solidFill>
                <a:latin typeface="Open Sauce"/>
                <a:ea typeface="Open Sauce"/>
                <a:cs typeface="Open Sauce"/>
                <a:sym typeface="Open Sauce"/>
              </a:rPr>
              <a:t> </a:t>
            </a:r>
            <a:r>
              <a:rPr lang="en-US" sz="2000">
                <a:solidFill>
                  <a:srgbClr val="000000"/>
                </a:solidFill>
                <a:latin typeface="Open Sauce"/>
                <a:ea typeface="Open Sauce"/>
                <a:cs typeface="Open Sauce"/>
                <a:sym typeface="Open Sauce"/>
              </a:rPr>
              <a:t>re</a:t>
            </a:r>
            <a:r>
              <a:rPr lang="en-US" sz="2000">
                <a:solidFill>
                  <a:srgbClr val="000000"/>
                </a:solidFill>
                <a:latin typeface="Open Sauce"/>
                <a:ea typeface="Open Sauce"/>
                <a:cs typeface="Open Sauce"/>
                <a:sym typeface="Open Sauce"/>
              </a:rPr>
              <a:t>ma</a:t>
            </a:r>
            <a:r>
              <a:rPr lang="en-US" sz="2000">
                <a:solidFill>
                  <a:srgbClr val="000000"/>
                </a:solidFill>
                <a:latin typeface="Open Sauce"/>
                <a:ea typeface="Open Sauce"/>
                <a:cs typeface="Open Sauce"/>
                <a:sym typeface="Open Sauce"/>
              </a:rPr>
              <a:t>in</a:t>
            </a:r>
            <a:r>
              <a:rPr lang="en-US" sz="2000">
                <a:solidFill>
                  <a:srgbClr val="000000"/>
                </a:solidFill>
                <a:latin typeface="Open Sauce"/>
                <a:ea typeface="Open Sauce"/>
                <a:cs typeface="Open Sauce"/>
                <a:sym typeface="Open Sauce"/>
              </a:rPr>
              <a:t> th</a:t>
            </a:r>
            <a:r>
              <a:rPr lang="en-US" sz="2000">
                <a:solidFill>
                  <a:srgbClr val="000000"/>
                </a:solidFill>
                <a:latin typeface="Open Sauce"/>
                <a:ea typeface="Open Sauce"/>
                <a:cs typeface="Open Sauce"/>
                <a:sym typeface="Open Sauce"/>
              </a:rPr>
              <a:t>e</a:t>
            </a:r>
            <a:r>
              <a:rPr lang="en-US" sz="2000">
                <a:solidFill>
                  <a:srgbClr val="000000"/>
                </a:solidFill>
                <a:latin typeface="Open Sauce"/>
                <a:ea typeface="Open Sauce"/>
                <a:cs typeface="Open Sauce"/>
                <a:sym typeface="Open Sauce"/>
              </a:rPr>
              <a:t> pr</a:t>
            </a:r>
            <a:r>
              <a:rPr lang="en-US" sz="2000">
                <a:solidFill>
                  <a:srgbClr val="000000"/>
                </a:solidFill>
                <a:latin typeface="Open Sauce"/>
                <a:ea typeface="Open Sauce"/>
                <a:cs typeface="Open Sauce"/>
                <a:sym typeface="Open Sauce"/>
              </a:rPr>
              <a:t>i</a:t>
            </a:r>
            <a:r>
              <a:rPr lang="en-US" sz="2000">
                <a:solidFill>
                  <a:srgbClr val="000000"/>
                </a:solidFill>
                <a:latin typeface="Open Sauce"/>
                <a:ea typeface="Open Sauce"/>
                <a:cs typeface="Open Sauce"/>
                <a:sym typeface="Open Sauce"/>
              </a:rPr>
              <a:t>mary</a:t>
            </a:r>
            <a:r>
              <a:rPr lang="en-US" sz="2000">
                <a:solidFill>
                  <a:srgbClr val="000000"/>
                </a:solidFill>
                <a:latin typeface="Open Sauce"/>
                <a:ea typeface="Open Sauce"/>
                <a:cs typeface="Open Sauce"/>
                <a:sym typeface="Open Sauce"/>
              </a:rPr>
              <a:t> </a:t>
            </a:r>
            <a:r>
              <a:rPr lang="en-US" sz="2000">
                <a:solidFill>
                  <a:srgbClr val="000000"/>
                </a:solidFill>
                <a:latin typeface="Open Sauce"/>
                <a:ea typeface="Open Sauce"/>
                <a:cs typeface="Open Sauce"/>
                <a:sym typeface="Open Sauce"/>
              </a:rPr>
              <a:t>me</a:t>
            </a:r>
            <a:r>
              <a:rPr lang="en-US" sz="2000">
                <a:solidFill>
                  <a:srgbClr val="000000"/>
                </a:solidFill>
                <a:latin typeface="Open Sauce"/>
                <a:ea typeface="Open Sauce"/>
                <a:cs typeface="Open Sauce"/>
                <a:sym typeface="Open Sauce"/>
              </a:rPr>
              <a:t>th</a:t>
            </a:r>
            <a:r>
              <a:rPr lang="en-US" sz="2000">
                <a:solidFill>
                  <a:srgbClr val="000000"/>
                </a:solidFill>
                <a:latin typeface="Open Sauce"/>
                <a:ea typeface="Open Sauce"/>
                <a:cs typeface="Open Sauce"/>
                <a:sym typeface="Open Sauce"/>
              </a:rPr>
              <a:t>od</a:t>
            </a:r>
            <a:r>
              <a:rPr lang="en-US" sz="2000">
                <a:solidFill>
                  <a:srgbClr val="000000"/>
                </a:solidFill>
                <a:latin typeface="Open Sauce"/>
                <a:ea typeface="Open Sauce"/>
                <a:cs typeface="Open Sauce"/>
                <a:sym typeface="Open Sauce"/>
              </a:rPr>
              <a:t> in </a:t>
            </a:r>
            <a:r>
              <a:rPr lang="en-US" sz="2000">
                <a:solidFill>
                  <a:srgbClr val="000000"/>
                </a:solidFill>
                <a:latin typeface="Open Sauce"/>
                <a:ea typeface="Open Sauce"/>
                <a:cs typeface="Open Sauce"/>
                <a:sym typeface="Open Sauce"/>
              </a:rPr>
              <a:t>l</a:t>
            </a:r>
            <a:r>
              <a:rPr lang="en-US" sz="2000">
                <a:solidFill>
                  <a:srgbClr val="000000"/>
                </a:solidFill>
                <a:latin typeface="Open Sauce"/>
                <a:ea typeface="Open Sauce"/>
                <a:cs typeface="Open Sauce"/>
                <a:sym typeface="Open Sauce"/>
              </a:rPr>
              <a:t>a</a:t>
            </a:r>
            <a:r>
              <a:rPr lang="en-US" sz="2000">
                <a:solidFill>
                  <a:srgbClr val="000000"/>
                </a:solidFill>
                <a:latin typeface="Open Sauce"/>
                <a:ea typeface="Open Sauce"/>
                <a:cs typeface="Open Sauce"/>
                <a:sym typeface="Open Sauce"/>
              </a:rPr>
              <a:t>rg</a:t>
            </a:r>
            <a:r>
              <a:rPr lang="en-US" sz="2000">
                <a:solidFill>
                  <a:srgbClr val="000000"/>
                </a:solidFill>
                <a:latin typeface="Open Sauce"/>
                <a:ea typeface="Open Sauce"/>
                <a:cs typeface="Open Sauce"/>
                <a:sym typeface="Open Sauce"/>
              </a:rPr>
              <a:t>e</a:t>
            </a:r>
            <a:r>
              <a:rPr lang="en-US" sz="2000">
                <a:solidFill>
                  <a:srgbClr val="000000"/>
                </a:solidFill>
                <a:latin typeface="Open Sauce"/>
                <a:ea typeface="Open Sauce"/>
                <a:cs typeface="Open Sauce"/>
                <a:sym typeface="Open Sauce"/>
              </a:rPr>
              <a:t>,</a:t>
            </a:r>
            <a:r>
              <a:rPr lang="en-US" sz="2000">
                <a:solidFill>
                  <a:srgbClr val="000000"/>
                </a:solidFill>
                <a:latin typeface="Open Sauce"/>
                <a:ea typeface="Open Sauce"/>
                <a:cs typeface="Open Sauce"/>
                <a:sym typeface="Open Sauce"/>
              </a:rPr>
              <a:t> </a:t>
            </a:r>
            <a:r>
              <a:rPr lang="en-US" sz="2000">
                <a:solidFill>
                  <a:srgbClr val="000000"/>
                </a:solidFill>
                <a:latin typeface="Open Sauce"/>
                <a:ea typeface="Open Sauce"/>
                <a:cs typeface="Open Sauce"/>
                <a:sym typeface="Open Sauce"/>
              </a:rPr>
              <a:t>high-</a:t>
            </a:r>
            <a:r>
              <a:rPr lang="en-US" sz="2000">
                <a:solidFill>
                  <a:srgbClr val="000000"/>
                </a:solidFill>
                <a:latin typeface="Open Sauce"/>
                <a:ea typeface="Open Sauce"/>
                <a:cs typeface="Open Sauce"/>
                <a:sym typeface="Open Sauce"/>
              </a:rPr>
              <a:t>den</a:t>
            </a:r>
            <a:r>
              <a:rPr lang="en-US" sz="2000">
                <a:solidFill>
                  <a:srgbClr val="000000"/>
                </a:solidFill>
                <a:latin typeface="Open Sauce"/>
                <a:ea typeface="Open Sauce"/>
                <a:cs typeface="Open Sauce"/>
                <a:sym typeface="Open Sauce"/>
              </a:rPr>
              <a:t>s</a:t>
            </a:r>
            <a:r>
              <a:rPr lang="en-US" sz="2000">
                <a:solidFill>
                  <a:srgbClr val="000000"/>
                </a:solidFill>
                <a:latin typeface="Open Sauce"/>
                <a:ea typeface="Open Sauce"/>
                <a:cs typeface="Open Sauce"/>
                <a:sym typeface="Open Sauce"/>
              </a:rPr>
              <a:t>it</a:t>
            </a:r>
            <a:r>
              <a:rPr lang="en-US" sz="2000">
                <a:solidFill>
                  <a:srgbClr val="000000"/>
                </a:solidFill>
                <a:latin typeface="Open Sauce"/>
                <a:ea typeface="Open Sauce"/>
                <a:cs typeface="Open Sauce"/>
                <a:sym typeface="Open Sauce"/>
              </a:rPr>
              <a:t>y</a:t>
            </a:r>
            <a:r>
              <a:rPr lang="en-US" sz="2000">
                <a:solidFill>
                  <a:srgbClr val="000000"/>
                </a:solidFill>
                <a:latin typeface="Open Sauce"/>
                <a:ea typeface="Open Sauce"/>
                <a:cs typeface="Open Sauce"/>
                <a:sym typeface="Open Sauce"/>
              </a:rPr>
              <a:t> </a:t>
            </a:r>
            <a:r>
              <a:rPr lang="en-US" sz="2000">
                <a:solidFill>
                  <a:srgbClr val="000000"/>
                </a:solidFill>
                <a:latin typeface="Open Sauce"/>
                <a:ea typeface="Open Sauce"/>
                <a:cs typeface="Open Sauce"/>
                <a:sym typeface="Open Sauce"/>
              </a:rPr>
              <a:t>stat</a:t>
            </a:r>
            <a:r>
              <a:rPr lang="en-US" sz="2000">
                <a:solidFill>
                  <a:srgbClr val="000000"/>
                </a:solidFill>
                <a:latin typeface="Open Sauce"/>
                <a:ea typeface="Open Sauce"/>
                <a:cs typeface="Open Sauce"/>
                <a:sym typeface="Open Sauce"/>
              </a:rPr>
              <a:t>e</a:t>
            </a:r>
            <a:r>
              <a:rPr lang="en-US" sz="2000">
                <a:solidFill>
                  <a:srgbClr val="000000"/>
                </a:solidFill>
                <a:latin typeface="Open Sauce"/>
                <a:ea typeface="Open Sauce"/>
                <a:cs typeface="Open Sauce"/>
                <a:sym typeface="Open Sauce"/>
              </a:rPr>
              <a:t>s (e.g., Cal</a:t>
            </a:r>
            <a:r>
              <a:rPr lang="en-US" sz="2000">
                <a:solidFill>
                  <a:srgbClr val="000000"/>
                </a:solidFill>
                <a:latin typeface="Open Sauce"/>
                <a:ea typeface="Open Sauce"/>
                <a:cs typeface="Open Sauce"/>
                <a:sym typeface="Open Sauce"/>
              </a:rPr>
              <a:t>i</a:t>
            </a:r>
            <a:r>
              <a:rPr lang="en-US" sz="2000">
                <a:solidFill>
                  <a:srgbClr val="000000"/>
                </a:solidFill>
                <a:latin typeface="Open Sauce"/>
                <a:ea typeface="Open Sauce"/>
                <a:cs typeface="Open Sauce"/>
                <a:sym typeface="Open Sauce"/>
              </a:rPr>
              <a:t>fo</a:t>
            </a:r>
            <a:r>
              <a:rPr lang="en-US" sz="2000">
                <a:solidFill>
                  <a:srgbClr val="000000"/>
                </a:solidFill>
                <a:latin typeface="Open Sauce"/>
                <a:ea typeface="Open Sauce"/>
                <a:cs typeface="Open Sauce"/>
                <a:sym typeface="Open Sauce"/>
              </a:rPr>
              <a:t>r</a:t>
            </a:r>
            <a:r>
              <a:rPr lang="en-US" sz="2000">
                <a:solidFill>
                  <a:srgbClr val="000000"/>
                </a:solidFill>
                <a:latin typeface="Open Sauce"/>
                <a:ea typeface="Open Sauce"/>
                <a:cs typeface="Open Sauce"/>
                <a:sym typeface="Open Sauce"/>
              </a:rPr>
              <a:t>nia,</a:t>
            </a:r>
            <a:r>
              <a:rPr lang="en-US" sz="2000">
                <a:solidFill>
                  <a:srgbClr val="000000"/>
                </a:solidFill>
                <a:latin typeface="Open Sauce"/>
                <a:ea typeface="Open Sauce"/>
                <a:cs typeface="Open Sauce"/>
                <a:sym typeface="Open Sauce"/>
              </a:rPr>
              <a:t> </a:t>
            </a:r>
            <a:r>
              <a:rPr lang="en-US" sz="2000">
                <a:solidFill>
                  <a:srgbClr val="000000"/>
                </a:solidFill>
                <a:latin typeface="Open Sauce"/>
                <a:ea typeface="Open Sauce"/>
                <a:cs typeface="Open Sauce"/>
                <a:sym typeface="Open Sauce"/>
              </a:rPr>
              <a:t>T</a:t>
            </a:r>
            <a:r>
              <a:rPr lang="en-US" sz="2000">
                <a:solidFill>
                  <a:srgbClr val="000000"/>
                </a:solidFill>
                <a:latin typeface="Open Sauce"/>
                <a:ea typeface="Open Sauce"/>
                <a:cs typeface="Open Sauce"/>
                <a:sym typeface="Open Sauce"/>
              </a:rPr>
              <a:t>e</a:t>
            </a:r>
            <a:r>
              <a:rPr lang="en-US" sz="2000">
                <a:solidFill>
                  <a:srgbClr val="000000"/>
                </a:solidFill>
                <a:latin typeface="Open Sauce"/>
                <a:ea typeface="Open Sauce"/>
                <a:cs typeface="Open Sauce"/>
                <a:sym typeface="Open Sauce"/>
              </a:rPr>
              <a:t>xa</a:t>
            </a:r>
            <a:r>
              <a:rPr lang="en-US" sz="2000">
                <a:solidFill>
                  <a:srgbClr val="000000"/>
                </a:solidFill>
                <a:latin typeface="Open Sauce"/>
                <a:ea typeface="Open Sauce"/>
                <a:cs typeface="Open Sauce"/>
                <a:sym typeface="Open Sauce"/>
              </a:rPr>
              <a:t>s</a:t>
            </a:r>
            <a:r>
              <a:rPr lang="en-US" sz="2000">
                <a:solidFill>
                  <a:srgbClr val="000000"/>
                </a:solidFill>
                <a:latin typeface="Open Sauce"/>
                <a:ea typeface="Open Sauce"/>
                <a:cs typeface="Open Sauce"/>
                <a:sym typeface="Open Sauce"/>
              </a:rPr>
              <a:t>,</a:t>
            </a:r>
            <a:r>
              <a:rPr lang="en-US" sz="2000">
                <a:solidFill>
                  <a:srgbClr val="000000"/>
                </a:solidFill>
                <a:latin typeface="Open Sauce"/>
                <a:ea typeface="Open Sauce"/>
                <a:cs typeface="Open Sauce"/>
                <a:sym typeface="Open Sauce"/>
              </a:rPr>
              <a:t> </a:t>
            </a:r>
            <a:r>
              <a:rPr lang="en-US" sz="2000">
                <a:solidFill>
                  <a:srgbClr val="000000"/>
                </a:solidFill>
                <a:latin typeface="Open Sauce"/>
                <a:ea typeface="Open Sauce"/>
                <a:cs typeface="Open Sauce"/>
                <a:sym typeface="Open Sauce"/>
              </a:rPr>
              <a:t>N</a:t>
            </a:r>
            <a:r>
              <a:rPr lang="en-US" sz="2000">
                <a:solidFill>
                  <a:srgbClr val="000000"/>
                </a:solidFill>
                <a:latin typeface="Open Sauce"/>
                <a:ea typeface="Open Sauce"/>
                <a:cs typeface="Open Sauce"/>
                <a:sym typeface="Open Sauce"/>
              </a:rPr>
              <a:t>e</a:t>
            </a:r>
            <a:r>
              <a:rPr lang="en-US" sz="2000">
                <a:solidFill>
                  <a:srgbClr val="000000"/>
                </a:solidFill>
                <a:latin typeface="Open Sauce"/>
                <a:ea typeface="Open Sauce"/>
                <a:cs typeface="Open Sauce"/>
                <a:sym typeface="Open Sauce"/>
              </a:rPr>
              <a:t>w</a:t>
            </a:r>
            <a:r>
              <a:rPr lang="en-US" sz="2000">
                <a:solidFill>
                  <a:srgbClr val="000000"/>
                </a:solidFill>
                <a:latin typeface="Open Sauce"/>
                <a:ea typeface="Open Sauce"/>
                <a:cs typeface="Open Sauce"/>
                <a:sym typeface="Open Sauce"/>
              </a:rPr>
              <a:t> </a:t>
            </a:r>
            <a:r>
              <a:rPr lang="en-US" sz="2000">
                <a:solidFill>
                  <a:srgbClr val="000000"/>
                </a:solidFill>
                <a:latin typeface="Open Sauce"/>
                <a:ea typeface="Open Sauce"/>
                <a:cs typeface="Open Sauce"/>
                <a:sym typeface="Open Sauce"/>
              </a:rPr>
              <a:t>Y</a:t>
            </a:r>
            <a:r>
              <a:rPr lang="en-US" sz="2000">
                <a:solidFill>
                  <a:srgbClr val="000000"/>
                </a:solidFill>
                <a:latin typeface="Open Sauce"/>
                <a:ea typeface="Open Sauce"/>
                <a:cs typeface="Open Sauce"/>
                <a:sym typeface="Open Sauce"/>
              </a:rPr>
              <a:t>or</a:t>
            </a:r>
            <a:r>
              <a:rPr lang="en-US" sz="2000">
                <a:solidFill>
                  <a:srgbClr val="000000"/>
                </a:solidFill>
                <a:latin typeface="Open Sauce"/>
                <a:ea typeface="Open Sauce"/>
                <a:cs typeface="Open Sauce"/>
                <a:sym typeface="Open Sauce"/>
              </a:rPr>
              <a:t>k),</a:t>
            </a:r>
            <a:r>
              <a:rPr lang="en-US" sz="2000">
                <a:solidFill>
                  <a:srgbClr val="000000"/>
                </a:solidFill>
                <a:latin typeface="Open Sauce"/>
                <a:ea typeface="Open Sauce"/>
                <a:cs typeface="Open Sauce"/>
                <a:sym typeface="Open Sauce"/>
              </a:rPr>
              <a:t> </a:t>
            </a:r>
            <a:r>
              <a:rPr lang="en-US" sz="2000">
                <a:solidFill>
                  <a:srgbClr val="000000"/>
                </a:solidFill>
                <a:latin typeface="Open Sauce"/>
                <a:ea typeface="Open Sauce"/>
                <a:cs typeface="Open Sauce"/>
                <a:sym typeface="Open Sauce"/>
              </a:rPr>
              <a:t>w</a:t>
            </a:r>
            <a:r>
              <a:rPr lang="en-US" sz="2000">
                <a:solidFill>
                  <a:srgbClr val="000000"/>
                </a:solidFill>
                <a:latin typeface="Open Sauce"/>
                <a:ea typeface="Open Sauce"/>
                <a:cs typeface="Open Sauce"/>
                <a:sym typeface="Open Sauce"/>
              </a:rPr>
              <a:t>he</a:t>
            </a:r>
            <a:r>
              <a:rPr lang="en-US" sz="2000">
                <a:solidFill>
                  <a:srgbClr val="000000"/>
                </a:solidFill>
                <a:latin typeface="Open Sauce"/>
                <a:ea typeface="Open Sauce"/>
                <a:cs typeface="Open Sauce"/>
                <a:sym typeface="Open Sauce"/>
              </a:rPr>
              <a:t>r</a:t>
            </a:r>
            <a:r>
              <a:rPr lang="en-US" sz="2000">
                <a:solidFill>
                  <a:srgbClr val="000000"/>
                </a:solidFill>
                <a:latin typeface="Open Sauce"/>
                <a:ea typeface="Open Sauce"/>
                <a:cs typeface="Open Sauce"/>
                <a:sym typeface="Open Sauce"/>
              </a:rPr>
              <a:t>e</a:t>
            </a:r>
            <a:r>
              <a:rPr lang="en-US" sz="2000">
                <a:solidFill>
                  <a:srgbClr val="000000"/>
                </a:solidFill>
                <a:latin typeface="Open Sauce"/>
                <a:ea typeface="Open Sauce"/>
                <a:cs typeface="Open Sauce"/>
                <a:sym typeface="Open Sauce"/>
              </a:rPr>
              <a:t> </a:t>
            </a:r>
            <a:r>
              <a:rPr lang="en-US" sz="2000">
                <a:solidFill>
                  <a:srgbClr val="000000"/>
                </a:solidFill>
                <a:latin typeface="Open Sauce"/>
                <a:ea typeface="Open Sauce"/>
                <a:cs typeface="Open Sauce"/>
                <a:sym typeface="Open Sauce"/>
              </a:rPr>
              <a:t>a</a:t>
            </a:r>
            <a:r>
              <a:rPr lang="en-US" sz="2000">
                <a:solidFill>
                  <a:srgbClr val="000000"/>
                </a:solidFill>
                <a:latin typeface="Open Sauce"/>
                <a:ea typeface="Open Sauce"/>
                <a:cs typeface="Open Sauce"/>
                <a:sym typeface="Open Sauce"/>
              </a:rPr>
              <a:t>u</a:t>
            </a:r>
            <a:r>
              <a:rPr lang="en-US" sz="2000">
                <a:solidFill>
                  <a:srgbClr val="000000"/>
                </a:solidFill>
                <a:latin typeface="Open Sauce"/>
                <a:ea typeface="Open Sauce"/>
                <a:cs typeface="Open Sauce"/>
                <a:sym typeface="Open Sauce"/>
              </a:rPr>
              <a:t>t</a:t>
            </a:r>
            <a:r>
              <a:rPr lang="en-US" sz="2000">
                <a:solidFill>
                  <a:srgbClr val="000000"/>
                </a:solidFill>
                <a:latin typeface="Open Sauce"/>
                <a:ea typeface="Open Sauce"/>
                <a:cs typeface="Open Sauce"/>
                <a:sym typeface="Open Sauce"/>
              </a:rPr>
              <a:t>omation and</a:t>
            </a:r>
            <a:r>
              <a:rPr lang="en-US" sz="2000">
                <a:solidFill>
                  <a:srgbClr val="000000"/>
                </a:solidFill>
                <a:latin typeface="Open Sauce"/>
                <a:ea typeface="Open Sauce"/>
                <a:cs typeface="Open Sauce"/>
                <a:sym typeface="Open Sauce"/>
              </a:rPr>
              <a:t> re</a:t>
            </a:r>
            <a:r>
              <a:rPr lang="en-US" sz="2000">
                <a:solidFill>
                  <a:srgbClr val="000000"/>
                </a:solidFill>
                <a:latin typeface="Open Sauce"/>
                <a:ea typeface="Open Sauce"/>
                <a:cs typeface="Open Sauce"/>
                <a:sym typeface="Open Sauce"/>
              </a:rPr>
              <a:t>ach maximize efficiency</a:t>
            </a:r>
            <a:r>
              <a:rPr lang="en-US" sz="2000">
                <a:solidFill>
                  <a:srgbClr val="000000"/>
                </a:solidFill>
                <a:latin typeface="Open Sauce"/>
                <a:ea typeface="Open Sauce"/>
                <a:cs typeface="Open Sauce"/>
                <a:sym typeface="Open Sauce"/>
              </a:rPr>
              <a:t>.</a:t>
            </a:r>
          </a:p>
          <a:p>
            <a:pPr algn="just">
              <a:lnSpc>
                <a:spcPts val="2499"/>
              </a:lnSpc>
            </a:pPr>
          </a:p>
          <a:p>
            <a:pPr algn="just" marL="431802" indent="-215901" lvl="1">
              <a:lnSpc>
                <a:spcPts val="5000"/>
              </a:lnSpc>
              <a:buFont typeface="Arial"/>
              <a:buChar char="•"/>
            </a:pPr>
            <a:r>
              <a:rPr lang="en-US" b="true" sz="2000">
                <a:solidFill>
                  <a:srgbClr val="000000"/>
                </a:solidFill>
                <a:latin typeface="Open Sauce Bold"/>
                <a:ea typeface="Open Sauce Bold"/>
                <a:cs typeface="Open Sauce Bold"/>
                <a:sym typeface="Open Sauce Bold"/>
              </a:rPr>
              <a:t>Email and Call</a:t>
            </a:r>
            <a:r>
              <a:rPr lang="en-US" sz="2000">
                <a:solidFill>
                  <a:srgbClr val="000000"/>
                </a:solidFill>
                <a:latin typeface="Open Sauce"/>
                <a:ea typeface="Open Sauce"/>
                <a:cs typeface="Open Sauce"/>
                <a:sym typeface="Open Sauce"/>
              </a:rPr>
              <a:t> should be intensified in smaller or less populated reg</a:t>
            </a:r>
            <a:r>
              <a:rPr lang="en-US" sz="2000">
                <a:solidFill>
                  <a:srgbClr val="000000"/>
                </a:solidFill>
                <a:latin typeface="Open Sauce"/>
                <a:ea typeface="Open Sauce"/>
                <a:cs typeface="Open Sauce"/>
                <a:sym typeface="Open Sauce"/>
              </a:rPr>
              <a:t>i</a:t>
            </a:r>
            <a:r>
              <a:rPr lang="en-US" sz="2000">
                <a:solidFill>
                  <a:srgbClr val="000000"/>
                </a:solidFill>
                <a:latin typeface="Open Sauce"/>
                <a:ea typeface="Open Sauce"/>
                <a:cs typeface="Open Sauce"/>
                <a:sym typeface="Open Sauce"/>
              </a:rPr>
              <a:t>ons (e.</a:t>
            </a:r>
            <a:r>
              <a:rPr lang="en-US" sz="2000">
                <a:solidFill>
                  <a:srgbClr val="000000"/>
                </a:solidFill>
                <a:latin typeface="Open Sauce"/>
                <a:ea typeface="Open Sauce"/>
                <a:cs typeface="Open Sauce"/>
                <a:sym typeface="Open Sauce"/>
              </a:rPr>
              <a:t>g</a:t>
            </a:r>
            <a:r>
              <a:rPr lang="en-US" sz="2000">
                <a:solidFill>
                  <a:srgbClr val="000000"/>
                </a:solidFill>
                <a:latin typeface="Open Sauce"/>
                <a:ea typeface="Open Sauce"/>
                <a:cs typeface="Open Sauce"/>
                <a:sym typeface="Open Sauce"/>
              </a:rPr>
              <a:t>., V</a:t>
            </a:r>
            <a:r>
              <a:rPr lang="en-US" sz="2000">
                <a:solidFill>
                  <a:srgbClr val="000000"/>
                </a:solidFill>
                <a:latin typeface="Open Sauce"/>
                <a:ea typeface="Open Sauce"/>
                <a:cs typeface="Open Sauce"/>
                <a:sym typeface="Open Sauce"/>
              </a:rPr>
              <a:t>e</a:t>
            </a:r>
            <a:r>
              <a:rPr lang="en-US" sz="2000">
                <a:solidFill>
                  <a:srgbClr val="000000"/>
                </a:solidFill>
                <a:latin typeface="Open Sauce"/>
                <a:ea typeface="Open Sauce"/>
                <a:cs typeface="Open Sauce"/>
                <a:sym typeface="Open Sauce"/>
              </a:rPr>
              <a:t>rmon</a:t>
            </a:r>
            <a:r>
              <a:rPr lang="en-US" sz="2000">
                <a:solidFill>
                  <a:srgbClr val="000000"/>
                </a:solidFill>
                <a:latin typeface="Open Sauce"/>
                <a:ea typeface="Open Sauce"/>
                <a:cs typeface="Open Sauce"/>
                <a:sym typeface="Open Sauce"/>
              </a:rPr>
              <a:t>t</a:t>
            </a:r>
            <a:r>
              <a:rPr lang="en-US" sz="2000">
                <a:solidFill>
                  <a:srgbClr val="000000"/>
                </a:solidFill>
                <a:latin typeface="Open Sauce"/>
                <a:ea typeface="Open Sauce"/>
                <a:cs typeface="Open Sauce"/>
                <a:sym typeface="Open Sauce"/>
              </a:rPr>
              <a:t>,</a:t>
            </a:r>
            <a:r>
              <a:rPr lang="en-US" sz="2000">
                <a:solidFill>
                  <a:srgbClr val="000000"/>
                </a:solidFill>
                <a:latin typeface="Open Sauce"/>
                <a:ea typeface="Open Sauce"/>
                <a:cs typeface="Open Sauce"/>
                <a:sym typeface="Open Sauce"/>
              </a:rPr>
              <a:t> </a:t>
            </a:r>
            <a:r>
              <a:rPr lang="en-US" sz="2000">
                <a:solidFill>
                  <a:srgbClr val="000000"/>
                </a:solidFill>
                <a:latin typeface="Open Sauce"/>
                <a:ea typeface="Open Sauce"/>
                <a:cs typeface="Open Sauce"/>
                <a:sym typeface="Open Sauce"/>
              </a:rPr>
              <a:t>Del</a:t>
            </a:r>
            <a:r>
              <a:rPr lang="en-US" sz="2000">
                <a:solidFill>
                  <a:srgbClr val="000000"/>
                </a:solidFill>
                <a:latin typeface="Open Sauce"/>
                <a:ea typeface="Open Sauce"/>
                <a:cs typeface="Open Sauce"/>
                <a:sym typeface="Open Sauce"/>
              </a:rPr>
              <a:t>a</a:t>
            </a:r>
            <a:r>
              <a:rPr lang="en-US" sz="2000">
                <a:solidFill>
                  <a:srgbClr val="000000"/>
                </a:solidFill>
                <a:latin typeface="Open Sauce"/>
                <a:ea typeface="Open Sauce"/>
                <a:cs typeface="Open Sauce"/>
                <a:sym typeface="Open Sauce"/>
              </a:rPr>
              <a:t>wa</a:t>
            </a:r>
            <a:r>
              <a:rPr lang="en-US" sz="2000">
                <a:solidFill>
                  <a:srgbClr val="000000"/>
                </a:solidFill>
                <a:latin typeface="Open Sauce"/>
                <a:ea typeface="Open Sauce"/>
                <a:cs typeface="Open Sauce"/>
                <a:sym typeface="Open Sauce"/>
              </a:rPr>
              <a:t>re</a:t>
            </a:r>
            <a:r>
              <a:rPr lang="en-US" sz="2000">
                <a:solidFill>
                  <a:srgbClr val="000000"/>
                </a:solidFill>
                <a:latin typeface="Open Sauce"/>
                <a:ea typeface="Open Sauce"/>
                <a:cs typeface="Open Sauce"/>
                <a:sym typeface="Open Sauce"/>
              </a:rPr>
              <a:t>,</a:t>
            </a:r>
            <a:r>
              <a:rPr lang="en-US" sz="2000">
                <a:solidFill>
                  <a:srgbClr val="000000"/>
                </a:solidFill>
                <a:latin typeface="Open Sauce"/>
                <a:ea typeface="Open Sauce"/>
                <a:cs typeface="Open Sauce"/>
                <a:sym typeface="Open Sauce"/>
              </a:rPr>
              <a:t> </a:t>
            </a:r>
            <a:r>
              <a:rPr lang="en-US" sz="2000">
                <a:solidFill>
                  <a:srgbClr val="000000"/>
                </a:solidFill>
                <a:latin typeface="Open Sauce"/>
                <a:ea typeface="Open Sauce"/>
                <a:cs typeface="Open Sauce"/>
                <a:sym typeface="Open Sauce"/>
              </a:rPr>
              <a:t>Idaho), whe</a:t>
            </a:r>
            <a:r>
              <a:rPr lang="en-US" sz="2000">
                <a:solidFill>
                  <a:srgbClr val="000000"/>
                </a:solidFill>
                <a:latin typeface="Open Sauce"/>
                <a:ea typeface="Open Sauce"/>
                <a:cs typeface="Open Sauce"/>
                <a:sym typeface="Open Sauce"/>
              </a:rPr>
              <a:t>re</a:t>
            </a:r>
            <a:r>
              <a:rPr lang="en-US" sz="2000">
                <a:solidFill>
                  <a:srgbClr val="000000"/>
                </a:solidFill>
                <a:latin typeface="Open Sauce"/>
                <a:ea typeface="Open Sauce"/>
                <a:cs typeface="Open Sauce"/>
                <a:sym typeface="Open Sauce"/>
              </a:rPr>
              <a:t> </a:t>
            </a:r>
            <a:r>
              <a:rPr lang="en-US" sz="2000">
                <a:solidFill>
                  <a:srgbClr val="000000"/>
                </a:solidFill>
                <a:latin typeface="Open Sauce"/>
                <a:ea typeface="Open Sauce"/>
                <a:cs typeface="Open Sauce"/>
                <a:sym typeface="Open Sauce"/>
              </a:rPr>
              <a:t>en</a:t>
            </a:r>
            <a:r>
              <a:rPr lang="en-US" sz="2000">
                <a:solidFill>
                  <a:srgbClr val="000000"/>
                </a:solidFill>
                <a:latin typeface="Open Sauce"/>
                <a:ea typeface="Open Sauce"/>
                <a:cs typeface="Open Sauce"/>
                <a:sym typeface="Open Sauce"/>
              </a:rPr>
              <a:t>gag</a:t>
            </a:r>
            <a:r>
              <a:rPr lang="en-US" sz="2000">
                <a:solidFill>
                  <a:srgbClr val="000000"/>
                </a:solidFill>
                <a:latin typeface="Open Sauce"/>
                <a:ea typeface="Open Sauce"/>
                <a:cs typeface="Open Sauce"/>
                <a:sym typeface="Open Sauce"/>
              </a:rPr>
              <a:t>e</a:t>
            </a:r>
            <a:r>
              <a:rPr lang="en-US" sz="2000">
                <a:solidFill>
                  <a:srgbClr val="000000"/>
                </a:solidFill>
                <a:latin typeface="Open Sauce"/>
                <a:ea typeface="Open Sauce"/>
                <a:cs typeface="Open Sauce"/>
                <a:sym typeface="Open Sauce"/>
              </a:rPr>
              <a:t>ment per customer is higher and the average basket value justifies the additional effort.</a:t>
            </a:r>
          </a:p>
        </p:txBody>
      </p:sp>
      <p:sp>
        <p:nvSpPr>
          <p:cNvPr name="AutoShape 5" id="5"/>
          <p:cNvSpPr/>
          <p:nvPr/>
        </p:nvSpPr>
        <p:spPr>
          <a:xfrm>
            <a:off x="948839" y="938289"/>
            <a:ext cx="8099911" cy="0"/>
          </a:xfrm>
          <a:prstGeom prst="line">
            <a:avLst/>
          </a:prstGeom>
          <a:ln cap="flat" w="66675">
            <a:solidFill>
              <a:srgbClr val="000000"/>
            </a:solidFill>
            <a:prstDash val="solid"/>
            <a:headEnd type="none" len="sm" w="sm"/>
            <a:tailEnd type="none" len="sm" w="sm"/>
          </a:ln>
        </p:spPr>
      </p:sp>
      <p:sp>
        <p:nvSpPr>
          <p:cNvPr name="TextBox 6" id="6"/>
          <p:cNvSpPr txBox="true"/>
          <p:nvPr/>
        </p:nvSpPr>
        <p:spPr>
          <a:xfrm rot="0">
            <a:off x="582332" y="8376963"/>
            <a:ext cx="16441374" cy="1173479"/>
          </a:xfrm>
          <a:prstGeom prst="rect">
            <a:avLst/>
          </a:prstGeom>
        </p:spPr>
        <p:txBody>
          <a:bodyPr anchor="t" rtlCol="false" tIns="0" lIns="0" bIns="0" rIns="0">
            <a:spAutoFit/>
          </a:bodyPr>
          <a:lstStyle/>
          <a:p>
            <a:pPr algn="just">
              <a:lnSpc>
                <a:spcPts val="4950"/>
              </a:lnSpc>
            </a:pPr>
            <a:r>
              <a:rPr lang="en-US" b="true" sz="2200">
                <a:solidFill>
                  <a:srgbClr val="000000"/>
                </a:solidFill>
                <a:latin typeface="Open Sauce Bold"/>
                <a:ea typeface="Open Sauce Bold"/>
                <a:cs typeface="Open Sauce Bold"/>
                <a:sym typeface="Open Sauce Bold"/>
              </a:rPr>
              <a:t>Ultimate</a:t>
            </a:r>
            <a:r>
              <a:rPr lang="en-US" b="true" sz="2200">
                <a:solidFill>
                  <a:srgbClr val="000000"/>
                </a:solidFill>
                <a:latin typeface="Open Sauce Bold"/>
                <a:ea typeface="Open Sauce Bold"/>
                <a:cs typeface="Open Sauce Bold"/>
                <a:sym typeface="Open Sauce Bold"/>
              </a:rPr>
              <a:t>ly, the most effective app</a:t>
            </a:r>
            <a:r>
              <a:rPr lang="en-US" b="true" sz="2200">
                <a:solidFill>
                  <a:srgbClr val="000000"/>
                </a:solidFill>
                <a:latin typeface="Open Sauce Bold"/>
                <a:ea typeface="Open Sauce Bold"/>
                <a:cs typeface="Open Sauce Bold"/>
                <a:sym typeface="Open Sauce Bold"/>
              </a:rPr>
              <a:t>roach will depend on whether the company prioritizes volume (Email) or value (Email and Call).</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782006" y="8675675"/>
            <a:ext cx="954589" cy="2665096"/>
          </a:xfrm>
          <a:custGeom>
            <a:avLst/>
            <a:gdLst/>
            <a:ahLst/>
            <a:cxnLst/>
            <a:rect r="r" b="b" t="t" l="l"/>
            <a:pathLst>
              <a:path h="2665096" w="954589">
                <a:moveTo>
                  <a:pt x="0" y="0"/>
                </a:moveTo>
                <a:lnTo>
                  <a:pt x="954588" y="0"/>
                </a:lnTo>
                <a:lnTo>
                  <a:pt x="954588" y="2665096"/>
                </a:lnTo>
                <a:lnTo>
                  <a:pt x="0" y="26650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645417" y="4362592"/>
            <a:ext cx="1940481" cy="4895708"/>
          </a:xfrm>
          <a:custGeom>
            <a:avLst/>
            <a:gdLst/>
            <a:ahLst/>
            <a:cxnLst/>
            <a:rect r="r" b="b" t="t" l="l"/>
            <a:pathLst>
              <a:path h="4895708" w="1940481">
                <a:moveTo>
                  <a:pt x="1940480" y="0"/>
                </a:moveTo>
                <a:lnTo>
                  <a:pt x="0" y="0"/>
                </a:lnTo>
                <a:lnTo>
                  <a:pt x="0" y="4895708"/>
                </a:lnTo>
                <a:lnTo>
                  <a:pt x="1940480" y="4895708"/>
                </a:lnTo>
                <a:lnTo>
                  <a:pt x="194048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6042850" y="3954558"/>
            <a:ext cx="6202300" cy="1910029"/>
            <a:chOff x="0" y="0"/>
            <a:chExt cx="2234264" cy="688053"/>
          </a:xfrm>
        </p:grpSpPr>
        <p:sp>
          <p:nvSpPr>
            <p:cNvPr name="Freeform 5" id="5"/>
            <p:cNvSpPr/>
            <p:nvPr/>
          </p:nvSpPr>
          <p:spPr>
            <a:xfrm flipH="false" flipV="false" rot="0">
              <a:off x="0" y="0"/>
              <a:ext cx="2234264" cy="688053"/>
            </a:xfrm>
            <a:custGeom>
              <a:avLst/>
              <a:gdLst/>
              <a:ahLst/>
              <a:cxnLst/>
              <a:rect r="r" b="b" t="t" l="l"/>
              <a:pathLst>
                <a:path h="688053" w="2234264">
                  <a:moveTo>
                    <a:pt x="117334" y="0"/>
                  </a:moveTo>
                  <a:lnTo>
                    <a:pt x="2116930" y="0"/>
                  </a:lnTo>
                  <a:cubicBezTo>
                    <a:pt x="2181732" y="0"/>
                    <a:pt x="2234264" y="52532"/>
                    <a:pt x="2234264" y="117334"/>
                  </a:cubicBezTo>
                  <a:lnTo>
                    <a:pt x="2234264" y="570719"/>
                  </a:lnTo>
                  <a:cubicBezTo>
                    <a:pt x="2234264" y="635521"/>
                    <a:pt x="2181732" y="688053"/>
                    <a:pt x="2116930" y="688053"/>
                  </a:cubicBezTo>
                  <a:lnTo>
                    <a:pt x="117334" y="688053"/>
                  </a:lnTo>
                  <a:cubicBezTo>
                    <a:pt x="52532" y="688053"/>
                    <a:pt x="0" y="635521"/>
                    <a:pt x="0" y="570719"/>
                  </a:cubicBezTo>
                  <a:lnTo>
                    <a:pt x="0" y="117334"/>
                  </a:lnTo>
                  <a:cubicBezTo>
                    <a:pt x="0" y="52532"/>
                    <a:pt x="52532" y="0"/>
                    <a:pt x="117334" y="0"/>
                  </a:cubicBezTo>
                  <a:close/>
                </a:path>
              </a:pathLst>
            </a:custGeom>
            <a:solidFill>
              <a:srgbClr val="000000">
                <a:alpha val="0"/>
              </a:srgbClr>
            </a:solidFill>
            <a:ln w="38100" cap="rnd">
              <a:solidFill>
                <a:srgbClr val="8E77F8"/>
              </a:solidFill>
              <a:prstDash val="solid"/>
              <a:round/>
            </a:ln>
          </p:spPr>
        </p:sp>
        <p:sp>
          <p:nvSpPr>
            <p:cNvPr name="TextBox 6" id="6"/>
            <p:cNvSpPr txBox="true"/>
            <p:nvPr/>
          </p:nvSpPr>
          <p:spPr>
            <a:xfrm>
              <a:off x="0" y="-95250"/>
              <a:ext cx="2234264" cy="783303"/>
            </a:xfrm>
            <a:prstGeom prst="rect">
              <a:avLst/>
            </a:prstGeom>
          </p:spPr>
          <p:txBody>
            <a:bodyPr anchor="ctr" rtlCol="false" tIns="50800" lIns="50800" bIns="50800" rIns="50800"/>
            <a:lstStyle/>
            <a:p>
              <a:pPr algn="ctr">
                <a:lnSpc>
                  <a:spcPts val="6719"/>
                </a:lnSpc>
              </a:pPr>
              <a:r>
                <a:rPr lang="en-US" sz="4800" b="true">
                  <a:solidFill>
                    <a:srgbClr val="8E77F8"/>
                  </a:solidFill>
                  <a:latin typeface="DM Sans Bold"/>
                  <a:ea typeface="DM Sans Bold"/>
                  <a:cs typeface="DM Sans Bold"/>
                  <a:sym typeface="DM Sans Bold"/>
                </a:rPr>
                <a:t>Thanks for you attention !</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64218" y="1944220"/>
            <a:ext cx="17432169" cy="7494537"/>
          </a:xfrm>
          <a:prstGeom prst="rect">
            <a:avLst/>
          </a:prstGeom>
        </p:spPr>
        <p:txBody>
          <a:bodyPr anchor="t" rtlCol="false" tIns="0" lIns="0" bIns="0" rIns="0">
            <a:spAutoFit/>
          </a:bodyPr>
          <a:lstStyle/>
          <a:p>
            <a:pPr algn="l">
              <a:lnSpc>
                <a:spcPts val="5199"/>
              </a:lnSpc>
            </a:pPr>
            <a:r>
              <a:rPr lang="en-US" sz="2599">
                <a:solidFill>
                  <a:srgbClr val="000000"/>
                </a:solidFill>
                <a:latin typeface="Open Sauce"/>
                <a:ea typeface="Open Sauce"/>
                <a:cs typeface="Open Sauce"/>
                <a:sym typeface="Open Sauce"/>
              </a:rPr>
              <a:t>The sales team needed to understand which sales approach : </a:t>
            </a:r>
            <a:r>
              <a:rPr lang="en-US" sz="2599" b="true">
                <a:solidFill>
                  <a:srgbClr val="000000"/>
                </a:solidFill>
                <a:latin typeface="Open Sauce Bold"/>
                <a:ea typeface="Open Sauce Bold"/>
                <a:cs typeface="Open Sauce Bold"/>
                <a:sym typeface="Open Sauce Bold"/>
              </a:rPr>
              <a:t>Email</a:t>
            </a:r>
            <a:r>
              <a:rPr lang="en-US" sz="2599">
                <a:solidFill>
                  <a:srgbClr val="000000"/>
                </a:solidFill>
                <a:latin typeface="Open Sauce"/>
                <a:ea typeface="Open Sauce"/>
                <a:cs typeface="Open Sauce"/>
                <a:sym typeface="Open Sauce"/>
              </a:rPr>
              <a:t>, </a:t>
            </a:r>
            <a:r>
              <a:rPr lang="en-US" sz="2599" b="true">
                <a:solidFill>
                  <a:srgbClr val="000000"/>
                </a:solidFill>
                <a:latin typeface="Open Sauce Bold"/>
                <a:ea typeface="Open Sauce Bold"/>
                <a:cs typeface="Open Sauce Bold"/>
                <a:sym typeface="Open Sauce Bold"/>
              </a:rPr>
              <a:t>Call</a:t>
            </a:r>
            <a:r>
              <a:rPr lang="en-US" sz="2599">
                <a:solidFill>
                  <a:srgbClr val="000000"/>
                </a:solidFill>
                <a:latin typeface="Open Sauce"/>
                <a:ea typeface="Open Sauce"/>
                <a:cs typeface="Open Sauce"/>
                <a:sym typeface="Open Sauce"/>
              </a:rPr>
              <a:t>, or </a:t>
            </a:r>
            <a:r>
              <a:rPr lang="en-US" sz="2599" b="true">
                <a:solidFill>
                  <a:srgbClr val="000000"/>
                </a:solidFill>
                <a:latin typeface="Open Sauce Bold"/>
                <a:ea typeface="Open Sauce Bold"/>
                <a:cs typeface="Open Sauce Bold"/>
                <a:sym typeface="Open Sauce Bold"/>
              </a:rPr>
              <a:t>Email + Call</a:t>
            </a:r>
            <a:r>
              <a:rPr lang="en-US" sz="2599">
                <a:solidFill>
                  <a:srgbClr val="000000"/>
                </a:solidFill>
                <a:latin typeface="Open Sauce"/>
                <a:ea typeface="Open Sauce"/>
                <a:cs typeface="Open Sauce"/>
                <a:sym typeface="Open Sauce"/>
              </a:rPr>
              <a:t>, performs best for the new product line.</a:t>
            </a:r>
            <a:r>
              <a:rPr lang="en-US" sz="2599">
                <a:solidFill>
                  <a:srgbClr val="000000"/>
                </a:solidFill>
                <a:latin typeface="Open Sauce"/>
                <a:ea typeface="Open Sauce"/>
                <a:cs typeface="Open Sauce"/>
                <a:sym typeface="Open Sauce"/>
              </a:rPr>
              <a:t> The objective was to determine which method maximizes revenue while optimizing the team’s effort.</a:t>
            </a:r>
          </a:p>
          <a:p>
            <a:pPr algn="l">
              <a:lnSpc>
                <a:spcPts val="960"/>
              </a:lnSpc>
            </a:pPr>
          </a:p>
          <a:p>
            <a:pPr algn="l">
              <a:lnSpc>
                <a:spcPts val="960"/>
              </a:lnSpc>
            </a:pPr>
          </a:p>
          <a:p>
            <a:pPr algn="l">
              <a:lnSpc>
                <a:spcPts val="6000"/>
              </a:lnSpc>
            </a:pPr>
            <a:r>
              <a:rPr lang="en-US" sz="3000" b="true">
                <a:solidFill>
                  <a:srgbClr val="000000"/>
                </a:solidFill>
                <a:latin typeface="Open Sauce Bold"/>
                <a:ea typeface="Open Sauce Bold"/>
                <a:cs typeface="Open Sauce Bold"/>
                <a:sym typeface="Open Sauce Bold"/>
              </a:rPr>
              <a:t>Business Questions :</a:t>
            </a:r>
          </a:p>
          <a:p>
            <a:pPr algn="l" marL="431800" indent="-215900" lvl="1">
              <a:lnSpc>
                <a:spcPts val="4999"/>
              </a:lnSpc>
              <a:buFont typeface="Arial"/>
              <a:buChar char="•"/>
            </a:pPr>
            <a:r>
              <a:rPr lang="en-US" sz="1999">
                <a:solidFill>
                  <a:srgbClr val="000000"/>
                </a:solidFill>
                <a:latin typeface="Open Sauce"/>
                <a:ea typeface="Open Sauce"/>
                <a:cs typeface="Open Sauce"/>
                <a:sym typeface="Open Sauce"/>
              </a:rPr>
              <a:t>How many customers were acquired through each sales method?</a:t>
            </a:r>
          </a:p>
          <a:p>
            <a:pPr algn="l" marL="431800" indent="-215900" lvl="1">
              <a:lnSpc>
                <a:spcPts val="4999"/>
              </a:lnSpc>
              <a:buFont typeface="Arial"/>
              <a:buChar char="•"/>
            </a:pPr>
            <a:r>
              <a:rPr lang="en-US" sz="1999">
                <a:solidFill>
                  <a:srgbClr val="000000"/>
                </a:solidFill>
                <a:latin typeface="Open Sauce"/>
                <a:ea typeface="Open Sauce"/>
                <a:cs typeface="Open Sauce"/>
                <a:sym typeface="Open Sauce"/>
              </a:rPr>
              <a:t>How does revenue vary across and within methods?</a:t>
            </a:r>
          </a:p>
          <a:p>
            <a:pPr algn="l" marL="431800" indent="-215900" lvl="1">
              <a:lnSpc>
                <a:spcPts val="4999"/>
              </a:lnSpc>
              <a:buFont typeface="Arial"/>
              <a:buChar char="•"/>
            </a:pPr>
            <a:r>
              <a:rPr lang="en-US" sz="1999">
                <a:solidFill>
                  <a:srgbClr val="000000"/>
                </a:solidFill>
                <a:latin typeface="Open Sauce"/>
                <a:ea typeface="Open Sauce"/>
                <a:cs typeface="Open Sauce"/>
                <a:sym typeface="Open Sauce"/>
              </a:rPr>
              <a:t>Did performance evolve over time?</a:t>
            </a:r>
          </a:p>
          <a:p>
            <a:pPr algn="l" marL="431800" indent="-215900" lvl="1">
              <a:lnSpc>
                <a:spcPts val="4999"/>
              </a:lnSpc>
              <a:buFont typeface="Arial"/>
              <a:buChar char="•"/>
            </a:pPr>
            <a:r>
              <a:rPr lang="en-US" sz="1999">
                <a:solidFill>
                  <a:srgbClr val="000000"/>
                </a:solidFill>
                <a:latin typeface="Open Sauce"/>
                <a:ea typeface="Open Sauce"/>
                <a:cs typeface="Open Sauce"/>
                <a:sym typeface="Open Sauce"/>
              </a:rPr>
              <a:t>Which method offers the best trade-off between results and time investment?</a:t>
            </a:r>
          </a:p>
          <a:p>
            <a:pPr algn="l">
              <a:lnSpc>
                <a:spcPts val="1200"/>
              </a:lnSpc>
            </a:pPr>
          </a:p>
          <a:p>
            <a:pPr algn="l">
              <a:lnSpc>
                <a:spcPts val="1200"/>
              </a:lnSpc>
            </a:pPr>
          </a:p>
          <a:p>
            <a:pPr algn="l">
              <a:lnSpc>
                <a:spcPts val="5640"/>
              </a:lnSpc>
            </a:pPr>
            <a:r>
              <a:rPr lang="en-US" sz="3000" b="true">
                <a:solidFill>
                  <a:srgbClr val="000000"/>
                </a:solidFill>
                <a:latin typeface="Open Sauce Bold"/>
                <a:ea typeface="Open Sauce Bold"/>
                <a:cs typeface="Open Sauce Bold"/>
                <a:sym typeface="Open Sauce Bold"/>
              </a:rPr>
              <a:t>Goal :</a:t>
            </a:r>
          </a:p>
          <a:p>
            <a:pPr algn="l">
              <a:lnSpc>
                <a:spcPts val="4135"/>
              </a:lnSpc>
            </a:pPr>
            <a:r>
              <a:rPr lang="en-US" sz="2199">
                <a:solidFill>
                  <a:srgbClr val="000000"/>
                </a:solidFill>
                <a:latin typeface="Open Sauce"/>
                <a:ea typeface="Open Sauce"/>
                <a:cs typeface="Open Sauce"/>
                <a:sym typeface="Open Sauce"/>
              </a:rPr>
              <a:t>Provide a clear, data-driven recommendation to guide the next campaign strategy and help balance efficiency and customer value.</a:t>
            </a:r>
          </a:p>
        </p:txBody>
      </p:sp>
      <p:sp>
        <p:nvSpPr>
          <p:cNvPr name="TextBox 3" id="3"/>
          <p:cNvSpPr txBox="true"/>
          <p:nvPr/>
        </p:nvSpPr>
        <p:spPr>
          <a:xfrm rot="0">
            <a:off x="364218" y="376441"/>
            <a:ext cx="7203085" cy="7124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DM Sans Bold"/>
                <a:ea typeface="DM Sans Bold"/>
                <a:cs typeface="DM Sans Bold"/>
                <a:sym typeface="DM Sans Bold"/>
              </a:rPr>
              <a:t>C</a:t>
            </a:r>
            <a:r>
              <a:rPr lang="en-US" b="true" sz="4200">
                <a:solidFill>
                  <a:srgbClr val="000000"/>
                </a:solidFill>
                <a:latin typeface="DM Sans Bold"/>
                <a:ea typeface="DM Sans Bold"/>
                <a:cs typeface="DM Sans Bold"/>
                <a:sym typeface="DM Sans Bold"/>
              </a:rPr>
              <a:t>ontext &amp; Business Goals</a:t>
            </a:r>
          </a:p>
        </p:txBody>
      </p:sp>
      <p:sp>
        <p:nvSpPr>
          <p:cNvPr name="Freeform 4" id="4"/>
          <p:cNvSpPr/>
          <p:nvPr/>
        </p:nvSpPr>
        <p:spPr>
          <a:xfrm flipH="false" flipV="false" rot="0">
            <a:off x="12737088" y="4391120"/>
            <a:ext cx="3422729" cy="2563935"/>
          </a:xfrm>
          <a:custGeom>
            <a:avLst/>
            <a:gdLst/>
            <a:ahLst/>
            <a:cxnLst/>
            <a:rect r="r" b="b" t="t" l="l"/>
            <a:pathLst>
              <a:path h="2563935" w="3422729">
                <a:moveTo>
                  <a:pt x="0" y="0"/>
                </a:moveTo>
                <a:lnTo>
                  <a:pt x="3422729" y="0"/>
                </a:lnTo>
                <a:lnTo>
                  <a:pt x="3422729" y="2563935"/>
                </a:lnTo>
                <a:lnTo>
                  <a:pt x="0" y="25639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727179" y="1122249"/>
            <a:ext cx="5464071" cy="0"/>
          </a:xfrm>
          <a:prstGeom prst="line">
            <a:avLst/>
          </a:prstGeom>
          <a:ln cap="flat" w="66675">
            <a:solidFill>
              <a:srgbClr val="000000"/>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248552" y="6255575"/>
            <a:ext cx="3811228" cy="686394"/>
            <a:chOff x="0" y="0"/>
            <a:chExt cx="1071098" cy="192903"/>
          </a:xfrm>
        </p:grpSpPr>
        <p:sp>
          <p:nvSpPr>
            <p:cNvPr name="Freeform 3" id="3"/>
            <p:cNvSpPr/>
            <p:nvPr/>
          </p:nvSpPr>
          <p:spPr>
            <a:xfrm flipH="false" flipV="false" rot="0">
              <a:off x="0" y="0"/>
              <a:ext cx="1071098" cy="192903"/>
            </a:xfrm>
            <a:custGeom>
              <a:avLst/>
              <a:gdLst/>
              <a:ahLst/>
              <a:cxnLst/>
              <a:rect r="r" b="b" t="t" l="l"/>
              <a:pathLst>
                <a:path h="192903" w="1071098">
                  <a:moveTo>
                    <a:pt x="0" y="0"/>
                  </a:moveTo>
                  <a:lnTo>
                    <a:pt x="1071098" y="0"/>
                  </a:lnTo>
                  <a:lnTo>
                    <a:pt x="1071098" y="192903"/>
                  </a:lnTo>
                  <a:lnTo>
                    <a:pt x="0" y="192903"/>
                  </a:lnTo>
                  <a:close/>
                </a:path>
              </a:pathLst>
            </a:custGeom>
            <a:solidFill>
              <a:srgbClr val="CED5E6"/>
            </a:solidFill>
          </p:spPr>
        </p:sp>
        <p:sp>
          <p:nvSpPr>
            <p:cNvPr name="TextBox 4" id="4"/>
            <p:cNvSpPr txBox="true"/>
            <p:nvPr/>
          </p:nvSpPr>
          <p:spPr>
            <a:xfrm>
              <a:off x="0" y="-28575"/>
              <a:ext cx="1071098" cy="221478"/>
            </a:xfrm>
            <a:prstGeom prst="rect">
              <a:avLst/>
            </a:prstGeom>
          </p:spPr>
          <p:txBody>
            <a:bodyPr anchor="ctr" rtlCol="false" tIns="50800" lIns="50800" bIns="50800" rIns="50800"/>
            <a:lstStyle/>
            <a:p>
              <a:pPr algn="ctr" marL="0" indent="0" lvl="0">
                <a:lnSpc>
                  <a:spcPts val="2239"/>
                </a:lnSpc>
              </a:pPr>
              <a:r>
                <a:rPr lang="en-US" b="true" sz="1599">
                  <a:solidFill>
                    <a:srgbClr val="000000"/>
                  </a:solidFill>
                  <a:latin typeface="Montserrat Bold"/>
                  <a:ea typeface="Montserrat Bold"/>
                  <a:cs typeface="Montserrat Bold"/>
                  <a:sym typeface="Montserrat Bold"/>
                </a:rPr>
                <a:t>Step I</a:t>
              </a:r>
            </a:p>
          </p:txBody>
        </p:sp>
      </p:grpSp>
      <p:grpSp>
        <p:nvGrpSpPr>
          <p:cNvPr name="Group 5" id="5"/>
          <p:cNvGrpSpPr/>
          <p:nvPr/>
        </p:nvGrpSpPr>
        <p:grpSpPr>
          <a:xfrm rot="0">
            <a:off x="6059780" y="6255575"/>
            <a:ext cx="3812294" cy="686394"/>
            <a:chOff x="0" y="0"/>
            <a:chExt cx="1019099" cy="183486"/>
          </a:xfrm>
        </p:grpSpPr>
        <p:sp>
          <p:nvSpPr>
            <p:cNvPr name="Freeform 6" id="6"/>
            <p:cNvSpPr/>
            <p:nvPr/>
          </p:nvSpPr>
          <p:spPr>
            <a:xfrm flipH="false" flipV="false" rot="0">
              <a:off x="0" y="0"/>
              <a:ext cx="1019099" cy="183486"/>
            </a:xfrm>
            <a:custGeom>
              <a:avLst/>
              <a:gdLst/>
              <a:ahLst/>
              <a:cxnLst/>
              <a:rect r="r" b="b" t="t" l="l"/>
              <a:pathLst>
                <a:path h="183486" w="1019099">
                  <a:moveTo>
                    <a:pt x="0" y="0"/>
                  </a:moveTo>
                  <a:lnTo>
                    <a:pt x="1019099" y="0"/>
                  </a:lnTo>
                  <a:lnTo>
                    <a:pt x="1019099" y="183486"/>
                  </a:lnTo>
                  <a:lnTo>
                    <a:pt x="0" y="183486"/>
                  </a:lnTo>
                  <a:close/>
                </a:path>
              </a:pathLst>
            </a:custGeom>
            <a:solidFill>
              <a:srgbClr val="979BFF"/>
            </a:solidFill>
          </p:spPr>
        </p:sp>
        <p:sp>
          <p:nvSpPr>
            <p:cNvPr name="TextBox 7" id="7"/>
            <p:cNvSpPr txBox="true"/>
            <p:nvPr/>
          </p:nvSpPr>
          <p:spPr>
            <a:xfrm>
              <a:off x="0" y="-28575"/>
              <a:ext cx="1019099" cy="212061"/>
            </a:xfrm>
            <a:prstGeom prst="rect">
              <a:avLst/>
            </a:prstGeom>
          </p:spPr>
          <p:txBody>
            <a:bodyPr anchor="ctr" rtlCol="false" tIns="50800" lIns="50800" bIns="50800" rIns="50800"/>
            <a:lstStyle/>
            <a:p>
              <a:pPr algn="ctr" marL="0" indent="0" lvl="0">
                <a:lnSpc>
                  <a:spcPts val="2239"/>
                </a:lnSpc>
              </a:pPr>
              <a:r>
                <a:rPr lang="en-US" b="true" sz="1599">
                  <a:solidFill>
                    <a:srgbClr val="000000"/>
                  </a:solidFill>
                  <a:latin typeface="Montserrat Bold"/>
                  <a:ea typeface="Montserrat Bold"/>
                  <a:cs typeface="Montserrat Bold"/>
                  <a:sym typeface="Montserrat Bold"/>
                </a:rPr>
                <a:t>Step II</a:t>
              </a:r>
            </a:p>
          </p:txBody>
        </p:sp>
      </p:grpSp>
      <p:grpSp>
        <p:nvGrpSpPr>
          <p:cNvPr name="Group 8" id="8"/>
          <p:cNvGrpSpPr/>
          <p:nvPr/>
        </p:nvGrpSpPr>
        <p:grpSpPr>
          <a:xfrm rot="0">
            <a:off x="9872074" y="6255575"/>
            <a:ext cx="3810000" cy="686394"/>
            <a:chOff x="0" y="0"/>
            <a:chExt cx="1018486" cy="183486"/>
          </a:xfrm>
        </p:grpSpPr>
        <p:sp>
          <p:nvSpPr>
            <p:cNvPr name="Freeform 9" id="9"/>
            <p:cNvSpPr/>
            <p:nvPr/>
          </p:nvSpPr>
          <p:spPr>
            <a:xfrm flipH="false" flipV="false" rot="0">
              <a:off x="0" y="0"/>
              <a:ext cx="1018486" cy="183486"/>
            </a:xfrm>
            <a:custGeom>
              <a:avLst/>
              <a:gdLst/>
              <a:ahLst/>
              <a:cxnLst/>
              <a:rect r="r" b="b" t="t" l="l"/>
              <a:pathLst>
                <a:path h="183486" w="1018486">
                  <a:moveTo>
                    <a:pt x="0" y="0"/>
                  </a:moveTo>
                  <a:lnTo>
                    <a:pt x="1018486" y="0"/>
                  </a:lnTo>
                  <a:lnTo>
                    <a:pt x="1018486" y="183486"/>
                  </a:lnTo>
                  <a:lnTo>
                    <a:pt x="0" y="183486"/>
                  </a:lnTo>
                  <a:close/>
                </a:path>
              </a:pathLst>
            </a:custGeom>
            <a:solidFill>
              <a:srgbClr val="89E2E8"/>
            </a:solidFill>
          </p:spPr>
        </p:sp>
        <p:sp>
          <p:nvSpPr>
            <p:cNvPr name="TextBox 10" id="10"/>
            <p:cNvSpPr txBox="true"/>
            <p:nvPr/>
          </p:nvSpPr>
          <p:spPr>
            <a:xfrm>
              <a:off x="0" y="-28575"/>
              <a:ext cx="1018486" cy="212061"/>
            </a:xfrm>
            <a:prstGeom prst="rect">
              <a:avLst/>
            </a:prstGeom>
          </p:spPr>
          <p:txBody>
            <a:bodyPr anchor="ctr" rtlCol="false" tIns="50800" lIns="50800" bIns="50800" rIns="50800"/>
            <a:lstStyle/>
            <a:p>
              <a:pPr algn="ctr" marL="0" indent="0" lvl="0">
                <a:lnSpc>
                  <a:spcPts val="2239"/>
                </a:lnSpc>
              </a:pPr>
              <a:r>
                <a:rPr lang="en-US" b="true" sz="1599">
                  <a:solidFill>
                    <a:srgbClr val="000000"/>
                  </a:solidFill>
                  <a:latin typeface="Montserrat Bold"/>
                  <a:ea typeface="Montserrat Bold"/>
                  <a:cs typeface="Montserrat Bold"/>
                  <a:sym typeface="Montserrat Bold"/>
                </a:rPr>
                <a:t>Step III</a:t>
              </a:r>
            </a:p>
          </p:txBody>
        </p:sp>
      </p:grpSp>
      <p:grpSp>
        <p:nvGrpSpPr>
          <p:cNvPr name="Group 11" id="11"/>
          <p:cNvGrpSpPr/>
          <p:nvPr/>
        </p:nvGrpSpPr>
        <p:grpSpPr>
          <a:xfrm rot="0">
            <a:off x="13662349" y="6255575"/>
            <a:ext cx="3810000" cy="686394"/>
            <a:chOff x="0" y="0"/>
            <a:chExt cx="1018486" cy="183486"/>
          </a:xfrm>
        </p:grpSpPr>
        <p:sp>
          <p:nvSpPr>
            <p:cNvPr name="Freeform 12" id="12"/>
            <p:cNvSpPr/>
            <p:nvPr/>
          </p:nvSpPr>
          <p:spPr>
            <a:xfrm flipH="false" flipV="false" rot="0">
              <a:off x="0" y="0"/>
              <a:ext cx="1018486" cy="183486"/>
            </a:xfrm>
            <a:custGeom>
              <a:avLst/>
              <a:gdLst/>
              <a:ahLst/>
              <a:cxnLst/>
              <a:rect r="r" b="b" t="t" l="l"/>
              <a:pathLst>
                <a:path h="183486" w="1018486">
                  <a:moveTo>
                    <a:pt x="0" y="0"/>
                  </a:moveTo>
                  <a:lnTo>
                    <a:pt x="1018486" y="0"/>
                  </a:lnTo>
                  <a:lnTo>
                    <a:pt x="1018486" y="183486"/>
                  </a:lnTo>
                  <a:lnTo>
                    <a:pt x="0" y="183486"/>
                  </a:lnTo>
                  <a:close/>
                </a:path>
              </a:pathLst>
            </a:custGeom>
            <a:solidFill>
              <a:srgbClr val="ADE466"/>
            </a:solidFill>
          </p:spPr>
        </p:sp>
        <p:sp>
          <p:nvSpPr>
            <p:cNvPr name="TextBox 13" id="13"/>
            <p:cNvSpPr txBox="true"/>
            <p:nvPr/>
          </p:nvSpPr>
          <p:spPr>
            <a:xfrm>
              <a:off x="0" y="-28575"/>
              <a:ext cx="1018486" cy="212061"/>
            </a:xfrm>
            <a:prstGeom prst="rect">
              <a:avLst/>
            </a:prstGeom>
          </p:spPr>
          <p:txBody>
            <a:bodyPr anchor="ctr" rtlCol="false" tIns="50800" lIns="50800" bIns="50800" rIns="50800"/>
            <a:lstStyle/>
            <a:p>
              <a:pPr algn="ctr" marL="0" indent="0" lvl="0">
                <a:lnSpc>
                  <a:spcPts val="2239"/>
                </a:lnSpc>
              </a:pPr>
              <a:r>
                <a:rPr lang="en-US" b="true" sz="1599">
                  <a:solidFill>
                    <a:srgbClr val="000000"/>
                  </a:solidFill>
                  <a:latin typeface="Montserrat Bold"/>
                  <a:ea typeface="Montserrat Bold"/>
                  <a:cs typeface="Montserrat Bold"/>
                  <a:sym typeface="Montserrat Bold"/>
                </a:rPr>
                <a:t>Step IV</a:t>
              </a:r>
            </a:p>
          </p:txBody>
        </p:sp>
      </p:grpSp>
      <p:sp>
        <p:nvSpPr>
          <p:cNvPr name="AutoShape 14" id="14"/>
          <p:cNvSpPr/>
          <p:nvPr/>
        </p:nvSpPr>
        <p:spPr>
          <a:xfrm flipV="true">
            <a:off x="6080159" y="3381305"/>
            <a:ext cx="0" cy="2877077"/>
          </a:xfrm>
          <a:prstGeom prst="line">
            <a:avLst/>
          </a:prstGeom>
          <a:ln cap="flat" w="47625">
            <a:solidFill>
              <a:srgbClr val="CED5E6"/>
            </a:solidFill>
            <a:prstDash val="solid"/>
            <a:headEnd type="none" len="sm" w="sm"/>
            <a:tailEnd type="diamond" len="lg" w="lg"/>
          </a:ln>
        </p:spPr>
      </p:sp>
      <p:sp>
        <p:nvSpPr>
          <p:cNvPr name="AutoShape 15" id="15"/>
          <p:cNvSpPr/>
          <p:nvPr/>
        </p:nvSpPr>
        <p:spPr>
          <a:xfrm flipV="true">
            <a:off x="13662349" y="3412099"/>
            <a:ext cx="0" cy="2877077"/>
          </a:xfrm>
          <a:prstGeom prst="line">
            <a:avLst/>
          </a:prstGeom>
          <a:ln cap="flat" w="47625">
            <a:solidFill>
              <a:srgbClr val="89E2E8"/>
            </a:solidFill>
            <a:prstDash val="solid"/>
            <a:headEnd type="none" len="sm" w="sm"/>
            <a:tailEnd type="diamond" len="lg" w="lg"/>
          </a:ln>
        </p:spPr>
      </p:sp>
      <p:sp>
        <p:nvSpPr>
          <p:cNvPr name="AutoShape 16" id="16"/>
          <p:cNvSpPr/>
          <p:nvPr/>
        </p:nvSpPr>
        <p:spPr>
          <a:xfrm flipH="true">
            <a:off x="9848447" y="6941970"/>
            <a:ext cx="0" cy="2877077"/>
          </a:xfrm>
          <a:prstGeom prst="line">
            <a:avLst/>
          </a:prstGeom>
          <a:ln cap="flat" w="47625">
            <a:solidFill>
              <a:srgbClr val="979BFF"/>
            </a:solidFill>
            <a:prstDash val="solid"/>
            <a:headEnd type="none" len="sm" w="sm"/>
            <a:tailEnd type="diamond" len="lg" w="lg"/>
          </a:ln>
        </p:spPr>
      </p:sp>
      <p:grpSp>
        <p:nvGrpSpPr>
          <p:cNvPr name="Group 17" id="17"/>
          <p:cNvGrpSpPr/>
          <p:nvPr/>
        </p:nvGrpSpPr>
        <p:grpSpPr>
          <a:xfrm rot="0">
            <a:off x="4063861" y="7804224"/>
            <a:ext cx="1284521" cy="1284521"/>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79BFF"/>
            </a:solidFill>
          </p:spPr>
        </p:sp>
        <p:sp>
          <p:nvSpPr>
            <p:cNvPr name="TextBox 19" id="19"/>
            <p:cNvSpPr txBox="true"/>
            <p:nvPr/>
          </p:nvSpPr>
          <p:spPr>
            <a:xfrm>
              <a:off x="76200" y="47625"/>
              <a:ext cx="660400" cy="688975"/>
            </a:xfrm>
            <a:prstGeom prst="rect">
              <a:avLst/>
            </a:prstGeom>
          </p:spPr>
          <p:txBody>
            <a:bodyPr anchor="ctr" rtlCol="false" tIns="50800" lIns="50800" bIns="50800" rIns="50800"/>
            <a:lstStyle/>
            <a:p>
              <a:pPr algn="ctr">
                <a:lnSpc>
                  <a:spcPts val="2086"/>
                </a:lnSpc>
              </a:pPr>
            </a:p>
          </p:txBody>
        </p:sp>
      </p:grpSp>
      <p:grpSp>
        <p:nvGrpSpPr>
          <p:cNvPr name="Group 20" id="20"/>
          <p:cNvGrpSpPr/>
          <p:nvPr/>
        </p:nvGrpSpPr>
        <p:grpSpPr>
          <a:xfrm rot="0">
            <a:off x="8130566" y="4095315"/>
            <a:ext cx="1284521" cy="1284521"/>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9E2E8"/>
            </a:solidFill>
          </p:spPr>
        </p:sp>
        <p:sp>
          <p:nvSpPr>
            <p:cNvPr name="TextBox 22" id="22"/>
            <p:cNvSpPr txBox="true"/>
            <p:nvPr/>
          </p:nvSpPr>
          <p:spPr>
            <a:xfrm>
              <a:off x="76200" y="47625"/>
              <a:ext cx="660400" cy="688975"/>
            </a:xfrm>
            <a:prstGeom prst="rect">
              <a:avLst/>
            </a:prstGeom>
          </p:spPr>
          <p:txBody>
            <a:bodyPr anchor="ctr" rtlCol="false" tIns="50800" lIns="50800" bIns="50800" rIns="50800"/>
            <a:lstStyle/>
            <a:p>
              <a:pPr algn="ctr">
                <a:lnSpc>
                  <a:spcPts val="2086"/>
                </a:lnSpc>
              </a:pPr>
            </a:p>
          </p:txBody>
        </p:sp>
      </p:grpSp>
      <p:grpSp>
        <p:nvGrpSpPr>
          <p:cNvPr name="Group 23" id="23"/>
          <p:cNvGrpSpPr/>
          <p:nvPr/>
        </p:nvGrpSpPr>
        <p:grpSpPr>
          <a:xfrm rot="0">
            <a:off x="12791837" y="7754904"/>
            <a:ext cx="1355599" cy="1355599"/>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DE466"/>
            </a:solidFill>
          </p:spPr>
        </p:sp>
        <p:sp>
          <p:nvSpPr>
            <p:cNvPr name="TextBox 25" id="25"/>
            <p:cNvSpPr txBox="true"/>
            <p:nvPr/>
          </p:nvSpPr>
          <p:spPr>
            <a:xfrm>
              <a:off x="76200" y="47625"/>
              <a:ext cx="660400" cy="688975"/>
            </a:xfrm>
            <a:prstGeom prst="rect">
              <a:avLst/>
            </a:prstGeom>
          </p:spPr>
          <p:txBody>
            <a:bodyPr anchor="ctr" rtlCol="false" tIns="50800" lIns="50800" bIns="50800" rIns="50800"/>
            <a:lstStyle/>
            <a:p>
              <a:pPr algn="ctr">
                <a:lnSpc>
                  <a:spcPts val="2086"/>
                </a:lnSpc>
              </a:pPr>
            </a:p>
          </p:txBody>
        </p:sp>
      </p:grpSp>
      <p:grpSp>
        <p:nvGrpSpPr>
          <p:cNvPr name="Group 26" id="26"/>
          <p:cNvGrpSpPr/>
          <p:nvPr/>
        </p:nvGrpSpPr>
        <p:grpSpPr>
          <a:xfrm rot="0">
            <a:off x="688257" y="4105354"/>
            <a:ext cx="1284521" cy="1284521"/>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D5E6"/>
            </a:solidFill>
          </p:spPr>
        </p:sp>
        <p:sp>
          <p:nvSpPr>
            <p:cNvPr name="TextBox 28" id="28"/>
            <p:cNvSpPr txBox="true"/>
            <p:nvPr/>
          </p:nvSpPr>
          <p:spPr>
            <a:xfrm>
              <a:off x="76200" y="47625"/>
              <a:ext cx="660400" cy="688975"/>
            </a:xfrm>
            <a:prstGeom prst="rect">
              <a:avLst/>
            </a:prstGeom>
          </p:spPr>
          <p:txBody>
            <a:bodyPr anchor="ctr" rtlCol="false" tIns="50800" lIns="50800" bIns="50800" rIns="50800"/>
            <a:lstStyle/>
            <a:p>
              <a:pPr algn="ctr">
                <a:lnSpc>
                  <a:spcPts val="2086"/>
                </a:lnSpc>
              </a:pPr>
            </a:p>
          </p:txBody>
        </p:sp>
      </p:grpSp>
      <p:sp>
        <p:nvSpPr>
          <p:cNvPr name="AutoShape 29" id="29"/>
          <p:cNvSpPr/>
          <p:nvPr/>
        </p:nvSpPr>
        <p:spPr>
          <a:xfrm>
            <a:off x="17453299" y="6598772"/>
            <a:ext cx="0" cy="2319776"/>
          </a:xfrm>
          <a:prstGeom prst="line">
            <a:avLst/>
          </a:prstGeom>
          <a:ln cap="flat" w="38100">
            <a:solidFill>
              <a:srgbClr val="ADE466"/>
            </a:solidFill>
            <a:prstDash val="solid"/>
            <a:headEnd type="none" len="sm" w="sm"/>
            <a:tailEnd type="diamond" len="lg" w="lg"/>
          </a:ln>
        </p:spPr>
      </p:sp>
      <p:sp>
        <p:nvSpPr>
          <p:cNvPr name="Freeform 30" id="30"/>
          <p:cNvSpPr/>
          <p:nvPr/>
        </p:nvSpPr>
        <p:spPr>
          <a:xfrm flipH="false" flipV="false" rot="0">
            <a:off x="4240997" y="7959933"/>
            <a:ext cx="930249" cy="922571"/>
          </a:xfrm>
          <a:custGeom>
            <a:avLst/>
            <a:gdLst/>
            <a:ahLst/>
            <a:cxnLst/>
            <a:rect r="r" b="b" t="t" l="l"/>
            <a:pathLst>
              <a:path h="922571" w="930249">
                <a:moveTo>
                  <a:pt x="0" y="0"/>
                </a:moveTo>
                <a:lnTo>
                  <a:pt x="930249" y="0"/>
                </a:lnTo>
                <a:lnTo>
                  <a:pt x="930249" y="922571"/>
                </a:lnTo>
                <a:lnTo>
                  <a:pt x="0" y="9225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0">
            <a:off x="8301161" y="4316507"/>
            <a:ext cx="943330" cy="842136"/>
          </a:xfrm>
          <a:custGeom>
            <a:avLst/>
            <a:gdLst/>
            <a:ahLst/>
            <a:cxnLst/>
            <a:rect r="r" b="b" t="t" l="l"/>
            <a:pathLst>
              <a:path h="842136" w="943330">
                <a:moveTo>
                  <a:pt x="0" y="0"/>
                </a:moveTo>
                <a:lnTo>
                  <a:pt x="943330" y="0"/>
                </a:lnTo>
                <a:lnTo>
                  <a:pt x="943330" y="842137"/>
                </a:lnTo>
                <a:lnTo>
                  <a:pt x="0" y="8421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0">
            <a:off x="12990062" y="7951908"/>
            <a:ext cx="1016299" cy="921071"/>
          </a:xfrm>
          <a:custGeom>
            <a:avLst/>
            <a:gdLst/>
            <a:ahLst/>
            <a:cxnLst/>
            <a:rect r="r" b="b" t="t" l="l"/>
            <a:pathLst>
              <a:path h="921071" w="1016299">
                <a:moveTo>
                  <a:pt x="0" y="0"/>
                </a:moveTo>
                <a:lnTo>
                  <a:pt x="1016299" y="0"/>
                </a:lnTo>
                <a:lnTo>
                  <a:pt x="1016299" y="921071"/>
                </a:lnTo>
                <a:lnTo>
                  <a:pt x="0" y="9210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3" id="33"/>
          <p:cNvSpPr/>
          <p:nvPr/>
        </p:nvSpPr>
        <p:spPr>
          <a:xfrm flipH="false" flipV="false" rot="0">
            <a:off x="851184" y="4340897"/>
            <a:ext cx="635070" cy="804862"/>
          </a:xfrm>
          <a:custGeom>
            <a:avLst/>
            <a:gdLst/>
            <a:ahLst/>
            <a:cxnLst/>
            <a:rect r="r" b="b" t="t" l="l"/>
            <a:pathLst>
              <a:path h="804862" w="635070">
                <a:moveTo>
                  <a:pt x="0" y="0"/>
                </a:moveTo>
                <a:lnTo>
                  <a:pt x="635069" y="0"/>
                </a:lnTo>
                <a:lnTo>
                  <a:pt x="635069" y="804861"/>
                </a:lnTo>
                <a:lnTo>
                  <a:pt x="0" y="80486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4" id="34"/>
          <p:cNvSpPr/>
          <p:nvPr/>
        </p:nvSpPr>
        <p:spPr>
          <a:xfrm flipH="false" flipV="false" rot="1485679">
            <a:off x="1330517" y="4487170"/>
            <a:ext cx="634053" cy="635208"/>
          </a:xfrm>
          <a:custGeom>
            <a:avLst/>
            <a:gdLst/>
            <a:ahLst/>
            <a:cxnLst/>
            <a:rect r="r" b="b" t="t" l="l"/>
            <a:pathLst>
              <a:path h="635208" w="634053">
                <a:moveTo>
                  <a:pt x="0" y="0"/>
                </a:moveTo>
                <a:lnTo>
                  <a:pt x="634053" y="0"/>
                </a:lnTo>
                <a:lnTo>
                  <a:pt x="634053" y="635207"/>
                </a:lnTo>
                <a:lnTo>
                  <a:pt x="0" y="63520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5" id="35"/>
          <p:cNvSpPr txBox="true"/>
          <p:nvPr/>
        </p:nvSpPr>
        <p:spPr>
          <a:xfrm rot="0">
            <a:off x="427916" y="2041877"/>
            <a:ext cx="17432169" cy="529803"/>
          </a:xfrm>
          <a:prstGeom prst="rect">
            <a:avLst/>
          </a:prstGeom>
        </p:spPr>
        <p:txBody>
          <a:bodyPr anchor="t" rtlCol="false" tIns="0" lIns="0" bIns="0" rIns="0">
            <a:spAutoFit/>
          </a:bodyPr>
          <a:lstStyle/>
          <a:p>
            <a:pPr algn="l">
              <a:lnSpc>
                <a:spcPts val="4480"/>
              </a:lnSpc>
            </a:pPr>
            <a:r>
              <a:rPr lang="en-US" sz="2800">
                <a:solidFill>
                  <a:srgbClr val="000000"/>
                </a:solidFill>
                <a:latin typeface="Open Sauce"/>
                <a:ea typeface="Open Sauce"/>
                <a:cs typeface="Open Sauce"/>
                <a:sym typeface="Open Sauce"/>
              </a:rPr>
              <a:t>To identify the most effective sales method a structured analysis was conducted in four main steps :</a:t>
            </a:r>
          </a:p>
        </p:txBody>
      </p:sp>
      <p:sp>
        <p:nvSpPr>
          <p:cNvPr name="TextBox 36" id="36"/>
          <p:cNvSpPr txBox="true"/>
          <p:nvPr/>
        </p:nvSpPr>
        <p:spPr>
          <a:xfrm rot="0">
            <a:off x="807474" y="573086"/>
            <a:ext cx="5669030" cy="7124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DM Sans Bold"/>
                <a:ea typeface="DM Sans Bold"/>
                <a:cs typeface="DM Sans Bold"/>
                <a:sym typeface="DM Sans Bold"/>
              </a:rPr>
              <a:t>Analyti</a:t>
            </a:r>
            <a:r>
              <a:rPr lang="en-US" b="true" sz="4200">
                <a:solidFill>
                  <a:srgbClr val="000000"/>
                </a:solidFill>
                <a:latin typeface="DM Sans Bold"/>
                <a:ea typeface="DM Sans Bold"/>
                <a:cs typeface="DM Sans Bold"/>
                <a:sym typeface="DM Sans Bold"/>
              </a:rPr>
              <a:t>cal Approach</a:t>
            </a:r>
          </a:p>
        </p:txBody>
      </p:sp>
      <p:sp>
        <p:nvSpPr>
          <p:cNvPr name="TextBox 37" id="37"/>
          <p:cNvSpPr txBox="true"/>
          <p:nvPr/>
        </p:nvSpPr>
        <p:spPr>
          <a:xfrm rot="0">
            <a:off x="2144227" y="3841127"/>
            <a:ext cx="3650870" cy="1841568"/>
          </a:xfrm>
          <a:prstGeom prst="rect">
            <a:avLst/>
          </a:prstGeom>
        </p:spPr>
        <p:txBody>
          <a:bodyPr anchor="t" rtlCol="false" tIns="0" lIns="0" bIns="0" rIns="0">
            <a:spAutoFit/>
          </a:bodyPr>
          <a:lstStyle/>
          <a:p>
            <a:pPr algn="just" marL="321321" indent="-160660" lvl="1">
              <a:lnSpc>
                <a:spcPts val="2693"/>
              </a:lnSpc>
              <a:buFont typeface="Arial"/>
              <a:buChar char="•"/>
            </a:pPr>
            <a:r>
              <a:rPr lang="en-US" sz="1488">
                <a:solidFill>
                  <a:srgbClr val="000000"/>
                </a:solidFill>
                <a:latin typeface="Montserrat"/>
                <a:ea typeface="Montserrat"/>
                <a:cs typeface="Montserrat"/>
                <a:sym typeface="Montserrat"/>
              </a:rPr>
              <a:t>Ve</a:t>
            </a:r>
            <a:r>
              <a:rPr lang="en-US" sz="1488">
                <a:solidFill>
                  <a:srgbClr val="000000"/>
                </a:solidFill>
                <a:latin typeface="Montserrat"/>
                <a:ea typeface="Montserrat"/>
                <a:cs typeface="Montserrat"/>
                <a:sym typeface="Montserrat"/>
              </a:rPr>
              <a:t>rified consistency across 15,000 records and 8 variables</a:t>
            </a:r>
          </a:p>
          <a:p>
            <a:pPr algn="just">
              <a:lnSpc>
                <a:spcPts val="1448"/>
              </a:lnSpc>
            </a:pPr>
          </a:p>
          <a:p>
            <a:pPr algn="just" marL="321321" indent="-160660" lvl="1">
              <a:lnSpc>
                <a:spcPts val="2693"/>
              </a:lnSpc>
              <a:buFont typeface="Arial"/>
              <a:buChar char="•"/>
            </a:pPr>
            <a:r>
              <a:rPr lang="en-US" sz="1488">
                <a:solidFill>
                  <a:srgbClr val="000000"/>
                </a:solidFill>
                <a:latin typeface="Montserrat"/>
                <a:ea typeface="Montserrat"/>
                <a:cs typeface="Montserrat"/>
                <a:sym typeface="Montserrat"/>
              </a:rPr>
              <a:t>Standardized sales methods and corrected invalid values</a:t>
            </a:r>
          </a:p>
          <a:p>
            <a:pPr algn="just">
              <a:lnSpc>
                <a:spcPts val="2693"/>
              </a:lnSpc>
            </a:pPr>
          </a:p>
        </p:txBody>
      </p:sp>
      <p:sp>
        <p:nvSpPr>
          <p:cNvPr name="TextBox 38" id="38"/>
          <p:cNvSpPr txBox="true"/>
          <p:nvPr/>
        </p:nvSpPr>
        <p:spPr>
          <a:xfrm rot="0">
            <a:off x="821772" y="3355537"/>
            <a:ext cx="4988750" cy="382509"/>
          </a:xfrm>
          <a:prstGeom prst="rect">
            <a:avLst/>
          </a:prstGeom>
        </p:spPr>
        <p:txBody>
          <a:bodyPr anchor="t" rtlCol="false" tIns="0" lIns="0" bIns="0" rIns="0">
            <a:spAutoFit/>
          </a:bodyPr>
          <a:lstStyle/>
          <a:p>
            <a:pPr algn="r" marL="0" indent="0" lvl="0">
              <a:lnSpc>
                <a:spcPts val="3035"/>
              </a:lnSpc>
            </a:pPr>
            <a:r>
              <a:rPr lang="en-US" b="true" sz="2371">
                <a:solidFill>
                  <a:srgbClr val="000000"/>
                </a:solidFill>
                <a:latin typeface="Montserrat Bold"/>
                <a:ea typeface="Montserrat Bold"/>
                <a:cs typeface="Montserrat Bold"/>
                <a:sym typeface="Montserrat Bold"/>
              </a:rPr>
              <a:t>Data Val</a:t>
            </a:r>
            <a:r>
              <a:rPr lang="en-US" b="true" sz="2371">
                <a:solidFill>
                  <a:srgbClr val="000000"/>
                </a:solidFill>
                <a:latin typeface="Montserrat Bold"/>
                <a:ea typeface="Montserrat Bold"/>
                <a:cs typeface="Montserrat Bold"/>
                <a:sym typeface="Montserrat Bold"/>
              </a:rPr>
              <a:t>idation and Cleaning</a:t>
            </a:r>
          </a:p>
        </p:txBody>
      </p:sp>
      <p:sp>
        <p:nvSpPr>
          <p:cNvPr name="TextBox 39" id="39"/>
          <p:cNvSpPr txBox="true"/>
          <p:nvPr/>
        </p:nvSpPr>
        <p:spPr>
          <a:xfrm rot="0">
            <a:off x="9505192" y="3847845"/>
            <a:ext cx="3837477" cy="1717366"/>
          </a:xfrm>
          <a:prstGeom prst="rect">
            <a:avLst/>
          </a:prstGeom>
        </p:spPr>
        <p:txBody>
          <a:bodyPr anchor="t" rtlCol="false" tIns="0" lIns="0" bIns="0" rIns="0">
            <a:spAutoFit/>
          </a:bodyPr>
          <a:lstStyle/>
          <a:p>
            <a:pPr algn="just" marL="321321" indent="-160660" lvl="1">
              <a:lnSpc>
                <a:spcPts val="2530"/>
              </a:lnSpc>
              <a:buFont typeface="Arial"/>
              <a:buChar char="•"/>
            </a:pPr>
            <a:r>
              <a:rPr lang="en-US" sz="1488">
                <a:solidFill>
                  <a:srgbClr val="000000"/>
                </a:solidFill>
                <a:latin typeface="Montserrat"/>
                <a:ea typeface="Montserrat"/>
                <a:cs typeface="Montserrat"/>
                <a:sym typeface="Montserrat"/>
              </a:rPr>
              <a:t>Co</a:t>
            </a:r>
            <a:r>
              <a:rPr lang="en-US" sz="1488">
                <a:solidFill>
                  <a:srgbClr val="000000"/>
                </a:solidFill>
                <a:latin typeface="Montserrat"/>
                <a:ea typeface="Montserrat"/>
                <a:cs typeface="Montserrat"/>
                <a:sym typeface="Montserrat"/>
              </a:rPr>
              <a:t>mbined results to guide next campaign strategy</a:t>
            </a:r>
          </a:p>
          <a:p>
            <a:pPr algn="just">
              <a:lnSpc>
                <a:spcPts val="1360"/>
              </a:lnSpc>
            </a:pPr>
          </a:p>
          <a:p>
            <a:pPr algn="just" marL="321321" indent="-160660" lvl="1">
              <a:lnSpc>
                <a:spcPts val="2530"/>
              </a:lnSpc>
              <a:buFont typeface="Arial"/>
              <a:buChar char="•"/>
            </a:pPr>
            <a:r>
              <a:rPr lang="en-US" sz="1488">
                <a:solidFill>
                  <a:srgbClr val="000000"/>
                </a:solidFill>
                <a:latin typeface="Montserrat"/>
                <a:ea typeface="Montserrat"/>
                <a:cs typeface="Montserrat"/>
                <a:sym typeface="Montserrat"/>
              </a:rPr>
              <a:t>Aligned insights with business goals and operational feasibility</a:t>
            </a:r>
          </a:p>
          <a:p>
            <a:pPr algn="just" marL="0" indent="0" lvl="0">
              <a:lnSpc>
                <a:spcPts val="2530"/>
              </a:lnSpc>
            </a:pPr>
          </a:p>
        </p:txBody>
      </p:sp>
      <p:sp>
        <p:nvSpPr>
          <p:cNvPr name="TextBox 40" id="40"/>
          <p:cNvSpPr txBox="true"/>
          <p:nvPr/>
        </p:nvSpPr>
        <p:spPr>
          <a:xfrm rot="0">
            <a:off x="8130566" y="3376486"/>
            <a:ext cx="5212103" cy="382509"/>
          </a:xfrm>
          <a:prstGeom prst="rect">
            <a:avLst/>
          </a:prstGeom>
        </p:spPr>
        <p:txBody>
          <a:bodyPr anchor="t" rtlCol="false" tIns="0" lIns="0" bIns="0" rIns="0">
            <a:spAutoFit/>
          </a:bodyPr>
          <a:lstStyle/>
          <a:p>
            <a:pPr algn="r" marL="0" indent="0" lvl="0">
              <a:lnSpc>
                <a:spcPts val="3035"/>
              </a:lnSpc>
            </a:pPr>
            <a:r>
              <a:rPr lang="en-US" b="true" sz="2371">
                <a:solidFill>
                  <a:srgbClr val="000000"/>
                </a:solidFill>
                <a:latin typeface="Montserrat Bold"/>
                <a:ea typeface="Montserrat Bold"/>
                <a:cs typeface="Montserrat Bold"/>
                <a:sym typeface="Montserrat Bold"/>
              </a:rPr>
              <a:t>Business Metric Definition</a:t>
            </a:r>
          </a:p>
        </p:txBody>
      </p:sp>
      <p:sp>
        <p:nvSpPr>
          <p:cNvPr name="TextBox 41" id="41"/>
          <p:cNvSpPr txBox="true"/>
          <p:nvPr/>
        </p:nvSpPr>
        <p:spPr>
          <a:xfrm rot="0">
            <a:off x="5348382" y="7728024"/>
            <a:ext cx="4227720" cy="1717366"/>
          </a:xfrm>
          <a:prstGeom prst="rect">
            <a:avLst/>
          </a:prstGeom>
        </p:spPr>
        <p:txBody>
          <a:bodyPr anchor="t" rtlCol="false" tIns="0" lIns="0" bIns="0" rIns="0">
            <a:spAutoFit/>
          </a:bodyPr>
          <a:lstStyle/>
          <a:p>
            <a:pPr algn="just" marL="321321" indent="-160660" lvl="1">
              <a:lnSpc>
                <a:spcPts val="2530"/>
              </a:lnSpc>
              <a:buFont typeface="Arial"/>
              <a:buChar char="•"/>
            </a:pPr>
            <a:r>
              <a:rPr lang="en-US" sz="1488">
                <a:solidFill>
                  <a:srgbClr val="000000"/>
                </a:solidFill>
                <a:latin typeface="Montserrat"/>
                <a:ea typeface="Montserrat"/>
                <a:cs typeface="Montserrat"/>
                <a:sym typeface="Montserrat"/>
              </a:rPr>
              <a:t>Explo</a:t>
            </a:r>
            <a:r>
              <a:rPr lang="en-US" sz="1488">
                <a:solidFill>
                  <a:srgbClr val="000000"/>
                </a:solidFill>
                <a:latin typeface="Montserrat"/>
                <a:ea typeface="Montserrat"/>
                <a:cs typeface="Montserrat"/>
                <a:sym typeface="Montserrat"/>
              </a:rPr>
              <a:t>red customer distribution, sales volume, and revenue patterns</a:t>
            </a:r>
          </a:p>
          <a:p>
            <a:pPr algn="just">
              <a:lnSpc>
                <a:spcPts val="1360"/>
              </a:lnSpc>
            </a:pPr>
          </a:p>
          <a:p>
            <a:pPr algn="just" marL="321321" indent="-160660" lvl="1">
              <a:lnSpc>
                <a:spcPts val="2530"/>
              </a:lnSpc>
              <a:buFont typeface="Arial"/>
              <a:buChar char="•"/>
            </a:pPr>
            <a:r>
              <a:rPr lang="en-US" sz="1488">
                <a:solidFill>
                  <a:srgbClr val="000000"/>
                </a:solidFill>
                <a:latin typeface="Montserrat"/>
                <a:ea typeface="Montserrat"/>
                <a:cs typeface="Montserrat"/>
                <a:sym typeface="Montserrat"/>
              </a:rPr>
              <a:t>Compared performance across methods, weeks, and regions</a:t>
            </a:r>
          </a:p>
          <a:p>
            <a:pPr algn="just" marL="0" indent="0" lvl="0">
              <a:lnSpc>
                <a:spcPts val="2530"/>
              </a:lnSpc>
            </a:pPr>
          </a:p>
        </p:txBody>
      </p:sp>
      <p:sp>
        <p:nvSpPr>
          <p:cNvPr name="TextBox 42" id="42"/>
          <p:cNvSpPr txBox="true"/>
          <p:nvPr/>
        </p:nvSpPr>
        <p:spPr>
          <a:xfrm rot="0">
            <a:off x="5348382" y="7183589"/>
            <a:ext cx="4228603" cy="382509"/>
          </a:xfrm>
          <a:prstGeom prst="rect">
            <a:avLst/>
          </a:prstGeom>
        </p:spPr>
        <p:txBody>
          <a:bodyPr anchor="t" rtlCol="false" tIns="0" lIns="0" bIns="0" rIns="0">
            <a:spAutoFit/>
          </a:bodyPr>
          <a:lstStyle/>
          <a:p>
            <a:pPr algn="r" marL="0" indent="0" lvl="0">
              <a:lnSpc>
                <a:spcPts val="3035"/>
              </a:lnSpc>
            </a:pPr>
            <a:r>
              <a:rPr lang="en-US" b="true" sz="2371">
                <a:solidFill>
                  <a:srgbClr val="000000"/>
                </a:solidFill>
                <a:latin typeface="Montserrat Bold"/>
                <a:ea typeface="Montserrat Bold"/>
                <a:cs typeface="Montserrat Bold"/>
                <a:sym typeface="Montserrat Bold"/>
              </a:rPr>
              <a:t>Explor</a:t>
            </a:r>
            <a:r>
              <a:rPr lang="en-US" b="true" sz="2371">
                <a:solidFill>
                  <a:srgbClr val="000000"/>
                </a:solidFill>
                <a:latin typeface="Montserrat Bold"/>
                <a:ea typeface="Montserrat Bold"/>
                <a:cs typeface="Montserrat Bold"/>
                <a:sym typeface="Montserrat Bold"/>
              </a:rPr>
              <a:t>atory Data Analysis</a:t>
            </a:r>
          </a:p>
        </p:txBody>
      </p:sp>
      <p:sp>
        <p:nvSpPr>
          <p:cNvPr name="TextBox 43" id="43"/>
          <p:cNvSpPr txBox="true"/>
          <p:nvPr/>
        </p:nvSpPr>
        <p:spPr>
          <a:xfrm rot="0">
            <a:off x="14122572" y="7678704"/>
            <a:ext cx="3053244" cy="1404098"/>
          </a:xfrm>
          <a:prstGeom prst="rect">
            <a:avLst/>
          </a:prstGeom>
        </p:spPr>
        <p:txBody>
          <a:bodyPr anchor="t" rtlCol="false" tIns="0" lIns="0" bIns="0" rIns="0">
            <a:spAutoFit/>
          </a:bodyPr>
          <a:lstStyle/>
          <a:p>
            <a:pPr algn="l" marL="321321" indent="-160660" lvl="1">
              <a:lnSpc>
                <a:spcPts val="2530"/>
              </a:lnSpc>
              <a:buFont typeface="Arial"/>
              <a:buChar char="•"/>
            </a:pPr>
            <a:r>
              <a:rPr lang="en-US" sz="1488">
                <a:solidFill>
                  <a:srgbClr val="000000"/>
                </a:solidFill>
                <a:latin typeface="Montserrat"/>
                <a:ea typeface="Montserrat"/>
                <a:cs typeface="Montserrat"/>
                <a:sym typeface="Montserrat"/>
              </a:rPr>
              <a:t>Key</a:t>
            </a:r>
            <a:r>
              <a:rPr lang="en-US" sz="1488">
                <a:solidFill>
                  <a:srgbClr val="000000"/>
                </a:solidFill>
                <a:latin typeface="Montserrat"/>
                <a:ea typeface="Montserrat"/>
                <a:cs typeface="Montserrat"/>
                <a:sym typeface="Montserrat"/>
              </a:rPr>
              <a:t> takeaways on method performance</a:t>
            </a:r>
          </a:p>
          <a:p>
            <a:pPr algn="l">
              <a:lnSpc>
                <a:spcPts val="1360"/>
              </a:lnSpc>
            </a:pPr>
          </a:p>
          <a:p>
            <a:pPr algn="l" marL="321321" indent="-160660" lvl="1">
              <a:lnSpc>
                <a:spcPts val="2530"/>
              </a:lnSpc>
              <a:buFont typeface="Arial"/>
              <a:buChar char="•"/>
            </a:pPr>
            <a:r>
              <a:rPr lang="en-US" sz="1488">
                <a:solidFill>
                  <a:srgbClr val="000000"/>
                </a:solidFill>
                <a:latin typeface="Montserrat"/>
                <a:ea typeface="Montserrat"/>
                <a:cs typeface="Montserrat"/>
                <a:sym typeface="Montserrat"/>
              </a:rPr>
              <a:t>Strategic guidance for next campaign</a:t>
            </a:r>
          </a:p>
        </p:txBody>
      </p:sp>
      <p:sp>
        <p:nvSpPr>
          <p:cNvPr name="TextBox 44" id="44"/>
          <p:cNvSpPr txBox="true"/>
          <p:nvPr/>
        </p:nvSpPr>
        <p:spPr>
          <a:xfrm rot="0">
            <a:off x="14122572" y="7183589"/>
            <a:ext cx="3068669" cy="382509"/>
          </a:xfrm>
          <a:prstGeom prst="rect">
            <a:avLst/>
          </a:prstGeom>
        </p:spPr>
        <p:txBody>
          <a:bodyPr anchor="t" rtlCol="false" tIns="0" lIns="0" bIns="0" rIns="0">
            <a:spAutoFit/>
          </a:bodyPr>
          <a:lstStyle/>
          <a:p>
            <a:pPr algn="r" marL="0" indent="0" lvl="0">
              <a:lnSpc>
                <a:spcPts val="3035"/>
              </a:lnSpc>
            </a:pPr>
            <a:r>
              <a:rPr lang="en-US" b="true" sz="2371">
                <a:solidFill>
                  <a:srgbClr val="000000"/>
                </a:solidFill>
                <a:latin typeface="Montserrat Bold"/>
                <a:ea typeface="Montserrat Bold"/>
                <a:cs typeface="Montserrat Bold"/>
                <a:sym typeface="Montserrat Bold"/>
              </a:rPr>
              <a:t>Recomme</a:t>
            </a:r>
            <a:r>
              <a:rPr lang="en-US" b="true" sz="2371">
                <a:solidFill>
                  <a:srgbClr val="000000"/>
                </a:solidFill>
                <a:latin typeface="Montserrat Bold"/>
                <a:ea typeface="Montserrat Bold"/>
                <a:cs typeface="Montserrat Bold"/>
                <a:sym typeface="Montserrat Bold"/>
              </a:rPr>
              <a:t>ndations</a:t>
            </a:r>
          </a:p>
        </p:txBody>
      </p:sp>
      <p:sp>
        <p:nvSpPr>
          <p:cNvPr name="AutoShape 45" id="45"/>
          <p:cNvSpPr/>
          <p:nvPr/>
        </p:nvSpPr>
        <p:spPr>
          <a:xfrm>
            <a:off x="951772" y="1356994"/>
            <a:ext cx="4763228" cy="0"/>
          </a:xfrm>
          <a:prstGeom prst="line">
            <a:avLst/>
          </a:prstGeom>
          <a:ln cap="flat" w="66675">
            <a:solidFill>
              <a:srgbClr val="000000"/>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162203" y="837201"/>
            <a:ext cx="5637223" cy="4196600"/>
          </a:xfrm>
          <a:custGeom>
            <a:avLst/>
            <a:gdLst/>
            <a:ahLst/>
            <a:cxnLst/>
            <a:rect r="r" b="b" t="t" l="l"/>
            <a:pathLst>
              <a:path h="4196600" w="5637223">
                <a:moveTo>
                  <a:pt x="0" y="0"/>
                </a:moveTo>
                <a:lnTo>
                  <a:pt x="5637223" y="0"/>
                </a:lnTo>
                <a:lnTo>
                  <a:pt x="5637223" y="4196599"/>
                </a:lnTo>
                <a:lnTo>
                  <a:pt x="0" y="4196599"/>
                </a:lnTo>
                <a:lnTo>
                  <a:pt x="0" y="0"/>
                </a:lnTo>
                <a:close/>
              </a:path>
            </a:pathLst>
          </a:custGeom>
          <a:blipFill>
            <a:blip r:embed="rId2"/>
            <a:stretch>
              <a:fillRect l="0" t="0" r="0" b="0"/>
            </a:stretch>
          </a:blipFill>
        </p:spPr>
      </p:sp>
      <p:sp>
        <p:nvSpPr>
          <p:cNvPr name="Freeform 3" id="3"/>
          <p:cNvSpPr/>
          <p:nvPr/>
        </p:nvSpPr>
        <p:spPr>
          <a:xfrm flipH="false" flipV="false" rot="0">
            <a:off x="12162203" y="5672737"/>
            <a:ext cx="5637223" cy="4196600"/>
          </a:xfrm>
          <a:custGeom>
            <a:avLst/>
            <a:gdLst/>
            <a:ahLst/>
            <a:cxnLst/>
            <a:rect r="r" b="b" t="t" l="l"/>
            <a:pathLst>
              <a:path h="4196600" w="5637223">
                <a:moveTo>
                  <a:pt x="0" y="0"/>
                </a:moveTo>
                <a:lnTo>
                  <a:pt x="5637223" y="0"/>
                </a:lnTo>
                <a:lnTo>
                  <a:pt x="5637223" y="4196600"/>
                </a:lnTo>
                <a:lnTo>
                  <a:pt x="0" y="4196600"/>
                </a:lnTo>
                <a:lnTo>
                  <a:pt x="0" y="0"/>
                </a:lnTo>
                <a:close/>
              </a:path>
            </a:pathLst>
          </a:custGeom>
          <a:blipFill>
            <a:blip r:embed="rId3"/>
            <a:stretch>
              <a:fillRect l="0" t="0" r="0" b="0"/>
            </a:stretch>
          </a:blipFill>
        </p:spPr>
      </p:sp>
      <p:sp>
        <p:nvSpPr>
          <p:cNvPr name="TextBox 4" id="4"/>
          <p:cNvSpPr txBox="true"/>
          <p:nvPr/>
        </p:nvSpPr>
        <p:spPr>
          <a:xfrm rot="0">
            <a:off x="364218" y="1216391"/>
            <a:ext cx="11421165" cy="1595754"/>
          </a:xfrm>
          <a:prstGeom prst="rect">
            <a:avLst/>
          </a:prstGeom>
        </p:spPr>
        <p:txBody>
          <a:bodyPr anchor="t" rtlCol="false" tIns="0" lIns="0" bIns="0" rIns="0">
            <a:spAutoFit/>
          </a:bodyPr>
          <a:lstStyle/>
          <a:p>
            <a:pPr algn="just">
              <a:lnSpc>
                <a:spcPts val="4400"/>
              </a:lnSpc>
            </a:pPr>
            <a:r>
              <a:rPr lang="en-US" sz="2200">
                <a:solidFill>
                  <a:srgbClr val="000000"/>
                </a:solidFill>
                <a:latin typeface="Open Sauce"/>
                <a:ea typeface="Open Sauce"/>
                <a:cs typeface="Open Sauce"/>
                <a:sym typeface="Open Sauce"/>
              </a:rPr>
              <a:t>By analysing the customer Reach </a:t>
            </a:r>
            <a:r>
              <a:rPr lang="en-US" sz="2200">
                <a:solidFill>
                  <a:srgbClr val="000000"/>
                </a:solidFill>
                <a:latin typeface="Open Sauce"/>
                <a:ea typeface="Open Sauce"/>
                <a:cs typeface="Open Sauce"/>
                <a:sym typeface="Open Sauce"/>
              </a:rPr>
              <a:t>a</a:t>
            </a:r>
            <a:r>
              <a:rPr lang="en-US" sz="2200">
                <a:solidFill>
                  <a:srgbClr val="000000"/>
                </a:solidFill>
                <a:latin typeface="Open Sauce"/>
                <a:ea typeface="Open Sauce"/>
                <a:cs typeface="Open Sauce"/>
                <a:sym typeface="Open Sauce"/>
              </a:rPr>
              <a:t>nd the tot</a:t>
            </a:r>
            <a:r>
              <a:rPr lang="en-US" sz="2200">
                <a:solidFill>
                  <a:srgbClr val="000000"/>
                </a:solidFill>
                <a:latin typeface="Open Sauce"/>
                <a:ea typeface="Open Sauce"/>
                <a:cs typeface="Open Sauce"/>
                <a:sym typeface="Open Sauce"/>
              </a:rPr>
              <a:t>al </a:t>
            </a:r>
            <a:r>
              <a:rPr lang="en-US" sz="2200">
                <a:solidFill>
                  <a:srgbClr val="000000"/>
                </a:solidFill>
                <a:latin typeface="Open Sauce"/>
                <a:ea typeface="Open Sauce"/>
                <a:cs typeface="Open Sauce"/>
                <a:sym typeface="Open Sauce"/>
              </a:rPr>
              <a:t>Revenue</a:t>
            </a:r>
            <a:r>
              <a:rPr lang="en-US" sz="2200">
                <a:solidFill>
                  <a:srgbClr val="000000"/>
                </a:solidFill>
                <a:latin typeface="Open Sauce"/>
                <a:ea typeface="Open Sauce"/>
                <a:cs typeface="Open Sauce"/>
                <a:sym typeface="Open Sauce"/>
              </a:rPr>
              <a:t> by Sales Method, we observe that :</a:t>
            </a:r>
          </a:p>
          <a:p>
            <a:pPr algn="just">
              <a:lnSpc>
                <a:spcPts val="4400"/>
              </a:lnSpc>
            </a:pPr>
          </a:p>
        </p:txBody>
      </p:sp>
      <p:sp>
        <p:nvSpPr>
          <p:cNvPr name="TextBox 5" id="5"/>
          <p:cNvSpPr txBox="true"/>
          <p:nvPr/>
        </p:nvSpPr>
        <p:spPr>
          <a:xfrm rot="0">
            <a:off x="927407" y="4704363"/>
            <a:ext cx="9408662" cy="968374"/>
          </a:xfrm>
          <a:prstGeom prst="rect">
            <a:avLst/>
          </a:prstGeom>
        </p:spPr>
        <p:txBody>
          <a:bodyPr anchor="t" rtlCol="false" tIns="0" lIns="0" bIns="0" rIns="0">
            <a:spAutoFit/>
          </a:bodyPr>
          <a:lstStyle/>
          <a:p>
            <a:pPr algn="just" marL="431802" indent="-215901" lvl="1">
              <a:lnSpc>
                <a:spcPts val="4000"/>
              </a:lnSpc>
              <a:buFont typeface="Arial"/>
              <a:buChar char="•"/>
            </a:pPr>
            <a:r>
              <a:rPr lang="en-US" sz="2000">
                <a:solidFill>
                  <a:srgbClr val="000000"/>
                </a:solidFill>
                <a:latin typeface="Open Sauce"/>
                <a:ea typeface="Open Sauce"/>
                <a:cs typeface="Open Sauce"/>
                <a:sym typeface="Open Sauce"/>
              </a:rPr>
              <a:t>The </a:t>
            </a:r>
            <a:r>
              <a:rPr lang="en-US" b="true" sz="2000">
                <a:solidFill>
                  <a:srgbClr val="000000"/>
                </a:solidFill>
                <a:latin typeface="Open Sauce Bold"/>
                <a:ea typeface="Open Sauce Bold"/>
                <a:cs typeface="Open Sauce Bold"/>
                <a:sym typeface="Open Sauce Bold"/>
              </a:rPr>
              <a:t>Call</a:t>
            </a:r>
            <a:r>
              <a:rPr lang="en-US" sz="2000">
                <a:solidFill>
                  <a:srgbClr val="000000"/>
                </a:solidFill>
                <a:latin typeface="Open Sauce"/>
                <a:ea typeface="Open Sauce"/>
                <a:cs typeface="Open Sauce"/>
                <a:sym typeface="Open Sauce"/>
              </a:rPr>
              <a:t> method reached fewer customer</a:t>
            </a:r>
            <a:r>
              <a:rPr lang="en-US" sz="2000">
                <a:solidFill>
                  <a:srgbClr val="000000"/>
                </a:solidFill>
                <a:latin typeface="Open Sauce"/>
                <a:ea typeface="Open Sauce"/>
                <a:cs typeface="Open Sauce"/>
                <a:sym typeface="Open Sauce"/>
              </a:rPr>
              <a:t>s than Email but more than Email + Call, yet it generated the lowest total revenue overall.</a:t>
            </a:r>
          </a:p>
        </p:txBody>
      </p:sp>
      <p:sp>
        <p:nvSpPr>
          <p:cNvPr name="TextBox 6" id="6"/>
          <p:cNvSpPr txBox="true"/>
          <p:nvPr/>
        </p:nvSpPr>
        <p:spPr>
          <a:xfrm rot="0">
            <a:off x="1028700" y="6234712"/>
            <a:ext cx="9307369" cy="968374"/>
          </a:xfrm>
          <a:prstGeom prst="rect">
            <a:avLst/>
          </a:prstGeom>
        </p:spPr>
        <p:txBody>
          <a:bodyPr anchor="t" rtlCol="false" tIns="0" lIns="0" bIns="0" rIns="0">
            <a:spAutoFit/>
          </a:bodyPr>
          <a:lstStyle/>
          <a:p>
            <a:pPr algn="just" marL="431802" indent="-215901" lvl="1">
              <a:lnSpc>
                <a:spcPts val="4000"/>
              </a:lnSpc>
              <a:buFont typeface="Arial"/>
              <a:buChar char="•"/>
            </a:pPr>
            <a:r>
              <a:rPr lang="en-US" b="true" sz="2000">
                <a:solidFill>
                  <a:srgbClr val="000000"/>
                </a:solidFill>
                <a:latin typeface="Open Sauce Bold"/>
                <a:ea typeface="Open Sauce Bold"/>
                <a:cs typeface="Open Sauce Bold"/>
                <a:sym typeface="Open Sauce Bold"/>
              </a:rPr>
              <a:t>Email+Call </a:t>
            </a:r>
            <a:r>
              <a:rPr lang="en-US" sz="2000">
                <a:solidFill>
                  <a:srgbClr val="000000"/>
                </a:solidFill>
                <a:latin typeface="Open Sauce"/>
                <a:ea typeface="Open Sauce"/>
                <a:cs typeface="Open Sauce"/>
                <a:sym typeface="Open Sauce"/>
              </a:rPr>
              <a:t>approach, while targeting the smallest audience, still achieved higher total revenue than Call, ranking second overall.</a:t>
            </a:r>
          </a:p>
        </p:txBody>
      </p:sp>
      <p:sp>
        <p:nvSpPr>
          <p:cNvPr name="TextBox 7" id="7"/>
          <p:cNvSpPr txBox="true"/>
          <p:nvPr/>
        </p:nvSpPr>
        <p:spPr>
          <a:xfrm rot="0">
            <a:off x="364218" y="7746280"/>
            <a:ext cx="11421165" cy="1595754"/>
          </a:xfrm>
          <a:prstGeom prst="rect">
            <a:avLst/>
          </a:prstGeom>
        </p:spPr>
        <p:txBody>
          <a:bodyPr anchor="t" rtlCol="false" tIns="0" lIns="0" bIns="0" rIns="0">
            <a:spAutoFit/>
          </a:bodyPr>
          <a:lstStyle/>
          <a:p>
            <a:pPr algn="just">
              <a:lnSpc>
                <a:spcPts val="4400"/>
              </a:lnSpc>
            </a:pPr>
            <a:r>
              <a:rPr lang="en-US" sz="2200">
                <a:solidFill>
                  <a:srgbClr val="000000"/>
                </a:solidFill>
                <a:latin typeface="Open Sauce"/>
                <a:ea typeface="Open Sauce"/>
                <a:cs typeface="Open Sauce"/>
                <a:sym typeface="Open Sauce"/>
              </a:rPr>
              <a:t>These initial results already raise an important question : </a:t>
            </a:r>
            <a:r>
              <a:rPr lang="en-US" b="true" sz="2200">
                <a:solidFill>
                  <a:srgbClr val="000000"/>
                </a:solidFill>
                <a:latin typeface="Open Sauce Bold"/>
                <a:ea typeface="Open Sauce Bold"/>
                <a:cs typeface="Open Sauce Bold"/>
                <a:sym typeface="Open Sauce Bold"/>
              </a:rPr>
              <a:t>How can a method with the smallest reach still outperform another in total revenue ?</a:t>
            </a:r>
            <a:r>
              <a:rPr lang="en-US" sz="2200">
                <a:solidFill>
                  <a:srgbClr val="000000"/>
                </a:solidFill>
                <a:latin typeface="Open Sauce"/>
                <a:ea typeface="Open Sauce"/>
                <a:cs typeface="Open Sauce"/>
                <a:sym typeface="Open Sauce"/>
              </a:rPr>
              <a:t> We’ll seek to better understand this dynamic in the next steps of our analysis.</a:t>
            </a:r>
          </a:p>
        </p:txBody>
      </p:sp>
      <p:sp>
        <p:nvSpPr>
          <p:cNvPr name="TextBox 8" id="8"/>
          <p:cNvSpPr txBox="true"/>
          <p:nvPr/>
        </p:nvSpPr>
        <p:spPr>
          <a:xfrm rot="0">
            <a:off x="927407" y="2669271"/>
            <a:ext cx="9408662" cy="1473199"/>
          </a:xfrm>
          <a:prstGeom prst="rect">
            <a:avLst/>
          </a:prstGeom>
        </p:spPr>
        <p:txBody>
          <a:bodyPr anchor="t" rtlCol="false" tIns="0" lIns="0" bIns="0" rIns="0">
            <a:spAutoFit/>
          </a:bodyPr>
          <a:lstStyle/>
          <a:p>
            <a:pPr algn="just" marL="431802" indent="-215901" lvl="1">
              <a:lnSpc>
                <a:spcPts val="4000"/>
              </a:lnSpc>
              <a:buFont typeface="Arial"/>
              <a:buChar char="•"/>
            </a:pPr>
            <a:r>
              <a:rPr lang="en-US" b="true" sz="2000">
                <a:solidFill>
                  <a:srgbClr val="000000"/>
                </a:solidFill>
                <a:latin typeface="Open Sauce Bold"/>
                <a:ea typeface="Open Sauce Bold"/>
                <a:cs typeface="Open Sauce Bold"/>
                <a:sym typeface="Open Sauce Bold"/>
              </a:rPr>
              <a:t>Em</a:t>
            </a:r>
            <a:r>
              <a:rPr lang="en-US" b="true" sz="2000">
                <a:solidFill>
                  <a:srgbClr val="000000"/>
                </a:solidFill>
                <a:latin typeface="Open Sauce Bold"/>
                <a:ea typeface="Open Sauce Bold"/>
                <a:cs typeface="Open Sauce Bold"/>
                <a:sym typeface="Open Sauce Bold"/>
              </a:rPr>
              <a:t>ail </a:t>
            </a:r>
            <a:r>
              <a:rPr lang="en-US" sz="2000">
                <a:solidFill>
                  <a:srgbClr val="000000"/>
                </a:solidFill>
                <a:latin typeface="Open Sauce"/>
                <a:ea typeface="Open Sauce"/>
                <a:cs typeface="Open Sauce"/>
                <a:sym typeface="Open Sauce"/>
              </a:rPr>
              <a:t>reached the largest number of customers, giving it the widest campaign coverage. As a result, total revenue from Email is the highest among the three methods.</a:t>
            </a:r>
          </a:p>
        </p:txBody>
      </p:sp>
      <p:sp>
        <p:nvSpPr>
          <p:cNvPr name="TextBox 9" id="9"/>
          <p:cNvSpPr txBox="true"/>
          <p:nvPr/>
        </p:nvSpPr>
        <p:spPr>
          <a:xfrm rot="0">
            <a:off x="882164" y="124731"/>
            <a:ext cx="3320794" cy="7124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DM Sans Bold"/>
                <a:ea typeface="DM Sans Bold"/>
                <a:cs typeface="DM Sans Bold"/>
                <a:sym typeface="DM Sans Bold"/>
              </a:rPr>
              <a:t>K</a:t>
            </a:r>
            <a:r>
              <a:rPr lang="en-US" b="true" sz="4200">
                <a:solidFill>
                  <a:srgbClr val="000000"/>
                </a:solidFill>
                <a:latin typeface="DM Sans Bold"/>
                <a:ea typeface="DM Sans Bold"/>
                <a:cs typeface="DM Sans Bold"/>
                <a:sym typeface="DM Sans Bold"/>
              </a:rPr>
              <a:t>ey Findings</a:t>
            </a:r>
          </a:p>
        </p:txBody>
      </p:sp>
      <p:sp>
        <p:nvSpPr>
          <p:cNvPr name="AutoShape 10" id="10"/>
          <p:cNvSpPr/>
          <p:nvPr/>
        </p:nvSpPr>
        <p:spPr>
          <a:xfrm>
            <a:off x="948839" y="938289"/>
            <a:ext cx="2384911" cy="0"/>
          </a:xfrm>
          <a:prstGeom prst="line">
            <a:avLst/>
          </a:prstGeom>
          <a:ln cap="flat" w="66675">
            <a:solidFill>
              <a:srgbClr val="000000"/>
            </a:solidFill>
            <a:prstDash val="solid"/>
            <a:headEnd type="none" len="sm" w="sm"/>
            <a:tailEnd type="none" len="sm" w="sm"/>
          </a:ln>
        </p:spPr>
      </p:sp>
      <p:sp>
        <p:nvSpPr>
          <p:cNvPr name="TextBox 11" id="11"/>
          <p:cNvSpPr txBox="true"/>
          <p:nvPr/>
        </p:nvSpPr>
        <p:spPr>
          <a:xfrm rot="0">
            <a:off x="13064376" y="86631"/>
            <a:ext cx="5015869" cy="324485"/>
          </a:xfrm>
          <a:prstGeom prst="rect">
            <a:avLst/>
          </a:prstGeom>
        </p:spPr>
        <p:txBody>
          <a:bodyPr anchor="t" rtlCol="false" tIns="0" lIns="0" bIns="0" rIns="0">
            <a:spAutoFit/>
          </a:bodyPr>
          <a:lstStyle/>
          <a:p>
            <a:pPr algn="just">
              <a:lnSpc>
                <a:spcPts val="2800"/>
              </a:lnSpc>
            </a:pPr>
            <a:r>
              <a:rPr lang="en-US" sz="1400" i="true">
                <a:solidFill>
                  <a:srgbClr val="000000"/>
                </a:solidFill>
                <a:latin typeface="Open Sauce Italics"/>
                <a:ea typeface="Open Sauce Italics"/>
                <a:cs typeface="Open Sauce Italics"/>
                <a:sym typeface="Open Sauce Italics"/>
              </a:rPr>
              <a:t>(How many customers were there for each approach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409985" y="3256996"/>
            <a:ext cx="5849315" cy="4224505"/>
          </a:xfrm>
          <a:custGeom>
            <a:avLst/>
            <a:gdLst/>
            <a:ahLst/>
            <a:cxnLst/>
            <a:rect r="r" b="b" t="t" l="l"/>
            <a:pathLst>
              <a:path h="4224505" w="5849315">
                <a:moveTo>
                  <a:pt x="0" y="0"/>
                </a:moveTo>
                <a:lnTo>
                  <a:pt x="5849315" y="0"/>
                </a:lnTo>
                <a:lnTo>
                  <a:pt x="5849315" y="4224505"/>
                </a:lnTo>
                <a:lnTo>
                  <a:pt x="0" y="4224505"/>
                </a:lnTo>
                <a:lnTo>
                  <a:pt x="0" y="0"/>
                </a:lnTo>
                <a:close/>
              </a:path>
            </a:pathLst>
          </a:custGeom>
          <a:blipFill>
            <a:blip r:embed="rId2"/>
            <a:stretch>
              <a:fillRect l="0" t="0" r="0" b="0"/>
            </a:stretch>
          </a:blipFill>
        </p:spPr>
      </p:sp>
      <p:sp>
        <p:nvSpPr>
          <p:cNvPr name="TextBox 3" id="3"/>
          <p:cNvSpPr txBox="true"/>
          <p:nvPr/>
        </p:nvSpPr>
        <p:spPr>
          <a:xfrm rot="0">
            <a:off x="420316" y="1638656"/>
            <a:ext cx="17447368" cy="1043304"/>
          </a:xfrm>
          <a:prstGeom prst="rect">
            <a:avLst/>
          </a:prstGeom>
        </p:spPr>
        <p:txBody>
          <a:bodyPr anchor="t" rtlCol="false" tIns="0" lIns="0" bIns="0" rIns="0">
            <a:spAutoFit/>
          </a:bodyPr>
          <a:lstStyle/>
          <a:p>
            <a:pPr algn="just">
              <a:lnSpc>
                <a:spcPts val="4400"/>
              </a:lnSpc>
            </a:pPr>
            <a:r>
              <a:rPr lang="en-US" sz="2200">
                <a:solidFill>
                  <a:srgbClr val="000000"/>
                </a:solidFill>
                <a:latin typeface="Open Sauce"/>
                <a:ea typeface="Open Sauce"/>
                <a:cs typeface="Open Sauce"/>
                <a:sym typeface="Open Sauce"/>
              </a:rPr>
              <a:t>We can also observe that the first week of the campaign brought in the highest number of customers, followed by a stable phase from Week 2 to Week 5, before a clear drop in Week 6.</a:t>
            </a:r>
          </a:p>
        </p:txBody>
      </p:sp>
      <p:sp>
        <p:nvSpPr>
          <p:cNvPr name="TextBox 4" id="4"/>
          <p:cNvSpPr txBox="true"/>
          <p:nvPr/>
        </p:nvSpPr>
        <p:spPr>
          <a:xfrm rot="0">
            <a:off x="739678" y="4755514"/>
            <a:ext cx="9203351" cy="1473199"/>
          </a:xfrm>
          <a:prstGeom prst="rect">
            <a:avLst/>
          </a:prstGeom>
        </p:spPr>
        <p:txBody>
          <a:bodyPr anchor="t" rtlCol="false" tIns="0" lIns="0" bIns="0" rIns="0">
            <a:spAutoFit/>
          </a:bodyPr>
          <a:lstStyle/>
          <a:p>
            <a:pPr algn="just" marL="431802" indent="-215901" lvl="1">
              <a:lnSpc>
                <a:spcPts val="4000"/>
              </a:lnSpc>
              <a:buFont typeface="Arial"/>
              <a:buChar char="•"/>
            </a:pPr>
            <a:r>
              <a:rPr lang="en-US" sz="2000">
                <a:solidFill>
                  <a:srgbClr val="000000"/>
                </a:solidFill>
                <a:latin typeface="Open Sauce"/>
                <a:ea typeface="Open Sauce"/>
                <a:cs typeface="Open Sauce"/>
                <a:sym typeface="Open Sauce"/>
              </a:rPr>
              <a:t>Despite a decline in new customers after Week 1, total revenue remains strong in Weeks 4 and 5, indicating that fewer customers generated more value during that period.</a:t>
            </a:r>
          </a:p>
        </p:txBody>
      </p:sp>
      <p:sp>
        <p:nvSpPr>
          <p:cNvPr name="TextBox 5" id="5"/>
          <p:cNvSpPr txBox="true"/>
          <p:nvPr/>
        </p:nvSpPr>
        <p:spPr>
          <a:xfrm rot="0">
            <a:off x="420316" y="6790688"/>
            <a:ext cx="10640483" cy="2611754"/>
          </a:xfrm>
          <a:prstGeom prst="rect">
            <a:avLst/>
          </a:prstGeom>
        </p:spPr>
        <p:txBody>
          <a:bodyPr anchor="t" rtlCol="false" tIns="0" lIns="0" bIns="0" rIns="0">
            <a:spAutoFit/>
          </a:bodyPr>
          <a:lstStyle/>
          <a:p>
            <a:pPr algn="just">
              <a:lnSpc>
                <a:spcPts val="5500"/>
              </a:lnSpc>
            </a:pPr>
            <a:r>
              <a:rPr lang="en-US" sz="2200">
                <a:solidFill>
                  <a:srgbClr val="000000"/>
                </a:solidFill>
                <a:latin typeface="Open Sauce"/>
                <a:ea typeface="Open Sauce"/>
                <a:cs typeface="Open Sauce"/>
                <a:sym typeface="Open Sauce"/>
              </a:rPr>
              <a:t>This divergence between volume and value continues the earlier question : </a:t>
            </a:r>
            <a:r>
              <a:rPr lang="en-US" sz="2200" b="true">
                <a:solidFill>
                  <a:srgbClr val="000000"/>
                </a:solidFill>
                <a:latin typeface="Open Sauce Bold"/>
                <a:ea typeface="Open Sauce Bold"/>
                <a:cs typeface="Open Sauce Bold"/>
                <a:sym typeface="Open Sauce Bold"/>
              </a:rPr>
              <a:t>What changed during those weeks that led to higher profitability despite fewer acquisitions ?</a:t>
            </a:r>
          </a:p>
          <a:p>
            <a:pPr algn="just">
              <a:lnSpc>
                <a:spcPts val="4400"/>
              </a:lnSpc>
            </a:pPr>
          </a:p>
        </p:txBody>
      </p:sp>
      <p:sp>
        <p:nvSpPr>
          <p:cNvPr name="TextBox 6" id="6"/>
          <p:cNvSpPr txBox="true"/>
          <p:nvPr/>
        </p:nvSpPr>
        <p:spPr>
          <a:xfrm rot="0">
            <a:off x="739678" y="3234690"/>
            <a:ext cx="9304644" cy="968374"/>
          </a:xfrm>
          <a:prstGeom prst="rect">
            <a:avLst/>
          </a:prstGeom>
        </p:spPr>
        <p:txBody>
          <a:bodyPr anchor="t" rtlCol="false" tIns="0" lIns="0" bIns="0" rIns="0">
            <a:spAutoFit/>
          </a:bodyPr>
          <a:lstStyle/>
          <a:p>
            <a:pPr algn="just" marL="431802" indent="-215901" lvl="1">
              <a:lnSpc>
                <a:spcPts val="4000"/>
              </a:lnSpc>
              <a:buFont typeface="Arial"/>
              <a:buChar char="•"/>
            </a:pPr>
            <a:r>
              <a:rPr lang="en-US" b="true" sz="2000">
                <a:solidFill>
                  <a:srgbClr val="000000"/>
                </a:solidFill>
                <a:latin typeface="Open Sauce Bold"/>
                <a:ea typeface="Open Sauce Bold"/>
                <a:cs typeface="Open Sauce Bold"/>
                <a:sym typeface="Open Sauce Bold"/>
              </a:rPr>
              <a:t>How</a:t>
            </a:r>
            <a:r>
              <a:rPr lang="en-US" b="true" sz="2000">
                <a:solidFill>
                  <a:srgbClr val="000000"/>
                </a:solidFill>
                <a:latin typeface="Open Sauce Bold"/>
                <a:ea typeface="Open Sauce Bold"/>
                <a:cs typeface="Open Sauce Bold"/>
                <a:sym typeface="Open Sauce Bold"/>
              </a:rPr>
              <a:t>ever, the revenue trend does not mirror the customer acquisition curve.</a:t>
            </a:r>
          </a:p>
        </p:txBody>
      </p:sp>
      <p:sp>
        <p:nvSpPr>
          <p:cNvPr name="TextBox 7" id="7"/>
          <p:cNvSpPr txBox="true"/>
          <p:nvPr/>
        </p:nvSpPr>
        <p:spPr>
          <a:xfrm rot="0">
            <a:off x="882164" y="124731"/>
            <a:ext cx="3320794" cy="7124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DM Sans Bold"/>
                <a:ea typeface="DM Sans Bold"/>
                <a:cs typeface="DM Sans Bold"/>
                <a:sym typeface="DM Sans Bold"/>
              </a:rPr>
              <a:t>K</a:t>
            </a:r>
            <a:r>
              <a:rPr lang="en-US" b="true" sz="4200">
                <a:solidFill>
                  <a:srgbClr val="000000"/>
                </a:solidFill>
                <a:latin typeface="DM Sans Bold"/>
                <a:ea typeface="DM Sans Bold"/>
                <a:cs typeface="DM Sans Bold"/>
                <a:sym typeface="DM Sans Bold"/>
              </a:rPr>
              <a:t>ey Findings</a:t>
            </a:r>
          </a:p>
        </p:txBody>
      </p:sp>
      <p:sp>
        <p:nvSpPr>
          <p:cNvPr name="AutoShape 8" id="8"/>
          <p:cNvSpPr/>
          <p:nvPr/>
        </p:nvSpPr>
        <p:spPr>
          <a:xfrm>
            <a:off x="948839" y="938289"/>
            <a:ext cx="2384911" cy="0"/>
          </a:xfrm>
          <a:prstGeom prst="line">
            <a:avLst/>
          </a:prstGeom>
          <a:ln cap="flat" w="66675">
            <a:solidFill>
              <a:srgbClr val="000000"/>
            </a:solidFill>
            <a:prstDash val="solid"/>
            <a:headEnd type="none" len="sm" w="sm"/>
            <a:tailEnd type="none" len="sm" w="sm"/>
          </a:ln>
        </p:spPr>
      </p:sp>
      <p:sp>
        <p:nvSpPr>
          <p:cNvPr name="TextBox 9" id="9"/>
          <p:cNvSpPr txBox="true"/>
          <p:nvPr/>
        </p:nvSpPr>
        <p:spPr>
          <a:xfrm rot="0">
            <a:off x="11734418" y="86631"/>
            <a:ext cx="6345827" cy="324485"/>
          </a:xfrm>
          <a:prstGeom prst="rect">
            <a:avLst/>
          </a:prstGeom>
        </p:spPr>
        <p:txBody>
          <a:bodyPr anchor="t" rtlCol="false" tIns="0" lIns="0" bIns="0" rIns="0">
            <a:spAutoFit/>
          </a:bodyPr>
          <a:lstStyle/>
          <a:p>
            <a:pPr algn="just">
              <a:lnSpc>
                <a:spcPts val="2800"/>
              </a:lnSpc>
            </a:pPr>
            <a:r>
              <a:rPr lang="en-US" sz="1400" i="true">
                <a:solidFill>
                  <a:srgbClr val="000000"/>
                </a:solidFill>
                <a:latin typeface="Open Sauce Italics"/>
                <a:ea typeface="Open Sauce Italics"/>
                <a:cs typeface="Open Sauce Italics"/>
                <a:sym typeface="Open Sauce Italics"/>
              </a:rPr>
              <a:t>(Was there any difference in revenue over time for each of the methods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35934" y="5302137"/>
            <a:ext cx="9887017" cy="3905372"/>
          </a:xfrm>
          <a:custGeom>
            <a:avLst/>
            <a:gdLst/>
            <a:ahLst/>
            <a:cxnLst/>
            <a:rect r="r" b="b" t="t" l="l"/>
            <a:pathLst>
              <a:path h="3905372" w="9887017">
                <a:moveTo>
                  <a:pt x="0" y="0"/>
                </a:moveTo>
                <a:lnTo>
                  <a:pt x="9887017" y="0"/>
                </a:lnTo>
                <a:lnTo>
                  <a:pt x="9887017" y="3905372"/>
                </a:lnTo>
                <a:lnTo>
                  <a:pt x="0" y="3905372"/>
                </a:lnTo>
                <a:lnTo>
                  <a:pt x="0" y="0"/>
                </a:lnTo>
                <a:close/>
              </a:path>
            </a:pathLst>
          </a:custGeom>
          <a:blipFill>
            <a:blip r:embed="rId2"/>
            <a:stretch>
              <a:fillRect l="0" t="0" r="0" b="0"/>
            </a:stretch>
          </a:blipFill>
        </p:spPr>
      </p:sp>
      <p:sp>
        <p:nvSpPr>
          <p:cNvPr name="TextBox 3" id="3"/>
          <p:cNvSpPr txBox="true"/>
          <p:nvPr/>
        </p:nvSpPr>
        <p:spPr>
          <a:xfrm rot="0">
            <a:off x="255758" y="1415039"/>
            <a:ext cx="17447368" cy="1595754"/>
          </a:xfrm>
          <a:prstGeom prst="rect">
            <a:avLst/>
          </a:prstGeom>
        </p:spPr>
        <p:txBody>
          <a:bodyPr anchor="t" rtlCol="false" tIns="0" lIns="0" bIns="0" rIns="0">
            <a:spAutoFit/>
          </a:bodyPr>
          <a:lstStyle/>
          <a:p>
            <a:pPr algn="just">
              <a:lnSpc>
                <a:spcPts val="4400"/>
              </a:lnSpc>
            </a:pPr>
            <a:r>
              <a:rPr lang="en-US" sz="2200">
                <a:solidFill>
                  <a:srgbClr val="000000"/>
                </a:solidFill>
                <a:latin typeface="Open Sauce"/>
                <a:ea typeface="Open Sauce"/>
                <a:cs typeface="Open Sauce"/>
                <a:sym typeface="Open Sauce"/>
              </a:rPr>
              <a:t>Looking at how revenue evolved over time — but this time broken down by sales method — we begin to resolve part of our earlier question. The mismatch between customer acquisition and total revenue now appears to be driven by the Email+Call method.</a:t>
            </a:r>
          </a:p>
        </p:txBody>
      </p:sp>
      <p:sp>
        <p:nvSpPr>
          <p:cNvPr name="TextBox 4" id="4"/>
          <p:cNvSpPr txBox="true"/>
          <p:nvPr/>
        </p:nvSpPr>
        <p:spPr>
          <a:xfrm rot="0">
            <a:off x="9424833" y="3364299"/>
            <a:ext cx="8115300" cy="1473199"/>
          </a:xfrm>
          <a:prstGeom prst="rect">
            <a:avLst/>
          </a:prstGeom>
        </p:spPr>
        <p:txBody>
          <a:bodyPr anchor="t" rtlCol="false" tIns="0" lIns="0" bIns="0" rIns="0">
            <a:spAutoFit/>
          </a:bodyPr>
          <a:lstStyle/>
          <a:p>
            <a:pPr algn="just" marL="431802" indent="-215901" lvl="1">
              <a:lnSpc>
                <a:spcPts val="4000"/>
              </a:lnSpc>
              <a:buFont typeface="Arial"/>
              <a:buChar char="•"/>
            </a:pPr>
            <a:r>
              <a:rPr lang="en-US" b="true" sz="2000">
                <a:solidFill>
                  <a:srgbClr val="000000"/>
                </a:solidFill>
                <a:latin typeface="Open Sauce Bold"/>
                <a:ea typeface="Open Sauce Bold"/>
                <a:cs typeface="Open Sauce Bold"/>
                <a:sym typeface="Open Sauce Bold"/>
              </a:rPr>
              <a:t>So while Email brought the most customers, it’s Email+Call that ultimately generated the most revenue in the final stages of the campaign.</a:t>
            </a:r>
          </a:p>
        </p:txBody>
      </p:sp>
      <p:sp>
        <p:nvSpPr>
          <p:cNvPr name="TextBox 5" id="5"/>
          <p:cNvSpPr txBox="true"/>
          <p:nvPr/>
        </p:nvSpPr>
        <p:spPr>
          <a:xfrm rot="0">
            <a:off x="553476" y="9388517"/>
            <a:ext cx="17742713" cy="968374"/>
          </a:xfrm>
          <a:prstGeom prst="rect">
            <a:avLst/>
          </a:prstGeom>
        </p:spPr>
        <p:txBody>
          <a:bodyPr anchor="t" rtlCol="false" tIns="0" lIns="0" bIns="0" rIns="0">
            <a:spAutoFit/>
          </a:bodyPr>
          <a:lstStyle/>
          <a:p>
            <a:pPr algn="just">
              <a:lnSpc>
                <a:spcPts val="4000"/>
              </a:lnSpc>
            </a:pPr>
            <a:r>
              <a:rPr lang="en-US" sz="2000">
                <a:solidFill>
                  <a:srgbClr val="000000"/>
                </a:solidFill>
                <a:latin typeface="Open Sauce"/>
                <a:ea typeface="Open Sauce"/>
                <a:cs typeface="Open Sauce"/>
                <a:sym typeface="Open Sauce"/>
              </a:rPr>
              <a:t>Which brings us back to our original question : How c</a:t>
            </a:r>
            <a:r>
              <a:rPr lang="en-US" sz="2000">
                <a:solidFill>
                  <a:srgbClr val="000000"/>
                </a:solidFill>
                <a:latin typeface="Open Sauce"/>
                <a:ea typeface="Open Sauce"/>
                <a:cs typeface="Open Sauce"/>
                <a:sym typeface="Open Sauce"/>
              </a:rPr>
              <a:t>a</a:t>
            </a:r>
            <a:r>
              <a:rPr lang="en-US" sz="2000">
                <a:solidFill>
                  <a:srgbClr val="000000"/>
                </a:solidFill>
                <a:latin typeface="Open Sauce"/>
                <a:ea typeface="Open Sauce"/>
                <a:cs typeface="Open Sauce"/>
                <a:sym typeface="Open Sauce"/>
              </a:rPr>
              <a:t>n</a:t>
            </a:r>
            <a:r>
              <a:rPr lang="en-US" sz="2000">
                <a:solidFill>
                  <a:srgbClr val="000000"/>
                </a:solidFill>
                <a:latin typeface="Open Sauce"/>
                <a:ea typeface="Open Sauce"/>
                <a:cs typeface="Open Sauce"/>
                <a:sym typeface="Open Sauce"/>
              </a:rPr>
              <a:t> a</a:t>
            </a:r>
            <a:r>
              <a:rPr lang="en-US" sz="2000">
                <a:solidFill>
                  <a:srgbClr val="000000"/>
                </a:solidFill>
                <a:latin typeface="Open Sauce"/>
                <a:ea typeface="Open Sauce"/>
                <a:cs typeface="Open Sauce"/>
                <a:sym typeface="Open Sauce"/>
              </a:rPr>
              <a:t> m</a:t>
            </a:r>
            <a:r>
              <a:rPr lang="en-US" sz="2000">
                <a:solidFill>
                  <a:srgbClr val="000000"/>
                </a:solidFill>
                <a:latin typeface="Open Sauce"/>
                <a:ea typeface="Open Sauce"/>
                <a:cs typeface="Open Sauce"/>
                <a:sym typeface="Open Sauce"/>
              </a:rPr>
              <a:t>e</a:t>
            </a:r>
            <a:r>
              <a:rPr lang="en-US" sz="2000">
                <a:solidFill>
                  <a:srgbClr val="000000"/>
                </a:solidFill>
                <a:latin typeface="Open Sauce"/>
                <a:ea typeface="Open Sauce"/>
                <a:cs typeface="Open Sauce"/>
                <a:sym typeface="Open Sauce"/>
              </a:rPr>
              <a:t>tho</a:t>
            </a:r>
            <a:r>
              <a:rPr lang="en-US" sz="2000">
                <a:solidFill>
                  <a:srgbClr val="000000"/>
                </a:solidFill>
                <a:latin typeface="Open Sauce"/>
                <a:ea typeface="Open Sauce"/>
                <a:cs typeface="Open Sauce"/>
                <a:sym typeface="Open Sauce"/>
              </a:rPr>
              <a:t>d </a:t>
            </a:r>
            <a:r>
              <a:rPr lang="en-US" sz="2000">
                <a:solidFill>
                  <a:srgbClr val="000000"/>
                </a:solidFill>
                <a:latin typeface="Open Sauce"/>
                <a:ea typeface="Open Sauce"/>
                <a:cs typeface="Open Sauce"/>
                <a:sym typeface="Open Sauce"/>
              </a:rPr>
              <a:t>w</a:t>
            </a:r>
            <a:r>
              <a:rPr lang="en-US" sz="2000">
                <a:solidFill>
                  <a:srgbClr val="000000"/>
                </a:solidFill>
                <a:latin typeface="Open Sauce"/>
                <a:ea typeface="Open Sauce"/>
                <a:cs typeface="Open Sauce"/>
                <a:sym typeface="Open Sauce"/>
              </a:rPr>
              <a:t>ith</a:t>
            </a:r>
            <a:r>
              <a:rPr lang="en-US" sz="2000">
                <a:solidFill>
                  <a:srgbClr val="000000"/>
                </a:solidFill>
                <a:latin typeface="Open Sauce"/>
                <a:ea typeface="Open Sauce"/>
                <a:cs typeface="Open Sauce"/>
                <a:sym typeface="Open Sauce"/>
              </a:rPr>
              <a:t> f</a:t>
            </a:r>
            <a:r>
              <a:rPr lang="en-US" sz="2000">
                <a:solidFill>
                  <a:srgbClr val="000000"/>
                </a:solidFill>
                <a:latin typeface="Open Sauce"/>
                <a:ea typeface="Open Sauce"/>
                <a:cs typeface="Open Sauce"/>
                <a:sym typeface="Open Sauce"/>
              </a:rPr>
              <a:t>ewe</a:t>
            </a:r>
            <a:r>
              <a:rPr lang="en-US" sz="2000">
                <a:solidFill>
                  <a:srgbClr val="000000"/>
                </a:solidFill>
                <a:latin typeface="Open Sauce"/>
                <a:ea typeface="Open Sauce"/>
                <a:cs typeface="Open Sauce"/>
                <a:sym typeface="Open Sauce"/>
              </a:rPr>
              <a:t>r custom</a:t>
            </a:r>
            <a:r>
              <a:rPr lang="en-US" sz="2000">
                <a:solidFill>
                  <a:srgbClr val="000000"/>
                </a:solidFill>
                <a:latin typeface="Open Sauce"/>
                <a:ea typeface="Open Sauce"/>
                <a:cs typeface="Open Sauce"/>
                <a:sym typeface="Open Sauce"/>
              </a:rPr>
              <a:t>e</a:t>
            </a:r>
            <a:r>
              <a:rPr lang="en-US" sz="2000">
                <a:solidFill>
                  <a:srgbClr val="000000"/>
                </a:solidFill>
                <a:latin typeface="Open Sauce"/>
                <a:ea typeface="Open Sauce"/>
                <a:cs typeface="Open Sauce"/>
                <a:sym typeface="Open Sauce"/>
              </a:rPr>
              <a:t>r</a:t>
            </a:r>
            <a:r>
              <a:rPr lang="en-US" sz="2000">
                <a:solidFill>
                  <a:srgbClr val="000000"/>
                </a:solidFill>
                <a:latin typeface="Open Sauce"/>
                <a:ea typeface="Open Sauce"/>
                <a:cs typeface="Open Sauce"/>
                <a:sym typeface="Open Sauce"/>
              </a:rPr>
              <a:t>s e</a:t>
            </a:r>
            <a:r>
              <a:rPr lang="en-US" sz="2000">
                <a:solidFill>
                  <a:srgbClr val="000000"/>
                </a:solidFill>
                <a:latin typeface="Open Sauce"/>
                <a:ea typeface="Open Sauce"/>
                <a:cs typeface="Open Sauce"/>
                <a:sym typeface="Open Sauce"/>
              </a:rPr>
              <a:t>n</a:t>
            </a:r>
            <a:r>
              <a:rPr lang="en-US" sz="2000">
                <a:solidFill>
                  <a:srgbClr val="000000"/>
                </a:solidFill>
                <a:latin typeface="Open Sauce"/>
                <a:ea typeface="Open Sauce"/>
                <a:cs typeface="Open Sauce"/>
                <a:sym typeface="Open Sauce"/>
              </a:rPr>
              <a:t>d </a:t>
            </a:r>
            <a:r>
              <a:rPr lang="en-US" sz="2000">
                <a:solidFill>
                  <a:srgbClr val="000000"/>
                </a:solidFill>
                <a:latin typeface="Open Sauce"/>
                <a:ea typeface="Open Sauce"/>
                <a:cs typeface="Open Sauce"/>
                <a:sym typeface="Open Sauce"/>
              </a:rPr>
              <a:t>up</a:t>
            </a:r>
            <a:r>
              <a:rPr lang="en-US" sz="2000">
                <a:solidFill>
                  <a:srgbClr val="000000"/>
                </a:solidFill>
                <a:latin typeface="Open Sauce"/>
                <a:ea typeface="Open Sauce"/>
                <a:cs typeface="Open Sauce"/>
                <a:sym typeface="Open Sauce"/>
              </a:rPr>
              <a:t> </a:t>
            </a:r>
            <a:r>
              <a:rPr lang="en-US" sz="2000">
                <a:solidFill>
                  <a:srgbClr val="000000"/>
                </a:solidFill>
                <a:latin typeface="Open Sauce"/>
                <a:ea typeface="Open Sauce"/>
                <a:cs typeface="Open Sauce"/>
                <a:sym typeface="Open Sauce"/>
              </a:rPr>
              <a:t>be</a:t>
            </a:r>
            <a:r>
              <a:rPr lang="en-US" sz="2000">
                <a:solidFill>
                  <a:srgbClr val="000000"/>
                </a:solidFill>
                <a:latin typeface="Open Sauce"/>
                <a:ea typeface="Open Sauce"/>
                <a:cs typeface="Open Sauce"/>
                <a:sym typeface="Open Sauce"/>
              </a:rPr>
              <a:t>i</a:t>
            </a:r>
            <a:r>
              <a:rPr lang="en-US" sz="2000">
                <a:solidFill>
                  <a:srgbClr val="000000"/>
                </a:solidFill>
                <a:latin typeface="Open Sauce"/>
                <a:ea typeface="Open Sauce"/>
                <a:cs typeface="Open Sauce"/>
                <a:sym typeface="Open Sauce"/>
              </a:rPr>
              <a:t>n</a:t>
            </a:r>
            <a:r>
              <a:rPr lang="en-US" sz="2000">
                <a:solidFill>
                  <a:srgbClr val="000000"/>
                </a:solidFill>
                <a:latin typeface="Open Sauce"/>
                <a:ea typeface="Open Sauce"/>
                <a:cs typeface="Open Sauce"/>
                <a:sym typeface="Open Sauce"/>
              </a:rPr>
              <a:t>g</a:t>
            </a:r>
            <a:r>
              <a:rPr lang="en-US" sz="2000">
                <a:solidFill>
                  <a:srgbClr val="000000"/>
                </a:solidFill>
                <a:latin typeface="Open Sauce"/>
                <a:ea typeface="Open Sauce"/>
                <a:cs typeface="Open Sauce"/>
                <a:sym typeface="Open Sauce"/>
              </a:rPr>
              <a:t> mor</a:t>
            </a:r>
            <a:r>
              <a:rPr lang="en-US" sz="2000">
                <a:solidFill>
                  <a:srgbClr val="000000"/>
                </a:solidFill>
                <a:latin typeface="Open Sauce"/>
                <a:ea typeface="Open Sauce"/>
                <a:cs typeface="Open Sauce"/>
                <a:sym typeface="Open Sauce"/>
              </a:rPr>
              <a:t>e profitable ?</a:t>
            </a:r>
          </a:p>
          <a:p>
            <a:pPr algn="just">
              <a:lnSpc>
                <a:spcPts val="4000"/>
              </a:lnSpc>
            </a:pPr>
          </a:p>
        </p:txBody>
      </p:sp>
      <p:sp>
        <p:nvSpPr>
          <p:cNvPr name="TextBox 6" id="6"/>
          <p:cNvSpPr txBox="true"/>
          <p:nvPr/>
        </p:nvSpPr>
        <p:spPr>
          <a:xfrm rot="0">
            <a:off x="747867" y="3364299"/>
            <a:ext cx="7818450" cy="1473199"/>
          </a:xfrm>
          <a:prstGeom prst="rect">
            <a:avLst/>
          </a:prstGeom>
        </p:spPr>
        <p:txBody>
          <a:bodyPr anchor="t" rtlCol="false" tIns="0" lIns="0" bIns="0" rIns="0">
            <a:spAutoFit/>
          </a:bodyPr>
          <a:lstStyle/>
          <a:p>
            <a:pPr algn="just" marL="431802" indent="-215901" lvl="1">
              <a:lnSpc>
                <a:spcPts val="4000"/>
              </a:lnSpc>
              <a:buFont typeface="Arial"/>
              <a:buChar char="•"/>
            </a:pPr>
            <a:r>
              <a:rPr lang="en-US" b="true" sz="2000">
                <a:solidFill>
                  <a:srgbClr val="000000"/>
                </a:solidFill>
                <a:latin typeface="Open Sauce Bold"/>
                <a:ea typeface="Open Sauce Bold"/>
                <a:cs typeface="Open Sauce Bold"/>
                <a:sym typeface="Open Sauce Bold"/>
              </a:rPr>
              <a:t>Although it start</a:t>
            </a:r>
            <a:r>
              <a:rPr lang="en-US" b="true" sz="2000">
                <a:solidFill>
                  <a:srgbClr val="000000"/>
                </a:solidFill>
                <a:latin typeface="Open Sauce Bold"/>
                <a:ea typeface="Open Sauce Bold"/>
                <a:cs typeface="Open Sauce Bold"/>
                <a:sym typeface="Open Sauce Bold"/>
              </a:rPr>
              <a:t>ed behind, its revenue grew steadily and eventually surpassed the other methods from Week 5 onward.</a:t>
            </a:r>
          </a:p>
        </p:txBody>
      </p:sp>
      <p:sp>
        <p:nvSpPr>
          <p:cNvPr name="TextBox 7" id="7"/>
          <p:cNvSpPr txBox="true"/>
          <p:nvPr/>
        </p:nvSpPr>
        <p:spPr>
          <a:xfrm rot="0">
            <a:off x="882164" y="124731"/>
            <a:ext cx="3320794" cy="7124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DM Sans Bold"/>
                <a:ea typeface="DM Sans Bold"/>
                <a:cs typeface="DM Sans Bold"/>
                <a:sym typeface="DM Sans Bold"/>
              </a:rPr>
              <a:t>K</a:t>
            </a:r>
            <a:r>
              <a:rPr lang="en-US" b="true" sz="4200">
                <a:solidFill>
                  <a:srgbClr val="000000"/>
                </a:solidFill>
                <a:latin typeface="DM Sans Bold"/>
                <a:ea typeface="DM Sans Bold"/>
                <a:cs typeface="DM Sans Bold"/>
                <a:sym typeface="DM Sans Bold"/>
              </a:rPr>
              <a:t>ey Findings</a:t>
            </a:r>
          </a:p>
        </p:txBody>
      </p:sp>
      <p:sp>
        <p:nvSpPr>
          <p:cNvPr name="AutoShape 8" id="8"/>
          <p:cNvSpPr/>
          <p:nvPr/>
        </p:nvSpPr>
        <p:spPr>
          <a:xfrm>
            <a:off x="948839" y="938289"/>
            <a:ext cx="2384911" cy="0"/>
          </a:xfrm>
          <a:prstGeom prst="line">
            <a:avLst/>
          </a:prstGeom>
          <a:ln cap="flat" w="66675">
            <a:solidFill>
              <a:srgbClr val="000000"/>
            </a:solidFill>
            <a:prstDash val="solid"/>
            <a:headEnd type="none" len="sm" w="sm"/>
            <a:tailEnd type="none" len="sm" w="sm"/>
          </a:ln>
        </p:spPr>
      </p:sp>
      <p:sp>
        <p:nvSpPr>
          <p:cNvPr name="TextBox 9" id="9"/>
          <p:cNvSpPr txBox="true"/>
          <p:nvPr/>
        </p:nvSpPr>
        <p:spPr>
          <a:xfrm rot="0">
            <a:off x="11734418" y="86631"/>
            <a:ext cx="6345827" cy="324485"/>
          </a:xfrm>
          <a:prstGeom prst="rect">
            <a:avLst/>
          </a:prstGeom>
        </p:spPr>
        <p:txBody>
          <a:bodyPr anchor="t" rtlCol="false" tIns="0" lIns="0" bIns="0" rIns="0">
            <a:spAutoFit/>
          </a:bodyPr>
          <a:lstStyle/>
          <a:p>
            <a:pPr algn="just">
              <a:lnSpc>
                <a:spcPts val="2800"/>
              </a:lnSpc>
            </a:pPr>
            <a:r>
              <a:rPr lang="en-US" sz="1400" i="true">
                <a:solidFill>
                  <a:srgbClr val="000000"/>
                </a:solidFill>
                <a:latin typeface="Open Sauce Italics"/>
                <a:ea typeface="Open Sauce Italics"/>
                <a:cs typeface="Open Sauce Italics"/>
                <a:sym typeface="Open Sauce Italics"/>
              </a:rPr>
              <a:t>(Was there any difference in revenue over time for each of the methods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44000" y="4822684"/>
            <a:ext cx="9018869" cy="3562453"/>
          </a:xfrm>
          <a:custGeom>
            <a:avLst/>
            <a:gdLst/>
            <a:ahLst/>
            <a:cxnLst/>
            <a:rect r="r" b="b" t="t" l="l"/>
            <a:pathLst>
              <a:path h="3562453" w="9018869">
                <a:moveTo>
                  <a:pt x="0" y="0"/>
                </a:moveTo>
                <a:lnTo>
                  <a:pt x="9018869" y="0"/>
                </a:lnTo>
                <a:lnTo>
                  <a:pt x="9018869" y="3562454"/>
                </a:lnTo>
                <a:lnTo>
                  <a:pt x="0" y="3562454"/>
                </a:lnTo>
                <a:lnTo>
                  <a:pt x="0" y="0"/>
                </a:lnTo>
                <a:close/>
              </a:path>
            </a:pathLst>
          </a:custGeom>
          <a:blipFill>
            <a:blip r:embed="rId2"/>
            <a:stretch>
              <a:fillRect l="0" t="0" r="0" b="0"/>
            </a:stretch>
          </a:blipFill>
        </p:spPr>
      </p:sp>
      <p:sp>
        <p:nvSpPr>
          <p:cNvPr name="Freeform 3" id="3"/>
          <p:cNvSpPr/>
          <p:nvPr/>
        </p:nvSpPr>
        <p:spPr>
          <a:xfrm flipH="false" flipV="false" rot="0">
            <a:off x="3371659" y="5052076"/>
            <a:ext cx="5373711" cy="3333061"/>
          </a:xfrm>
          <a:custGeom>
            <a:avLst/>
            <a:gdLst/>
            <a:ahLst/>
            <a:cxnLst/>
            <a:rect r="r" b="b" t="t" l="l"/>
            <a:pathLst>
              <a:path h="3333061" w="5373711">
                <a:moveTo>
                  <a:pt x="0" y="0"/>
                </a:moveTo>
                <a:lnTo>
                  <a:pt x="5373711" y="0"/>
                </a:lnTo>
                <a:lnTo>
                  <a:pt x="5373711" y="3333062"/>
                </a:lnTo>
                <a:lnTo>
                  <a:pt x="0" y="3333062"/>
                </a:lnTo>
                <a:lnTo>
                  <a:pt x="0" y="0"/>
                </a:lnTo>
                <a:close/>
              </a:path>
            </a:pathLst>
          </a:custGeom>
          <a:blipFill>
            <a:blip r:embed="rId3"/>
            <a:stretch>
              <a:fillRect l="0" t="0" r="0" b="0"/>
            </a:stretch>
          </a:blipFill>
        </p:spPr>
      </p:sp>
      <p:sp>
        <p:nvSpPr>
          <p:cNvPr name="TextBox 4" id="4"/>
          <p:cNvSpPr txBox="true"/>
          <p:nvPr/>
        </p:nvSpPr>
        <p:spPr>
          <a:xfrm rot="0">
            <a:off x="349959" y="1336935"/>
            <a:ext cx="17447368" cy="490854"/>
          </a:xfrm>
          <a:prstGeom prst="rect">
            <a:avLst/>
          </a:prstGeom>
        </p:spPr>
        <p:txBody>
          <a:bodyPr anchor="t" rtlCol="false" tIns="0" lIns="0" bIns="0" rIns="0">
            <a:spAutoFit/>
          </a:bodyPr>
          <a:lstStyle/>
          <a:p>
            <a:pPr algn="just">
              <a:lnSpc>
                <a:spcPts val="4400"/>
              </a:lnSpc>
            </a:pPr>
            <a:r>
              <a:rPr lang="en-US" sz="2200">
                <a:solidFill>
                  <a:srgbClr val="000000"/>
                </a:solidFill>
                <a:latin typeface="Open Sauce"/>
                <a:ea typeface="Open Sauce"/>
                <a:cs typeface="Open Sauce"/>
                <a:sym typeface="Open Sauce"/>
              </a:rPr>
              <a:t>Continuing our earlier investigation,  we can clearly see from the focus on average revenue per customer that</a:t>
            </a:r>
          </a:p>
        </p:txBody>
      </p:sp>
      <p:sp>
        <p:nvSpPr>
          <p:cNvPr name="TextBox 5" id="5"/>
          <p:cNvSpPr txBox="true"/>
          <p:nvPr/>
        </p:nvSpPr>
        <p:spPr>
          <a:xfrm rot="0">
            <a:off x="420155" y="8902358"/>
            <a:ext cx="17742713" cy="1473199"/>
          </a:xfrm>
          <a:prstGeom prst="rect">
            <a:avLst/>
          </a:prstGeom>
        </p:spPr>
        <p:txBody>
          <a:bodyPr anchor="t" rtlCol="false" tIns="0" lIns="0" bIns="0" rIns="0">
            <a:spAutoFit/>
          </a:bodyPr>
          <a:lstStyle/>
          <a:p>
            <a:pPr algn="just">
              <a:lnSpc>
                <a:spcPts val="4000"/>
              </a:lnSpc>
            </a:pPr>
            <a:r>
              <a:rPr lang="en-US" sz="2000">
                <a:solidFill>
                  <a:srgbClr val="000000"/>
                </a:solidFill>
                <a:latin typeface="Open Sauce"/>
                <a:ea typeface="Open Sauce"/>
                <a:cs typeface="Open Sauce"/>
                <a:sym typeface="Open Sauce"/>
              </a:rPr>
              <a:t>Weekly trends confirm this: while other methods remain relatively stable, the Em</a:t>
            </a:r>
            <a:r>
              <a:rPr lang="en-US" sz="2000">
                <a:solidFill>
                  <a:srgbClr val="000000"/>
                </a:solidFill>
                <a:latin typeface="Open Sauce"/>
                <a:ea typeface="Open Sauce"/>
                <a:cs typeface="Open Sauce"/>
                <a:sym typeface="Open Sauce"/>
              </a:rPr>
              <a:t>ail + Call</a:t>
            </a:r>
            <a:r>
              <a:rPr lang="en-US" sz="2000">
                <a:solidFill>
                  <a:srgbClr val="000000"/>
                </a:solidFill>
                <a:latin typeface="Open Sauce"/>
                <a:ea typeface="Open Sauce"/>
                <a:cs typeface="Open Sauce"/>
                <a:sym typeface="Open Sauce"/>
              </a:rPr>
              <a:t> stra</a:t>
            </a:r>
            <a:r>
              <a:rPr lang="en-US" sz="2000">
                <a:solidFill>
                  <a:srgbClr val="000000"/>
                </a:solidFill>
                <a:latin typeface="Open Sauce"/>
                <a:ea typeface="Open Sauce"/>
                <a:cs typeface="Open Sauce"/>
                <a:sym typeface="Open Sauce"/>
              </a:rPr>
              <a:t>tegy</a:t>
            </a:r>
            <a:r>
              <a:rPr lang="en-US" sz="2000">
                <a:solidFill>
                  <a:srgbClr val="000000"/>
                </a:solidFill>
                <a:latin typeface="Open Sauce"/>
                <a:ea typeface="Open Sauce"/>
                <a:cs typeface="Open Sauce"/>
                <a:sym typeface="Open Sauce"/>
              </a:rPr>
              <a:t> s</a:t>
            </a:r>
            <a:r>
              <a:rPr lang="en-US" sz="2000">
                <a:solidFill>
                  <a:srgbClr val="000000"/>
                </a:solidFill>
                <a:latin typeface="Open Sauce"/>
                <a:ea typeface="Open Sauce"/>
                <a:cs typeface="Open Sauce"/>
                <a:sym typeface="Open Sauce"/>
              </a:rPr>
              <a:t>ees a shar</a:t>
            </a:r>
            <a:r>
              <a:rPr lang="en-US" sz="2000">
                <a:solidFill>
                  <a:srgbClr val="000000"/>
                </a:solidFill>
                <a:latin typeface="Open Sauce"/>
                <a:ea typeface="Open Sauce"/>
                <a:cs typeface="Open Sauce"/>
                <a:sym typeface="Open Sauce"/>
              </a:rPr>
              <a:t>p</a:t>
            </a:r>
            <a:r>
              <a:rPr lang="en-US" sz="2000">
                <a:solidFill>
                  <a:srgbClr val="000000"/>
                </a:solidFill>
                <a:latin typeface="Open Sauce"/>
                <a:ea typeface="Open Sauce"/>
                <a:cs typeface="Open Sauce"/>
                <a:sym typeface="Open Sauce"/>
              </a:rPr>
              <a:t> ris</a:t>
            </a:r>
            <a:r>
              <a:rPr lang="en-US" sz="2000">
                <a:solidFill>
                  <a:srgbClr val="000000"/>
                </a:solidFill>
                <a:latin typeface="Open Sauce"/>
                <a:ea typeface="Open Sauce"/>
                <a:cs typeface="Open Sauce"/>
                <a:sym typeface="Open Sauce"/>
              </a:rPr>
              <a:t>e </a:t>
            </a:r>
            <a:r>
              <a:rPr lang="en-US" sz="2000">
                <a:solidFill>
                  <a:srgbClr val="000000"/>
                </a:solidFill>
                <a:latin typeface="Open Sauce"/>
                <a:ea typeface="Open Sauce"/>
                <a:cs typeface="Open Sauce"/>
                <a:sym typeface="Open Sauce"/>
              </a:rPr>
              <a:t>i</a:t>
            </a:r>
            <a:r>
              <a:rPr lang="en-US" sz="2000">
                <a:solidFill>
                  <a:srgbClr val="000000"/>
                </a:solidFill>
                <a:latin typeface="Open Sauce"/>
                <a:ea typeface="Open Sauce"/>
                <a:cs typeface="Open Sauce"/>
                <a:sym typeface="Open Sauce"/>
              </a:rPr>
              <a:t>n avera</a:t>
            </a:r>
            <a:r>
              <a:rPr lang="en-US" sz="2000">
                <a:solidFill>
                  <a:srgbClr val="000000"/>
                </a:solidFill>
                <a:latin typeface="Open Sauce"/>
                <a:ea typeface="Open Sauce"/>
                <a:cs typeface="Open Sauce"/>
                <a:sym typeface="Open Sauce"/>
              </a:rPr>
              <a:t>ge</a:t>
            </a:r>
            <a:r>
              <a:rPr lang="en-US" sz="2000">
                <a:solidFill>
                  <a:srgbClr val="000000"/>
                </a:solidFill>
                <a:latin typeface="Open Sauce"/>
                <a:ea typeface="Open Sauce"/>
                <a:cs typeface="Open Sauce"/>
                <a:sym typeface="Open Sauce"/>
              </a:rPr>
              <a:t> r</a:t>
            </a:r>
            <a:r>
              <a:rPr lang="en-US" sz="2000">
                <a:solidFill>
                  <a:srgbClr val="000000"/>
                </a:solidFill>
                <a:latin typeface="Open Sauce"/>
                <a:ea typeface="Open Sauce"/>
                <a:cs typeface="Open Sauce"/>
                <a:sym typeface="Open Sauce"/>
              </a:rPr>
              <a:t>evenue per client as the campaign progresses.</a:t>
            </a:r>
          </a:p>
          <a:p>
            <a:pPr algn="just">
              <a:lnSpc>
                <a:spcPts val="4000"/>
              </a:lnSpc>
            </a:pPr>
          </a:p>
        </p:txBody>
      </p:sp>
      <p:sp>
        <p:nvSpPr>
          <p:cNvPr name="TextBox 6" id="6"/>
          <p:cNvSpPr txBox="true"/>
          <p:nvPr/>
        </p:nvSpPr>
        <p:spPr>
          <a:xfrm rot="0">
            <a:off x="349959" y="2323090"/>
            <a:ext cx="8021824" cy="1978024"/>
          </a:xfrm>
          <a:prstGeom prst="rect">
            <a:avLst/>
          </a:prstGeom>
        </p:spPr>
        <p:txBody>
          <a:bodyPr anchor="t" rtlCol="false" tIns="0" lIns="0" bIns="0" rIns="0">
            <a:spAutoFit/>
          </a:bodyPr>
          <a:lstStyle/>
          <a:p>
            <a:pPr algn="just" marL="431802" indent="-215901" lvl="1">
              <a:lnSpc>
                <a:spcPts val="4000"/>
              </a:lnSpc>
              <a:buFont typeface="Arial"/>
              <a:buChar char="•"/>
            </a:pPr>
            <a:r>
              <a:rPr lang="en-US" sz="2000">
                <a:solidFill>
                  <a:srgbClr val="000000"/>
                </a:solidFill>
                <a:latin typeface="Open Sauce"/>
                <a:ea typeface="Open Sauce"/>
                <a:cs typeface="Open Sauce"/>
                <a:sym typeface="Open Sauce"/>
              </a:rPr>
              <a:t>Customers acquired through </a:t>
            </a:r>
            <a:r>
              <a:rPr lang="en-US" b="true" sz="2000">
                <a:solidFill>
                  <a:srgbClr val="000000"/>
                </a:solidFill>
                <a:latin typeface="Open Sauce Bold"/>
                <a:ea typeface="Open Sauce Bold"/>
                <a:cs typeface="Open Sauce Bold"/>
                <a:sym typeface="Open Sauce Bold"/>
              </a:rPr>
              <a:t>Email+</a:t>
            </a:r>
            <a:r>
              <a:rPr lang="en-US" b="true" sz="2000">
                <a:solidFill>
                  <a:srgbClr val="000000"/>
                </a:solidFill>
                <a:latin typeface="Open Sauce Bold"/>
                <a:ea typeface="Open Sauce Bold"/>
                <a:cs typeface="Open Sauce Bold"/>
                <a:sym typeface="Open Sauce Bold"/>
              </a:rPr>
              <a:t>Call </a:t>
            </a:r>
            <a:r>
              <a:rPr lang="en-US" sz="2000">
                <a:solidFill>
                  <a:srgbClr val="000000"/>
                </a:solidFill>
                <a:latin typeface="Open Sauce"/>
                <a:ea typeface="Open Sauce"/>
                <a:cs typeface="Open Sauce"/>
                <a:sym typeface="Open Sauce"/>
              </a:rPr>
              <a:t>bring in the </a:t>
            </a:r>
            <a:r>
              <a:rPr lang="en-US" b="true" sz="2000">
                <a:solidFill>
                  <a:srgbClr val="000000"/>
                </a:solidFill>
                <a:latin typeface="Open Sauce Bold"/>
                <a:ea typeface="Open Sauce Bold"/>
                <a:cs typeface="Open Sauce Bold"/>
                <a:sym typeface="Open Sauce Bold"/>
              </a:rPr>
              <a:t>highest revenue on average, </a:t>
            </a:r>
            <a:r>
              <a:rPr lang="en-US" sz="2000">
                <a:solidFill>
                  <a:srgbClr val="000000"/>
                </a:solidFill>
                <a:latin typeface="Open Sauce"/>
                <a:ea typeface="Open Sauce"/>
                <a:cs typeface="Open Sauce"/>
                <a:sym typeface="Open Sauce"/>
              </a:rPr>
              <a:t>well above the other two methods. The Email approach, although it reaches the largest number of customers, drives a lower </a:t>
            </a:r>
            <a:r>
              <a:rPr lang="en-US" b="true" sz="2000">
                <a:solidFill>
                  <a:srgbClr val="000000"/>
                </a:solidFill>
                <a:latin typeface="Open Sauce Bold"/>
                <a:ea typeface="Open Sauce Bold"/>
                <a:cs typeface="Open Sauce Bold"/>
                <a:sym typeface="Open Sauce Bold"/>
              </a:rPr>
              <a:t>individual revenue</a:t>
            </a:r>
            <a:r>
              <a:rPr lang="en-US" sz="2000">
                <a:solidFill>
                  <a:srgbClr val="000000"/>
                </a:solidFill>
                <a:latin typeface="Open Sauce"/>
                <a:ea typeface="Open Sauce"/>
                <a:cs typeface="Open Sauce"/>
                <a:sym typeface="Open Sauce"/>
              </a:rPr>
              <a:t> level.</a:t>
            </a:r>
          </a:p>
        </p:txBody>
      </p:sp>
      <p:sp>
        <p:nvSpPr>
          <p:cNvPr name="TextBox 7" id="7"/>
          <p:cNvSpPr txBox="true"/>
          <p:nvPr/>
        </p:nvSpPr>
        <p:spPr>
          <a:xfrm rot="0">
            <a:off x="9291512" y="2416954"/>
            <a:ext cx="7818450" cy="1473199"/>
          </a:xfrm>
          <a:prstGeom prst="rect">
            <a:avLst/>
          </a:prstGeom>
        </p:spPr>
        <p:txBody>
          <a:bodyPr anchor="t" rtlCol="false" tIns="0" lIns="0" bIns="0" rIns="0">
            <a:spAutoFit/>
          </a:bodyPr>
          <a:lstStyle/>
          <a:p>
            <a:pPr algn="just" marL="431802" indent="-215901" lvl="1">
              <a:lnSpc>
                <a:spcPts val="4000"/>
              </a:lnSpc>
              <a:buFont typeface="Arial"/>
              <a:buChar char="•"/>
            </a:pPr>
            <a:r>
              <a:rPr lang="en-US" sz="2000">
                <a:solidFill>
                  <a:srgbClr val="000000"/>
                </a:solidFill>
                <a:latin typeface="Open Sauce"/>
                <a:ea typeface="Open Sauce"/>
                <a:cs typeface="Open Sauce"/>
                <a:sym typeface="Open Sauce"/>
              </a:rPr>
              <a:t>This contrast suggests that while email camp</a:t>
            </a:r>
            <a:r>
              <a:rPr lang="en-US" sz="2000">
                <a:solidFill>
                  <a:srgbClr val="000000"/>
                </a:solidFill>
                <a:latin typeface="Open Sauce"/>
                <a:ea typeface="Open Sauce"/>
                <a:cs typeface="Open Sauce"/>
                <a:sym typeface="Open Sauce"/>
              </a:rPr>
              <a:t>aigns are effective for broad acquisition, the combined approach clearly delivers better financial results per customer</a:t>
            </a:r>
          </a:p>
        </p:txBody>
      </p:sp>
      <p:sp>
        <p:nvSpPr>
          <p:cNvPr name="TextBox 8" id="8"/>
          <p:cNvSpPr txBox="true"/>
          <p:nvPr/>
        </p:nvSpPr>
        <p:spPr>
          <a:xfrm rot="0">
            <a:off x="882164" y="124731"/>
            <a:ext cx="3320794" cy="7124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DM Sans Bold"/>
                <a:ea typeface="DM Sans Bold"/>
                <a:cs typeface="DM Sans Bold"/>
                <a:sym typeface="DM Sans Bold"/>
              </a:rPr>
              <a:t>K</a:t>
            </a:r>
            <a:r>
              <a:rPr lang="en-US" b="true" sz="4200">
                <a:solidFill>
                  <a:srgbClr val="000000"/>
                </a:solidFill>
                <a:latin typeface="DM Sans Bold"/>
                <a:ea typeface="DM Sans Bold"/>
                <a:cs typeface="DM Sans Bold"/>
                <a:sym typeface="DM Sans Bold"/>
              </a:rPr>
              <a:t>ey Findings</a:t>
            </a:r>
          </a:p>
        </p:txBody>
      </p:sp>
      <p:sp>
        <p:nvSpPr>
          <p:cNvPr name="AutoShape 9" id="9"/>
          <p:cNvSpPr/>
          <p:nvPr/>
        </p:nvSpPr>
        <p:spPr>
          <a:xfrm>
            <a:off x="948839" y="938289"/>
            <a:ext cx="2384911" cy="0"/>
          </a:xfrm>
          <a:prstGeom prst="line">
            <a:avLst/>
          </a:prstGeom>
          <a:ln cap="flat" w="66675">
            <a:solidFill>
              <a:srgbClr val="000000"/>
            </a:solidFill>
            <a:prstDash val="solid"/>
            <a:headEnd type="none" len="sm" w="sm"/>
            <a:tailEnd type="none" len="sm" w="sm"/>
          </a:ln>
        </p:spPr>
      </p:sp>
      <p:sp>
        <p:nvSpPr>
          <p:cNvPr name="Freeform 10" id="10"/>
          <p:cNvSpPr/>
          <p:nvPr/>
        </p:nvSpPr>
        <p:spPr>
          <a:xfrm flipH="false" flipV="false" rot="-5400000">
            <a:off x="-322033" y="5302897"/>
            <a:ext cx="3852467" cy="2737657"/>
          </a:xfrm>
          <a:custGeom>
            <a:avLst/>
            <a:gdLst/>
            <a:ahLst/>
            <a:cxnLst/>
            <a:rect r="r" b="b" t="t" l="l"/>
            <a:pathLst>
              <a:path h="2737657" w="3852467">
                <a:moveTo>
                  <a:pt x="0" y="0"/>
                </a:moveTo>
                <a:lnTo>
                  <a:pt x="3852468" y="0"/>
                </a:lnTo>
                <a:lnTo>
                  <a:pt x="3852468" y="2737656"/>
                </a:lnTo>
                <a:lnTo>
                  <a:pt x="0" y="2737656"/>
                </a:lnTo>
                <a:lnTo>
                  <a:pt x="0" y="0"/>
                </a:lnTo>
                <a:close/>
              </a:path>
            </a:pathLst>
          </a:custGeom>
          <a:blipFill>
            <a:blip r:embed="rId4"/>
            <a:stretch>
              <a:fillRect l="0" t="0" r="0" b="-4982"/>
            </a:stretch>
          </a:blipFill>
        </p:spPr>
      </p:sp>
      <p:sp>
        <p:nvSpPr>
          <p:cNvPr name="TextBox 11" id="11"/>
          <p:cNvSpPr txBox="true"/>
          <p:nvPr/>
        </p:nvSpPr>
        <p:spPr>
          <a:xfrm rot="0">
            <a:off x="11001235" y="240925"/>
            <a:ext cx="7010807" cy="324485"/>
          </a:xfrm>
          <a:prstGeom prst="rect">
            <a:avLst/>
          </a:prstGeom>
        </p:spPr>
        <p:txBody>
          <a:bodyPr anchor="t" rtlCol="false" tIns="0" lIns="0" bIns="0" rIns="0">
            <a:spAutoFit/>
          </a:bodyPr>
          <a:lstStyle/>
          <a:p>
            <a:pPr algn="just">
              <a:lnSpc>
                <a:spcPts val="2800"/>
              </a:lnSpc>
            </a:pPr>
            <a:r>
              <a:rPr lang="en-US" sz="1400" i="true">
                <a:solidFill>
                  <a:srgbClr val="000000"/>
                </a:solidFill>
                <a:latin typeface="Open Sauce Italics"/>
                <a:ea typeface="Open Sauce Italics"/>
                <a:cs typeface="Open Sauce Italics"/>
                <a:sym typeface="Open Sauce Italics"/>
              </a:rPr>
              <a:t>(What does the spread of the revenue look like overall? And for each method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623160" y="3439079"/>
            <a:ext cx="7382563" cy="5167794"/>
          </a:xfrm>
          <a:custGeom>
            <a:avLst/>
            <a:gdLst/>
            <a:ahLst/>
            <a:cxnLst/>
            <a:rect r="r" b="b" t="t" l="l"/>
            <a:pathLst>
              <a:path h="5167794" w="7382563">
                <a:moveTo>
                  <a:pt x="0" y="0"/>
                </a:moveTo>
                <a:lnTo>
                  <a:pt x="7382563" y="0"/>
                </a:lnTo>
                <a:lnTo>
                  <a:pt x="7382563" y="5167794"/>
                </a:lnTo>
                <a:lnTo>
                  <a:pt x="0" y="5167794"/>
                </a:lnTo>
                <a:lnTo>
                  <a:pt x="0" y="0"/>
                </a:lnTo>
                <a:close/>
              </a:path>
            </a:pathLst>
          </a:custGeom>
          <a:blipFill>
            <a:blip r:embed="rId2"/>
            <a:stretch>
              <a:fillRect l="0" t="0" r="0" b="0"/>
            </a:stretch>
          </a:blipFill>
        </p:spPr>
      </p:sp>
      <p:sp>
        <p:nvSpPr>
          <p:cNvPr name="TextBox 3" id="3"/>
          <p:cNvSpPr txBox="true"/>
          <p:nvPr/>
        </p:nvSpPr>
        <p:spPr>
          <a:xfrm rot="0">
            <a:off x="420155" y="1220974"/>
            <a:ext cx="17447368" cy="1802129"/>
          </a:xfrm>
          <a:prstGeom prst="rect">
            <a:avLst/>
          </a:prstGeom>
        </p:spPr>
        <p:txBody>
          <a:bodyPr anchor="t" rtlCol="false" tIns="0" lIns="0" bIns="0" rIns="0">
            <a:spAutoFit/>
          </a:bodyPr>
          <a:lstStyle/>
          <a:p>
            <a:pPr algn="just">
              <a:lnSpc>
                <a:spcPts val="4950"/>
              </a:lnSpc>
            </a:pPr>
            <a:r>
              <a:rPr lang="en-US" sz="2200">
                <a:solidFill>
                  <a:srgbClr val="000000"/>
                </a:solidFill>
                <a:latin typeface="Open Sauce"/>
                <a:ea typeface="Open Sauce"/>
                <a:cs typeface="Open Sauce"/>
                <a:sym typeface="Open Sauce"/>
              </a:rPr>
              <a:t>Before wrapping up, we also investigated other factors such as customer tenure, product quantity, or website activity to explain revenue variation. However, no meaningful patterns emerged from those variables, they showed little to no impact on customer value or method performance. We then turned to geographic segmentation.</a:t>
            </a:r>
          </a:p>
        </p:txBody>
      </p:sp>
      <p:sp>
        <p:nvSpPr>
          <p:cNvPr name="TextBox 4" id="4"/>
          <p:cNvSpPr txBox="true"/>
          <p:nvPr/>
        </p:nvSpPr>
        <p:spPr>
          <a:xfrm rot="0">
            <a:off x="882164" y="124731"/>
            <a:ext cx="3320794" cy="7124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DM Sans Bold"/>
                <a:ea typeface="DM Sans Bold"/>
                <a:cs typeface="DM Sans Bold"/>
                <a:sym typeface="DM Sans Bold"/>
              </a:rPr>
              <a:t>K</a:t>
            </a:r>
            <a:r>
              <a:rPr lang="en-US" b="true" sz="4200">
                <a:solidFill>
                  <a:srgbClr val="000000"/>
                </a:solidFill>
                <a:latin typeface="DM Sans Bold"/>
                <a:ea typeface="DM Sans Bold"/>
                <a:cs typeface="DM Sans Bold"/>
                <a:sym typeface="DM Sans Bold"/>
              </a:rPr>
              <a:t>ey Findings</a:t>
            </a:r>
          </a:p>
        </p:txBody>
      </p:sp>
      <p:sp>
        <p:nvSpPr>
          <p:cNvPr name="TextBox 5" id="5"/>
          <p:cNvSpPr txBox="true"/>
          <p:nvPr/>
        </p:nvSpPr>
        <p:spPr>
          <a:xfrm rot="0">
            <a:off x="525057" y="3537071"/>
            <a:ext cx="9961697" cy="5584823"/>
          </a:xfrm>
          <a:prstGeom prst="rect">
            <a:avLst/>
          </a:prstGeom>
        </p:spPr>
        <p:txBody>
          <a:bodyPr anchor="t" rtlCol="false" tIns="0" lIns="0" bIns="0" rIns="0">
            <a:spAutoFit/>
          </a:bodyPr>
          <a:lstStyle/>
          <a:p>
            <a:pPr algn="just" marL="431802" indent="-215901" lvl="1">
              <a:lnSpc>
                <a:spcPts val="5000"/>
              </a:lnSpc>
              <a:buFont typeface="Arial"/>
              <a:buChar char="•"/>
            </a:pPr>
            <a:r>
              <a:rPr lang="en-US" sz="2000">
                <a:solidFill>
                  <a:srgbClr val="000000"/>
                </a:solidFill>
                <a:latin typeface="Open Sauce"/>
                <a:ea typeface="Open Sauce"/>
                <a:cs typeface="Open Sauce"/>
                <a:sym typeface="Open Sauce"/>
              </a:rPr>
              <a:t>We can see two very distinct profiles emerging. States such as </a:t>
            </a:r>
            <a:r>
              <a:rPr lang="en-US" b="true" sz="2000">
                <a:solidFill>
                  <a:srgbClr val="000000"/>
                </a:solidFill>
                <a:latin typeface="Open Sauce Bold"/>
                <a:ea typeface="Open Sauce Bold"/>
                <a:cs typeface="Open Sauce Bold"/>
                <a:sym typeface="Open Sauce Bold"/>
              </a:rPr>
              <a:t>California</a:t>
            </a:r>
            <a:r>
              <a:rPr lang="en-US" sz="2000">
                <a:solidFill>
                  <a:srgbClr val="000000"/>
                </a:solidFill>
                <a:latin typeface="Open Sauce"/>
                <a:ea typeface="Open Sauce"/>
                <a:cs typeface="Open Sauce"/>
                <a:sym typeface="Open Sauce"/>
              </a:rPr>
              <a:t>, </a:t>
            </a:r>
            <a:r>
              <a:rPr lang="en-US" b="true" sz="2000">
                <a:solidFill>
                  <a:srgbClr val="000000"/>
                </a:solidFill>
                <a:latin typeface="Open Sauce Bold"/>
                <a:ea typeface="Open Sauce Bold"/>
                <a:cs typeface="Open Sauce Bold"/>
                <a:sym typeface="Open Sauce Bold"/>
              </a:rPr>
              <a:t>Texas</a:t>
            </a:r>
            <a:r>
              <a:rPr lang="en-US" sz="2000">
                <a:solidFill>
                  <a:srgbClr val="000000"/>
                </a:solidFill>
                <a:latin typeface="Open Sauce"/>
                <a:ea typeface="Open Sauce"/>
                <a:cs typeface="Open Sauce"/>
                <a:sym typeface="Open Sauce"/>
              </a:rPr>
              <a:t>, </a:t>
            </a:r>
            <a:r>
              <a:rPr lang="en-US" b="true" sz="2000">
                <a:solidFill>
                  <a:srgbClr val="000000"/>
                </a:solidFill>
                <a:latin typeface="Open Sauce Bold"/>
                <a:ea typeface="Open Sauce Bold"/>
                <a:cs typeface="Open Sauce Bold"/>
                <a:sym typeface="Open Sauce Bold"/>
              </a:rPr>
              <a:t>Florida</a:t>
            </a:r>
            <a:r>
              <a:rPr lang="en-US" sz="2000">
                <a:solidFill>
                  <a:srgbClr val="000000"/>
                </a:solidFill>
                <a:latin typeface="Open Sauce"/>
                <a:ea typeface="Open Sauce"/>
                <a:cs typeface="Open Sauce"/>
                <a:sym typeface="Open Sauce"/>
              </a:rPr>
              <a:t>, and </a:t>
            </a:r>
            <a:r>
              <a:rPr lang="en-US" b="true" sz="2000">
                <a:solidFill>
                  <a:srgbClr val="000000"/>
                </a:solidFill>
                <a:latin typeface="Open Sauce Bold"/>
                <a:ea typeface="Open Sauce Bold"/>
                <a:cs typeface="Open Sauce Bold"/>
                <a:sym typeface="Open Sauce Bold"/>
              </a:rPr>
              <a:t>New York</a:t>
            </a:r>
            <a:r>
              <a:rPr lang="en-US" sz="2000">
                <a:solidFill>
                  <a:srgbClr val="000000"/>
                </a:solidFill>
                <a:latin typeface="Open Sauce"/>
                <a:ea typeface="Open Sauce"/>
                <a:cs typeface="Open Sauce"/>
                <a:sym typeface="Open Sauce"/>
              </a:rPr>
              <a:t> concentrate the largest number of clients, but their average revenue per customer remains moder</a:t>
            </a:r>
            <a:r>
              <a:rPr lang="en-US" sz="2000">
                <a:solidFill>
                  <a:srgbClr val="000000"/>
                </a:solidFill>
                <a:latin typeface="Open Sauce"/>
                <a:ea typeface="Open Sauce"/>
                <a:cs typeface="Open Sauce"/>
                <a:sym typeface="Open Sauce"/>
              </a:rPr>
              <a:t>ate. These are high-volume markets where reach drives performance more than individual value.</a:t>
            </a:r>
          </a:p>
          <a:p>
            <a:pPr algn="just">
              <a:lnSpc>
                <a:spcPts val="5000"/>
              </a:lnSpc>
            </a:pPr>
          </a:p>
          <a:p>
            <a:pPr algn="just" marL="431802" indent="-215901" lvl="1">
              <a:lnSpc>
                <a:spcPts val="5000"/>
              </a:lnSpc>
              <a:buFont typeface="Arial"/>
              <a:buChar char="•"/>
            </a:pPr>
            <a:r>
              <a:rPr lang="en-US" sz="2000">
                <a:solidFill>
                  <a:srgbClr val="000000"/>
                </a:solidFill>
                <a:latin typeface="Open Sauce"/>
                <a:ea typeface="Open Sauce"/>
                <a:cs typeface="Open Sauce"/>
                <a:sym typeface="Open Sauce"/>
              </a:rPr>
              <a:t>On the other side, smaller states like </a:t>
            </a:r>
            <a:r>
              <a:rPr lang="en-US" b="true" sz="2000">
                <a:solidFill>
                  <a:srgbClr val="000000"/>
                </a:solidFill>
                <a:latin typeface="Open Sauce Bold"/>
                <a:ea typeface="Open Sauce Bold"/>
                <a:cs typeface="Open Sauce Bold"/>
                <a:sym typeface="Open Sauce Bold"/>
              </a:rPr>
              <a:t>South Dakota</a:t>
            </a:r>
            <a:r>
              <a:rPr lang="en-US" sz="2000">
                <a:solidFill>
                  <a:srgbClr val="000000"/>
                </a:solidFill>
                <a:latin typeface="Open Sauce"/>
                <a:ea typeface="Open Sauce"/>
                <a:cs typeface="Open Sauce"/>
                <a:sym typeface="Open Sauce"/>
              </a:rPr>
              <a:t>, </a:t>
            </a:r>
            <a:r>
              <a:rPr lang="en-US" b="true" sz="2000">
                <a:solidFill>
                  <a:srgbClr val="000000"/>
                </a:solidFill>
                <a:latin typeface="Open Sauce Bold"/>
                <a:ea typeface="Open Sauce Bold"/>
                <a:cs typeface="Open Sauce Bold"/>
                <a:sym typeface="Open Sauce Bold"/>
              </a:rPr>
              <a:t>North Dakota</a:t>
            </a:r>
            <a:r>
              <a:rPr lang="en-US" sz="2000">
                <a:solidFill>
                  <a:srgbClr val="000000"/>
                </a:solidFill>
                <a:latin typeface="Open Sauce"/>
                <a:ea typeface="Open Sauce"/>
                <a:cs typeface="Open Sauce"/>
                <a:sym typeface="Open Sauce"/>
              </a:rPr>
              <a:t>, </a:t>
            </a:r>
            <a:r>
              <a:rPr lang="en-US" b="true" sz="2000">
                <a:solidFill>
                  <a:srgbClr val="000000"/>
                </a:solidFill>
                <a:latin typeface="Open Sauce Bold"/>
                <a:ea typeface="Open Sauce Bold"/>
                <a:cs typeface="Open Sauce Bold"/>
                <a:sym typeface="Open Sauce Bold"/>
              </a:rPr>
              <a:t>Delaware</a:t>
            </a:r>
            <a:r>
              <a:rPr lang="en-US" sz="2000">
                <a:solidFill>
                  <a:srgbClr val="000000"/>
                </a:solidFill>
                <a:latin typeface="Open Sauce"/>
                <a:ea typeface="Open Sauce"/>
                <a:cs typeface="Open Sauce"/>
                <a:sym typeface="Open Sauce"/>
              </a:rPr>
              <a:t>, </a:t>
            </a:r>
            <a:r>
              <a:rPr lang="en-US" b="true" sz="2000">
                <a:solidFill>
                  <a:srgbClr val="000000"/>
                </a:solidFill>
                <a:latin typeface="Open Sauce Bold"/>
                <a:ea typeface="Open Sauce Bold"/>
                <a:cs typeface="Open Sauce Bold"/>
                <a:sym typeface="Open Sauce Bold"/>
              </a:rPr>
              <a:t>Idaho</a:t>
            </a:r>
            <a:r>
              <a:rPr lang="en-US" sz="2000">
                <a:solidFill>
                  <a:srgbClr val="000000"/>
                </a:solidFill>
                <a:latin typeface="Open Sauce"/>
                <a:ea typeface="Open Sauce"/>
                <a:cs typeface="Open Sauce"/>
                <a:sym typeface="Open Sauce"/>
              </a:rPr>
              <a:t>, and </a:t>
            </a:r>
            <a:r>
              <a:rPr lang="en-US" b="true" sz="2000">
                <a:solidFill>
                  <a:srgbClr val="000000"/>
                </a:solidFill>
                <a:latin typeface="Open Sauce Bold"/>
                <a:ea typeface="Open Sauce Bold"/>
                <a:cs typeface="Open Sauce Bold"/>
                <a:sym typeface="Open Sauce Bold"/>
              </a:rPr>
              <a:t>Vermont </a:t>
            </a:r>
            <a:r>
              <a:rPr lang="en-US" sz="2000">
                <a:solidFill>
                  <a:srgbClr val="000000"/>
                </a:solidFill>
                <a:latin typeface="Open Sauce"/>
                <a:ea typeface="Open Sauce"/>
                <a:cs typeface="Open Sauce"/>
                <a:sym typeface="Open Sauce"/>
              </a:rPr>
              <a:t>show the highest average revenue per client despite limited customer bases. These regions reflect high-value engagements, possibly more suited for resource-intensive methods like Email and Call.</a:t>
            </a:r>
          </a:p>
        </p:txBody>
      </p:sp>
      <p:sp>
        <p:nvSpPr>
          <p:cNvPr name="AutoShape 6" id="6"/>
          <p:cNvSpPr/>
          <p:nvPr/>
        </p:nvSpPr>
        <p:spPr>
          <a:xfrm>
            <a:off x="948839" y="938289"/>
            <a:ext cx="2384911" cy="0"/>
          </a:xfrm>
          <a:prstGeom prst="line">
            <a:avLst/>
          </a:prstGeom>
          <a:ln cap="flat" w="66675">
            <a:solidFill>
              <a:srgbClr val="000000"/>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a:off x="459468" y="1367093"/>
            <a:ext cx="6208032" cy="0"/>
          </a:xfrm>
          <a:prstGeom prst="line">
            <a:avLst/>
          </a:prstGeom>
          <a:ln cap="flat" w="57150">
            <a:solidFill>
              <a:srgbClr val="000000"/>
            </a:solidFill>
            <a:prstDash val="solid"/>
            <a:headEnd type="none" len="sm" w="sm"/>
            <a:tailEnd type="none" len="sm" w="sm"/>
          </a:ln>
        </p:spPr>
      </p:sp>
      <p:sp>
        <p:nvSpPr>
          <p:cNvPr name="AutoShape 3" id="3"/>
          <p:cNvSpPr/>
          <p:nvPr/>
        </p:nvSpPr>
        <p:spPr>
          <a:xfrm flipV="true">
            <a:off x="6128066" y="5396829"/>
            <a:ext cx="2023606" cy="0"/>
          </a:xfrm>
          <a:prstGeom prst="line">
            <a:avLst/>
          </a:prstGeom>
          <a:ln cap="flat" w="57150">
            <a:solidFill>
              <a:srgbClr val="000000"/>
            </a:solidFill>
            <a:prstDash val="solid"/>
            <a:headEnd type="none" len="sm" w="sm"/>
            <a:tailEnd type="none" len="sm" w="sm"/>
          </a:ln>
        </p:spPr>
      </p:sp>
      <p:graphicFrame>
        <p:nvGraphicFramePr>
          <p:cNvPr name="Table 4" id="4"/>
          <p:cNvGraphicFramePr>
            <a:graphicFrameLocks noGrp="true"/>
          </p:cNvGraphicFramePr>
          <p:nvPr/>
        </p:nvGraphicFramePr>
        <p:xfrm>
          <a:off x="10264690" y="6464342"/>
          <a:ext cx="6479713" cy="3086100"/>
        </p:xfrm>
        <a:graphic>
          <a:graphicData uri="http://schemas.openxmlformats.org/drawingml/2006/table">
            <a:tbl>
              <a:tblPr/>
              <a:tblGrid>
                <a:gridCol w="3239857"/>
                <a:gridCol w="3239857"/>
              </a:tblGrid>
              <a:tr h="771525">
                <a:tc>
                  <a:txBody>
                    <a:bodyPr anchor="t" rtlCol="false"/>
                    <a:lstStyle/>
                    <a:p>
                      <a:pPr algn="ctr">
                        <a:lnSpc>
                          <a:spcPts val="2520"/>
                        </a:lnSpc>
                        <a:defRPr/>
                      </a:pPr>
                      <a:r>
                        <a:rPr lang="en-US" sz="1800" b="true">
                          <a:solidFill>
                            <a:srgbClr val="000000"/>
                          </a:solidFill>
                          <a:latin typeface="DM Sans Bold"/>
                          <a:ea typeface="DM Sans Bold"/>
                          <a:cs typeface="DM Sans Bold"/>
                          <a:sym typeface="DM Sans Bold"/>
                        </a:rPr>
                        <a:t>Sales Method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E4E1DF"/>
                    </a:solidFill>
                  </a:tcPr>
                </a:tc>
                <a:tc>
                  <a:txBody>
                    <a:bodyPr anchor="t" rtlCol="false"/>
                    <a:lstStyle/>
                    <a:p>
                      <a:pPr algn="ctr">
                        <a:lnSpc>
                          <a:spcPts val="2520"/>
                        </a:lnSpc>
                        <a:defRPr/>
                      </a:pPr>
                      <a:r>
                        <a:rPr lang="en-US" sz="1800" b="true">
                          <a:solidFill>
                            <a:srgbClr val="000000"/>
                          </a:solidFill>
                          <a:latin typeface="DM Sans Bold"/>
                          <a:ea typeface="DM Sans Bold"/>
                          <a:cs typeface="DM Sans Bold"/>
                          <a:sym typeface="DM Sans Bold"/>
                        </a:rPr>
                        <a:t>Revenue per Hour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E4E1DF"/>
                    </a:solidFill>
                  </a:tcPr>
                </a:tc>
              </a:tr>
              <a:tr h="771525">
                <a:tc>
                  <a:txBody>
                    <a:bodyPr anchor="t" rtlCol="false"/>
                    <a:lstStyle/>
                    <a:p>
                      <a:pPr algn="ctr">
                        <a:lnSpc>
                          <a:spcPts val="2520"/>
                        </a:lnSpc>
                        <a:defRPr/>
                      </a:pPr>
                      <a:r>
                        <a:rPr lang="en-US" sz="1800">
                          <a:solidFill>
                            <a:srgbClr val="000000"/>
                          </a:solidFill>
                          <a:latin typeface="DM Sans"/>
                          <a:ea typeface="DM Sans"/>
                          <a:cs typeface="DM Sans"/>
                          <a:sym typeface="DM Sans"/>
                        </a:rPr>
                        <a:t>Call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DM Sans"/>
                          <a:ea typeface="DM Sans"/>
                          <a:cs typeface="DM Sans"/>
                          <a:sym typeface="DM Sans"/>
                        </a:rPr>
                        <a:t>95.19 $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A2AD"/>
                    </a:solidFill>
                  </a:tcPr>
                </a:tc>
              </a:tr>
              <a:tr h="771525">
                <a:tc>
                  <a:txBody>
                    <a:bodyPr anchor="t" rtlCol="false"/>
                    <a:lstStyle/>
                    <a:p>
                      <a:pPr algn="ctr">
                        <a:lnSpc>
                          <a:spcPts val="2520"/>
                        </a:lnSpc>
                        <a:defRPr/>
                      </a:pPr>
                      <a:r>
                        <a:rPr lang="en-US" sz="1800">
                          <a:solidFill>
                            <a:srgbClr val="000000"/>
                          </a:solidFill>
                          <a:latin typeface="DM Sans"/>
                          <a:ea typeface="DM Sans"/>
                          <a:cs typeface="DM Sans"/>
                          <a:sym typeface="DM Sans"/>
                        </a:rPr>
                        <a:t>Email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DM Sans"/>
                          <a:ea typeface="DM Sans"/>
                          <a:cs typeface="DM Sans"/>
                          <a:sym typeface="DM Sans"/>
                        </a:rPr>
                        <a:t>5827.66 $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1FF72"/>
                    </a:solidFill>
                  </a:tcPr>
                </a:tc>
              </a:tr>
              <a:tr h="771525">
                <a:tc>
                  <a:txBody>
                    <a:bodyPr anchor="t" rtlCol="false"/>
                    <a:lstStyle/>
                    <a:p>
                      <a:pPr algn="ctr">
                        <a:lnSpc>
                          <a:spcPts val="2520"/>
                        </a:lnSpc>
                        <a:defRPr/>
                      </a:pPr>
                      <a:r>
                        <a:rPr lang="en-US" sz="1800">
                          <a:solidFill>
                            <a:srgbClr val="000000"/>
                          </a:solidFill>
                          <a:latin typeface="DM Sans"/>
                          <a:ea typeface="DM Sans"/>
                          <a:cs typeface="DM Sans"/>
                          <a:sym typeface="DM Sans"/>
                        </a:rPr>
                        <a:t>Email+Call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DM Sans"/>
                          <a:ea typeface="DM Sans"/>
                          <a:cs typeface="DM Sans"/>
                          <a:sym typeface="DM Sans"/>
                        </a:rPr>
                        <a:t>1101.91 $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5C3"/>
                    </a:solidFill>
                  </a:tcPr>
                </a:tc>
              </a:tr>
            </a:tbl>
          </a:graphicData>
        </a:graphic>
      </p:graphicFrame>
      <p:sp>
        <p:nvSpPr>
          <p:cNvPr name="TextBox 5" id="5"/>
          <p:cNvSpPr txBox="true"/>
          <p:nvPr/>
        </p:nvSpPr>
        <p:spPr>
          <a:xfrm rot="0">
            <a:off x="364218" y="1757555"/>
            <a:ext cx="17447368" cy="2700654"/>
          </a:xfrm>
          <a:prstGeom prst="rect">
            <a:avLst/>
          </a:prstGeom>
        </p:spPr>
        <p:txBody>
          <a:bodyPr anchor="t" rtlCol="false" tIns="0" lIns="0" bIns="0" rIns="0">
            <a:spAutoFit/>
          </a:bodyPr>
          <a:lstStyle/>
          <a:p>
            <a:pPr algn="just">
              <a:lnSpc>
                <a:spcPts val="4400"/>
              </a:lnSpc>
            </a:pPr>
            <a:r>
              <a:rPr lang="en-US" sz="2200">
                <a:solidFill>
                  <a:srgbClr val="000000"/>
                </a:solidFill>
                <a:latin typeface="Open Sauce"/>
                <a:ea typeface="Open Sauce"/>
                <a:cs typeface="Open Sauce"/>
                <a:sym typeface="Open Sauce"/>
              </a:rPr>
              <a:t>To monitor performance over time, the business needs a metric that reflects both the financial return and the operational effort required by each sales method.  Based on the analyses, two complementary indicators emerge as relevant for evaluating campaign efficiency.</a:t>
            </a:r>
          </a:p>
          <a:p>
            <a:pPr algn="just">
              <a:lnSpc>
                <a:spcPts val="4400"/>
              </a:lnSpc>
            </a:pPr>
          </a:p>
          <a:p>
            <a:pPr algn="just">
              <a:lnSpc>
                <a:spcPts val="4400"/>
              </a:lnSpc>
            </a:pPr>
            <a:r>
              <a:rPr lang="en-US" b="true" sz="2200">
                <a:solidFill>
                  <a:srgbClr val="000000"/>
                </a:solidFill>
                <a:latin typeface="Open Sauce Bold"/>
                <a:ea typeface="Open Sauce Bold"/>
                <a:cs typeface="Open Sauce Bold"/>
                <a:sym typeface="Open Sauce Bold"/>
              </a:rPr>
              <a:t>1.</a:t>
            </a:r>
            <a:r>
              <a:rPr lang="en-US" sz="2200">
                <a:solidFill>
                  <a:srgbClr val="000000"/>
                </a:solidFill>
                <a:latin typeface="Open Sauce"/>
                <a:ea typeface="Open Sauce"/>
                <a:cs typeface="Open Sauce"/>
                <a:sym typeface="Open Sauce"/>
              </a:rPr>
              <a:t> </a:t>
            </a:r>
            <a:r>
              <a:rPr lang="en-US" b="true" sz="2200">
                <a:solidFill>
                  <a:srgbClr val="000000"/>
                </a:solidFill>
                <a:latin typeface="Open Sauce Bold"/>
                <a:ea typeface="Open Sauce Bold"/>
                <a:cs typeface="Open Sauce Bold"/>
                <a:sym typeface="Open Sauce Bold"/>
              </a:rPr>
              <a:t>Revenue per Hour</a:t>
            </a:r>
            <a:r>
              <a:rPr lang="en-US" sz="2200">
                <a:solidFill>
                  <a:srgbClr val="000000"/>
                </a:solidFill>
                <a:latin typeface="Open Sauce"/>
                <a:ea typeface="Open Sauce"/>
                <a:cs typeface="Open Sauce"/>
                <a:sym typeface="Open Sauce"/>
              </a:rPr>
              <a:t> — Efficiency Metric</a:t>
            </a:r>
          </a:p>
        </p:txBody>
      </p:sp>
      <p:sp>
        <p:nvSpPr>
          <p:cNvPr name="TextBox 6" id="6"/>
          <p:cNvSpPr txBox="true"/>
          <p:nvPr/>
        </p:nvSpPr>
        <p:spPr>
          <a:xfrm rot="0">
            <a:off x="364218" y="357391"/>
            <a:ext cx="8213677" cy="854077"/>
          </a:xfrm>
          <a:prstGeom prst="rect">
            <a:avLst/>
          </a:prstGeom>
        </p:spPr>
        <p:txBody>
          <a:bodyPr anchor="t" rtlCol="false" tIns="0" lIns="0" bIns="0" rIns="0">
            <a:spAutoFit/>
          </a:bodyPr>
          <a:lstStyle/>
          <a:p>
            <a:pPr algn="ctr">
              <a:lnSpc>
                <a:spcPts val="6999"/>
              </a:lnSpc>
              <a:spcBef>
                <a:spcPct val="0"/>
              </a:spcBef>
            </a:pPr>
            <a:r>
              <a:rPr lang="en-US" b="true" sz="4999">
                <a:solidFill>
                  <a:srgbClr val="000000"/>
                </a:solidFill>
                <a:latin typeface="DM Sans Bold"/>
                <a:ea typeface="DM Sans Bold"/>
                <a:cs typeface="DM Sans Bold"/>
                <a:sym typeface="DM Sans Bold"/>
              </a:rPr>
              <a:t>Busin</a:t>
            </a:r>
            <a:r>
              <a:rPr lang="en-US" b="true" sz="4999">
                <a:solidFill>
                  <a:srgbClr val="000000"/>
                </a:solidFill>
                <a:latin typeface="DM Sans Bold"/>
                <a:ea typeface="DM Sans Bold"/>
                <a:cs typeface="DM Sans Bold"/>
                <a:sym typeface="DM Sans Bold"/>
              </a:rPr>
              <a:t>ess Metric Definition</a:t>
            </a:r>
          </a:p>
        </p:txBody>
      </p:sp>
      <p:sp>
        <p:nvSpPr>
          <p:cNvPr name="TextBox 7" id="7"/>
          <p:cNvSpPr txBox="true"/>
          <p:nvPr/>
        </p:nvSpPr>
        <p:spPr>
          <a:xfrm rot="0">
            <a:off x="515566" y="6579870"/>
            <a:ext cx="8628434" cy="3025139"/>
          </a:xfrm>
          <a:prstGeom prst="rect">
            <a:avLst/>
          </a:prstGeom>
        </p:spPr>
        <p:txBody>
          <a:bodyPr anchor="t" rtlCol="false" tIns="0" lIns="0" bIns="0" rIns="0">
            <a:spAutoFit/>
          </a:bodyPr>
          <a:lstStyle/>
          <a:p>
            <a:pPr algn="just">
              <a:lnSpc>
                <a:spcPts val="4200"/>
              </a:lnSpc>
            </a:pPr>
            <a:r>
              <a:rPr lang="en-US" sz="2100">
                <a:solidFill>
                  <a:srgbClr val="000000"/>
                </a:solidFill>
                <a:latin typeface="Open Sauce"/>
                <a:ea typeface="Open Sauce"/>
                <a:cs typeface="Open Sauce"/>
                <a:sym typeface="Open Sauce"/>
              </a:rPr>
              <a:t>Using the current dataset and time assumptions per client </a:t>
            </a:r>
          </a:p>
          <a:p>
            <a:pPr algn="just" marL="906783" indent="-302261" lvl="2">
              <a:lnSpc>
                <a:spcPts val="5250"/>
              </a:lnSpc>
              <a:buFont typeface="Arial"/>
              <a:buChar char="⚬"/>
            </a:pPr>
            <a:r>
              <a:rPr lang="en-US" sz="2100">
                <a:solidFill>
                  <a:srgbClr val="000000"/>
                </a:solidFill>
                <a:latin typeface="Open Sauce"/>
                <a:ea typeface="Open Sauce"/>
                <a:cs typeface="Open Sauce"/>
                <a:sym typeface="Open Sauce"/>
              </a:rPr>
              <a:t>Email : 1 min (estimated), </a:t>
            </a:r>
          </a:p>
          <a:p>
            <a:pPr algn="just" marL="906783" indent="-302261" lvl="2">
              <a:lnSpc>
                <a:spcPts val="5250"/>
              </a:lnSpc>
              <a:buFont typeface="Arial"/>
              <a:buChar char="⚬"/>
            </a:pPr>
            <a:r>
              <a:rPr lang="en-US" sz="2100">
                <a:solidFill>
                  <a:srgbClr val="000000"/>
                </a:solidFill>
                <a:latin typeface="Open Sauce"/>
                <a:ea typeface="Open Sauce"/>
                <a:cs typeface="Open Sauce"/>
                <a:sym typeface="Open Sauce"/>
              </a:rPr>
              <a:t>Call : 30 min, </a:t>
            </a:r>
          </a:p>
          <a:p>
            <a:pPr algn="just" marL="906783" indent="-302261" lvl="2">
              <a:lnSpc>
                <a:spcPts val="5250"/>
              </a:lnSpc>
              <a:buFont typeface="Arial"/>
              <a:buChar char="⚬"/>
            </a:pPr>
            <a:r>
              <a:rPr lang="en-US" sz="2100">
                <a:solidFill>
                  <a:srgbClr val="000000"/>
                </a:solidFill>
                <a:latin typeface="Open Sauce"/>
                <a:ea typeface="Open Sauce"/>
                <a:cs typeface="Open Sauce"/>
                <a:sym typeface="Open Sauce"/>
              </a:rPr>
              <a:t>Email + Call : </a:t>
            </a:r>
            <a:r>
              <a:rPr lang="en-US" sz="2100">
                <a:solidFill>
                  <a:srgbClr val="000000"/>
                </a:solidFill>
                <a:latin typeface="Open Sauce"/>
                <a:ea typeface="Open Sauce"/>
                <a:cs typeface="Open Sauce"/>
                <a:sym typeface="Open Sauce"/>
              </a:rPr>
              <a:t>1</a:t>
            </a:r>
            <a:r>
              <a:rPr lang="en-US" sz="2100">
                <a:solidFill>
                  <a:srgbClr val="000000"/>
                </a:solidFill>
                <a:latin typeface="Open Sauce"/>
                <a:ea typeface="Open Sauce"/>
                <a:cs typeface="Open Sauce"/>
                <a:sym typeface="Open Sauce"/>
              </a:rPr>
              <a:t>0 mi</a:t>
            </a:r>
            <a:r>
              <a:rPr lang="en-US" sz="2100">
                <a:solidFill>
                  <a:srgbClr val="000000"/>
                </a:solidFill>
                <a:latin typeface="Open Sauce"/>
                <a:ea typeface="Open Sauce"/>
                <a:cs typeface="Open Sauce"/>
                <a:sym typeface="Open Sauce"/>
              </a:rPr>
              <a:t>n </a:t>
            </a:r>
          </a:p>
          <a:p>
            <a:pPr algn="just">
              <a:lnSpc>
                <a:spcPts val="4200"/>
              </a:lnSpc>
            </a:pPr>
            <a:r>
              <a:rPr lang="en-US" sz="2100">
                <a:solidFill>
                  <a:srgbClr val="000000"/>
                </a:solidFill>
                <a:latin typeface="Open Sauce"/>
                <a:ea typeface="Open Sauce"/>
                <a:cs typeface="Open Sauce"/>
                <a:sym typeface="Open Sauce"/>
              </a:rPr>
              <a:t>we obtain :</a:t>
            </a:r>
          </a:p>
        </p:txBody>
      </p:sp>
      <p:sp>
        <p:nvSpPr>
          <p:cNvPr name="TextBox 8" id="8"/>
          <p:cNvSpPr txBox="true"/>
          <p:nvPr/>
        </p:nvSpPr>
        <p:spPr>
          <a:xfrm rot="0">
            <a:off x="3446696" y="5060915"/>
            <a:ext cx="2579110" cy="490854"/>
          </a:xfrm>
          <a:prstGeom prst="rect">
            <a:avLst/>
          </a:prstGeom>
        </p:spPr>
        <p:txBody>
          <a:bodyPr anchor="t" rtlCol="false" tIns="0" lIns="0" bIns="0" rIns="0">
            <a:spAutoFit/>
          </a:bodyPr>
          <a:lstStyle/>
          <a:p>
            <a:pPr algn="just">
              <a:lnSpc>
                <a:spcPts val="4400"/>
              </a:lnSpc>
            </a:pPr>
            <a:r>
              <a:rPr lang="en-US" sz="2200">
                <a:solidFill>
                  <a:srgbClr val="000000"/>
                </a:solidFill>
                <a:latin typeface="Open Sauce"/>
                <a:ea typeface="Open Sauce"/>
                <a:cs typeface="Open Sauce"/>
                <a:sym typeface="Open Sauce"/>
              </a:rPr>
              <a:t>Revenu per Hour =</a:t>
            </a:r>
          </a:p>
        </p:txBody>
      </p:sp>
      <p:sp>
        <p:nvSpPr>
          <p:cNvPr name="TextBox 9" id="9"/>
          <p:cNvSpPr txBox="true"/>
          <p:nvPr/>
        </p:nvSpPr>
        <p:spPr>
          <a:xfrm rot="0">
            <a:off x="6138621" y="4775924"/>
            <a:ext cx="2013006" cy="490854"/>
          </a:xfrm>
          <a:prstGeom prst="rect">
            <a:avLst/>
          </a:prstGeom>
        </p:spPr>
        <p:txBody>
          <a:bodyPr anchor="t" rtlCol="false" tIns="0" lIns="0" bIns="0" rIns="0">
            <a:spAutoFit/>
          </a:bodyPr>
          <a:lstStyle/>
          <a:p>
            <a:pPr algn="just">
              <a:lnSpc>
                <a:spcPts val="4400"/>
              </a:lnSpc>
            </a:pPr>
            <a:r>
              <a:rPr lang="en-US" sz="2200">
                <a:solidFill>
                  <a:srgbClr val="000000"/>
                </a:solidFill>
                <a:latin typeface="Open Sauce"/>
                <a:ea typeface="Open Sauce"/>
                <a:cs typeface="Open Sauce"/>
                <a:sym typeface="Open Sauce"/>
              </a:rPr>
              <a:t>Total Revenue</a:t>
            </a:r>
          </a:p>
        </p:txBody>
      </p:sp>
      <p:sp>
        <p:nvSpPr>
          <p:cNvPr name="TextBox 10" id="10"/>
          <p:cNvSpPr txBox="true"/>
          <p:nvPr/>
        </p:nvSpPr>
        <p:spPr>
          <a:xfrm rot="0">
            <a:off x="6388380" y="5346065"/>
            <a:ext cx="1521964" cy="490854"/>
          </a:xfrm>
          <a:prstGeom prst="rect">
            <a:avLst/>
          </a:prstGeom>
        </p:spPr>
        <p:txBody>
          <a:bodyPr anchor="t" rtlCol="false" tIns="0" lIns="0" bIns="0" rIns="0">
            <a:spAutoFit/>
          </a:bodyPr>
          <a:lstStyle/>
          <a:p>
            <a:pPr algn="just">
              <a:lnSpc>
                <a:spcPts val="4400"/>
              </a:lnSpc>
            </a:pPr>
            <a:r>
              <a:rPr lang="en-US" sz="2200">
                <a:solidFill>
                  <a:srgbClr val="000000"/>
                </a:solidFill>
                <a:latin typeface="Open Sauce"/>
                <a:ea typeface="Open Sauce"/>
                <a:cs typeface="Open Sauce"/>
                <a:sym typeface="Open Sauce"/>
              </a:rPr>
              <a:t>Total Time</a:t>
            </a:r>
          </a:p>
        </p:txBody>
      </p:sp>
      <p:sp>
        <p:nvSpPr>
          <p:cNvPr name="TextBox 11" id="11"/>
          <p:cNvSpPr txBox="true"/>
          <p:nvPr/>
        </p:nvSpPr>
        <p:spPr>
          <a:xfrm rot="0">
            <a:off x="8951782" y="4371940"/>
            <a:ext cx="7622440" cy="1024889"/>
          </a:xfrm>
          <a:prstGeom prst="rect">
            <a:avLst/>
          </a:prstGeom>
        </p:spPr>
        <p:txBody>
          <a:bodyPr anchor="t" rtlCol="false" tIns="0" lIns="0" bIns="0" rIns="0">
            <a:spAutoFit/>
          </a:bodyPr>
          <a:lstStyle/>
          <a:p>
            <a:pPr algn="just" marL="453392" indent="-226696" lvl="1">
              <a:lnSpc>
                <a:spcPts val="4200"/>
              </a:lnSpc>
              <a:buFont typeface="Arial"/>
              <a:buChar char="•"/>
            </a:pPr>
            <a:r>
              <a:rPr lang="en-US" sz="2100">
                <a:solidFill>
                  <a:srgbClr val="000000"/>
                </a:solidFill>
                <a:latin typeface="Open Sauce"/>
                <a:ea typeface="Open Sauce"/>
                <a:cs typeface="Open Sauce"/>
                <a:sym typeface="Open Sauce"/>
              </a:rPr>
              <a:t>This metric measures how much revenue each sales method generates per hour of</a:t>
            </a:r>
            <a:r>
              <a:rPr lang="en-US" sz="2100">
                <a:solidFill>
                  <a:srgbClr val="000000"/>
                </a:solidFill>
                <a:latin typeface="Open Sauce"/>
                <a:ea typeface="Open Sauce"/>
                <a:cs typeface="Open Sauce"/>
                <a:sym typeface="Open Sauce"/>
              </a:rPr>
              <a:t> estimated </a:t>
            </a:r>
            <a:r>
              <a:rPr lang="en-US" sz="2100">
                <a:solidFill>
                  <a:srgbClr val="000000"/>
                </a:solidFill>
                <a:latin typeface="Open Sauce"/>
                <a:ea typeface="Open Sauce"/>
                <a:cs typeface="Open Sauce"/>
                <a:sym typeface="Open Sauce"/>
              </a:rPr>
              <a:t>effort.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DAG27RmsyH0</dc:identifier>
  <dcterms:modified xsi:type="dcterms:W3CDTF">2011-08-01T06:04:30Z</dcterms:modified>
  <cp:revision>1</cp:revision>
  <dc:title>Customer Journey Presentation</dc:title>
</cp:coreProperties>
</file>