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6" r:id="rId2"/>
  </p:sldMasterIdLst>
  <p:notesMasterIdLst>
    <p:notesMasterId r:id="rId85"/>
  </p:notesMasterIdLst>
  <p:handoutMasterIdLst>
    <p:handoutMasterId r:id="rId86"/>
  </p:handoutMasterIdLst>
  <p:sldIdLst>
    <p:sldId id="256" r:id="rId3"/>
    <p:sldId id="290" r:id="rId4"/>
    <p:sldId id="293" r:id="rId5"/>
    <p:sldId id="294" r:id="rId6"/>
    <p:sldId id="295" r:id="rId7"/>
    <p:sldId id="296" r:id="rId8"/>
    <p:sldId id="297" r:id="rId9"/>
    <p:sldId id="298" r:id="rId10"/>
    <p:sldId id="299" r:id="rId11"/>
    <p:sldId id="300" r:id="rId12"/>
    <p:sldId id="369" r:id="rId13"/>
    <p:sldId id="301" r:id="rId14"/>
    <p:sldId id="367" r:id="rId15"/>
    <p:sldId id="368" r:id="rId16"/>
    <p:sldId id="302" r:id="rId17"/>
    <p:sldId id="303" r:id="rId18"/>
    <p:sldId id="370" r:id="rId19"/>
    <p:sldId id="304" r:id="rId20"/>
    <p:sldId id="371" r:id="rId21"/>
    <p:sldId id="372" r:id="rId22"/>
    <p:sldId id="373"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9" r:id="rId57"/>
    <p:sldId id="340" r:id="rId58"/>
    <p:sldId id="341" r:id="rId59"/>
    <p:sldId id="342" r:id="rId60"/>
    <p:sldId id="344" r:id="rId61"/>
    <p:sldId id="345" r:id="rId62"/>
    <p:sldId id="346" r:id="rId63"/>
    <p:sldId id="348" r:id="rId64"/>
    <p:sldId id="349" r:id="rId65"/>
    <p:sldId id="350" r:id="rId66"/>
    <p:sldId id="351" r:id="rId67"/>
    <p:sldId id="374" r:id="rId68"/>
    <p:sldId id="375"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33"/>
    <a:srgbClr val="00642D"/>
    <a:srgbClr val="CCFFFF"/>
    <a:srgbClr val="CC99FF"/>
    <a:srgbClr val="FDEE7B"/>
    <a:srgbClr val="00CC00"/>
    <a:srgbClr val="66FFFF"/>
    <a:srgbClr val="CCECFF"/>
    <a:srgbClr val="66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7" autoAdjust="0"/>
    <p:restoredTop sz="94600" autoAdjust="0"/>
  </p:normalViewPr>
  <p:slideViewPr>
    <p:cSldViewPr>
      <p:cViewPr varScale="1">
        <p:scale>
          <a:sx n="67" d="100"/>
          <a:sy n="67" d="100"/>
        </p:scale>
        <p:origin x="-834" y="-96"/>
      </p:cViewPr>
      <p:guideLst>
        <p:guide orient="horz" pos="2160"/>
        <p:guide pos="2880"/>
      </p:guideLst>
    </p:cSldViewPr>
  </p:slideViewPr>
  <p:outlineViewPr>
    <p:cViewPr>
      <p:scale>
        <a:sx n="33" d="100"/>
        <a:sy n="33" d="100"/>
      </p:scale>
      <p:origin x="0" y="132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92.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4E0103F0-810C-44DB-95DB-4612864C8030}"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F774EB6-B1F0-4C5D-B9CF-6A19D48A8F4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4E0103F0-810C-44DB-95DB-4612864C8030}"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F774EB6-B1F0-4C5D-B9CF-6A19D48A8F4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7"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8"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92" r:id="rId14"/>
    <p:sldLayoutId id="2147483693" r:id="rId15"/>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7"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8"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10.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9.bin"/><Relationship Id="rId11" Type="http://schemas.openxmlformats.org/officeDocument/2006/relationships/oleObject" Target="../embeddings/oleObject43.bin"/><Relationship Id="rId5" Type="http://schemas.openxmlformats.org/officeDocument/2006/relationships/oleObject" Target="../embeddings/oleObject38.bin"/><Relationship Id="rId10" Type="http://schemas.openxmlformats.org/officeDocument/2006/relationships/image" Target="../media/image52.wmf"/><Relationship Id="rId4" Type="http://schemas.openxmlformats.org/officeDocument/2006/relationships/oleObject" Target="../embeddings/oleObject37.bin"/><Relationship Id="rId9" Type="http://schemas.openxmlformats.org/officeDocument/2006/relationships/oleObject" Target="../embeddings/oleObject42.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4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5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55.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6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Office_Excel_97-2003____2.xls"/><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 Id="rId9" Type="http://schemas.openxmlformats.org/officeDocument/2006/relationships/oleObject" Target="../embeddings/oleObject8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cstate="print"/>
          <a:srcRect/>
          <a:stretch>
            <a:fillRect/>
          </a:stretch>
        </p:blipFill>
        <p:spPr bwMode="auto">
          <a:xfrm>
            <a:off x="0" y="3929066"/>
            <a:ext cx="9144000" cy="2928934"/>
          </a:xfrm>
          <a:prstGeom prst="rect">
            <a:avLst/>
          </a:prstGeom>
          <a:noFill/>
          <a:ln w="9525">
            <a:noFill/>
            <a:miter lim="800000"/>
            <a:headEnd/>
            <a:tailEnd/>
          </a:ln>
          <a:effectLst/>
        </p:spPr>
      </p:pic>
      <p:pic>
        <p:nvPicPr>
          <p:cNvPr id="6146" name="Picture 8"/>
          <p:cNvPicPr>
            <a:picLocks noChangeAspect="1" noChangeArrowheads="1"/>
          </p:cNvPicPr>
          <p:nvPr/>
        </p:nvPicPr>
        <p:blipFill>
          <a:blip r:embed="rId3" cstate="print">
            <a:clrChange>
              <a:clrFrom>
                <a:srgbClr val="F2C1C1"/>
              </a:clrFrom>
              <a:clrTo>
                <a:srgbClr val="F2C1C1">
                  <a:alpha val="0"/>
                </a:srgbClr>
              </a:clrTo>
            </a:clrChange>
          </a:blip>
          <a:srcRect/>
          <a:stretch>
            <a:fillRect/>
          </a:stretch>
        </p:blipFill>
        <p:spPr bwMode="auto">
          <a:xfrm>
            <a:off x="34925" y="125413"/>
            <a:ext cx="4968875" cy="639762"/>
          </a:xfrm>
          <a:prstGeom prst="rect">
            <a:avLst/>
          </a:prstGeom>
          <a:noFill/>
          <a:ln w="9525">
            <a:noFill/>
            <a:miter lim="800000"/>
            <a:headEnd/>
            <a:tailEnd/>
          </a:ln>
        </p:spPr>
      </p:pic>
      <p:sp>
        <p:nvSpPr>
          <p:cNvPr id="4110" name="Text Box 14"/>
          <p:cNvSpPr txBox="1">
            <a:spLocks noChangeArrowheads="1"/>
          </p:cNvSpPr>
          <p:nvPr/>
        </p:nvSpPr>
        <p:spPr bwMode="auto">
          <a:xfrm>
            <a:off x="1187450" y="2060575"/>
            <a:ext cx="7129463" cy="1323439"/>
          </a:xfrm>
          <a:prstGeom prst="rect">
            <a:avLst/>
          </a:prstGeom>
          <a:noFill/>
          <a:ln w="9525">
            <a:noFill/>
            <a:miter lim="800000"/>
            <a:headEnd/>
            <a:tailEnd/>
          </a:ln>
        </p:spPr>
        <p:txBody>
          <a:bodyPr anchorCtr="1">
            <a:spAutoFit/>
          </a:bodyPr>
          <a:lstStyle/>
          <a:p>
            <a:pPr algn="dist"/>
            <a:r>
              <a:rPr kumimoji="1" lang="zh-CN" altLang="en-US" sz="8000" dirty="0" smtClean="0">
                <a:solidFill>
                  <a:srgbClr val="00642D"/>
                </a:solidFill>
                <a:effectLst>
                  <a:outerShdw blurRad="38100" dist="38100" dir="2700000" algn="tl">
                    <a:srgbClr val="C0C0C0"/>
                  </a:outerShdw>
                </a:effectLst>
                <a:latin typeface="华文琥珀" pitchFamily="2" charset="-122"/>
                <a:ea typeface="华文琥珀" pitchFamily="2" charset="-122"/>
              </a:rPr>
              <a:t>项目质量管理</a:t>
            </a:r>
            <a:endParaRPr kumimoji="1" lang="zh-CN" altLang="en-US" sz="40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
        <p:nvSpPr>
          <p:cNvPr id="4108" name="Text Box 12"/>
          <p:cNvSpPr txBox="1">
            <a:spLocks noChangeArrowheads="1"/>
          </p:cNvSpPr>
          <p:nvPr/>
        </p:nvSpPr>
        <p:spPr bwMode="auto">
          <a:xfrm>
            <a:off x="5000628" y="3929066"/>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抽样的误差</a:t>
            </a:r>
            <a:endParaRPr lang="zh-CN" altLang="zh-CN" sz="3600" b="1" dirty="0">
              <a:solidFill>
                <a:srgbClr val="C00000"/>
              </a:solidFill>
              <a:effectLst>
                <a:outerShdw blurRad="38100" dist="38100" dir="2700000" algn="tl">
                  <a:srgbClr val="000000">
                    <a:alpha val="43137"/>
                  </a:srgbClr>
                </a:outerShdw>
              </a:effectLst>
            </a:endParaRPr>
          </a:p>
        </p:txBody>
      </p:sp>
      <p:sp>
        <p:nvSpPr>
          <p:cNvPr id="14339" name="Rectangle 3"/>
          <p:cNvSpPr>
            <a:spLocks noGrp="1" noChangeArrowheads="1"/>
          </p:cNvSpPr>
          <p:nvPr>
            <p:ph idx="1"/>
          </p:nvPr>
        </p:nvSpPr>
        <p:spPr>
          <a:xfrm>
            <a:off x="250825" y="1285860"/>
            <a:ext cx="8704263" cy="4846653"/>
          </a:xfrm>
        </p:spPr>
        <p:txBody>
          <a:bodyPr/>
          <a:lstStyle/>
          <a:p>
            <a:pPr>
              <a:lnSpc>
                <a:spcPct val="150000"/>
              </a:lnSpc>
            </a:pPr>
            <a:r>
              <a:rPr lang="zh-CN" altLang="en-US" sz="2400" dirty="0" smtClean="0"/>
              <a:t>无论</a:t>
            </a:r>
            <a:r>
              <a:rPr lang="zh-CN" altLang="en-US" sz="2400" dirty="0"/>
              <a:t>采用何种抽样方法，抽样误差是客观存在的。</a:t>
            </a:r>
          </a:p>
          <a:p>
            <a:pPr>
              <a:lnSpc>
                <a:spcPct val="150000"/>
              </a:lnSpc>
            </a:pPr>
            <a:r>
              <a:rPr lang="zh-CN" altLang="en-US" sz="2400" dirty="0">
                <a:solidFill>
                  <a:srgbClr val="C00000"/>
                </a:solidFill>
              </a:rPr>
              <a:t>样本</a:t>
            </a:r>
            <a:r>
              <a:rPr lang="zh-CN" altLang="en-US" sz="2400" dirty="0"/>
              <a:t>所提供的质量信息</a:t>
            </a:r>
            <a:r>
              <a:rPr lang="zh-CN" altLang="en-US" sz="2400" dirty="0">
                <a:solidFill>
                  <a:srgbClr val="C00000"/>
                </a:solidFill>
              </a:rPr>
              <a:t>不一定</a:t>
            </a:r>
            <a:r>
              <a:rPr lang="zh-CN" altLang="en-US" sz="2400" dirty="0"/>
              <a:t>恰</a:t>
            </a:r>
            <a:r>
              <a:rPr lang="zh-CN" altLang="en-US" sz="2400" dirty="0">
                <a:solidFill>
                  <a:srgbClr val="C00000"/>
                </a:solidFill>
              </a:rPr>
              <a:t>与总体</a:t>
            </a:r>
            <a:r>
              <a:rPr lang="zh-CN" altLang="en-US" sz="2400" dirty="0"/>
              <a:t>的质量状况相</a:t>
            </a:r>
            <a:r>
              <a:rPr lang="zh-CN" altLang="en-US" sz="2400" dirty="0">
                <a:solidFill>
                  <a:srgbClr val="C00000"/>
                </a:solidFill>
              </a:rPr>
              <a:t>一致</a:t>
            </a:r>
            <a:r>
              <a:rPr lang="zh-CN" altLang="en-US" sz="2400" dirty="0"/>
              <a:t>的误差，称之为</a:t>
            </a:r>
            <a:r>
              <a:rPr lang="zh-CN" altLang="en-US" sz="2400" dirty="0">
                <a:solidFill>
                  <a:srgbClr val="C00000"/>
                </a:solidFill>
              </a:rPr>
              <a:t>代表性误差</a:t>
            </a:r>
            <a:r>
              <a:rPr lang="zh-CN" altLang="en-US" sz="2400" dirty="0"/>
              <a:t>。</a:t>
            </a:r>
          </a:p>
          <a:p>
            <a:pPr>
              <a:lnSpc>
                <a:spcPct val="150000"/>
              </a:lnSpc>
            </a:pPr>
            <a:r>
              <a:rPr lang="zh-CN" altLang="en-US" sz="2400" dirty="0"/>
              <a:t>代表性误差的大小主要取决于三个因素：</a:t>
            </a:r>
          </a:p>
          <a:p>
            <a:pPr>
              <a:lnSpc>
                <a:spcPct val="150000"/>
              </a:lnSpc>
              <a:buFont typeface="Wingdings" pitchFamily="2" charset="2"/>
              <a:buNone/>
            </a:pPr>
            <a:r>
              <a:rPr lang="zh-CN" altLang="en-US" sz="2400" dirty="0"/>
              <a:t>（</a:t>
            </a:r>
            <a:r>
              <a:rPr lang="en-US" altLang="zh-CN" sz="2400" dirty="0"/>
              <a:t>1</a:t>
            </a:r>
            <a:r>
              <a:rPr lang="zh-CN" altLang="en-US" sz="2400" dirty="0"/>
              <a:t>）</a:t>
            </a:r>
            <a:r>
              <a:rPr lang="zh-CN" altLang="en-US" sz="2400" dirty="0">
                <a:solidFill>
                  <a:srgbClr val="C00000"/>
                </a:solidFill>
              </a:rPr>
              <a:t>总体中的数据的离散程度</a:t>
            </a:r>
            <a:r>
              <a:rPr lang="zh-CN" altLang="en-US" sz="2400" dirty="0"/>
              <a:t>，即总体质量的均一性。离散程度愈小，抽样代表性误差就愈小，代表性就愈好。</a:t>
            </a:r>
          </a:p>
          <a:p>
            <a:pPr>
              <a:lnSpc>
                <a:spcPct val="150000"/>
              </a:lnSpc>
              <a:buFont typeface="Wingdings" pitchFamily="2" charset="2"/>
              <a:buNone/>
            </a:pPr>
            <a:r>
              <a:rPr lang="zh-CN" altLang="en-US" sz="2400" dirty="0"/>
              <a:t>（</a:t>
            </a:r>
            <a:r>
              <a:rPr lang="en-US" altLang="zh-CN" sz="2400" dirty="0"/>
              <a:t>2</a:t>
            </a:r>
            <a:r>
              <a:rPr lang="zh-CN" altLang="en-US" sz="2400" dirty="0"/>
              <a:t>）</a:t>
            </a:r>
            <a:r>
              <a:rPr lang="zh-CN" altLang="en-US" sz="2400" dirty="0">
                <a:solidFill>
                  <a:srgbClr val="C00000"/>
                </a:solidFill>
              </a:rPr>
              <a:t>样本容量的大小</a:t>
            </a:r>
            <a:r>
              <a:rPr lang="zh-CN" altLang="en-US" sz="2400" dirty="0"/>
              <a:t>。样本容量愈大，代表性误差就愈小。</a:t>
            </a:r>
          </a:p>
          <a:p>
            <a:pPr>
              <a:lnSpc>
                <a:spcPct val="150000"/>
              </a:lnSpc>
              <a:buFont typeface="Wingdings" pitchFamily="2" charset="2"/>
              <a:buNone/>
            </a:pPr>
            <a:r>
              <a:rPr lang="zh-CN" altLang="en-US" sz="2400" dirty="0"/>
              <a:t>（</a:t>
            </a:r>
            <a:r>
              <a:rPr lang="en-US" altLang="zh-CN" sz="2400" dirty="0"/>
              <a:t>3</a:t>
            </a:r>
            <a:r>
              <a:rPr lang="zh-CN" altLang="en-US" sz="2400" dirty="0"/>
              <a:t>）</a:t>
            </a:r>
            <a:r>
              <a:rPr lang="zh-CN" altLang="en-US" sz="2400" dirty="0">
                <a:solidFill>
                  <a:srgbClr val="C00000"/>
                </a:solidFill>
              </a:rPr>
              <a:t>抽样方法的随机性</a:t>
            </a:r>
            <a:r>
              <a:rPr lang="zh-CN" altLang="en-US" sz="2400" dirty="0"/>
              <a:t>。随机性愈好，误差就愈小</a:t>
            </a:r>
          </a:p>
        </p:txBody>
      </p:sp>
    </p:spTree>
  </p:cSld>
  <p:clrMapOvr>
    <a:masterClrMapping/>
  </p:clrMapOvr>
  <p:transition>
    <p:cover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b="1" dirty="0" smtClean="0"/>
              <a:t>质量</a:t>
            </a:r>
            <a:r>
              <a:rPr lang="zh-CN" altLang="en-US" b="1" dirty="0"/>
              <a:t>数据统计处理方法</a:t>
            </a:r>
          </a:p>
        </p:txBody>
      </p:sp>
      <p:sp>
        <p:nvSpPr>
          <p:cNvPr id="5" name="TextBox 3"/>
          <p:cNvSpPr txBox="1">
            <a:spLocks noChangeArrowheads="1"/>
          </p:cNvSpPr>
          <p:nvPr/>
        </p:nvSpPr>
        <p:spPr bwMode="auto">
          <a:xfrm>
            <a:off x="850900" y="1588373"/>
            <a:ext cx="5904000" cy="723275"/>
          </a:xfrm>
          <a:prstGeom prst="rect">
            <a:avLst/>
          </a:prstGeom>
          <a:noFill/>
          <a:ln w="9525">
            <a:noFill/>
            <a:miter lim="800000"/>
            <a:headEnd/>
            <a:tailEnd/>
          </a:ln>
        </p:spPr>
        <p:txBody>
          <a:bodyPr>
            <a:spAutoFit/>
          </a:bodyPr>
          <a:lstStyle/>
          <a:p>
            <a:r>
              <a:rPr lang="zh-CN" altLang="en-US" sz="3200" b="1">
                <a:solidFill>
                  <a:srgbClr val="7030A0"/>
                </a:solidFill>
                <a:effectLst>
                  <a:outerShdw blurRad="38100" dist="38100" dir="2700000" algn="tl">
                    <a:srgbClr val="000000">
                      <a:alpha val="43137"/>
                    </a:srgbClr>
                  </a:outerShdw>
                </a:effectLst>
                <a:latin typeface="Times New Roman" pitchFamily="18" charset="0"/>
              </a:rPr>
              <a:t>（一）频数分布表</a:t>
            </a:r>
          </a:p>
          <a:p>
            <a:endParaRPr lang="zh-CN" altLang="en-US" sz="800" b="1">
              <a:solidFill>
                <a:srgbClr val="7030A0"/>
              </a:solidFill>
              <a:effectLst>
                <a:outerShdw blurRad="38100" dist="38100" dir="2700000" algn="tl">
                  <a:srgbClr val="000000">
                    <a:alpha val="43137"/>
                  </a:srgbClr>
                </a:outerShdw>
              </a:effectLst>
              <a:latin typeface="Calibri" pitchFamily="34" charset="0"/>
            </a:endParaRPr>
          </a:p>
        </p:txBody>
      </p:sp>
      <p:sp>
        <p:nvSpPr>
          <p:cNvPr id="6" name="TextBox 4"/>
          <p:cNvSpPr txBox="1">
            <a:spLocks noChangeArrowheads="1"/>
          </p:cNvSpPr>
          <p:nvPr/>
        </p:nvSpPr>
        <p:spPr bwMode="auto">
          <a:xfrm>
            <a:off x="850900" y="2560890"/>
            <a:ext cx="5904000" cy="723275"/>
          </a:xfrm>
          <a:prstGeom prst="rect">
            <a:avLst/>
          </a:prstGeom>
          <a:noFill/>
          <a:ln w="9525">
            <a:noFill/>
            <a:miter lim="800000"/>
            <a:headEnd/>
            <a:tailEnd/>
          </a:ln>
        </p:spPr>
        <p:txBody>
          <a:bodyPr>
            <a:spAutoFit/>
          </a:bodyPr>
          <a:lstStyle/>
          <a:p>
            <a:r>
              <a:rPr lang="zh-CN" altLang="en-US" sz="3200" b="1">
                <a:solidFill>
                  <a:srgbClr val="7030A0"/>
                </a:solidFill>
                <a:effectLst>
                  <a:outerShdw blurRad="38100" dist="38100" dir="2700000" algn="tl">
                    <a:srgbClr val="000000">
                      <a:alpha val="43137"/>
                    </a:srgbClr>
                  </a:outerShdw>
                </a:effectLst>
                <a:latin typeface="Times New Roman" pitchFamily="18" charset="0"/>
              </a:rPr>
              <a:t>（二）直方图</a:t>
            </a:r>
          </a:p>
          <a:p>
            <a:endParaRPr lang="zh-CN" altLang="en-US" sz="800" b="1">
              <a:solidFill>
                <a:srgbClr val="7030A0"/>
              </a:solidFill>
              <a:effectLst>
                <a:outerShdw blurRad="38100" dist="38100" dir="2700000" algn="tl">
                  <a:srgbClr val="000000">
                    <a:alpha val="43137"/>
                  </a:srgbClr>
                </a:outerShdw>
              </a:effectLst>
              <a:latin typeface="Calibri" pitchFamily="34" charset="0"/>
            </a:endParaRPr>
          </a:p>
        </p:txBody>
      </p:sp>
      <p:sp>
        <p:nvSpPr>
          <p:cNvPr id="7" name="TextBox 5"/>
          <p:cNvSpPr txBox="1">
            <a:spLocks noChangeArrowheads="1"/>
          </p:cNvSpPr>
          <p:nvPr/>
        </p:nvSpPr>
        <p:spPr bwMode="auto">
          <a:xfrm>
            <a:off x="850900" y="3533407"/>
            <a:ext cx="5904000" cy="723275"/>
          </a:xfrm>
          <a:prstGeom prst="rect">
            <a:avLst/>
          </a:prstGeom>
          <a:noFill/>
          <a:ln w="9525">
            <a:noFill/>
            <a:miter lim="800000"/>
            <a:headEnd/>
            <a:tailEnd/>
          </a:ln>
        </p:spPr>
        <p:txBody>
          <a:bodyPr>
            <a:spAutoFit/>
          </a:bodyPr>
          <a:lstStyle/>
          <a:p>
            <a:r>
              <a:rPr lang="zh-CN" altLang="en-US" sz="3200" b="1" dirty="0">
                <a:solidFill>
                  <a:srgbClr val="7030A0"/>
                </a:solidFill>
                <a:effectLst>
                  <a:outerShdw blurRad="38100" dist="38100" dir="2700000" algn="tl">
                    <a:srgbClr val="000000">
                      <a:alpha val="43137"/>
                    </a:srgbClr>
                  </a:outerShdw>
                </a:effectLst>
                <a:latin typeface="Times New Roman" pitchFamily="18" charset="0"/>
              </a:rPr>
              <a:t>（三）直线图与折线图</a:t>
            </a:r>
          </a:p>
          <a:p>
            <a:endParaRPr lang="zh-CN" altLang="en-US" sz="800" b="1" dirty="0">
              <a:solidFill>
                <a:srgbClr val="7030A0"/>
              </a:solidFill>
              <a:effectLst>
                <a:outerShdw blurRad="38100" dist="38100" dir="2700000" algn="tl">
                  <a:srgbClr val="000000">
                    <a:alpha val="43137"/>
                  </a:srgbClr>
                </a:outerShdw>
              </a:effectLst>
              <a:latin typeface="Calibri" pitchFamily="34" charset="0"/>
            </a:endParaRPr>
          </a:p>
        </p:txBody>
      </p:sp>
      <p:sp>
        <p:nvSpPr>
          <p:cNvPr id="8" name="TextBox 6"/>
          <p:cNvSpPr txBox="1">
            <a:spLocks noChangeArrowheads="1"/>
          </p:cNvSpPr>
          <p:nvPr/>
        </p:nvSpPr>
        <p:spPr bwMode="auto">
          <a:xfrm>
            <a:off x="850900" y="4505925"/>
            <a:ext cx="5904000" cy="723275"/>
          </a:xfrm>
          <a:prstGeom prst="rect">
            <a:avLst/>
          </a:prstGeom>
          <a:noFill/>
          <a:ln w="9525">
            <a:noFill/>
            <a:miter lim="800000"/>
            <a:headEnd/>
            <a:tailEnd/>
          </a:ln>
        </p:spPr>
        <p:txBody>
          <a:bodyPr>
            <a:spAutoFit/>
          </a:bodyPr>
          <a:lstStyle/>
          <a:p>
            <a:r>
              <a:rPr lang="zh-CN" altLang="en-US" sz="3200" b="1">
                <a:solidFill>
                  <a:srgbClr val="7030A0"/>
                </a:solidFill>
                <a:effectLst>
                  <a:outerShdw blurRad="38100" dist="38100" dir="2700000" algn="tl">
                    <a:srgbClr val="000000">
                      <a:alpha val="43137"/>
                    </a:srgbClr>
                  </a:outerShdw>
                </a:effectLst>
                <a:latin typeface="Times New Roman" pitchFamily="18" charset="0"/>
              </a:rPr>
              <a:t>（四）累计频率及其分布曲线</a:t>
            </a:r>
          </a:p>
          <a:p>
            <a:endParaRPr lang="zh-CN" altLang="en-US" sz="800" b="1">
              <a:solidFill>
                <a:srgbClr val="7030A0"/>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cover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b="1" dirty="0" smtClean="0"/>
              <a:t>质量</a:t>
            </a:r>
            <a:r>
              <a:rPr lang="zh-CN" altLang="en-US" b="1" dirty="0"/>
              <a:t>数据统计处理方法</a:t>
            </a:r>
          </a:p>
        </p:txBody>
      </p:sp>
      <p:sp>
        <p:nvSpPr>
          <p:cNvPr id="15363" name="Rectangle 3"/>
          <p:cNvSpPr>
            <a:spLocks noGrp="1" noChangeArrowheads="1"/>
          </p:cNvSpPr>
          <p:nvPr>
            <p:ph idx="1"/>
          </p:nvPr>
        </p:nvSpPr>
        <p:spPr/>
        <p:txBody>
          <a:bodyPr/>
          <a:lstStyle/>
          <a:p>
            <a:pPr>
              <a:buNone/>
            </a:pPr>
            <a:r>
              <a:rPr lang="zh-CN" altLang="en-US" sz="2800" b="1" dirty="0" smtClean="0">
                <a:solidFill>
                  <a:srgbClr val="C00000"/>
                </a:solidFill>
              </a:rPr>
              <a:t>一、频数分布</a:t>
            </a:r>
            <a:r>
              <a:rPr lang="zh-CN" altLang="en-US" sz="2800" b="1" dirty="0">
                <a:solidFill>
                  <a:srgbClr val="C00000"/>
                </a:solidFill>
              </a:rPr>
              <a:t>表</a:t>
            </a:r>
          </a:p>
          <a:p>
            <a:r>
              <a:rPr lang="zh-CN" altLang="en-US" sz="2800" b="1" dirty="0">
                <a:solidFill>
                  <a:srgbClr val="7030A0"/>
                </a:solidFill>
                <a:latin typeface="宋体" pitchFamily="2" charset="-122"/>
                <a:ea typeface="宋体" pitchFamily="2" charset="-122"/>
              </a:rPr>
              <a:t>基量整理：</a:t>
            </a:r>
            <a:r>
              <a:rPr lang="zh-CN" altLang="en-US" sz="2800" dirty="0">
                <a:latin typeface="宋体" pitchFamily="2" charset="-122"/>
                <a:ea typeface="宋体" pitchFamily="2" charset="-122"/>
              </a:rPr>
              <a:t>以数据的大小为基础，不考虑数据出现的先后顺序和时间的整理方法。例如：频数分布表示一种基量整理方法。</a:t>
            </a:r>
          </a:p>
          <a:p>
            <a:r>
              <a:rPr lang="zh-CN" altLang="en-US" sz="2800" b="1" dirty="0">
                <a:solidFill>
                  <a:srgbClr val="7030A0"/>
                </a:solidFill>
                <a:latin typeface="宋体" pitchFamily="2" charset="-122"/>
                <a:ea typeface="宋体" pitchFamily="2" charset="-122"/>
              </a:rPr>
              <a:t>基时整理：</a:t>
            </a:r>
            <a:r>
              <a:rPr lang="zh-CN" altLang="en-US" sz="2800" dirty="0">
                <a:latin typeface="宋体" pitchFamily="2" charset="-122"/>
                <a:ea typeface="宋体" pitchFamily="2" charset="-122"/>
              </a:rPr>
              <a:t>若要获得的某种质量信息与数据出现的先后顺序有关，则应按时间先后顺序加以整理的方法。例如：控制图则是一种基时整理方法。</a:t>
            </a:r>
          </a:p>
        </p:txBody>
      </p:sp>
    </p:spTree>
  </p:cSld>
  <p:clrMapOvr>
    <a:masterClrMapping/>
  </p:clrMapOvr>
  <p:transition>
    <p:cover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b="1" dirty="0" smtClean="0"/>
              <a:t>质量</a:t>
            </a:r>
            <a:r>
              <a:rPr lang="zh-CN" altLang="en-US" b="1" dirty="0"/>
              <a:t>数据统计处理方法</a:t>
            </a:r>
          </a:p>
        </p:txBody>
      </p:sp>
      <p:sp>
        <p:nvSpPr>
          <p:cNvPr id="15363" name="Rectangle 3"/>
          <p:cNvSpPr>
            <a:spLocks noGrp="1" noChangeArrowheads="1"/>
          </p:cNvSpPr>
          <p:nvPr>
            <p:ph idx="1"/>
          </p:nvPr>
        </p:nvSpPr>
        <p:spPr>
          <a:xfrm>
            <a:off x="214283" y="1071547"/>
            <a:ext cx="2643206" cy="571504"/>
          </a:xfrm>
        </p:spPr>
        <p:txBody>
          <a:bodyPr/>
          <a:lstStyle/>
          <a:p>
            <a:pPr>
              <a:buNone/>
            </a:pPr>
            <a:r>
              <a:rPr lang="zh-CN" altLang="en-US" sz="2400" b="1" dirty="0" smtClean="0">
                <a:solidFill>
                  <a:srgbClr val="C00000"/>
                </a:solidFill>
              </a:rPr>
              <a:t>一、频数分布表</a:t>
            </a:r>
            <a:endParaRPr lang="zh-CN" altLang="en-US" sz="2400" dirty="0"/>
          </a:p>
        </p:txBody>
      </p:sp>
      <p:sp>
        <p:nvSpPr>
          <p:cNvPr id="4" name="矩形 3"/>
          <p:cNvSpPr/>
          <p:nvPr/>
        </p:nvSpPr>
        <p:spPr>
          <a:xfrm>
            <a:off x="500034" y="3143248"/>
            <a:ext cx="3000396"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smtClean="0"/>
              <a:t>首先检测并获取有关质量数据，如右表所示。</a:t>
            </a:r>
          </a:p>
        </p:txBody>
      </p:sp>
      <p:pic>
        <p:nvPicPr>
          <p:cNvPr id="99331" name="Picture 3"/>
          <p:cNvPicPr>
            <a:picLocks noChangeAspect="1" noChangeArrowheads="1"/>
          </p:cNvPicPr>
          <p:nvPr/>
        </p:nvPicPr>
        <p:blipFill>
          <a:blip r:embed="rId2" cstate="print"/>
          <a:srcRect/>
          <a:stretch>
            <a:fillRect/>
          </a:stretch>
        </p:blipFill>
        <p:spPr bwMode="auto">
          <a:xfrm>
            <a:off x="4143372" y="1571612"/>
            <a:ext cx="3752850" cy="44005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solidFill>
                  <a:srgbClr val="C00000"/>
                </a:solidFill>
              </a:rPr>
              <a:t>一、频数分布表</a:t>
            </a:r>
            <a:endParaRPr lang="zh-CN" altLang="en-US" sz="3600" dirty="0"/>
          </a:p>
        </p:txBody>
      </p:sp>
      <p:sp>
        <p:nvSpPr>
          <p:cNvPr id="4" name="矩形 3"/>
          <p:cNvSpPr/>
          <p:nvPr/>
        </p:nvSpPr>
        <p:spPr>
          <a:xfrm>
            <a:off x="571472" y="1285860"/>
            <a:ext cx="7500990" cy="2400657"/>
          </a:xfrm>
          <a:prstGeom prst="rect">
            <a:avLst/>
          </a:prstGeom>
        </p:spPr>
        <p:txBody>
          <a:bodyPr wrap="square">
            <a:spAutoFit/>
          </a:bodyPr>
          <a:lstStyle/>
          <a:p>
            <a:pPr>
              <a:lnSpc>
                <a:spcPct val="150000"/>
              </a:lnSpc>
            </a:pPr>
            <a:r>
              <a:rPr lang="zh-CN" altLang="en-US" b="1" dirty="0" smtClean="0">
                <a:effectLst>
                  <a:outerShdw blurRad="38100" dist="38100" dir="2700000" algn="tl">
                    <a:srgbClr val="000000">
                      <a:alpha val="43137"/>
                    </a:srgbClr>
                  </a:outerShdw>
                </a:effectLst>
              </a:rPr>
              <a:t>将数据进行整理，有两种方式：</a:t>
            </a:r>
          </a:p>
          <a:p>
            <a:pPr>
              <a:lnSpc>
                <a:spcPct val="150000"/>
              </a:lnSpc>
            </a:pPr>
            <a:r>
              <a:rPr lang="zh-CN" altLang="en-US" b="1" dirty="0" smtClean="0">
                <a:effectLst>
                  <a:outerShdw blurRad="38100" dist="38100" dir="2700000" algn="tl">
                    <a:srgbClr val="000000">
                      <a:alpha val="43137"/>
                    </a:srgbClr>
                  </a:outerShdw>
                </a:effectLst>
              </a:rPr>
              <a:t> </a:t>
            </a:r>
            <a:r>
              <a:rPr lang="zh-CN" altLang="en-US" b="1" dirty="0" smtClean="0">
                <a:solidFill>
                  <a:srgbClr val="C00000"/>
                </a:solidFill>
                <a:effectLst>
                  <a:outerShdw blurRad="38100" dist="38100" dir="2700000" algn="tl">
                    <a:srgbClr val="000000">
                      <a:alpha val="43137"/>
                    </a:srgbClr>
                  </a:outerShdw>
                </a:effectLst>
              </a:rPr>
              <a:t>基量整理</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以数据的大小为序整理</a:t>
            </a:r>
          </a:p>
          <a:p>
            <a:pPr>
              <a:lnSpc>
                <a:spcPct val="150000"/>
              </a:lnSpc>
            </a:pPr>
            <a:r>
              <a:rPr lang="zh-CN" altLang="en-US" b="1" dirty="0" smtClean="0">
                <a:effectLst>
                  <a:outerShdw blurRad="38100" dist="38100" dir="2700000" algn="tl">
                    <a:srgbClr val="000000">
                      <a:alpha val="43137"/>
                    </a:srgbClr>
                  </a:outerShdw>
                </a:effectLst>
              </a:rPr>
              <a:t> </a:t>
            </a:r>
            <a:r>
              <a:rPr lang="zh-CN" altLang="en-US" b="1" dirty="0" smtClean="0">
                <a:solidFill>
                  <a:srgbClr val="C00000"/>
                </a:solidFill>
                <a:effectLst>
                  <a:outerShdw blurRad="38100" dist="38100" dir="2700000" algn="tl">
                    <a:srgbClr val="000000">
                      <a:alpha val="43137"/>
                    </a:srgbClr>
                  </a:outerShdw>
                </a:effectLst>
              </a:rPr>
              <a:t>基时整理</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以获取数据的时间次序整理</a:t>
            </a:r>
          </a:p>
          <a:p>
            <a:pPr>
              <a:lnSpc>
                <a:spcPct val="150000"/>
              </a:lnSpc>
            </a:pPr>
            <a:r>
              <a:rPr lang="zh-CN" altLang="en-US" b="1" dirty="0" smtClean="0">
                <a:effectLst>
                  <a:outerShdw blurRad="38100" dist="38100" dir="2700000" algn="tl">
                    <a:srgbClr val="000000">
                      <a:alpha val="43137"/>
                    </a:srgbClr>
                  </a:outerShdw>
                </a:effectLst>
              </a:rPr>
              <a:t> </a:t>
            </a:r>
            <a:r>
              <a:rPr lang="zh-CN" altLang="en-US" b="1" dirty="0" smtClean="0">
                <a:solidFill>
                  <a:srgbClr val="C00000"/>
                </a:solidFill>
                <a:effectLst>
                  <a:outerShdw blurRad="38100" dist="38100" dir="2700000" algn="tl">
                    <a:srgbClr val="000000">
                      <a:alpha val="43137"/>
                    </a:srgbClr>
                  </a:outerShdw>
                </a:effectLst>
              </a:rPr>
              <a:t>频数分布表是一种基量方法。</a:t>
            </a:r>
          </a:p>
          <a:p>
            <a:pPr>
              <a:lnSpc>
                <a:spcPct val="150000"/>
              </a:lnSpc>
            </a:pPr>
            <a:r>
              <a:rPr lang="zh-CN" altLang="en-US" b="1" dirty="0" smtClean="0">
                <a:effectLst>
                  <a:outerShdw blurRad="38100" dist="38100" dir="2700000" algn="tl">
                    <a:srgbClr val="000000">
                      <a:alpha val="43137"/>
                    </a:srgbClr>
                  </a:outerShdw>
                </a:effectLst>
              </a:rPr>
              <a:t> 对数据的频数</a:t>
            </a:r>
            <a:r>
              <a:rPr lang="en-US" altLang="zh-CN" b="1" i="1" dirty="0" smtClean="0">
                <a:solidFill>
                  <a:srgbClr val="C00000"/>
                </a:solidFill>
                <a:effectLst>
                  <a:outerShdw blurRad="38100" dist="38100" dir="2700000" algn="tl">
                    <a:srgbClr val="000000">
                      <a:alpha val="43137"/>
                    </a:srgbClr>
                  </a:outerShdw>
                </a:effectLst>
              </a:rPr>
              <a:t>f </a:t>
            </a:r>
            <a:r>
              <a:rPr lang="zh-CN" altLang="en-US" b="1" i="1" dirty="0" smtClean="0">
                <a:effectLst>
                  <a:outerShdw blurRad="38100" dist="38100" dir="2700000" algn="tl">
                    <a:srgbClr val="000000">
                      <a:alpha val="43137"/>
                    </a:srgbClr>
                  </a:outerShdw>
                </a:effectLst>
              </a:rPr>
              <a:t>和频率</a:t>
            </a:r>
            <a:r>
              <a:rPr lang="en-US" altLang="zh-CN" b="1" i="1" dirty="0" smtClean="0">
                <a:solidFill>
                  <a:srgbClr val="C00000"/>
                </a:solidFill>
                <a:effectLst>
                  <a:outerShdw blurRad="38100" dist="38100" dir="2700000" algn="tl">
                    <a:srgbClr val="000000">
                      <a:alpha val="43137"/>
                    </a:srgbClr>
                  </a:outerShdw>
                </a:effectLst>
              </a:rPr>
              <a:t>P</a:t>
            </a:r>
            <a:r>
              <a:rPr lang="zh-CN" altLang="en-US" b="1" i="1" dirty="0" smtClean="0">
                <a:effectLst>
                  <a:outerShdw blurRad="38100" dist="38100" dir="2700000" algn="tl">
                    <a:srgbClr val="000000">
                      <a:alpha val="43137"/>
                    </a:srgbClr>
                  </a:outerShdw>
                </a:effectLst>
              </a:rPr>
              <a:t>统计与计算。</a:t>
            </a:r>
          </a:p>
        </p:txBody>
      </p:sp>
      <p:sp>
        <p:nvSpPr>
          <p:cNvPr id="5" name="矩形 4"/>
          <p:cNvSpPr/>
          <p:nvPr/>
        </p:nvSpPr>
        <p:spPr>
          <a:xfrm>
            <a:off x="3643306" y="3786190"/>
            <a:ext cx="1467068" cy="400110"/>
          </a:xfrm>
          <a:prstGeom prst="rect">
            <a:avLst/>
          </a:prstGeom>
          <a:solidFill>
            <a:srgbClr val="FDEE7B"/>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b="1" dirty="0" smtClean="0">
                <a:effectLst>
                  <a:outerShdw blurRad="38100" dist="38100" dir="2700000" algn="tl">
                    <a:srgbClr val="000000">
                      <a:alpha val="43137"/>
                    </a:srgbClr>
                  </a:outerShdw>
                </a:effectLst>
              </a:rPr>
              <a:t>频数频率表</a:t>
            </a:r>
          </a:p>
        </p:txBody>
      </p:sp>
      <p:pic>
        <p:nvPicPr>
          <p:cNvPr id="100355" name="Picture 3"/>
          <p:cNvPicPr>
            <a:picLocks noChangeAspect="1" noChangeArrowheads="1"/>
          </p:cNvPicPr>
          <p:nvPr/>
        </p:nvPicPr>
        <p:blipFill>
          <a:blip r:embed="rId2" cstate="print"/>
          <a:srcRect/>
          <a:stretch>
            <a:fillRect/>
          </a:stretch>
        </p:blipFill>
        <p:spPr bwMode="auto">
          <a:xfrm>
            <a:off x="642910" y="4357694"/>
            <a:ext cx="8001000" cy="180022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468313" y="46038"/>
            <a:ext cx="8207375" cy="935037"/>
          </a:xfrm>
        </p:spPr>
        <p:txBody>
          <a:bodyPr/>
          <a:lstStyle/>
          <a:p>
            <a:r>
              <a:rPr lang="zh-CN" altLang="en-US" sz="3600" dirty="0" smtClean="0">
                <a:solidFill>
                  <a:srgbClr val="C00000"/>
                </a:solidFill>
              </a:rPr>
              <a:t>一、频数分布表</a:t>
            </a:r>
            <a:endParaRPr lang="zh-CN" altLang="en-US" sz="3600" dirty="0"/>
          </a:p>
        </p:txBody>
      </p:sp>
      <p:sp>
        <p:nvSpPr>
          <p:cNvPr id="12" name="矩形 11"/>
          <p:cNvSpPr/>
          <p:nvPr/>
        </p:nvSpPr>
        <p:spPr>
          <a:xfrm>
            <a:off x="1643042" y="1214422"/>
            <a:ext cx="5286412" cy="400110"/>
          </a:xfrm>
          <a:prstGeom prst="rect">
            <a:avLst/>
          </a:prstGeom>
          <a:solidFill>
            <a:srgbClr val="FDEE7B"/>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r>
              <a:rPr lang="zh-CN" altLang="en-US" b="1" dirty="0" smtClean="0">
                <a:effectLst>
                  <a:outerShdw blurRad="38100" dist="38100" dir="2700000" algn="tl">
                    <a:srgbClr val="000000">
                      <a:alpha val="43137"/>
                    </a:srgbClr>
                  </a:outerShdw>
                </a:effectLst>
              </a:rPr>
              <a:t>数据个数比较少时可以表示为频数分布表</a:t>
            </a:r>
          </a:p>
        </p:txBody>
      </p:sp>
      <p:pic>
        <p:nvPicPr>
          <p:cNvPr id="63494" name="Picture 6"/>
          <p:cNvPicPr>
            <a:picLocks noChangeAspect="1" noChangeArrowheads="1"/>
          </p:cNvPicPr>
          <p:nvPr/>
        </p:nvPicPr>
        <p:blipFill>
          <a:blip r:embed="rId2" cstate="print"/>
          <a:srcRect/>
          <a:stretch>
            <a:fillRect/>
          </a:stretch>
        </p:blipFill>
        <p:spPr bwMode="auto">
          <a:xfrm>
            <a:off x="714348" y="1928802"/>
            <a:ext cx="7686675" cy="41814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600" dirty="0" smtClean="0">
                <a:solidFill>
                  <a:srgbClr val="C00000"/>
                </a:solidFill>
                <a:effectLst>
                  <a:outerShdw blurRad="38100" dist="38100" dir="2700000" algn="tl">
                    <a:srgbClr val="000000">
                      <a:alpha val="43137"/>
                    </a:srgbClr>
                  </a:outerShdw>
                </a:effectLst>
              </a:rPr>
              <a:t>频数分布表编制步骤</a:t>
            </a:r>
            <a:r>
              <a:rPr lang="en-US" altLang="zh-CN" sz="3600" dirty="0" smtClean="0">
                <a:solidFill>
                  <a:srgbClr val="C00000"/>
                </a:solidFill>
                <a:effectLst>
                  <a:outerShdw blurRad="38100" dist="38100" dir="2700000" algn="tl">
                    <a:srgbClr val="000000">
                      <a:alpha val="43137"/>
                    </a:srgbClr>
                  </a:outerShdw>
                </a:effectLst>
              </a:rPr>
              <a:t>:   </a:t>
            </a:r>
            <a:endParaRPr lang="en-US" altLang="zh-CN" sz="3600" b="1" dirty="0">
              <a:solidFill>
                <a:srgbClr val="C00000"/>
              </a:solidFill>
              <a:effectLst>
                <a:outerShdw blurRad="38100" dist="38100" dir="2700000" algn="tl">
                  <a:srgbClr val="000000">
                    <a:alpha val="43137"/>
                  </a:srgbClr>
                </a:outerShdw>
              </a:effectLst>
            </a:endParaRPr>
          </a:p>
        </p:txBody>
      </p:sp>
      <p:sp>
        <p:nvSpPr>
          <p:cNvPr id="1741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 name="矩形 6"/>
          <p:cNvSpPr/>
          <p:nvPr/>
        </p:nvSpPr>
        <p:spPr>
          <a:xfrm>
            <a:off x="1403648" y="1628800"/>
            <a:ext cx="6696744" cy="3785652"/>
          </a:xfrm>
          <a:prstGeom prst="rect">
            <a:avLst/>
          </a:prstGeom>
        </p:spPr>
        <p:txBody>
          <a:bodyPr wrap="square">
            <a:spAutoFit/>
          </a:bodyPr>
          <a:lstStyle/>
          <a:p>
            <a:pPr>
              <a:lnSpc>
                <a:spcPct val="150000"/>
              </a:lnSpc>
            </a:pPr>
            <a:r>
              <a:rPr lang="en-US" altLang="zh-CN" sz="3200" b="1" dirty="0" smtClean="0">
                <a:solidFill>
                  <a:schemeClr val="accent2"/>
                </a:solidFill>
                <a:effectLst>
                  <a:outerShdw blurRad="38100" dist="38100" dir="2700000" algn="tl">
                    <a:srgbClr val="000000">
                      <a:alpha val="43137"/>
                    </a:srgbClr>
                  </a:outerShdw>
                </a:effectLst>
              </a:rPr>
              <a:t>1</a:t>
            </a:r>
            <a:r>
              <a:rPr lang="zh-CN" altLang="en-US" sz="3200" b="1" dirty="0" smtClean="0">
                <a:solidFill>
                  <a:schemeClr val="accent2"/>
                </a:solidFill>
                <a:effectLst>
                  <a:outerShdw blurRad="38100" dist="38100" dir="2700000" algn="tl">
                    <a:srgbClr val="000000">
                      <a:alpha val="43137"/>
                    </a:srgbClr>
                  </a:outerShdw>
                </a:effectLst>
              </a:rPr>
              <a:t>、确定分组数（</a:t>
            </a:r>
            <a:r>
              <a:rPr lang="en-US" altLang="zh-CN" sz="3200" b="1" dirty="0" smtClean="0">
                <a:solidFill>
                  <a:schemeClr val="accent2"/>
                </a:solidFill>
                <a:effectLst>
                  <a:outerShdw blurRad="38100" dist="38100" dir="2700000" algn="tl">
                    <a:srgbClr val="000000">
                      <a:alpha val="43137"/>
                    </a:srgbClr>
                  </a:outerShdw>
                </a:effectLst>
              </a:rPr>
              <a:t>K</a:t>
            </a:r>
            <a:r>
              <a:rPr lang="zh-CN" altLang="en-US" sz="3200" b="1" dirty="0" smtClean="0">
                <a:solidFill>
                  <a:schemeClr val="accent2"/>
                </a:solidFill>
                <a:effectLst>
                  <a:outerShdw blurRad="38100" dist="38100" dir="2700000" algn="tl">
                    <a:srgbClr val="000000">
                      <a:alpha val="43137"/>
                    </a:srgbClr>
                  </a:outerShdw>
                </a:effectLst>
              </a:rPr>
              <a:t>）和极差（</a:t>
            </a:r>
            <a:r>
              <a:rPr lang="en-US" altLang="zh-CN" sz="3200" b="1" dirty="0" smtClean="0">
                <a:solidFill>
                  <a:schemeClr val="accent2"/>
                </a:solidFill>
                <a:effectLst>
                  <a:outerShdw blurRad="38100" dist="38100" dir="2700000" algn="tl">
                    <a:srgbClr val="000000">
                      <a:alpha val="43137"/>
                    </a:srgbClr>
                  </a:outerShdw>
                </a:effectLst>
              </a:rPr>
              <a:t>R</a:t>
            </a:r>
            <a:r>
              <a:rPr lang="zh-CN" altLang="en-US" sz="3200" b="1" dirty="0" smtClean="0">
                <a:solidFill>
                  <a:schemeClr val="accent2"/>
                </a:solidFill>
                <a:effectLst>
                  <a:outerShdw blurRad="38100" dist="38100" dir="2700000" algn="tl">
                    <a:srgbClr val="000000">
                      <a:alpha val="43137"/>
                    </a:srgbClr>
                  </a:outerShdw>
                </a:effectLst>
              </a:rPr>
              <a:t>）</a:t>
            </a:r>
          </a:p>
          <a:p>
            <a:pPr>
              <a:lnSpc>
                <a:spcPct val="150000"/>
              </a:lnSpc>
            </a:pPr>
            <a:r>
              <a:rPr lang="en-US" altLang="zh-CN" sz="3200" b="1" dirty="0" smtClean="0">
                <a:solidFill>
                  <a:schemeClr val="accent2"/>
                </a:solidFill>
                <a:effectLst>
                  <a:outerShdw blurRad="38100" dist="38100" dir="2700000" algn="tl">
                    <a:srgbClr val="000000">
                      <a:alpha val="43137"/>
                    </a:srgbClr>
                  </a:outerShdw>
                </a:effectLst>
              </a:rPr>
              <a:t>2</a:t>
            </a:r>
            <a:r>
              <a:rPr lang="zh-CN" altLang="en-US" sz="3200" b="1" dirty="0" smtClean="0">
                <a:solidFill>
                  <a:schemeClr val="accent2"/>
                </a:solidFill>
                <a:effectLst>
                  <a:outerShdw blurRad="38100" dist="38100" dir="2700000" algn="tl">
                    <a:srgbClr val="000000">
                      <a:alpha val="43137"/>
                    </a:srgbClr>
                  </a:outerShdw>
                </a:effectLst>
              </a:rPr>
              <a:t>、确定组距（</a:t>
            </a:r>
            <a:r>
              <a:rPr lang="en-US" altLang="zh-CN" sz="3200" b="1" dirty="0" smtClean="0">
                <a:solidFill>
                  <a:schemeClr val="accent2"/>
                </a:solidFill>
                <a:effectLst>
                  <a:outerShdw blurRad="38100" dist="38100" dir="2700000" algn="tl">
                    <a:srgbClr val="000000">
                      <a:alpha val="43137"/>
                    </a:srgbClr>
                  </a:outerShdw>
                </a:effectLst>
              </a:rPr>
              <a:t>h</a:t>
            </a:r>
            <a:r>
              <a:rPr lang="zh-CN" altLang="en-US" sz="3200" b="1" dirty="0" smtClean="0">
                <a:solidFill>
                  <a:schemeClr val="accent2"/>
                </a:solidFill>
                <a:effectLst>
                  <a:outerShdw blurRad="38100" dist="38100" dir="2700000" algn="tl">
                    <a:srgbClr val="000000">
                      <a:alpha val="43137"/>
                    </a:srgbClr>
                  </a:outerShdw>
                </a:effectLst>
              </a:rPr>
              <a:t>）</a:t>
            </a:r>
          </a:p>
          <a:p>
            <a:pPr>
              <a:lnSpc>
                <a:spcPct val="150000"/>
              </a:lnSpc>
            </a:pPr>
            <a:r>
              <a:rPr lang="en-US" altLang="zh-CN" sz="3200" b="1" dirty="0" smtClean="0">
                <a:solidFill>
                  <a:schemeClr val="accent2"/>
                </a:solidFill>
                <a:effectLst>
                  <a:outerShdw blurRad="38100" dist="38100" dir="2700000" algn="tl">
                    <a:srgbClr val="000000">
                      <a:alpha val="43137"/>
                    </a:srgbClr>
                  </a:outerShdw>
                </a:effectLst>
              </a:rPr>
              <a:t>3</a:t>
            </a:r>
            <a:r>
              <a:rPr lang="zh-CN" altLang="en-US" sz="3200" b="1" dirty="0" smtClean="0">
                <a:solidFill>
                  <a:schemeClr val="accent2"/>
                </a:solidFill>
                <a:effectLst>
                  <a:outerShdw blurRad="38100" dist="38100" dir="2700000" algn="tl">
                    <a:srgbClr val="000000">
                      <a:alpha val="43137"/>
                    </a:srgbClr>
                  </a:outerShdw>
                </a:effectLst>
              </a:rPr>
              <a:t>、确定每组的边界值</a:t>
            </a:r>
          </a:p>
          <a:p>
            <a:pPr>
              <a:lnSpc>
                <a:spcPct val="150000"/>
              </a:lnSpc>
            </a:pPr>
            <a:r>
              <a:rPr lang="en-US" altLang="zh-CN" sz="3200" b="1" dirty="0" smtClean="0">
                <a:solidFill>
                  <a:schemeClr val="accent2"/>
                </a:solidFill>
                <a:effectLst>
                  <a:outerShdw blurRad="38100" dist="38100" dir="2700000" algn="tl">
                    <a:srgbClr val="000000">
                      <a:alpha val="43137"/>
                    </a:srgbClr>
                  </a:outerShdw>
                </a:effectLst>
              </a:rPr>
              <a:t>4</a:t>
            </a:r>
            <a:r>
              <a:rPr lang="zh-CN" altLang="en-US" sz="3200" b="1" dirty="0" smtClean="0">
                <a:solidFill>
                  <a:schemeClr val="accent2"/>
                </a:solidFill>
                <a:effectLst>
                  <a:outerShdw blurRad="38100" dist="38100" dir="2700000" algn="tl">
                    <a:srgbClr val="000000">
                      <a:alpha val="43137"/>
                    </a:srgbClr>
                  </a:outerShdw>
                </a:effectLst>
              </a:rPr>
              <a:t>、计算各组中值</a:t>
            </a:r>
          </a:p>
          <a:p>
            <a:pPr>
              <a:lnSpc>
                <a:spcPct val="150000"/>
              </a:lnSpc>
            </a:pPr>
            <a:r>
              <a:rPr lang="en-US" altLang="zh-CN" sz="3200" b="1" dirty="0" smtClean="0">
                <a:solidFill>
                  <a:schemeClr val="accent2"/>
                </a:solidFill>
                <a:effectLst>
                  <a:outerShdw blurRad="38100" dist="38100" dir="2700000" algn="tl">
                    <a:srgbClr val="000000">
                      <a:alpha val="43137"/>
                    </a:srgbClr>
                  </a:outerShdw>
                </a:effectLst>
              </a:rPr>
              <a:t>5</a:t>
            </a:r>
            <a:r>
              <a:rPr lang="zh-CN" altLang="en-US" sz="3200" b="1" dirty="0" smtClean="0">
                <a:solidFill>
                  <a:schemeClr val="accent2"/>
                </a:solidFill>
                <a:effectLst>
                  <a:outerShdw blurRad="38100" dist="38100" dir="2700000" algn="tl">
                    <a:srgbClr val="000000">
                      <a:alpha val="43137"/>
                    </a:srgbClr>
                  </a:outerShdw>
                </a:effectLst>
              </a:rPr>
              <a:t>、作频数分布表</a:t>
            </a:r>
          </a:p>
        </p:txBody>
      </p:sp>
    </p:spTree>
  </p:cSld>
  <p:clrMapOvr>
    <a:masterClrMapping/>
  </p:clrMapOvr>
  <p:transition>
    <p:cover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196752"/>
            <a:ext cx="7992888" cy="3508653"/>
          </a:xfrm>
          <a:prstGeom prst="rect">
            <a:avLst/>
          </a:prstGeom>
        </p:spPr>
        <p:txBody>
          <a:bodyPr wrap="square">
            <a:spAutoFit/>
          </a:bodyPr>
          <a:lstStyle/>
          <a:p>
            <a:pPr>
              <a:lnSpc>
                <a:spcPct val="150000"/>
              </a:lnSpc>
            </a:pPr>
            <a:r>
              <a:rPr lang="en-US" altLang="zh-CN" sz="3200" b="1" dirty="0" smtClean="0">
                <a:solidFill>
                  <a:srgbClr val="7030A0"/>
                </a:solidFill>
                <a:effectLst>
                  <a:outerShdw blurRad="38100" dist="38100" dir="2700000" algn="tl">
                    <a:srgbClr val="000000">
                      <a:alpha val="43137"/>
                    </a:srgbClr>
                  </a:outerShdw>
                </a:effectLst>
              </a:rPr>
              <a:t>1</a:t>
            </a:r>
            <a:r>
              <a:rPr lang="zh-CN" altLang="en-US" sz="3200" b="1" dirty="0" smtClean="0">
                <a:solidFill>
                  <a:srgbClr val="7030A0"/>
                </a:solidFill>
                <a:effectLst>
                  <a:outerShdw blurRad="38100" dist="38100" dir="2700000" algn="tl">
                    <a:srgbClr val="000000">
                      <a:alpha val="43137"/>
                    </a:srgbClr>
                  </a:outerShdw>
                </a:effectLst>
              </a:rPr>
              <a:t>、确定、分组数（</a:t>
            </a:r>
            <a:r>
              <a:rPr lang="en-US" altLang="zh-CN" sz="3200" b="1" dirty="0" smtClean="0">
                <a:solidFill>
                  <a:srgbClr val="7030A0"/>
                </a:solidFill>
                <a:effectLst>
                  <a:outerShdw blurRad="38100" dist="38100" dir="2700000" algn="tl">
                    <a:srgbClr val="000000">
                      <a:alpha val="43137"/>
                    </a:srgbClr>
                  </a:outerShdw>
                </a:effectLst>
              </a:rPr>
              <a:t>K</a:t>
            </a:r>
            <a:r>
              <a:rPr lang="zh-CN" altLang="en-US" sz="3200" b="1" dirty="0" smtClean="0">
                <a:solidFill>
                  <a:srgbClr val="7030A0"/>
                </a:solidFill>
                <a:effectLst>
                  <a:outerShdw blurRad="38100" dist="38100" dir="2700000" algn="tl">
                    <a:srgbClr val="000000">
                      <a:alpha val="43137"/>
                    </a:srgbClr>
                  </a:outerShdw>
                </a:effectLst>
              </a:rPr>
              <a:t>）和极差（</a:t>
            </a:r>
            <a:r>
              <a:rPr lang="en-US" altLang="zh-CN" sz="3200" b="1" dirty="0" smtClean="0">
                <a:solidFill>
                  <a:srgbClr val="7030A0"/>
                </a:solidFill>
                <a:effectLst>
                  <a:outerShdw blurRad="38100" dist="38100" dir="2700000" algn="tl">
                    <a:srgbClr val="000000">
                      <a:alpha val="43137"/>
                    </a:srgbClr>
                  </a:outerShdw>
                </a:effectLst>
              </a:rPr>
              <a:t>R</a:t>
            </a:r>
            <a:r>
              <a:rPr lang="zh-CN" altLang="en-US" sz="3200" b="1" dirty="0" smtClean="0">
                <a:solidFill>
                  <a:srgbClr val="7030A0"/>
                </a:solidFill>
                <a:effectLst>
                  <a:outerShdw blurRad="38100" dist="38100" dir="2700000" algn="tl">
                    <a:srgbClr val="000000">
                      <a:alpha val="43137"/>
                    </a:srgbClr>
                  </a:outerShdw>
                </a:effectLst>
              </a:rPr>
              <a:t>）</a:t>
            </a:r>
          </a:p>
          <a:p>
            <a:pPr lvl="1">
              <a:lnSpc>
                <a:spcPct val="150000"/>
              </a:lnSpc>
              <a:buFont typeface="Wingdings" pitchFamily="2" charset="2"/>
              <a:buChar char="l"/>
            </a:pPr>
            <a:r>
              <a:rPr lang="zh-CN" altLang="en-US" sz="2800" b="1" dirty="0" smtClean="0">
                <a:solidFill>
                  <a:schemeClr val="accent2"/>
                </a:solidFill>
                <a:effectLst>
                  <a:outerShdw blurRad="38100" dist="38100" dir="2700000" algn="tl">
                    <a:srgbClr val="000000">
                      <a:alpha val="43137"/>
                    </a:srgbClr>
                  </a:outerShdw>
                </a:effectLst>
              </a:rPr>
              <a:t> </a:t>
            </a:r>
            <a:r>
              <a:rPr lang="en-US" altLang="zh-CN" sz="2800" b="1" dirty="0" smtClean="0">
                <a:solidFill>
                  <a:schemeClr val="accent2"/>
                </a:solidFill>
                <a:effectLst>
                  <a:outerShdw blurRad="38100" dist="38100" dir="2700000" algn="tl">
                    <a:srgbClr val="000000">
                      <a:alpha val="43137"/>
                    </a:srgbClr>
                  </a:outerShdw>
                </a:effectLst>
              </a:rPr>
              <a:t>K</a:t>
            </a:r>
            <a:r>
              <a:rPr lang="zh-CN" altLang="en-US" sz="2800" b="1" dirty="0" smtClean="0">
                <a:solidFill>
                  <a:schemeClr val="accent2"/>
                </a:solidFill>
                <a:effectLst>
                  <a:outerShdw blurRad="38100" dist="38100" dir="2700000" algn="tl">
                    <a:srgbClr val="000000">
                      <a:alpha val="43137"/>
                    </a:srgbClr>
                  </a:outerShdw>
                </a:effectLst>
              </a:rPr>
              <a:t>值的选范围一般在</a:t>
            </a:r>
            <a:r>
              <a:rPr lang="en-US" altLang="zh-CN" sz="2800" b="1" dirty="0" smtClean="0">
                <a:solidFill>
                  <a:schemeClr val="accent2"/>
                </a:solidFill>
                <a:effectLst>
                  <a:outerShdw blurRad="38100" dist="38100" dir="2700000" algn="tl">
                    <a:srgbClr val="000000">
                      <a:alpha val="43137"/>
                    </a:srgbClr>
                  </a:outerShdw>
                </a:effectLst>
              </a:rPr>
              <a:t>6</a:t>
            </a:r>
            <a:r>
              <a:rPr lang="zh-CN" altLang="en-US" sz="2800" b="1" dirty="0" smtClean="0">
                <a:solidFill>
                  <a:schemeClr val="accent2"/>
                </a:solidFill>
                <a:effectLst>
                  <a:outerShdw blurRad="38100" dist="38100" dir="2700000" algn="tl">
                    <a:srgbClr val="000000">
                      <a:alpha val="43137"/>
                    </a:srgbClr>
                  </a:outerShdw>
                </a:effectLst>
              </a:rPr>
              <a:t>～</a:t>
            </a:r>
            <a:r>
              <a:rPr lang="en-US" altLang="zh-CN" sz="2800" b="1" dirty="0" smtClean="0">
                <a:solidFill>
                  <a:schemeClr val="accent2"/>
                </a:solidFill>
                <a:effectLst>
                  <a:outerShdw blurRad="38100" dist="38100" dir="2700000" algn="tl">
                    <a:srgbClr val="000000">
                      <a:alpha val="43137"/>
                    </a:srgbClr>
                  </a:outerShdw>
                </a:effectLst>
              </a:rPr>
              <a:t>25</a:t>
            </a:r>
            <a:r>
              <a:rPr lang="zh-CN" altLang="en-US" sz="2800" b="1" dirty="0" smtClean="0">
                <a:solidFill>
                  <a:schemeClr val="accent2"/>
                </a:solidFill>
                <a:effectLst>
                  <a:outerShdw blurRad="38100" dist="38100" dir="2700000" algn="tl">
                    <a:srgbClr val="000000">
                      <a:alpha val="43137"/>
                    </a:srgbClr>
                  </a:outerShdw>
                </a:effectLst>
              </a:rPr>
              <a:t>，取</a:t>
            </a:r>
            <a:r>
              <a:rPr lang="en-US" altLang="zh-CN" sz="2800" b="1" dirty="0" smtClean="0">
                <a:solidFill>
                  <a:schemeClr val="accent2"/>
                </a:solidFill>
                <a:effectLst>
                  <a:outerShdw blurRad="38100" dist="38100" dir="2700000" algn="tl">
                    <a:srgbClr val="000000">
                      <a:alpha val="43137"/>
                    </a:srgbClr>
                  </a:outerShdw>
                </a:effectLst>
              </a:rPr>
              <a:t>K=10</a:t>
            </a:r>
            <a:r>
              <a:rPr lang="zh-CN" altLang="en-US" sz="2800" b="1" dirty="0" smtClean="0">
                <a:solidFill>
                  <a:schemeClr val="accent2"/>
                </a:solidFill>
                <a:effectLst>
                  <a:outerShdw blurRad="38100" dist="38100" dir="2700000" algn="tl">
                    <a:srgbClr val="000000">
                      <a:alpha val="43137"/>
                    </a:srgbClr>
                  </a:outerShdw>
                </a:effectLst>
              </a:rPr>
              <a:t>。</a:t>
            </a:r>
          </a:p>
          <a:p>
            <a:pPr lvl="1">
              <a:lnSpc>
                <a:spcPct val="150000"/>
              </a:lnSpc>
              <a:buFont typeface="Wingdings" pitchFamily="2" charset="2"/>
              <a:buChar char="l"/>
            </a:pPr>
            <a:r>
              <a:rPr lang="zh-CN" altLang="en-US" sz="2800" b="1" dirty="0" smtClean="0">
                <a:solidFill>
                  <a:schemeClr val="accent2"/>
                </a:solidFill>
                <a:effectLst>
                  <a:outerShdw blurRad="38100" dist="38100" dir="2700000" algn="tl">
                    <a:srgbClr val="000000">
                      <a:alpha val="43137"/>
                    </a:srgbClr>
                  </a:outerShdw>
                </a:effectLst>
              </a:rPr>
              <a:t> 分组后要求每组平均至少有</a:t>
            </a:r>
            <a:r>
              <a:rPr lang="en-US" altLang="zh-CN" sz="2800" b="1" dirty="0" smtClean="0">
                <a:solidFill>
                  <a:schemeClr val="accent2"/>
                </a:solidFill>
                <a:effectLst>
                  <a:outerShdw blurRad="38100" dist="38100" dir="2700000" algn="tl">
                    <a:srgbClr val="000000">
                      <a:alpha val="43137"/>
                    </a:srgbClr>
                  </a:outerShdw>
                </a:effectLst>
              </a:rPr>
              <a:t>4</a:t>
            </a:r>
            <a:r>
              <a:rPr lang="zh-CN" altLang="en-US" sz="2800" b="1" dirty="0" smtClean="0">
                <a:solidFill>
                  <a:schemeClr val="accent2"/>
                </a:solidFill>
                <a:effectLst>
                  <a:outerShdw blurRad="38100" dist="38100" dir="2700000" algn="tl">
                    <a:srgbClr val="000000">
                      <a:alpha val="43137"/>
                    </a:srgbClr>
                  </a:outerShdw>
                </a:effectLst>
              </a:rPr>
              <a:t>～</a:t>
            </a:r>
            <a:r>
              <a:rPr lang="en-US" altLang="zh-CN" sz="2800" b="1" dirty="0" smtClean="0">
                <a:solidFill>
                  <a:schemeClr val="accent2"/>
                </a:solidFill>
                <a:effectLst>
                  <a:outerShdw blurRad="38100" dist="38100" dir="2700000" algn="tl">
                    <a:srgbClr val="000000">
                      <a:alpha val="43137"/>
                    </a:srgbClr>
                  </a:outerShdw>
                </a:effectLst>
              </a:rPr>
              <a:t>5</a:t>
            </a:r>
            <a:r>
              <a:rPr lang="zh-CN" altLang="en-US" sz="2800" b="1" dirty="0" smtClean="0">
                <a:solidFill>
                  <a:schemeClr val="accent2"/>
                </a:solidFill>
                <a:effectLst>
                  <a:outerShdw blurRad="38100" dist="38100" dir="2700000" algn="tl">
                    <a:srgbClr val="000000">
                      <a:alpha val="43137"/>
                    </a:srgbClr>
                  </a:outerShdw>
                </a:effectLst>
              </a:rPr>
              <a:t>数据。</a:t>
            </a:r>
          </a:p>
          <a:p>
            <a:pPr lvl="1">
              <a:lnSpc>
                <a:spcPct val="150000"/>
              </a:lnSpc>
              <a:buFont typeface="Wingdings" pitchFamily="2" charset="2"/>
              <a:buChar char="l"/>
            </a:pPr>
            <a:r>
              <a:rPr lang="zh-CN" altLang="en-US" sz="2800" b="1" dirty="0" smtClean="0">
                <a:solidFill>
                  <a:schemeClr val="accent2"/>
                </a:solidFill>
                <a:effectLst>
                  <a:outerShdw blurRad="38100" dist="38100" dir="2700000" algn="tl">
                    <a:srgbClr val="000000">
                      <a:alpha val="43137"/>
                    </a:srgbClr>
                  </a:outerShdw>
                </a:effectLst>
              </a:rPr>
              <a:t> 参考选值如下表所示：</a:t>
            </a:r>
          </a:p>
          <a:p>
            <a:pPr algn="ctr">
              <a:lnSpc>
                <a:spcPct val="150000"/>
              </a:lnSpc>
            </a:pPr>
            <a:r>
              <a:rPr lang="en-US" altLang="zh-CN" sz="3200" b="1" dirty="0" smtClean="0">
                <a:solidFill>
                  <a:schemeClr val="accent6">
                    <a:lumMod val="75000"/>
                  </a:schemeClr>
                </a:solidFill>
                <a:effectLst>
                  <a:outerShdw blurRad="38100" dist="38100" dir="2700000" algn="tl">
                    <a:srgbClr val="000000">
                      <a:alpha val="43137"/>
                    </a:srgbClr>
                  </a:outerShdw>
                </a:effectLst>
              </a:rPr>
              <a:t>K</a:t>
            </a:r>
            <a:r>
              <a:rPr lang="zh-CN" altLang="en-US" sz="3200" b="1" dirty="0" smtClean="0">
                <a:solidFill>
                  <a:schemeClr val="accent6">
                    <a:lumMod val="75000"/>
                  </a:schemeClr>
                </a:solidFill>
                <a:effectLst>
                  <a:outerShdw blurRad="38100" dist="38100" dir="2700000" algn="tl">
                    <a:srgbClr val="000000">
                      <a:alpha val="43137"/>
                    </a:srgbClr>
                  </a:outerShdw>
                </a:effectLst>
              </a:rPr>
              <a:t>值选择参考表</a:t>
            </a:r>
          </a:p>
        </p:txBody>
      </p:sp>
      <p:sp>
        <p:nvSpPr>
          <p:cNvPr id="5" name="Rectangle 2"/>
          <p:cNvSpPr txBox="1">
            <a:spLocks noChangeArrowheads="1"/>
          </p:cNvSpPr>
          <p:nvPr/>
        </p:nvSpPr>
        <p:spPr>
          <a:xfrm>
            <a:off x="468313" y="46038"/>
            <a:ext cx="8207375" cy="935037"/>
          </a:xfrm>
          <a:prstGeom prst="rect">
            <a:avLst/>
          </a:prstGeom>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频数分布表编制步骤</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 </a:t>
            </a:r>
            <a:endParaRPr kumimoji="0" lang="en-US"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pic>
        <p:nvPicPr>
          <p:cNvPr id="176130" name="Picture 2"/>
          <p:cNvPicPr>
            <a:picLocks noChangeAspect="1" noChangeArrowheads="1"/>
          </p:cNvPicPr>
          <p:nvPr/>
        </p:nvPicPr>
        <p:blipFill>
          <a:blip r:embed="rId2" cstate="print"/>
          <a:srcRect/>
          <a:stretch>
            <a:fillRect/>
          </a:stretch>
        </p:blipFill>
        <p:spPr bwMode="auto">
          <a:xfrm>
            <a:off x="1043608" y="4725144"/>
            <a:ext cx="7365665" cy="1164332"/>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Rectangle 2"/>
          <p:cNvSpPr txBox="1">
            <a:spLocks noChangeArrowheads="1"/>
          </p:cNvSpPr>
          <p:nvPr/>
        </p:nvSpPr>
        <p:spPr>
          <a:xfrm>
            <a:off x="468313" y="46038"/>
            <a:ext cx="8207375" cy="935037"/>
          </a:xfrm>
          <a:prstGeom prst="rect">
            <a:avLst/>
          </a:prstGeom>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频数分布表编制步骤</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 </a:t>
            </a:r>
            <a:endParaRPr kumimoji="0" lang="en-US"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8" name="矩形 7"/>
          <p:cNvSpPr/>
          <p:nvPr/>
        </p:nvSpPr>
        <p:spPr>
          <a:xfrm>
            <a:off x="467544" y="1268760"/>
            <a:ext cx="8352928" cy="954107"/>
          </a:xfrm>
          <a:prstGeom prst="rect">
            <a:avLst/>
          </a:prstGeom>
        </p:spPr>
        <p:txBody>
          <a:bodyPr wrap="square">
            <a:spAutoFit/>
          </a:bodyPr>
          <a:lstStyle/>
          <a:p>
            <a:r>
              <a:rPr lang="zh-CN" altLang="en-US" sz="2800" b="1" dirty="0" smtClean="0">
                <a:solidFill>
                  <a:srgbClr val="7030A0"/>
                </a:solidFill>
              </a:rPr>
              <a:t>案例</a:t>
            </a:r>
            <a:r>
              <a:rPr lang="en-US" altLang="zh-CN" sz="2800" b="1" dirty="0" smtClean="0">
                <a:solidFill>
                  <a:srgbClr val="7030A0"/>
                </a:solidFill>
              </a:rPr>
              <a:t>3-1</a:t>
            </a:r>
            <a:r>
              <a:rPr lang="zh-CN" altLang="en-US" sz="2800" b="1" dirty="0" smtClean="0">
                <a:solidFill>
                  <a:srgbClr val="7030A0"/>
                </a:solidFill>
              </a:rPr>
              <a:t>：</a:t>
            </a:r>
            <a:r>
              <a:rPr lang="zh-CN" altLang="en-US" sz="2800" b="1" dirty="0" smtClean="0">
                <a:solidFill>
                  <a:schemeClr val="accent2"/>
                </a:solidFill>
              </a:rPr>
              <a:t>测得某隧道</a:t>
            </a:r>
            <a:r>
              <a:rPr lang="en-US" altLang="zh-CN" sz="2800" b="1" dirty="0" smtClean="0">
                <a:solidFill>
                  <a:schemeClr val="accent2"/>
                </a:solidFill>
              </a:rPr>
              <a:t>100</a:t>
            </a:r>
            <a:r>
              <a:rPr lang="zh-CN" altLang="en-US" sz="2800" b="1" dirty="0" smtClean="0">
                <a:solidFill>
                  <a:schemeClr val="accent2"/>
                </a:solidFill>
              </a:rPr>
              <a:t>个喷射混凝土厚度值（如下表所示），测量单位为</a:t>
            </a:r>
            <a:r>
              <a:rPr lang="en-US" altLang="zh-CN" sz="2800" b="1" dirty="0" smtClean="0">
                <a:solidFill>
                  <a:schemeClr val="accent2"/>
                </a:solidFill>
              </a:rPr>
              <a:t>1mm</a:t>
            </a:r>
            <a:r>
              <a:rPr lang="zh-CN" altLang="en-US" sz="2800" b="1" dirty="0" smtClean="0">
                <a:solidFill>
                  <a:schemeClr val="accent2"/>
                </a:solidFill>
              </a:rPr>
              <a:t>，作频数分布表。</a:t>
            </a:r>
          </a:p>
        </p:txBody>
      </p:sp>
      <p:sp>
        <p:nvSpPr>
          <p:cNvPr id="9" name="矩形 8"/>
          <p:cNvSpPr/>
          <p:nvPr/>
        </p:nvSpPr>
        <p:spPr>
          <a:xfrm>
            <a:off x="2506166" y="2348880"/>
            <a:ext cx="3837608" cy="400110"/>
          </a:xfrm>
          <a:prstGeom prst="rect">
            <a:avLst/>
          </a:prstGeom>
          <a:solidFill>
            <a:srgbClr val="FDEE7B"/>
          </a:solidFill>
        </p:spPr>
        <p:txBody>
          <a:bodyPr wrap="square">
            <a:spAutoFit/>
          </a:bodyPr>
          <a:lstStyle/>
          <a:p>
            <a:pPr lvl="0"/>
            <a:r>
              <a:rPr lang="zh-CN" altLang="en-US" b="1" dirty="0" smtClean="0">
                <a:solidFill>
                  <a:srgbClr val="000000"/>
                </a:solidFill>
                <a:effectLst>
                  <a:outerShdw blurRad="38100" dist="38100" dir="2700000" algn="tl">
                    <a:srgbClr val="000000">
                      <a:alpha val="43137"/>
                    </a:srgbClr>
                  </a:outerShdw>
                </a:effectLst>
              </a:rPr>
              <a:t>喷射混凝土厚度测定值记录表</a:t>
            </a:r>
          </a:p>
        </p:txBody>
      </p:sp>
      <p:pic>
        <p:nvPicPr>
          <p:cNvPr id="65540" name="Picture 4"/>
          <p:cNvPicPr>
            <a:picLocks noChangeAspect="1" noChangeArrowheads="1"/>
          </p:cNvPicPr>
          <p:nvPr/>
        </p:nvPicPr>
        <p:blipFill>
          <a:blip r:embed="rId2" cstate="print">
            <a:lum/>
          </a:blip>
          <a:srcRect/>
          <a:stretch>
            <a:fillRect/>
          </a:stretch>
        </p:blipFill>
        <p:spPr bwMode="auto">
          <a:xfrm>
            <a:off x="899592" y="2814807"/>
            <a:ext cx="7128792" cy="3476247"/>
          </a:xfrm>
          <a:prstGeom prst="rect">
            <a:avLst/>
          </a:prstGeom>
          <a:noFill/>
          <a:ln w="9525">
            <a:noFill/>
            <a:miter lim="800000"/>
            <a:headEnd/>
            <a:tailEnd/>
          </a:ln>
        </p:spPr>
      </p:pic>
    </p:spTree>
  </p:cSld>
  <p:clrMapOvr>
    <a:masterClrMapping/>
  </p:clrMapOvr>
  <p:transition>
    <p:cover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Rectangle 2"/>
          <p:cNvSpPr txBox="1">
            <a:spLocks noChangeArrowheads="1"/>
          </p:cNvSpPr>
          <p:nvPr/>
        </p:nvSpPr>
        <p:spPr>
          <a:xfrm>
            <a:off x="468313" y="46038"/>
            <a:ext cx="8207375" cy="935037"/>
          </a:xfrm>
          <a:prstGeom prst="rect">
            <a:avLst/>
          </a:prstGeom>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频数分布表编制步骤</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 </a:t>
            </a:r>
            <a:endParaRPr kumimoji="0" lang="en-US"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8" name="矩形 7"/>
          <p:cNvSpPr/>
          <p:nvPr/>
        </p:nvSpPr>
        <p:spPr>
          <a:xfrm>
            <a:off x="1331640" y="1412776"/>
            <a:ext cx="6192688" cy="1569660"/>
          </a:xfrm>
          <a:prstGeom prst="rect">
            <a:avLst/>
          </a:prstGeom>
        </p:spPr>
        <p:txBody>
          <a:bodyPr wrap="square">
            <a:spAutoFit/>
          </a:bodyPr>
          <a:lstStyle/>
          <a:p>
            <a:r>
              <a:rPr lang="zh-CN" altLang="en-US" sz="2400" b="1" dirty="0" smtClean="0">
                <a:solidFill>
                  <a:schemeClr val="accent6"/>
                </a:solidFill>
                <a:effectLst>
                  <a:outerShdw blurRad="38100" dist="38100" dir="2700000" algn="tl">
                    <a:srgbClr val="000000">
                      <a:alpha val="43137"/>
                    </a:srgbClr>
                  </a:outerShdw>
                </a:effectLst>
              </a:rPr>
              <a:t>数据个数</a:t>
            </a:r>
            <a:r>
              <a:rPr lang="en-US" altLang="zh-CN" sz="2400" b="1" dirty="0" smtClean="0">
                <a:solidFill>
                  <a:schemeClr val="accent6"/>
                </a:solidFill>
                <a:effectLst>
                  <a:outerShdw blurRad="38100" dist="38100" dir="2700000" algn="tl">
                    <a:srgbClr val="000000">
                      <a:alpha val="43137"/>
                    </a:srgbClr>
                  </a:outerShdw>
                </a:effectLst>
              </a:rPr>
              <a:t>100</a:t>
            </a:r>
            <a:r>
              <a:rPr lang="zh-CN" altLang="en-US" sz="2400" b="1" dirty="0" smtClean="0">
                <a:solidFill>
                  <a:schemeClr val="accent6"/>
                </a:solidFill>
                <a:effectLst>
                  <a:outerShdw blurRad="38100" dist="38100" dir="2700000" algn="tl">
                    <a:srgbClr val="000000">
                      <a:alpha val="43137"/>
                    </a:srgbClr>
                  </a:outerShdw>
                </a:effectLst>
              </a:rPr>
              <a:t>个，取</a:t>
            </a:r>
            <a:r>
              <a:rPr lang="en-US" altLang="zh-CN" sz="2400" b="1" dirty="0" smtClean="0">
                <a:solidFill>
                  <a:schemeClr val="accent6"/>
                </a:solidFill>
                <a:effectLst>
                  <a:outerShdw blurRad="38100" dist="38100" dir="2700000" algn="tl">
                    <a:srgbClr val="000000">
                      <a:alpha val="43137"/>
                    </a:srgbClr>
                  </a:outerShdw>
                </a:effectLst>
              </a:rPr>
              <a:t>K=9</a:t>
            </a:r>
            <a:r>
              <a:rPr lang="zh-CN" altLang="en-US" sz="2400" b="1" dirty="0" smtClean="0">
                <a:solidFill>
                  <a:schemeClr val="accent6"/>
                </a:solidFill>
                <a:effectLst>
                  <a:outerShdw blurRad="38100" dist="38100" dir="2700000" algn="tl">
                    <a:srgbClr val="000000">
                      <a:alpha val="43137"/>
                    </a:srgbClr>
                  </a:outerShdw>
                </a:effectLst>
              </a:rPr>
              <a:t>。</a:t>
            </a:r>
          </a:p>
          <a:p>
            <a:r>
              <a:rPr lang="en-US" altLang="zh-CN" sz="2400" b="1" dirty="0" err="1" smtClean="0">
                <a:solidFill>
                  <a:schemeClr val="accent6"/>
                </a:solidFill>
                <a:effectLst>
                  <a:outerShdw blurRad="38100" dist="38100" dir="2700000" algn="tl">
                    <a:srgbClr val="000000">
                      <a:alpha val="43137"/>
                    </a:srgbClr>
                  </a:outerShdw>
                </a:effectLst>
              </a:rPr>
              <a:t>X</a:t>
            </a:r>
            <a:r>
              <a:rPr lang="en-US" altLang="zh-CN" sz="2400" b="1" baseline="-25000" dirty="0" err="1" smtClean="0">
                <a:solidFill>
                  <a:schemeClr val="accent6"/>
                </a:solidFill>
                <a:effectLst>
                  <a:outerShdw blurRad="38100" dist="38100" dir="2700000" algn="tl">
                    <a:srgbClr val="000000">
                      <a:alpha val="43137"/>
                    </a:srgbClr>
                  </a:outerShdw>
                </a:effectLst>
              </a:rPr>
              <a:t>min</a:t>
            </a:r>
            <a:r>
              <a:rPr lang="en-US" altLang="zh-CN" sz="2400" b="1" baseline="-25000" dirty="0" smtClean="0">
                <a:solidFill>
                  <a:schemeClr val="accent6"/>
                </a:solidFill>
                <a:effectLst>
                  <a:outerShdw blurRad="38100" dist="38100" dir="2700000" algn="tl">
                    <a:srgbClr val="000000">
                      <a:alpha val="43137"/>
                    </a:srgbClr>
                  </a:outerShdw>
                </a:effectLst>
              </a:rPr>
              <a:t> </a:t>
            </a:r>
            <a:r>
              <a:rPr lang="en-US" altLang="zh-CN" sz="2400" b="1" dirty="0" smtClean="0">
                <a:solidFill>
                  <a:schemeClr val="accent6"/>
                </a:solidFill>
                <a:effectLst>
                  <a:outerShdw blurRad="38100" dist="38100" dir="2700000" algn="tl">
                    <a:srgbClr val="000000">
                      <a:alpha val="43137"/>
                    </a:srgbClr>
                  </a:outerShdw>
                </a:effectLst>
              </a:rPr>
              <a:t>= 127</a:t>
            </a:r>
          </a:p>
          <a:p>
            <a:r>
              <a:rPr lang="en-US" altLang="zh-CN" sz="2400" b="1" dirty="0" err="1" smtClean="0">
                <a:solidFill>
                  <a:schemeClr val="accent6"/>
                </a:solidFill>
                <a:effectLst>
                  <a:outerShdw blurRad="38100" dist="38100" dir="2700000" algn="tl">
                    <a:srgbClr val="000000">
                      <a:alpha val="43137"/>
                    </a:srgbClr>
                  </a:outerShdw>
                </a:effectLst>
              </a:rPr>
              <a:t>X</a:t>
            </a:r>
            <a:r>
              <a:rPr lang="en-US" altLang="zh-CN" sz="2400" b="1" baseline="-25000" dirty="0" err="1" smtClean="0">
                <a:solidFill>
                  <a:schemeClr val="accent6"/>
                </a:solidFill>
                <a:effectLst>
                  <a:outerShdw blurRad="38100" dist="38100" dir="2700000" algn="tl">
                    <a:srgbClr val="000000">
                      <a:alpha val="43137"/>
                    </a:srgbClr>
                  </a:outerShdw>
                </a:effectLst>
              </a:rPr>
              <a:t>max </a:t>
            </a:r>
            <a:r>
              <a:rPr lang="en-US" altLang="zh-CN" sz="2400" b="1" dirty="0" smtClean="0">
                <a:solidFill>
                  <a:schemeClr val="accent6"/>
                </a:solidFill>
                <a:effectLst>
                  <a:outerShdw blurRad="38100" dist="38100" dir="2700000" algn="tl">
                    <a:srgbClr val="000000">
                      <a:alpha val="43137"/>
                    </a:srgbClr>
                  </a:outerShdw>
                </a:effectLst>
              </a:rPr>
              <a:t>=144</a:t>
            </a:r>
            <a:endParaRPr lang="zh-CN" altLang="en-US" sz="2400" b="1" dirty="0" smtClean="0">
              <a:solidFill>
                <a:schemeClr val="accent6"/>
              </a:solidFill>
              <a:effectLst>
                <a:outerShdw blurRad="38100" dist="38100" dir="2700000" algn="tl">
                  <a:srgbClr val="000000">
                    <a:alpha val="43137"/>
                  </a:srgbClr>
                </a:outerShdw>
              </a:effectLst>
            </a:endParaRPr>
          </a:p>
          <a:p>
            <a:r>
              <a:rPr lang="en-US" altLang="zh-CN" sz="2400" b="1" dirty="0" smtClean="0">
                <a:solidFill>
                  <a:schemeClr val="accent6"/>
                </a:solidFill>
                <a:effectLst>
                  <a:outerShdw blurRad="38100" dist="38100" dir="2700000" algn="tl">
                    <a:srgbClr val="000000">
                      <a:alpha val="43137"/>
                    </a:srgbClr>
                  </a:outerShdw>
                </a:effectLst>
              </a:rPr>
              <a:t>R</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err="1" smtClean="0">
                <a:solidFill>
                  <a:schemeClr val="accent6"/>
                </a:solidFill>
                <a:effectLst>
                  <a:outerShdw blurRad="38100" dist="38100" dir="2700000" algn="tl">
                    <a:srgbClr val="000000">
                      <a:alpha val="43137"/>
                    </a:srgbClr>
                  </a:outerShdw>
                </a:effectLst>
              </a:rPr>
              <a:t>X</a:t>
            </a:r>
            <a:r>
              <a:rPr lang="en-US" altLang="zh-CN" sz="2400" b="1" baseline="-25000" dirty="0" err="1" smtClean="0">
                <a:solidFill>
                  <a:schemeClr val="accent6"/>
                </a:solidFill>
                <a:effectLst>
                  <a:outerShdw blurRad="38100" dist="38100" dir="2700000" algn="tl">
                    <a:srgbClr val="000000">
                      <a:alpha val="43137"/>
                    </a:srgbClr>
                  </a:outerShdw>
                </a:effectLst>
              </a:rPr>
              <a:t>max</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err="1" smtClean="0">
                <a:solidFill>
                  <a:schemeClr val="accent6"/>
                </a:solidFill>
                <a:effectLst>
                  <a:outerShdw blurRad="38100" dist="38100" dir="2700000" algn="tl">
                    <a:srgbClr val="000000">
                      <a:alpha val="43137"/>
                    </a:srgbClr>
                  </a:outerShdw>
                </a:effectLst>
              </a:rPr>
              <a:t>X</a:t>
            </a:r>
            <a:r>
              <a:rPr lang="en-US" altLang="zh-CN" sz="2400" b="1" baseline="-25000" dirty="0" err="1" smtClean="0">
                <a:solidFill>
                  <a:schemeClr val="accent6"/>
                </a:solidFill>
                <a:effectLst>
                  <a:outerShdw blurRad="38100" dist="38100" dir="2700000" algn="tl">
                    <a:srgbClr val="000000">
                      <a:alpha val="43137"/>
                    </a:srgbClr>
                  </a:outerShdw>
                </a:effectLst>
              </a:rPr>
              <a:t>min</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144</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127</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17</a:t>
            </a:r>
            <a:endParaRPr lang="zh-CN" altLang="en-US" sz="2400" b="1" dirty="0" smtClean="0">
              <a:solidFill>
                <a:schemeClr val="accent6"/>
              </a:solidFill>
              <a:effectLst>
                <a:outerShdw blurRad="38100" dist="38100" dir="2700000" algn="tl">
                  <a:srgbClr val="000000">
                    <a:alpha val="43137"/>
                  </a:srgbClr>
                </a:outerShdw>
              </a:effectLst>
            </a:endParaRPr>
          </a:p>
        </p:txBody>
      </p:sp>
      <p:sp>
        <p:nvSpPr>
          <p:cNvPr id="10" name="矩形 9"/>
          <p:cNvSpPr/>
          <p:nvPr/>
        </p:nvSpPr>
        <p:spPr>
          <a:xfrm>
            <a:off x="611560" y="3429000"/>
            <a:ext cx="4248472" cy="830997"/>
          </a:xfrm>
          <a:prstGeom prst="rect">
            <a:avLst/>
          </a:prstGeom>
        </p:spPr>
        <p:txBody>
          <a:bodyPr wrap="square">
            <a:spAutoFit/>
          </a:bodyPr>
          <a:lstStyle/>
          <a:p>
            <a:pPr>
              <a:lnSpc>
                <a:spcPct val="150000"/>
              </a:lnSpc>
            </a:pPr>
            <a:r>
              <a:rPr lang="en-US" altLang="zh-CN" sz="3200" b="1" dirty="0" smtClean="0">
                <a:solidFill>
                  <a:srgbClr val="7030A0"/>
                </a:solidFill>
                <a:effectLst>
                  <a:outerShdw blurRad="38100" dist="38100" dir="2700000" algn="tl">
                    <a:srgbClr val="000000">
                      <a:alpha val="43137"/>
                    </a:srgbClr>
                  </a:outerShdw>
                </a:effectLst>
              </a:rPr>
              <a:t>2</a:t>
            </a:r>
            <a:r>
              <a:rPr lang="zh-CN" altLang="en-US" sz="3200" b="1" dirty="0" smtClean="0">
                <a:solidFill>
                  <a:srgbClr val="7030A0"/>
                </a:solidFill>
                <a:effectLst>
                  <a:outerShdw blurRad="38100" dist="38100" dir="2700000" algn="tl">
                    <a:srgbClr val="000000">
                      <a:alpha val="43137"/>
                    </a:srgbClr>
                  </a:outerShdw>
                </a:effectLst>
              </a:rPr>
              <a:t>、确定组距（</a:t>
            </a:r>
            <a:r>
              <a:rPr lang="en-US" altLang="zh-CN" sz="3200" b="1" dirty="0" smtClean="0">
                <a:solidFill>
                  <a:srgbClr val="7030A0"/>
                </a:solidFill>
                <a:effectLst>
                  <a:outerShdw blurRad="38100" dist="38100" dir="2700000" algn="tl">
                    <a:srgbClr val="000000">
                      <a:alpha val="43137"/>
                    </a:srgbClr>
                  </a:outerShdw>
                </a:effectLst>
              </a:rPr>
              <a:t>h</a:t>
            </a:r>
            <a:r>
              <a:rPr lang="zh-CN" altLang="en-US" sz="3200" b="1" dirty="0" smtClean="0">
                <a:solidFill>
                  <a:srgbClr val="7030A0"/>
                </a:solidFill>
                <a:effectLst>
                  <a:outerShdw blurRad="38100" dist="38100" dir="2700000" algn="tl">
                    <a:srgbClr val="000000">
                      <a:alpha val="43137"/>
                    </a:srgbClr>
                  </a:outerShdw>
                </a:effectLst>
              </a:rPr>
              <a:t>）</a:t>
            </a:r>
            <a:endParaRPr lang="zh-CN" altLang="en-US" sz="2400" b="1" dirty="0" smtClean="0">
              <a:solidFill>
                <a:schemeClr val="accent6"/>
              </a:solidFill>
              <a:effectLst>
                <a:outerShdw blurRad="38100" dist="38100" dir="2700000" algn="tl">
                  <a:srgbClr val="000000">
                    <a:alpha val="43137"/>
                  </a:srgbClr>
                </a:outerShdw>
              </a:effectLst>
            </a:endParaRPr>
          </a:p>
        </p:txBody>
      </p:sp>
      <p:graphicFrame>
        <p:nvGraphicFramePr>
          <p:cNvPr id="179202" name="Object 2"/>
          <p:cNvGraphicFramePr>
            <a:graphicFrameLocks noChangeAspect="1"/>
          </p:cNvGraphicFramePr>
          <p:nvPr/>
        </p:nvGraphicFramePr>
        <p:xfrm>
          <a:off x="2267744" y="4293096"/>
          <a:ext cx="4964113" cy="828675"/>
        </p:xfrm>
        <a:graphic>
          <a:graphicData uri="http://schemas.openxmlformats.org/presentationml/2006/ole">
            <p:oleObj spid="_x0000_s179202" name="公式" r:id="rId3" imgW="2374560" imgH="393480" progId="Equation.3">
              <p:embed/>
            </p:oleObj>
          </a:graphicData>
        </a:graphic>
      </p:graphicFrame>
      <p:sp>
        <p:nvSpPr>
          <p:cNvPr id="11" name="矩形 10"/>
          <p:cNvSpPr/>
          <p:nvPr/>
        </p:nvSpPr>
        <p:spPr>
          <a:xfrm>
            <a:off x="1331640" y="5589240"/>
            <a:ext cx="2286000" cy="461665"/>
          </a:xfrm>
          <a:prstGeom prst="rect">
            <a:avLst/>
          </a:prstGeom>
        </p:spPr>
        <p:txBody>
          <a:bodyPr>
            <a:spAutoFit/>
          </a:bodyPr>
          <a:lstStyle/>
          <a:p>
            <a:pPr lvl="0"/>
            <a:r>
              <a:rPr lang="zh-CN" altLang="en-US" sz="2400" b="1" dirty="0" smtClean="0">
                <a:solidFill>
                  <a:srgbClr val="2D2D8A"/>
                </a:solidFill>
                <a:effectLst>
                  <a:outerShdw blurRad="38100" dist="38100" dir="2700000" algn="tl">
                    <a:srgbClr val="000000">
                      <a:alpha val="43137"/>
                    </a:srgbClr>
                  </a:outerShdw>
                </a:effectLst>
              </a:rPr>
              <a:t>取</a:t>
            </a:r>
            <a:r>
              <a:rPr lang="en-US" altLang="zh-CN" sz="2400" b="1" dirty="0" smtClean="0">
                <a:solidFill>
                  <a:srgbClr val="2D2D8A"/>
                </a:solidFill>
                <a:effectLst>
                  <a:outerShdw blurRad="38100" dist="38100" dir="2700000" algn="tl">
                    <a:srgbClr val="000000">
                      <a:alpha val="43137"/>
                    </a:srgbClr>
                  </a:outerShdw>
                </a:effectLst>
              </a:rPr>
              <a:t>h=2mm</a:t>
            </a:r>
            <a:endParaRPr lang="zh-CN" altLang="en-US" sz="2400" b="1" dirty="0" smtClean="0">
              <a:solidFill>
                <a:srgbClr val="2D2D8A"/>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0" y="3214686"/>
            <a:ext cx="9144000" cy="1357322"/>
          </a:xfrm>
          <a:prstGeom prst="rect">
            <a:avLst/>
          </a:prstGeom>
          <a:noFill/>
          <a:ln w="9525">
            <a:noFill/>
            <a:miter lim="800000"/>
            <a:headEnd/>
            <a:tailEnd/>
          </a:ln>
          <a:effectLst/>
        </p:spPr>
      </p:pic>
      <p:sp>
        <p:nvSpPr>
          <p:cNvPr id="3" name="Text Box 14"/>
          <p:cNvSpPr txBox="1">
            <a:spLocks noChangeArrowheads="1"/>
          </p:cNvSpPr>
          <p:nvPr/>
        </p:nvSpPr>
        <p:spPr bwMode="auto">
          <a:xfrm>
            <a:off x="928662" y="2071678"/>
            <a:ext cx="7415215" cy="1015663"/>
          </a:xfrm>
          <a:prstGeom prst="rect">
            <a:avLst/>
          </a:prstGeom>
          <a:noFill/>
          <a:ln w="9525">
            <a:noFill/>
            <a:miter lim="800000"/>
            <a:headEnd/>
            <a:tailEnd/>
          </a:ln>
        </p:spPr>
        <p:txBody>
          <a:bodyPr wrap="square" anchorCtr="1">
            <a:spAutoFit/>
          </a:bodyPr>
          <a:lstStyle/>
          <a:p>
            <a:pPr algn="dist"/>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第</a:t>
            </a:r>
            <a:r>
              <a:rPr kumimoji="1" lang="en-US" altLang="zh-CN" sz="6000" dirty="0" smtClean="0">
                <a:solidFill>
                  <a:srgbClr val="00642D"/>
                </a:solidFill>
                <a:effectLst>
                  <a:outerShdw blurRad="38100" dist="38100" dir="2700000" algn="tl">
                    <a:srgbClr val="C0C0C0"/>
                  </a:outerShdw>
                </a:effectLst>
                <a:latin typeface="华文琥珀" pitchFamily="2" charset="-122"/>
                <a:ea typeface="华文琥珀" pitchFamily="2" charset="-122"/>
              </a:rPr>
              <a:t>3</a:t>
            </a:r>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章 项目质量数据</a:t>
            </a:r>
            <a:endParaRPr kumimoji="1" lang="zh-CN" altLang="en-US" sz="28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Rectangle 2"/>
          <p:cNvSpPr txBox="1">
            <a:spLocks noChangeArrowheads="1"/>
          </p:cNvSpPr>
          <p:nvPr/>
        </p:nvSpPr>
        <p:spPr>
          <a:xfrm>
            <a:off x="468313" y="46038"/>
            <a:ext cx="8207375" cy="935037"/>
          </a:xfrm>
          <a:prstGeom prst="rect">
            <a:avLst/>
          </a:prstGeom>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频数分布表编制步骤</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 </a:t>
            </a:r>
            <a:endParaRPr kumimoji="0" lang="en-US"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8" name="矩形 7"/>
          <p:cNvSpPr/>
          <p:nvPr/>
        </p:nvSpPr>
        <p:spPr>
          <a:xfrm>
            <a:off x="971600" y="1580599"/>
            <a:ext cx="7128792" cy="1938992"/>
          </a:xfrm>
          <a:prstGeom prst="rect">
            <a:avLst/>
          </a:prstGeom>
        </p:spPr>
        <p:txBody>
          <a:bodyPr wrap="square">
            <a:spAutoFit/>
          </a:bodyPr>
          <a:lstStyle/>
          <a:p>
            <a:r>
              <a:rPr lang="zh-CN" altLang="en-US" sz="2400" b="1" dirty="0" smtClean="0">
                <a:solidFill>
                  <a:schemeClr val="accent6"/>
                </a:solidFill>
                <a:effectLst>
                  <a:outerShdw blurRad="38100" dist="38100" dir="2700000" algn="tl">
                    <a:srgbClr val="000000">
                      <a:alpha val="43137"/>
                    </a:srgbClr>
                  </a:outerShdw>
                </a:effectLst>
              </a:rPr>
              <a:t>第一组下限：</a:t>
            </a:r>
            <a:r>
              <a:rPr lang="en-US" altLang="zh-CN" sz="2400" b="1" dirty="0" err="1" smtClean="0">
                <a:solidFill>
                  <a:schemeClr val="accent6"/>
                </a:solidFill>
                <a:effectLst>
                  <a:outerShdw blurRad="38100" dist="38100" dir="2700000" algn="tl">
                    <a:srgbClr val="000000">
                      <a:alpha val="43137"/>
                    </a:srgbClr>
                  </a:outerShdw>
                </a:effectLst>
              </a:rPr>
              <a:t>X</a:t>
            </a:r>
            <a:r>
              <a:rPr lang="en-US" altLang="zh-CN" sz="2400" b="1" baseline="-25000" dirty="0" err="1" smtClean="0">
                <a:solidFill>
                  <a:schemeClr val="accent6"/>
                </a:solidFill>
                <a:effectLst>
                  <a:outerShdw blurRad="38100" dist="38100" dir="2700000" algn="tl">
                    <a:srgbClr val="000000">
                      <a:alpha val="43137"/>
                    </a:srgbClr>
                  </a:outerShdw>
                </a:effectLst>
              </a:rPr>
              <a:t>min</a:t>
            </a:r>
            <a:r>
              <a:rPr lang="en-US" altLang="zh-CN" sz="2400" b="1" baseline="-25000" dirty="0" smtClean="0">
                <a:solidFill>
                  <a:schemeClr val="accent6"/>
                </a:solidFill>
                <a:effectLst>
                  <a:outerShdw blurRad="38100" dist="38100" dir="2700000" algn="tl">
                    <a:srgbClr val="000000">
                      <a:alpha val="43137"/>
                    </a:srgbClr>
                  </a:outerShdw>
                </a:effectLst>
              </a:rPr>
              <a:t> </a:t>
            </a:r>
            <a:r>
              <a:rPr lang="zh-CN" altLang="en-US" sz="2400" b="1" dirty="0" smtClean="0">
                <a:solidFill>
                  <a:schemeClr val="accent6"/>
                </a:solidFill>
                <a:effectLst>
                  <a:outerShdw blurRad="38100" dist="38100" dir="2700000" algn="tl">
                    <a:srgbClr val="000000">
                      <a:alpha val="43137"/>
                    </a:srgbClr>
                  </a:outerShdw>
                </a:effectLst>
              </a:rPr>
              <a:t>－ </a:t>
            </a:r>
            <a:r>
              <a:rPr lang="en-US" altLang="zh-CN" sz="2400" b="1" dirty="0" smtClean="0">
                <a:solidFill>
                  <a:schemeClr val="accent6"/>
                </a:solidFill>
                <a:effectLst>
                  <a:outerShdw blurRad="38100" dist="38100" dir="2700000" algn="tl">
                    <a:srgbClr val="000000">
                      <a:alpha val="43137"/>
                    </a:srgbClr>
                  </a:outerShdw>
                </a:effectLst>
              </a:rPr>
              <a:t>h/2 = 127-1=126</a:t>
            </a:r>
          </a:p>
          <a:p>
            <a:r>
              <a:rPr lang="zh-CN" altLang="en-US" sz="2400" b="1" dirty="0" smtClean="0">
                <a:solidFill>
                  <a:schemeClr val="accent6"/>
                </a:solidFill>
                <a:effectLst>
                  <a:outerShdw blurRad="38100" dist="38100" dir="2700000" algn="tl">
                    <a:srgbClr val="000000">
                      <a:alpha val="43137"/>
                    </a:srgbClr>
                  </a:outerShdw>
                </a:effectLst>
              </a:rPr>
              <a:t>第一组上限：</a:t>
            </a:r>
            <a:r>
              <a:rPr lang="en-US" altLang="zh-CN" sz="2400" b="1" dirty="0" smtClean="0">
                <a:solidFill>
                  <a:schemeClr val="accent6"/>
                </a:solidFill>
                <a:effectLst>
                  <a:outerShdw blurRad="38100" dist="38100" dir="2700000" algn="tl">
                    <a:srgbClr val="000000">
                      <a:alpha val="43137"/>
                    </a:srgbClr>
                  </a:outerShdw>
                </a:effectLst>
              </a:rPr>
              <a:t>126 </a:t>
            </a:r>
            <a:r>
              <a:rPr lang="en-US" altLang="zh-CN" sz="2400" b="1" dirty="0" smtClean="0">
                <a:solidFill>
                  <a:schemeClr val="accent6"/>
                </a:solidFill>
                <a:effectLst>
                  <a:outerShdw blurRad="38100" dist="38100" dir="2700000" algn="tl">
                    <a:srgbClr val="000000">
                      <a:alpha val="43137"/>
                    </a:srgbClr>
                  </a:outerShdw>
                </a:effectLst>
              </a:rPr>
              <a:t>+ </a:t>
            </a:r>
            <a:r>
              <a:rPr lang="zh-CN" altLang="en-US" sz="2400" b="1" dirty="0" smtClean="0">
                <a:solidFill>
                  <a:schemeClr val="accent6"/>
                </a:solidFill>
                <a:effectLst>
                  <a:outerShdw blurRad="38100" dist="38100" dir="2700000" algn="tl">
                    <a:srgbClr val="000000">
                      <a:alpha val="43137"/>
                    </a:srgbClr>
                  </a:outerShdw>
                </a:effectLst>
              </a:rPr>
              <a:t> </a:t>
            </a:r>
            <a:r>
              <a:rPr lang="en-US" altLang="zh-CN" sz="2400" b="1" dirty="0" smtClean="0">
                <a:solidFill>
                  <a:schemeClr val="accent6"/>
                </a:solidFill>
                <a:effectLst>
                  <a:outerShdw blurRad="38100" dist="38100" dir="2700000" algn="tl">
                    <a:srgbClr val="000000">
                      <a:alpha val="43137"/>
                    </a:srgbClr>
                  </a:outerShdw>
                </a:effectLst>
              </a:rPr>
              <a:t>h = 126+2 =128</a:t>
            </a:r>
          </a:p>
          <a:p>
            <a:r>
              <a:rPr lang="zh-CN" altLang="en-US" sz="2400" b="1" dirty="0" smtClean="0">
                <a:solidFill>
                  <a:schemeClr val="accent6"/>
                </a:solidFill>
                <a:effectLst>
                  <a:outerShdw blurRad="38100" dist="38100" dir="2700000" algn="tl">
                    <a:srgbClr val="000000">
                      <a:alpha val="43137"/>
                    </a:srgbClr>
                  </a:outerShdw>
                </a:effectLst>
              </a:rPr>
              <a:t>依此类推，得到每组边界值。</a:t>
            </a:r>
            <a:endParaRPr lang="en-US" altLang="zh-CN" sz="2400" b="1" dirty="0" smtClean="0">
              <a:solidFill>
                <a:schemeClr val="accent6"/>
              </a:solidFill>
              <a:effectLst>
                <a:outerShdw blurRad="38100" dist="38100" dir="2700000" algn="tl">
                  <a:srgbClr val="000000">
                    <a:alpha val="43137"/>
                  </a:srgbClr>
                </a:outerShdw>
              </a:effectLst>
            </a:endParaRPr>
          </a:p>
          <a:p>
            <a:r>
              <a:rPr lang="zh-CN" altLang="en-US" sz="2400" b="1" dirty="0" smtClean="0">
                <a:solidFill>
                  <a:srgbClr val="C00000"/>
                </a:solidFill>
                <a:effectLst>
                  <a:outerShdw blurRad="38100" dist="38100" dir="2700000" algn="tl">
                    <a:srgbClr val="000000">
                      <a:alpha val="43137"/>
                    </a:srgbClr>
                  </a:outerShdw>
                </a:effectLst>
              </a:rPr>
              <a:t>有时为了避免数据落 在边界上，可取最小单位的</a:t>
            </a:r>
            <a:r>
              <a:rPr lang="en-US" altLang="zh-CN" sz="2400" b="1" dirty="0" smtClean="0">
                <a:solidFill>
                  <a:srgbClr val="C00000"/>
                </a:solidFill>
                <a:effectLst>
                  <a:outerShdw blurRad="38100" dist="38100" dir="2700000" algn="tl">
                    <a:srgbClr val="000000">
                      <a:alpha val="43137"/>
                    </a:srgbClr>
                  </a:outerShdw>
                </a:effectLst>
              </a:rPr>
              <a:t>1/2处。</a:t>
            </a:r>
            <a:r>
              <a:rPr lang="en-US" altLang="zh-CN" sz="2400" b="1" dirty="0" err="1" smtClean="0">
                <a:solidFill>
                  <a:srgbClr val="C00000"/>
                </a:solidFill>
                <a:effectLst>
                  <a:outerShdw blurRad="38100" dist="38100" dir="2700000" algn="tl">
                    <a:srgbClr val="000000">
                      <a:alpha val="43137"/>
                    </a:srgbClr>
                  </a:outerShdw>
                </a:effectLst>
              </a:rPr>
              <a:t>此处</a:t>
            </a:r>
            <a:r>
              <a:rPr lang="en-US" altLang="zh-CN" sz="2400" b="1" dirty="0" smtClean="0">
                <a:solidFill>
                  <a:srgbClr val="C00000"/>
                </a:solidFill>
                <a:effectLst>
                  <a:outerShdw blurRad="38100" dist="38100" dir="2700000" algn="tl">
                    <a:srgbClr val="000000">
                      <a:alpha val="43137"/>
                    </a:srgbClr>
                  </a:outerShdw>
                </a:effectLst>
              </a:rPr>
              <a:t> ，可取为126.5，128.5</a:t>
            </a:r>
          </a:p>
        </p:txBody>
      </p:sp>
      <p:sp>
        <p:nvSpPr>
          <p:cNvPr id="10" name="矩形 9"/>
          <p:cNvSpPr/>
          <p:nvPr/>
        </p:nvSpPr>
        <p:spPr>
          <a:xfrm>
            <a:off x="323528" y="908720"/>
            <a:ext cx="6624736" cy="830997"/>
          </a:xfrm>
          <a:prstGeom prst="rect">
            <a:avLst/>
          </a:prstGeom>
        </p:spPr>
        <p:txBody>
          <a:bodyPr wrap="square">
            <a:spAutoFit/>
          </a:bodyPr>
          <a:lstStyle/>
          <a:p>
            <a:pPr>
              <a:lnSpc>
                <a:spcPct val="150000"/>
              </a:lnSpc>
            </a:pPr>
            <a:r>
              <a:rPr lang="en-US" altLang="zh-CN" sz="3200" b="1" dirty="0" smtClean="0">
                <a:solidFill>
                  <a:srgbClr val="7030A0"/>
                </a:solidFill>
                <a:effectLst>
                  <a:outerShdw blurRad="38100" dist="38100" dir="2700000" algn="tl">
                    <a:srgbClr val="000000">
                      <a:alpha val="43137"/>
                    </a:srgbClr>
                  </a:outerShdw>
                </a:effectLst>
              </a:rPr>
              <a:t>3</a:t>
            </a:r>
            <a:r>
              <a:rPr lang="zh-CN" altLang="en-US" sz="3200" b="1" dirty="0" smtClean="0">
                <a:solidFill>
                  <a:srgbClr val="7030A0"/>
                </a:solidFill>
                <a:effectLst>
                  <a:outerShdw blurRad="38100" dist="38100" dir="2700000" algn="tl">
                    <a:srgbClr val="000000">
                      <a:alpha val="43137"/>
                    </a:srgbClr>
                  </a:outerShdw>
                </a:effectLst>
              </a:rPr>
              <a:t>、确定每组的边界值</a:t>
            </a:r>
            <a:endParaRPr lang="zh-CN" altLang="en-US" sz="2400" dirty="0" smtClean="0"/>
          </a:p>
        </p:txBody>
      </p:sp>
      <p:sp>
        <p:nvSpPr>
          <p:cNvPr id="9" name="矩形 8"/>
          <p:cNvSpPr/>
          <p:nvPr/>
        </p:nvSpPr>
        <p:spPr>
          <a:xfrm>
            <a:off x="755576" y="5085184"/>
            <a:ext cx="6624736" cy="1200329"/>
          </a:xfrm>
          <a:prstGeom prst="rect">
            <a:avLst/>
          </a:prstGeom>
        </p:spPr>
        <p:txBody>
          <a:bodyPr wrap="square">
            <a:spAutoFit/>
          </a:bodyPr>
          <a:lstStyle/>
          <a:p>
            <a:r>
              <a:rPr lang="zh-CN" altLang="en-US" sz="2400" b="1" dirty="0" smtClean="0">
                <a:solidFill>
                  <a:schemeClr val="accent6"/>
                </a:solidFill>
                <a:effectLst>
                  <a:outerShdw blurRad="38100" dist="38100" dir="2700000" algn="tl">
                    <a:srgbClr val="000000">
                      <a:alpha val="43137"/>
                    </a:srgbClr>
                  </a:outerShdw>
                </a:effectLst>
              </a:rPr>
              <a:t>第一组</a:t>
            </a:r>
            <a:r>
              <a:rPr lang="en-US" altLang="zh-CN" sz="2400" b="1" dirty="0" smtClean="0">
                <a:solidFill>
                  <a:schemeClr val="accent6"/>
                </a:solidFill>
                <a:effectLst>
                  <a:outerShdw blurRad="38100" dist="38100" dir="2700000" algn="tl">
                    <a:srgbClr val="000000">
                      <a:alpha val="43137"/>
                    </a:srgbClr>
                  </a:outerShdw>
                </a:effectLst>
              </a:rPr>
              <a:t>U1 </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126</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128</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/2</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127</a:t>
            </a:r>
          </a:p>
          <a:p>
            <a:r>
              <a:rPr lang="zh-CN" altLang="en-US" sz="2400" b="1" dirty="0" smtClean="0">
                <a:solidFill>
                  <a:schemeClr val="accent6"/>
                </a:solidFill>
                <a:effectLst>
                  <a:outerShdw blurRad="38100" dist="38100" dir="2700000" algn="tl">
                    <a:srgbClr val="000000">
                      <a:alpha val="43137"/>
                    </a:srgbClr>
                  </a:outerShdw>
                </a:effectLst>
              </a:rPr>
              <a:t>第二组</a:t>
            </a:r>
            <a:r>
              <a:rPr lang="en-US" altLang="zh-CN" sz="2400" b="1" dirty="0" smtClean="0">
                <a:solidFill>
                  <a:schemeClr val="accent6"/>
                </a:solidFill>
                <a:effectLst>
                  <a:outerShdw blurRad="38100" dist="38100" dir="2700000" algn="tl">
                    <a:srgbClr val="000000">
                      <a:alpha val="43137"/>
                    </a:srgbClr>
                  </a:outerShdw>
                </a:effectLst>
              </a:rPr>
              <a:t>U2 </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128</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130</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/2</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129</a:t>
            </a:r>
          </a:p>
          <a:p>
            <a:r>
              <a:rPr lang="zh-CN" altLang="en-US" sz="2400" b="1" dirty="0" smtClean="0">
                <a:solidFill>
                  <a:schemeClr val="accent6"/>
                </a:solidFill>
                <a:effectLst>
                  <a:outerShdw blurRad="38100" dist="38100" dir="2700000" algn="tl">
                    <a:srgbClr val="000000">
                      <a:alpha val="43137"/>
                    </a:srgbClr>
                  </a:outerShdw>
                </a:effectLst>
              </a:rPr>
              <a:t> 其余类推，其值见下表（频数分布表）</a:t>
            </a:r>
            <a:r>
              <a:rPr lang="zh-CN" altLang="en-US" dirty="0" smtClean="0"/>
              <a:t>。</a:t>
            </a:r>
          </a:p>
        </p:txBody>
      </p:sp>
      <p:sp>
        <p:nvSpPr>
          <p:cNvPr id="12" name="矩形 11"/>
          <p:cNvSpPr/>
          <p:nvPr/>
        </p:nvSpPr>
        <p:spPr>
          <a:xfrm>
            <a:off x="467544" y="3645024"/>
            <a:ext cx="6017294" cy="584775"/>
          </a:xfrm>
          <a:prstGeom prst="rect">
            <a:avLst/>
          </a:prstGeom>
        </p:spPr>
        <p:txBody>
          <a:bodyPr wrap="square">
            <a:spAutoFit/>
          </a:bodyPr>
          <a:lstStyle/>
          <a:p>
            <a:pPr lvl="0"/>
            <a:r>
              <a:rPr lang="en-US" altLang="zh-CN" sz="3200" b="1" dirty="0" smtClean="0">
                <a:solidFill>
                  <a:srgbClr val="7030A0"/>
                </a:solidFill>
                <a:effectLst>
                  <a:outerShdw blurRad="38100" dist="38100" dir="2700000" algn="tl">
                    <a:srgbClr val="000000">
                      <a:alpha val="43137"/>
                    </a:srgbClr>
                  </a:outerShdw>
                </a:effectLst>
              </a:rPr>
              <a:t>4</a:t>
            </a:r>
            <a:r>
              <a:rPr lang="zh-CN" altLang="en-US" sz="3200" b="1" dirty="0" smtClean="0">
                <a:solidFill>
                  <a:srgbClr val="7030A0"/>
                </a:solidFill>
                <a:effectLst>
                  <a:outerShdw blurRad="38100" dist="38100" dir="2700000" algn="tl">
                    <a:srgbClr val="000000">
                      <a:alpha val="43137"/>
                    </a:srgbClr>
                  </a:outerShdw>
                </a:effectLst>
              </a:rPr>
              <a:t>、计算各组中值（</a:t>
            </a:r>
            <a:r>
              <a:rPr lang="en-US" altLang="zh-CN" sz="3200" b="1" dirty="0" err="1" smtClean="0">
                <a:solidFill>
                  <a:srgbClr val="7030A0"/>
                </a:solidFill>
                <a:effectLst>
                  <a:outerShdw blurRad="38100" dist="38100" dir="2700000" algn="tl">
                    <a:srgbClr val="000000">
                      <a:alpha val="43137"/>
                    </a:srgbClr>
                  </a:outerShdw>
                </a:effectLst>
              </a:rPr>
              <a:t>Ui</a:t>
            </a:r>
            <a:r>
              <a:rPr lang="zh-CN" altLang="en-US" sz="3200" b="1" dirty="0" smtClean="0">
                <a:solidFill>
                  <a:srgbClr val="7030A0"/>
                </a:solidFill>
                <a:effectLst>
                  <a:outerShdw blurRad="38100" dist="38100" dir="2700000" algn="tl">
                    <a:srgbClr val="000000">
                      <a:alpha val="43137"/>
                    </a:srgbClr>
                  </a:outerShdw>
                </a:effectLst>
              </a:rPr>
              <a:t>）</a:t>
            </a:r>
          </a:p>
        </p:txBody>
      </p:sp>
      <p:graphicFrame>
        <p:nvGraphicFramePr>
          <p:cNvPr id="180229" name="Object 5"/>
          <p:cNvGraphicFramePr>
            <a:graphicFrameLocks noChangeAspect="1"/>
          </p:cNvGraphicFramePr>
          <p:nvPr/>
        </p:nvGraphicFramePr>
        <p:xfrm>
          <a:off x="2123728" y="4365104"/>
          <a:ext cx="3294062" cy="574675"/>
        </p:xfrm>
        <a:graphic>
          <a:graphicData uri="http://schemas.openxmlformats.org/presentationml/2006/ole">
            <p:oleObj spid="_x0000_s180229" name="公式" r:id="rId3" imgW="2323800" imgH="40608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Rectangle 2"/>
          <p:cNvSpPr txBox="1">
            <a:spLocks noChangeArrowheads="1"/>
          </p:cNvSpPr>
          <p:nvPr/>
        </p:nvSpPr>
        <p:spPr>
          <a:xfrm>
            <a:off x="468313" y="46038"/>
            <a:ext cx="8207375" cy="935037"/>
          </a:xfrm>
          <a:prstGeom prst="rect">
            <a:avLst/>
          </a:prstGeom>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频数分布表编制步骤</a:t>
            </a:r>
            <a:r>
              <a:rPr kumimoji="0" lang="en-US" altLang="zh-CN"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 </a:t>
            </a:r>
            <a:endParaRPr kumimoji="0" lang="en-US" altLang="zh-CN"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10" name="矩形 9"/>
          <p:cNvSpPr/>
          <p:nvPr/>
        </p:nvSpPr>
        <p:spPr>
          <a:xfrm>
            <a:off x="323528" y="1124744"/>
            <a:ext cx="3960440" cy="830997"/>
          </a:xfrm>
          <a:prstGeom prst="rect">
            <a:avLst/>
          </a:prstGeom>
        </p:spPr>
        <p:txBody>
          <a:bodyPr wrap="square">
            <a:spAutoFit/>
          </a:bodyPr>
          <a:lstStyle/>
          <a:p>
            <a:pPr>
              <a:lnSpc>
                <a:spcPct val="150000"/>
              </a:lnSpc>
            </a:pPr>
            <a:r>
              <a:rPr lang="en-US" altLang="zh-CN" sz="3200" b="1" dirty="0" smtClean="0">
                <a:solidFill>
                  <a:srgbClr val="7030A0"/>
                </a:solidFill>
                <a:effectLst>
                  <a:outerShdw blurRad="38100" dist="38100" dir="2700000" algn="tl">
                    <a:srgbClr val="000000">
                      <a:alpha val="43137"/>
                    </a:srgbClr>
                  </a:outerShdw>
                </a:effectLst>
              </a:rPr>
              <a:t>5</a:t>
            </a:r>
            <a:r>
              <a:rPr lang="zh-CN" altLang="en-US" sz="3200" b="1" dirty="0" smtClean="0">
                <a:solidFill>
                  <a:srgbClr val="7030A0"/>
                </a:solidFill>
                <a:effectLst>
                  <a:outerShdw blurRad="38100" dist="38100" dir="2700000" algn="tl">
                    <a:srgbClr val="000000">
                      <a:alpha val="43137"/>
                    </a:srgbClr>
                  </a:outerShdw>
                </a:effectLst>
              </a:rPr>
              <a:t>、作频数、分布表</a:t>
            </a:r>
            <a:endParaRPr lang="zh-CN" altLang="en-US" sz="2400" dirty="0" smtClean="0"/>
          </a:p>
        </p:txBody>
      </p:sp>
      <p:pic>
        <p:nvPicPr>
          <p:cNvPr id="180227" name="Picture 3"/>
          <p:cNvPicPr>
            <a:picLocks noChangeAspect="1" noChangeArrowheads="1"/>
          </p:cNvPicPr>
          <p:nvPr/>
        </p:nvPicPr>
        <p:blipFill>
          <a:blip r:embed="rId2" cstate="print"/>
          <a:srcRect/>
          <a:stretch>
            <a:fillRect/>
          </a:stretch>
        </p:blipFill>
        <p:spPr bwMode="auto">
          <a:xfrm>
            <a:off x="755576" y="1988840"/>
            <a:ext cx="7974676" cy="4176464"/>
          </a:xfrm>
          <a:prstGeom prst="rect">
            <a:avLst/>
          </a:prstGeom>
          <a:noFill/>
          <a:ln w="9525">
            <a:solidFill>
              <a:schemeClr val="tx1"/>
            </a:solidFill>
            <a:miter lim="800000"/>
            <a:headEnd/>
            <a:tailEnd/>
          </a:ln>
        </p:spPr>
      </p:pic>
    </p:spTree>
  </p:cSld>
  <p:clrMapOvr>
    <a:masterClrMapping/>
  </p:clrMapOvr>
  <p:transition>
    <p:cover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b="1" dirty="0" smtClean="0">
                <a:solidFill>
                  <a:srgbClr val="C00000"/>
                </a:solidFill>
                <a:effectLst>
                  <a:outerShdw blurRad="38100" dist="38100" dir="2700000" algn="tl">
                    <a:srgbClr val="000000">
                      <a:alpha val="43137"/>
                    </a:srgbClr>
                  </a:outerShdw>
                </a:effectLst>
              </a:rPr>
              <a:t>二、</a:t>
            </a:r>
            <a:r>
              <a:rPr lang="zh-CN" altLang="en-US" b="1" dirty="0" smtClean="0">
                <a:solidFill>
                  <a:srgbClr val="C00000"/>
                </a:solidFill>
                <a:effectLst>
                  <a:outerShdw blurRad="38100" dist="38100" dir="2700000" algn="tl">
                    <a:srgbClr val="000000">
                      <a:alpha val="43137"/>
                    </a:srgbClr>
                  </a:outerShdw>
                </a:effectLst>
              </a:rPr>
              <a:t>直方图</a:t>
            </a:r>
            <a:endParaRPr lang="zh-CN" altLang="en-US" b="1" dirty="0">
              <a:solidFill>
                <a:srgbClr val="C00000"/>
              </a:solidFill>
              <a:effectLst>
                <a:outerShdw blurRad="38100" dist="38100" dir="2700000" algn="tl">
                  <a:srgbClr val="000000">
                    <a:alpha val="43137"/>
                  </a:srgbClr>
                </a:outerShdw>
              </a:effectLst>
            </a:endParaRPr>
          </a:p>
        </p:txBody>
      </p:sp>
      <p:sp>
        <p:nvSpPr>
          <p:cNvPr id="19459" name="Rectangle 3"/>
          <p:cNvSpPr>
            <a:spLocks noGrp="1" noChangeArrowheads="1"/>
          </p:cNvSpPr>
          <p:nvPr>
            <p:ph idx="1"/>
          </p:nvPr>
        </p:nvSpPr>
        <p:spPr>
          <a:xfrm>
            <a:off x="467544" y="1196752"/>
            <a:ext cx="8280920" cy="5184576"/>
          </a:xfrm>
        </p:spPr>
        <p:txBody>
          <a:bodyPr/>
          <a:lstStyle/>
          <a:p>
            <a:pPr>
              <a:lnSpc>
                <a:spcPct val="150000"/>
              </a:lnSpc>
            </a:pPr>
            <a:r>
              <a:rPr lang="zh-CN" altLang="en-US" sz="2400" b="1" dirty="0"/>
              <a:t>定义</a:t>
            </a:r>
            <a:r>
              <a:rPr lang="zh-CN" altLang="en-US" sz="2400" b="1" dirty="0" smtClean="0"/>
              <a:t>：</a:t>
            </a:r>
            <a:r>
              <a:rPr lang="zh-CN" altLang="en-US" sz="2400" dirty="0" smtClean="0"/>
              <a:t>用</a:t>
            </a:r>
            <a:r>
              <a:rPr lang="zh-CN" altLang="en-US" sz="2400" dirty="0"/>
              <a:t>横坐标标注质量特性值，纵坐标标注频数或频率值，各组的频数或频率的大小用直方柱的高度表示，这种图形称为直方图。</a:t>
            </a:r>
          </a:p>
          <a:p>
            <a:pPr>
              <a:lnSpc>
                <a:spcPct val="150000"/>
              </a:lnSpc>
            </a:pPr>
            <a:r>
              <a:rPr lang="zh-CN" altLang="en-US" sz="2400" dirty="0" smtClean="0"/>
              <a:t>直方图</a:t>
            </a:r>
            <a:r>
              <a:rPr lang="zh-CN" altLang="en-US" sz="2400" dirty="0"/>
              <a:t>的类型</a:t>
            </a:r>
          </a:p>
          <a:p>
            <a:pPr lvl="1">
              <a:lnSpc>
                <a:spcPct val="150000"/>
              </a:lnSpc>
            </a:pPr>
            <a:r>
              <a:rPr lang="zh-CN" altLang="en-US" sz="2000" dirty="0" smtClean="0"/>
              <a:t>（</a:t>
            </a:r>
            <a:r>
              <a:rPr lang="en-US" altLang="zh-CN" sz="2000" dirty="0"/>
              <a:t>1</a:t>
            </a:r>
            <a:r>
              <a:rPr lang="zh-CN" altLang="en-US" sz="2000" dirty="0"/>
              <a:t>）</a:t>
            </a:r>
            <a:r>
              <a:rPr lang="zh-CN" altLang="en-US" sz="2000" dirty="0" smtClean="0"/>
              <a:t>频数直方图：以频数为纵坐标的直方图，又称质量分布图。</a:t>
            </a:r>
            <a:endParaRPr lang="zh-CN" altLang="en-US" sz="2000" dirty="0"/>
          </a:p>
          <a:p>
            <a:pPr lvl="1">
              <a:lnSpc>
                <a:spcPct val="150000"/>
              </a:lnSpc>
            </a:pPr>
            <a:r>
              <a:rPr lang="zh-CN" altLang="en-US" sz="2000" dirty="0" smtClean="0"/>
              <a:t>（</a:t>
            </a:r>
            <a:r>
              <a:rPr lang="en-US" altLang="zh-CN" sz="2000" dirty="0"/>
              <a:t>2</a:t>
            </a:r>
            <a:r>
              <a:rPr lang="zh-CN" altLang="en-US" sz="2000" dirty="0"/>
              <a:t>）频率</a:t>
            </a:r>
            <a:r>
              <a:rPr lang="zh-CN" altLang="en-US" sz="2000" dirty="0" smtClean="0"/>
              <a:t>直方图：</a:t>
            </a:r>
            <a:r>
              <a:rPr lang="zh-CN" altLang="en-US" sz="2000" dirty="0" smtClean="0">
                <a:latin typeface="华文中宋" pitchFamily="2" charset="-122"/>
                <a:ea typeface="华文中宋" pitchFamily="2" charset="-122"/>
              </a:rPr>
              <a:t>以</a:t>
            </a:r>
            <a:r>
              <a:rPr lang="zh-CN" altLang="en-US" sz="2000" dirty="0">
                <a:latin typeface="华文中宋" pitchFamily="2" charset="-122"/>
                <a:ea typeface="华文中宋" pitchFamily="2" charset="-122"/>
              </a:rPr>
              <a:t>频率为纵坐标的直方图为频率直方图</a:t>
            </a:r>
            <a:r>
              <a:rPr lang="zh-CN" altLang="en-US" sz="2000" dirty="0" smtClean="0">
                <a:latin typeface="华文中宋" pitchFamily="2" charset="-122"/>
                <a:ea typeface="华文中宋" pitchFamily="2" charset="-122"/>
              </a:rPr>
              <a:t>。图</a:t>
            </a:r>
            <a:r>
              <a:rPr lang="zh-CN" altLang="en-US" sz="2000" dirty="0">
                <a:latin typeface="华文中宋" pitchFamily="2" charset="-122"/>
                <a:ea typeface="华文中宋" pitchFamily="2" charset="-122"/>
              </a:rPr>
              <a:t>中，各直方柱面积之和为</a:t>
            </a:r>
            <a:r>
              <a:rPr lang="en-US" altLang="zh-CN" sz="2000" dirty="0">
                <a:latin typeface="华文中宋" pitchFamily="2" charset="-122"/>
                <a:ea typeface="华文中宋" pitchFamily="2" charset="-122"/>
              </a:rPr>
              <a:t>1</a:t>
            </a:r>
            <a:r>
              <a:rPr lang="zh-CN" altLang="en-US" sz="2000" dirty="0">
                <a:latin typeface="华文中宋" pitchFamily="2" charset="-122"/>
                <a:ea typeface="华文中宋" pitchFamily="2" charset="-122"/>
              </a:rPr>
              <a:t>，其纵坐标值与正态分布的密度函数一致，故可在同一图中画出标准正态分布</a:t>
            </a:r>
            <a:r>
              <a:rPr lang="zh-CN" altLang="en-US" sz="2000" dirty="0" smtClean="0">
                <a:latin typeface="华文中宋" pitchFamily="2" charset="-122"/>
                <a:ea typeface="华文中宋" pitchFamily="2" charset="-122"/>
              </a:rPr>
              <a:t>曲线。  </a:t>
            </a:r>
            <a:endParaRPr lang="zh-CN" altLang="en-US" sz="2000" dirty="0">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a:grpSpLocks/>
          </p:cNvGrpSpPr>
          <p:nvPr/>
        </p:nvGrpSpPr>
        <p:grpSpPr bwMode="auto">
          <a:xfrm>
            <a:off x="1403648" y="2147307"/>
            <a:ext cx="5903913" cy="3370421"/>
            <a:chOff x="3714" y="4630"/>
            <a:chExt cx="4686" cy="2610"/>
          </a:xfrm>
        </p:grpSpPr>
        <p:sp>
          <p:nvSpPr>
            <p:cNvPr id="20500" name="Rectangle 20"/>
            <p:cNvSpPr>
              <a:spLocks noChangeArrowheads="1"/>
            </p:cNvSpPr>
            <p:nvPr/>
          </p:nvSpPr>
          <p:spPr bwMode="auto">
            <a:xfrm>
              <a:off x="6909" y="6080"/>
              <a:ext cx="426" cy="290"/>
            </a:xfrm>
            <a:prstGeom prst="rect">
              <a:avLst/>
            </a:prstGeom>
            <a:solidFill>
              <a:srgbClr val="0070C0"/>
            </a:solidFill>
            <a:ln w="9525">
              <a:solidFill>
                <a:srgbClr val="000000"/>
              </a:solidFill>
              <a:miter lim="800000"/>
              <a:headEnd/>
              <a:tailEnd/>
            </a:ln>
          </p:spPr>
          <p:txBody>
            <a:bodyPr/>
            <a:lstStyle/>
            <a:p>
              <a:endParaRPr lang="zh-CN" altLang="en-US"/>
            </a:p>
          </p:txBody>
        </p:sp>
        <p:sp>
          <p:nvSpPr>
            <p:cNvPr id="20496" name="Rectangle 16"/>
            <p:cNvSpPr>
              <a:spLocks noChangeArrowheads="1"/>
            </p:cNvSpPr>
            <p:nvPr/>
          </p:nvSpPr>
          <p:spPr bwMode="auto">
            <a:xfrm>
              <a:off x="6057" y="5065"/>
              <a:ext cx="426" cy="1305"/>
            </a:xfrm>
            <a:prstGeom prst="rect">
              <a:avLst/>
            </a:prstGeom>
            <a:solidFill>
              <a:srgbClr val="0070C0"/>
            </a:solidFill>
            <a:ln w="9525">
              <a:solidFill>
                <a:srgbClr val="000000"/>
              </a:solidFill>
              <a:miter lim="800000"/>
              <a:headEnd/>
              <a:tailEnd/>
            </a:ln>
          </p:spPr>
          <p:txBody>
            <a:bodyPr/>
            <a:lstStyle/>
            <a:p>
              <a:endParaRPr lang="zh-CN" altLang="en-US"/>
            </a:p>
          </p:txBody>
        </p:sp>
        <p:sp>
          <p:nvSpPr>
            <p:cNvPr id="20497" name="Rectangle 17"/>
            <p:cNvSpPr>
              <a:spLocks noChangeArrowheads="1"/>
            </p:cNvSpPr>
            <p:nvPr/>
          </p:nvSpPr>
          <p:spPr bwMode="auto">
            <a:xfrm>
              <a:off x="5205" y="5065"/>
              <a:ext cx="426" cy="1305"/>
            </a:xfrm>
            <a:prstGeom prst="rect">
              <a:avLst/>
            </a:prstGeom>
            <a:solidFill>
              <a:srgbClr val="0070C0"/>
            </a:solidFill>
            <a:ln w="9525">
              <a:solidFill>
                <a:srgbClr val="000000"/>
              </a:solidFill>
              <a:miter lim="800000"/>
              <a:headEnd/>
              <a:tailEnd/>
            </a:ln>
          </p:spPr>
          <p:txBody>
            <a:bodyPr/>
            <a:lstStyle/>
            <a:p>
              <a:endParaRPr lang="zh-CN" altLang="en-US"/>
            </a:p>
          </p:txBody>
        </p:sp>
        <p:sp>
          <p:nvSpPr>
            <p:cNvPr id="20499" name="Rectangle 19"/>
            <p:cNvSpPr>
              <a:spLocks noChangeArrowheads="1"/>
            </p:cNvSpPr>
            <p:nvPr/>
          </p:nvSpPr>
          <p:spPr bwMode="auto">
            <a:xfrm>
              <a:off x="6483" y="5645"/>
              <a:ext cx="426" cy="725"/>
            </a:xfrm>
            <a:prstGeom prst="rect">
              <a:avLst/>
            </a:prstGeom>
            <a:solidFill>
              <a:srgbClr val="0070C0"/>
            </a:solidFill>
            <a:ln w="9525">
              <a:solidFill>
                <a:srgbClr val="000000"/>
              </a:solidFill>
              <a:miter lim="800000"/>
              <a:headEnd/>
              <a:tailEnd/>
            </a:ln>
          </p:spPr>
          <p:txBody>
            <a:bodyPr/>
            <a:lstStyle/>
            <a:p>
              <a:endParaRPr lang="zh-CN" altLang="en-US"/>
            </a:p>
          </p:txBody>
        </p:sp>
        <p:sp>
          <p:nvSpPr>
            <p:cNvPr id="20498" name="Rectangle 18"/>
            <p:cNvSpPr>
              <a:spLocks noChangeArrowheads="1"/>
            </p:cNvSpPr>
            <p:nvPr/>
          </p:nvSpPr>
          <p:spPr bwMode="auto">
            <a:xfrm>
              <a:off x="4779" y="5645"/>
              <a:ext cx="426" cy="725"/>
            </a:xfrm>
            <a:prstGeom prst="rect">
              <a:avLst/>
            </a:prstGeom>
            <a:solidFill>
              <a:srgbClr val="0070C0"/>
            </a:solidFill>
            <a:ln w="9525">
              <a:solidFill>
                <a:srgbClr val="000000"/>
              </a:solidFill>
              <a:miter lim="800000"/>
              <a:headEnd/>
              <a:tailEnd/>
            </a:ln>
          </p:spPr>
          <p:txBody>
            <a:bodyPr/>
            <a:lstStyle/>
            <a:p>
              <a:endParaRPr lang="zh-CN" altLang="en-US"/>
            </a:p>
          </p:txBody>
        </p:sp>
        <p:sp>
          <p:nvSpPr>
            <p:cNvPr id="20490" name="Rectangle 10"/>
            <p:cNvSpPr>
              <a:spLocks noChangeArrowheads="1"/>
            </p:cNvSpPr>
            <p:nvPr/>
          </p:nvSpPr>
          <p:spPr bwMode="auto">
            <a:xfrm>
              <a:off x="5631" y="4775"/>
              <a:ext cx="426" cy="1595"/>
            </a:xfrm>
            <a:prstGeom prst="rect">
              <a:avLst/>
            </a:prstGeom>
            <a:solidFill>
              <a:srgbClr val="0070C0"/>
            </a:solidFill>
            <a:ln w="9525">
              <a:solidFill>
                <a:srgbClr val="000000"/>
              </a:solidFill>
              <a:miter lim="800000"/>
              <a:headEnd/>
              <a:tailEnd/>
            </a:ln>
          </p:spPr>
          <p:txBody>
            <a:bodyPr/>
            <a:lstStyle/>
            <a:p>
              <a:endParaRPr lang="zh-CN" altLang="en-US"/>
            </a:p>
          </p:txBody>
        </p:sp>
        <p:grpSp>
          <p:nvGrpSpPr>
            <p:cNvPr id="5" name="Group 11"/>
            <p:cNvGrpSpPr>
              <a:grpSpLocks/>
            </p:cNvGrpSpPr>
            <p:nvPr/>
          </p:nvGrpSpPr>
          <p:grpSpPr bwMode="auto">
            <a:xfrm>
              <a:off x="3714" y="6370"/>
              <a:ext cx="4686" cy="870"/>
              <a:chOff x="3714" y="6370"/>
              <a:chExt cx="4686" cy="870"/>
            </a:xfrm>
          </p:grpSpPr>
          <p:sp>
            <p:nvSpPr>
              <p:cNvPr id="20493" name="Rectangle 13"/>
              <p:cNvSpPr>
                <a:spLocks noChangeArrowheads="1"/>
              </p:cNvSpPr>
              <p:nvPr/>
            </p:nvSpPr>
            <p:spPr bwMode="auto">
              <a:xfrm>
                <a:off x="5529" y="6456"/>
                <a:ext cx="528" cy="349"/>
              </a:xfrm>
              <a:prstGeom prst="rect">
                <a:avLst/>
              </a:prstGeom>
              <a:solidFill>
                <a:srgbClr val="FFFFFF"/>
              </a:solidFill>
              <a:ln w="9525">
                <a:noFill/>
                <a:miter lim="800000"/>
                <a:headEnd/>
                <a:tailEnd/>
              </a:ln>
            </p:spPr>
            <p:txBody>
              <a:bodyPr tIns="10800"/>
              <a:lstStyle/>
              <a:p>
                <a:endParaRPr lang="zh-CN" altLang="zh-CN"/>
              </a:p>
            </p:txBody>
          </p:sp>
          <p:sp>
            <p:nvSpPr>
              <p:cNvPr id="20494" name="Rectangle 14"/>
              <p:cNvSpPr>
                <a:spLocks noChangeArrowheads="1"/>
              </p:cNvSpPr>
              <p:nvPr/>
            </p:nvSpPr>
            <p:spPr bwMode="auto">
              <a:xfrm>
                <a:off x="5205" y="6805"/>
                <a:ext cx="1704" cy="435"/>
              </a:xfrm>
              <a:prstGeom prst="rect">
                <a:avLst/>
              </a:prstGeom>
              <a:solidFill>
                <a:srgbClr val="FFFFFF"/>
              </a:solidFill>
              <a:ln w="9525">
                <a:noFill/>
                <a:miter lim="800000"/>
                <a:headEnd/>
                <a:tailEnd/>
              </a:ln>
            </p:spPr>
            <p:txBody>
              <a:bodyPr lIns="54000" tIns="10800" rIns="54000" bIns="10800"/>
              <a:lstStyle/>
              <a:p>
                <a:pPr algn="just"/>
                <a:r>
                  <a:rPr lang="zh-CN" altLang="en-US" sz="2000" b="1" dirty="0">
                    <a:effectLst>
                      <a:outerShdw blurRad="38100" dist="38100" dir="2700000" algn="tl">
                        <a:srgbClr val="000000">
                          <a:alpha val="43137"/>
                        </a:srgbClr>
                      </a:outerShdw>
                    </a:effectLst>
                    <a:latin typeface="Times New Roman" pitchFamily="18" charset="0"/>
                  </a:rPr>
                  <a:t>质量特征值（</a:t>
                </a:r>
                <a:r>
                  <a:rPr lang="en-US" altLang="zh-CN" sz="2000" b="1" dirty="0">
                    <a:effectLst>
                      <a:outerShdw blurRad="38100" dist="38100" dir="2700000" algn="tl">
                        <a:srgbClr val="000000">
                          <a:alpha val="43137"/>
                        </a:srgbClr>
                      </a:outerShdw>
                    </a:effectLst>
                    <a:latin typeface="Times New Roman" pitchFamily="18" charset="0"/>
                  </a:rPr>
                  <a:t>X</a:t>
                </a:r>
                <a:r>
                  <a:rPr lang="zh-CN" altLang="en-US" sz="2000" b="1" dirty="0">
                    <a:effectLst>
                      <a:outerShdw blurRad="38100" dist="38100" dir="2700000" algn="tl">
                        <a:srgbClr val="000000">
                          <a:alpha val="43137"/>
                        </a:srgbClr>
                      </a:outerShdw>
                    </a:effectLst>
                    <a:latin typeface="Times New Roman" pitchFamily="18" charset="0"/>
                  </a:rPr>
                  <a:t>）</a:t>
                </a:r>
                <a:endParaRPr lang="zh-CN" altLang="en-US" sz="2000" b="1" dirty="0">
                  <a:effectLst>
                    <a:outerShdw blurRad="38100" dist="38100" dir="2700000" algn="tl">
                      <a:srgbClr val="000000">
                        <a:alpha val="43137"/>
                      </a:srgbClr>
                    </a:outerShdw>
                  </a:effectLst>
                </a:endParaRPr>
              </a:p>
            </p:txBody>
          </p:sp>
          <p:sp>
            <p:nvSpPr>
              <p:cNvPr id="20492" name="Line 12"/>
              <p:cNvSpPr>
                <a:spLocks noChangeShapeType="1"/>
              </p:cNvSpPr>
              <p:nvPr/>
            </p:nvSpPr>
            <p:spPr bwMode="auto">
              <a:xfrm>
                <a:off x="3714" y="6370"/>
                <a:ext cx="4686" cy="0"/>
              </a:xfrm>
              <a:prstGeom prst="line">
                <a:avLst/>
              </a:prstGeom>
              <a:noFill/>
              <a:ln w="28575">
                <a:solidFill>
                  <a:srgbClr val="C00000"/>
                </a:solidFill>
                <a:round/>
                <a:headEnd/>
                <a:tailEnd type="stealth" w="sm" len="lg"/>
              </a:ln>
            </p:spPr>
            <p:txBody>
              <a:bodyPr/>
              <a:lstStyle/>
              <a:p>
                <a:endParaRPr lang="zh-CN" altLang="en-US"/>
              </a:p>
            </p:txBody>
          </p:sp>
        </p:grpSp>
        <p:sp>
          <p:nvSpPr>
            <p:cNvPr id="20495" name="Line 15"/>
            <p:cNvSpPr>
              <a:spLocks noChangeShapeType="1"/>
            </p:cNvSpPr>
            <p:nvPr/>
          </p:nvSpPr>
          <p:spPr bwMode="auto">
            <a:xfrm flipV="1">
              <a:off x="5844" y="4630"/>
              <a:ext cx="0" cy="1740"/>
            </a:xfrm>
            <a:prstGeom prst="line">
              <a:avLst/>
            </a:prstGeom>
            <a:noFill/>
            <a:ln w="28575">
              <a:solidFill>
                <a:srgbClr val="C00000"/>
              </a:solidFill>
              <a:prstDash val="lgDashDot"/>
              <a:round/>
              <a:headEnd/>
              <a:tailEnd/>
            </a:ln>
          </p:spPr>
          <p:txBody>
            <a:bodyPr/>
            <a:lstStyle/>
            <a:p>
              <a:endParaRPr lang="zh-CN" altLang="en-US"/>
            </a:p>
          </p:txBody>
        </p:sp>
      </p:grpSp>
      <p:grpSp>
        <p:nvGrpSpPr>
          <p:cNvPr id="23" name="组合 22"/>
          <p:cNvGrpSpPr/>
          <p:nvPr/>
        </p:nvGrpSpPr>
        <p:grpSpPr>
          <a:xfrm>
            <a:off x="1403648" y="1772816"/>
            <a:ext cx="4562115" cy="2621438"/>
            <a:chOff x="1403648" y="1772816"/>
            <a:chExt cx="4562115" cy="2621438"/>
          </a:xfrm>
        </p:grpSpPr>
        <p:sp>
          <p:nvSpPr>
            <p:cNvPr id="20485" name="Rectangle 5"/>
            <p:cNvSpPr>
              <a:spLocks noChangeArrowheads="1"/>
            </p:cNvSpPr>
            <p:nvPr/>
          </p:nvSpPr>
          <p:spPr bwMode="auto">
            <a:xfrm>
              <a:off x="2208727" y="4019763"/>
              <a:ext cx="536719" cy="374491"/>
            </a:xfrm>
            <a:prstGeom prst="rect">
              <a:avLst/>
            </a:prstGeom>
            <a:solidFill>
              <a:srgbClr val="0070C0"/>
            </a:solidFill>
            <a:ln w="9525">
              <a:solidFill>
                <a:srgbClr val="000000"/>
              </a:solidFill>
              <a:miter lim="800000"/>
              <a:headEnd/>
              <a:tailEnd/>
            </a:ln>
          </p:spPr>
          <p:txBody>
            <a:bodyPr/>
            <a:lstStyle/>
            <a:p>
              <a:endParaRPr lang="zh-CN" altLang="en-US"/>
            </a:p>
          </p:txBody>
        </p:sp>
        <p:sp>
          <p:nvSpPr>
            <p:cNvPr id="20487" name="Line 7"/>
            <p:cNvSpPr>
              <a:spLocks noChangeShapeType="1"/>
            </p:cNvSpPr>
            <p:nvPr/>
          </p:nvSpPr>
          <p:spPr bwMode="auto">
            <a:xfrm flipV="1">
              <a:off x="1403648" y="1772816"/>
              <a:ext cx="0" cy="2621438"/>
            </a:xfrm>
            <a:prstGeom prst="line">
              <a:avLst/>
            </a:prstGeom>
            <a:noFill/>
            <a:ln w="28575">
              <a:solidFill>
                <a:srgbClr val="C00000"/>
              </a:solidFill>
              <a:round/>
              <a:headEnd/>
              <a:tailEnd type="stealth" w="sm" len="lg"/>
            </a:ln>
          </p:spPr>
          <p:txBody>
            <a:bodyPr/>
            <a:lstStyle/>
            <a:p>
              <a:endParaRPr lang="zh-CN" altLang="en-US"/>
            </a:p>
          </p:txBody>
        </p:sp>
        <p:sp>
          <p:nvSpPr>
            <p:cNvPr id="20488" name="Rectangle 8"/>
            <p:cNvSpPr>
              <a:spLocks noChangeArrowheads="1"/>
            </p:cNvSpPr>
            <p:nvPr/>
          </p:nvSpPr>
          <p:spPr bwMode="auto">
            <a:xfrm>
              <a:off x="3818885" y="1772816"/>
              <a:ext cx="640032" cy="450681"/>
            </a:xfrm>
            <a:prstGeom prst="rect">
              <a:avLst/>
            </a:prstGeom>
            <a:solidFill>
              <a:srgbClr val="FFFFFF"/>
            </a:solidFill>
            <a:ln w="9525">
              <a:noFill/>
              <a:miter lim="800000"/>
              <a:headEnd/>
              <a:tailEnd/>
            </a:ln>
          </p:spPr>
          <p:txBody>
            <a:bodyPr tIns="10800"/>
            <a:lstStyle/>
            <a:p>
              <a:endParaRPr lang="zh-CN" altLang="zh-CN"/>
            </a:p>
          </p:txBody>
        </p:sp>
        <p:sp>
          <p:nvSpPr>
            <p:cNvPr id="20501" name="Freeform 21"/>
            <p:cNvSpPr>
              <a:spLocks/>
            </p:cNvSpPr>
            <p:nvPr/>
          </p:nvSpPr>
          <p:spPr bwMode="auto">
            <a:xfrm>
              <a:off x="2208727" y="2147307"/>
              <a:ext cx="3757036" cy="2246947"/>
            </a:xfrm>
            <a:custGeom>
              <a:avLst/>
              <a:gdLst/>
              <a:ahLst/>
              <a:cxnLst>
                <a:cxn ang="0">
                  <a:pos x="0" y="1740"/>
                </a:cxn>
                <a:cxn ang="0">
                  <a:pos x="426" y="1450"/>
                </a:cxn>
                <a:cxn ang="0">
                  <a:pos x="852" y="435"/>
                </a:cxn>
                <a:cxn ang="0">
                  <a:pos x="1491" y="0"/>
                </a:cxn>
                <a:cxn ang="0">
                  <a:pos x="2130" y="435"/>
                </a:cxn>
                <a:cxn ang="0">
                  <a:pos x="2556" y="1450"/>
                </a:cxn>
                <a:cxn ang="0">
                  <a:pos x="2982" y="1740"/>
                </a:cxn>
              </a:cxnLst>
              <a:rect l="0" t="0" r="r" b="b"/>
              <a:pathLst>
                <a:path w="2982" h="1740">
                  <a:moveTo>
                    <a:pt x="0" y="1740"/>
                  </a:moveTo>
                  <a:cubicBezTo>
                    <a:pt x="142" y="1703"/>
                    <a:pt x="284" y="1667"/>
                    <a:pt x="426" y="1450"/>
                  </a:cubicBezTo>
                  <a:cubicBezTo>
                    <a:pt x="568" y="1233"/>
                    <a:pt x="675" y="677"/>
                    <a:pt x="852" y="435"/>
                  </a:cubicBezTo>
                  <a:cubicBezTo>
                    <a:pt x="1029" y="193"/>
                    <a:pt x="1278" y="0"/>
                    <a:pt x="1491" y="0"/>
                  </a:cubicBezTo>
                  <a:cubicBezTo>
                    <a:pt x="1704" y="0"/>
                    <a:pt x="1953" y="193"/>
                    <a:pt x="2130" y="435"/>
                  </a:cubicBezTo>
                  <a:cubicBezTo>
                    <a:pt x="2307" y="677"/>
                    <a:pt x="2414" y="1233"/>
                    <a:pt x="2556" y="1450"/>
                  </a:cubicBezTo>
                  <a:cubicBezTo>
                    <a:pt x="2698" y="1667"/>
                    <a:pt x="2911" y="1692"/>
                    <a:pt x="2982" y="1740"/>
                  </a:cubicBezTo>
                </a:path>
              </a:pathLst>
            </a:custGeom>
            <a:noFill/>
            <a:ln w="28575" cap="flat">
              <a:solidFill>
                <a:srgbClr val="C00000"/>
              </a:solidFill>
              <a:prstDash val="lgDash"/>
              <a:round/>
              <a:headEnd/>
              <a:tailEnd/>
            </a:ln>
          </p:spPr>
          <p:txBody>
            <a:bodyPr/>
            <a:lstStyle/>
            <a:p>
              <a:endParaRPr lang="zh-CN" altLang="en-US"/>
            </a:p>
          </p:txBody>
        </p:sp>
        <p:sp>
          <p:nvSpPr>
            <p:cNvPr id="20502" name="Rectangle 22"/>
            <p:cNvSpPr>
              <a:spLocks noChangeArrowheads="1"/>
            </p:cNvSpPr>
            <p:nvPr/>
          </p:nvSpPr>
          <p:spPr bwMode="auto">
            <a:xfrm>
              <a:off x="1835150" y="1916113"/>
              <a:ext cx="504825" cy="865187"/>
            </a:xfrm>
            <a:prstGeom prst="rect">
              <a:avLst/>
            </a:prstGeom>
            <a:solidFill>
              <a:srgbClr val="FFFFFF"/>
            </a:solidFill>
            <a:ln w="9525">
              <a:noFill/>
              <a:miter lim="800000"/>
              <a:headEnd/>
              <a:tailEnd/>
            </a:ln>
          </p:spPr>
          <p:txBody>
            <a:bodyPr/>
            <a:lstStyle/>
            <a:p>
              <a:pPr algn="just"/>
              <a:r>
                <a:rPr lang="zh-CN" altLang="en-US" sz="2000" b="1" dirty="0">
                  <a:effectLst>
                    <a:outerShdw blurRad="38100" dist="38100" dir="2700000" algn="tl">
                      <a:srgbClr val="000000">
                        <a:alpha val="43137"/>
                      </a:srgbClr>
                    </a:outerShdw>
                  </a:effectLst>
                  <a:latin typeface="Times New Roman" pitchFamily="18" charset="0"/>
                </a:rPr>
                <a:t>频率</a:t>
              </a:r>
              <a:endParaRPr lang="zh-CN" altLang="en-US" sz="2000" b="1" dirty="0">
                <a:effectLst>
                  <a:outerShdw blurRad="38100" dist="38100" dir="2700000" algn="tl">
                    <a:srgbClr val="000000">
                      <a:alpha val="43137"/>
                    </a:srgbClr>
                  </a:outerShdw>
                </a:effectLst>
              </a:endParaRPr>
            </a:p>
          </p:txBody>
        </p:sp>
      </p:grpSp>
      <p:sp>
        <p:nvSpPr>
          <p:cNvPr id="22" name="Rectangle 2"/>
          <p:cNvSpPr>
            <a:spLocks noGrp="1" noChangeArrowheads="1"/>
          </p:cNvSpPr>
          <p:nvPr>
            <p:ph type="title"/>
          </p:nvPr>
        </p:nvSpPr>
        <p:spPr/>
        <p:txBody>
          <a:bodyPr/>
          <a:lstStyle/>
          <a:p>
            <a:r>
              <a:rPr lang="en-US" altLang="zh-CN" b="1" dirty="0" smtClean="0">
                <a:solidFill>
                  <a:srgbClr val="C00000"/>
                </a:solidFill>
                <a:effectLst>
                  <a:outerShdw blurRad="38100" dist="38100" dir="2700000" algn="tl">
                    <a:srgbClr val="000000">
                      <a:alpha val="43137"/>
                    </a:srgbClr>
                  </a:outerShdw>
                </a:effectLst>
              </a:rPr>
              <a:t>二、</a:t>
            </a:r>
            <a:r>
              <a:rPr lang="zh-CN" altLang="en-US" b="1" dirty="0" smtClean="0">
                <a:solidFill>
                  <a:srgbClr val="C00000"/>
                </a:solidFill>
                <a:effectLst>
                  <a:outerShdw blurRad="38100" dist="38100" dir="2700000" algn="tl">
                    <a:srgbClr val="000000">
                      <a:alpha val="43137"/>
                    </a:srgbClr>
                  </a:outerShdw>
                </a:effectLst>
              </a:rPr>
              <a:t>直方图</a:t>
            </a:r>
            <a:endParaRPr lang="zh-CN" altLang="en-US" b="1" dirty="0">
              <a:solidFill>
                <a:srgbClr val="C00000"/>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600" dirty="0" smtClean="0">
                <a:solidFill>
                  <a:srgbClr val="C00000"/>
                </a:solidFill>
              </a:rPr>
              <a:t>直方图绘制步骤</a:t>
            </a:r>
            <a:endParaRPr lang="zh-CN" altLang="zh-CN" sz="3600" b="1" dirty="0">
              <a:solidFill>
                <a:srgbClr val="C00000"/>
              </a:solidFill>
            </a:endParaRPr>
          </a:p>
        </p:txBody>
      </p:sp>
      <p:sp>
        <p:nvSpPr>
          <p:cNvPr id="21507" name="Rectangle 3"/>
          <p:cNvSpPr>
            <a:spLocks noGrp="1" noChangeArrowheads="1"/>
          </p:cNvSpPr>
          <p:nvPr>
            <p:ph idx="1"/>
          </p:nvPr>
        </p:nvSpPr>
        <p:spPr>
          <a:xfrm>
            <a:off x="395537" y="1196752"/>
            <a:ext cx="8136904" cy="4896544"/>
          </a:xfrm>
        </p:spPr>
        <p:txBody>
          <a:bodyPr/>
          <a:lstStyle/>
          <a:p>
            <a:pPr>
              <a:lnSpc>
                <a:spcPts val="3300"/>
              </a:lnSpc>
              <a:buNone/>
            </a:pPr>
            <a:r>
              <a:rPr lang="zh-CN" altLang="en-US" sz="2400" dirty="0" smtClean="0">
                <a:solidFill>
                  <a:srgbClr val="7030A0"/>
                </a:solidFill>
              </a:rPr>
              <a:t>（</a:t>
            </a:r>
            <a:r>
              <a:rPr lang="en-US" altLang="zh-CN" sz="2400" dirty="0">
                <a:solidFill>
                  <a:srgbClr val="7030A0"/>
                </a:solidFill>
              </a:rPr>
              <a:t>1</a:t>
            </a:r>
            <a:r>
              <a:rPr lang="zh-CN" altLang="en-US" sz="2400" dirty="0">
                <a:solidFill>
                  <a:srgbClr val="7030A0"/>
                </a:solidFill>
              </a:rPr>
              <a:t>）采集数据</a:t>
            </a:r>
          </a:p>
          <a:p>
            <a:pPr indent="557213">
              <a:lnSpc>
                <a:spcPts val="3300"/>
              </a:lnSpc>
              <a:buFont typeface="Wingdings" pitchFamily="2" charset="2"/>
              <a:buNone/>
            </a:pPr>
            <a:r>
              <a:rPr lang="zh-CN" altLang="en-US" sz="2400" dirty="0">
                <a:solidFill>
                  <a:schemeClr val="accent6"/>
                </a:solidFill>
              </a:rPr>
              <a:t>根据作图意图采集相关数据。为使直方图能够比较准确地反映质量分布情况，一批制作直方图用的数据个数一般应大于</a:t>
            </a:r>
            <a:r>
              <a:rPr lang="en-US" altLang="zh-CN" sz="2400" dirty="0">
                <a:solidFill>
                  <a:schemeClr val="accent6"/>
                </a:solidFill>
              </a:rPr>
              <a:t>50</a:t>
            </a:r>
            <a:r>
              <a:rPr lang="zh-CN" altLang="en-US" sz="2400" dirty="0">
                <a:solidFill>
                  <a:schemeClr val="accent6"/>
                </a:solidFill>
              </a:rPr>
              <a:t>。</a:t>
            </a:r>
          </a:p>
          <a:p>
            <a:pPr>
              <a:lnSpc>
                <a:spcPts val="3300"/>
              </a:lnSpc>
              <a:buNone/>
            </a:pPr>
            <a:r>
              <a:rPr lang="zh-CN" altLang="en-US" sz="2400" dirty="0" smtClean="0">
                <a:solidFill>
                  <a:srgbClr val="7030A0"/>
                </a:solidFill>
              </a:rPr>
              <a:t>（</a:t>
            </a:r>
            <a:r>
              <a:rPr lang="en-US" altLang="zh-CN" sz="2400" dirty="0" smtClean="0">
                <a:solidFill>
                  <a:srgbClr val="7030A0"/>
                </a:solidFill>
              </a:rPr>
              <a:t>2</a:t>
            </a:r>
            <a:r>
              <a:rPr lang="zh-CN" altLang="en-US" sz="2400" dirty="0">
                <a:solidFill>
                  <a:srgbClr val="7030A0"/>
                </a:solidFill>
              </a:rPr>
              <a:t>）确定组数、组距及组的边界值</a:t>
            </a:r>
          </a:p>
          <a:p>
            <a:pPr indent="557213">
              <a:lnSpc>
                <a:spcPts val="3300"/>
              </a:lnSpc>
              <a:buFont typeface="Wingdings" pitchFamily="2" charset="2"/>
              <a:buNone/>
            </a:pPr>
            <a:r>
              <a:rPr lang="zh-CN" altLang="en-US" sz="2400" dirty="0">
                <a:solidFill>
                  <a:schemeClr val="accent6"/>
                </a:solidFill>
              </a:rPr>
              <a:t>直方图实际上是将频数分布表转换为图形，因此，组数、组距及组的边界值的确定与频数分布表完全一致。</a:t>
            </a:r>
          </a:p>
          <a:p>
            <a:pPr>
              <a:lnSpc>
                <a:spcPts val="3300"/>
              </a:lnSpc>
              <a:buNone/>
            </a:pPr>
            <a:r>
              <a:rPr lang="zh-CN" altLang="en-US" sz="2400" dirty="0" smtClean="0">
                <a:solidFill>
                  <a:srgbClr val="7030A0"/>
                </a:solidFill>
              </a:rPr>
              <a:t>（</a:t>
            </a:r>
            <a:r>
              <a:rPr lang="en-US" altLang="zh-CN" sz="2400" dirty="0" smtClean="0">
                <a:solidFill>
                  <a:srgbClr val="7030A0"/>
                </a:solidFill>
              </a:rPr>
              <a:t>3</a:t>
            </a:r>
            <a:r>
              <a:rPr lang="zh-CN" altLang="en-US" sz="2400" dirty="0">
                <a:solidFill>
                  <a:srgbClr val="7030A0"/>
                </a:solidFill>
              </a:rPr>
              <a:t>）统计每组频数（计算频率）</a:t>
            </a:r>
          </a:p>
          <a:p>
            <a:pPr indent="557213">
              <a:lnSpc>
                <a:spcPts val="3300"/>
              </a:lnSpc>
              <a:buFont typeface="Wingdings" pitchFamily="2" charset="2"/>
              <a:buNone/>
            </a:pPr>
            <a:r>
              <a:rPr lang="zh-CN" altLang="en-US" sz="2400" dirty="0">
                <a:solidFill>
                  <a:schemeClr val="accent6"/>
                </a:solidFill>
              </a:rPr>
              <a:t>采用查数的方式确定每组频数，并计算出频率。</a:t>
            </a:r>
          </a:p>
          <a:p>
            <a:pPr>
              <a:lnSpc>
                <a:spcPts val="3300"/>
              </a:lnSpc>
              <a:buNone/>
            </a:pPr>
            <a:r>
              <a:rPr lang="zh-CN" altLang="en-US" sz="2400" dirty="0">
                <a:solidFill>
                  <a:srgbClr val="7030A0"/>
                </a:solidFill>
              </a:rPr>
              <a:t>（</a:t>
            </a:r>
            <a:r>
              <a:rPr lang="en-US" altLang="zh-CN" sz="2400" dirty="0">
                <a:solidFill>
                  <a:srgbClr val="7030A0"/>
                </a:solidFill>
              </a:rPr>
              <a:t>4</a:t>
            </a:r>
            <a:r>
              <a:rPr lang="zh-CN" altLang="en-US" sz="2400" dirty="0">
                <a:solidFill>
                  <a:srgbClr val="7030A0"/>
                </a:solidFill>
              </a:rPr>
              <a:t>）绘制直方图</a:t>
            </a:r>
          </a:p>
        </p:txBody>
      </p:sp>
    </p:spTree>
  </p:cSld>
  <p:clrMapOvr>
    <a:masterClrMapping/>
  </p:clrMapOvr>
  <p:transition>
    <p:cover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755576" y="1340768"/>
            <a:ext cx="7312025" cy="4117975"/>
            <a:chOff x="295" y="1335"/>
            <a:chExt cx="4606" cy="2594"/>
          </a:xfrm>
        </p:grpSpPr>
        <p:sp>
          <p:nvSpPr>
            <p:cNvPr id="22533" name="Rectangle 5"/>
            <p:cNvSpPr>
              <a:spLocks noChangeArrowheads="1"/>
            </p:cNvSpPr>
            <p:nvPr/>
          </p:nvSpPr>
          <p:spPr bwMode="auto">
            <a:xfrm>
              <a:off x="3017" y="2568"/>
              <a:ext cx="292" cy="273"/>
            </a:xfrm>
            <a:prstGeom prst="rect">
              <a:avLst/>
            </a:prstGeom>
            <a:solidFill>
              <a:srgbClr val="FFFFFF"/>
            </a:solidFill>
            <a:ln w="9525">
              <a:noFill/>
              <a:miter lim="800000"/>
              <a:headEnd/>
              <a:tailEnd/>
            </a:ln>
          </p:spPr>
          <p:txBody>
            <a:bodyPr lIns="0" tIns="0" rIns="0" bIns="0"/>
            <a:lstStyle/>
            <a:p>
              <a:pPr algn="just"/>
              <a:r>
                <a:rPr lang="en-US" altLang="zh-CN" sz="1600" b="1">
                  <a:effectLst>
                    <a:outerShdw blurRad="38100" dist="38100" dir="2700000" algn="tl">
                      <a:srgbClr val="000000">
                        <a:alpha val="43137"/>
                      </a:srgbClr>
                    </a:outerShdw>
                  </a:effectLst>
                  <a:latin typeface="Times New Roman" pitchFamily="18" charset="0"/>
                </a:rPr>
                <a:t>14</a:t>
              </a:r>
              <a:endParaRPr lang="en-US" altLang="zh-CN" sz="1600" b="1">
                <a:effectLst>
                  <a:outerShdw blurRad="38100" dist="38100" dir="2700000" algn="tl">
                    <a:srgbClr val="000000">
                      <a:alpha val="43137"/>
                    </a:srgbClr>
                  </a:outerShdw>
                </a:effectLst>
              </a:endParaRPr>
            </a:p>
          </p:txBody>
        </p:sp>
        <p:sp>
          <p:nvSpPr>
            <p:cNvPr id="22535" name="Rectangle 7"/>
            <p:cNvSpPr>
              <a:spLocks noChangeArrowheads="1"/>
            </p:cNvSpPr>
            <p:nvPr/>
          </p:nvSpPr>
          <p:spPr bwMode="auto">
            <a:xfrm>
              <a:off x="3714" y="3249"/>
              <a:ext cx="402" cy="272"/>
            </a:xfrm>
            <a:prstGeom prst="rect">
              <a:avLst/>
            </a:prstGeom>
            <a:solidFill>
              <a:srgbClr val="FFFFFF"/>
            </a:solidFill>
            <a:ln w="9525">
              <a:noFill/>
              <a:miter lim="800000"/>
              <a:headEnd/>
              <a:tailEnd/>
            </a:ln>
          </p:spPr>
          <p:txBody>
            <a:bodyPr lIns="90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2</a:t>
              </a:r>
              <a:endParaRPr lang="en-US" altLang="zh-CN" sz="1600" b="1">
                <a:effectLst>
                  <a:outerShdw blurRad="38100" dist="38100" dir="2700000" algn="tl">
                    <a:srgbClr val="000000">
                      <a:alpha val="43137"/>
                    </a:srgbClr>
                  </a:outerShdw>
                </a:effectLst>
              </a:endParaRPr>
            </a:p>
          </p:txBody>
        </p:sp>
        <p:sp>
          <p:nvSpPr>
            <p:cNvPr id="22536" name="Rectangle 8"/>
            <p:cNvSpPr>
              <a:spLocks noChangeArrowheads="1"/>
            </p:cNvSpPr>
            <p:nvPr/>
          </p:nvSpPr>
          <p:spPr bwMode="auto">
            <a:xfrm>
              <a:off x="3312" y="3113"/>
              <a:ext cx="402" cy="272"/>
            </a:xfrm>
            <a:prstGeom prst="rect">
              <a:avLst/>
            </a:prstGeom>
            <a:solidFill>
              <a:srgbClr val="FFFFFF"/>
            </a:solidFill>
            <a:ln w="9525">
              <a:noFill/>
              <a:miter lim="800000"/>
              <a:headEnd/>
              <a:tailEnd/>
            </a:ln>
          </p:spPr>
          <p:txBody>
            <a:bodyPr lIns="90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6</a:t>
              </a:r>
              <a:endParaRPr lang="en-US" altLang="zh-CN" sz="1600" b="1">
                <a:effectLst>
                  <a:outerShdw blurRad="38100" dist="38100" dir="2700000" algn="tl">
                    <a:srgbClr val="000000">
                      <a:alpha val="43137"/>
                    </a:srgbClr>
                  </a:outerShdw>
                </a:effectLst>
              </a:endParaRPr>
            </a:p>
          </p:txBody>
        </p:sp>
        <p:sp>
          <p:nvSpPr>
            <p:cNvPr id="22543" name="Rectangle 15"/>
            <p:cNvSpPr>
              <a:spLocks noChangeArrowheads="1"/>
            </p:cNvSpPr>
            <p:nvPr/>
          </p:nvSpPr>
          <p:spPr bwMode="auto">
            <a:xfrm>
              <a:off x="295" y="2977"/>
              <a:ext cx="402" cy="272"/>
            </a:xfrm>
            <a:prstGeom prst="rect">
              <a:avLst/>
            </a:prstGeom>
            <a:solidFill>
              <a:srgbClr val="FFFFFF"/>
            </a:solidFill>
            <a:ln w="9525">
              <a:noFill/>
              <a:miter lim="800000"/>
              <a:headEnd/>
              <a:tailEnd/>
            </a:ln>
          </p:spPr>
          <p:txBody>
            <a:bodyPr lIns="18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10</a:t>
              </a:r>
              <a:endParaRPr lang="en-US" altLang="zh-CN" sz="1600" b="1">
                <a:effectLst>
                  <a:outerShdw blurRad="38100" dist="38100" dir="2700000" algn="tl">
                    <a:srgbClr val="000000">
                      <a:alpha val="43137"/>
                    </a:srgbClr>
                  </a:outerShdw>
                </a:effectLst>
              </a:endParaRPr>
            </a:p>
          </p:txBody>
        </p:sp>
        <p:sp>
          <p:nvSpPr>
            <p:cNvPr id="22544" name="Rectangle 16"/>
            <p:cNvSpPr>
              <a:spLocks noChangeArrowheads="1"/>
            </p:cNvSpPr>
            <p:nvPr/>
          </p:nvSpPr>
          <p:spPr bwMode="auto">
            <a:xfrm>
              <a:off x="295" y="2432"/>
              <a:ext cx="402" cy="273"/>
            </a:xfrm>
            <a:prstGeom prst="rect">
              <a:avLst/>
            </a:prstGeom>
            <a:solidFill>
              <a:srgbClr val="FFFFFF"/>
            </a:solidFill>
            <a:ln w="9525">
              <a:noFill/>
              <a:miter lim="800000"/>
              <a:headEnd/>
              <a:tailEnd/>
            </a:ln>
          </p:spPr>
          <p:txBody>
            <a:bodyPr lIns="18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20</a:t>
              </a:r>
              <a:endParaRPr lang="en-US" altLang="zh-CN" sz="1600" b="1">
                <a:effectLst>
                  <a:outerShdw blurRad="38100" dist="38100" dir="2700000" algn="tl">
                    <a:srgbClr val="000000">
                      <a:alpha val="43137"/>
                    </a:srgbClr>
                  </a:outerShdw>
                </a:effectLst>
              </a:endParaRPr>
            </a:p>
          </p:txBody>
        </p:sp>
        <p:sp>
          <p:nvSpPr>
            <p:cNvPr id="22546" name="Rectangle 18"/>
            <p:cNvSpPr>
              <a:spLocks noChangeArrowheads="1"/>
            </p:cNvSpPr>
            <p:nvPr/>
          </p:nvSpPr>
          <p:spPr bwMode="auto">
            <a:xfrm>
              <a:off x="295" y="1888"/>
              <a:ext cx="402" cy="272"/>
            </a:xfrm>
            <a:prstGeom prst="rect">
              <a:avLst/>
            </a:prstGeom>
            <a:solidFill>
              <a:srgbClr val="FFFFFF"/>
            </a:solidFill>
            <a:ln w="9525">
              <a:noFill/>
              <a:miter lim="800000"/>
              <a:headEnd/>
              <a:tailEnd/>
            </a:ln>
          </p:spPr>
          <p:txBody>
            <a:bodyPr lIns="18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30</a:t>
              </a:r>
              <a:endParaRPr lang="en-US" altLang="zh-CN" sz="1600" b="1">
                <a:effectLst>
                  <a:outerShdw blurRad="38100" dist="38100" dir="2700000" algn="tl">
                    <a:srgbClr val="000000">
                      <a:alpha val="43137"/>
                    </a:srgbClr>
                  </a:outerShdw>
                </a:effectLst>
              </a:endParaRPr>
            </a:p>
          </p:txBody>
        </p:sp>
        <p:sp>
          <p:nvSpPr>
            <p:cNvPr id="22548" name="Rectangle 20"/>
            <p:cNvSpPr>
              <a:spLocks noChangeArrowheads="1"/>
            </p:cNvSpPr>
            <p:nvPr/>
          </p:nvSpPr>
          <p:spPr bwMode="auto">
            <a:xfrm>
              <a:off x="295" y="1344"/>
              <a:ext cx="402" cy="272"/>
            </a:xfrm>
            <a:prstGeom prst="rect">
              <a:avLst/>
            </a:prstGeom>
            <a:solidFill>
              <a:srgbClr val="FFFFFF"/>
            </a:solidFill>
            <a:ln w="9525">
              <a:noFill/>
              <a:miter lim="800000"/>
              <a:headEnd/>
              <a:tailEnd/>
            </a:ln>
          </p:spPr>
          <p:txBody>
            <a:bodyPr lIns="18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f</a:t>
              </a:r>
              <a:r>
                <a:rPr lang="en-US" altLang="zh-CN" sz="1600" b="1" baseline="-25000">
                  <a:effectLst>
                    <a:outerShdw blurRad="38100" dist="38100" dir="2700000" algn="tl">
                      <a:srgbClr val="000000">
                        <a:alpha val="43137"/>
                      </a:srgbClr>
                    </a:outerShdw>
                  </a:effectLst>
                  <a:latin typeface="Times New Roman" pitchFamily="18" charset="0"/>
                </a:rPr>
                <a:t>i</a:t>
              </a:r>
              <a:endParaRPr lang="en-US" altLang="zh-CN" sz="1600" b="1">
                <a:effectLst>
                  <a:outerShdw blurRad="38100" dist="38100" dir="2700000" algn="tl">
                    <a:srgbClr val="000000">
                      <a:alpha val="43137"/>
                    </a:srgbClr>
                  </a:outerShdw>
                </a:effectLst>
              </a:endParaRPr>
            </a:p>
          </p:txBody>
        </p:sp>
        <p:grpSp>
          <p:nvGrpSpPr>
            <p:cNvPr id="3" name="Group 24"/>
            <p:cNvGrpSpPr>
              <a:grpSpLocks/>
            </p:cNvGrpSpPr>
            <p:nvPr/>
          </p:nvGrpSpPr>
          <p:grpSpPr bwMode="auto">
            <a:xfrm>
              <a:off x="476" y="3657"/>
              <a:ext cx="4425" cy="272"/>
              <a:chOff x="2223" y="12460"/>
              <a:chExt cx="4686" cy="290"/>
            </a:xfrm>
          </p:grpSpPr>
          <p:sp>
            <p:nvSpPr>
              <p:cNvPr id="22553" name="Rectangle 25"/>
              <p:cNvSpPr>
                <a:spLocks noChangeArrowheads="1"/>
              </p:cNvSpPr>
              <p:nvPr/>
            </p:nvSpPr>
            <p:spPr bwMode="auto">
              <a:xfrm>
                <a:off x="3927" y="12460"/>
                <a:ext cx="852" cy="290"/>
              </a:xfrm>
              <a:prstGeom prst="rect">
                <a:avLst/>
              </a:prstGeom>
              <a:solidFill>
                <a:srgbClr val="FFFFFF"/>
              </a:solidFill>
              <a:ln w="9525">
                <a:noFill/>
                <a:miter lim="800000"/>
                <a:headEnd/>
                <a:tailEnd/>
              </a:ln>
            </p:spPr>
            <p:txBody>
              <a:bodyPr tIns="10800" bIns="10800"/>
              <a:lstStyle/>
              <a:p>
                <a:pPr algn="just"/>
                <a:r>
                  <a:rPr lang="en-US" altLang="zh-CN" sz="1600" b="1">
                    <a:effectLst>
                      <a:outerShdw blurRad="38100" dist="38100" dir="2700000" algn="tl">
                        <a:srgbClr val="000000">
                          <a:alpha val="43137"/>
                        </a:srgbClr>
                      </a:outerShdw>
                    </a:effectLst>
                    <a:latin typeface="Times New Roman" pitchFamily="18" charset="0"/>
                  </a:rPr>
                  <a:t>134.5</a:t>
                </a:r>
                <a:endParaRPr lang="en-US" altLang="zh-CN" sz="1600" b="1">
                  <a:effectLst>
                    <a:outerShdw blurRad="38100" dist="38100" dir="2700000" algn="tl">
                      <a:srgbClr val="000000">
                        <a:alpha val="43137"/>
                      </a:srgbClr>
                    </a:outerShdw>
                  </a:effectLst>
                </a:endParaRPr>
              </a:p>
            </p:txBody>
          </p:sp>
          <p:sp>
            <p:nvSpPr>
              <p:cNvPr id="22554" name="Rectangle 26"/>
              <p:cNvSpPr>
                <a:spLocks noChangeArrowheads="1"/>
              </p:cNvSpPr>
              <p:nvPr/>
            </p:nvSpPr>
            <p:spPr bwMode="auto">
              <a:xfrm>
                <a:off x="4779" y="12460"/>
                <a:ext cx="852" cy="290"/>
              </a:xfrm>
              <a:prstGeom prst="rect">
                <a:avLst/>
              </a:prstGeom>
              <a:solidFill>
                <a:srgbClr val="FFFFFF"/>
              </a:solidFill>
              <a:ln w="9525">
                <a:noFill/>
                <a:miter lim="800000"/>
                <a:headEnd/>
                <a:tailEnd/>
              </a:ln>
            </p:spPr>
            <p:txBody>
              <a:bodyPr tIns="10800" bIns="10800"/>
              <a:lstStyle/>
              <a:p>
                <a:pPr algn="just"/>
                <a:r>
                  <a:rPr lang="en-US" altLang="zh-CN" sz="1600" b="1">
                    <a:effectLst>
                      <a:outerShdw blurRad="38100" dist="38100" dir="2700000" algn="tl">
                        <a:srgbClr val="000000">
                          <a:alpha val="43137"/>
                        </a:srgbClr>
                      </a:outerShdw>
                    </a:effectLst>
                    <a:latin typeface="Times New Roman" pitchFamily="18" charset="0"/>
                  </a:rPr>
                  <a:t>138.5</a:t>
                </a:r>
                <a:endParaRPr lang="en-US" altLang="zh-CN" sz="1600" b="1">
                  <a:effectLst>
                    <a:outerShdw blurRad="38100" dist="38100" dir="2700000" algn="tl">
                      <a:srgbClr val="000000">
                        <a:alpha val="43137"/>
                      </a:srgbClr>
                    </a:outerShdw>
                  </a:effectLst>
                </a:endParaRPr>
              </a:p>
            </p:txBody>
          </p:sp>
          <p:sp>
            <p:nvSpPr>
              <p:cNvPr id="22555" name="Rectangle 27"/>
              <p:cNvSpPr>
                <a:spLocks noChangeArrowheads="1"/>
              </p:cNvSpPr>
              <p:nvPr/>
            </p:nvSpPr>
            <p:spPr bwMode="auto">
              <a:xfrm>
                <a:off x="5631" y="12460"/>
                <a:ext cx="852" cy="290"/>
              </a:xfrm>
              <a:prstGeom prst="rect">
                <a:avLst/>
              </a:prstGeom>
              <a:solidFill>
                <a:srgbClr val="FFFFFF"/>
              </a:solidFill>
              <a:ln w="9525">
                <a:noFill/>
                <a:miter lim="800000"/>
                <a:headEnd/>
                <a:tailEnd/>
              </a:ln>
            </p:spPr>
            <p:txBody>
              <a:bodyPr tIns="10800" bIns="10800"/>
              <a:lstStyle/>
              <a:p>
                <a:pPr algn="just"/>
                <a:r>
                  <a:rPr lang="en-US" altLang="zh-CN" sz="1600" b="1">
                    <a:effectLst>
                      <a:outerShdw blurRad="38100" dist="38100" dir="2700000" algn="tl">
                        <a:srgbClr val="000000">
                          <a:alpha val="43137"/>
                        </a:srgbClr>
                      </a:outerShdw>
                    </a:effectLst>
                    <a:latin typeface="Times New Roman" pitchFamily="18" charset="0"/>
                  </a:rPr>
                  <a:t>142.5</a:t>
                </a:r>
                <a:endParaRPr lang="en-US" altLang="zh-CN" sz="1600" b="1">
                  <a:effectLst>
                    <a:outerShdw blurRad="38100" dist="38100" dir="2700000" algn="tl">
                      <a:srgbClr val="000000">
                        <a:alpha val="43137"/>
                      </a:srgbClr>
                    </a:outerShdw>
                  </a:effectLst>
                </a:endParaRPr>
              </a:p>
            </p:txBody>
          </p:sp>
          <p:grpSp>
            <p:nvGrpSpPr>
              <p:cNvPr id="4" name="Group 28"/>
              <p:cNvGrpSpPr>
                <a:grpSpLocks/>
              </p:cNvGrpSpPr>
              <p:nvPr/>
            </p:nvGrpSpPr>
            <p:grpSpPr bwMode="auto">
              <a:xfrm>
                <a:off x="2223" y="12460"/>
                <a:ext cx="4686" cy="290"/>
                <a:chOff x="2223" y="12460"/>
                <a:chExt cx="4686" cy="290"/>
              </a:xfrm>
            </p:grpSpPr>
            <p:sp>
              <p:nvSpPr>
                <p:cNvPr id="22557" name="Rectangle 29"/>
                <p:cNvSpPr>
                  <a:spLocks noChangeArrowheads="1"/>
                </p:cNvSpPr>
                <p:nvPr/>
              </p:nvSpPr>
              <p:spPr bwMode="auto">
                <a:xfrm>
                  <a:off x="3075" y="12460"/>
                  <a:ext cx="852" cy="290"/>
                </a:xfrm>
                <a:prstGeom prst="rect">
                  <a:avLst/>
                </a:prstGeom>
                <a:solidFill>
                  <a:srgbClr val="FFFFFF"/>
                </a:solidFill>
                <a:ln w="9525">
                  <a:noFill/>
                  <a:miter lim="800000"/>
                  <a:headEnd/>
                  <a:tailEnd/>
                </a:ln>
              </p:spPr>
              <p:txBody>
                <a:bodyPr tIns="10800" bIns="10800"/>
                <a:lstStyle/>
                <a:p>
                  <a:pPr algn="just"/>
                  <a:r>
                    <a:rPr lang="en-US" altLang="zh-CN" sz="1600" b="1">
                      <a:effectLst>
                        <a:outerShdw blurRad="38100" dist="38100" dir="2700000" algn="tl">
                          <a:srgbClr val="000000">
                            <a:alpha val="43137"/>
                          </a:srgbClr>
                        </a:outerShdw>
                      </a:effectLst>
                      <a:latin typeface="Times New Roman" pitchFamily="18" charset="0"/>
                    </a:rPr>
                    <a:t>130.5</a:t>
                  </a:r>
                  <a:endParaRPr lang="en-US" altLang="zh-CN" sz="1600" b="1">
                    <a:effectLst>
                      <a:outerShdw blurRad="38100" dist="38100" dir="2700000" algn="tl">
                        <a:srgbClr val="000000">
                          <a:alpha val="43137"/>
                        </a:srgbClr>
                      </a:outerShdw>
                    </a:effectLst>
                  </a:endParaRPr>
                </a:p>
              </p:txBody>
            </p:sp>
            <p:grpSp>
              <p:nvGrpSpPr>
                <p:cNvPr id="5" name="Group 30"/>
                <p:cNvGrpSpPr>
                  <a:grpSpLocks/>
                </p:cNvGrpSpPr>
                <p:nvPr/>
              </p:nvGrpSpPr>
              <p:grpSpPr bwMode="auto">
                <a:xfrm>
                  <a:off x="2223" y="12460"/>
                  <a:ext cx="4686" cy="290"/>
                  <a:chOff x="2223" y="12460"/>
                  <a:chExt cx="4686" cy="290"/>
                </a:xfrm>
              </p:grpSpPr>
              <p:sp>
                <p:nvSpPr>
                  <p:cNvPr id="22559" name="Rectangle 31"/>
                  <p:cNvSpPr>
                    <a:spLocks noChangeArrowheads="1"/>
                  </p:cNvSpPr>
                  <p:nvPr/>
                </p:nvSpPr>
                <p:spPr bwMode="auto">
                  <a:xfrm>
                    <a:off x="2223" y="12460"/>
                    <a:ext cx="852" cy="290"/>
                  </a:xfrm>
                  <a:prstGeom prst="rect">
                    <a:avLst/>
                  </a:prstGeom>
                  <a:solidFill>
                    <a:srgbClr val="FFFFFF"/>
                  </a:solidFill>
                  <a:ln w="9525">
                    <a:noFill/>
                    <a:miter lim="800000"/>
                    <a:headEnd/>
                    <a:tailEnd/>
                  </a:ln>
                </p:spPr>
                <p:txBody>
                  <a:bodyPr tIns="10800" bIns="10800"/>
                  <a:lstStyle/>
                  <a:p>
                    <a:pPr algn="just"/>
                    <a:r>
                      <a:rPr lang="en-US" altLang="zh-CN" sz="1600" b="1">
                        <a:effectLst>
                          <a:outerShdw blurRad="38100" dist="38100" dir="2700000" algn="tl">
                            <a:srgbClr val="000000">
                              <a:alpha val="43137"/>
                            </a:srgbClr>
                          </a:outerShdw>
                        </a:effectLst>
                        <a:latin typeface="Times New Roman" pitchFamily="18" charset="0"/>
                      </a:rPr>
                      <a:t>126.5</a:t>
                    </a:r>
                    <a:endParaRPr lang="en-US" altLang="zh-CN" sz="1600" b="1">
                      <a:effectLst>
                        <a:outerShdw blurRad="38100" dist="38100" dir="2700000" algn="tl">
                          <a:srgbClr val="000000">
                            <a:alpha val="43137"/>
                          </a:srgbClr>
                        </a:outerShdw>
                      </a:effectLst>
                    </a:endParaRPr>
                  </a:p>
                </p:txBody>
              </p:sp>
              <p:sp>
                <p:nvSpPr>
                  <p:cNvPr id="22560" name="Line 32"/>
                  <p:cNvSpPr>
                    <a:spLocks noChangeShapeType="1"/>
                  </p:cNvSpPr>
                  <p:nvPr/>
                </p:nvSpPr>
                <p:spPr bwMode="auto">
                  <a:xfrm flipV="1">
                    <a:off x="2436" y="12460"/>
                    <a:ext cx="4473" cy="0"/>
                  </a:xfrm>
                  <a:prstGeom prst="line">
                    <a:avLst/>
                  </a:prstGeom>
                  <a:noFill/>
                  <a:ln w="9525">
                    <a:solidFill>
                      <a:srgbClr val="000000"/>
                    </a:solidFill>
                    <a:round/>
                    <a:headEnd/>
                    <a:tailEnd type="stealth" w="sm" len="lg"/>
                  </a:ln>
                </p:spPr>
                <p:txBody>
                  <a:bodyPr/>
                  <a:lstStyle/>
                  <a:p>
                    <a:endParaRPr lang="zh-CN" altLang="en-US" b="1">
                      <a:effectLst>
                        <a:outerShdw blurRad="38100" dist="38100" dir="2700000" algn="tl">
                          <a:srgbClr val="000000">
                            <a:alpha val="43137"/>
                          </a:srgbClr>
                        </a:outerShdw>
                      </a:effectLst>
                    </a:endParaRPr>
                  </a:p>
                </p:txBody>
              </p:sp>
            </p:grpSp>
          </p:grpSp>
        </p:grpSp>
        <p:grpSp>
          <p:nvGrpSpPr>
            <p:cNvPr id="6" name="Group 33"/>
            <p:cNvGrpSpPr>
              <a:grpSpLocks/>
            </p:cNvGrpSpPr>
            <p:nvPr/>
          </p:nvGrpSpPr>
          <p:grpSpPr bwMode="auto">
            <a:xfrm>
              <a:off x="657" y="1335"/>
              <a:ext cx="70" cy="2313"/>
              <a:chOff x="2436" y="9995"/>
              <a:chExt cx="74" cy="2465"/>
            </a:xfrm>
          </p:grpSpPr>
          <p:sp>
            <p:nvSpPr>
              <p:cNvPr id="22562" name="Line 34"/>
              <p:cNvSpPr>
                <a:spLocks noChangeShapeType="1"/>
              </p:cNvSpPr>
              <p:nvPr/>
            </p:nvSpPr>
            <p:spPr bwMode="auto">
              <a:xfrm flipV="1">
                <a:off x="2436" y="9995"/>
                <a:ext cx="0" cy="2465"/>
              </a:xfrm>
              <a:prstGeom prst="line">
                <a:avLst/>
              </a:prstGeom>
              <a:noFill/>
              <a:ln w="9525">
                <a:solidFill>
                  <a:srgbClr val="000000"/>
                </a:solidFill>
                <a:round/>
                <a:headEnd/>
                <a:tailEnd type="stealth" w="sm" len="lg"/>
              </a:ln>
            </p:spPr>
            <p:txBody>
              <a:bodyPr/>
              <a:lstStyle/>
              <a:p>
                <a:endParaRPr lang="zh-CN" altLang="en-US" b="1">
                  <a:effectLst>
                    <a:outerShdw blurRad="38100" dist="38100" dir="2700000" algn="tl">
                      <a:srgbClr val="000000">
                        <a:alpha val="43137"/>
                      </a:srgbClr>
                    </a:outerShdw>
                  </a:effectLst>
                </a:endParaRPr>
              </a:p>
            </p:txBody>
          </p:sp>
          <p:sp>
            <p:nvSpPr>
              <p:cNvPr id="22563" name="Line 35"/>
              <p:cNvSpPr>
                <a:spLocks noChangeShapeType="1"/>
              </p:cNvSpPr>
              <p:nvPr/>
            </p:nvSpPr>
            <p:spPr bwMode="auto">
              <a:xfrm>
                <a:off x="2436" y="1217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sp>
            <p:nvSpPr>
              <p:cNvPr id="22564" name="Line 36"/>
              <p:cNvSpPr>
                <a:spLocks noChangeShapeType="1"/>
              </p:cNvSpPr>
              <p:nvPr/>
            </p:nvSpPr>
            <p:spPr bwMode="auto">
              <a:xfrm>
                <a:off x="2436" y="1188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sp>
            <p:nvSpPr>
              <p:cNvPr id="22565" name="Line 37"/>
              <p:cNvSpPr>
                <a:spLocks noChangeShapeType="1"/>
              </p:cNvSpPr>
              <p:nvPr/>
            </p:nvSpPr>
            <p:spPr bwMode="auto">
              <a:xfrm>
                <a:off x="2436" y="1159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sp>
            <p:nvSpPr>
              <p:cNvPr id="22566" name="Line 38"/>
              <p:cNvSpPr>
                <a:spLocks noChangeShapeType="1"/>
              </p:cNvSpPr>
              <p:nvPr/>
            </p:nvSpPr>
            <p:spPr bwMode="auto">
              <a:xfrm>
                <a:off x="2436" y="1072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sp>
            <p:nvSpPr>
              <p:cNvPr id="22567" name="Line 39"/>
              <p:cNvSpPr>
                <a:spLocks noChangeShapeType="1"/>
              </p:cNvSpPr>
              <p:nvPr/>
            </p:nvSpPr>
            <p:spPr bwMode="auto">
              <a:xfrm>
                <a:off x="2436" y="1130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sp>
            <p:nvSpPr>
              <p:cNvPr id="22568" name="Line 40"/>
              <p:cNvSpPr>
                <a:spLocks noChangeShapeType="1"/>
              </p:cNvSpPr>
              <p:nvPr/>
            </p:nvSpPr>
            <p:spPr bwMode="auto">
              <a:xfrm>
                <a:off x="2436" y="1101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sp>
            <p:nvSpPr>
              <p:cNvPr id="22569" name="Line 41"/>
              <p:cNvSpPr>
                <a:spLocks noChangeShapeType="1"/>
              </p:cNvSpPr>
              <p:nvPr/>
            </p:nvSpPr>
            <p:spPr bwMode="auto">
              <a:xfrm>
                <a:off x="2436" y="10430"/>
                <a:ext cx="74" cy="0"/>
              </a:xfrm>
              <a:prstGeom prst="line">
                <a:avLst/>
              </a:prstGeom>
              <a:noFill/>
              <a:ln w="9525">
                <a:solidFill>
                  <a:srgbClr val="000000"/>
                </a:solidFill>
                <a:round/>
                <a:headEnd/>
                <a:tailEnd/>
              </a:ln>
            </p:spPr>
            <p:txBody>
              <a:bodyPr/>
              <a:lstStyle/>
              <a:p>
                <a:endParaRPr lang="zh-CN" altLang="en-US" b="1">
                  <a:effectLst>
                    <a:outerShdw blurRad="38100" dist="38100" dir="2700000" algn="tl">
                      <a:srgbClr val="000000">
                        <a:alpha val="43137"/>
                      </a:srgbClr>
                    </a:outerShdw>
                  </a:effectLst>
                </a:endParaRPr>
              </a:p>
            </p:txBody>
          </p:sp>
        </p:grpSp>
        <p:sp>
          <p:nvSpPr>
            <p:cNvPr id="22570" name="Rectangle 42"/>
            <p:cNvSpPr>
              <a:spLocks noChangeArrowheads="1"/>
            </p:cNvSpPr>
            <p:nvPr/>
          </p:nvSpPr>
          <p:spPr bwMode="auto">
            <a:xfrm>
              <a:off x="1703" y="2705"/>
              <a:ext cx="402" cy="952"/>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71" name="Rectangle 43"/>
            <p:cNvSpPr>
              <a:spLocks noChangeArrowheads="1"/>
            </p:cNvSpPr>
            <p:nvPr/>
          </p:nvSpPr>
          <p:spPr bwMode="auto">
            <a:xfrm>
              <a:off x="295" y="3521"/>
              <a:ext cx="272" cy="181"/>
            </a:xfrm>
            <a:prstGeom prst="rect">
              <a:avLst/>
            </a:prstGeom>
            <a:solidFill>
              <a:srgbClr val="FFFFFF"/>
            </a:solidFill>
            <a:ln w="9525">
              <a:noFill/>
              <a:miter lim="800000"/>
              <a:headEnd/>
              <a:tailEnd/>
            </a:ln>
          </p:spPr>
          <p:txBody>
            <a:bodyPr lIns="18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0</a:t>
              </a:r>
              <a:endParaRPr lang="en-US" altLang="zh-CN" sz="1600" b="1">
                <a:effectLst>
                  <a:outerShdw blurRad="38100" dist="38100" dir="2700000" algn="tl">
                    <a:srgbClr val="000000">
                      <a:alpha val="43137"/>
                    </a:srgbClr>
                  </a:outerShdw>
                </a:effectLst>
              </a:endParaRPr>
            </a:p>
          </p:txBody>
        </p:sp>
        <p:sp>
          <p:nvSpPr>
            <p:cNvPr id="22573" name="Rectangle 45"/>
            <p:cNvSpPr>
              <a:spLocks noChangeArrowheads="1"/>
            </p:cNvSpPr>
            <p:nvPr/>
          </p:nvSpPr>
          <p:spPr bwMode="auto">
            <a:xfrm>
              <a:off x="898" y="3521"/>
              <a:ext cx="402" cy="136"/>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74" name="Rectangle 46"/>
            <p:cNvSpPr>
              <a:spLocks noChangeArrowheads="1"/>
            </p:cNvSpPr>
            <p:nvPr/>
          </p:nvSpPr>
          <p:spPr bwMode="auto">
            <a:xfrm>
              <a:off x="1300" y="3249"/>
              <a:ext cx="403" cy="408"/>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75" name="Rectangle 47"/>
            <p:cNvSpPr>
              <a:spLocks noChangeArrowheads="1"/>
            </p:cNvSpPr>
            <p:nvPr/>
          </p:nvSpPr>
          <p:spPr bwMode="auto">
            <a:xfrm>
              <a:off x="2105" y="2432"/>
              <a:ext cx="402" cy="1225"/>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76" name="Rectangle 48"/>
            <p:cNvSpPr>
              <a:spLocks noChangeArrowheads="1"/>
            </p:cNvSpPr>
            <p:nvPr/>
          </p:nvSpPr>
          <p:spPr bwMode="auto">
            <a:xfrm>
              <a:off x="2507" y="2160"/>
              <a:ext cx="403" cy="1497"/>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77" name="Rectangle 49"/>
            <p:cNvSpPr>
              <a:spLocks noChangeArrowheads="1"/>
            </p:cNvSpPr>
            <p:nvPr/>
          </p:nvSpPr>
          <p:spPr bwMode="auto">
            <a:xfrm>
              <a:off x="2910" y="2840"/>
              <a:ext cx="402" cy="817"/>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grpSp>
          <p:nvGrpSpPr>
            <p:cNvPr id="7" name="Group 50"/>
            <p:cNvGrpSpPr>
              <a:grpSpLocks/>
            </p:cNvGrpSpPr>
            <p:nvPr/>
          </p:nvGrpSpPr>
          <p:grpSpPr bwMode="auto">
            <a:xfrm>
              <a:off x="3312" y="3385"/>
              <a:ext cx="1207" cy="272"/>
              <a:chOff x="5205" y="14200"/>
              <a:chExt cx="1278" cy="290"/>
            </a:xfrm>
          </p:grpSpPr>
          <p:sp>
            <p:nvSpPr>
              <p:cNvPr id="22579" name="Rectangle 51"/>
              <p:cNvSpPr>
                <a:spLocks noChangeArrowheads="1"/>
              </p:cNvSpPr>
              <p:nvPr/>
            </p:nvSpPr>
            <p:spPr bwMode="auto">
              <a:xfrm>
                <a:off x="5205" y="14200"/>
                <a:ext cx="426" cy="290"/>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80" name="Rectangle 52"/>
              <p:cNvSpPr>
                <a:spLocks noChangeArrowheads="1"/>
              </p:cNvSpPr>
              <p:nvPr/>
            </p:nvSpPr>
            <p:spPr bwMode="auto">
              <a:xfrm>
                <a:off x="5631" y="14345"/>
                <a:ext cx="426" cy="145"/>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sp>
            <p:nvSpPr>
              <p:cNvPr id="22581" name="Rectangle 53"/>
              <p:cNvSpPr>
                <a:spLocks noChangeArrowheads="1"/>
              </p:cNvSpPr>
              <p:nvPr/>
            </p:nvSpPr>
            <p:spPr bwMode="auto">
              <a:xfrm>
                <a:off x="6057" y="14399"/>
                <a:ext cx="426" cy="91"/>
              </a:xfrm>
              <a:prstGeom prst="rect">
                <a:avLst/>
              </a:prstGeom>
              <a:solidFill>
                <a:srgbClr val="00B050"/>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endParaRPr>
              </a:p>
            </p:txBody>
          </p:sp>
        </p:grpSp>
        <p:sp>
          <p:nvSpPr>
            <p:cNvPr id="22582" name="Rectangle 54"/>
            <p:cNvSpPr>
              <a:spLocks noChangeArrowheads="1"/>
            </p:cNvSpPr>
            <p:nvPr/>
          </p:nvSpPr>
          <p:spPr bwMode="auto">
            <a:xfrm>
              <a:off x="930" y="3204"/>
              <a:ext cx="272" cy="181"/>
            </a:xfrm>
            <a:prstGeom prst="rect">
              <a:avLst/>
            </a:prstGeom>
            <a:solidFill>
              <a:srgbClr val="FFFFFF"/>
            </a:solidFill>
            <a:ln w="9525">
              <a:noFill/>
              <a:miter lim="800000"/>
              <a:headEnd/>
              <a:tailEnd/>
            </a:ln>
          </p:spPr>
          <p:txBody>
            <a:bodyPr lIns="90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2</a:t>
              </a:r>
              <a:endParaRPr lang="en-US" altLang="zh-CN" sz="1600" b="1">
                <a:effectLst>
                  <a:outerShdw blurRad="38100" dist="38100" dir="2700000" algn="tl">
                    <a:srgbClr val="000000">
                      <a:alpha val="43137"/>
                    </a:srgbClr>
                  </a:outerShdw>
                </a:effectLst>
              </a:endParaRPr>
            </a:p>
          </p:txBody>
        </p:sp>
        <p:sp>
          <p:nvSpPr>
            <p:cNvPr id="22583" name="Rectangle 55"/>
            <p:cNvSpPr>
              <a:spLocks noChangeArrowheads="1"/>
            </p:cNvSpPr>
            <p:nvPr/>
          </p:nvSpPr>
          <p:spPr bwMode="auto">
            <a:xfrm>
              <a:off x="1292" y="2840"/>
              <a:ext cx="273" cy="182"/>
            </a:xfrm>
            <a:prstGeom prst="rect">
              <a:avLst/>
            </a:prstGeom>
            <a:solidFill>
              <a:srgbClr val="FFFFFF"/>
            </a:solidFill>
            <a:ln w="9525">
              <a:noFill/>
              <a:miter lim="800000"/>
              <a:headEnd/>
              <a:tailEnd/>
            </a:ln>
          </p:spPr>
          <p:txBody>
            <a:bodyPr lIns="90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8</a:t>
              </a:r>
              <a:endParaRPr lang="en-US" altLang="zh-CN" sz="1600" b="1">
                <a:effectLst>
                  <a:outerShdw blurRad="38100" dist="38100" dir="2700000" algn="tl">
                    <a:srgbClr val="000000">
                      <a:alpha val="43137"/>
                    </a:srgbClr>
                  </a:outerShdw>
                </a:effectLst>
              </a:endParaRPr>
            </a:p>
          </p:txBody>
        </p:sp>
        <p:sp>
          <p:nvSpPr>
            <p:cNvPr id="22584" name="Rectangle 56"/>
            <p:cNvSpPr>
              <a:spLocks noChangeArrowheads="1"/>
            </p:cNvSpPr>
            <p:nvPr/>
          </p:nvSpPr>
          <p:spPr bwMode="auto">
            <a:xfrm>
              <a:off x="1655" y="2296"/>
              <a:ext cx="402" cy="273"/>
            </a:xfrm>
            <a:prstGeom prst="rect">
              <a:avLst/>
            </a:prstGeom>
            <a:solidFill>
              <a:srgbClr val="FFFFFF"/>
            </a:solidFill>
            <a:ln w="9525">
              <a:noFill/>
              <a:miter lim="800000"/>
              <a:headEnd/>
              <a:tailEnd/>
            </a:ln>
          </p:spPr>
          <p:txBody>
            <a:bodyPr lIns="54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18</a:t>
              </a:r>
              <a:endParaRPr lang="en-US" altLang="zh-CN" sz="1600" b="1">
                <a:effectLst>
                  <a:outerShdw blurRad="38100" dist="38100" dir="2700000" algn="tl">
                    <a:srgbClr val="000000">
                      <a:alpha val="43137"/>
                    </a:srgbClr>
                  </a:outerShdw>
                </a:effectLst>
              </a:endParaRPr>
            </a:p>
          </p:txBody>
        </p:sp>
        <p:sp>
          <p:nvSpPr>
            <p:cNvPr id="22585" name="Rectangle 57"/>
            <p:cNvSpPr>
              <a:spLocks noChangeArrowheads="1"/>
            </p:cNvSpPr>
            <p:nvPr/>
          </p:nvSpPr>
          <p:spPr bwMode="auto">
            <a:xfrm>
              <a:off x="2109" y="2024"/>
              <a:ext cx="317" cy="272"/>
            </a:xfrm>
            <a:prstGeom prst="rect">
              <a:avLst/>
            </a:prstGeom>
            <a:solidFill>
              <a:srgbClr val="FFFFFF"/>
            </a:solidFill>
            <a:ln w="9525">
              <a:noFill/>
              <a:miter lim="800000"/>
              <a:headEnd/>
              <a:tailEnd/>
            </a:ln>
          </p:spPr>
          <p:txBody>
            <a:bodyPr lIns="54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22</a:t>
              </a:r>
              <a:endParaRPr lang="en-US" altLang="zh-CN" sz="1600" b="1">
                <a:effectLst>
                  <a:outerShdw blurRad="38100" dist="38100" dir="2700000" algn="tl">
                    <a:srgbClr val="000000">
                      <a:alpha val="43137"/>
                    </a:srgbClr>
                  </a:outerShdw>
                </a:effectLst>
              </a:endParaRPr>
            </a:p>
          </p:txBody>
        </p:sp>
        <p:sp>
          <p:nvSpPr>
            <p:cNvPr id="22586" name="Rectangle 58"/>
            <p:cNvSpPr>
              <a:spLocks noChangeArrowheads="1"/>
            </p:cNvSpPr>
            <p:nvPr/>
          </p:nvSpPr>
          <p:spPr bwMode="auto">
            <a:xfrm>
              <a:off x="2517" y="1752"/>
              <a:ext cx="403" cy="272"/>
            </a:xfrm>
            <a:prstGeom prst="rect">
              <a:avLst/>
            </a:prstGeom>
            <a:solidFill>
              <a:srgbClr val="FFFFFF"/>
            </a:solidFill>
            <a:ln w="9525">
              <a:noFill/>
              <a:miter lim="800000"/>
              <a:headEnd/>
              <a:tailEnd/>
            </a:ln>
          </p:spPr>
          <p:txBody>
            <a:bodyPr lIns="54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27</a:t>
              </a:r>
              <a:endParaRPr lang="en-US" altLang="zh-CN" sz="1600" b="1">
                <a:effectLst>
                  <a:outerShdw blurRad="38100" dist="38100" dir="2700000" algn="tl">
                    <a:srgbClr val="000000">
                      <a:alpha val="43137"/>
                    </a:srgbClr>
                  </a:outerShdw>
                </a:effectLst>
              </a:endParaRPr>
            </a:p>
          </p:txBody>
        </p:sp>
        <p:sp>
          <p:nvSpPr>
            <p:cNvPr id="22587" name="Rectangle 59"/>
            <p:cNvSpPr>
              <a:spLocks noChangeArrowheads="1"/>
            </p:cNvSpPr>
            <p:nvPr/>
          </p:nvSpPr>
          <p:spPr bwMode="auto">
            <a:xfrm>
              <a:off x="4116" y="3249"/>
              <a:ext cx="403" cy="272"/>
            </a:xfrm>
            <a:prstGeom prst="rect">
              <a:avLst/>
            </a:prstGeom>
            <a:solidFill>
              <a:srgbClr val="FFFFFF"/>
            </a:solidFill>
            <a:ln w="9525">
              <a:noFill/>
              <a:miter lim="800000"/>
              <a:headEnd/>
              <a:tailEnd/>
            </a:ln>
          </p:spPr>
          <p:txBody>
            <a:bodyPr lIns="90000" tIns="10800" rIns="18000" bIns="10800"/>
            <a:lstStyle/>
            <a:p>
              <a:pPr algn="just"/>
              <a:r>
                <a:rPr lang="en-US" altLang="zh-CN" sz="1600" b="1">
                  <a:effectLst>
                    <a:outerShdw blurRad="38100" dist="38100" dir="2700000" algn="tl">
                      <a:srgbClr val="000000">
                        <a:alpha val="43137"/>
                      </a:srgbClr>
                    </a:outerShdw>
                  </a:effectLst>
                  <a:latin typeface="Times New Roman" pitchFamily="18" charset="0"/>
                </a:rPr>
                <a:t>1</a:t>
              </a:r>
              <a:endParaRPr lang="en-US" altLang="zh-CN" sz="1600" b="1">
                <a:effectLst>
                  <a:outerShdw blurRad="38100" dist="38100" dir="2700000" algn="tl">
                    <a:srgbClr val="000000">
                      <a:alpha val="43137"/>
                    </a:srgbClr>
                  </a:outerShdw>
                </a:effectLst>
              </a:endParaRPr>
            </a:p>
          </p:txBody>
        </p:sp>
      </p:grpSp>
      <p:sp>
        <p:nvSpPr>
          <p:cNvPr id="47" name="Rectangle 61"/>
          <p:cNvSpPr>
            <a:spLocks noGrp="1" noChangeArrowheads="1"/>
          </p:cNvSpPr>
          <p:nvPr>
            <p:ph type="title"/>
          </p:nvPr>
        </p:nvSpPr>
        <p:spPr bwMode="auto">
          <a:xfrm>
            <a:off x="3193257" y="159613"/>
            <a:ext cx="2757486" cy="707886"/>
          </a:xfrm>
          <a:prstGeom prst="rect">
            <a:avLst/>
          </a:prstGeom>
          <a:noFill/>
          <a:ln w="9525">
            <a:noFill/>
            <a:miter lim="800000"/>
            <a:headEnd/>
            <a:tailEnd/>
          </a:ln>
          <a:effectLst/>
        </p:spPr>
        <p:txBody>
          <a:bodyPr wrap="none" anchor="ctr">
            <a:spAutoFit/>
          </a:bodyPr>
          <a:lstStyle/>
          <a:p>
            <a:pPr algn="ctr"/>
            <a:r>
              <a:rPr lang="zh-CN" altLang="en-US" dirty="0">
                <a:solidFill>
                  <a:srgbClr val="C00000"/>
                </a:solidFill>
              </a:rPr>
              <a:t>频数直方图</a:t>
            </a:r>
          </a:p>
        </p:txBody>
      </p:sp>
    </p:spTree>
  </p:cSld>
  <p:clrMapOvr>
    <a:masterClrMapping/>
  </p:clrMapOvr>
  <p:transition>
    <p:cover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1691680" y="1772816"/>
            <a:ext cx="5784850" cy="3365500"/>
            <a:chOff x="1202" y="1616"/>
            <a:chExt cx="3644" cy="2120"/>
          </a:xfrm>
        </p:grpSpPr>
        <p:sp>
          <p:nvSpPr>
            <p:cNvPr id="23562" name="Rectangle 10"/>
            <p:cNvSpPr>
              <a:spLocks noChangeArrowheads="1"/>
            </p:cNvSpPr>
            <p:nvPr/>
          </p:nvSpPr>
          <p:spPr bwMode="auto">
            <a:xfrm>
              <a:off x="1202" y="2905"/>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0.1</a:t>
              </a:r>
              <a:endParaRPr lang="en-US" altLang="zh-CN" sz="1600" b="1">
                <a:effectLst>
                  <a:outerShdw blurRad="38100" dist="38100" dir="2700000" algn="tl">
                    <a:srgbClr val="000000">
                      <a:alpha val="43137"/>
                    </a:srgbClr>
                  </a:outerShdw>
                </a:effectLst>
              </a:endParaRPr>
            </a:p>
          </p:txBody>
        </p:sp>
        <p:sp>
          <p:nvSpPr>
            <p:cNvPr id="23563" name="Rectangle 11"/>
            <p:cNvSpPr>
              <a:spLocks noChangeArrowheads="1"/>
            </p:cNvSpPr>
            <p:nvPr/>
          </p:nvSpPr>
          <p:spPr bwMode="auto">
            <a:xfrm>
              <a:off x="1202" y="2475"/>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0.2</a:t>
              </a:r>
              <a:endParaRPr lang="en-US" altLang="zh-CN" sz="1600" b="1">
                <a:effectLst>
                  <a:outerShdw blurRad="38100" dist="38100" dir="2700000" algn="tl">
                    <a:srgbClr val="000000">
                      <a:alpha val="43137"/>
                    </a:srgbClr>
                  </a:outerShdw>
                </a:effectLst>
              </a:endParaRPr>
            </a:p>
          </p:txBody>
        </p:sp>
        <p:sp>
          <p:nvSpPr>
            <p:cNvPr id="23565" name="Rectangle 13"/>
            <p:cNvSpPr>
              <a:spLocks noChangeArrowheads="1"/>
            </p:cNvSpPr>
            <p:nvPr/>
          </p:nvSpPr>
          <p:spPr bwMode="auto">
            <a:xfrm>
              <a:off x="1202" y="2046"/>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0.3</a:t>
              </a:r>
              <a:endParaRPr lang="en-US" altLang="zh-CN" sz="1600" b="1">
                <a:effectLst>
                  <a:outerShdw blurRad="38100" dist="38100" dir="2700000" algn="tl">
                    <a:srgbClr val="000000">
                      <a:alpha val="43137"/>
                    </a:srgbClr>
                  </a:outerShdw>
                </a:effectLst>
              </a:endParaRPr>
            </a:p>
          </p:txBody>
        </p:sp>
        <p:sp>
          <p:nvSpPr>
            <p:cNvPr id="23567" name="Rectangle 15"/>
            <p:cNvSpPr>
              <a:spLocks noChangeArrowheads="1"/>
            </p:cNvSpPr>
            <p:nvPr/>
          </p:nvSpPr>
          <p:spPr bwMode="auto">
            <a:xfrm>
              <a:off x="1202" y="1616"/>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P</a:t>
              </a:r>
              <a:r>
                <a:rPr lang="en-US" altLang="zh-CN" sz="1600" b="1" baseline="-25000">
                  <a:effectLst>
                    <a:outerShdw blurRad="38100" dist="38100" dir="2700000" algn="tl">
                      <a:srgbClr val="000000">
                        <a:alpha val="43137"/>
                      </a:srgbClr>
                    </a:outerShdw>
                  </a:effectLst>
                  <a:latin typeface="Times New Roman" pitchFamily="18" charset="0"/>
                </a:rPr>
                <a:t>i</a:t>
              </a:r>
              <a:endParaRPr lang="en-US" altLang="zh-CN" sz="1600" b="1">
                <a:effectLst>
                  <a:outerShdw blurRad="38100" dist="38100" dir="2700000" algn="tl">
                    <a:srgbClr val="000000">
                      <a:alpha val="43137"/>
                    </a:srgbClr>
                  </a:outerShdw>
                </a:effectLst>
              </a:endParaRPr>
            </a:p>
          </p:txBody>
        </p:sp>
        <p:sp>
          <p:nvSpPr>
            <p:cNvPr id="23572" name="Rectangle 20"/>
            <p:cNvSpPr>
              <a:spLocks noChangeArrowheads="1"/>
            </p:cNvSpPr>
            <p:nvPr/>
          </p:nvSpPr>
          <p:spPr bwMode="auto">
            <a:xfrm>
              <a:off x="2764" y="3442"/>
              <a:ext cx="694"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134.5</a:t>
              </a:r>
              <a:endParaRPr lang="en-US" altLang="zh-CN" sz="1600" b="1">
                <a:effectLst>
                  <a:outerShdw blurRad="38100" dist="38100" dir="2700000" algn="tl">
                    <a:srgbClr val="000000">
                      <a:alpha val="43137"/>
                    </a:srgbClr>
                  </a:outerShdw>
                </a:effectLst>
              </a:endParaRPr>
            </a:p>
          </p:txBody>
        </p:sp>
        <p:sp>
          <p:nvSpPr>
            <p:cNvPr id="23573" name="Rectangle 21"/>
            <p:cNvSpPr>
              <a:spLocks noChangeArrowheads="1"/>
            </p:cNvSpPr>
            <p:nvPr/>
          </p:nvSpPr>
          <p:spPr bwMode="auto">
            <a:xfrm>
              <a:off x="3458" y="3442"/>
              <a:ext cx="694"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138.5</a:t>
              </a:r>
              <a:endParaRPr lang="en-US" altLang="zh-CN" sz="1600" b="1">
                <a:effectLst>
                  <a:outerShdw blurRad="38100" dist="38100" dir="2700000" algn="tl">
                    <a:srgbClr val="000000">
                      <a:alpha val="43137"/>
                    </a:srgbClr>
                  </a:outerShdw>
                </a:effectLst>
              </a:endParaRPr>
            </a:p>
          </p:txBody>
        </p:sp>
        <p:sp>
          <p:nvSpPr>
            <p:cNvPr id="23574" name="Rectangle 22"/>
            <p:cNvSpPr>
              <a:spLocks noChangeArrowheads="1"/>
            </p:cNvSpPr>
            <p:nvPr/>
          </p:nvSpPr>
          <p:spPr bwMode="auto">
            <a:xfrm>
              <a:off x="4152" y="3442"/>
              <a:ext cx="694"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142.5</a:t>
              </a:r>
              <a:endParaRPr lang="en-US" altLang="zh-CN" sz="1600" b="1">
                <a:effectLst>
                  <a:outerShdw blurRad="38100" dist="38100" dir="2700000" algn="tl">
                    <a:srgbClr val="000000">
                      <a:alpha val="43137"/>
                    </a:srgbClr>
                  </a:outerShdw>
                </a:effectLst>
              </a:endParaRPr>
            </a:p>
          </p:txBody>
        </p:sp>
        <p:sp>
          <p:nvSpPr>
            <p:cNvPr id="23576" name="Rectangle 24"/>
            <p:cNvSpPr>
              <a:spLocks noChangeArrowheads="1"/>
            </p:cNvSpPr>
            <p:nvPr/>
          </p:nvSpPr>
          <p:spPr bwMode="auto">
            <a:xfrm>
              <a:off x="2070" y="3442"/>
              <a:ext cx="694"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130.5</a:t>
              </a:r>
              <a:endParaRPr lang="en-US" altLang="zh-CN" sz="1600" b="1">
                <a:effectLst>
                  <a:outerShdw blurRad="38100" dist="38100" dir="2700000" algn="tl">
                    <a:srgbClr val="000000">
                      <a:alpha val="43137"/>
                    </a:srgbClr>
                  </a:outerShdw>
                </a:effectLst>
              </a:endParaRPr>
            </a:p>
          </p:txBody>
        </p:sp>
        <p:sp>
          <p:nvSpPr>
            <p:cNvPr id="23578" name="Rectangle 26"/>
            <p:cNvSpPr>
              <a:spLocks noChangeArrowheads="1"/>
            </p:cNvSpPr>
            <p:nvPr/>
          </p:nvSpPr>
          <p:spPr bwMode="auto">
            <a:xfrm>
              <a:off x="1383" y="3521"/>
              <a:ext cx="415"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126.5</a:t>
              </a:r>
              <a:endParaRPr lang="en-US" altLang="zh-CN" sz="1600" b="1">
                <a:effectLst>
                  <a:outerShdw blurRad="38100" dist="38100" dir="2700000" algn="tl">
                    <a:srgbClr val="000000">
                      <a:alpha val="43137"/>
                    </a:srgbClr>
                  </a:outerShdw>
                </a:effectLst>
              </a:endParaRPr>
            </a:p>
          </p:txBody>
        </p:sp>
        <p:sp>
          <p:nvSpPr>
            <p:cNvPr id="23579" name="Line 27"/>
            <p:cNvSpPr>
              <a:spLocks noChangeShapeType="1"/>
            </p:cNvSpPr>
            <p:nvPr/>
          </p:nvSpPr>
          <p:spPr bwMode="auto">
            <a:xfrm flipV="1">
              <a:off x="1550" y="3442"/>
              <a:ext cx="2178" cy="1"/>
            </a:xfrm>
            <a:prstGeom prst="line">
              <a:avLst/>
            </a:prstGeom>
            <a:noFill/>
            <a:ln w="9525">
              <a:solidFill>
                <a:srgbClr val="000000"/>
              </a:solidFill>
              <a:round/>
              <a:headEnd/>
              <a:tailEnd type="stealth" w="sm" len="lg"/>
            </a:ln>
          </p:spPr>
          <p:txBody>
            <a:bodyPr lIns="0" rIns="0"/>
            <a:lstStyle/>
            <a:p>
              <a:endParaRPr lang="zh-CN" altLang="en-US" b="1">
                <a:effectLst>
                  <a:outerShdw blurRad="38100" dist="38100" dir="2700000" algn="tl">
                    <a:srgbClr val="000000">
                      <a:alpha val="43137"/>
                    </a:srgbClr>
                  </a:outerShdw>
                </a:effectLst>
              </a:endParaRPr>
            </a:p>
          </p:txBody>
        </p:sp>
        <p:sp>
          <p:nvSpPr>
            <p:cNvPr id="23581" name="Line 29"/>
            <p:cNvSpPr>
              <a:spLocks noChangeShapeType="1"/>
            </p:cNvSpPr>
            <p:nvPr/>
          </p:nvSpPr>
          <p:spPr bwMode="auto">
            <a:xfrm flipV="1">
              <a:off x="1550" y="1616"/>
              <a:ext cx="0" cy="1826"/>
            </a:xfrm>
            <a:prstGeom prst="line">
              <a:avLst/>
            </a:prstGeom>
            <a:noFill/>
            <a:ln w="9525">
              <a:solidFill>
                <a:srgbClr val="000000"/>
              </a:solidFill>
              <a:round/>
              <a:headEnd/>
              <a:tailEnd type="stealth" w="sm" len="lg"/>
            </a:ln>
          </p:spPr>
          <p:txBody>
            <a:bodyPr lIns="0" rIns="0"/>
            <a:lstStyle/>
            <a:p>
              <a:endParaRPr lang="zh-CN" altLang="en-US" b="1">
                <a:effectLst>
                  <a:outerShdw blurRad="38100" dist="38100" dir="2700000" algn="tl">
                    <a:srgbClr val="000000">
                      <a:alpha val="43137"/>
                    </a:srgbClr>
                  </a:outerShdw>
                </a:effectLst>
              </a:endParaRPr>
            </a:p>
          </p:txBody>
        </p:sp>
        <p:sp>
          <p:nvSpPr>
            <p:cNvPr id="23582" name="Line 30"/>
            <p:cNvSpPr>
              <a:spLocks noChangeShapeType="1"/>
            </p:cNvSpPr>
            <p:nvPr/>
          </p:nvSpPr>
          <p:spPr bwMode="auto">
            <a:xfrm>
              <a:off x="1550" y="3227"/>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3" name="Line 31"/>
            <p:cNvSpPr>
              <a:spLocks noChangeShapeType="1"/>
            </p:cNvSpPr>
            <p:nvPr/>
          </p:nvSpPr>
          <p:spPr bwMode="auto">
            <a:xfrm>
              <a:off x="1550" y="3012"/>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4" name="Line 32"/>
            <p:cNvSpPr>
              <a:spLocks noChangeShapeType="1"/>
            </p:cNvSpPr>
            <p:nvPr/>
          </p:nvSpPr>
          <p:spPr bwMode="auto">
            <a:xfrm>
              <a:off x="1550" y="2798"/>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5" name="Line 33"/>
            <p:cNvSpPr>
              <a:spLocks noChangeShapeType="1"/>
            </p:cNvSpPr>
            <p:nvPr/>
          </p:nvSpPr>
          <p:spPr bwMode="auto">
            <a:xfrm>
              <a:off x="1550" y="2153"/>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6" name="Line 34"/>
            <p:cNvSpPr>
              <a:spLocks noChangeShapeType="1"/>
            </p:cNvSpPr>
            <p:nvPr/>
          </p:nvSpPr>
          <p:spPr bwMode="auto">
            <a:xfrm>
              <a:off x="1550" y="2583"/>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7" name="Line 35"/>
            <p:cNvSpPr>
              <a:spLocks noChangeShapeType="1"/>
            </p:cNvSpPr>
            <p:nvPr/>
          </p:nvSpPr>
          <p:spPr bwMode="auto">
            <a:xfrm>
              <a:off x="1550" y="2368"/>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8" name="Line 36"/>
            <p:cNvSpPr>
              <a:spLocks noChangeShapeType="1"/>
            </p:cNvSpPr>
            <p:nvPr/>
          </p:nvSpPr>
          <p:spPr bwMode="auto">
            <a:xfrm>
              <a:off x="1550" y="1938"/>
              <a:ext cx="60" cy="0"/>
            </a:xfrm>
            <a:prstGeom prst="line">
              <a:avLst/>
            </a:prstGeom>
            <a:noFill/>
            <a:ln w="9525">
              <a:solidFill>
                <a:srgbClr val="000000"/>
              </a:solidFill>
              <a:round/>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89" name="Rectangle 37"/>
            <p:cNvSpPr>
              <a:spLocks noChangeArrowheads="1"/>
            </p:cNvSpPr>
            <p:nvPr/>
          </p:nvSpPr>
          <p:spPr bwMode="auto">
            <a:xfrm>
              <a:off x="2417" y="2690"/>
              <a:ext cx="347" cy="752"/>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0" name="Rectangle 38"/>
            <p:cNvSpPr>
              <a:spLocks noChangeArrowheads="1"/>
            </p:cNvSpPr>
            <p:nvPr/>
          </p:nvSpPr>
          <p:spPr bwMode="auto">
            <a:xfrm>
              <a:off x="1202" y="3335"/>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a:t>
              </a:r>
              <a:endParaRPr lang="en-US" altLang="zh-CN" sz="1600" b="1">
                <a:effectLst>
                  <a:outerShdw blurRad="38100" dist="38100" dir="2700000" algn="tl">
                    <a:srgbClr val="000000">
                      <a:alpha val="43137"/>
                    </a:srgbClr>
                  </a:outerShdw>
                </a:effectLst>
              </a:endParaRPr>
            </a:p>
          </p:txBody>
        </p:sp>
        <p:sp>
          <p:nvSpPr>
            <p:cNvPr id="23592" name="Rectangle 40"/>
            <p:cNvSpPr>
              <a:spLocks noChangeArrowheads="1"/>
            </p:cNvSpPr>
            <p:nvPr/>
          </p:nvSpPr>
          <p:spPr bwMode="auto">
            <a:xfrm>
              <a:off x="1723" y="3335"/>
              <a:ext cx="347" cy="107"/>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3" name="Rectangle 41"/>
            <p:cNvSpPr>
              <a:spLocks noChangeArrowheads="1"/>
            </p:cNvSpPr>
            <p:nvPr/>
          </p:nvSpPr>
          <p:spPr bwMode="auto">
            <a:xfrm>
              <a:off x="2070" y="3120"/>
              <a:ext cx="347" cy="322"/>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4" name="Rectangle 42"/>
            <p:cNvSpPr>
              <a:spLocks noChangeArrowheads="1"/>
            </p:cNvSpPr>
            <p:nvPr/>
          </p:nvSpPr>
          <p:spPr bwMode="auto">
            <a:xfrm>
              <a:off x="2764" y="2476"/>
              <a:ext cx="347" cy="966"/>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5" name="Rectangle 43"/>
            <p:cNvSpPr>
              <a:spLocks noChangeArrowheads="1"/>
            </p:cNvSpPr>
            <p:nvPr/>
          </p:nvSpPr>
          <p:spPr bwMode="auto">
            <a:xfrm>
              <a:off x="3111" y="2261"/>
              <a:ext cx="347" cy="1181"/>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6" name="Rectangle 44"/>
            <p:cNvSpPr>
              <a:spLocks noChangeArrowheads="1"/>
            </p:cNvSpPr>
            <p:nvPr/>
          </p:nvSpPr>
          <p:spPr bwMode="auto">
            <a:xfrm>
              <a:off x="3458" y="2798"/>
              <a:ext cx="347" cy="644"/>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8" name="Rectangle 46"/>
            <p:cNvSpPr>
              <a:spLocks noChangeArrowheads="1"/>
            </p:cNvSpPr>
            <p:nvPr/>
          </p:nvSpPr>
          <p:spPr bwMode="auto">
            <a:xfrm>
              <a:off x="3805" y="3227"/>
              <a:ext cx="347" cy="215"/>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599" name="Rectangle 47"/>
            <p:cNvSpPr>
              <a:spLocks noChangeArrowheads="1"/>
            </p:cNvSpPr>
            <p:nvPr/>
          </p:nvSpPr>
          <p:spPr bwMode="auto">
            <a:xfrm>
              <a:off x="4152" y="3335"/>
              <a:ext cx="347" cy="107"/>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600" name="Rectangle 48"/>
            <p:cNvSpPr>
              <a:spLocks noChangeArrowheads="1"/>
            </p:cNvSpPr>
            <p:nvPr/>
          </p:nvSpPr>
          <p:spPr bwMode="auto">
            <a:xfrm>
              <a:off x="4499" y="3375"/>
              <a:ext cx="347" cy="67"/>
            </a:xfrm>
            <a:prstGeom prst="rect">
              <a:avLst/>
            </a:prstGeom>
            <a:solidFill>
              <a:srgbClr val="FFFF00"/>
            </a:solidFill>
            <a:ln w="9525">
              <a:solidFill>
                <a:srgbClr val="000000"/>
              </a:solidFill>
              <a:miter lim="800000"/>
              <a:headEnd/>
              <a:tailEnd/>
            </a:ln>
          </p:spPr>
          <p:txBody>
            <a:bodyPr lIns="0" rIns="0"/>
            <a:lstStyle/>
            <a:p>
              <a:endParaRPr lang="zh-CN" altLang="en-US" b="1">
                <a:effectLst>
                  <a:outerShdw blurRad="38100" dist="38100" dir="2700000" algn="tl">
                    <a:srgbClr val="000000">
                      <a:alpha val="43137"/>
                    </a:srgbClr>
                  </a:outerShdw>
                </a:effectLst>
              </a:endParaRPr>
            </a:p>
          </p:txBody>
        </p:sp>
        <p:sp>
          <p:nvSpPr>
            <p:cNvPr id="23601" name="Rectangle 49"/>
            <p:cNvSpPr>
              <a:spLocks noChangeArrowheads="1"/>
            </p:cNvSpPr>
            <p:nvPr/>
          </p:nvSpPr>
          <p:spPr bwMode="auto">
            <a:xfrm>
              <a:off x="1723" y="3120"/>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0.02</a:t>
              </a:r>
              <a:endParaRPr lang="en-US" altLang="zh-CN" sz="1600" b="1">
                <a:effectLst>
                  <a:outerShdw blurRad="38100" dist="38100" dir="2700000" algn="tl">
                    <a:srgbClr val="000000">
                      <a:alpha val="43137"/>
                    </a:srgbClr>
                  </a:outerShdw>
                </a:effectLst>
              </a:endParaRPr>
            </a:p>
          </p:txBody>
        </p:sp>
        <p:sp>
          <p:nvSpPr>
            <p:cNvPr id="23602" name="Rectangle 50"/>
            <p:cNvSpPr>
              <a:spLocks noChangeArrowheads="1"/>
            </p:cNvSpPr>
            <p:nvPr/>
          </p:nvSpPr>
          <p:spPr bwMode="auto">
            <a:xfrm>
              <a:off x="1973" y="2840"/>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0.08</a:t>
              </a:r>
              <a:endParaRPr lang="en-US" altLang="zh-CN" sz="1600" b="1">
                <a:effectLst>
                  <a:outerShdw blurRad="38100" dist="38100" dir="2700000" algn="tl">
                    <a:srgbClr val="000000">
                      <a:alpha val="43137"/>
                    </a:srgbClr>
                  </a:outerShdw>
                </a:effectLst>
              </a:endParaRPr>
            </a:p>
          </p:txBody>
        </p:sp>
        <p:sp>
          <p:nvSpPr>
            <p:cNvPr id="23603" name="Rectangle 51"/>
            <p:cNvSpPr>
              <a:spLocks noChangeArrowheads="1"/>
            </p:cNvSpPr>
            <p:nvPr/>
          </p:nvSpPr>
          <p:spPr bwMode="auto">
            <a:xfrm>
              <a:off x="2381" y="2387"/>
              <a:ext cx="236" cy="184"/>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0.18</a:t>
              </a:r>
              <a:endParaRPr lang="en-US" altLang="zh-CN" sz="1600" b="1">
                <a:effectLst>
                  <a:outerShdw blurRad="38100" dist="38100" dir="2700000" algn="tl">
                    <a:srgbClr val="000000">
                      <a:alpha val="43137"/>
                    </a:srgbClr>
                  </a:outerShdw>
                </a:effectLst>
              </a:endParaRPr>
            </a:p>
          </p:txBody>
        </p:sp>
        <p:sp>
          <p:nvSpPr>
            <p:cNvPr id="23604" name="Rectangle 52"/>
            <p:cNvSpPr>
              <a:spLocks noChangeArrowheads="1"/>
            </p:cNvSpPr>
            <p:nvPr/>
          </p:nvSpPr>
          <p:spPr bwMode="auto">
            <a:xfrm>
              <a:off x="2764" y="2261"/>
              <a:ext cx="347" cy="214"/>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0.22</a:t>
              </a:r>
              <a:endParaRPr lang="en-US" altLang="zh-CN" sz="1600" b="1">
                <a:effectLst>
                  <a:outerShdw blurRad="38100" dist="38100" dir="2700000" algn="tl">
                    <a:srgbClr val="000000">
                      <a:alpha val="43137"/>
                    </a:srgbClr>
                  </a:outerShdw>
                </a:effectLst>
              </a:endParaRPr>
            </a:p>
          </p:txBody>
        </p:sp>
        <p:sp>
          <p:nvSpPr>
            <p:cNvPr id="23605" name="Rectangle 53"/>
            <p:cNvSpPr>
              <a:spLocks noChangeArrowheads="1"/>
            </p:cNvSpPr>
            <p:nvPr/>
          </p:nvSpPr>
          <p:spPr bwMode="auto">
            <a:xfrm>
              <a:off x="3111" y="2046"/>
              <a:ext cx="347" cy="215"/>
            </a:xfrm>
            <a:prstGeom prst="rect">
              <a:avLst/>
            </a:prstGeom>
            <a:solidFill>
              <a:srgbClr val="FFFFFF"/>
            </a:solidFill>
            <a:ln w="9525">
              <a:noFill/>
              <a:miter lim="800000"/>
              <a:headEnd/>
              <a:tailEnd/>
            </a:ln>
          </p:spPr>
          <p:txBody>
            <a:bodyPr lIns="0" tIns="10800" rIns="0" bIns="10800"/>
            <a:lstStyle/>
            <a:p>
              <a:pPr algn="just"/>
              <a:r>
                <a:rPr lang="en-US" altLang="zh-CN" sz="1600" b="1">
                  <a:effectLst>
                    <a:outerShdw blurRad="38100" dist="38100" dir="2700000" algn="tl">
                      <a:srgbClr val="000000">
                        <a:alpha val="43137"/>
                      </a:srgbClr>
                    </a:outerShdw>
                  </a:effectLst>
                  <a:latin typeface="Times New Roman" pitchFamily="18" charset="0"/>
                </a:rPr>
                <a:t>0.27</a:t>
              </a:r>
              <a:endParaRPr lang="en-US" altLang="zh-CN" sz="1600" b="1">
                <a:effectLst>
                  <a:outerShdw blurRad="38100" dist="38100" dir="2700000" algn="tl">
                    <a:srgbClr val="000000">
                      <a:alpha val="43137"/>
                    </a:srgbClr>
                  </a:outerShdw>
                </a:effectLst>
              </a:endParaRPr>
            </a:p>
          </p:txBody>
        </p:sp>
      </p:grpSp>
      <p:sp>
        <p:nvSpPr>
          <p:cNvPr id="38" name="Rectangle 55"/>
          <p:cNvSpPr>
            <a:spLocks noGrp="1" noChangeArrowheads="1"/>
          </p:cNvSpPr>
          <p:nvPr>
            <p:ph type="title"/>
          </p:nvPr>
        </p:nvSpPr>
        <p:spPr bwMode="auto">
          <a:xfrm>
            <a:off x="468313" y="190392"/>
            <a:ext cx="8207375" cy="646331"/>
          </a:xfrm>
          <a:prstGeom prst="rect">
            <a:avLst/>
          </a:prstGeom>
          <a:noFill/>
          <a:ln w="9525">
            <a:noFill/>
            <a:miter lim="800000"/>
            <a:headEnd/>
            <a:tailEnd/>
          </a:ln>
          <a:effectLst/>
        </p:spPr>
        <p:txBody>
          <a:bodyPr anchor="ctr">
            <a:spAutoFit/>
          </a:bodyPr>
          <a:lstStyle/>
          <a:p>
            <a:r>
              <a:rPr lang="zh-CN" altLang="en-US" sz="3600" dirty="0">
                <a:solidFill>
                  <a:srgbClr val="C00000"/>
                </a:solidFill>
              </a:rPr>
              <a:t>频率直方图</a:t>
            </a:r>
          </a:p>
        </p:txBody>
      </p:sp>
    </p:spTree>
  </p:cSld>
  <p:clrMapOvr>
    <a:masterClrMapping/>
  </p:clrMapOvr>
  <p:transition>
    <p:cover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600" dirty="0" smtClean="0">
                <a:solidFill>
                  <a:srgbClr val="C00000"/>
                </a:solidFill>
              </a:rPr>
              <a:t>直方图的观察与分析</a:t>
            </a:r>
            <a:endParaRPr lang="zh-CN" altLang="zh-CN" b="1" dirty="0">
              <a:solidFill>
                <a:srgbClr val="C00000"/>
              </a:solidFill>
            </a:endParaRPr>
          </a:p>
        </p:txBody>
      </p:sp>
      <p:sp>
        <p:nvSpPr>
          <p:cNvPr id="24579" name="Rectangle 3"/>
          <p:cNvSpPr>
            <a:spLocks noGrp="1" noChangeArrowheads="1"/>
          </p:cNvSpPr>
          <p:nvPr>
            <p:ph idx="1"/>
          </p:nvPr>
        </p:nvSpPr>
        <p:spPr>
          <a:xfrm>
            <a:off x="395536" y="1340768"/>
            <a:ext cx="8486775" cy="4114800"/>
          </a:xfrm>
        </p:spPr>
        <p:txBody>
          <a:bodyPr/>
          <a:lstStyle/>
          <a:p>
            <a:pPr>
              <a:lnSpc>
                <a:spcPct val="80000"/>
              </a:lnSpc>
              <a:buNone/>
            </a:pPr>
            <a:r>
              <a:rPr lang="zh-CN" altLang="en-US" sz="2400" dirty="0" smtClean="0">
                <a:solidFill>
                  <a:srgbClr val="7030A0"/>
                </a:solidFill>
              </a:rPr>
              <a:t>（</a:t>
            </a:r>
            <a:r>
              <a:rPr lang="en-US" altLang="zh-CN" sz="2400" dirty="0">
                <a:solidFill>
                  <a:srgbClr val="7030A0"/>
                </a:solidFill>
              </a:rPr>
              <a:t>1</a:t>
            </a:r>
            <a:r>
              <a:rPr lang="zh-CN" altLang="en-US" sz="2400" dirty="0">
                <a:solidFill>
                  <a:srgbClr val="7030A0"/>
                </a:solidFill>
              </a:rPr>
              <a:t>）观察图形的分布</a:t>
            </a:r>
            <a:r>
              <a:rPr lang="zh-CN" altLang="en-US" sz="2400" dirty="0" smtClean="0">
                <a:solidFill>
                  <a:srgbClr val="7030A0"/>
                </a:solidFill>
              </a:rPr>
              <a:t>状态，判断属于</a:t>
            </a:r>
            <a:r>
              <a:rPr lang="zh-CN" altLang="en-US" sz="2400" dirty="0">
                <a:solidFill>
                  <a:srgbClr val="C00000"/>
                </a:solidFill>
              </a:rPr>
              <a:t>正常型</a:t>
            </a:r>
            <a:r>
              <a:rPr lang="zh-CN" altLang="en-US" sz="2400" dirty="0">
                <a:solidFill>
                  <a:srgbClr val="7030A0"/>
                </a:solidFill>
              </a:rPr>
              <a:t>还是</a:t>
            </a:r>
            <a:r>
              <a:rPr lang="zh-CN" altLang="en-US" sz="2400" dirty="0">
                <a:solidFill>
                  <a:srgbClr val="C00000"/>
                </a:solidFill>
              </a:rPr>
              <a:t>异常型</a:t>
            </a:r>
            <a:r>
              <a:rPr lang="zh-CN" altLang="en-US" sz="2400" dirty="0">
                <a:solidFill>
                  <a:srgbClr val="7030A0"/>
                </a:solidFill>
              </a:rPr>
              <a:t>。</a:t>
            </a:r>
          </a:p>
          <a:p>
            <a:pPr indent="371475">
              <a:lnSpc>
                <a:spcPct val="80000"/>
              </a:lnSpc>
              <a:buNone/>
            </a:pPr>
            <a:endParaRPr lang="en-US" altLang="zh-CN" sz="2400" dirty="0" smtClean="0"/>
          </a:p>
          <a:p>
            <a:pPr indent="371475">
              <a:lnSpc>
                <a:spcPct val="80000"/>
              </a:lnSpc>
              <a:buNone/>
            </a:pPr>
            <a:r>
              <a:rPr lang="en-US" altLang="zh-CN" sz="2400" dirty="0" smtClean="0"/>
              <a:t>1</a:t>
            </a:r>
            <a:r>
              <a:rPr lang="en-US" altLang="zh-CN" sz="2400" dirty="0"/>
              <a:t>) </a:t>
            </a:r>
            <a:r>
              <a:rPr lang="zh-CN" altLang="en-US" sz="2400" dirty="0"/>
              <a:t>正常型分布状态</a:t>
            </a:r>
          </a:p>
          <a:p>
            <a:pPr marL="714375" indent="542925">
              <a:lnSpc>
                <a:spcPct val="150000"/>
              </a:lnSpc>
              <a:buFont typeface="Wingdings" pitchFamily="2" charset="2"/>
              <a:buNone/>
            </a:pPr>
            <a:r>
              <a:rPr lang="zh-CN" altLang="en-US" sz="2400" dirty="0">
                <a:latin typeface="宋体" pitchFamily="2" charset="-122"/>
                <a:ea typeface="宋体" pitchFamily="2" charset="-122"/>
              </a:rPr>
              <a:t>图的中部有一峰值，两侧的分布大体对称且越偏离峰值其数值越小，符合正态分布。表明这批数据所代表的实施过程中</a:t>
            </a:r>
            <a:r>
              <a:rPr lang="zh-CN" altLang="en-US" sz="2400" dirty="0">
                <a:solidFill>
                  <a:srgbClr val="C00000"/>
                </a:solidFill>
                <a:latin typeface="宋体" pitchFamily="2" charset="-122"/>
                <a:ea typeface="宋体" pitchFamily="2" charset="-122"/>
              </a:rPr>
              <a:t>仅存在随机变异</a:t>
            </a:r>
            <a:r>
              <a:rPr lang="zh-CN" altLang="en-US" sz="2400" dirty="0">
                <a:latin typeface="宋体" pitchFamily="2" charset="-122"/>
                <a:ea typeface="宋体" pitchFamily="2" charset="-122"/>
              </a:rPr>
              <a:t>。因此，从</a:t>
            </a:r>
            <a:r>
              <a:rPr lang="zh-CN" altLang="en-US" sz="2400" dirty="0">
                <a:solidFill>
                  <a:srgbClr val="C00000"/>
                </a:solidFill>
                <a:latin typeface="宋体" pitchFamily="2" charset="-122"/>
                <a:ea typeface="宋体" pitchFamily="2" charset="-122"/>
              </a:rPr>
              <a:t>稳定正常的生产过程</a:t>
            </a:r>
            <a:r>
              <a:rPr lang="zh-CN" altLang="en-US" sz="2400" dirty="0">
                <a:latin typeface="宋体" pitchFamily="2" charset="-122"/>
                <a:ea typeface="宋体" pitchFamily="2" charset="-122"/>
              </a:rPr>
              <a:t>中得到的数据所做出的直方图，是一种正常型直方图。</a:t>
            </a:r>
          </a:p>
        </p:txBody>
      </p:sp>
      <p:grpSp>
        <p:nvGrpSpPr>
          <p:cNvPr id="2" name="Group 4"/>
          <p:cNvGrpSpPr>
            <a:grpSpLocks/>
          </p:cNvGrpSpPr>
          <p:nvPr/>
        </p:nvGrpSpPr>
        <p:grpSpPr bwMode="auto">
          <a:xfrm>
            <a:off x="3059113" y="4797425"/>
            <a:ext cx="2593007" cy="1511895"/>
            <a:chOff x="1838" y="6225"/>
            <a:chExt cx="2302" cy="1450"/>
          </a:xfrm>
          <a:solidFill>
            <a:srgbClr val="CC99FF"/>
          </a:solidFill>
        </p:grpSpPr>
        <p:sp>
          <p:nvSpPr>
            <p:cNvPr id="24581" name="Line 5"/>
            <p:cNvSpPr>
              <a:spLocks noChangeShapeType="1"/>
            </p:cNvSpPr>
            <p:nvPr/>
          </p:nvSpPr>
          <p:spPr bwMode="auto">
            <a:xfrm>
              <a:off x="1838" y="7675"/>
              <a:ext cx="2302" cy="0"/>
            </a:xfrm>
            <a:prstGeom prst="line">
              <a:avLst/>
            </a:prstGeom>
            <a:grpFill/>
            <a:ln w="9525">
              <a:solidFill>
                <a:srgbClr val="000000"/>
              </a:solidFill>
              <a:round/>
              <a:headEnd/>
              <a:tailEnd/>
            </a:ln>
          </p:spPr>
          <p:txBody>
            <a:bodyPr/>
            <a:lstStyle/>
            <a:p>
              <a:endParaRPr lang="zh-CN" altLang="en-US"/>
            </a:p>
          </p:txBody>
        </p:sp>
        <p:sp>
          <p:nvSpPr>
            <p:cNvPr id="24582" name="Rectangle 6"/>
            <p:cNvSpPr>
              <a:spLocks noChangeArrowheads="1"/>
            </p:cNvSpPr>
            <p:nvPr/>
          </p:nvSpPr>
          <p:spPr bwMode="auto">
            <a:xfrm>
              <a:off x="2010" y="7385"/>
              <a:ext cx="240" cy="290"/>
            </a:xfrm>
            <a:prstGeom prst="rect">
              <a:avLst/>
            </a:prstGeom>
            <a:grpFill/>
            <a:ln w="9525">
              <a:solidFill>
                <a:srgbClr val="000000"/>
              </a:solidFill>
              <a:miter lim="800000"/>
              <a:headEnd/>
              <a:tailEnd/>
            </a:ln>
          </p:spPr>
          <p:txBody>
            <a:bodyPr/>
            <a:lstStyle/>
            <a:p>
              <a:endParaRPr lang="zh-CN" altLang="en-US"/>
            </a:p>
          </p:txBody>
        </p:sp>
        <p:sp>
          <p:nvSpPr>
            <p:cNvPr id="24583" name="Rectangle 7"/>
            <p:cNvSpPr>
              <a:spLocks noChangeArrowheads="1"/>
            </p:cNvSpPr>
            <p:nvPr/>
          </p:nvSpPr>
          <p:spPr bwMode="auto">
            <a:xfrm>
              <a:off x="2223" y="7095"/>
              <a:ext cx="213" cy="580"/>
            </a:xfrm>
            <a:prstGeom prst="rect">
              <a:avLst/>
            </a:prstGeom>
            <a:grpFill/>
            <a:ln w="9525">
              <a:solidFill>
                <a:srgbClr val="000000"/>
              </a:solidFill>
              <a:miter lim="800000"/>
              <a:headEnd/>
              <a:tailEnd/>
            </a:ln>
          </p:spPr>
          <p:txBody>
            <a:bodyPr/>
            <a:lstStyle/>
            <a:p>
              <a:endParaRPr lang="zh-CN" altLang="en-US"/>
            </a:p>
          </p:txBody>
        </p:sp>
        <p:sp>
          <p:nvSpPr>
            <p:cNvPr id="24584" name="Rectangle 8"/>
            <p:cNvSpPr>
              <a:spLocks noChangeArrowheads="1"/>
            </p:cNvSpPr>
            <p:nvPr/>
          </p:nvSpPr>
          <p:spPr bwMode="auto">
            <a:xfrm>
              <a:off x="2436" y="6660"/>
              <a:ext cx="213" cy="1015"/>
            </a:xfrm>
            <a:prstGeom prst="rect">
              <a:avLst/>
            </a:prstGeom>
            <a:grpFill/>
            <a:ln w="9525">
              <a:solidFill>
                <a:srgbClr val="000000"/>
              </a:solidFill>
              <a:miter lim="800000"/>
              <a:headEnd/>
              <a:tailEnd/>
            </a:ln>
          </p:spPr>
          <p:txBody>
            <a:bodyPr/>
            <a:lstStyle/>
            <a:p>
              <a:endParaRPr lang="zh-CN" altLang="en-US"/>
            </a:p>
          </p:txBody>
        </p:sp>
        <p:sp>
          <p:nvSpPr>
            <p:cNvPr id="24585" name="Rectangle 9"/>
            <p:cNvSpPr>
              <a:spLocks noChangeArrowheads="1"/>
            </p:cNvSpPr>
            <p:nvPr/>
          </p:nvSpPr>
          <p:spPr bwMode="auto">
            <a:xfrm>
              <a:off x="2649" y="6370"/>
              <a:ext cx="213" cy="1305"/>
            </a:xfrm>
            <a:prstGeom prst="rect">
              <a:avLst/>
            </a:prstGeom>
            <a:grpFill/>
            <a:ln w="9525">
              <a:solidFill>
                <a:srgbClr val="000000"/>
              </a:solidFill>
              <a:miter lim="800000"/>
              <a:headEnd/>
              <a:tailEnd/>
            </a:ln>
          </p:spPr>
          <p:txBody>
            <a:bodyPr/>
            <a:lstStyle/>
            <a:p>
              <a:endParaRPr lang="zh-CN" altLang="en-US"/>
            </a:p>
          </p:txBody>
        </p:sp>
        <p:sp>
          <p:nvSpPr>
            <p:cNvPr id="24586" name="Rectangle 10"/>
            <p:cNvSpPr>
              <a:spLocks noChangeArrowheads="1"/>
            </p:cNvSpPr>
            <p:nvPr/>
          </p:nvSpPr>
          <p:spPr bwMode="auto">
            <a:xfrm>
              <a:off x="2862" y="6225"/>
              <a:ext cx="213" cy="1450"/>
            </a:xfrm>
            <a:prstGeom prst="rect">
              <a:avLst/>
            </a:prstGeom>
            <a:grpFill/>
            <a:ln w="9525">
              <a:solidFill>
                <a:srgbClr val="000000"/>
              </a:solidFill>
              <a:miter lim="800000"/>
              <a:headEnd/>
              <a:tailEnd/>
            </a:ln>
          </p:spPr>
          <p:txBody>
            <a:bodyPr/>
            <a:lstStyle/>
            <a:p>
              <a:endParaRPr lang="zh-CN" altLang="en-US"/>
            </a:p>
          </p:txBody>
        </p:sp>
        <p:sp>
          <p:nvSpPr>
            <p:cNvPr id="24587" name="Rectangle 11"/>
            <p:cNvSpPr>
              <a:spLocks noChangeArrowheads="1"/>
            </p:cNvSpPr>
            <p:nvPr/>
          </p:nvSpPr>
          <p:spPr bwMode="auto">
            <a:xfrm>
              <a:off x="3075" y="6515"/>
              <a:ext cx="213" cy="1160"/>
            </a:xfrm>
            <a:prstGeom prst="rect">
              <a:avLst/>
            </a:prstGeom>
            <a:grpFill/>
            <a:ln w="9525">
              <a:solidFill>
                <a:srgbClr val="000000"/>
              </a:solidFill>
              <a:miter lim="800000"/>
              <a:headEnd/>
              <a:tailEnd/>
            </a:ln>
          </p:spPr>
          <p:txBody>
            <a:bodyPr/>
            <a:lstStyle/>
            <a:p>
              <a:endParaRPr lang="zh-CN" altLang="en-US"/>
            </a:p>
          </p:txBody>
        </p:sp>
        <p:sp>
          <p:nvSpPr>
            <p:cNvPr id="24588" name="Rectangle 12"/>
            <p:cNvSpPr>
              <a:spLocks noChangeArrowheads="1"/>
            </p:cNvSpPr>
            <p:nvPr/>
          </p:nvSpPr>
          <p:spPr bwMode="auto">
            <a:xfrm>
              <a:off x="3288" y="6805"/>
              <a:ext cx="213" cy="870"/>
            </a:xfrm>
            <a:prstGeom prst="rect">
              <a:avLst/>
            </a:prstGeom>
            <a:grpFill/>
            <a:ln w="9525">
              <a:solidFill>
                <a:srgbClr val="000000"/>
              </a:solidFill>
              <a:miter lim="800000"/>
              <a:headEnd/>
              <a:tailEnd/>
            </a:ln>
          </p:spPr>
          <p:txBody>
            <a:bodyPr/>
            <a:lstStyle/>
            <a:p>
              <a:endParaRPr lang="zh-CN" altLang="en-US"/>
            </a:p>
          </p:txBody>
        </p:sp>
        <p:sp>
          <p:nvSpPr>
            <p:cNvPr id="24589" name="Rectangle 13"/>
            <p:cNvSpPr>
              <a:spLocks noChangeArrowheads="1"/>
            </p:cNvSpPr>
            <p:nvPr/>
          </p:nvSpPr>
          <p:spPr bwMode="auto">
            <a:xfrm>
              <a:off x="3501" y="7240"/>
              <a:ext cx="213" cy="435"/>
            </a:xfrm>
            <a:prstGeom prst="rect">
              <a:avLst/>
            </a:prstGeom>
            <a:grpFill/>
            <a:ln w="9525">
              <a:solidFill>
                <a:srgbClr val="000000"/>
              </a:solidFill>
              <a:miter lim="800000"/>
              <a:headEnd/>
              <a:tailEnd/>
            </a:ln>
          </p:spPr>
          <p:txBody>
            <a:bodyPr/>
            <a:lstStyle/>
            <a:p>
              <a:endParaRPr lang="zh-CN" altLang="en-US"/>
            </a:p>
          </p:txBody>
        </p:sp>
        <p:sp>
          <p:nvSpPr>
            <p:cNvPr id="24590" name="Rectangle 14"/>
            <p:cNvSpPr>
              <a:spLocks noChangeArrowheads="1"/>
            </p:cNvSpPr>
            <p:nvPr/>
          </p:nvSpPr>
          <p:spPr bwMode="auto">
            <a:xfrm>
              <a:off x="3714" y="7530"/>
              <a:ext cx="213" cy="145"/>
            </a:xfrm>
            <a:prstGeom prst="rect">
              <a:avLst/>
            </a:prstGeom>
            <a:grpFill/>
            <a:ln w="9525">
              <a:solidFill>
                <a:srgbClr val="000000"/>
              </a:solidFill>
              <a:miter lim="800000"/>
              <a:headEnd/>
              <a:tailEnd/>
            </a:ln>
          </p:spPr>
          <p:txBody>
            <a:bodyPr/>
            <a:lstStyle/>
            <a:p>
              <a:endParaRPr lang="zh-CN" altLang="en-US"/>
            </a:p>
          </p:txBody>
        </p:sp>
      </p:grpSp>
    </p:spTree>
  </p:cSld>
  <p:clrMapOvr>
    <a:masterClrMapping/>
  </p:clrMapOvr>
  <p:transition>
    <p:cover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23528" y="1196752"/>
            <a:ext cx="8631238" cy="4114800"/>
          </a:xfrm>
        </p:spPr>
        <p:txBody>
          <a:bodyPr/>
          <a:lstStyle/>
          <a:p>
            <a:pPr>
              <a:lnSpc>
                <a:spcPct val="90000"/>
              </a:lnSpc>
              <a:buNone/>
            </a:pPr>
            <a:r>
              <a:rPr lang="en-US" altLang="zh-CN" sz="2400" dirty="0"/>
              <a:t>2) </a:t>
            </a:r>
            <a:r>
              <a:rPr lang="zh-CN" altLang="en-US" sz="2400" dirty="0"/>
              <a:t>异常型分布状态</a:t>
            </a:r>
          </a:p>
          <a:p>
            <a:pPr marL="0" indent="442913">
              <a:lnSpc>
                <a:spcPct val="90000"/>
              </a:lnSpc>
              <a:buFont typeface="Wingdings" pitchFamily="2" charset="2"/>
              <a:buNone/>
            </a:pPr>
            <a:r>
              <a:rPr lang="zh-CN" altLang="en-US" sz="2400" dirty="0">
                <a:solidFill>
                  <a:srgbClr val="C00000"/>
                </a:solidFill>
                <a:latin typeface="宋体" pitchFamily="2" charset="-122"/>
                <a:ea typeface="宋体" pitchFamily="2" charset="-122"/>
              </a:rPr>
              <a:t>与正常型</a:t>
            </a:r>
            <a:r>
              <a:rPr lang="zh-CN" altLang="en-US" sz="2400" dirty="0">
                <a:latin typeface="宋体" pitchFamily="2" charset="-122"/>
                <a:ea typeface="宋体" pitchFamily="2" charset="-122"/>
              </a:rPr>
              <a:t>分布状态</a:t>
            </a:r>
            <a:r>
              <a:rPr lang="zh-CN" altLang="en-US" sz="2400" dirty="0">
                <a:solidFill>
                  <a:srgbClr val="C00000"/>
                </a:solidFill>
                <a:latin typeface="宋体" pitchFamily="2" charset="-122"/>
                <a:ea typeface="宋体" pitchFamily="2" charset="-122"/>
              </a:rPr>
              <a:t>相比</a:t>
            </a:r>
            <a:r>
              <a:rPr lang="zh-CN" altLang="en-US" sz="2400" dirty="0">
                <a:latin typeface="宋体" pitchFamily="2" charset="-122"/>
                <a:ea typeface="宋体" pitchFamily="2" charset="-122"/>
              </a:rPr>
              <a:t>，带有</a:t>
            </a:r>
            <a:r>
              <a:rPr lang="zh-CN" altLang="en-US" sz="2400" dirty="0">
                <a:solidFill>
                  <a:srgbClr val="C00000"/>
                </a:solidFill>
                <a:latin typeface="宋体" pitchFamily="2" charset="-122"/>
                <a:ea typeface="宋体" pitchFamily="2" charset="-122"/>
              </a:rPr>
              <a:t>某种缺陷</a:t>
            </a:r>
            <a:r>
              <a:rPr lang="zh-CN" altLang="en-US" sz="2400" dirty="0">
                <a:latin typeface="宋体" pitchFamily="2" charset="-122"/>
                <a:ea typeface="宋体" pitchFamily="2" charset="-122"/>
              </a:rPr>
              <a:t>的直方图称之为异常型直方图。表明这批数据所代表的生产过程异常。</a:t>
            </a:r>
          </a:p>
          <a:p>
            <a:pPr marL="0" indent="442913">
              <a:lnSpc>
                <a:spcPct val="90000"/>
              </a:lnSpc>
              <a:buFont typeface="Wingdings" pitchFamily="2" charset="2"/>
              <a:buNone/>
            </a:pPr>
            <a:r>
              <a:rPr lang="zh-CN" altLang="en-US" sz="2400" dirty="0">
                <a:latin typeface="宋体" pitchFamily="2" charset="-122"/>
                <a:ea typeface="宋体" pitchFamily="2" charset="-122"/>
              </a:rPr>
              <a:t>常见的异常型直方图：</a:t>
            </a:r>
          </a:p>
          <a:p>
            <a:pPr marL="0" indent="442913">
              <a:lnSpc>
                <a:spcPct val="90000"/>
              </a:lnSpc>
              <a:buFont typeface="Wingdings" pitchFamily="2" charset="2"/>
              <a:buNone/>
            </a:pPr>
            <a:r>
              <a:rPr lang="zh-CN" altLang="en-US" sz="2400" dirty="0">
                <a:latin typeface="宋体" pitchFamily="2" charset="-122"/>
                <a:ea typeface="宋体" pitchFamily="2" charset="-122"/>
              </a:rPr>
              <a:t>① </a:t>
            </a:r>
            <a:r>
              <a:rPr lang="zh-CN" altLang="en-US" sz="2400" dirty="0">
                <a:solidFill>
                  <a:schemeClr val="accent2"/>
                </a:solidFill>
                <a:latin typeface="宋体" pitchFamily="2" charset="-122"/>
                <a:ea typeface="宋体" pitchFamily="2" charset="-122"/>
              </a:rPr>
              <a:t>偏向型。</a:t>
            </a:r>
            <a:r>
              <a:rPr lang="zh-CN" altLang="en-US" sz="2400" dirty="0">
                <a:latin typeface="宋体" pitchFamily="2" charset="-122"/>
                <a:ea typeface="宋体" pitchFamily="2" charset="-122"/>
              </a:rPr>
              <a:t>直方的顶峰偏向一测。计数值或计量值</a:t>
            </a:r>
            <a:r>
              <a:rPr lang="zh-CN" altLang="en-US" sz="2400" dirty="0">
                <a:solidFill>
                  <a:srgbClr val="C00000"/>
                </a:solidFill>
                <a:latin typeface="宋体" pitchFamily="2" charset="-122"/>
                <a:ea typeface="宋体" pitchFamily="2" charset="-122"/>
              </a:rPr>
              <a:t>仅对一侧加以控制</a:t>
            </a:r>
            <a:r>
              <a:rPr lang="zh-CN" altLang="en-US" sz="2400" dirty="0">
                <a:latin typeface="宋体" pitchFamily="2" charset="-122"/>
                <a:ea typeface="宋体" pitchFamily="2" charset="-122"/>
              </a:rPr>
              <a:t>；或一侧控制严另一侧控制</a:t>
            </a:r>
            <a:r>
              <a:rPr lang="zh-CN" altLang="en-US" sz="2400" dirty="0" smtClean="0">
                <a:latin typeface="宋体" pitchFamily="2" charset="-122"/>
                <a:ea typeface="宋体" pitchFamily="2" charset="-122"/>
              </a:rPr>
              <a:t>宽，</a:t>
            </a:r>
            <a:r>
              <a:rPr lang="zh-CN" altLang="en-US" sz="2400" dirty="0">
                <a:latin typeface="宋体" pitchFamily="2" charset="-122"/>
                <a:ea typeface="宋体" pitchFamily="2" charset="-122"/>
              </a:rPr>
              <a:t>常出现这种图形。</a:t>
            </a:r>
          </a:p>
          <a:p>
            <a:pPr marL="0" indent="442913">
              <a:lnSpc>
                <a:spcPct val="90000"/>
              </a:lnSpc>
              <a:buFont typeface="Wingdings" pitchFamily="2" charset="2"/>
              <a:buNone/>
            </a:pPr>
            <a:r>
              <a:rPr lang="zh-CN" altLang="en-US" sz="2400" dirty="0" smtClean="0">
                <a:latin typeface="宋体" pitchFamily="2" charset="-122"/>
                <a:ea typeface="宋体" pitchFamily="2" charset="-122"/>
              </a:rPr>
              <a:t>仅</a:t>
            </a:r>
            <a:r>
              <a:rPr lang="zh-CN" altLang="en-US" sz="2400" dirty="0">
                <a:latin typeface="宋体" pitchFamily="2" charset="-122"/>
                <a:ea typeface="宋体" pitchFamily="2" charset="-122"/>
              </a:rPr>
              <a:t>控制下限或下限控制严上限控制宽时多呈现左偏峰型。</a:t>
            </a:r>
          </a:p>
        </p:txBody>
      </p:sp>
      <p:grpSp>
        <p:nvGrpSpPr>
          <p:cNvPr id="2" name="Group 4"/>
          <p:cNvGrpSpPr>
            <a:grpSpLocks/>
          </p:cNvGrpSpPr>
          <p:nvPr/>
        </p:nvGrpSpPr>
        <p:grpSpPr bwMode="auto">
          <a:xfrm>
            <a:off x="1547664" y="4437112"/>
            <a:ext cx="2025898" cy="1224136"/>
            <a:chOff x="4779" y="6225"/>
            <a:chExt cx="2510" cy="1450"/>
          </a:xfrm>
          <a:solidFill>
            <a:srgbClr val="CC99FF"/>
          </a:solidFill>
        </p:grpSpPr>
        <p:sp>
          <p:nvSpPr>
            <p:cNvPr id="31749" name="Line 5"/>
            <p:cNvSpPr>
              <a:spLocks noChangeShapeType="1"/>
            </p:cNvSpPr>
            <p:nvPr/>
          </p:nvSpPr>
          <p:spPr bwMode="auto">
            <a:xfrm>
              <a:off x="4779" y="7675"/>
              <a:ext cx="2510" cy="0"/>
            </a:xfrm>
            <a:prstGeom prst="line">
              <a:avLst/>
            </a:prstGeom>
            <a:grpFill/>
            <a:ln w="9525">
              <a:solidFill>
                <a:srgbClr val="000000"/>
              </a:solidFill>
              <a:round/>
              <a:headEnd/>
              <a:tailEnd/>
            </a:ln>
          </p:spPr>
          <p:txBody>
            <a:bodyPr/>
            <a:lstStyle/>
            <a:p>
              <a:endParaRPr lang="zh-CN" altLang="en-US"/>
            </a:p>
          </p:txBody>
        </p:sp>
        <p:sp>
          <p:nvSpPr>
            <p:cNvPr id="31750" name="Rectangle 6"/>
            <p:cNvSpPr>
              <a:spLocks noChangeArrowheads="1"/>
            </p:cNvSpPr>
            <p:nvPr/>
          </p:nvSpPr>
          <p:spPr bwMode="auto">
            <a:xfrm>
              <a:off x="4936" y="7095"/>
              <a:ext cx="255" cy="580"/>
            </a:xfrm>
            <a:prstGeom prst="rect">
              <a:avLst/>
            </a:prstGeom>
            <a:grpFill/>
            <a:ln w="9525">
              <a:solidFill>
                <a:srgbClr val="000000"/>
              </a:solidFill>
              <a:miter lim="800000"/>
              <a:headEnd/>
              <a:tailEnd/>
            </a:ln>
          </p:spPr>
          <p:txBody>
            <a:bodyPr/>
            <a:lstStyle/>
            <a:p>
              <a:endParaRPr lang="zh-CN" altLang="en-US"/>
            </a:p>
          </p:txBody>
        </p:sp>
        <p:sp>
          <p:nvSpPr>
            <p:cNvPr id="31751" name="Rectangle 7"/>
            <p:cNvSpPr>
              <a:spLocks noChangeArrowheads="1"/>
            </p:cNvSpPr>
            <p:nvPr/>
          </p:nvSpPr>
          <p:spPr bwMode="auto">
            <a:xfrm>
              <a:off x="5164" y="6515"/>
              <a:ext cx="254" cy="1160"/>
            </a:xfrm>
            <a:prstGeom prst="rect">
              <a:avLst/>
            </a:prstGeom>
            <a:grpFill/>
            <a:ln w="9525">
              <a:solidFill>
                <a:srgbClr val="000000"/>
              </a:solidFill>
              <a:miter lim="800000"/>
              <a:headEnd/>
              <a:tailEnd/>
            </a:ln>
          </p:spPr>
          <p:txBody>
            <a:bodyPr/>
            <a:lstStyle/>
            <a:p>
              <a:endParaRPr lang="zh-CN" altLang="en-US"/>
            </a:p>
          </p:txBody>
        </p:sp>
        <p:sp>
          <p:nvSpPr>
            <p:cNvPr id="31752" name="Rectangle 8"/>
            <p:cNvSpPr>
              <a:spLocks noChangeArrowheads="1"/>
            </p:cNvSpPr>
            <p:nvPr/>
          </p:nvSpPr>
          <p:spPr bwMode="auto">
            <a:xfrm>
              <a:off x="5404" y="6225"/>
              <a:ext cx="227" cy="1450"/>
            </a:xfrm>
            <a:prstGeom prst="rect">
              <a:avLst/>
            </a:prstGeom>
            <a:grpFill/>
            <a:ln w="9525">
              <a:solidFill>
                <a:srgbClr val="000000"/>
              </a:solidFill>
              <a:miter lim="800000"/>
              <a:headEnd/>
              <a:tailEnd/>
            </a:ln>
          </p:spPr>
          <p:txBody>
            <a:bodyPr/>
            <a:lstStyle/>
            <a:p>
              <a:endParaRPr lang="zh-CN" altLang="en-US"/>
            </a:p>
          </p:txBody>
        </p:sp>
        <p:sp>
          <p:nvSpPr>
            <p:cNvPr id="31753" name="Rectangle 9"/>
            <p:cNvSpPr>
              <a:spLocks noChangeArrowheads="1"/>
            </p:cNvSpPr>
            <p:nvPr/>
          </p:nvSpPr>
          <p:spPr bwMode="auto">
            <a:xfrm>
              <a:off x="5620" y="6370"/>
              <a:ext cx="215" cy="1305"/>
            </a:xfrm>
            <a:prstGeom prst="rect">
              <a:avLst/>
            </a:prstGeom>
            <a:grpFill/>
            <a:ln w="9525">
              <a:solidFill>
                <a:srgbClr val="000000"/>
              </a:solidFill>
              <a:miter lim="800000"/>
              <a:headEnd/>
              <a:tailEnd/>
            </a:ln>
          </p:spPr>
          <p:txBody>
            <a:bodyPr/>
            <a:lstStyle/>
            <a:p>
              <a:endParaRPr lang="zh-CN" altLang="en-US"/>
            </a:p>
          </p:txBody>
        </p:sp>
        <p:sp>
          <p:nvSpPr>
            <p:cNvPr id="31754" name="Rectangle 10"/>
            <p:cNvSpPr>
              <a:spLocks noChangeArrowheads="1"/>
            </p:cNvSpPr>
            <p:nvPr/>
          </p:nvSpPr>
          <p:spPr bwMode="auto">
            <a:xfrm>
              <a:off x="5833" y="6660"/>
              <a:ext cx="254" cy="1015"/>
            </a:xfrm>
            <a:prstGeom prst="rect">
              <a:avLst/>
            </a:prstGeom>
            <a:grpFill/>
            <a:ln w="9525">
              <a:solidFill>
                <a:srgbClr val="000000"/>
              </a:solidFill>
              <a:miter lim="800000"/>
              <a:headEnd/>
              <a:tailEnd/>
            </a:ln>
          </p:spPr>
          <p:txBody>
            <a:bodyPr/>
            <a:lstStyle/>
            <a:p>
              <a:endParaRPr lang="zh-CN" altLang="en-US"/>
            </a:p>
          </p:txBody>
        </p:sp>
        <p:sp>
          <p:nvSpPr>
            <p:cNvPr id="31755" name="Rectangle 11"/>
            <p:cNvSpPr>
              <a:spLocks noChangeArrowheads="1"/>
            </p:cNvSpPr>
            <p:nvPr/>
          </p:nvSpPr>
          <p:spPr bwMode="auto">
            <a:xfrm>
              <a:off x="6091" y="6950"/>
              <a:ext cx="254" cy="725"/>
            </a:xfrm>
            <a:prstGeom prst="rect">
              <a:avLst/>
            </a:prstGeom>
            <a:grpFill/>
            <a:ln w="9525">
              <a:solidFill>
                <a:srgbClr val="000000"/>
              </a:solidFill>
              <a:miter lim="800000"/>
              <a:headEnd/>
              <a:tailEnd/>
            </a:ln>
          </p:spPr>
          <p:txBody>
            <a:bodyPr/>
            <a:lstStyle/>
            <a:p>
              <a:endParaRPr lang="zh-CN" altLang="en-US"/>
            </a:p>
          </p:txBody>
        </p:sp>
        <p:sp>
          <p:nvSpPr>
            <p:cNvPr id="31756" name="Rectangle 12"/>
            <p:cNvSpPr>
              <a:spLocks noChangeArrowheads="1"/>
            </p:cNvSpPr>
            <p:nvPr/>
          </p:nvSpPr>
          <p:spPr bwMode="auto">
            <a:xfrm>
              <a:off x="6349" y="7095"/>
              <a:ext cx="254" cy="580"/>
            </a:xfrm>
            <a:prstGeom prst="rect">
              <a:avLst/>
            </a:prstGeom>
            <a:grpFill/>
            <a:ln w="9525">
              <a:solidFill>
                <a:srgbClr val="000000"/>
              </a:solidFill>
              <a:miter lim="800000"/>
              <a:headEnd/>
              <a:tailEnd/>
            </a:ln>
          </p:spPr>
          <p:txBody>
            <a:bodyPr/>
            <a:lstStyle/>
            <a:p>
              <a:endParaRPr lang="zh-CN" altLang="en-US"/>
            </a:p>
          </p:txBody>
        </p:sp>
        <p:sp>
          <p:nvSpPr>
            <p:cNvPr id="31757" name="Rectangle 13"/>
            <p:cNvSpPr>
              <a:spLocks noChangeArrowheads="1"/>
            </p:cNvSpPr>
            <p:nvPr/>
          </p:nvSpPr>
          <p:spPr bwMode="auto">
            <a:xfrm>
              <a:off x="6595" y="7240"/>
              <a:ext cx="254" cy="435"/>
            </a:xfrm>
            <a:prstGeom prst="rect">
              <a:avLst/>
            </a:prstGeom>
            <a:grpFill/>
            <a:ln w="9525">
              <a:solidFill>
                <a:srgbClr val="000000"/>
              </a:solidFill>
              <a:miter lim="800000"/>
              <a:headEnd/>
              <a:tailEnd/>
            </a:ln>
          </p:spPr>
          <p:txBody>
            <a:bodyPr/>
            <a:lstStyle/>
            <a:p>
              <a:endParaRPr lang="zh-CN" altLang="en-US"/>
            </a:p>
          </p:txBody>
        </p:sp>
        <p:sp>
          <p:nvSpPr>
            <p:cNvPr id="31758" name="Rectangle 14"/>
            <p:cNvSpPr>
              <a:spLocks noChangeArrowheads="1"/>
            </p:cNvSpPr>
            <p:nvPr/>
          </p:nvSpPr>
          <p:spPr bwMode="auto">
            <a:xfrm>
              <a:off x="6849" y="7530"/>
              <a:ext cx="213" cy="145"/>
            </a:xfrm>
            <a:prstGeom prst="rect">
              <a:avLst/>
            </a:prstGeom>
            <a:grpFill/>
            <a:ln w="9525">
              <a:solidFill>
                <a:srgbClr val="000000"/>
              </a:solidFill>
              <a:miter lim="800000"/>
              <a:headEnd/>
              <a:tailEnd/>
            </a:ln>
          </p:spPr>
          <p:txBody>
            <a:bodyPr/>
            <a:lstStyle/>
            <a:p>
              <a:endParaRPr lang="zh-CN" altLang="en-US"/>
            </a:p>
          </p:txBody>
        </p:sp>
      </p:grpSp>
      <p:grpSp>
        <p:nvGrpSpPr>
          <p:cNvPr id="3" name="Group 15"/>
          <p:cNvGrpSpPr>
            <a:grpSpLocks/>
          </p:cNvGrpSpPr>
          <p:nvPr/>
        </p:nvGrpSpPr>
        <p:grpSpPr bwMode="auto">
          <a:xfrm>
            <a:off x="5508104" y="4437112"/>
            <a:ext cx="2016224" cy="1296144"/>
            <a:chOff x="7974" y="6225"/>
            <a:chExt cx="2302" cy="1450"/>
          </a:xfrm>
          <a:solidFill>
            <a:srgbClr val="CC99FF"/>
          </a:solidFill>
        </p:grpSpPr>
        <p:sp>
          <p:nvSpPr>
            <p:cNvPr id="31760" name="Rectangle 16"/>
            <p:cNvSpPr>
              <a:spLocks noChangeArrowheads="1"/>
            </p:cNvSpPr>
            <p:nvPr/>
          </p:nvSpPr>
          <p:spPr bwMode="auto">
            <a:xfrm>
              <a:off x="9469" y="6225"/>
              <a:ext cx="227" cy="1450"/>
            </a:xfrm>
            <a:prstGeom prst="rect">
              <a:avLst/>
            </a:prstGeom>
            <a:grpFill/>
            <a:ln w="9525">
              <a:solidFill>
                <a:srgbClr val="000000"/>
              </a:solidFill>
              <a:miter lim="800000"/>
              <a:headEnd/>
              <a:tailEnd/>
            </a:ln>
          </p:spPr>
          <p:txBody>
            <a:bodyPr/>
            <a:lstStyle/>
            <a:p>
              <a:endParaRPr lang="zh-CN" altLang="en-US"/>
            </a:p>
          </p:txBody>
        </p:sp>
        <p:sp>
          <p:nvSpPr>
            <p:cNvPr id="31761" name="Line 17"/>
            <p:cNvSpPr>
              <a:spLocks noChangeShapeType="1"/>
            </p:cNvSpPr>
            <p:nvPr/>
          </p:nvSpPr>
          <p:spPr bwMode="auto">
            <a:xfrm>
              <a:off x="7974" y="7675"/>
              <a:ext cx="2302" cy="0"/>
            </a:xfrm>
            <a:prstGeom prst="line">
              <a:avLst/>
            </a:prstGeom>
            <a:grpFill/>
            <a:ln w="9525">
              <a:solidFill>
                <a:srgbClr val="000000"/>
              </a:solidFill>
              <a:round/>
              <a:headEnd/>
              <a:tailEnd/>
            </a:ln>
          </p:spPr>
          <p:txBody>
            <a:bodyPr/>
            <a:lstStyle/>
            <a:p>
              <a:endParaRPr lang="zh-CN" altLang="en-US"/>
            </a:p>
          </p:txBody>
        </p:sp>
        <p:sp>
          <p:nvSpPr>
            <p:cNvPr id="31762" name="Rectangle 18"/>
            <p:cNvSpPr>
              <a:spLocks noChangeArrowheads="1"/>
            </p:cNvSpPr>
            <p:nvPr/>
          </p:nvSpPr>
          <p:spPr bwMode="auto">
            <a:xfrm>
              <a:off x="8079" y="7530"/>
              <a:ext cx="227" cy="145"/>
            </a:xfrm>
            <a:prstGeom prst="rect">
              <a:avLst/>
            </a:prstGeom>
            <a:grpFill/>
            <a:ln w="9525">
              <a:solidFill>
                <a:srgbClr val="000000"/>
              </a:solidFill>
              <a:miter lim="800000"/>
              <a:headEnd/>
              <a:tailEnd/>
            </a:ln>
          </p:spPr>
          <p:txBody>
            <a:bodyPr/>
            <a:lstStyle/>
            <a:p>
              <a:endParaRPr lang="zh-CN" altLang="en-US"/>
            </a:p>
          </p:txBody>
        </p:sp>
        <p:sp>
          <p:nvSpPr>
            <p:cNvPr id="31763" name="Rectangle 19"/>
            <p:cNvSpPr>
              <a:spLocks noChangeArrowheads="1"/>
            </p:cNvSpPr>
            <p:nvPr/>
          </p:nvSpPr>
          <p:spPr bwMode="auto">
            <a:xfrm>
              <a:off x="8314" y="7240"/>
              <a:ext cx="227" cy="435"/>
            </a:xfrm>
            <a:prstGeom prst="rect">
              <a:avLst/>
            </a:prstGeom>
            <a:grpFill/>
            <a:ln w="9525">
              <a:solidFill>
                <a:srgbClr val="000000"/>
              </a:solidFill>
              <a:miter lim="800000"/>
              <a:headEnd/>
              <a:tailEnd/>
            </a:ln>
          </p:spPr>
          <p:txBody>
            <a:bodyPr/>
            <a:lstStyle/>
            <a:p>
              <a:endParaRPr lang="zh-CN" altLang="en-US"/>
            </a:p>
          </p:txBody>
        </p:sp>
        <p:sp>
          <p:nvSpPr>
            <p:cNvPr id="31764" name="Rectangle 20"/>
            <p:cNvSpPr>
              <a:spLocks noChangeArrowheads="1"/>
            </p:cNvSpPr>
            <p:nvPr/>
          </p:nvSpPr>
          <p:spPr bwMode="auto">
            <a:xfrm>
              <a:off x="8542" y="7095"/>
              <a:ext cx="227" cy="580"/>
            </a:xfrm>
            <a:prstGeom prst="rect">
              <a:avLst/>
            </a:prstGeom>
            <a:grpFill/>
            <a:ln w="9525">
              <a:solidFill>
                <a:srgbClr val="000000"/>
              </a:solidFill>
              <a:miter lim="800000"/>
              <a:headEnd/>
              <a:tailEnd/>
            </a:ln>
          </p:spPr>
          <p:txBody>
            <a:bodyPr/>
            <a:lstStyle/>
            <a:p>
              <a:endParaRPr lang="zh-CN" altLang="en-US"/>
            </a:p>
          </p:txBody>
        </p:sp>
        <p:sp>
          <p:nvSpPr>
            <p:cNvPr id="31765" name="Rectangle 21"/>
            <p:cNvSpPr>
              <a:spLocks noChangeArrowheads="1"/>
            </p:cNvSpPr>
            <p:nvPr/>
          </p:nvSpPr>
          <p:spPr bwMode="auto">
            <a:xfrm>
              <a:off x="8770" y="6950"/>
              <a:ext cx="227" cy="725"/>
            </a:xfrm>
            <a:prstGeom prst="rect">
              <a:avLst/>
            </a:prstGeom>
            <a:grpFill/>
            <a:ln w="9525">
              <a:solidFill>
                <a:srgbClr val="000000"/>
              </a:solidFill>
              <a:miter lim="800000"/>
              <a:headEnd/>
              <a:tailEnd/>
            </a:ln>
          </p:spPr>
          <p:txBody>
            <a:bodyPr/>
            <a:lstStyle/>
            <a:p>
              <a:endParaRPr lang="zh-CN" altLang="en-US"/>
            </a:p>
          </p:txBody>
        </p:sp>
        <p:sp>
          <p:nvSpPr>
            <p:cNvPr id="31766" name="Rectangle 22"/>
            <p:cNvSpPr>
              <a:spLocks noChangeArrowheads="1"/>
            </p:cNvSpPr>
            <p:nvPr/>
          </p:nvSpPr>
          <p:spPr bwMode="auto">
            <a:xfrm>
              <a:off x="9006" y="6805"/>
              <a:ext cx="227" cy="870"/>
            </a:xfrm>
            <a:prstGeom prst="rect">
              <a:avLst/>
            </a:prstGeom>
            <a:grpFill/>
            <a:ln w="9525">
              <a:solidFill>
                <a:srgbClr val="000000"/>
              </a:solidFill>
              <a:miter lim="800000"/>
              <a:headEnd/>
              <a:tailEnd/>
            </a:ln>
          </p:spPr>
          <p:txBody>
            <a:bodyPr/>
            <a:lstStyle/>
            <a:p>
              <a:endParaRPr lang="zh-CN" altLang="en-US"/>
            </a:p>
          </p:txBody>
        </p:sp>
        <p:sp>
          <p:nvSpPr>
            <p:cNvPr id="31767" name="Rectangle 23"/>
            <p:cNvSpPr>
              <a:spLocks noChangeArrowheads="1"/>
            </p:cNvSpPr>
            <p:nvPr/>
          </p:nvSpPr>
          <p:spPr bwMode="auto">
            <a:xfrm>
              <a:off x="9234" y="6515"/>
              <a:ext cx="227" cy="1160"/>
            </a:xfrm>
            <a:prstGeom prst="rect">
              <a:avLst/>
            </a:prstGeom>
            <a:grpFill/>
            <a:ln w="9525">
              <a:solidFill>
                <a:srgbClr val="000000"/>
              </a:solidFill>
              <a:miter lim="800000"/>
              <a:headEnd/>
              <a:tailEnd/>
            </a:ln>
          </p:spPr>
          <p:txBody>
            <a:bodyPr/>
            <a:lstStyle/>
            <a:p>
              <a:endParaRPr lang="zh-CN" altLang="en-US"/>
            </a:p>
          </p:txBody>
        </p:sp>
        <p:sp>
          <p:nvSpPr>
            <p:cNvPr id="31768" name="Rectangle 24"/>
            <p:cNvSpPr>
              <a:spLocks noChangeArrowheads="1"/>
            </p:cNvSpPr>
            <p:nvPr/>
          </p:nvSpPr>
          <p:spPr bwMode="auto">
            <a:xfrm>
              <a:off x="9697" y="6950"/>
              <a:ext cx="227" cy="725"/>
            </a:xfrm>
            <a:prstGeom prst="rect">
              <a:avLst/>
            </a:prstGeom>
            <a:grpFill/>
            <a:ln w="9525">
              <a:solidFill>
                <a:srgbClr val="000000"/>
              </a:solidFill>
              <a:miter lim="800000"/>
              <a:headEnd/>
              <a:tailEnd/>
            </a:ln>
          </p:spPr>
          <p:txBody>
            <a:bodyPr/>
            <a:lstStyle/>
            <a:p>
              <a:endParaRPr lang="zh-CN" altLang="en-US"/>
            </a:p>
          </p:txBody>
        </p:sp>
        <p:sp>
          <p:nvSpPr>
            <p:cNvPr id="31769" name="Rectangle 25"/>
            <p:cNvSpPr>
              <a:spLocks noChangeArrowheads="1"/>
            </p:cNvSpPr>
            <p:nvPr/>
          </p:nvSpPr>
          <p:spPr bwMode="auto">
            <a:xfrm>
              <a:off x="9928" y="7240"/>
              <a:ext cx="227" cy="435"/>
            </a:xfrm>
            <a:prstGeom prst="rect">
              <a:avLst/>
            </a:prstGeom>
            <a:grpFill/>
            <a:ln w="9525">
              <a:solidFill>
                <a:srgbClr val="000000"/>
              </a:solidFill>
              <a:miter lim="800000"/>
              <a:headEnd/>
              <a:tailEnd/>
            </a:ln>
          </p:spPr>
          <p:txBody>
            <a:bodyPr/>
            <a:lstStyle/>
            <a:p>
              <a:endParaRPr lang="zh-CN" altLang="en-US"/>
            </a:p>
          </p:txBody>
        </p:sp>
      </p:grpSp>
      <p:sp>
        <p:nvSpPr>
          <p:cNvPr id="31770" name="Rectangle 26"/>
          <p:cNvSpPr>
            <a:spLocks noChangeArrowheads="1"/>
          </p:cNvSpPr>
          <p:nvPr/>
        </p:nvSpPr>
        <p:spPr bwMode="auto">
          <a:xfrm>
            <a:off x="2195736" y="5716558"/>
            <a:ext cx="1281120" cy="400110"/>
          </a:xfrm>
          <a:prstGeom prst="rect">
            <a:avLst/>
          </a:prstGeom>
          <a:noFill/>
          <a:ln w="9525">
            <a:noFill/>
            <a:miter lim="800000"/>
            <a:headEnd/>
            <a:tailEnd/>
          </a:ln>
          <a:effectLst/>
        </p:spPr>
        <p:txBody>
          <a:bodyPr wrap="none" anchor="ctr">
            <a:spAutoFit/>
          </a:bodyPr>
          <a:lstStyle/>
          <a:p>
            <a:r>
              <a:rPr lang="zh-CN" altLang="en-US" b="1" dirty="0">
                <a:effectLst>
                  <a:outerShdw blurRad="38100" dist="38100" dir="2700000" algn="tl">
                    <a:srgbClr val="000000">
                      <a:alpha val="43137"/>
                    </a:srgbClr>
                  </a:outerShdw>
                </a:effectLst>
              </a:rPr>
              <a:t>左偏峰型 </a:t>
            </a:r>
          </a:p>
        </p:txBody>
      </p:sp>
      <p:sp>
        <p:nvSpPr>
          <p:cNvPr id="31771" name="Rectangle 27"/>
          <p:cNvSpPr>
            <a:spLocks noChangeArrowheads="1"/>
          </p:cNvSpPr>
          <p:nvPr/>
        </p:nvSpPr>
        <p:spPr bwMode="auto">
          <a:xfrm>
            <a:off x="5796136" y="5716558"/>
            <a:ext cx="1281120" cy="400110"/>
          </a:xfrm>
          <a:prstGeom prst="rect">
            <a:avLst/>
          </a:prstGeom>
          <a:noFill/>
          <a:ln w="9525">
            <a:noFill/>
            <a:miter lim="800000"/>
            <a:headEnd/>
            <a:tailEnd/>
          </a:ln>
          <a:effectLst/>
        </p:spPr>
        <p:txBody>
          <a:bodyPr wrap="none" anchor="ctr">
            <a:spAutoFit/>
          </a:bodyPr>
          <a:lstStyle/>
          <a:p>
            <a:r>
              <a:rPr lang="zh-CN" altLang="en-US" b="1" dirty="0">
                <a:effectLst>
                  <a:outerShdw blurRad="38100" dist="38100" dir="2700000" algn="tl">
                    <a:srgbClr val="000000">
                      <a:alpha val="43137"/>
                    </a:srgbClr>
                  </a:outerShdw>
                </a:effectLst>
              </a:rPr>
              <a:t>右偏峰型 </a:t>
            </a:r>
          </a:p>
        </p:txBody>
      </p:sp>
      <p:sp>
        <p:nvSpPr>
          <p:cNvPr id="28" name="Rectangle 2"/>
          <p:cNvSpPr>
            <a:spLocks noGrp="1" noChangeArrowheads="1"/>
          </p:cNvSpPr>
          <p:nvPr>
            <p:ph type="title"/>
          </p:nvPr>
        </p:nvSpPr>
        <p:spPr/>
        <p:txBody>
          <a:bodyPr/>
          <a:lstStyle/>
          <a:p>
            <a:r>
              <a:rPr lang="zh-CN" altLang="en-US" sz="3600" dirty="0" smtClean="0">
                <a:solidFill>
                  <a:srgbClr val="C00000"/>
                </a:solidFill>
              </a:rPr>
              <a:t>直方图的观察与分析</a:t>
            </a:r>
            <a:endParaRPr lang="zh-CN" altLang="zh-CN" b="1"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23528" y="1412776"/>
            <a:ext cx="8636000" cy="4114800"/>
          </a:xfrm>
        </p:spPr>
        <p:txBody>
          <a:bodyPr/>
          <a:lstStyle/>
          <a:p>
            <a:pPr>
              <a:buNone/>
            </a:pPr>
            <a:r>
              <a:rPr lang="en-US" altLang="zh-CN" sz="2400" dirty="0"/>
              <a:t>② </a:t>
            </a:r>
            <a:r>
              <a:rPr lang="zh-CN" altLang="en-US" sz="2400" dirty="0">
                <a:solidFill>
                  <a:schemeClr val="accent2"/>
                </a:solidFill>
              </a:rPr>
              <a:t>双峰型。</a:t>
            </a:r>
            <a:r>
              <a:rPr lang="zh-CN" altLang="en-US" sz="2400" dirty="0"/>
              <a:t>一个直方图出现两个顶峰，这往往是由于两种不同的分布混在一起所造成的。也就是说，虽然测试统计的是同一项目的数据，但</a:t>
            </a:r>
            <a:r>
              <a:rPr lang="zh-CN" altLang="en-US" sz="2400" dirty="0">
                <a:solidFill>
                  <a:srgbClr val="C00000"/>
                </a:solidFill>
              </a:rPr>
              <a:t>数据来源条件差距较大</a:t>
            </a:r>
            <a:r>
              <a:rPr lang="zh-CN" altLang="en-US" sz="2400" dirty="0"/>
              <a:t>。</a:t>
            </a:r>
          </a:p>
          <a:p>
            <a:pPr>
              <a:buNone/>
            </a:pPr>
            <a:r>
              <a:rPr lang="zh-CN" altLang="en-US" sz="2400" dirty="0" smtClean="0"/>
              <a:t>③ </a:t>
            </a:r>
            <a:r>
              <a:rPr lang="zh-CN" altLang="en-US" sz="2400" dirty="0">
                <a:solidFill>
                  <a:schemeClr val="accent2"/>
                </a:solidFill>
              </a:rPr>
              <a:t>平峰型。</a:t>
            </a:r>
            <a:r>
              <a:rPr lang="zh-CN" altLang="en-US" sz="2400" dirty="0"/>
              <a:t>在整个分布范围内，频数（频率）的大小差距不大，形成平峰型直方图，这往往是由于生产过程中有</a:t>
            </a:r>
            <a:r>
              <a:rPr lang="zh-CN" altLang="en-US" sz="2400" dirty="0">
                <a:solidFill>
                  <a:srgbClr val="C00000"/>
                </a:solidFill>
              </a:rPr>
              <a:t>某些缓慢变化</a:t>
            </a:r>
            <a:r>
              <a:rPr lang="zh-CN" altLang="en-US" sz="2400" dirty="0"/>
              <a:t>的因素起作用所造成的。</a:t>
            </a:r>
          </a:p>
        </p:txBody>
      </p:sp>
      <p:grpSp>
        <p:nvGrpSpPr>
          <p:cNvPr id="2" name="Group 4"/>
          <p:cNvGrpSpPr>
            <a:grpSpLocks/>
          </p:cNvGrpSpPr>
          <p:nvPr/>
        </p:nvGrpSpPr>
        <p:grpSpPr bwMode="auto">
          <a:xfrm>
            <a:off x="1042988" y="4934545"/>
            <a:ext cx="2592387" cy="792163"/>
            <a:chOff x="1797" y="8400"/>
            <a:chExt cx="2302" cy="1595"/>
          </a:xfrm>
          <a:solidFill>
            <a:srgbClr val="C00000"/>
          </a:solidFill>
        </p:grpSpPr>
        <p:sp>
          <p:nvSpPr>
            <p:cNvPr id="26629" name="Line 5"/>
            <p:cNvSpPr>
              <a:spLocks noChangeShapeType="1"/>
            </p:cNvSpPr>
            <p:nvPr/>
          </p:nvSpPr>
          <p:spPr bwMode="auto">
            <a:xfrm>
              <a:off x="1797" y="9995"/>
              <a:ext cx="2302" cy="0"/>
            </a:xfrm>
            <a:prstGeom prst="line">
              <a:avLst/>
            </a:prstGeom>
            <a:grpFill/>
            <a:ln w="9525">
              <a:solidFill>
                <a:srgbClr val="000000"/>
              </a:solidFill>
              <a:round/>
              <a:headEnd/>
              <a:tailEnd/>
            </a:ln>
          </p:spPr>
          <p:txBody>
            <a:bodyPr/>
            <a:lstStyle/>
            <a:p>
              <a:endParaRPr lang="zh-CN" altLang="en-US"/>
            </a:p>
          </p:txBody>
        </p:sp>
        <p:sp>
          <p:nvSpPr>
            <p:cNvPr id="26630" name="Rectangle 6"/>
            <p:cNvSpPr>
              <a:spLocks noChangeArrowheads="1"/>
            </p:cNvSpPr>
            <p:nvPr/>
          </p:nvSpPr>
          <p:spPr bwMode="auto">
            <a:xfrm>
              <a:off x="1887" y="9850"/>
              <a:ext cx="227" cy="145"/>
            </a:xfrm>
            <a:prstGeom prst="rect">
              <a:avLst/>
            </a:prstGeom>
            <a:grpFill/>
            <a:ln w="9525">
              <a:solidFill>
                <a:srgbClr val="000000"/>
              </a:solidFill>
              <a:miter lim="800000"/>
              <a:headEnd/>
              <a:tailEnd/>
            </a:ln>
          </p:spPr>
          <p:txBody>
            <a:bodyPr/>
            <a:lstStyle/>
            <a:p>
              <a:endParaRPr lang="zh-CN" altLang="en-US"/>
            </a:p>
          </p:txBody>
        </p:sp>
        <p:sp>
          <p:nvSpPr>
            <p:cNvPr id="26631" name="Rectangle 7"/>
            <p:cNvSpPr>
              <a:spLocks noChangeArrowheads="1"/>
            </p:cNvSpPr>
            <p:nvPr/>
          </p:nvSpPr>
          <p:spPr bwMode="auto">
            <a:xfrm>
              <a:off x="2122" y="9125"/>
              <a:ext cx="227" cy="870"/>
            </a:xfrm>
            <a:prstGeom prst="rect">
              <a:avLst/>
            </a:prstGeom>
            <a:grpFill/>
            <a:ln w="9525">
              <a:solidFill>
                <a:srgbClr val="000000"/>
              </a:solidFill>
              <a:miter lim="800000"/>
              <a:headEnd/>
              <a:tailEnd/>
            </a:ln>
          </p:spPr>
          <p:txBody>
            <a:bodyPr/>
            <a:lstStyle/>
            <a:p>
              <a:endParaRPr lang="zh-CN" altLang="en-US"/>
            </a:p>
          </p:txBody>
        </p:sp>
        <p:sp>
          <p:nvSpPr>
            <p:cNvPr id="26632" name="Rectangle 8"/>
            <p:cNvSpPr>
              <a:spLocks noChangeArrowheads="1"/>
            </p:cNvSpPr>
            <p:nvPr/>
          </p:nvSpPr>
          <p:spPr bwMode="auto">
            <a:xfrm>
              <a:off x="2350" y="8400"/>
              <a:ext cx="227" cy="1595"/>
            </a:xfrm>
            <a:prstGeom prst="rect">
              <a:avLst/>
            </a:prstGeom>
            <a:grpFill/>
            <a:ln w="9525">
              <a:solidFill>
                <a:srgbClr val="000000"/>
              </a:solidFill>
              <a:miter lim="800000"/>
              <a:headEnd/>
              <a:tailEnd/>
            </a:ln>
          </p:spPr>
          <p:txBody>
            <a:bodyPr/>
            <a:lstStyle/>
            <a:p>
              <a:endParaRPr lang="zh-CN" altLang="en-US"/>
            </a:p>
          </p:txBody>
        </p:sp>
        <p:sp>
          <p:nvSpPr>
            <p:cNvPr id="26633" name="Rectangle 9"/>
            <p:cNvSpPr>
              <a:spLocks noChangeArrowheads="1"/>
            </p:cNvSpPr>
            <p:nvPr/>
          </p:nvSpPr>
          <p:spPr bwMode="auto">
            <a:xfrm>
              <a:off x="2578" y="8690"/>
              <a:ext cx="227" cy="1305"/>
            </a:xfrm>
            <a:prstGeom prst="rect">
              <a:avLst/>
            </a:prstGeom>
            <a:grpFill/>
            <a:ln w="9525">
              <a:solidFill>
                <a:srgbClr val="000000"/>
              </a:solidFill>
              <a:miter lim="800000"/>
              <a:headEnd/>
              <a:tailEnd/>
            </a:ln>
          </p:spPr>
          <p:txBody>
            <a:bodyPr/>
            <a:lstStyle/>
            <a:p>
              <a:endParaRPr lang="zh-CN" altLang="en-US"/>
            </a:p>
          </p:txBody>
        </p:sp>
        <p:sp>
          <p:nvSpPr>
            <p:cNvPr id="26634" name="Rectangle 10"/>
            <p:cNvSpPr>
              <a:spLocks noChangeArrowheads="1"/>
            </p:cNvSpPr>
            <p:nvPr/>
          </p:nvSpPr>
          <p:spPr bwMode="auto">
            <a:xfrm>
              <a:off x="2806" y="9270"/>
              <a:ext cx="227" cy="725"/>
            </a:xfrm>
            <a:prstGeom prst="rect">
              <a:avLst/>
            </a:prstGeom>
            <a:grpFill/>
            <a:ln w="9525">
              <a:solidFill>
                <a:srgbClr val="000000"/>
              </a:solidFill>
              <a:miter lim="800000"/>
              <a:headEnd/>
              <a:tailEnd/>
            </a:ln>
          </p:spPr>
          <p:txBody>
            <a:bodyPr/>
            <a:lstStyle/>
            <a:p>
              <a:endParaRPr lang="zh-CN" altLang="en-US"/>
            </a:p>
          </p:txBody>
        </p:sp>
        <p:sp>
          <p:nvSpPr>
            <p:cNvPr id="26635" name="Rectangle 11"/>
            <p:cNvSpPr>
              <a:spLocks noChangeArrowheads="1"/>
            </p:cNvSpPr>
            <p:nvPr/>
          </p:nvSpPr>
          <p:spPr bwMode="auto">
            <a:xfrm>
              <a:off x="3034" y="9560"/>
              <a:ext cx="227" cy="435"/>
            </a:xfrm>
            <a:prstGeom prst="rect">
              <a:avLst/>
            </a:prstGeom>
            <a:grpFill/>
            <a:ln w="9525">
              <a:solidFill>
                <a:srgbClr val="000000"/>
              </a:solidFill>
              <a:miter lim="800000"/>
              <a:headEnd/>
              <a:tailEnd/>
            </a:ln>
          </p:spPr>
          <p:txBody>
            <a:bodyPr/>
            <a:lstStyle/>
            <a:p>
              <a:endParaRPr lang="zh-CN" altLang="en-US"/>
            </a:p>
          </p:txBody>
        </p:sp>
        <p:sp>
          <p:nvSpPr>
            <p:cNvPr id="26636" name="Rectangle 12"/>
            <p:cNvSpPr>
              <a:spLocks noChangeArrowheads="1"/>
            </p:cNvSpPr>
            <p:nvPr/>
          </p:nvSpPr>
          <p:spPr bwMode="auto">
            <a:xfrm>
              <a:off x="3262" y="8400"/>
              <a:ext cx="227" cy="1595"/>
            </a:xfrm>
            <a:prstGeom prst="rect">
              <a:avLst/>
            </a:prstGeom>
            <a:grpFill/>
            <a:ln w="9525">
              <a:solidFill>
                <a:srgbClr val="000000"/>
              </a:solidFill>
              <a:miter lim="800000"/>
              <a:headEnd/>
              <a:tailEnd/>
            </a:ln>
          </p:spPr>
          <p:txBody>
            <a:bodyPr/>
            <a:lstStyle/>
            <a:p>
              <a:endParaRPr lang="zh-CN" altLang="en-US"/>
            </a:p>
          </p:txBody>
        </p:sp>
        <p:sp>
          <p:nvSpPr>
            <p:cNvPr id="26637" name="Rectangle 13"/>
            <p:cNvSpPr>
              <a:spLocks noChangeArrowheads="1"/>
            </p:cNvSpPr>
            <p:nvPr/>
          </p:nvSpPr>
          <p:spPr bwMode="auto">
            <a:xfrm>
              <a:off x="3490" y="8980"/>
              <a:ext cx="227" cy="1015"/>
            </a:xfrm>
            <a:prstGeom prst="rect">
              <a:avLst/>
            </a:prstGeom>
            <a:grpFill/>
            <a:ln w="9525">
              <a:solidFill>
                <a:srgbClr val="000000"/>
              </a:solidFill>
              <a:miter lim="800000"/>
              <a:headEnd/>
              <a:tailEnd/>
            </a:ln>
          </p:spPr>
          <p:txBody>
            <a:bodyPr/>
            <a:lstStyle/>
            <a:p>
              <a:endParaRPr lang="zh-CN" altLang="en-US"/>
            </a:p>
          </p:txBody>
        </p:sp>
        <p:sp>
          <p:nvSpPr>
            <p:cNvPr id="26638" name="Rectangle 14"/>
            <p:cNvSpPr>
              <a:spLocks noChangeArrowheads="1"/>
            </p:cNvSpPr>
            <p:nvPr/>
          </p:nvSpPr>
          <p:spPr bwMode="auto">
            <a:xfrm>
              <a:off x="3718" y="9415"/>
              <a:ext cx="227" cy="580"/>
            </a:xfrm>
            <a:prstGeom prst="rect">
              <a:avLst/>
            </a:prstGeom>
            <a:grpFill/>
            <a:ln w="9525">
              <a:solidFill>
                <a:srgbClr val="000000"/>
              </a:solidFill>
              <a:miter lim="800000"/>
              <a:headEnd/>
              <a:tailEnd/>
            </a:ln>
          </p:spPr>
          <p:txBody>
            <a:bodyPr/>
            <a:lstStyle/>
            <a:p>
              <a:endParaRPr lang="zh-CN" altLang="en-US"/>
            </a:p>
          </p:txBody>
        </p:sp>
      </p:grpSp>
      <p:grpSp>
        <p:nvGrpSpPr>
          <p:cNvPr id="3" name="Group 15"/>
          <p:cNvGrpSpPr>
            <a:grpSpLocks/>
          </p:cNvGrpSpPr>
          <p:nvPr/>
        </p:nvGrpSpPr>
        <p:grpSpPr bwMode="auto">
          <a:xfrm>
            <a:off x="5219700" y="4917400"/>
            <a:ext cx="2087563" cy="792162"/>
            <a:chOff x="4820" y="8110"/>
            <a:chExt cx="2302" cy="1885"/>
          </a:xfrm>
          <a:solidFill>
            <a:srgbClr val="C00000"/>
          </a:solidFill>
        </p:grpSpPr>
        <p:sp>
          <p:nvSpPr>
            <p:cNvPr id="26640" name="Line 16"/>
            <p:cNvSpPr>
              <a:spLocks noChangeShapeType="1"/>
            </p:cNvSpPr>
            <p:nvPr/>
          </p:nvSpPr>
          <p:spPr bwMode="auto">
            <a:xfrm>
              <a:off x="4820" y="9995"/>
              <a:ext cx="2302" cy="0"/>
            </a:xfrm>
            <a:prstGeom prst="line">
              <a:avLst/>
            </a:prstGeom>
            <a:grpFill/>
            <a:ln w="9525">
              <a:solidFill>
                <a:srgbClr val="000000"/>
              </a:solidFill>
              <a:round/>
              <a:headEnd/>
              <a:tailEnd/>
            </a:ln>
          </p:spPr>
          <p:txBody>
            <a:bodyPr/>
            <a:lstStyle/>
            <a:p>
              <a:endParaRPr lang="zh-CN" altLang="en-US"/>
            </a:p>
          </p:txBody>
        </p:sp>
        <p:sp>
          <p:nvSpPr>
            <p:cNvPr id="26641" name="Rectangle 17"/>
            <p:cNvSpPr>
              <a:spLocks noChangeArrowheads="1"/>
            </p:cNvSpPr>
            <p:nvPr/>
          </p:nvSpPr>
          <p:spPr bwMode="auto">
            <a:xfrm>
              <a:off x="5019" y="8690"/>
              <a:ext cx="212" cy="1305"/>
            </a:xfrm>
            <a:prstGeom prst="rect">
              <a:avLst/>
            </a:prstGeom>
            <a:grpFill/>
            <a:ln w="9525">
              <a:solidFill>
                <a:srgbClr val="000000"/>
              </a:solidFill>
              <a:miter lim="800000"/>
              <a:headEnd/>
              <a:tailEnd/>
            </a:ln>
          </p:spPr>
          <p:txBody>
            <a:bodyPr/>
            <a:lstStyle/>
            <a:p>
              <a:endParaRPr lang="zh-CN" altLang="en-US"/>
            </a:p>
          </p:txBody>
        </p:sp>
        <p:sp>
          <p:nvSpPr>
            <p:cNvPr id="26642" name="Rectangle 18"/>
            <p:cNvSpPr>
              <a:spLocks noChangeArrowheads="1"/>
            </p:cNvSpPr>
            <p:nvPr/>
          </p:nvSpPr>
          <p:spPr bwMode="auto">
            <a:xfrm>
              <a:off x="5205" y="8545"/>
              <a:ext cx="213" cy="1450"/>
            </a:xfrm>
            <a:prstGeom prst="rect">
              <a:avLst/>
            </a:prstGeom>
            <a:grpFill/>
            <a:ln w="9525">
              <a:solidFill>
                <a:srgbClr val="000000"/>
              </a:solidFill>
              <a:miter lim="800000"/>
              <a:headEnd/>
              <a:tailEnd/>
            </a:ln>
          </p:spPr>
          <p:txBody>
            <a:bodyPr/>
            <a:lstStyle/>
            <a:p>
              <a:endParaRPr lang="zh-CN" altLang="en-US"/>
            </a:p>
          </p:txBody>
        </p:sp>
        <p:sp>
          <p:nvSpPr>
            <p:cNvPr id="26643" name="Rectangle 19"/>
            <p:cNvSpPr>
              <a:spLocks noChangeArrowheads="1"/>
            </p:cNvSpPr>
            <p:nvPr/>
          </p:nvSpPr>
          <p:spPr bwMode="auto">
            <a:xfrm>
              <a:off x="5418" y="8400"/>
              <a:ext cx="213" cy="1595"/>
            </a:xfrm>
            <a:prstGeom prst="rect">
              <a:avLst/>
            </a:prstGeom>
            <a:grpFill/>
            <a:ln w="9525">
              <a:solidFill>
                <a:srgbClr val="000000"/>
              </a:solidFill>
              <a:miter lim="800000"/>
              <a:headEnd/>
              <a:tailEnd/>
            </a:ln>
          </p:spPr>
          <p:txBody>
            <a:bodyPr/>
            <a:lstStyle/>
            <a:p>
              <a:endParaRPr lang="zh-CN" altLang="en-US"/>
            </a:p>
          </p:txBody>
        </p:sp>
        <p:sp>
          <p:nvSpPr>
            <p:cNvPr id="26644" name="Rectangle 20"/>
            <p:cNvSpPr>
              <a:spLocks noChangeArrowheads="1"/>
            </p:cNvSpPr>
            <p:nvPr/>
          </p:nvSpPr>
          <p:spPr bwMode="auto">
            <a:xfrm>
              <a:off x="5631" y="8255"/>
              <a:ext cx="213" cy="1740"/>
            </a:xfrm>
            <a:prstGeom prst="rect">
              <a:avLst/>
            </a:prstGeom>
            <a:grpFill/>
            <a:ln w="9525">
              <a:solidFill>
                <a:srgbClr val="000000"/>
              </a:solidFill>
              <a:miter lim="800000"/>
              <a:headEnd/>
              <a:tailEnd/>
            </a:ln>
          </p:spPr>
          <p:txBody>
            <a:bodyPr/>
            <a:lstStyle/>
            <a:p>
              <a:endParaRPr lang="zh-CN" altLang="en-US"/>
            </a:p>
          </p:txBody>
        </p:sp>
        <p:sp>
          <p:nvSpPr>
            <p:cNvPr id="26645" name="Rectangle 21"/>
            <p:cNvSpPr>
              <a:spLocks noChangeArrowheads="1"/>
            </p:cNvSpPr>
            <p:nvPr/>
          </p:nvSpPr>
          <p:spPr bwMode="auto">
            <a:xfrm>
              <a:off x="5844" y="8110"/>
              <a:ext cx="213" cy="1885"/>
            </a:xfrm>
            <a:prstGeom prst="rect">
              <a:avLst/>
            </a:prstGeom>
            <a:grpFill/>
            <a:ln w="9525">
              <a:solidFill>
                <a:srgbClr val="000000"/>
              </a:solidFill>
              <a:miter lim="800000"/>
              <a:headEnd/>
              <a:tailEnd/>
            </a:ln>
          </p:spPr>
          <p:txBody>
            <a:bodyPr/>
            <a:lstStyle/>
            <a:p>
              <a:endParaRPr lang="zh-CN" altLang="en-US"/>
            </a:p>
          </p:txBody>
        </p:sp>
        <p:sp>
          <p:nvSpPr>
            <p:cNvPr id="26646" name="Rectangle 22"/>
            <p:cNvSpPr>
              <a:spLocks noChangeArrowheads="1"/>
            </p:cNvSpPr>
            <p:nvPr/>
          </p:nvSpPr>
          <p:spPr bwMode="auto">
            <a:xfrm>
              <a:off x="6057" y="8400"/>
              <a:ext cx="213" cy="1595"/>
            </a:xfrm>
            <a:prstGeom prst="rect">
              <a:avLst/>
            </a:prstGeom>
            <a:grpFill/>
            <a:ln w="9525">
              <a:solidFill>
                <a:srgbClr val="000000"/>
              </a:solidFill>
              <a:miter lim="800000"/>
              <a:headEnd/>
              <a:tailEnd/>
            </a:ln>
          </p:spPr>
          <p:txBody>
            <a:bodyPr/>
            <a:lstStyle/>
            <a:p>
              <a:endParaRPr lang="zh-CN" altLang="en-US"/>
            </a:p>
          </p:txBody>
        </p:sp>
        <p:sp>
          <p:nvSpPr>
            <p:cNvPr id="26647" name="Rectangle 23"/>
            <p:cNvSpPr>
              <a:spLocks noChangeArrowheads="1"/>
            </p:cNvSpPr>
            <p:nvPr/>
          </p:nvSpPr>
          <p:spPr bwMode="auto">
            <a:xfrm>
              <a:off x="6270" y="8545"/>
              <a:ext cx="213" cy="1450"/>
            </a:xfrm>
            <a:prstGeom prst="rect">
              <a:avLst/>
            </a:prstGeom>
            <a:grpFill/>
            <a:ln w="9525">
              <a:solidFill>
                <a:srgbClr val="000000"/>
              </a:solidFill>
              <a:miter lim="800000"/>
              <a:headEnd/>
              <a:tailEnd/>
            </a:ln>
          </p:spPr>
          <p:txBody>
            <a:bodyPr/>
            <a:lstStyle/>
            <a:p>
              <a:endParaRPr lang="zh-CN" altLang="en-US"/>
            </a:p>
          </p:txBody>
        </p:sp>
        <p:sp>
          <p:nvSpPr>
            <p:cNvPr id="26648" name="Rectangle 24"/>
            <p:cNvSpPr>
              <a:spLocks noChangeArrowheads="1"/>
            </p:cNvSpPr>
            <p:nvPr/>
          </p:nvSpPr>
          <p:spPr bwMode="auto">
            <a:xfrm>
              <a:off x="6483" y="8690"/>
              <a:ext cx="213" cy="1305"/>
            </a:xfrm>
            <a:prstGeom prst="rect">
              <a:avLst/>
            </a:prstGeom>
            <a:grpFill/>
            <a:ln w="9525">
              <a:solidFill>
                <a:srgbClr val="000000"/>
              </a:solidFill>
              <a:miter lim="800000"/>
              <a:headEnd/>
              <a:tailEnd/>
            </a:ln>
          </p:spPr>
          <p:txBody>
            <a:bodyPr/>
            <a:lstStyle/>
            <a:p>
              <a:endParaRPr lang="zh-CN" altLang="en-US"/>
            </a:p>
          </p:txBody>
        </p:sp>
        <p:sp>
          <p:nvSpPr>
            <p:cNvPr id="26649" name="Rectangle 25"/>
            <p:cNvSpPr>
              <a:spLocks noChangeArrowheads="1"/>
            </p:cNvSpPr>
            <p:nvPr/>
          </p:nvSpPr>
          <p:spPr bwMode="auto">
            <a:xfrm>
              <a:off x="6696" y="8835"/>
              <a:ext cx="213" cy="1160"/>
            </a:xfrm>
            <a:prstGeom prst="rect">
              <a:avLst/>
            </a:prstGeom>
            <a:grpFill/>
            <a:ln w="9525">
              <a:solidFill>
                <a:srgbClr val="000000"/>
              </a:solidFill>
              <a:miter lim="800000"/>
              <a:headEnd/>
              <a:tailEnd/>
            </a:ln>
          </p:spPr>
          <p:txBody>
            <a:bodyPr/>
            <a:lstStyle/>
            <a:p>
              <a:endParaRPr lang="zh-CN" altLang="en-US"/>
            </a:p>
          </p:txBody>
        </p:sp>
      </p:grpSp>
      <p:sp>
        <p:nvSpPr>
          <p:cNvPr id="26650" name="Rectangle 26"/>
          <p:cNvSpPr>
            <a:spLocks noChangeArrowheads="1"/>
          </p:cNvSpPr>
          <p:nvPr/>
        </p:nvSpPr>
        <p:spPr bwMode="auto">
          <a:xfrm>
            <a:off x="1692275" y="5925909"/>
            <a:ext cx="1018227" cy="400110"/>
          </a:xfrm>
          <a:prstGeom prst="rect">
            <a:avLst/>
          </a:prstGeom>
          <a:noFill/>
          <a:ln w="9525">
            <a:noFill/>
            <a:miter lim="800000"/>
            <a:headEnd/>
            <a:tailEnd/>
          </a:ln>
          <a:effectLst/>
        </p:spPr>
        <p:txBody>
          <a:bodyPr wrap="none" anchor="ctr">
            <a:spAutoFit/>
          </a:bodyPr>
          <a:lstStyle/>
          <a:p>
            <a:r>
              <a:rPr lang="zh-CN" altLang="en-US" b="1" dirty="0">
                <a:solidFill>
                  <a:schemeClr val="accent2"/>
                </a:solidFill>
                <a:effectLst>
                  <a:outerShdw blurRad="38100" dist="38100" dir="2700000" algn="tl">
                    <a:srgbClr val="000000">
                      <a:alpha val="43137"/>
                    </a:srgbClr>
                  </a:outerShdw>
                </a:effectLst>
              </a:rPr>
              <a:t>双峰型 </a:t>
            </a:r>
          </a:p>
        </p:txBody>
      </p:sp>
      <p:sp>
        <p:nvSpPr>
          <p:cNvPr id="26651" name="Rectangle 27"/>
          <p:cNvSpPr>
            <a:spLocks noChangeArrowheads="1"/>
          </p:cNvSpPr>
          <p:nvPr/>
        </p:nvSpPr>
        <p:spPr bwMode="auto">
          <a:xfrm>
            <a:off x="5724525" y="5981218"/>
            <a:ext cx="1018227" cy="400110"/>
          </a:xfrm>
          <a:prstGeom prst="rect">
            <a:avLst/>
          </a:prstGeom>
          <a:noFill/>
          <a:ln w="9525">
            <a:noFill/>
            <a:miter lim="800000"/>
            <a:headEnd/>
            <a:tailEnd/>
          </a:ln>
          <a:effectLst/>
        </p:spPr>
        <p:txBody>
          <a:bodyPr wrap="none" anchor="ctr">
            <a:spAutoFit/>
          </a:bodyPr>
          <a:lstStyle/>
          <a:p>
            <a:r>
              <a:rPr lang="zh-CN" altLang="en-US" b="1" dirty="0">
                <a:solidFill>
                  <a:schemeClr val="accent2"/>
                </a:solidFill>
                <a:effectLst>
                  <a:outerShdw blurRad="38100" dist="38100" dir="2700000" algn="tl">
                    <a:srgbClr val="000000">
                      <a:alpha val="43137"/>
                    </a:srgbClr>
                  </a:outerShdw>
                </a:effectLst>
              </a:rPr>
              <a:t>平峰型 </a:t>
            </a:r>
          </a:p>
        </p:txBody>
      </p:sp>
      <p:sp>
        <p:nvSpPr>
          <p:cNvPr id="28" name="Rectangle 2"/>
          <p:cNvSpPr>
            <a:spLocks noGrp="1" noChangeArrowheads="1"/>
          </p:cNvSpPr>
          <p:nvPr>
            <p:ph type="title"/>
          </p:nvPr>
        </p:nvSpPr>
        <p:spPr/>
        <p:txBody>
          <a:bodyPr/>
          <a:lstStyle/>
          <a:p>
            <a:r>
              <a:rPr lang="zh-CN" altLang="en-US" sz="3600" dirty="0" smtClean="0">
                <a:solidFill>
                  <a:srgbClr val="C00000"/>
                </a:solidFill>
              </a:rPr>
              <a:t>直方图的观察与分析</a:t>
            </a:r>
            <a:endParaRPr lang="zh-CN" altLang="zh-CN" b="1"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b="1"/>
              <a:t>主要内容</a:t>
            </a:r>
          </a:p>
        </p:txBody>
      </p:sp>
      <p:sp>
        <p:nvSpPr>
          <p:cNvPr id="7171" name="Rectangle 3"/>
          <p:cNvSpPr>
            <a:spLocks noGrp="1" noChangeArrowheads="1"/>
          </p:cNvSpPr>
          <p:nvPr>
            <p:ph idx="1"/>
          </p:nvPr>
        </p:nvSpPr>
        <p:spPr>
          <a:xfrm>
            <a:off x="428596" y="1428736"/>
            <a:ext cx="8486775" cy="4114800"/>
          </a:xfrm>
        </p:spPr>
        <p:txBody>
          <a:bodyPr/>
          <a:lstStyle/>
          <a:p>
            <a:r>
              <a:rPr lang="zh-CN" altLang="en-US" dirty="0" smtClean="0"/>
              <a:t>质量数据采集的概念及方法</a:t>
            </a:r>
          </a:p>
          <a:p>
            <a:r>
              <a:rPr lang="zh-CN" altLang="en-US" dirty="0" smtClean="0"/>
              <a:t>质量数据统计处理方法</a:t>
            </a:r>
          </a:p>
          <a:p>
            <a:r>
              <a:rPr lang="zh-CN" altLang="en-US" dirty="0" smtClean="0"/>
              <a:t>质量数据变异的数字特征及其度量</a:t>
            </a:r>
          </a:p>
          <a:p>
            <a:r>
              <a:rPr lang="zh-CN" altLang="en-US" dirty="0" smtClean="0"/>
              <a:t>质量数据的统计规律</a:t>
            </a:r>
          </a:p>
        </p:txBody>
      </p:sp>
    </p:spTree>
  </p:cSld>
  <p:clrMapOvr>
    <a:masterClrMapping/>
  </p:clrMapOvr>
  <p:transition>
    <p:cover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251520" y="1052737"/>
            <a:ext cx="8704263" cy="3888432"/>
          </a:xfrm>
        </p:spPr>
        <p:txBody>
          <a:bodyPr/>
          <a:lstStyle/>
          <a:p>
            <a:pPr>
              <a:buFont typeface="Wingdings" pitchFamily="2" charset="2"/>
              <a:buNone/>
            </a:pPr>
            <a:r>
              <a:rPr lang="en-US" altLang="zh-CN" sz="2400" dirty="0"/>
              <a:t>④ </a:t>
            </a:r>
            <a:r>
              <a:rPr lang="zh-CN" altLang="en-US" sz="2400" dirty="0">
                <a:solidFill>
                  <a:schemeClr val="accent2"/>
                </a:solidFill>
              </a:rPr>
              <a:t>高端型。</a:t>
            </a:r>
            <a:r>
              <a:rPr lang="zh-CN" altLang="en-US" sz="2400" dirty="0">
                <a:solidFill>
                  <a:srgbClr val="C00000"/>
                </a:solidFill>
              </a:rPr>
              <a:t>制造假数据</a:t>
            </a:r>
            <a:r>
              <a:rPr lang="zh-CN" altLang="en-US" sz="2400" dirty="0"/>
              <a:t>，或将超出某一界限的</a:t>
            </a:r>
            <a:r>
              <a:rPr lang="zh-CN" altLang="en-US" sz="2400" dirty="0">
                <a:solidFill>
                  <a:srgbClr val="C00000"/>
                </a:solidFill>
              </a:rPr>
              <a:t>数据剔除</a:t>
            </a:r>
            <a:r>
              <a:rPr lang="zh-CN" altLang="en-US" sz="2400" dirty="0"/>
              <a:t>后，易出现此种类型的直方图。</a:t>
            </a:r>
          </a:p>
          <a:p>
            <a:pPr>
              <a:buFont typeface="Wingdings" pitchFamily="2" charset="2"/>
              <a:buNone/>
            </a:pPr>
            <a:r>
              <a:rPr lang="zh-CN" altLang="en-US" sz="2400" dirty="0"/>
              <a:t>⑤ </a:t>
            </a:r>
            <a:r>
              <a:rPr lang="zh-CN" altLang="en-US" sz="2400" dirty="0">
                <a:solidFill>
                  <a:schemeClr val="accent2"/>
                </a:solidFill>
              </a:rPr>
              <a:t>孤岛型。</a:t>
            </a:r>
            <a:r>
              <a:rPr lang="zh-CN" altLang="en-US" sz="2400" dirty="0"/>
              <a:t>在远离主分布中心处出现孤立的小直方，这说明项目实施过程在某一段时间内受到</a:t>
            </a:r>
            <a:r>
              <a:rPr lang="zh-CN" altLang="en-US" sz="2400" dirty="0">
                <a:solidFill>
                  <a:srgbClr val="C00000"/>
                </a:solidFill>
              </a:rPr>
              <a:t>异常因素的影响</a:t>
            </a:r>
            <a:r>
              <a:rPr lang="zh-CN" altLang="en-US" sz="2400" dirty="0"/>
              <a:t>，使项目条件突然发生较大变化。</a:t>
            </a:r>
          </a:p>
          <a:p>
            <a:pPr>
              <a:buFont typeface="Wingdings" pitchFamily="2" charset="2"/>
              <a:buNone/>
            </a:pPr>
            <a:r>
              <a:rPr lang="zh-CN" altLang="en-US" sz="2400" dirty="0"/>
              <a:t> ⑥ </a:t>
            </a:r>
            <a:r>
              <a:rPr lang="zh-CN" altLang="en-US" sz="2400" dirty="0">
                <a:solidFill>
                  <a:schemeClr val="accent2"/>
                </a:solidFill>
              </a:rPr>
              <a:t>锯齿型。</a:t>
            </a:r>
            <a:r>
              <a:rPr lang="zh-CN" altLang="en-US" sz="2400" dirty="0"/>
              <a:t>往往是由于</a:t>
            </a:r>
            <a:r>
              <a:rPr lang="zh-CN" altLang="en-US" sz="2400" dirty="0">
                <a:solidFill>
                  <a:srgbClr val="C00000"/>
                </a:solidFill>
              </a:rPr>
              <a:t>分组不当</a:t>
            </a:r>
            <a:r>
              <a:rPr lang="zh-CN" altLang="en-US" sz="2400" dirty="0"/>
              <a:t>所致。如数据少，分组多时就可能出现这种类型</a:t>
            </a:r>
            <a:r>
              <a:rPr lang="zh-CN" altLang="en-US" sz="2400" dirty="0" smtClean="0"/>
              <a:t>。</a:t>
            </a:r>
            <a:endParaRPr lang="en-US" altLang="zh-CN" sz="2400" dirty="0"/>
          </a:p>
        </p:txBody>
      </p:sp>
      <p:grpSp>
        <p:nvGrpSpPr>
          <p:cNvPr id="2" name="Group 16"/>
          <p:cNvGrpSpPr>
            <a:grpSpLocks/>
          </p:cNvGrpSpPr>
          <p:nvPr/>
        </p:nvGrpSpPr>
        <p:grpSpPr bwMode="auto">
          <a:xfrm>
            <a:off x="755650" y="4797152"/>
            <a:ext cx="1462088" cy="1124967"/>
            <a:chOff x="7988" y="8110"/>
            <a:chExt cx="2302" cy="1885"/>
          </a:xfrm>
          <a:solidFill>
            <a:srgbClr val="339933"/>
          </a:solidFill>
        </p:grpSpPr>
        <p:sp>
          <p:nvSpPr>
            <p:cNvPr id="27665" name="Line 17"/>
            <p:cNvSpPr>
              <a:spLocks noChangeShapeType="1"/>
            </p:cNvSpPr>
            <p:nvPr/>
          </p:nvSpPr>
          <p:spPr bwMode="auto">
            <a:xfrm>
              <a:off x="7988" y="9995"/>
              <a:ext cx="2302" cy="0"/>
            </a:xfrm>
            <a:prstGeom prst="line">
              <a:avLst/>
            </a:prstGeom>
            <a:grpFill/>
            <a:ln w="9525">
              <a:solidFill>
                <a:srgbClr val="000000"/>
              </a:solidFill>
              <a:round/>
              <a:headEnd/>
              <a:tailEnd/>
            </a:ln>
          </p:spPr>
          <p:txBody>
            <a:bodyPr/>
            <a:lstStyle/>
            <a:p>
              <a:endParaRPr lang="zh-CN" altLang="en-US"/>
            </a:p>
          </p:txBody>
        </p:sp>
        <p:sp>
          <p:nvSpPr>
            <p:cNvPr id="27666" name="Rectangle 18"/>
            <p:cNvSpPr>
              <a:spLocks noChangeArrowheads="1"/>
            </p:cNvSpPr>
            <p:nvPr/>
          </p:nvSpPr>
          <p:spPr bwMode="auto">
            <a:xfrm>
              <a:off x="8187" y="8400"/>
              <a:ext cx="181" cy="1595"/>
            </a:xfrm>
            <a:prstGeom prst="rect">
              <a:avLst/>
            </a:prstGeom>
            <a:grpFill/>
            <a:ln w="9525">
              <a:solidFill>
                <a:srgbClr val="000000"/>
              </a:solidFill>
              <a:miter lim="800000"/>
              <a:headEnd/>
              <a:tailEnd/>
            </a:ln>
          </p:spPr>
          <p:txBody>
            <a:bodyPr/>
            <a:lstStyle/>
            <a:p>
              <a:endParaRPr lang="zh-CN" altLang="en-US"/>
            </a:p>
          </p:txBody>
        </p:sp>
        <p:sp>
          <p:nvSpPr>
            <p:cNvPr id="27667" name="Rectangle 19"/>
            <p:cNvSpPr>
              <a:spLocks noChangeArrowheads="1"/>
            </p:cNvSpPr>
            <p:nvPr/>
          </p:nvSpPr>
          <p:spPr bwMode="auto">
            <a:xfrm>
              <a:off x="8373" y="8110"/>
              <a:ext cx="213" cy="1885"/>
            </a:xfrm>
            <a:prstGeom prst="rect">
              <a:avLst/>
            </a:prstGeom>
            <a:grpFill/>
            <a:ln w="9525">
              <a:solidFill>
                <a:srgbClr val="000000"/>
              </a:solidFill>
              <a:miter lim="800000"/>
              <a:headEnd/>
              <a:tailEnd/>
            </a:ln>
          </p:spPr>
          <p:txBody>
            <a:bodyPr/>
            <a:lstStyle/>
            <a:p>
              <a:endParaRPr lang="zh-CN" altLang="en-US"/>
            </a:p>
          </p:txBody>
        </p:sp>
        <p:sp>
          <p:nvSpPr>
            <p:cNvPr id="27668" name="Rectangle 20"/>
            <p:cNvSpPr>
              <a:spLocks noChangeArrowheads="1"/>
            </p:cNvSpPr>
            <p:nvPr/>
          </p:nvSpPr>
          <p:spPr bwMode="auto">
            <a:xfrm>
              <a:off x="8586" y="8255"/>
              <a:ext cx="213" cy="1740"/>
            </a:xfrm>
            <a:prstGeom prst="rect">
              <a:avLst/>
            </a:prstGeom>
            <a:grpFill/>
            <a:ln w="9525">
              <a:solidFill>
                <a:srgbClr val="000000"/>
              </a:solidFill>
              <a:miter lim="800000"/>
              <a:headEnd/>
              <a:tailEnd/>
            </a:ln>
          </p:spPr>
          <p:txBody>
            <a:bodyPr/>
            <a:lstStyle/>
            <a:p>
              <a:endParaRPr lang="zh-CN" altLang="en-US"/>
            </a:p>
          </p:txBody>
        </p:sp>
        <p:sp>
          <p:nvSpPr>
            <p:cNvPr id="27669" name="Rectangle 21"/>
            <p:cNvSpPr>
              <a:spLocks noChangeArrowheads="1"/>
            </p:cNvSpPr>
            <p:nvPr/>
          </p:nvSpPr>
          <p:spPr bwMode="auto">
            <a:xfrm>
              <a:off x="8799" y="8690"/>
              <a:ext cx="213" cy="1305"/>
            </a:xfrm>
            <a:prstGeom prst="rect">
              <a:avLst/>
            </a:prstGeom>
            <a:grpFill/>
            <a:ln w="9525">
              <a:solidFill>
                <a:srgbClr val="000000"/>
              </a:solidFill>
              <a:miter lim="800000"/>
              <a:headEnd/>
              <a:tailEnd/>
            </a:ln>
          </p:spPr>
          <p:txBody>
            <a:bodyPr/>
            <a:lstStyle/>
            <a:p>
              <a:endParaRPr lang="zh-CN" altLang="en-US"/>
            </a:p>
          </p:txBody>
        </p:sp>
        <p:sp>
          <p:nvSpPr>
            <p:cNvPr id="27670" name="Rectangle 22"/>
            <p:cNvSpPr>
              <a:spLocks noChangeArrowheads="1"/>
            </p:cNvSpPr>
            <p:nvPr/>
          </p:nvSpPr>
          <p:spPr bwMode="auto">
            <a:xfrm>
              <a:off x="9012" y="8835"/>
              <a:ext cx="213" cy="1160"/>
            </a:xfrm>
            <a:prstGeom prst="rect">
              <a:avLst/>
            </a:prstGeom>
            <a:grpFill/>
            <a:ln w="9525">
              <a:solidFill>
                <a:srgbClr val="000000"/>
              </a:solidFill>
              <a:miter lim="800000"/>
              <a:headEnd/>
              <a:tailEnd/>
            </a:ln>
          </p:spPr>
          <p:txBody>
            <a:bodyPr/>
            <a:lstStyle/>
            <a:p>
              <a:endParaRPr lang="zh-CN" altLang="en-US"/>
            </a:p>
          </p:txBody>
        </p:sp>
        <p:sp>
          <p:nvSpPr>
            <p:cNvPr id="27671" name="Rectangle 23"/>
            <p:cNvSpPr>
              <a:spLocks noChangeArrowheads="1"/>
            </p:cNvSpPr>
            <p:nvPr/>
          </p:nvSpPr>
          <p:spPr bwMode="auto">
            <a:xfrm>
              <a:off x="9225" y="9125"/>
              <a:ext cx="213" cy="870"/>
            </a:xfrm>
            <a:prstGeom prst="rect">
              <a:avLst/>
            </a:prstGeom>
            <a:grpFill/>
            <a:ln w="9525">
              <a:solidFill>
                <a:srgbClr val="000000"/>
              </a:solidFill>
              <a:miter lim="800000"/>
              <a:headEnd/>
              <a:tailEnd/>
            </a:ln>
          </p:spPr>
          <p:txBody>
            <a:bodyPr/>
            <a:lstStyle/>
            <a:p>
              <a:endParaRPr lang="zh-CN" altLang="en-US"/>
            </a:p>
          </p:txBody>
        </p:sp>
        <p:sp>
          <p:nvSpPr>
            <p:cNvPr id="27672" name="Rectangle 24"/>
            <p:cNvSpPr>
              <a:spLocks noChangeArrowheads="1"/>
            </p:cNvSpPr>
            <p:nvPr/>
          </p:nvSpPr>
          <p:spPr bwMode="auto">
            <a:xfrm>
              <a:off x="9438" y="9270"/>
              <a:ext cx="213" cy="725"/>
            </a:xfrm>
            <a:prstGeom prst="rect">
              <a:avLst/>
            </a:prstGeom>
            <a:grpFill/>
            <a:ln w="9525">
              <a:solidFill>
                <a:srgbClr val="000000"/>
              </a:solidFill>
              <a:miter lim="800000"/>
              <a:headEnd/>
              <a:tailEnd/>
            </a:ln>
          </p:spPr>
          <p:txBody>
            <a:bodyPr/>
            <a:lstStyle/>
            <a:p>
              <a:endParaRPr lang="zh-CN" altLang="en-US"/>
            </a:p>
          </p:txBody>
        </p:sp>
        <p:sp>
          <p:nvSpPr>
            <p:cNvPr id="27673" name="Rectangle 25"/>
            <p:cNvSpPr>
              <a:spLocks noChangeArrowheads="1"/>
            </p:cNvSpPr>
            <p:nvPr/>
          </p:nvSpPr>
          <p:spPr bwMode="auto">
            <a:xfrm>
              <a:off x="9651" y="9560"/>
              <a:ext cx="213" cy="435"/>
            </a:xfrm>
            <a:prstGeom prst="rect">
              <a:avLst/>
            </a:prstGeom>
            <a:grpFill/>
            <a:ln w="9525">
              <a:solidFill>
                <a:srgbClr val="000000"/>
              </a:solidFill>
              <a:miter lim="800000"/>
              <a:headEnd/>
              <a:tailEnd/>
            </a:ln>
          </p:spPr>
          <p:txBody>
            <a:bodyPr/>
            <a:lstStyle/>
            <a:p>
              <a:endParaRPr lang="zh-CN" altLang="en-US"/>
            </a:p>
          </p:txBody>
        </p:sp>
        <p:sp>
          <p:nvSpPr>
            <p:cNvPr id="27674" name="Rectangle 26"/>
            <p:cNvSpPr>
              <a:spLocks noChangeArrowheads="1"/>
            </p:cNvSpPr>
            <p:nvPr/>
          </p:nvSpPr>
          <p:spPr bwMode="auto">
            <a:xfrm>
              <a:off x="9864" y="9850"/>
              <a:ext cx="213" cy="145"/>
            </a:xfrm>
            <a:prstGeom prst="rect">
              <a:avLst/>
            </a:prstGeom>
            <a:grpFill/>
            <a:ln w="9525">
              <a:solidFill>
                <a:srgbClr val="000000"/>
              </a:solidFill>
              <a:miter lim="800000"/>
              <a:headEnd/>
              <a:tailEnd/>
            </a:ln>
          </p:spPr>
          <p:txBody>
            <a:bodyPr/>
            <a:lstStyle/>
            <a:p>
              <a:endParaRPr lang="zh-CN" altLang="en-US"/>
            </a:p>
          </p:txBody>
        </p:sp>
      </p:grpSp>
      <p:grpSp>
        <p:nvGrpSpPr>
          <p:cNvPr id="3" name="Group 27"/>
          <p:cNvGrpSpPr>
            <a:grpSpLocks/>
          </p:cNvGrpSpPr>
          <p:nvPr/>
        </p:nvGrpSpPr>
        <p:grpSpPr bwMode="auto">
          <a:xfrm>
            <a:off x="3059113" y="4941168"/>
            <a:ext cx="2138362" cy="1012825"/>
            <a:chOff x="2264" y="11010"/>
            <a:chExt cx="3367" cy="1595"/>
          </a:xfrm>
          <a:solidFill>
            <a:srgbClr val="339933"/>
          </a:solidFill>
        </p:grpSpPr>
        <p:sp>
          <p:nvSpPr>
            <p:cNvPr id="27676" name="Line 28"/>
            <p:cNvSpPr>
              <a:spLocks noChangeShapeType="1"/>
            </p:cNvSpPr>
            <p:nvPr/>
          </p:nvSpPr>
          <p:spPr bwMode="auto">
            <a:xfrm>
              <a:off x="2264" y="12605"/>
              <a:ext cx="3367" cy="0"/>
            </a:xfrm>
            <a:prstGeom prst="line">
              <a:avLst/>
            </a:prstGeom>
            <a:grpFill/>
            <a:ln w="9525">
              <a:solidFill>
                <a:srgbClr val="000000"/>
              </a:solidFill>
              <a:round/>
              <a:headEnd/>
              <a:tailEnd/>
            </a:ln>
          </p:spPr>
          <p:txBody>
            <a:bodyPr/>
            <a:lstStyle/>
            <a:p>
              <a:endParaRPr lang="zh-CN" altLang="en-US"/>
            </a:p>
          </p:txBody>
        </p:sp>
        <p:sp>
          <p:nvSpPr>
            <p:cNvPr id="27677" name="Rectangle 29"/>
            <p:cNvSpPr>
              <a:spLocks noChangeArrowheads="1"/>
            </p:cNvSpPr>
            <p:nvPr/>
          </p:nvSpPr>
          <p:spPr bwMode="auto">
            <a:xfrm>
              <a:off x="2460" y="12170"/>
              <a:ext cx="193" cy="435"/>
            </a:xfrm>
            <a:prstGeom prst="rect">
              <a:avLst/>
            </a:prstGeom>
            <a:grpFill/>
            <a:ln w="9525">
              <a:solidFill>
                <a:srgbClr val="000000"/>
              </a:solidFill>
              <a:miter lim="800000"/>
              <a:headEnd/>
              <a:tailEnd/>
            </a:ln>
          </p:spPr>
          <p:txBody>
            <a:bodyPr/>
            <a:lstStyle/>
            <a:p>
              <a:endParaRPr lang="zh-CN" altLang="en-US"/>
            </a:p>
          </p:txBody>
        </p:sp>
        <p:sp>
          <p:nvSpPr>
            <p:cNvPr id="27678" name="Rectangle 30"/>
            <p:cNvSpPr>
              <a:spLocks noChangeArrowheads="1"/>
            </p:cNvSpPr>
            <p:nvPr/>
          </p:nvSpPr>
          <p:spPr bwMode="auto">
            <a:xfrm>
              <a:off x="2649" y="11880"/>
              <a:ext cx="213" cy="725"/>
            </a:xfrm>
            <a:prstGeom prst="rect">
              <a:avLst/>
            </a:prstGeom>
            <a:grpFill/>
            <a:ln w="9525">
              <a:solidFill>
                <a:srgbClr val="000000"/>
              </a:solidFill>
              <a:miter lim="800000"/>
              <a:headEnd/>
              <a:tailEnd/>
            </a:ln>
          </p:spPr>
          <p:txBody>
            <a:bodyPr/>
            <a:lstStyle/>
            <a:p>
              <a:endParaRPr lang="zh-CN" altLang="en-US"/>
            </a:p>
          </p:txBody>
        </p:sp>
        <p:sp>
          <p:nvSpPr>
            <p:cNvPr id="27679" name="Rectangle 31"/>
            <p:cNvSpPr>
              <a:spLocks noChangeArrowheads="1"/>
            </p:cNvSpPr>
            <p:nvPr/>
          </p:nvSpPr>
          <p:spPr bwMode="auto">
            <a:xfrm>
              <a:off x="2862" y="11590"/>
              <a:ext cx="213" cy="1015"/>
            </a:xfrm>
            <a:prstGeom prst="rect">
              <a:avLst/>
            </a:prstGeom>
            <a:grpFill/>
            <a:ln w="9525">
              <a:solidFill>
                <a:srgbClr val="000000"/>
              </a:solidFill>
              <a:miter lim="800000"/>
              <a:headEnd/>
              <a:tailEnd/>
            </a:ln>
          </p:spPr>
          <p:txBody>
            <a:bodyPr/>
            <a:lstStyle/>
            <a:p>
              <a:endParaRPr lang="zh-CN" altLang="en-US"/>
            </a:p>
          </p:txBody>
        </p:sp>
        <p:sp>
          <p:nvSpPr>
            <p:cNvPr id="27680" name="Rectangle 32"/>
            <p:cNvSpPr>
              <a:spLocks noChangeArrowheads="1"/>
            </p:cNvSpPr>
            <p:nvPr/>
          </p:nvSpPr>
          <p:spPr bwMode="auto">
            <a:xfrm>
              <a:off x="3075" y="11445"/>
              <a:ext cx="213" cy="1160"/>
            </a:xfrm>
            <a:prstGeom prst="rect">
              <a:avLst/>
            </a:prstGeom>
            <a:grpFill/>
            <a:ln w="9525">
              <a:solidFill>
                <a:srgbClr val="000000"/>
              </a:solidFill>
              <a:miter lim="800000"/>
              <a:headEnd/>
              <a:tailEnd/>
            </a:ln>
          </p:spPr>
          <p:txBody>
            <a:bodyPr/>
            <a:lstStyle/>
            <a:p>
              <a:endParaRPr lang="zh-CN" altLang="en-US"/>
            </a:p>
          </p:txBody>
        </p:sp>
        <p:sp>
          <p:nvSpPr>
            <p:cNvPr id="27681" name="Rectangle 33"/>
            <p:cNvSpPr>
              <a:spLocks noChangeArrowheads="1"/>
            </p:cNvSpPr>
            <p:nvPr/>
          </p:nvSpPr>
          <p:spPr bwMode="auto">
            <a:xfrm>
              <a:off x="3288" y="11010"/>
              <a:ext cx="213" cy="1595"/>
            </a:xfrm>
            <a:prstGeom prst="rect">
              <a:avLst/>
            </a:prstGeom>
            <a:grpFill/>
            <a:ln w="9525">
              <a:solidFill>
                <a:srgbClr val="000000"/>
              </a:solidFill>
              <a:miter lim="800000"/>
              <a:headEnd/>
              <a:tailEnd/>
            </a:ln>
          </p:spPr>
          <p:txBody>
            <a:bodyPr/>
            <a:lstStyle/>
            <a:p>
              <a:endParaRPr lang="zh-CN" altLang="en-US"/>
            </a:p>
          </p:txBody>
        </p:sp>
        <p:sp>
          <p:nvSpPr>
            <p:cNvPr id="27682" name="Rectangle 34"/>
            <p:cNvSpPr>
              <a:spLocks noChangeArrowheads="1"/>
            </p:cNvSpPr>
            <p:nvPr/>
          </p:nvSpPr>
          <p:spPr bwMode="auto">
            <a:xfrm>
              <a:off x="3501" y="11300"/>
              <a:ext cx="213" cy="1305"/>
            </a:xfrm>
            <a:prstGeom prst="rect">
              <a:avLst/>
            </a:prstGeom>
            <a:grpFill/>
            <a:ln w="9525">
              <a:solidFill>
                <a:srgbClr val="000000"/>
              </a:solidFill>
              <a:miter lim="800000"/>
              <a:headEnd/>
              <a:tailEnd/>
            </a:ln>
          </p:spPr>
          <p:txBody>
            <a:bodyPr/>
            <a:lstStyle/>
            <a:p>
              <a:endParaRPr lang="zh-CN" altLang="en-US"/>
            </a:p>
          </p:txBody>
        </p:sp>
        <p:sp>
          <p:nvSpPr>
            <p:cNvPr id="27683" name="Rectangle 35"/>
            <p:cNvSpPr>
              <a:spLocks noChangeArrowheads="1"/>
            </p:cNvSpPr>
            <p:nvPr/>
          </p:nvSpPr>
          <p:spPr bwMode="auto">
            <a:xfrm>
              <a:off x="3714" y="11590"/>
              <a:ext cx="213" cy="1015"/>
            </a:xfrm>
            <a:prstGeom prst="rect">
              <a:avLst/>
            </a:prstGeom>
            <a:grpFill/>
            <a:ln w="9525">
              <a:solidFill>
                <a:srgbClr val="000000"/>
              </a:solidFill>
              <a:miter lim="800000"/>
              <a:headEnd/>
              <a:tailEnd/>
            </a:ln>
          </p:spPr>
          <p:txBody>
            <a:bodyPr/>
            <a:lstStyle/>
            <a:p>
              <a:endParaRPr lang="zh-CN" altLang="en-US"/>
            </a:p>
          </p:txBody>
        </p:sp>
        <p:sp>
          <p:nvSpPr>
            <p:cNvPr id="27684" name="Rectangle 36"/>
            <p:cNvSpPr>
              <a:spLocks noChangeArrowheads="1"/>
            </p:cNvSpPr>
            <p:nvPr/>
          </p:nvSpPr>
          <p:spPr bwMode="auto">
            <a:xfrm>
              <a:off x="3927" y="11880"/>
              <a:ext cx="213" cy="725"/>
            </a:xfrm>
            <a:prstGeom prst="rect">
              <a:avLst/>
            </a:prstGeom>
            <a:grpFill/>
            <a:ln w="9525">
              <a:solidFill>
                <a:srgbClr val="000000"/>
              </a:solidFill>
              <a:miter lim="800000"/>
              <a:headEnd/>
              <a:tailEnd/>
            </a:ln>
          </p:spPr>
          <p:txBody>
            <a:bodyPr/>
            <a:lstStyle/>
            <a:p>
              <a:endParaRPr lang="zh-CN" altLang="en-US"/>
            </a:p>
          </p:txBody>
        </p:sp>
        <p:sp>
          <p:nvSpPr>
            <p:cNvPr id="27685" name="Rectangle 37"/>
            <p:cNvSpPr>
              <a:spLocks noChangeArrowheads="1"/>
            </p:cNvSpPr>
            <p:nvPr/>
          </p:nvSpPr>
          <p:spPr bwMode="auto">
            <a:xfrm>
              <a:off x="4140" y="12170"/>
              <a:ext cx="213" cy="435"/>
            </a:xfrm>
            <a:prstGeom prst="rect">
              <a:avLst/>
            </a:prstGeom>
            <a:grpFill/>
            <a:ln w="9525">
              <a:solidFill>
                <a:srgbClr val="000000"/>
              </a:solidFill>
              <a:miter lim="800000"/>
              <a:headEnd/>
              <a:tailEnd/>
            </a:ln>
          </p:spPr>
          <p:txBody>
            <a:bodyPr/>
            <a:lstStyle/>
            <a:p>
              <a:endParaRPr lang="zh-CN" altLang="en-US"/>
            </a:p>
          </p:txBody>
        </p:sp>
        <p:sp>
          <p:nvSpPr>
            <p:cNvPr id="27686" name="Rectangle 38"/>
            <p:cNvSpPr>
              <a:spLocks noChangeArrowheads="1"/>
            </p:cNvSpPr>
            <p:nvPr/>
          </p:nvSpPr>
          <p:spPr bwMode="auto">
            <a:xfrm>
              <a:off x="5205" y="12315"/>
              <a:ext cx="213" cy="290"/>
            </a:xfrm>
            <a:prstGeom prst="rect">
              <a:avLst/>
            </a:prstGeom>
            <a:grpFill/>
            <a:ln w="9525">
              <a:solidFill>
                <a:srgbClr val="000000"/>
              </a:solidFill>
              <a:miter lim="800000"/>
              <a:headEnd/>
              <a:tailEnd/>
            </a:ln>
          </p:spPr>
          <p:txBody>
            <a:bodyPr/>
            <a:lstStyle/>
            <a:p>
              <a:endParaRPr lang="zh-CN" altLang="en-US"/>
            </a:p>
          </p:txBody>
        </p:sp>
        <p:sp>
          <p:nvSpPr>
            <p:cNvPr id="27687" name="Rectangle 39"/>
            <p:cNvSpPr>
              <a:spLocks noChangeArrowheads="1"/>
            </p:cNvSpPr>
            <p:nvPr/>
          </p:nvSpPr>
          <p:spPr bwMode="auto">
            <a:xfrm>
              <a:off x="4992" y="12025"/>
              <a:ext cx="213" cy="580"/>
            </a:xfrm>
            <a:prstGeom prst="rect">
              <a:avLst/>
            </a:prstGeom>
            <a:grpFill/>
            <a:ln w="9525">
              <a:solidFill>
                <a:srgbClr val="000000"/>
              </a:solidFill>
              <a:miter lim="800000"/>
              <a:headEnd/>
              <a:tailEnd/>
            </a:ln>
          </p:spPr>
          <p:txBody>
            <a:bodyPr/>
            <a:lstStyle/>
            <a:p>
              <a:endParaRPr lang="zh-CN" altLang="en-US"/>
            </a:p>
          </p:txBody>
        </p:sp>
        <p:sp>
          <p:nvSpPr>
            <p:cNvPr id="27688" name="Rectangle 40"/>
            <p:cNvSpPr>
              <a:spLocks noChangeArrowheads="1"/>
            </p:cNvSpPr>
            <p:nvPr/>
          </p:nvSpPr>
          <p:spPr bwMode="auto">
            <a:xfrm>
              <a:off x="4779" y="12460"/>
              <a:ext cx="213" cy="145"/>
            </a:xfrm>
            <a:prstGeom prst="rect">
              <a:avLst/>
            </a:prstGeom>
            <a:grpFill/>
            <a:ln w="9525">
              <a:solidFill>
                <a:srgbClr val="000000"/>
              </a:solidFill>
              <a:miter lim="800000"/>
              <a:headEnd/>
              <a:tailEnd/>
            </a:ln>
          </p:spPr>
          <p:txBody>
            <a:bodyPr/>
            <a:lstStyle/>
            <a:p>
              <a:endParaRPr lang="zh-CN" altLang="en-US"/>
            </a:p>
          </p:txBody>
        </p:sp>
      </p:grpSp>
      <p:grpSp>
        <p:nvGrpSpPr>
          <p:cNvPr id="4" name="Group 41"/>
          <p:cNvGrpSpPr>
            <a:grpSpLocks/>
          </p:cNvGrpSpPr>
          <p:nvPr/>
        </p:nvGrpSpPr>
        <p:grpSpPr bwMode="auto">
          <a:xfrm>
            <a:off x="5940425" y="4797425"/>
            <a:ext cx="1866900" cy="1104900"/>
            <a:chOff x="6311" y="10865"/>
            <a:chExt cx="2941" cy="1740"/>
          </a:xfrm>
          <a:solidFill>
            <a:srgbClr val="339933"/>
          </a:solidFill>
        </p:grpSpPr>
        <p:sp>
          <p:nvSpPr>
            <p:cNvPr id="27690" name="Line 42"/>
            <p:cNvSpPr>
              <a:spLocks noChangeShapeType="1"/>
            </p:cNvSpPr>
            <p:nvPr/>
          </p:nvSpPr>
          <p:spPr bwMode="auto">
            <a:xfrm>
              <a:off x="6311" y="12605"/>
              <a:ext cx="2941" cy="0"/>
            </a:xfrm>
            <a:prstGeom prst="line">
              <a:avLst/>
            </a:prstGeom>
            <a:grpFill/>
            <a:ln w="9525">
              <a:solidFill>
                <a:srgbClr val="000000"/>
              </a:solidFill>
              <a:round/>
              <a:headEnd/>
              <a:tailEnd/>
            </a:ln>
          </p:spPr>
          <p:txBody>
            <a:bodyPr/>
            <a:lstStyle/>
            <a:p>
              <a:endParaRPr lang="zh-CN" altLang="en-US"/>
            </a:p>
          </p:txBody>
        </p:sp>
        <p:sp>
          <p:nvSpPr>
            <p:cNvPr id="27691" name="Rectangle 43"/>
            <p:cNvSpPr>
              <a:spLocks noChangeArrowheads="1"/>
            </p:cNvSpPr>
            <p:nvPr/>
          </p:nvSpPr>
          <p:spPr bwMode="auto">
            <a:xfrm>
              <a:off x="6510" y="12315"/>
              <a:ext cx="181" cy="290"/>
            </a:xfrm>
            <a:prstGeom prst="rect">
              <a:avLst/>
            </a:prstGeom>
            <a:grpFill/>
            <a:ln w="9525">
              <a:solidFill>
                <a:srgbClr val="000000"/>
              </a:solidFill>
              <a:miter lim="800000"/>
              <a:headEnd/>
              <a:tailEnd/>
            </a:ln>
          </p:spPr>
          <p:txBody>
            <a:bodyPr/>
            <a:lstStyle/>
            <a:p>
              <a:endParaRPr lang="zh-CN" altLang="en-US"/>
            </a:p>
          </p:txBody>
        </p:sp>
        <p:sp>
          <p:nvSpPr>
            <p:cNvPr id="27692" name="Rectangle 44"/>
            <p:cNvSpPr>
              <a:spLocks noChangeArrowheads="1"/>
            </p:cNvSpPr>
            <p:nvPr/>
          </p:nvSpPr>
          <p:spPr bwMode="auto">
            <a:xfrm>
              <a:off x="6696" y="11735"/>
              <a:ext cx="213" cy="870"/>
            </a:xfrm>
            <a:prstGeom prst="rect">
              <a:avLst/>
            </a:prstGeom>
            <a:grpFill/>
            <a:ln w="9525">
              <a:solidFill>
                <a:srgbClr val="000000"/>
              </a:solidFill>
              <a:miter lim="800000"/>
              <a:headEnd/>
              <a:tailEnd/>
            </a:ln>
          </p:spPr>
          <p:txBody>
            <a:bodyPr/>
            <a:lstStyle/>
            <a:p>
              <a:endParaRPr lang="zh-CN" altLang="en-US"/>
            </a:p>
          </p:txBody>
        </p:sp>
        <p:sp>
          <p:nvSpPr>
            <p:cNvPr id="27693" name="Rectangle 45"/>
            <p:cNvSpPr>
              <a:spLocks noChangeArrowheads="1"/>
            </p:cNvSpPr>
            <p:nvPr/>
          </p:nvSpPr>
          <p:spPr bwMode="auto">
            <a:xfrm>
              <a:off x="6909" y="12025"/>
              <a:ext cx="213" cy="580"/>
            </a:xfrm>
            <a:prstGeom prst="rect">
              <a:avLst/>
            </a:prstGeom>
            <a:grpFill/>
            <a:ln w="9525">
              <a:solidFill>
                <a:srgbClr val="000000"/>
              </a:solidFill>
              <a:miter lim="800000"/>
              <a:headEnd/>
              <a:tailEnd/>
            </a:ln>
          </p:spPr>
          <p:txBody>
            <a:bodyPr/>
            <a:lstStyle/>
            <a:p>
              <a:endParaRPr lang="zh-CN" altLang="en-US"/>
            </a:p>
          </p:txBody>
        </p:sp>
        <p:sp>
          <p:nvSpPr>
            <p:cNvPr id="27694" name="Rectangle 46"/>
            <p:cNvSpPr>
              <a:spLocks noChangeArrowheads="1"/>
            </p:cNvSpPr>
            <p:nvPr/>
          </p:nvSpPr>
          <p:spPr bwMode="auto">
            <a:xfrm>
              <a:off x="7122" y="11300"/>
              <a:ext cx="213" cy="1305"/>
            </a:xfrm>
            <a:prstGeom prst="rect">
              <a:avLst/>
            </a:prstGeom>
            <a:grpFill/>
            <a:ln w="9525">
              <a:solidFill>
                <a:srgbClr val="000000"/>
              </a:solidFill>
              <a:miter lim="800000"/>
              <a:headEnd/>
              <a:tailEnd/>
            </a:ln>
          </p:spPr>
          <p:txBody>
            <a:bodyPr/>
            <a:lstStyle/>
            <a:p>
              <a:endParaRPr lang="zh-CN" altLang="en-US"/>
            </a:p>
          </p:txBody>
        </p:sp>
        <p:sp>
          <p:nvSpPr>
            <p:cNvPr id="27695" name="Rectangle 47"/>
            <p:cNvSpPr>
              <a:spLocks noChangeArrowheads="1"/>
            </p:cNvSpPr>
            <p:nvPr/>
          </p:nvSpPr>
          <p:spPr bwMode="auto">
            <a:xfrm>
              <a:off x="7335" y="11735"/>
              <a:ext cx="213" cy="870"/>
            </a:xfrm>
            <a:prstGeom prst="rect">
              <a:avLst/>
            </a:prstGeom>
            <a:grpFill/>
            <a:ln w="9525">
              <a:solidFill>
                <a:srgbClr val="000000"/>
              </a:solidFill>
              <a:miter lim="800000"/>
              <a:headEnd/>
              <a:tailEnd/>
            </a:ln>
          </p:spPr>
          <p:txBody>
            <a:bodyPr/>
            <a:lstStyle/>
            <a:p>
              <a:endParaRPr lang="zh-CN" altLang="en-US"/>
            </a:p>
          </p:txBody>
        </p:sp>
        <p:sp>
          <p:nvSpPr>
            <p:cNvPr id="27696" name="Rectangle 48"/>
            <p:cNvSpPr>
              <a:spLocks noChangeArrowheads="1"/>
            </p:cNvSpPr>
            <p:nvPr/>
          </p:nvSpPr>
          <p:spPr bwMode="auto">
            <a:xfrm>
              <a:off x="7548" y="10865"/>
              <a:ext cx="213" cy="1740"/>
            </a:xfrm>
            <a:prstGeom prst="rect">
              <a:avLst/>
            </a:prstGeom>
            <a:grpFill/>
            <a:ln w="9525">
              <a:solidFill>
                <a:srgbClr val="000000"/>
              </a:solidFill>
              <a:miter lim="800000"/>
              <a:headEnd/>
              <a:tailEnd/>
            </a:ln>
          </p:spPr>
          <p:txBody>
            <a:bodyPr/>
            <a:lstStyle/>
            <a:p>
              <a:endParaRPr lang="zh-CN" altLang="en-US"/>
            </a:p>
          </p:txBody>
        </p:sp>
        <p:sp>
          <p:nvSpPr>
            <p:cNvPr id="27697" name="Rectangle 49"/>
            <p:cNvSpPr>
              <a:spLocks noChangeArrowheads="1"/>
            </p:cNvSpPr>
            <p:nvPr/>
          </p:nvSpPr>
          <p:spPr bwMode="auto">
            <a:xfrm>
              <a:off x="7761" y="11445"/>
              <a:ext cx="213" cy="1160"/>
            </a:xfrm>
            <a:prstGeom prst="rect">
              <a:avLst/>
            </a:prstGeom>
            <a:grpFill/>
            <a:ln w="9525">
              <a:solidFill>
                <a:srgbClr val="000000"/>
              </a:solidFill>
              <a:miter lim="800000"/>
              <a:headEnd/>
              <a:tailEnd/>
            </a:ln>
          </p:spPr>
          <p:txBody>
            <a:bodyPr/>
            <a:lstStyle/>
            <a:p>
              <a:endParaRPr lang="zh-CN" altLang="en-US"/>
            </a:p>
          </p:txBody>
        </p:sp>
        <p:sp>
          <p:nvSpPr>
            <p:cNvPr id="27698" name="Rectangle 50"/>
            <p:cNvSpPr>
              <a:spLocks noChangeArrowheads="1"/>
            </p:cNvSpPr>
            <p:nvPr/>
          </p:nvSpPr>
          <p:spPr bwMode="auto">
            <a:xfrm>
              <a:off x="7974" y="11155"/>
              <a:ext cx="213" cy="1450"/>
            </a:xfrm>
            <a:prstGeom prst="rect">
              <a:avLst/>
            </a:prstGeom>
            <a:grpFill/>
            <a:ln w="9525">
              <a:solidFill>
                <a:srgbClr val="000000"/>
              </a:solidFill>
              <a:miter lim="800000"/>
              <a:headEnd/>
              <a:tailEnd/>
            </a:ln>
          </p:spPr>
          <p:txBody>
            <a:bodyPr/>
            <a:lstStyle/>
            <a:p>
              <a:endParaRPr lang="zh-CN" altLang="en-US"/>
            </a:p>
          </p:txBody>
        </p:sp>
        <p:sp>
          <p:nvSpPr>
            <p:cNvPr id="27699" name="Rectangle 51"/>
            <p:cNvSpPr>
              <a:spLocks noChangeArrowheads="1"/>
            </p:cNvSpPr>
            <p:nvPr/>
          </p:nvSpPr>
          <p:spPr bwMode="auto">
            <a:xfrm>
              <a:off x="8187" y="11735"/>
              <a:ext cx="213" cy="870"/>
            </a:xfrm>
            <a:prstGeom prst="rect">
              <a:avLst/>
            </a:prstGeom>
            <a:grpFill/>
            <a:ln w="9525">
              <a:solidFill>
                <a:srgbClr val="000000"/>
              </a:solidFill>
              <a:miter lim="800000"/>
              <a:headEnd/>
              <a:tailEnd/>
            </a:ln>
          </p:spPr>
          <p:txBody>
            <a:bodyPr/>
            <a:lstStyle/>
            <a:p>
              <a:endParaRPr lang="zh-CN" altLang="en-US"/>
            </a:p>
          </p:txBody>
        </p:sp>
        <p:sp>
          <p:nvSpPr>
            <p:cNvPr id="27700" name="Rectangle 52"/>
            <p:cNvSpPr>
              <a:spLocks noChangeArrowheads="1"/>
            </p:cNvSpPr>
            <p:nvPr/>
          </p:nvSpPr>
          <p:spPr bwMode="auto">
            <a:xfrm>
              <a:off x="8826" y="11735"/>
              <a:ext cx="213" cy="870"/>
            </a:xfrm>
            <a:prstGeom prst="rect">
              <a:avLst/>
            </a:prstGeom>
            <a:grpFill/>
            <a:ln w="9525">
              <a:solidFill>
                <a:srgbClr val="000000"/>
              </a:solidFill>
              <a:miter lim="800000"/>
              <a:headEnd/>
              <a:tailEnd/>
            </a:ln>
          </p:spPr>
          <p:txBody>
            <a:bodyPr/>
            <a:lstStyle/>
            <a:p>
              <a:endParaRPr lang="zh-CN" altLang="en-US"/>
            </a:p>
          </p:txBody>
        </p:sp>
        <p:sp>
          <p:nvSpPr>
            <p:cNvPr id="27701" name="Rectangle 53"/>
            <p:cNvSpPr>
              <a:spLocks noChangeArrowheads="1"/>
            </p:cNvSpPr>
            <p:nvPr/>
          </p:nvSpPr>
          <p:spPr bwMode="auto">
            <a:xfrm>
              <a:off x="8613" y="12025"/>
              <a:ext cx="213" cy="580"/>
            </a:xfrm>
            <a:prstGeom prst="rect">
              <a:avLst/>
            </a:prstGeom>
            <a:grpFill/>
            <a:ln w="9525">
              <a:solidFill>
                <a:srgbClr val="000000"/>
              </a:solidFill>
              <a:miter lim="800000"/>
              <a:headEnd/>
              <a:tailEnd/>
            </a:ln>
          </p:spPr>
          <p:txBody>
            <a:bodyPr/>
            <a:lstStyle/>
            <a:p>
              <a:endParaRPr lang="zh-CN" altLang="en-US"/>
            </a:p>
          </p:txBody>
        </p:sp>
        <p:sp>
          <p:nvSpPr>
            <p:cNvPr id="27702" name="Rectangle 54"/>
            <p:cNvSpPr>
              <a:spLocks noChangeArrowheads="1"/>
            </p:cNvSpPr>
            <p:nvPr/>
          </p:nvSpPr>
          <p:spPr bwMode="auto">
            <a:xfrm>
              <a:off x="8400" y="11445"/>
              <a:ext cx="213" cy="1160"/>
            </a:xfrm>
            <a:prstGeom prst="rect">
              <a:avLst/>
            </a:prstGeom>
            <a:grpFill/>
            <a:ln w="9525">
              <a:solidFill>
                <a:srgbClr val="000000"/>
              </a:solidFill>
              <a:miter lim="800000"/>
              <a:headEnd/>
              <a:tailEnd/>
            </a:ln>
          </p:spPr>
          <p:txBody>
            <a:bodyPr/>
            <a:lstStyle/>
            <a:p>
              <a:endParaRPr lang="zh-CN" altLang="en-US"/>
            </a:p>
          </p:txBody>
        </p:sp>
      </p:grpSp>
      <p:sp>
        <p:nvSpPr>
          <p:cNvPr id="27703" name="Rectangle 55"/>
          <p:cNvSpPr>
            <a:spLocks noChangeArrowheads="1"/>
          </p:cNvSpPr>
          <p:nvPr/>
        </p:nvSpPr>
        <p:spPr bwMode="auto">
          <a:xfrm>
            <a:off x="755650" y="6004590"/>
            <a:ext cx="958917" cy="400110"/>
          </a:xfrm>
          <a:prstGeom prst="rect">
            <a:avLst/>
          </a:prstGeom>
          <a:noFill/>
          <a:ln w="9525">
            <a:noFill/>
            <a:miter lim="800000"/>
            <a:headEnd/>
            <a:tailEnd/>
          </a:ln>
          <a:effectLst/>
        </p:spPr>
        <p:txBody>
          <a:bodyPr wrap="none" anchor="ctr">
            <a:spAutoFit/>
          </a:bodyPr>
          <a:lstStyle/>
          <a:p>
            <a:r>
              <a:rPr lang="zh-CN" altLang="en-US" b="1" dirty="0">
                <a:solidFill>
                  <a:schemeClr val="accent2"/>
                </a:solidFill>
                <a:effectLst>
                  <a:outerShdw blurRad="38100" dist="38100" dir="2700000" algn="tl">
                    <a:srgbClr val="000000">
                      <a:alpha val="43137"/>
                    </a:srgbClr>
                  </a:outerShdw>
                </a:effectLst>
              </a:rPr>
              <a:t>高端型</a:t>
            </a:r>
          </a:p>
        </p:txBody>
      </p:sp>
      <p:sp>
        <p:nvSpPr>
          <p:cNvPr id="27704" name="Rectangle 56"/>
          <p:cNvSpPr>
            <a:spLocks noChangeArrowheads="1"/>
          </p:cNvSpPr>
          <p:nvPr/>
        </p:nvSpPr>
        <p:spPr bwMode="auto">
          <a:xfrm>
            <a:off x="3492500" y="6004590"/>
            <a:ext cx="1023037" cy="400110"/>
          </a:xfrm>
          <a:prstGeom prst="rect">
            <a:avLst/>
          </a:prstGeom>
          <a:noFill/>
          <a:ln w="9525">
            <a:noFill/>
            <a:miter lim="800000"/>
            <a:headEnd/>
            <a:tailEnd/>
          </a:ln>
          <a:effectLst/>
        </p:spPr>
        <p:txBody>
          <a:bodyPr wrap="none" anchor="ctr">
            <a:spAutoFit/>
          </a:bodyPr>
          <a:lstStyle/>
          <a:p>
            <a:r>
              <a:rPr lang="zh-CN" altLang="en-US" b="1" dirty="0">
                <a:solidFill>
                  <a:schemeClr val="accent2"/>
                </a:solidFill>
                <a:effectLst>
                  <a:outerShdw blurRad="38100" dist="38100" dir="2700000" algn="tl">
                    <a:srgbClr val="000000">
                      <a:alpha val="43137"/>
                    </a:srgbClr>
                  </a:outerShdw>
                </a:effectLst>
              </a:rPr>
              <a:t>孤岛型 </a:t>
            </a:r>
          </a:p>
        </p:txBody>
      </p:sp>
      <p:sp>
        <p:nvSpPr>
          <p:cNvPr id="27705" name="Rectangle 57"/>
          <p:cNvSpPr>
            <a:spLocks noChangeArrowheads="1"/>
          </p:cNvSpPr>
          <p:nvPr/>
        </p:nvSpPr>
        <p:spPr bwMode="auto">
          <a:xfrm>
            <a:off x="6516216" y="5997917"/>
            <a:ext cx="1023037" cy="400110"/>
          </a:xfrm>
          <a:prstGeom prst="rect">
            <a:avLst/>
          </a:prstGeom>
          <a:noFill/>
          <a:ln w="9525">
            <a:noFill/>
            <a:miter lim="800000"/>
            <a:headEnd/>
            <a:tailEnd/>
          </a:ln>
          <a:effectLst/>
        </p:spPr>
        <p:txBody>
          <a:bodyPr wrap="none" anchor="ctr">
            <a:spAutoFit/>
          </a:bodyPr>
          <a:lstStyle/>
          <a:p>
            <a:r>
              <a:rPr lang="zh-CN" altLang="en-US" b="1" dirty="0">
                <a:solidFill>
                  <a:schemeClr val="accent2"/>
                </a:solidFill>
                <a:effectLst>
                  <a:outerShdw blurRad="38100" dist="38100" dir="2700000" algn="tl">
                    <a:srgbClr val="000000">
                      <a:alpha val="43137"/>
                    </a:srgbClr>
                  </a:outerShdw>
                </a:effectLst>
              </a:rPr>
              <a:t>锯齿型 </a:t>
            </a:r>
          </a:p>
        </p:txBody>
      </p:sp>
      <p:sp>
        <p:nvSpPr>
          <p:cNvPr id="46" name="Rectangle 2"/>
          <p:cNvSpPr>
            <a:spLocks noGrp="1" noChangeArrowheads="1"/>
          </p:cNvSpPr>
          <p:nvPr>
            <p:ph type="title"/>
          </p:nvPr>
        </p:nvSpPr>
        <p:spPr/>
        <p:txBody>
          <a:bodyPr/>
          <a:lstStyle/>
          <a:p>
            <a:r>
              <a:rPr lang="zh-CN" altLang="en-US" sz="3600" dirty="0" smtClean="0">
                <a:solidFill>
                  <a:srgbClr val="C00000"/>
                </a:solidFill>
              </a:rPr>
              <a:t>直方图的观察与分析</a:t>
            </a:r>
            <a:endParaRPr lang="zh-CN" altLang="zh-CN" b="1"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buNone/>
            </a:pPr>
            <a:r>
              <a:rPr lang="zh-CN" altLang="en-US" sz="2400" dirty="0">
                <a:solidFill>
                  <a:srgbClr val="7030A0"/>
                </a:solidFill>
              </a:rPr>
              <a:t>（</a:t>
            </a:r>
            <a:r>
              <a:rPr lang="en-US" altLang="zh-CN" sz="2400" dirty="0" smtClean="0">
                <a:solidFill>
                  <a:srgbClr val="7030A0"/>
                </a:solidFill>
              </a:rPr>
              <a:t>2</a:t>
            </a:r>
            <a:r>
              <a:rPr lang="zh-CN" altLang="en-US" sz="2400" dirty="0" smtClean="0">
                <a:solidFill>
                  <a:srgbClr val="7030A0"/>
                </a:solidFill>
              </a:rPr>
              <a:t>）直方图</a:t>
            </a:r>
            <a:r>
              <a:rPr lang="zh-CN" altLang="en-US" sz="2400" dirty="0">
                <a:solidFill>
                  <a:srgbClr val="7030A0"/>
                </a:solidFill>
              </a:rPr>
              <a:t>与公差（或标准）对比</a:t>
            </a:r>
          </a:p>
          <a:p>
            <a:pPr indent="457200">
              <a:lnSpc>
                <a:spcPct val="200000"/>
              </a:lnSpc>
              <a:buFont typeface="Wingdings" pitchFamily="2" charset="2"/>
              <a:buNone/>
            </a:pPr>
            <a:r>
              <a:rPr lang="zh-CN" altLang="en-US" sz="2400" dirty="0">
                <a:solidFill>
                  <a:schemeClr val="accent6"/>
                </a:solidFill>
              </a:rPr>
              <a:t>将直方图与公差或标准对比，可以判断</a:t>
            </a:r>
            <a:r>
              <a:rPr lang="zh-CN" altLang="en-US" sz="2400" dirty="0">
                <a:solidFill>
                  <a:srgbClr val="C00000"/>
                </a:solidFill>
              </a:rPr>
              <a:t>是否能稳定</a:t>
            </a:r>
            <a:r>
              <a:rPr lang="zh-CN" altLang="en-US" sz="2400" dirty="0">
                <a:solidFill>
                  <a:schemeClr val="accent6"/>
                </a:solidFill>
              </a:rPr>
              <a:t>地生产出</a:t>
            </a:r>
            <a:r>
              <a:rPr lang="zh-CN" altLang="en-US" sz="2400" dirty="0">
                <a:solidFill>
                  <a:srgbClr val="C00000"/>
                </a:solidFill>
              </a:rPr>
              <a:t>合格</a:t>
            </a:r>
            <a:r>
              <a:rPr lang="zh-CN" altLang="en-US" sz="2400" dirty="0">
                <a:solidFill>
                  <a:schemeClr val="accent6"/>
                </a:solidFill>
              </a:rPr>
              <a:t>的产品。</a:t>
            </a:r>
          </a:p>
          <a:p>
            <a:pPr>
              <a:lnSpc>
                <a:spcPct val="200000"/>
              </a:lnSpc>
              <a:buFont typeface="Wingdings" pitchFamily="2" charset="2"/>
              <a:buNone/>
            </a:pPr>
            <a:r>
              <a:rPr lang="zh-CN" altLang="en-US" sz="2400" b="1" dirty="0">
                <a:solidFill>
                  <a:srgbClr val="C00000"/>
                </a:solidFill>
              </a:rPr>
              <a:t>对比的方法：</a:t>
            </a:r>
            <a:r>
              <a:rPr lang="zh-CN" altLang="en-US" sz="2400" dirty="0"/>
              <a:t>在直方图上做出标准规格的界限或公差界限。观察直方图是否都落在规格或公差范围内，是否有相当的余地以及偏离程度如何。</a:t>
            </a:r>
          </a:p>
        </p:txBody>
      </p:sp>
      <p:sp>
        <p:nvSpPr>
          <p:cNvPr id="4" name="Rectangle 2"/>
          <p:cNvSpPr>
            <a:spLocks noGrp="1" noChangeArrowheads="1"/>
          </p:cNvSpPr>
          <p:nvPr>
            <p:ph type="title"/>
          </p:nvPr>
        </p:nvSpPr>
        <p:spPr/>
        <p:txBody>
          <a:bodyPr/>
          <a:lstStyle/>
          <a:p>
            <a:r>
              <a:rPr lang="zh-CN" altLang="en-US" sz="3600" dirty="0" smtClean="0">
                <a:solidFill>
                  <a:srgbClr val="C00000"/>
                </a:solidFill>
              </a:rPr>
              <a:t>直方图的观察与分析</a:t>
            </a:r>
            <a:endParaRPr lang="zh-CN" altLang="zh-CN" b="1"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t>直方图与标准比较</a:t>
            </a:r>
            <a:endParaRPr lang="zh-CN" altLang="zh-CN" b="1" dirty="0"/>
          </a:p>
        </p:txBody>
      </p:sp>
      <p:grpSp>
        <p:nvGrpSpPr>
          <p:cNvPr id="2" name="Group 4"/>
          <p:cNvGrpSpPr>
            <a:grpSpLocks/>
          </p:cNvGrpSpPr>
          <p:nvPr/>
        </p:nvGrpSpPr>
        <p:grpSpPr bwMode="auto">
          <a:xfrm>
            <a:off x="2195736" y="3645024"/>
            <a:ext cx="5256956" cy="2592288"/>
            <a:chOff x="1652" y="1440"/>
            <a:chExt cx="2914" cy="3190"/>
          </a:xfrm>
        </p:grpSpPr>
        <p:sp>
          <p:nvSpPr>
            <p:cNvPr id="32773" name="Rectangle 5"/>
            <p:cNvSpPr>
              <a:spLocks noChangeArrowheads="1"/>
            </p:cNvSpPr>
            <p:nvPr/>
          </p:nvSpPr>
          <p:spPr bwMode="auto">
            <a:xfrm>
              <a:off x="2010" y="4050"/>
              <a:ext cx="426" cy="580"/>
            </a:xfrm>
            <a:prstGeom prst="rect">
              <a:avLst/>
            </a:prstGeom>
            <a:solidFill>
              <a:srgbClr val="FFFFFF"/>
            </a:solidFill>
            <a:ln w="9525">
              <a:noFill/>
              <a:miter lim="800000"/>
              <a:headEnd/>
              <a:tailEnd/>
            </a:ln>
          </p:spPr>
          <p:txBody>
            <a:bodyPr lIns="0" tIns="0" rIns="0" bIns="0"/>
            <a:lstStyle/>
            <a:p>
              <a:pPr algn="ctr"/>
              <a:r>
                <a:rPr lang="zh-CN" altLang="en-US" sz="1200">
                  <a:latin typeface="Times New Roman" pitchFamily="18" charset="0"/>
                </a:rPr>
                <a:t>约</a:t>
              </a:r>
              <a:r>
                <a:rPr lang="en-US" altLang="zh-CN" sz="1200">
                  <a:latin typeface="Times New Roman" pitchFamily="18" charset="0"/>
                </a:rPr>
                <a:t>T/8</a:t>
              </a:r>
              <a:endParaRPr lang="en-US" altLang="zh-CN" sz="1200"/>
            </a:p>
          </p:txBody>
        </p:sp>
        <p:sp>
          <p:nvSpPr>
            <p:cNvPr id="32774" name="Rectangle 6"/>
            <p:cNvSpPr>
              <a:spLocks noChangeArrowheads="1"/>
            </p:cNvSpPr>
            <p:nvPr/>
          </p:nvSpPr>
          <p:spPr bwMode="auto">
            <a:xfrm>
              <a:off x="3714" y="3905"/>
              <a:ext cx="426" cy="580"/>
            </a:xfrm>
            <a:prstGeom prst="rect">
              <a:avLst/>
            </a:prstGeom>
            <a:solidFill>
              <a:srgbClr val="FFFFFF"/>
            </a:solidFill>
            <a:ln w="9525">
              <a:noFill/>
              <a:miter lim="800000"/>
              <a:headEnd/>
              <a:tailEnd/>
            </a:ln>
          </p:spPr>
          <p:txBody>
            <a:bodyPr lIns="0" tIns="0" rIns="0" bIns="0"/>
            <a:lstStyle/>
            <a:p>
              <a:pPr algn="ctr"/>
              <a:r>
                <a:rPr lang="zh-CN" altLang="en-US" sz="1200">
                  <a:latin typeface="Times New Roman" pitchFamily="18" charset="0"/>
                </a:rPr>
                <a:t>约</a:t>
              </a:r>
              <a:r>
                <a:rPr lang="en-US" altLang="zh-CN" sz="1200">
                  <a:latin typeface="Times New Roman" pitchFamily="18" charset="0"/>
                </a:rPr>
                <a:t>T/8</a:t>
              </a:r>
              <a:endParaRPr lang="en-US" altLang="zh-CN" sz="1200"/>
            </a:p>
          </p:txBody>
        </p:sp>
        <p:grpSp>
          <p:nvGrpSpPr>
            <p:cNvPr id="3" name="Group 7"/>
            <p:cNvGrpSpPr>
              <a:grpSpLocks/>
            </p:cNvGrpSpPr>
            <p:nvPr/>
          </p:nvGrpSpPr>
          <p:grpSpPr bwMode="auto">
            <a:xfrm>
              <a:off x="1652" y="1440"/>
              <a:ext cx="2914" cy="2700"/>
              <a:chOff x="2003" y="1440"/>
              <a:chExt cx="2914" cy="2700"/>
            </a:xfrm>
          </p:grpSpPr>
          <p:sp>
            <p:nvSpPr>
              <p:cNvPr id="32776" name="Freeform 8"/>
              <p:cNvSpPr>
                <a:spLocks/>
              </p:cNvSpPr>
              <p:nvPr/>
            </p:nvSpPr>
            <p:spPr bwMode="auto">
              <a:xfrm>
                <a:off x="2805" y="3742"/>
                <a:ext cx="1" cy="375"/>
              </a:xfrm>
              <a:custGeom>
                <a:avLst/>
                <a:gdLst/>
                <a:ahLst/>
                <a:cxnLst>
                  <a:cxn ang="0">
                    <a:pos x="0" y="0"/>
                  </a:cxn>
                  <a:cxn ang="0">
                    <a:pos x="0" y="375"/>
                  </a:cxn>
                </a:cxnLst>
                <a:rect l="0" t="0" r="r" b="b"/>
                <a:pathLst>
                  <a:path w="1" h="375">
                    <a:moveTo>
                      <a:pt x="0" y="0"/>
                    </a:moveTo>
                    <a:lnTo>
                      <a:pt x="0" y="375"/>
                    </a:lnTo>
                  </a:path>
                </a:pathLst>
              </a:custGeom>
              <a:noFill/>
              <a:ln w="9525">
                <a:solidFill>
                  <a:srgbClr val="000000"/>
                </a:solidFill>
                <a:round/>
                <a:headEnd type="none" w="med" len="med"/>
                <a:tailEnd type="none" w="med" len="med"/>
              </a:ln>
            </p:spPr>
            <p:txBody>
              <a:bodyPr/>
              <a:lstStyle/>
              <a:p>
                <a:endParaRPr lang="zh-CN" altLang="en-US"/>
              </a:p>
            </p:txBody>
          </p:sp>
          <p:sp>
            <p:nvSpPr>
              <p:cNvPr id="32777" name="Line 9"/>
              <p:cNvSpPr>
                <a:spLocks noChangeShapeType="1"/>
              </p:cNvSpPr>
              <p:nvPr/>
            </p:nvSpPr>
            <p:spPr bwMode="auto">
              <a:xfrm>
                <a:off x="4140" y="3760"/>
                <a:ext cx="0" cy="380"/>
              </a:xfrm>
              <a:prstGeom prst="line">
                <a:avLst/>
              </a:prstGeom>
              <a:noFill/>
              <a:ln w="9525">
                <a:solidFill>
                  <a:srgbClr val="000000"/>
                </a:solidFill>
                <a:round/>
                <a:headEnd/>
                <a:tailEnd/>
              </a:ln>
            </p:spPr>
            <p:txBody>
              <a:bodyPr/>
              <a:lstStyle/>
              <a:p>
                <a:endParaRPr lang="zh-CN" altLang="en-US"/>
              </a:p>
            </p:txBody>
          </p:sp>
          <p:grpSp>
            <p:nvGrpSpPr>
              <p:cNvPr id="4" name="Group 10"/>
              <p:cNvGrpSpPr>
                <a:grpSpLocks/>
              </p:cNvGrpSpPr>
              <p:nvPr/>
            </p:nvGrpSpPr>
            <p:grpSpPr bwMode="auto">
              <a:xfrm>
                <a:off x="2003" y="1440"/>
                <a:ext cx="2914" cy="2610"/>
                <a:chOff x="2010" y="1440"/>
                <a:chExt cx="2914" cy="2610"/>
              </a:xfrm>
            </p:grpSpPr>
            <p:grpSp>
              <p:nvGrpSpPr>
                <p:cNvPr id="5" name="Group 11"/>
                <p:cNvGrpSpPr>
                  <a:grpSpLocks/>
                </p:cNvGrpSpPr>
                <p:nvPr/>
              </p:nvGrpSpPr>
              <p:grpSpPr bwMode="auto">
                <a:xfrm>
                  <a:off x="2010" y="1730"/>
                  <a:ext cx="2914" cy="2030"/>
                  <a:chOff x="2010" y="7240"/>
                  <a:chExt cx="2914" cy="2030"/>
                </a:xfrm>
              </p:grpSpPr>
              <p:grpSp>
                <p:nvGrpSpPr>
                  <p:cNvPr id="6" name="Group 12"/>
                  <p:cNvGrpSpPr>
                    <a:grpSpLocks/>
                  </p:cNvGrpSpPr>
                  <p:nvPr/>
                </p:nvGrpSpPr>
                <p:grpSpPr bwMode="auto">
                  <a:xfrm>
                    <a:off x="2010" y="7820"/>
                    <a:ext cx="2914" cy="1450"/>
                    <a:chOff x="2078" y="7240"/>
                    <a:chExt cx="2914" cy="1450"/>
                  </a:xfrm>
                </p:grpSpPr>
                <p:sp>
                  <p:nvSpPr>
                    <p:cNvPr id="32781" name="Line 13"/>
                    <p:cNvSpPr>
                      <a:spLocks noChangeShapeType="1"/>
                    </p:cNvSpPr>
                    <p:nvPr/>
                  </p:nvSpPr>
                  <p:spPr bwMode="auto">
                    <a:xfrm>
                      <a:off x="2078" y="8690"/>
                      <a:ext cx="2914" cy="0"/>
                    </a:xfrm>
                    <a:prstGeom prst="line">
                      <a:avLst/>
                    </a:prstGeom>
                    <a:noFill/>
                    <a:ln w="9525">
                      <a:solidFill>
                        <a:srgbClr val="000000"/>
                      </a:solidFill>
                      <a:round/>
                      <a:headEnd/>
                      <a:tailEnd/>
                    </a:ln>
                  </p:spPr>
                  <p:txBody>
                    <a:bodyPr/>
                    <a:lstStyle/>
                    <a:p>
                      <a:endParaRPr lang="zh-CN" altLang="en-US"/>
                    </a:p>
                  </p:txBody>
                </p:sp>
                <p:grpSp>
                  <p:nvGrpSpPr>
                    <p:cNvPr id="7" name="Group 14"/>
                    <p:cNvGrpSpPr>
                      <a:grpSpLocks/>
                    </p:cNvGrpSpPr>
                    <p:nvPr/>
                  </p:nvGrpSpPr>
                  <p:grpSpPr bwMode="auto">
                    <a:xfrm>
                      <a:off x="2862" y="7240"/>
                      <a:ext cx="1350" cy="1450"/>
                      <a:chOff x="2463" y="7240"/>
                      <a:chExt cx="1350" cy="1450"/>
                    </a:xfrm>
                  </p:grpSpPr>
                  <p:sp>
                    <p:nvSpPr>
                      <p:cNvPr id="32783" name="Rectangle 15"/>
                      <p:cNvSpPr>
                        <a:spLocks noChangeArrowheads="1"/>
                      </p:cNvSpPr>
                      <p:nvPr/>
                    </p:nvSpPr>
                    <p:spPr bwMode="auto">
                      <a:xfrm>
                        <a:off x="2463" y="8400"/>
                        <a:ext cx="212" cy="290"/>
                      </a:xfrm>
                      <a:prstGeom prst="rect">
                        <a:avLst/>
                      </a:prstGeom>
                      <a:solidFill>
                        <a:srgbClr val="92D050"/>
                      </a:solidFill>
                      <a:ln w="9525">
                        <a:solidFill>
                          <a:srgbClr val="000000"/>
                        </a:solidFill>
                        <a:miter lim="800000"/>
                        <a:headEnd/>
                        <a:tailEnd/>
                      </a:ln>
                    </p:spPr>
                    <p:txBody>
                      <a:bodyPr/>
                      <a:lstStyle/>
                      <a:p>
                        <a:endParaRPr lang="zh-CN" altLang="en-US"/>
                      </a:p>
                    </p:txBody>
                  </p:sp>
                  <p:sp>
                    <p:nvSpPr>
                      <p:cNvPr id="32784" name="Rectangle 16"/>
                      <p:cNvSpPr>
                        <a:spLocks noChangeArrowheads="1"/>
                      </p:cNvSpPr>
                      <p:nvPr/>
                    </p:nvSpPr>
                    <p:spPr bwMode="auto">
                      <a:xfrm>
                        <a:off x="2649" y="7965"/>
                        <a:ext cx="240" cy="725"/>
                      </a:xfrm>
                      <a:prstGeom prst="rect">
                        <a:avLst/>
                      </a:prstGeom>
                      <a:solidFill>
                        <a:srgbClr val="92D050"/>
                      </a:solidFill>
                      <a:ln w="9525">
                        <a:solidFill>
                          <a:srgbClr val="000000"/>
                        </a:solidFill>
                        <a:miter lim="800000"/>
                        <a:headEnd/>
                        <a:tailEnd/>
                      </a:ln>
                    </p:spPr>
                    <p:txBody>
                      <a:bodyPr/>
                      <a:lstStyle/>
                      <a:p>
                        <a:endParaRPr lang="zh-CN" altLang="en-US"/>
                      </a:p>
                    </p:txBody>
                  </p:sp>
                  <p:sp>
                    <p:nvSpPr>
                      <p:cNvPr id="32785" name="Rectangle 17"/>
                      <p:cNvSpPr>
                        <a:spLocks noChangeArrowheads="1"/>
                      </p:cNvSpPr>
                      <p:nvPr/>
                    </p:nvSpPr>
                    <p:spPr bwMode="auto">
                      <a:xfrm>
                        <a:off x="2862" y="7530"/>
                        <a:ext cx="240" cy="1160"/>
                      </a:xfrm>
                      <a:prstGeom prst="rect">
                        <a:avLst/>
                      </a:prstGeom>
                      <a:solidFill>
                        <a:srgbClr val="92D050"/>
                      </a:solidFill>
                      <a:ln w="9525">
                        <a:solidFill>
                          <a:srgbClr val="000000"/>
                        </a:solidFill>
                        <a:miter lim="800000"/>
                        <a:headEnd/>
                        <a:tailEnd/>
                      </a:ln>
                    </p:spPr>
                    <p:txBody>
                      <a:bodyPr/>
                      <a:lstStyle/>
                      <a:p>
                        <a:endParaRPr lang="zh-CN" altLang="en-US"/>
                      </a:p>
                    </p:txBody>
                  </p:sp>
                  <p:sp>
                    <p:nvSpPr>
                      <p:cNvPr id="32786" name="Rectangle 18"/>
                      <p:cNvSpPr>
                        <a:spLocks noChangeArrowheads="1"/>
                      </p:cNvSpPr>
                      <p:nvPr/>
                    </p:nvSpPr>
                    <p:spPr bwMode="auto">
                      <a:xfrm>
                        <a:off x="3102" y="7240"/>
                        <a:ext cx="213" cy="1450"/>
                      </a:xfrm>
                      <a:prstGeom prst="rect">
                        <a:avLst/>
                      </a:prstGeom>
                      <a:solidFill>
                        <a:srgbClr val="92D050"/>
                      </a:solidFill>
                      <a:ln w="9525">
                        <a:solidFill>
                          <a:srgbClr val="000000"/>
                        </a:solidFill>
                        <a:miter lim="800000"/>
                        <a:headEnd/>
                        <a:tailEnd/>
                      </a:ln>
                    </p:spPr>
                    <p:txBody>
                      <a:bodyPr/>
                      <a:lstStyle/>
                      <a:p>
                        <a:endParaRPr lang="zh-CN" altLang="en-US"/>
                      </a:p>
                    </p:txBody>
                  </p:sp>
                  <p:sp>
                    <p:nvSpPr>
                      <p:cNvPr id="32787" name="Rectangle 19"/>
                      <p:cNvSpPr>
                        <a:spLocks noChangeArrowheads="1"/>
                      </p:cNvSpPr>
                      <p:nvPr/>
                    </p:nvSpPr>
                    <p:spPr bwMode="auto">
                      <a:xfrm>
                        <a:off x="3315" y="7675"/>
                        <a:ext cx="237" cy="1015"/>
                      </a:xfrm>
                      <a:prstGeom prst="rect">
                        <a:avLst/>
                      </a:prstGeom>
                      <a:solidFill>
                        <a:srgbClr val="92D050"/>
                      </a:solidFill>
                      <a:ln w="9525">
                        <a:solidFill>
                          <a:srgbClr val="000000"/>
                        </a:solidFill>
                        <a:miter lim="800000"/>
                        <a:headEnd/>
                        <a:tailEnd/>
                      </a:ln>
                    </p:spPr>
                    <p:txBody>
                      <a:bodyPr/>
                      <a:lstStyle/>
                      <a:p>
                        <a:endParaRPr lang="zh-CN" altLang="en-US"/>
                      </a:p>
                    </p:txBody>
                  </p:sp>
                  <p:sp>
                    <p:nvSpPr>
                      <p:cNvPr id="32788" name="Rectangle 20"/>
                      <p:cNvSpPr>
                        <a:spLocks noChangeArrowheads="1"/>
                      </p:cNvSpPr>
                      <p:nvPr/>
                    </p:nvSpPr>
                    <p:spPr bwMode="auto">
                      <a:xfrm>
                        <a:off x="3555" y="7965"/>
                        <a:ext cx="258" cy="725"/>
                      </a:xfrm>
                      <a:prstGeom prst="rect">
                        <a:avLst/>
                      </a:prstGeom>
                      <a:solidFill>
                        <a:srgbClr val="92D050"/>
                      </a:solidFill>
                      <a:ln w="9525">
                        <a:solidFill>
                          <a:srgbClr val="000000"/>
                        </a:solidFill>
                        <a:miter lim="800000"/>
                        <a:headEnd/>
                        <a:tailEnd/>
                      </a:ln>
                    </p:spPr>
                    <p:txBody>
                      <a:bodyPr/>
                      <a:lstStyle/>
                      <a:p>
                        <a:endParaRPr lang="zh-CN" altLang="en-US"/>
                      </a:p>
                    </p:txBody>
                  </p:sp>
                </p:grpSp>
              </p:grpSp>
              <p:sp>
                <p:nvSpPr>
                  <p:cNvPr id="32789" name="Line 21"/>
                  <p:cNvSpPr>
                    <a:spLocks noChangeShapeType="1"/>
                  </p:cNvSpPr>
                  <p:nvPr/>
                </p:nvSpPr>
                <p:spPr bwMode="auto">
                  <a:xfrm flipV="1">
                    <a:off x="4140" y="7385"/>
                    <a:ext cx="0" cy="1160"/>
                  </a:xfrm>
                  <a:prstGeom prst="line">
                    <a:avLst/>
                  </a:prstGeom>
                  <a:noFill/>
                  <a:ln w="9525">
                    <a:solidFill>
                      <a:srgbClr val="000000"/>
                    </a:solidFill>
                    <a:prstDash val="lgDash"/>
                    <a:round/>
                    <a:headEnd/>
                    <a:tailEnd/>
                  </a:ln>
                </p:spPr>
                <p:txBody>
                  <a:bodyPr/>
                  <a:lstStyle/>
                  <a:p>
                    <a:endParaRPr lang="zh-CN" altLang="en-US"/>
                  </a:p>
                </p:txBody>
              </p:sp>
              <p:sp>
                <p:nvSpPr>
                  <p:cNvPr id="32790" name="Freeform 22"/>
                  <p:cNvSpPr>
                    <a:spLocks/>
                  </p:cNvSpPr>
                  <p:nvPr/>
                </p:nvSpPr>
                <p:spPr bwMode="auto">
                  <a:xfrm>
                    <a:off x="2805" y="7380"/>
                    <a:ext cx="1" cy="1605"/>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2791" name="Freeform 23"/>
                  <p:cNvSpPr>
                    <a:spLocks/>
                  </p:cNvSpPr>
                  <p:nvPr/>
                </p:nvSpPr>
                <p:spPr bwMode="auto">
                  <a:xfrm>
                    <a:off x="2805" y="7530"/>
                    <a:ext cx="1332"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2792" name="Rectangle 24"/>
                  <p:cNvSpPr>
                    <a:spLocks noChangeArrowheads="1"/>
                  </p:cNvSpPr>
                  <p:nvPr/>
                </p:nvSpPr>
                <p:spPr bwMode="auto">
                  <a:xfrm>
                    <a:off x="3501" y="7240"/>
                    <a:ext cx="213" cy="290"/>
                  </a:xfrm>
                  <a:prstGeom prst="rect">
                    <a:avLst/>
                  </a:prstGeom>
                  <a:solidFill>
                    <a:srgbClr val="FFFFFF"/>
                  </a:solidFill>
                  <a:ln w="9525">
                    <a:noFill/>
                    <a:miter lim="800000"/>
                    <a:headEnd/>
                    <a:tailEnd/>
                  </a:ln>
                </p:spPr>
                <p:txBody>
                  <a:bodyPr lIns="0" tIns="10800" rIns="0" bIns="10800"/>
                  <a:lstStyle/>
                  <a:p>
                    <a:pPr algn="just"/>
                    <a:r>
                      <a:rPr lang="en-US" altLang="zh-CN" sz="1200">
                        <a:latin typeface="Times New Roman" pitchFamily="18" charset="0"/>
                      </a:rPr>
                      <a:t>B</a:t>
                    </a:r>
                    <a:endParaRPr lang="en-US" altLang="zh-CN" sz="1200"/>
                  </a:p>
                </p:txBody>
              </p:sp>
            </p:grpSp>
            <p:grpSp>
              <p:nvGrpSpPr>
                <p:cNvPr id="8" name="Group 25"/>
                <p:cNvGrpSpPr>
                  <a:grpSpLocks/>
                </p:cNvGrpSpPr>
                <p:nvPr/>
              </p:nvGrpSpPr>
              <p:grpSpPr bwMode="auto">
                <a:xfrm>
                  <a:off x="2110" y="1440"/>
                  <a:ext cx="2669" cy="2610"/>
                  <a:chOff x="2153" y="1440"/>
                  <a:chExt cx="2669" cy="2610"/>
                </a:xfrm>
              </p:grpSpPr>
              <p:grpSp>
                <p:nvGrpSpPr>
                  <p:cNvPr id="9" name="Group 26"/>
                  <p:cNvGrpSpPr>
                    <a:grpSpLocks/>
                  </p:cNvGrpSpPr>
                  <p:nvPr/>
                </p:nvGrpSpPr>
                <p:grpSpPr bwMode="auto">
                  <a:xfrm>
                    <a:off x="2466" y="1440"/>
                    <a:ext cx="2130" cy="2610"/>
                    <a:chOff x="2436" y="6950"/>
                    <a:chExt cx="2130" cy="2610"/>
                  </a:xfrm>
                </p:grpSpPr>
                <p:sp>
                  <p:nvSpPr>
                    <p:cNvPr id="32795" name="Line 27"/>
                    <p:cNvSpPr>
                      <a:spLocks noChangeShapeType="1"/>
                    </p:cNvSpPr>
                    <p:nvPr/>
                  </p:nvSpPr>
                  <p:spPr bwMode="auto">
                    <a:xfrm>
                      <a:off x="2436" y="6950"/>
                      <a:ext cx="0" cy="2610"/>
                    </a:xfrm>
                    <a:prstGeom prst="line">
                      <a:avLst/>
                    </a:prstGeom>
                    <a:noFill/>
                    <a:ln w="9525">
                      <a:solidFill>
                        <a:srgbClr val="000000"/>
                      </a:solidFill>
                      <a:round/>
                      <a:headEnd/>
                      <a:tailEnd/>
                    </a:ln>
                  </p:spPr>
                  <p:txBody>
                    <a:bodyPr/>
                    <a:lstStyle/>
                    <a:p>
                      <a:endParaRPr lang="zh-CN" altLang="en-US"/>
                    </a:p>
                  </p:txBody>
                </p:sp>
                <p:sp>
                  <p:nvSpPr>
                    <p:cNvPr id="32796" name="Line 28"/>
                    <p:cNvSpPr>
                      <a:spLocks noChangeShapeType="1"/>
                    </p:cNvSpPr>
                    <p:nvPr/>
                  </p:nvSpPr>
                  <p:spPr bwMode="auto">
                    <a:xfrm>
                      <a:off x="4566" y="6950"/>
                      <a:ext cx="0" cy="2610"/>
                    </a:xfrm>
                    <a:prstGeom prst="line">
                      <a:avLst/>
                    </a:prstGeom>
                    <a:noFill/>
                    <a:ln w="9525">
                      <a:solidFill>
                        <a:srgbClr val="000000"/>
                      </a:solidFill>
                      <a:round/>
                      <a:headEnd/>
                      <a:tailEnd/>
                    </a:ln>
                  </p:spPr>
                  <p:txBody>
                    <a:bodyPr/>
                    <a:lstStyle/>
                    <a:p>
                      <a:endParaRPr lang="zh-CN" altLang="en-US"/>
                    </a:p>
                  </p:txBody>
                </p:sp>
                <p:grpSp>
                  <p:nvGrpSpPr>
                    <p:cNvPr id="10" name="Group 29"/>
                    <p:cNvGrpSpPr>
                      <a:grpSpLocks/>
                    </p:cNvGrpSpPr>
                    <p:nvPr/>
                  </p:nvGrpSpPr>
                  <p:grpSpPr bwMode="auto">
                    <a:xfrm>
                      <a:off x="2436" y="6950"/>
                      <a:ext cx="2130" cy="290"/>
                      <a:chOff x="2436" y="6950"/>
                      <a:chExt cx="2130" cy="290"/>
                    </a:xfrm>
                  </p:grpSpPr>
                  <p:sp>
                    <p:nvSpPr>
                      <p:cNvPr id="32798" name="Line 30"/>
                      <p:cNvSpPr>
                        <a:spLocks noChangeShapeType="1"/>
                      </p:cNvSpPr>
                      <p:nvPr/>
                    </p:nvSpPr>
                    <p:spPr bwMode="auto">
                      <a:xfrm>
                        <a:off x="2436" y="7240"/>
                        <a:ext cx="2130"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2799" name="Rectangle 31"/>
                      <p:cNvSpPr>
                        <a:spLocks noChangeArrowheads="1"/>
                      </p:cNvSpPr>
                      <p:nvPr/>
                    </p:nvSpPr>
                    <p:spPr bwMode="auto">
                      <a:xfrm>
                        <a:off x="3501" y="6950"/>
                        <a:ext cx="213" cy="290"/>
                      </a:xfrm>
                      <a:prstGeom prst="rect">
                        <a:avLst/>
                      </a:prstGeom>
                      <a:solidFill>
                        <a:srgbClr val="FFFFFF"/>
                      </a:solidFill>
                      <a:ln w="9525">
                        <a:noFill/>
                        <a:miter lim="800000"/>
                        <a:headEnd/>
                        <a:tailEnd/>
                      </a:ln>
                    </p:spPr>
                    <p:txBody>
                      <a:bodyPr lIns="0" tIns="10800" rIns="0" bIns="10800"/>
                      <a:lstStyle/>
                      <a:p>
                        <a:pPr algn="just"/>
                        <a:r>
                          <a:rPr lang="en-US" altLang="zh-CN" sz="1200">
                            <a:latin typeface="Times New Roman" pitchFamily="18" charset="0"/>
                          </a:rPr>
                          <a:t>T</a:t>
                        </a:r>
                        <a:endParaRPr lang="en-US" altLang="zh-CN" sz="1200"/>
                      </a:p>
                    </p:txBody>
                  </p:sp>
                </p:grpSp>
              </p:grpSp>
              <p:sp>
                <p:nvSpPr>
                  <p:cNvPr id="32800" name="Freeform 32"/>
                  <p:cNvSpPr>
                    <a:spLocks/>
                  </p:cNvSpPr>
                  <p:nvPr/>
                </p:nvSpPr>
                <p:spPr bwMode="auto">
                  <a:xfrm>
                    <a:off x="2820" y="3905"/>
                    <a:ext cx="256" cy="20"/>
                  </a:xfrm>
                  <a:custGeom>
                    <a:avLst/>
                    <a:gdLst/>
                    <a:ahLst/>
                    <a:cxnLst>
                      <a:cxn ang="0">
                        <a:pos x="256" y="0"/>
                      </a:cxn>
                      <a:cxn ang="0">
                        <a:pos x="0" y="20"/>
                      </a:cxn>
                    </a:cxnLst>
                    <a:rect l="0" t="0" r="r" b="b"/>
                    <a:pathLst>
                      <a:path w="256" h="20">
                        <a:moveTo>
                          <a:pt x="256" y="0"/>
                        </a:moveTo>
                        <a:lnTo>
                          <a:pt x="0" y="20"/>
                        </a:lnTo>
                      </a:path>
                    </a:pathLst>
                  </a:custGeom>
                  <a:noFill/>
                  <a:ln w="9525">
                    <a:solidFill>
                      <a:srgbClr val="000000"/>
                    </a:solidFill>
                    <a:round/>
                    <a:headEnd type="none" w="med" len="med"/>
                    <a:tailEnd type="triangle" w="med" len="med"/>
                  </a:ln>
                </p:spPr>
                <p:txBody>
                  <a:bodyPr/>
                  <a:lstStyle/>
                  <a:p>
                    <a:endParaRPr lang="zh-CN" altLang="en-US"/>
                  </a:p>
                </p:txBody>
              </p:sp>
              <p:sp>
                <p:nvSpPr>
                  <p:cNvPr id="32801" name="Freeform 33"/>
                  <p:cNvSpPr>
                    <a:spLocks/>
                  </p:cNvSpPr>
                  <p:nvPr/>
                </p:nvSpPr>
                <p:spPr bwMode="auto">
                  <a:xfrm>
                    <a:off x="4566" y="3905"/>
                    <a:ext cx="256" cy="20"/>
                  </a:xfrm>
                  <a:custGeom>
                    <a:avLst/>
                    <a:gdLst/>
                    <a:ahLst/>
                    <a:cxnLst>
                      <a:cxn ang="0">
                        <a:pos x="256" y="0"/>
                      </a:cxn>
                      <a:cxn ang="0">
                        <a:pos x="0" y="20"/>
                      </a:cxn>
                    </a:cxnLst>
                    <a:rect l="0" t="0" r="r" b="b"/>
                    <a:pathLst>
                      <a:path w="256" h="20">
                        <a:moveTo>
                          <a:pt x="256" y="0"/>
                        </a:moveTo>
                        <a:lnTo>
                          <a:pt x="0" y="20"/>
                        </a:lnTo>
                      </a:path>
                    </a:pathLst>
                  </a:custGeom>
                  <a:noFill/>
                  <a:ln w="9525">
                    <a:solidFill>
                      <a:srgbClr val="000000"/>
                    </a:solidFill>
                    <a:round/>
                    <a:headEnd type="none" w="med" len="med"/>
                    <a:tailEnd type="triangle" w="med" len="med"/>
                  </a:ln>
                </p:spPr>
                <p:txBody>
                  <a:bodyPr/>
                  <a:lstStyle/>
                  <a:p>
                    <a:endParaRPr lang="zh-CN" altLang="en-US"/>
                  </a:p>
                </p:txBody>
              </p:sp>
              <p:sp>
                <p:nvSpPr>
                  <p:cNvPr id="32802" name="Freeform 34"/>
                  <p:cNvSpPr>
                    <a:spLocks/>
                  </p:cNvSpPr>
                  <p:nvPr/>
                </p:nvSpPr>
                <p:spPr bwMode="auto">
                  <a:xfrm>
                    <a:off x="2153" y="3905"/>
                    <a:ext cx="283" cy="5"/>
                  </a:xfrm>
                  <a:custGeom>
                    <a:avLst/>
                    <a:gdLst/>
                    <a:ahLst/>
                    <a:cxnLst>
                      <a:cxn ang="0">
                        <a:pos x="0" y="0"/>
                      </a:cxn>
                      <a:cxn ang="0">
                        <a:pos x="283" y="5"/>
                      </a:cxn>
                    </a:cxnLst>
                    <a:rect l="0" t="0" r="r" b="b"/>
                    <a:pathLst>
                      <a:path w="283" h="5">
                        <a:moveTo>
                          <a:pt x="0" y="0"/>
                        </a:moveTo>
                        <a:lnTo>
                          <a:pt x="283" y="5"/>
                        </a:lnTo>
                      </a:path>
                    </a:pathLst>
                  </a:custGeom>
                  <a:noFill/>
                  <a:ln w="9525">
                    <a:solidFill>
                      <a:srgbClr val="000000"/>
                    </a:solidFill>
                    <a:round/>
                    <a:headEnd type="none" w="med" len="med"/>
                    <a:tailEnd type="triangle" w="med" len="med"/>
                  </a:ln>
                </p:spPr>
                <p:txBody>
                  <a:bodyPr/>
                  <a:lstStyle/>
                  <a:p>
                    <a:endParaRPr lang="zh-CN" altLang="en-US"/>
                  </a:p>
                </p:txBody>
              </p:sp>
              <p:sp>
                <p:nvSpPr>
                  <p:cNvPr id="32803" name="Freeform 35"/>
                  <p:cNvSpPr>
                    <a:spLocks/>
                  </p:cNvSpPr>
                  <p:nvPr/>
                </p:nvSpPr>
                <p:spPr bwMode="auto">
                  <a:xfrm>
                    <a:off x="3857" y="3905"/>
                    <a:ext cx="283" cy="5"/>
                  </a:xfrm>
                  <a:custGeom>
                    <a:avLst/>
                    <a:gdLst/>
                    <a:ahLst/>
                    <a:cxnLst>
                      <a:cxn ang="0">
                        <a:pos x="0" y="0"/>
                      </a:cxn>
                      <a:cxn ang="0">
                        <a:pos x="283" y="5"/>
                      </a:cxn>
                    </a:cxnLst>
                    <a:rect l="0" t="0" r="r" b="b"/>
                    <a:pathLst>
                      <a:path w="283" h="5">
                        <a:moveTo>
                          <a:pt x="0" y="0"/>
                        </a:moveTo>
                        <a:lnTo>
                          <a:pt x="283" y="5"/>
                        </a:lnTo>
                      </a:path>
                    </a:pathLst>
                  </a:custGeom>
                  <a:noFill/>
                  <a:ln w="9525">
                    <a:solidFill>
                      <a:srgbClr val="000000"/>
                    </a:solidFill>
                    <a:round/>
                    <a:headEnd type="none" w="med" len="med"/>
                    <a:tailEnd type="triangle" w="med" len="med"/>
                  </a:ln>
                </p:spPr>
                <p:txBody>
                  <a:bodyPr/>
                  <a:lstStyle/>
                  <a:p>
                    <a:endParaRPr lang="zh-CN" altLang="en-US"/>
                  </a:p>
                </p:txBody>
              </p:sp>
            </p:grpSp>
          </p:grpSp>
        </p:grpSp>
      </p:grpSp>
      <p:sp>
        <p:nvSpPr>
          <p:cNvPr id="32804" name="Rectangle 36"/>
          <p:cNvSpPr>
            <a:spLocks noChangeArrowheads="1"/>
          </p:cNvSpPr>
          <p:nvPr/>
        </p:nvSpPr>
        <p:spPr bwMode="auto">
          <a:xfrm>
            <a:off x="827584" y="1484784"/>
            <a:ext cx="7272338" cy="1684244"/>
          </a:xfrm>
          <a:prstGeom prst="rect">
            <a:avLst/>
          </a:prstGeom>
          <a:noFill/>
          <a:ln w="9525">
            <a:noFill/>
            <a:miter lim="800000"/>
            <a:headEnd/>
            <a:tailEnd/>
          </a:ln>
          <a:effectLst/>
        </p:spPr>
        <p:txBody>
          <a:bodyPr>
            <a:spAutoFit/>
          </a:bodyPr>
          <a:lstStyle/>
          <a:p>
            <a:pPr>
              <a:lnSpc>
                <a:spcPct val="150000"/>
              </a:lnSpc>
            </a:pPr>
            <a:r>
              <a:rPr lang="en-US" altLang="zh-CN" sz="2400" b="1" dirty="0" smtClean="0">
                <a:solidFill>
                  <a:schemeClr val="accent6"/>
                </a:solidFill>
                <a:effectLst>
                  <a:outerShdw blurRad="38100" dist="38100" dir="2700000" algn="tl">
                    <a:srgbClr val="000000">
                      <a:alpha val="43137"/>
                    </a:srgbClr>
                  </a:outerShdw>
                </a:effectLst>
              </a:rPr>
              <a:t>1</a:t>
            </a:r>
            <a:r>
              <a:rPr lang="en-US" altLang="zh-CN" sz="2400" b="1" dirty="0">
                <a:solidFill>
                  <a:schemeClr val="accent6"/>
                </a:solidFill>
                <a:effectLst>
                  <a:outerShdw blurRad="38100" dist="38100" dir="2700000" algn="tl">
                    <a:srgbClr val="000000">
                      <a:alpha val="43137"/>
                    </a:srgbClr>
                  </a:outerShdw>
                </a:effectLst>
              </a:rPr>
              <a:t>) </a:t>
            </a:r>
            <a:r>
              <a:rPr lang="zh-CN" altLang="en-US" sz="2400" b="1" dirty="0">
                <a:solidFill>
                  <a:schemeClr val="accent6"/>
                </a:solidFill>
                <a:effectLst>
                  <a:outerShdw blurRad="38100" dist="38100" dir="2700000" algn="tl">
                    <a:srgbClr val="000000">
                      <a:alpha val="43137"/>
                    </a:srgbClr>
                  </a:outerShdw>
                </a:effectLst>
              </a:rPr>
              <a:t>数据分布范围充分地居中，分布在规格上下界限内，且具有相当余地。这是一种理想状态，项目处于正常状态，不会出现不合格品。</a:t>
            </a:r>
          </a:p>
        </p:txBody>
      </p:sp>
    </p:spTree>
  </p:cSld>
  <p:clrMapOvr>
    <a:masterClrMapping/>
  </p:clrMapOvr>
  <p:transition>
    <p:cover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lnSpc>
                <a:spcPct val="150000"/>
              </a:lnSpc>
              <a:spcBef>
                <a:spcPct val="0"/>
              </a:spcBef>
              <a:buNone/>
            </a:pPr>
            <a:r>
              <a:rPr lang="en-US" altLang="zh-CN"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2) </a:t>
            </a:r>
            <a:r>
              <a:rPr lang="zh-CN" altLang="en-US"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数据分布基本上填满规格上下界限内，没有多少余地，稍有波动就会超差。出现这种状况，虽未产生不合格品，但应采取措施减小分散。</a:t>
            </a:r>
          </a:p>
        </p:txBody>
      </p:sp>
      <p:grpSp>
        <p:nvGrpSpPr>
          <p:cNvPr id="2" name="Group 4"/>
          <p:cNvGrpSpPr>
            <a:grpSpLocks/>
          </p:cNvGrpSpPr>
          <p:nvPr/>
        </p:nvGrpSpPr>
        <p:grpSpPr bwMode="auto">
          <a:xfrm>
            <a:off x="3170238" y="3500438"/>
            <a:ext cx="3201962" cy="2664866"/>
            <a:chOff x="5631" y="6950"/>
            <a:chExt cx="2130" cy="2610"/>
          </a:xfrm>
        </p:grpSpPr>
        <p:sp>
          <p:nvSpPr>
            <p:cNvPr id="33797" name="Rectangle 5"/>
            <p:cNvSpPr>
              <a:spLocks noChangeArrowheads="1"/>
            </p:cNvSpPr>
            <p:nvPr/>
          </p:nvSpPr>
          <p:spPr bwMode="auto">
            <a:xfrm>
              <a:off x="6590" y="6950"/>
              <a:ext cx="149"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sp>
          <p:nvSpPr>
            <p:cNvPr id="33798" name="Line 6"/>
            <p:cNvSpPr>
              <a:spLocks noChangeShapeType="1"/>
            </p:cNvSpPr>
            <p:nvPr/>
          </p:nvSpPr>
          <p:spPr bwMode="auto">
            <a:xfrm>
              <a:off x="5631" y="9560"/>
              <a:ext cx="2130" cy="0"/>
            </a:xfrm>
            <a:prstGeom prst="line">
              <a:avLst/>
            </a:prstGeom>
            <a:noFill/>
            <a:ln w="9525">
              <a:solidFill>
                <a:srgbClr val="000000"/>
              </a:solidFill>
              <a:round/>
              <a:headEnd/>
              <a:tailEnd/>
            </a:ln>
          </p:spPr>
          <p:txBody>
            <a:bodyPr/>
            <a:lstStyle/>
            <a:p>
              <a:endParaRPr lang="zh-CN" altLang="en-US"/>
            </a:p>
          </p:txBody>
        </p:sp>
        <p:grpSp>
          <p:nvGrpSpPr>
            <p:cNvPr id="3" name="Group 7"/>
            <p:cNvGrpSpPr>
              <a:grpSpLocks/>
            </p:cNvGrpSpPr>
            <p:nvPr/>
          </p:nvGrpSpPr>
          <p:grpSpPr bwMode="auto">
            <a:xfrm>
              <a:off x="6057" y="8110"/>
              <a:ext cx="1350" cy="1450"/>
              <a:chOff x="2463" y="7240"/>
              <a:chExt cx="1350" cy="1450"/>
            </a:xfrm>
          </p:grpSpPr>
          <p:sp>
            <p:nvSpPr>
              <p:cNvPr id="33800" name="Rectangle 8"/>
              <p:cNvSpPr>
                <a:spLocks noChangeArrowheads="1"/>
              </p:cNvSpPr>
              <p:nvPr/>
            </p:nvSpPr>
            <p:spPr bwMode="auto">
              <a:xfrm>
                <a:off x="2463" y="8400"/>
                <a:ext cx="212" cy="290"/>
              </a:xfrm>
              <a:prstGeom prst="rect">
                <a:avLst/>
              </a:prstGeom>
              <a:solidFill>
                <a:srgbClr val="CCFFFF"/>
              </a:solidFill>
              <a:ln w="9525">
                <a:solidFill>
                  <a:srgbClr val="000000"/>
                </a:solidFill>
                <a:miter lim="800000"/>
                <a:headEnd/>
                <a:tailEnd/>
              </a:ln>
            </p:spPr>
            <p:txBody>
              <a:bodyPr/>
              <a:lstStyle/>
              <a:p>
                <a:endParaRPr lang="zh-CN" altLang="en-US"/>
              </a:p>
            </p:txBody>
          </p:sp>
          <p:sp>
            <p:nvSpPr>
              <p:cNvPr id="33801" name="Rectangle 9"/>
              <p:cNvSpPr>
                <a:spLocks noChangeArrowheads="1"/>
              </p:cNvSpPr>
              <p:nvPr/>
            </p:nvSpPr>
            <p:spPr bwMode="auto">
              <a:xfrm>
                <a:off x="2649" y="7965"/>
                <a:ext cx="240" cy="725"/>
              </a:xfrm>
              <a:prstGeom prst="rect">
                <a:avLst/>
              </a:prstGeom>
              <a:solidFill>
                <a:srgbClr val="CCFFFF"/>
              </a:solidFill>
              <a:ln w="9525">
                <a:solidFill>
                  <a:srgbClr val="000000"/>
                </a:solidFill>
                <a:miter lim="800000"/>
                <a:headEnd/>
                <a:tailEnd/>
              </a:ln>
            </p:spPr>
            <p:txBody>
              <a:bodyPr/>
              <a:lstStyle/>
              <a:p>
                <a:endParaRPr lang="zh-CN" altLang="en-US"/>
              </a:p>
            </p:txBody>
          </p:sp>
          <p:sp>
            <p:nvSpPr>
              <p:cNvPr id="33802" name="Rectangle 10"/>
              <p:cNvSpPr>
                <a:spLocks noChangeArrowheads="1"/>
              </p:cNvSpPr>
              <p:nvPr/>
            </p:nvSpPr>
            <p:spPr bwMode="auto">
              <a:xfrm>
                <a:off x="2862" y="7530"/>
                <a:ext cx="240" cy="1160"/>
              </a:xfrm>
              <a:prstGeom prst="rect">
                <a:avLst/>
              </a:prstGeom>
              <a:solidFill>
                <a:srgbClr val="CCFFFF"/>
              </a:solidFill>
              <a:ln w="9525">
                <a:solidFill>
                  <a:srgbClr val="000000"/>
                </a:solidFill>
                <a:miter lim="800000"/>
                <a:headEnd/>
                <a:tailEnd/>
              </a:ln>
            </p:spPr>
            <p:txBody>
              <a:bodyPr/>
              <a:lstStyle/>
              <a:p>
                <a:endParaRPr lang="zh-CN" altLang="en-US"/>
              </a:p>
            </p:txBody>
          </p:sp>
          <p:sp>
            <p:nvSpPr>
              <p:cNvPr id="33803" name="Rectangle 11"/>
              <p:cNvSpPr>
                <a:spLocks noChangeArrowheads="1"/>
              </p:cNvSpPr>
              <p:nvPr/>
            </p:nvSpPr>
            <p:spPr bwMode="auto">
              <a:xfrm>
                <a:off x="3102" y="7240"/>
                <a:ext cx="213" cy="1450"/>
              </a:xfrm>
              <a:prstGeom prst="rect">
                <a:avLst/>
              </a:prstGeom>
              <a:solidFill>
                <a:srgbClr val="CCFFFF"/>
              </a:solidFill>
              <a:ln w="9525">
                <a:solidFill>
                  <a:srgbClr val="000000"/>
                </a:solidFill>
                <a:miter lim="800000"/>
                <a:headEnd/>
                <a:tailEnd/>
              </a:ln>
            </p:spPr>
            <p:txBody>
              <a:bodyPr/>
              <a:lstStyle/>
              <a:p>
                <a:endParaRPr lang="zh-CN" altLang="en-US"/>
              </a:p>
            </p:txBody>
          </p:sp>
          <p:sp>
            <p:nvSpPr>
              <p:cNvPr id="33804" name="Rectangle 12"/>
              <p:cNvSpPr>
                <a:spLocks noChangeArrowheads="1"/>
              </p:cNvSpPr>
              <p:nvPr/>
            </p:nvSpPr>
            <p:spPr bwMode="auto">
              <a:xfrm>
                <a:off x="3315" y="7675"/>
                <a:ext cx="237" cy="1015"/>
              </a:xfrm>
              <a:prstGeom prst="rect">
                <a:avLst/>
              </a:prstGeom>
              <a:solidFill>
                <a:srgbClr val="CCFFFF"/>
              </a:solidFill>
              <a:ln w="9525">
                <a:solidFill>
                  <a:srgbClr val="000000"/>
                </a:solidFill>
                <a:miter lim="800000"/>
                <a:headEnd/>
                <a:tailEnd/>
              </a:ln>
            </p:spPr>
            <p:txBody>
              <a:bodyPr/>
              <a:lstStyle/>
              <a:p>
                <a:endParaRPr lang="zh-CN" altLang="en-US"/>
              </a:p>
            </p:txBody>
          </p:sp>
          <p:sp>
            <p:nvSpPr>
              <p:cNvPr id="33805" name="Rectangle 13"/>
              <p:cNvSpPr>
                <a:spLocks noChangeArrowheads="1"/>
              </p:cNvSpPr>
              <p:nvPr/>
            </p:nvSpPr>
            <p:spPr bwMode="auto">
              <a:xfrm>
                <a:off x="3555" y="7965"/>
                <a:ext cx="258" cy="725"/>
              </a:xfrm>
              <a:prstGeom prst="rect">
                <a:avLst/>
              </a:prstGeom>
              <a:solidFill>
                <a:srgbClr val="CCFFFF"/>
              </a:solidFill>
              <a:ln w="9525">
                <a:solidFill>
                  <a:srgbClr val="000000"/>
                </a:solidFill>
                <a:miter lim="800000"/>
                <a:headEnd/>
                <a:tailEnd/>
              </a:ln>
            </p:spPr>
            <p:txBody>
              <a:bodyPr/>
              <a:lstStyle/>
              <a:p>
                <a:endParaRPr lang="zh-CN" altLang="en-US"/>
              </a:p>
            </p:txBody>
          </p:sp>
        </p:grpSp>
        <p:sp>
          <p:nvSpPr>
            <p:cNvPr id="33806" name="Line 14"/>
            <p:cNvSpPr>
              <a:spLocks noChangeShapeType="1"/>
            </p:cNvSpPr>
            <p:nvPr/>
          </p:nvSpPr>
          <p:spPr bwMode="auto">
            <a:xfrm flipV="1">
              <a:off x="7403" y="7675"/>
              <a:ext cx="0" cy="1160"/>
            </a:xfrm>
            <a:prstGeom prst="line">
              <a:avLst/>
            </a:prstGeom>
            <a:noFill/>
            <a:ln w="9525">
              <a:solidFill>
                <a:srgbClr val="000000"/>
              </a:solidFill>
              <a:prstDash val="lgDash"/>
              <a:round/>
              <a:headEnd/>
              <a:tailEnd/>
            </a:ln>
          </p:spPr>
          <p:txBody>
            <a:bodyPr/>
            <a:lstStyle/>
            <a:p>
              <a:endParaRPr lang="zh-CN" altLang="en-US"/>
            </a:p>
          </p:txBody>
        </p:sp>
        <p:sp>
          <p:nvSpPr>
            <p:cNvPr id="33807" name="Freeform 15"/>
            <p:cNvSpPr>
              <a:spLocks/>
            </p:cNvSpPr>
            <p:nvPr/>
          </p:nvSpPr>
          <p:spPr bwMode="auto">
            <a:xfrm>
              <a:off x="6068" y="7670"/>
              <a:ext cx="1" cy="1605"/>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3808" name="Freeform 16"/>
            <p:cNvSpPr>
              <a:spLocks/>
            </p:cNvSpPr>
            <p:nvPr/>
          </p:nvSpPr>
          <p:spPr bwMode="auto">
            <a:xfrm>
              <a:off x="6068" y="7820"/>
              <a:ext cx="1332"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3809" name="Rectangle 17"/>
            <p:cNvSpPr>
              <a:spLocks noChangeArrowheads="1"/>
            </p:cNvSpPr>
            <p:nvPr/>
          </p:nvSpPr>
          <p:spPr bwMode="auto">
            <a:xfrm>
              <a:off x="6764" y="7530"/>
              <a:ext cx="213"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B</a:t>
              </a:r>
              <a:endParaRPr lang="en-US" altLang="zh-CN"/>
            </a:p>
          </p:txBody>
        </p:sp>
        <p:sp>
          <p:nvSpPr>
            <p:cNvPr id="33810" name="Line 18"/>
            <p:cNvSpPr>
              <a:spLocks noChangeShapeType="1"/>
            </p:cNvSpPr>
            <p:nvPr/>
          </p:nvSpPr>
          <p:spPr bwMode="auto">
            <a:xfrm>
              <a:off x="7547" y="6950"/>
              <a:ext cx="1" cy="2610"/>
            </a:xfrm>
            <a:prstGeom prst="line">
              <a:avLst/>
            </a:prstGeom>
            <a:noFill/>
            <a:ln w="9525">
              <a:solidFill>
                <a:srgbClr val="000000"/>
              </a:solidFill>
              <a:round/>
              <a:headEnd/>
              <a:tailEnd/>
            </a:ln>
          </p:spPr>
          <p:txBody>
            <a:bodyPr/>
            <a:lstStyle/>
            <a:p>
              <a:endParaRPr lang="zh-CN" altLang="en-US"/>
            </a:p>
          </p:txBody>
        </p:sp>
        <p:sp>
          <p:nvSpPr>
            <p:cNvPr id="33811" name="Freeform 19"/>
            <p:cNvSpPr>
              <a:spLocks/>
            </p:cNvSpPr>
            <p:nvPr/>
          </p:nvSpPr>
          <p:spPr bwMode="auto">
            <a:xfrm>
              <a:off x="5955" y="6965"/>
              <a:ext cx="1" cy="2595"/>
            </a:xfrm>
            <a:custGeom>
              <a:avLst/>
              <a:gdLst/>
              <a:ahLst/>
              <a:cxnLst>
                <a:cxn ang="0">
                  <a:pos x="0" y="0"/>
                </a:cxn>
                <a:cxn ang="0">
                  <a:pos x="0" y="2595"/>
                </a:cxn>
              </a:cxnLst>
              <a:rect l="0" t="0" r="r" b="b"/>
              <a:pathLst>
                <a:path w="1" h="2595">
                  <a:moveTo>
                    <a:pt x="0" y="0"/>
                  </a:moveTo>
                  <a:lnTo>
                    <a:pt x="0" y="2595"/>
                  </a:lnTo>
                </a:path>
              </a:pathLst>
            </a:custGeom>
            <a:noFill/>
            <a:ln w="9525">
              <a:solidFill>
                <a:srgbClr val="000000"/>
              </a:solidFill>
              <a:round/>
              <a:headEnd type="none" w="med" len="med"/>
              <a:tailEnd type="none" w="med" len="med"/>
            </a:ln>
          </p:spPr>
          <p:txBody>
            <a:bodyPr/>
            <a:lstStyle/>
            <a:p>
              <a:endParaRPr lang="zh-CN" altLang="en-US"/>
            </a:p>
          </p:txBody>
        </p:sp>
        <p:sp>
          <p:nvSpPr>
            <p:cNvPr id="33812" name="Freeform 20"/>
            <p:cNvSpPr>
              <a:spLocks/>
            </p:cNvSpPr>
            <p:nvPr/>
          </p:nvSpPr>
          <p:spPr bwMode="auto">
            <a:xfrm>
              <a:off x="5910" y="7235"/>
              <a:ext cx="1653" cy="6"/>
            </a:xfrm>
            <a:custGeom>
              <a:avLst/>
              <a:gdLst/>
              <a:ahLst/>
              <a:cxnLst>
                <a:cxn ang="0">
                  <a:pos x="0" y="0"/>
                </a:cxn>
                <a:cxn ang="0">
                  <a:pos x="1653" y="6"/>
                </a:cxn>
              </a:cxnLst>
              <a:rect l="0" t="0" r="r" b="b"/>
              <a:pathLst>
                <a:path w="1653" h="6">
                  <a:moveTo>
                    <a:pt x="0" y="0"/>
                  </a:moveTo>
                  <a:lnTo>
                    <a:pt x="1653" y="6"/>
                  </a:lnTo>
                </a:path>
              </a:pathLst>
            </a:custGeom>
            <a:noFill/>
            <a:ln w="9525">
              <a:solidFill>
                <a:srgbClr val="000000"/>
              </a:solidFill>
              <a:round/>
              <a:headEnd type="triangle" w="med" len="med"/>
              <a:tailEnd type="triangle" w="med" len="med"/>
            </a:ln>
          </p:spPr>
          <p:txBody>
            <a:bodyPr/>
            <a:lstStyle/>
            <a:p>
              <a:endParaRPr lang="zh-CN" altLang="en-US"/>
            </a:p>
          </p:txBody>
        </p:sp>
      </p:grpSp>
      <p:sp>
        <p:nvSpPr>
          <p:cNvPr id="21" name="Rectangle 2"/>
          <p:cNvSpPr>
            <a:spLocks noGrp="1" noChangeArrowheads="1"/>
          </p:cNvSpPr>
          <p:nvPr>
            <p:ph type="title"/>
          </p:nvPr>
        </p:nvSpPr>
        <p:spPr/>
        <p:txBody>
          <a:bodyPr/>
          <a:lstStyle/>
          <a:p>
            <a:r>
              <a:rPr lang="zh-CN" altLang="en-US" dirty="0" smtClean="0"/>
              <a:t>直方图与标准比较</a:t>
            </a:r>
            <a:endParaRPr lang="zh-CN" altLang="zh-CN" b="1" dirty="0"/>
          </a:p>
        </p:txBody>
      </p:sp>
    </p:spTree>
  </p:cSld>
  <p:clrMapOvr>
    <a:masterClrMapping/>
  </p:clrMapOvr>
  <p:transition>
    <p:cover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68313" y="1279525"/>
            <a:ext cx="7848103" cy="4525963"/>
          </a:xfrm>
        </p:spPr>
        <p:txBody>
          <a:bodyPr/>
          <a:lstStyle/>
          <a:p>
            <a:pPr>
              <a:lnSpc>
                <a:spcPct val="150000"/>
              </a:lnSpc>
              <a:spcBef>
                <a:spcPct val="0"/>
              </a:spcBef>
              <a:buNone/>
            </a:pPr>
            <a:r>
              <a:rPr lang="en-US" altLang="zh-CN"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3) </a:t>
            </a:r>
            <a:r>
              <a:rPr lang="zh-CN" altLang="en-US"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数据分布偏向一侧，有可能超差。这表明控制存在倾向性。出现这种状况，应采取措施使直方图居于规格界限之中。</a:t>
            </a:r>
          </a:p>
        </p:txBody>
      </p:sp>
      <p:grpSp>
        <p:nvGrpSpPr>
          <p:cNvPr id="2" name="Group 4"/>
          <p:cNvGrpSpPr>
            <a:grpSpLocks/>
          </p:cNvGrpSpPr>
          <p:nvPr/>
        </p:nvGrpSpPr>
        <p:grpSpPr bwMode="auto">
          <a:xfrm>
            <a:off x="1187624" y="3573462"/>
            <a:ext cx="2807593" cy="2015777"/>
            <a:chOff x="7548" y="1875"/>
            <a:chExt cx="2556" cy="1885"/>
          </a:xfrm>
        </p:grpSpPr>
        <p:sp>
          <p:nvSpPr>
            <p:cNvPr id="34821" name="Line 5"/>
            <p:cNvSpPr>
              <a:spLocks noChangeShapeType="1"/>
            </p:cNvSpPr>
            <p:nvPr/>
          </p:nvSpPr>
          <p:spPr bwMode="auto">
            <a:xfrm>
              <a:off x="7548" y="3760"/>
              <a:ext cx="2556" cy="0"/>
            </a:xfrm>
            <a:prstGeom prst="line">
              <a:avLst/>
            </a:prstGeom>
            <a:noFill/>
            <a:ln w="9525">
              <a:solidFill>
                <a:srgbClr val="000000"/>
              </a:solidFill>
              <a:round/>
              <a:headEnd/>
              <a:tailEnd/>
            </a:ln>
          </p:spPr>
          <p:txBody>
            <a:bodyPr/>
            <a:lstStyle/>
            <a:p>
              <a:endParaRPr lang="zh-CN" altLang="en-US"/>
            </a:p>
          </p:txBody>
        </p:sp>
        <p:grpSp>
          <p:nvGrpSpPr>
            <p:cNvPr id="3" name="Group 6"/>
            <p:cNvGrpSpPr>
              <a:grpSpLocks/>
            </p:cNvGrpSpPr>
            <p:nvPr/>
          </p:nvGrpSpPr>
          <p:grpSpPr bwMode="auto">
            <a:xfrm>
              <a:off x="7974" y="1875"/>
              <a:ext cx="1825" cy="1885"/>
              <a:chOff x="8796" y="1875"/>
              <a:chExt cx="1825" cy="1885"/>
            </a:xfrm>
          </p:grpSpPr>
          <p:grpSp>
            <p:nvGrpSpPr>
              <p:cNvPr id="4" name="Group 7"/>
              <p:cNvGrpSpPr>
                <a:grpSpLocks/>
              </p:cNvGrpSpPr>
              <p:nvPr/>
            </p:nvGrpSpPr>
            <p:grpSpPr bwMode="auto">
              <a:xfrm>
                <a:off x="8978" y="2294"/>
                <a:ext cx="1157" cy="1466"/>
                <a:chOff x="8978" y="7804"/>
                <a:chExt cx="1157" cy="1466"/>
              </a:xfrm>
            </p:grpSpPr>
            <p:grpSp>
              <p:nvGrpSpPr>
                <p:cNvPr id="5" name="Group 8"/>
                <p:cNvGrpSpPr>
                  <a:grpSpLocks/>
                </p:cNvGrpSpPr>
                <p:nvPr/>
              </p:nvGrpSpPr>
              <p:grpSpPr bwMode="auto">
                <a:xfrm>
                  <a:off x="8978" y="8223"/>
                  <a:ext cx="1157" cy="1047"/>
                  <a:chOff x="8978" y="8223"/>
                  <a:chExt cx="1157" cy="1047"/>
                </a:xfrm>
              </p:grpSpPr>
              <p:sp>
                <p:nvSpPr>
                  <p:cNvPr id="34825" name="Rectangle 9"/>
                  <p:cNvSpPr>
                    <a:spLocks noChangeArrowheads="1"/>
                  </p:cNvSpPr>
                  <p:nvPr/>
                </p:nvSpPr>
                <p:spPr bwMode="auto">
                  <a:xfrm>
                    <a:off x="8978" y="9061"/>
                    <a:ext cx="182" cy="209"/>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26" name="Rectangle 10"/>
                  <p:cNvSpPr>
                    <a:spLocks noChangeArrowheads="1"/>
                  </p:cNvSpPr>
                  <p:nvPr/>
                </p:nvSpPr>
                <p:spPr bwMode="auto">
                  <a:xfrm>
                    <a:off x="9137" y="8747"/>
                    <a:ext cx="206" cy="523"/>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27" name="Rectangle 11"/>
                  <p:cNvSpPr>
                    <a:spLocks noChangeArrowheads="1"/>
                  </p:cNvSpPr>
                  <p:nvPr/>
                </p:nvSpPr>
                <p:spPr bwMode="auto">
                  <a:xfrm>
                    <a:off x="9320" y="8432"/>
                    <a:ext cx="206" cy="838"/>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28" name="Rectangle 12"/>
                  <p:cNvSpPr>
                    <a:spLocks noChangeArrowheads="1"/>
                  </p:cNvSpPr>
                  <p:nvPr/>
                </p:nvSpPr>
                <p:spPr bwMode="auto">
                  <a:xfrm>
                    <a:off x="9526" y="8223"/>
                    <a:ext cx="182" cy="1047"/>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29" name="Rectangle 13"/>
                  <p:cNvSpPr>
                    <a:spLocks noChangeArrowheads="1"/>
                  </p:cNvSpPr>
                  <p:nvPr/>
                </p:nvSpPr>
                <p:spPr bwMode="auto">
                  <a:xfrm>
                    <a:off x="9708" y="8537"/>
                    <a:ext cx="203" cy="733"/>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30" name="Rectangle 14"/>
                  <p:cNvSpPr>
                    <a:spLocks noChangeArrowheads="1"/>
                  </p:cNvSpPr>
                  <p:nvPr/>
                </p:nvSpPr>
                <p:spPr bwMode="auto">
                  <a:xfrm>
                    <a:off x="9914" y="8747"/>
                    <a:ext cx="221" cy="523"/>
                  </a:xfrm>
                  <a:prstGeom prst="rect">
                    <a:avLst/>
                  </a:prstGeom>
                  <a:solidFill>
                    <a:srgbClr val="FF0000"/>
                  </a:solidFill>
                  <a:ln w="9525">
                    <a:solidFill>
                      <a:srgbClr val="000000"/>
                    </a:solidFill>
                    <a:miter lim="800000"/>
                    <a:headEnd/>
                    <a:tailEnd/>
                  </a:ln>
                </p:spPr>
                <p:txBody>
                  <a:bodyPr/>
                  <a:lstStyle/>
                  <a:p>
                    <a:endParaRPr lang="zh-CN" altLang="en-US"/>
                  </a:p>
                </p:txBody>
              </p:sp>
            </p:grpSp>
            <p:sp>
              <p:nvSpPr>
                <p:cNvPr id="34831" name="Line 15"/>
                <p:cNvSpPr>
                  <a:spLocks noChangeShapeType="1"/>
                </p:cNvSpPr>
                <p:nvPr/>
              </p:nvSpPr>
              <p:spPr bwMode="auto">
                <a:xfrm flipV="1">
                  <a:off x="10132" y="7909"/>
                  <a:ext cx="0" cy="837"/>
                </a:xfrm>
                <a:prstGeom prst="line">
                  <a:avLst/>
                </a:prstGeom>
                <a:noFill/>
                <a:ln w="9525">
                  <a:solidFill>
                    <a:srgbClr val="000000"/>
                  </a:solidFill>
                  <a:prstDash val="lgDash"/>
                  <a:round/>
                  <a:headEnd/>
                  <a:tailEnd/>
                </a:ln>
              </p:spPr>
              <p:txBody>
                <a:bodyPr/>
                <a:lstStyle/>
                <a:p>
                  <a:endParaRPr lang="zh-CN" altLang="en-US"/>
                </a:p>
              </p:txBody>
            </p:sp>
            <p:sp>
              <p:nvSpPr>
                <p:cNvPr id="34832" name="Freeform 16"/>
                <p:cNvSpPr>
                  <a:spLocks/>
                </p:cNvSpPr>
                <p:nvPr/>
              </p:nvSpPr>
              <p:spPr bwMode="auto">
                <a:xfrm>
                  <a:off x="8988" y="7905"/>
                  <a:ext cx="0" cy="1159"/>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4833" name="Freeform 17"/>
                <p:cNvSpPr>
                  <a:spLocks/>
                </p:cNvSpPr>
                <p:nvPr/>
              </p:nvSpPr>
              <p:spPr bwMode="auto">
                <a:xfrm>
                  <a:off x="8988" y="8013"/>
                  <a:ext cx="1141"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4834" name="Rectangle 18"/>
                <p:cNvSpPr>
                  <a:spLocks noChangeArrowheads="1"/>
                </p:cNvSpPr>
                <p:nvPr/>
              </p:nvSpPr>
              <p:spPr bwMode="auto">
                <a:xfrm>
                  <a:off x="9584" y="7804"/>
                  <a:ext cx="183" cy="209"/>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B</a:t>
                  </a:r>
                  <a:endParaRPr lang="en-US" altLang="zh-CN"/>
                </a:p>
              </p:txBody>
            </p:sp>
          </p:grpSp>
          <p:grpSp>
            <p:nvGrpSpPr>
              <p:cNvPr id="6" name="Group 19"/>
              <p:cNvGrpSpPr>
                <a:grpSpLocks/>
              </p:cNvGrpSpPr>
              <p:nvPr/>
            </p:nvGrpSpPr>
            <p:grpSpPr bwMode="auto">
              <a:xfrm>
                <a:off x="8796" y="1875"/>
                <a:ext cx="1825" cy="1885"/>
                <a:chOff x="2436" y="6950"/>
                <a:chExt cx="2130" cy="2610"/>
              </a:xfrm>
            </p:grpSpPr>
            <p:sp>
              <p:nvSpPr>
                <p:cNvPr id="34836" name="Line 20"/>
                <p:cNvSpPr>
                  <a:spLocks noChangeShapeType="1"/>
                </p:cNvSpPr>
                <p:nvPr/>
              </p:nvSpPr>
              <p:spPr bwMode="auto">
                <a:xfrm>
                  <a:off x="2436" y="6950"/>
                  <a:ext cx="0" cy="2610"/>
                </a:xfrm>
                <a:prstGeom prst="line">
                  <a:avLst/>
                </a:prstGeom>
                <a:noFill/>
                <a:ln w="9525">
                  <a:solidFill>
                    <a:srgbClr val="000000"/>
                  </a:solidFill>
                  <a:round/>
                  <a:headEnd/>
                  <a:tailEnd/>
                </a:ln>
              </p:spPr>
              <p:txBody>
                <a:bodyPr/>
                <a:lstStyle/>
                <a:p>
                  <a:endParaRPr lang="zh-CN" altLang="en-US"/>
                </a:p>
              </p:txBody>
            </p:sp>
            <p:sp>
              <p:nvSpPr>
                <p:cNvPr id="34837" name="Line 21"/>
                <p:cNvSpPr>
                  <a:spLocks noChangeShapeType="1"/>
                </p:cNvSpPr>
                <p:nvPr/>
              </p:nvSpPr>
              <p:spPr bwMode="auto">
                <a:xfrm>
                  <a:off x="4566" y="6950"/>
                  <a:ext cx="0" cy="2610"/>
                </a:xfrm>
                <a:prstGeom prst="line">
                  <a:avLst/>
                </a:prstGeom>
                <a:noFill/>
                <a:ln w="9525">
                  <a:solidFill>
                    <a:srgbClr val="000000"/>
                  </a:solidFill>
                  <a:round/>
                  <a:headEnd/>
                  <a:tailEnd/>
                </a:ln>
              </p:spPr>
              <p:txBody>
                <a:bodyPr/>
                <a:lstStyle/>
                <a:p>
                  <a:endParaRPr lang="zh-CN" altLang="en-US"/>
                </a:p>
              </p:txBody>
            </p:sp>
            <p:grpSp>
              <p:nvGrpSpPr>
                <p:cNvPr id="7" name="Group 22"/>
                <p:cNvGrpSpPr>
                  <a:grpSpLocks/>
                </p:cNvGrpSpPr>
                <p:nvPr/>
              </p:nvGrpSpPr>
              <p:grpSpPr bwMode="auto">
                <a:xfrm>
                  <a:off x="2436" y="6950"/>
                  <a:ext cx="2130" cy="290"/>
                  <a:chOff x="2436" y="6950"/>
                  <a:chExt cx="2130" cy="290"/>
                </a:xfrm>
              </p:grpSpPr>
              <p:sp>
                <p:nvSpPr>
                  <p:cNvPr id="34839" name="Line 23"/>
                  <p:cNvSpPr>
                    <a:spLocks noChangeShapeType="1"/>
                  </p:cNvSpPr>
                  <p:nvPr/>
                </p:nvSpPr>
                <p:spPr bwMode="auto">
                  <a:xfrm>
                    <a:off x="2436" y="7240"/>
                    <a:ext cx="2130"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4840" name="Rectangle 24"/>
                  <p:cNvSpPr>
                    <a:spLocks noChangeArrowheads="1"/>
                  </p:cNvSpPr>
                  <p:nvPr/>
                </p:nvSpPr>
                <p:spPr bwMode="auto">
                  <a:xfrm>
                    <a:off x="3501" y="6950"/>
                    <a:ext cx="213"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grpSp>
      </p:grpSp>
      <p:grpSp>
        <p:nvGrpSpPr>
          <p:cNvPr id="8" name="Group 25"/>
          <p:cNvGrpSpPr>
            <a:grpSpLocks/>
          </p:cNvGrpSpPr>
          <p:nvPr/>
        </p:nvGrpSpPr>
        <p:grpSpPr bwMode="auto">
          <a:xfrm>
            <a:off x="4499223" y="3644900"/>
            <a:ext cx="2953097" cy="1944340"/>
            <a:chOff x="2436" y="9995"/>
            <a:chExt cx="2556" cy="1885"/>
          </a:xfrm>
        </p:grpSpPr>
        <p:sp>
          <p:nvSpPr>
            <p:cNvPr id="34842" name="Line 26"/>
            <p:cNvSpPr>
              <a:spLocks noChangeShapeType="1"/>
            </p:cNvSpPr>
            <p:nvPr/>
          </p:nvSpPr>
          <p:spPr bwMode="auto">
            <a:xfrm>
              <a:off x="2436" y="11880"/>
              <a:ext cx="2556" cy="0"/>
            </a:xfrm>
            <a:prstGeom prst="line">
              <a:avLst/>
            </a:prstGeom>
            <a:noFill/>
            <a:ln w="9525">
              <a:solidFill>
                <a:srgbClr val="000000"/>
              </a:solidFill>
              <a:round/>
              <a:headEnd/>
              <a:tailEnd/>
            </a:ln>
          </p:spPr>
          <p:txBody>
            <a:bodyPr/>
            <a:lstStyle/>
            <a:p>
              <a:endParaRPr lang="zh-CN" altLang="en-US"/>
            </a:p>
          </p:txBody>
        </p:sp>
        <p:grpSp>
          <p:nvGrpSpPr>
            <p:cNvPr id="9" name="Group 27"/>
            <p:cNvGrpSpPr>
              <a:grpSpLocks/>
            </p:cNvGrpSpPr>
            <p:nvPr/>
          </p:nvGrpSpPr>
          <p:grpSpPr bwMode="auto">
            <a:xfrm>
              <a:off x="2649" y="9995"/>
              <a:ext cx="2251" cy="1885"/>
              <a:chOff x="2649" y="9995"/>
              <a:chExt cx="2251" cy="1885"/>
            </a:xfrm>
          </p:grpSpPr>
          <p:grpSp>
            <p:nvGrpSpPr>
              <p:cNvPr id="10" name="Group 28"/>
              <p:cNvGrpSpPr>
                <a:grpSpLocks/>
              </p:cNvGrpSpPr>
              <p:nvPr/>
            </p:nvGrpSpPr>
            <p:grpSpPr bwMode="auto">
              <a:xfrm>
                <a:off x="3501" y="10414"/>
                <a:ext cx="1157" cy="1466"/>
                <a:chOff x="8978" y="7804"/>
                <a:chExt cx="1157" cy="1466"/>
              </a:xfrm>
            </p:grpSpPr>
            <p:grpSp>
              <p:nvGrpSpPr>
                <p:cNvPr id="11" name="Group 29"/>
                <p:cNvGrpSpPr>
                  <a:grpSpLocks/>
                </p:cNvGrpSpPr>
                <p:nvPr/>
              </p:nvGrpSpPr>
              <p:grpSpPr bwMode="auto">
                <a:xfrm>
                  <a:off x="8978" y="8223"/>
                  <a:ext cx="1157" cy="1047"/>
                  <a:chOff x="8978" y="8223"/>
                  <a:chExt cx="1157" cy="1047"/>
                </a:xfrm>
              </p:grpSpPr>
              <p:sp>
                <p:nvSpPr>
                  <p:cNvPr id="34846" name="Rectangle 30"/>
                  <p:cNvSpPr>
                    <a:spLocks noChangeArrowheads="1"/>
                  </p:cNvSpPr>
                  <p:nvPr/>
                </p:nvSpPr>
                <p:spPr bwMode="auto">
                  <a:xfrm>
                    <a:off x="8978" y="9061"/>
                    <a:ext cx="182" cy="209"/>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47" name="Rectangle 31"/>
                  <p:cNvSpPr>
                    <a:spLocks noChangeArrowheads="1"/>
                  </p:cNvSpPr>
                  <p:nvPr/>
                </p:nvSpPr>
                <p:spPr bwMode="auto">
                  <a:xfrm>
                    <a:off x="9137" y="8747"/>
                    <a:ext cx="206" cy="523"/>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48" name="Rectangle 32"/>
                  <p:cNvSpPr>
                    <a:spLocks noChangeArrowheads="1"/>
                  </p:cNvSpPr>
                  <p:nvPr/>
                </p:nvSpPr>
                <p:spPr bwMode="auto">
                  <a:xfrm>
                    <a:off x="9320" y="8432"/>
                    <a:ext cx="206" cy="838"/>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49" name="Rectangle 33"/>
                  <p:cNvSpPr>
                    <a:spLocks noChangeArrowheads="1"/>
                  </p:cNvSpPr>
                  <p:nvPr/>
                </p:nvSpPr>
                <p:spPr bwMode="auto">
                  <a:xfrm>
                    <a:off x="9526" y="8223"/>
                    <a:ext cx="182" cy="1047"/>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50" name="Rectangle 34"/>
                  <p:cNvSpPr>
                    <a:spLocks noChangeArrowheads="1"/>
                  </p:cNvSpPr>
                  <p:nvPr/>
                </p:nvSpPr>
                <p:spPr bwMode="auto">
                  <a:xfrm>
                    <a:off x="9708" y="8537"/>
                    <a:ext cx="203" cy="733"/>
                  </a:xfrm>
                  <a:prstGeom prst="rect">
                    <a:avLst/>
                  </a:prstGeom>
                  <a:solidFill>
                    <a:srgbClr val="FF0000"/>
                  </a:solidFill>
                  <a:ln w="9525">
                    <a:solidFill>
                      <a:srgbClr val="000000"/>
                    </a:solidFill>
                    <a:miter lim="800000"/>
                    <a:headEnd/>
                    <a:tailEnd/>
                  </a:ln>
                </p:spPr>
                <p:txBody>
                  <a:bodyPr/>
                  <a:lstStyle/>
                  <a:p>
                    <a:endParaRPr lang="zh-CN" altLang="en-US"/>
                  </a:p>
                </p:txBody>
              </p:sp>
              <p:sp>
                <p:nvSpPr>
                  <p:cNvPr id="34851" name="Rectangle 35"/>
                  <p:cNvSpPr>
                    <a:spLocks noChangeArrowheads="1"/>
                  </p:cNvSpPr>
                  <p:nvPr/>
                </p:nvSpPr>
                <p:spPr bwMode="auto">
                  <a:xfrm>
                    <a:off x="9914" y="8747"/>
                    <a:ext cx="221" cy="523"/>
                  </a:xfrm>
                  <a:prstGeom prst="rect">
                    <a:avLst/>
                  </a:prstGeom>
                  <a:solidFill>
                    <a:srgbClr val="FF0000"/>
                  </a:solidFill>
                  <a:ln w="9525">
                    <a:solidFill>
                      <a:srgbClr val="000000"/>
                    </a:solidFill>
                    <a:miter lim="800000"/>
                    <a:headEnd/>
                    <a:tailEnd/>
                  </a:ln>
                </p:spPr>
                <p:txBody>
                  <a:bodyPr/>
                  <a:lstStyle/>
                  <a:p>
                    <a:endParaRPr lang="zh-CN" altLang="en-US"/>
                  </a:p>
                </p:txBody>
              </p:sp>
            </p:grpSp>
            <p:sp>
              <p:nvSpPr>
                <p:cNvPr id="34852" name="Line 36"/>
                <p:cNvSpPr>
                  <a:spLocks noChangeShapeType="1"/>
                </p:cNvSpPr>
                <p:nvPr/>
              </p:nvSpPr>
              <p:spPr bwMode="auto">
                <a:xfrm flipV="1">
                  <a:off x="10132" y="7909"/>
                  <a:ext cx="0" cy="837"/>
                </a:xfrm>
                <a:prstGeom prst="line">
                  <a:avLst/>
                </a:prstGeom>
                <a:noFill/>
                <a:ln w="9525">
                  <a:solidFill>
                    <a:srgbClr val="000000"/>
                  </a:solidFill>
                  <a:prstDash val="lgDash"/>
                  <a:round/>
                  <a:headEnd/>
                  <a:tailEnd/>
                </a:ln>
              </p:spPr>
              <p:txBody>
                <a:bodyPr/>
                <a:lstStyle/>
                <a:p>
                  <a:endParaRPr lang="zh-CN" altLang="en-US"/>
                </a:p>
              </p:txBody>
            </p:sp>
            <p:sp>
              <p:nvSpPr>
                <p:cNvPr id="34853" name="Freeform 37"/>
                <p:cNvSpPr>
                  <a:spLocks/>
                </p:cNvSpPr>
                <p:nvPr/>
              </p:nvSpPr>
              <p:spPr bwMode="auto">
                <a:xfrm>
                  <a:off x="8988" y="7905"/>
                  <a:ext cx="0" cy="1159"/>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4854" name="Freeform 38"/>
                <p:cNvSpPr>
                  <a:spLocks/>
                </p:cNvSpPr>
                <p:nvPr/>
              </p:nvSpPr>
              <p:spPr bwMode="auto">
                <a:xfrm>
                  <a:off x="8988" y="8013"/>
                  <a:ext cx="1141"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4855" name="Rectangle 39"/>
                <p:cNvSpPr>
                  <a:spLocks noChangeArrowheads="1"/>
                </p:cNvSpPr>
                <p:nvPr/>
              </p:nvSpPr>
              <p:spPr bwMode="auto">
                <a:xfrm>
                  <a:off x="9584" y="7804"/>
                  <a:ext cx="183" cy="209"/>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B</a:t>
                  </a:r>
                  <a:endParaRPr lang="en-US" altLang="zh-CN"/>
                </a:p>
              </p:txBody>
            </p:sp>
          </p:grpSp>
          <p:grpSp>
            <p:nvGrpSpPr>
              <p:cNvPr id="12" name="Group 40"/>
              <p:cNvGrpSpPr>
                <a:grpSpLocks/>
              </p:cNvGrpSpPr>
              <p:nvPr/>
            </p:nvGrpSpPr>
            <p:grpSpPr bwMode="auto">
              <a:xfrm>
                <a:off x="2649" y="9995"/>
                <a:ext cx="2251" cy="1885"/>
                <a:chOff x="2649" y="9995"/>
                <a:chExt cx="2251" cy="1885"/>
              </a:xfrm>
            </p:grpSpPr>
            <p:sp>
              <p:nvSpPr>
                <p:cNvPr id="34857" name="Line 41"/>
                <p:cNvSpPr>
                  <a:spLocks noChangeShapeType="1"/>
                </p:cNvSpPr>
                <p:nvPr/>
              </p:nvSpPr>
              <p:spPr bwMode="auto">
                <a:xfrm>
                  <a:off x="2649" y="9995"/>
                  <a:ext cx="0" cy="1885"/>
                </a:xfrm>
                <a:prstGeom prst="line">
                  <a:avLst/>
                </a:prstGeom>
                <a:noFill/>
                <a:ln w="9525">
                  <a:solidFill>
                    <a:srgbClr val="000000"/>
                  </a:solidFill>
                  <a:round/>
                  <a:headEnd/>
                  <a:tailEnd/>
                </a:ln>
              </p:spPr>
              <p:txBody>
                <a:bodyPr/>
                <a:lstStyle/>
                <a:p>
                  <a:endParaRPr lang="zh-CN" altLang="en-US"/>
                </a:p>
              </p:txBody>
            </p:sp>
            <p:sp>
              <p:nvSpPr>
                <p:cNvPr id="34858" name="Line 42"/>
                <p:cNvSpPr>
                  <a:spLocks noChangeShapeType="1"/>
                </p:cNvSpPr>
                <p:nvPr/>
              </p:nvSpPr>
              <p:spPr bwMode="auto">
                <a:xfrm>
                  <a:off x="4900" y="9995"/>
                  <a:ext cx="0" cy="1885"/>
                </a:xfrm>
                <a:prstGeom prst="line">
                  <a:avLst/>
                </a:prstGeom>
                <a:noFill/>
                <a:ln w="9525">
                  <a:solidFill>
                    <a:srgbClr val="000000"/>
                  </a:solidFill>
                  <a:round/>
                  <a:headEnd/>
                  <a:tailEnd/>
                </a:ln>
              </p:spPr>
              <p:txBody>
                <a:bodyPr/>
                <a:lstStyle/>
                <a:p>
                  <a:endParaRPr lang="zh-CN" altLang="en-US"/>
                </a:p>
              </p:txBody>
            </p:sp>
            <p:sp>
              <p:nvSpPr>
                <p:cNvPr id="34859" name="Freeform 43"/>
                <p:cNvSpPr>
                  <a:spLocks/>
                </p:cNvSpPr>
                <p:nvPr/>
              </p:nvSpPr>
              <p:spPr bwMode="auto">
                <a:xfrm>
                  <a:off x="2655" y="10200"/>
                  <a:ext cx="2245" cy="5"/>
                </a:xfrm>
                <a:custGeom>
                  <a:avLst/>
                  <a:gdLst/>
                  <a:ahLst/>
                  <a:cxnLst>
                    <a:cxn ang="0">
                      <a:pos x="0" y="0"/>
                    </a:cxn>
                    <a:cxn ang="0">
                      <a:pos x="2245" y="5"/>
                    </a:cxn>
                  </a:cxnLst>
                  <a:rect l="0" t="0" r="r" b="b"/>
                  <a:pathLst>
                    <a:path w="2245" h="5">
                      <a:moveTo>
                        <a:pt x="0" y="0"/>
                      </a:moveTo>
                      <a:lnTo>
                        <a:pt x="2245" y="5"/>
                      </a:lnTo>
                    </a:path>
                  </a:pathLst>
                </a:custGeom>
                <a:noFill/>
                <a:ln w="9525">
                  <a:solidFill>
                    <a:srgbClr val="000000"/>
                  </a:solidFill>
                  <a:round/>
                  <a:headEnd type="triangle" w="med" len="med"/>
                  <a:tailEnd type="triangle" w="med" len="med"/>
                </a:ln>
              </p:spPr>
              <p:txBody>
                <a:bodyPr/>
                <a:lstStyle/>
                <a:p>
                  <a:endParaRPr lang="zh-CN" altLang="en-US"/>
                </a:p>
              </p:txBody>
            </p:sp>
            <p:sp>
              <p:nvSpPr>
                <p:cNvPr id="34860" name="Rectangle 44"/>
                <p:cNvSpPr>
                  <a:spLocks noChangeArrowheads="1"/>
                </p:cNvSpPr>
                <p:nvPr/>
              </p:nvSpPr>
              <p:spPr bwMode="auto">
                <a:xfrm>
                  <a:off x="3988" y="9995"/>
                  <a:ext cx="182" cy="209"/>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grpSp>
      <p:sp>
        <p:nvSpPr>
          <p:cNvPr id="45" name="Rectangle 2"/>
          <p:cNvSpPr>
            <a:spLocks noGrp="1" noChangeArrowheads="1"/>
          </p:cNvSpPr>
          <p:nvPr>
            <p:ph type="title"/>
          </p:nvPr>
        </p:nvSpPr>
        <p:spPr/>
        <p:txBody>
          <a:bodyPr/>
          <a:lstStyle/>
          <a:p>
            <a:r>
              <a:rPr lang="zh-CN" altLang="en-US" dirty="0" smtClean="0"/>
              <a:t>直方图与标准比较</a:t>
            </a:r>
            <a:endParaRPr lang="zh-CN" altLang="zh-CN" b="1" dirty="0"/>
          </a:p>
        </p:txBody>
      </p:sp>
    </p:spTree>
  </p:cSld>
  <p:clrMapOvr>
    <a:masterClrMapping/>
  </p:clrMapOvr>
  <p:transition>
    <p:cover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a:lnSpc>
                <a:spcPct val="150000"/>
              </a:lnSpc>
              <a:spcBef>
                <a:spcPct val="0"/>
              </a:spcBef>
              <a:buNone/>
            </a:pPr>
            <a:r>
              <a:rPr lang="en-US" altLang="zh-CN"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4) </a:t>
            </a:r>
            <a:r>
              <a:rPr lang="zh-CN" altLang="en-US"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数据分布与标准规格相比留有太多余地。这种分布虽能保证项目质量，但在经济上是不合理的。应考虑适当放宽控制，在保证质量的同时使项目的经济性更为合理。此外，若要求进一步提高项目质量，则可缩小标准规格。</a:t>
            </a:r>
          </a:p>
        </p:txBody>
      </p:sp>
      <p:grpSp>
        <p:nvGrpSpPr>
          <p:cNvPr id="2" name="Group 4"/>
          <p:cNvGrpSpPr>
            <a:grpSpLocks/>
          </p:cNvGrpSpPr>
          <p:nvPr/>
        </p:nvGrpSpPr>
        <p:grpSpPr bwMode="auto">
          <a:xfrm>
            <a:off x="2555777" y="4076700"/>
            <a:ext cx="4248472" cy="2232620"/>
            <a:chOff x="5205" y="9995"/>
            <a:chExt cx="2769" cy="1885"/>
          </a:xfrm>
        </p:grpSpPr>
        <p:sp>
          <p:nvSpPr>
            <p:cNvPr id="35845" name="Line 5"/>
            <p:cNvSpPr>
              <a:spLocks noChangeShapeType="1"/>
            </p:cNvSpPr>
            <p:nvPr/>
          </p:nvSpPr>
          <p:spPr bwMode="auto">
            <a:xfrm>
              <a:off x="5510" y="9995"/>
              <a:ext cx="0" cy="1885"/>
            </a:xfrm>
            <a:prstGeom prst="line">
              <a:avLst/>
            </a:prstGeom>
            <a:noFill/>
            <a:ln w="9525">
              <a:solidFill>
                <a:srgbClr val="000000"/>
              </a:solidFill>
              <a:round/>
              <a:headEnd/>
              <a:tailEnd/>
            </a:ln>
          </p:spPr>
          <p:txBody>
            <a:bodyPr/>
            <a:lstStyle/>
            <a:p>
              <a:endParaRPr lang="zh-CN" altLang="en-US"/>
            </a:p>
          </p:txBody>
        </p:sp>
        <p:grpSp>
          <p:nvGrpSpPr>
            <p:cNvPr id="3" name="Group 6"/>
            <p:cNvGrpSpPr>
              <a:grpSpLocks/>
            </p:cNvGrpSpPr>
            <p:nvPr/>
          </p:nvGrpSpPr>
          <p:grpSpPr bwMode="auto">
            <a:xfrm>
              <a:off x="5205" y="9995"/>
              <a:ext cx="2769" cy="1885"/>
              <a:chOff x="5205" y="9995"/>
              <a:chExt cx="2769" cy="1885"/>
            </a:xfrm>
          </p:grpSpPr>
          <p:grpSp>
            <p:nvGrpSpPr>
              <p:cNvPr id="4" name="Group 7"/>
              <p:cNvGrpSpPr>
                <a:grpSpLocks/>
              </p:cNvGrpSpPr>
              <p:nvPr/>
            </p:nvGrpSpPr>
            <p:grpSpPr bwMode="auto">
              <a:xfrm>
                <a:off x="5205" y="10269"/>
                <a:ext cx="2769" cy="1611"/>
                <a:chOff x="5205" y="10269"/>
                <a:chExt cx="2769" cy="1611"/>
              </a:xfrm>
            </p:grpSpPr>
            <p:grpSp>
              <p:nvGrpSpPr>
                <p:cNvPr id="5" name="Group 8"/>
                <p:cNvGrpSpPr>
                  <a:grpSpLocks/>
                </p:cNvGrpSpPr>
                <p:nvPr/>
              </p:nvGrpSpPr>
              <p:grpSpPr bwMode="auto">
                <a:xfrm>
                  <a:off x="6270" y="10269"/>
                  <a:ext cx="944" cy="1611"/>
                  <a:chOff x="8978" y="7804"/>
                  <a:chExt cx="1157" cy="1466"/>
                </a:xfrm>
              </p:grpSpPr>
              <p:grpSp>
                <p:nvGrpSpPr>
                  <p:cNvPr id="6" name="Group 9"/>
                  <p:cNvGrpSpPr>
                    <a:grpSpLocks/>
                  </p:cNvGrpSpPr>
                  <p:nvPr/>
                </p:nvGrpSpPr>
                <p:grpSpPr bwMode="auto">
                  <a:xfrm>
                    <a:off x="8978" y="8223"/>
                    <a:ext cx="1157" cy="1047"/>
                    <a:chOff x="8978" y="8223"/>
                    <a:chExt cx="1157" cy="1047"/>
                  </a:xfrm>
                </p:grpSpPr>
                <p:sp>
                  <p:nvSpPr>
                    <p:cNvPr id="35850" name="Rectangle 10"/>
                    <p:cNvSpPr>
                      <a:spLocks noChangeArrowheads="1"/>
                    </p:cNvSpPr>
                    <p:nvPr/>
                  </p:nvSpPr>
                  <p:spPr bwMode="auto">
                    <a:xfrm>
                      <a:off x="8978" y="9061"/>
                      <a:ext cx="182" cy="209"/>
                    </a:xfrm>
                    <a:prstGeom prst="rect">
                      <a:avLst/>
                    </a:prstGeom>
                    <a:solidFill>
                      <a:srgbClr val="00642D"/>
                    </a:solidFill>
                    <a:ln w="9525">
                      <a:solidFill>
                        <a:srgbClr val="000000"/>
                      </a:solidFill>
                      <a:miter lim="800000"/>
                      <a:headEnd/>
                      <a:tailEnd/>
                    </a:ln>
                  </p:spPr>
                  <p:txBody>
                    <a:bodyPr/>
                    <a:lstStyle/>
                    <a:p>
                      <a:endParaRPr lang="zh-CN" altLang="en-US"/>
                    </a:p>
                  </p:txBody>
                </p:sp>
                <p:sp>
                  <p:nvSpPr>
                    <p:cNvPr id="35851" name="Rectangle 11"/>
                    <p:cNvSpPr>
                      <a:spLocks noChangeArrowheads="1"/>
                    </p:cNvSpPr>
                    <p:nvPr/>
                  </p:nvSpPr>
                  <p:spPr bwMode="auto">
                    <a:xfrm>
                      <a:off x="9137" y="8747"/>
                      <a:ext cx="206" cy="523"/>
                    </a:xfrm>
                    <a:prstGeom prst="rect">
                      <a:avLst/>
                    </a:prstGeom>
                    <a:solidFill>
                      <a:srgbClr val="00642D"/>
                    </a:solidFill>
                    <a:ln w="9525">
                      <a:solidFill>
                        <a:srgbClr val="000000"/>
                      </a:solidFill>
                      <a:miter lim="800000"/>
                      <a:headEnd/>
                      <a:tailEnd/>
                    </a:ln>
                  </p:spPr>
                  <p:txBody>
                    <a:bodyPr/>
                    <a:lstStyle/>
                    <a:p>
                      <a:endParaRPr lang="zh-CN" altLang="en-US"/>
                    </a:p>
                  </p:txBody>
                </p:sp>
                <p:sp>
                  <p:nvSpPr>
                    <p:cNvPr id="35852" name="Rectangle 12"/>
                    <p:cNvSpPr>
                      <a:spLocks noChangeArrowheads="1"/>
                    </p:cNvSpPr>
                    <p:nvPr/>
                  </p:nvSpPr>
                  <p:spPr bwMode="auto">
                    <a:xfrm>
                      <a:off x="9320" y="8432"/>
                      <a:ext cx="206" cy="838"/>
                    </a:xfrm>
                    <a:prstGeom prst="rect">
                      <a:avLst/>
                    </a:prstGeom>
                    <a:solidFill>
                      <a:srgbClr val="00642D"/>
                    </a:solidFill>
                    <a:ln w="9525">
                      <a:solidFill>
                        <a:srgbClr val="000000"/>
                      </a:solidFill>
                      <a:miter lim="800000"/>
                      <a:headEnd/>
                      <a:tailEnd/>
                    </a:ln>
                  </p:spPr>
                  <p:txBody>
                    <a:bodyPr/>
                    <a:lstStyle/>
                    <a:p>
                      <a:endParaRPr lang="zh-CN" altLang="en-US"/>
                    </a:p>
                  </p:txBody>
                </p:sp>
                <p:sp>
                  <p:nvSpPr>
                    <p:cNvPr id="35853" name="Rectangle 13"/>
                    <p:cNvSpPr>
                      <a:spLocks noChangeArrowheads="1"/>
                    </p:cNvSpPr>
                    <p:nvPr/>
                  </p:nvSpPr>
                  <p:spPr bwMode="auto">
                    <a:xfrm>
                      <a:off x="9526" y="8223"/>
                      <a:ext cx="182" cy="1047"/>
                    </a:xfrm>
                    <a:prstGeom prst="rect">
                      <a:avLst/>
                    </a:prstGeom>
                    <a:solidFill>
                      <a:srgbClr val="00642D"/>
                    </a:solidFill>
                    <a:ln w="9525">
                      <a:solidFill>
                        <a:srgbClr val="000000"/>
                      </a:solidFill>
                      <a:miter lim="800000"/>
                      <a:headEnd/>
                      <a:tailEnd/>
                    </a:ln>
                  </p:spPr>
                  <p:txBody>
                    <a:bodyPr/>
                    <a:lstStyle/>
                    <a:p>
                      <a:endParaRPr lang="zh-CN" altLang="en-US"/>
                    </a:p>
                  </p:txBody>
                </p:sp>
                <p:sp>
                  <p:nvSpPr>
                    <p:cNvPr id="35854" name="Rectangle 14"/>
                    <p:cNvSpPr>
                      <a:spLocks noChangeArrowheads="1"/>
                    </p:cNvSpPr>
                    <p:nvPr/>
                  </p:nvSpPr>
                  <p:spPr bwMode="auto">
                    <a:xfrm>
                      <a:off x="9708" y="8537"/>
                      <a:ext cx="203" cy="733"/>
                    </a:xfrm>
                    <a:prstGeom prst="rect">
                      <a:avLst/>
                    </a:prstGeom>
                    <a:solidFill>
                      <a:srgbClr val="00642D"/>
                    </a:solidFill>
                    <a:ln w="9525">
                      <a:solidFill>
                        <a:srgbClr val="000000"/>
                      </a:solidFill>
                      <a:miter lim="800000"/>
                      <a:headEnd/>
                      <a:tailEnd/>
                    </a:ln>
                  </p:spPr>
                  <p:txBody>
                    <a:bodyPr/>
                    <a:lstStyle/>
                    <a:p>
                      <a:endParaRPr lang="zh-CN" altLang="en-US"/>
                    </a:p>
                  </p:txBody>
                </p:sp>
                <p:sp>
                  <p:nvSpPr>
                    <p:cNvPr id="35855" name="Rectangle 15"/>
                    <p:cNvSpPr>
                      <a:spLocks noChangeArrowheads="1"/>
                    </p:cNvSpPr>
                    <p:nvPr/>
                  </p:nvSpPr>
                  <p:spPr bwMode="auto">
                    <a:xfrm>
                      <a:off x="9914" y="8747"/>
                      <a:ext cx="221" cy="523"/>
                    </a:xfrm>
                    <a:prstGeom prst="rect">
                      <a:avLst/>
                    </a:prstGeom>
                    <a:solidFill>
                      <a:srgbClr val="00642D"/>
                    </a:solidFill>
                    <a:ln w="9525">
                      <a:solidFill>
                        <a:srgbClr val="000000"/>
                      </a:solidFill>
                      <a:miter lim="800000"/>
                      <a:headEnd/>
                      <a:tailEnd/>
                    </a:ln>
                  </p:spPr>
                  <p:txBody>
                    <a:bodyPr/>
                    <a:lstStyle/>
                    <a:p>
                      <a:endParaRPr lang="zh-CN" altLang="en-US"/>
                    </a:p>
                  </p:txBody>
                </p:sp>
              </p:grpSp>
              <p:sp>
                <p:nvSpPr>
                  <p:cNvPr id="35856" name="Line 16"/>
                  <p:cNvSpPr>
                    <a:spLocks noChangeShapeType="1"/>
                  </p:cNvSpPr>
                  <p:nvPr/>
                </p:nvSpPr>
                <p:spPr bwMode="auto">
                  <a:xfrm flipV="1">
                    <a:off x="10132" y="7909"/>
                    <a:ext cx="0" cy="837"/>
                  </a:xfrm>
                  <a:prstGeom prst="line">
                    <a:avLst/>
                  </a:prstGeom>
                  <a:noFill/>
                  <a:ln w="9525">
                    <a:solidFill>
                      <a:srgbClr val="000000"/>
                    </a:solidFill>
                    <a:prstDash val="lgDash"/>
                    <a:round/>
                    <a:headEnd/>
                    <a:tailEnd/>
                  </a:ln>
                </p:spPr>
                <p:txBody>
                  <a:bodyPr/>
                  <a:lstStyle/>
                  <a:p>
                    <a:endParaRPr lang="zh-CN" altLang="en-US"/>
                  </a:p>
                </p:txBody>
              </p:sp>
              <p:sp>
                <p:nvSpPr>
                  <p:cNvPr id="35857" name="Freeform 17"/>
                  <p:cNvSpPr>
                    <a:spLocks/>
                  </p:cNvSpPr>
                  <p:nvPr/>
                </p:nvSpPr>
                <p:spPr bwMode="auto">
                  <a:xfrm>
                    <a:off x="8988" y="7905"/>
                    <a:ext cx="0" cy="1159"/>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5858" name="Freeform 18"/>
                  <p:cNvSpPr>
                    <a:spLocks/>
                  </p:cNvSpPr>
                  <p:nvPr/>
                </p:nvSpPr>
                <p:spPr bwMode="auto">
                  <a:xfrm>
                    <a:off x="8988" y="8013"/>
                    <a:ext cx="1141"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5859" name="Rectangle 19"/>
                  <p:cNvSpPr>
                    <a:spLocks noChangeArrowheads="1"/>
                  </p:cNvSpPr>
                  <p:nvPr/>
                </p:nvSpPr>
                <p:spPr bwMode="auto">
                  <a:xfrm>
                    <a:off x="9584" y="7804"/>
                    <a:ext cx="183" cy="209"/>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B</a:t>
                    </a:r>
                    <a:endParaRPr lang="en-US" altLang="zh-CN"/>
                  </a:p>
                </p:txBody>
              </p:sp>
            </p:grpSp>
            <p:sp>
              <p:nvSpPr>
                <p:cNvPr id="35860" name="Line 20"/>
                <p:cNvSpPr>
                  <a:spLocks noChangeShapeType="1"/>
                </p:cNvSpPr>
                <p:nvPr/>
              </p:nvSpPr>
              <p:spPr bwMode="auto">
                <a:xfrm>
                  <a:off x="5205" y="11880"/>
                  <a:ext cx="2769" cy="0"/>
                </a:xfrm>
                <a:prstGeom prst="line">
                  <a:avLst/>
                </a:prstGeom>
                <a:noFill/>
                <a:ln w="9525">
                  <a:solidFill>
                    <a:srgbClr val="000000"/>
                  </a:solidFill>
                  <a:round/>
                  <a:headEnd/>
                  <a:tailEnd/>
                </a:ln>
              </p:spPr>
              <p:txBody>
                <a:bodyPr/>
                <a:lstStyle/>
                <a:p>
                  <a:endParaRPr lang="zh-CN" altLang="en-US"/>
                </a:p>
              </p:txBody>
            </p:sp>
          </p:grpSp>
          <p:sp>
            <p:nvSpPr>
              <p:cNvPr id="35861" name="Line 21"/>
              <p:cNvSpPr>
                <a:spLocks noChangeShapeType="1"/>
              </p:cNvSpPr>
              <p:nvPr/>
            </p:nvSpPr>
            <p:spPr bwMode="auto">
              <a:xfrm>
                <a:off x="7761" y="9995"/>
                <a:ext cx="0" cy="1885"/>
              </a:xfrm>
              <a:prstGeom prst="line">
                <a:avLst/>
              </a:prstGeom>
              <a:noFill/>
              <a:ln w="9525">
                <a:solidFill>
                  <a:srgbClr val="000000"/>
                </a:solidFill>
                <a:round/>
                <a:headEnd/>
                <a:tailEnd/>
              </a:ln>
            </p:spPr>
            <p:txBody>
              <a:bodyPr/>
              <a:lstStyle/>
              <a:p>
                <a:endParaRPr lang="zh-CN" altLang="en-US"/>
              </a:p>
            </p:txBody>
          </p:sp>
        </p:grpSp>
        <p:grpSp>
          <p:nvGrpSpPr>
            <p:cNvPr id="7" name="Group 22"/>
            <p:cNvGrpSpPr>
              <a:grpSpLocks/>
            </p:cNvGrpSpPr>
            <p:nvPr/>
          </p:nvGrpSpPr>
          <p:grpSpPr bwMode="auto">
            <a:xfrm>
              <a:off x="5510" y="9995"/>
              <a:ext cx="2251" cy="290"/>
              <a:chOff x="2436" y="6950"/>
              <a:chExt cx="2130" cy="290"/>
            </a:xfrm>
          </p:grpSpPr>
          <p:sp>
            <p:nvSpPr>
              <p:cNvPr id="35863" name="Line 23"/>
              <p:cNvSpPr>
                <a:spLocks noChangeShapeType="1"/>
              </p:cNvSpPr>
              <p:nvPr/>
            </p:nvSpPr>
            <p:spPr bwMode="auto">
              <a:xfrm>
                <a:off x="2436" y="7240"/>
                <a:ext cx="2130"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5864" name="Rectangle 24"/>
              <p:cNvSpPr>
                <a:spLocks noChangeArrowheads="1"/>
              </p:cNvSpPr>
              <p:nvPr/>
            </p:nvSpPr>
            <p:spPr bwMode="auto">
              <a:xfrm>
                <a:off x="3501" y="6950"/>
                <a:ext cx="213"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sp>
        <p:nvSpPr>
          <p:cNvPr id="25" name="Rectangle 2"/>
          <p:cNvSpPr>
            <a:spLocks noGrp="1" noChangeArrowheads="1"/>
          </p:cNvSpPr>
          <p:nvPr>
            <p:ph type="title"/>
          </p:nvPr>
        </p:nvSpPr>
        <p:spPr/>
        <p:txBody>
          <a:bodyPr/>
          <a:lstStyle/>
          <a:p>
            <a:r>
              <a:rPr lang="zh-CN" altLang="en-US" dirty="0" smtClean="0"/>
              <a:t>直方图与标准比较</a:t>
            </a:r>
            <a:endParaRPr lang="zh-CN" altLang="zh-CN" b="1" dirty="0"/>
          </a:p>
        </p:txBody>
      </p:sp>
    </p:spTree>
  </p:cSld>
  <p:clrMapOvr>
    <a:masterClrMapping/>
  </p:clrMapOvr>
  <p:transition>
    <p:cover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827584" y="1196752"/>
            <a:ext cx="7772400" cy="3384376"/>
          </a:xfrm>
        </p:spPr>
        <p:txBody>
          <a:bodyPr/>
          <a:lstStyle/>
          <a:p>
            <a:pPr>
              <a:lnSpc>
                <a:spcPct val="150000"/>
              </a:lnSpc>
              <a:spcBef>
                <a:spcPct val="0"/>
              </a:spcBef>
              <a:buNone/>
            </a:pPr>
            <a:r>
              <a:rPr lang="en-US" altLang="zh-CN"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5) </a:t>
            </a:r>
            <a:r>
              <a:rPr lang="zh-CN" altLang="en-US"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数据分布极为偏向一侧，部分数据已超出规格界限，产生了不合格品。这时应考虑是否有异常因素在起作用或重新研究标准规格是否合理。</a:t>
            </a:r>
          </a:p>
          <a:p>
            <a:pPr>
              <a:lnSpc>
                <a:spcPct val="150000"/>
              </a:lnSpc>
              <a:spcBef>
                <a:spcPct val="0"/>
              </a:spcBef>
              <a:buNone/>
            </a:pPr>
            <a:r>
              <a:rPr lang="en-US" altLang="zh-CN"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6) </a:t>
            </a:r>
            <a:r>
              <a:rPr lang="zh-CN" altLang="en-US"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数据分布过于分散，超出标准规格上下界限，产生了不合格品。应采取措施减小分散或研究标准规格是否合理。</a:t>
            </a:r>
          </a:p>
        </p:txBody>
      </p:sp>
      <p:grpSp>
        <p:nvGrpSpPr>
          <p:cNvPr id="2" name="Group 4"/>
          <p:cNvGrpSpPr>
            <a:grpSpLocks/>
          </p:cNvGrpSpPr>
          <p:nvPr/>
        </p:nvGrpSpPr>
        <p:grpSpPr bwMode="auto">
          <a:xfrm>
            <a:off x="539552" y="4437112"/>
            <a:ext cx="2520280" cy="1800200"/>
            <a:chOff x="7791" y="4485"/>
            <a:chExt cx="2556" cy="1915"/>
          </a:xfrm>
        </p:grpSpPr>
        <p:sp>
          <p:nvSpPr>
            <p:cNvPr id="36869" name="Line 5"/>
            <p:cNvSpPr>
              <a:spLocks noChangeShapeType="1"/>
            </p:cNvSpPr>
            <p:nvPr/>
          </p:nvSpPr>
          <p:spPr bwMode="auto">
            <a:xfrm>
              <a:off x="7791" y="6370"/>
              <a:ext cx="2556" cy="0"/>
            </a:xfrm>
            <a:prstGeom prst="line">
              <a:avLst/>
            </a:prstGeom>
            <a:noFill/>
            <a:ln w="9525">
              <a:solidFill>
                <a:srgbClr val="000000"/>
              </a:solidFill>
              <a:round/>
              <a:headEnd/>
              <a:tailEnd/>
            </a:ln>
          </p:spPr>
          <p:txBody>
            <a:bodyPr/>
            <a:lstStyle/>
            <a:p>
              <a:endParaRPr lang="zh-CN" altLang="en-US"/>
            </a:p>
          </p:txBody>
        </p:sp>
        <p:grpSp>
          <p:nvGrpSpPr>
            <p:cNvPr id="3" name="Group 6"/>
            <p:cNvGrpSpPr>
              <a:grpSpLocks/>
            </p:cNvGrpSpPr>
            <p:nvPr/>
          </p:nvGrpSpPr>
          <p:grpSpPr bwMode="auto">
            <a:xfrm>
              <a:off x="7974" y="4485"/>
              <a:ext cx="2251" cy="1915"/>
              <a:chOff x="8826" y="4485"/>
              <a:chExt cx="2251" cy="1915"/>
            </a:xfrm>
          </p:grpSpPr>
          <p:grpSp>
            <p:nvGrpSpPr>
              <p:cNvPr id="4" name="Group 7"/>
              <p:cNvGrpSpPr>
                <a:grpSpLocks/>
              </p:cNvGrpSpPr>
              <p:nvPr/>
            </p:nvGrpSpPr>
            <p:grpSpPr bwMode="auto">
              <a:xfrm>
                <a:off x="8826" y="4904"/>
                <a:ext cx="1157" cy="1466"/>
                <a:chOff x="8826" y="10414"/>
                <a:chExt cx="1157" cy="1466"/>
              </a:xfrm>
            </p:grpSpPr>
            <p:grpSp>
              <p:nvGrpSpPr>
                <p:cNvPr id="5" name="Group 8"/>
                <p:cNvGrpSpPr>
                  <a:grpSpLocks/>
                </p:cNvGrpSpPr>
                <p:nvPr/>
              </p:nvGrpSpPr>
              <p:grpSpPr bwMode="auto">
                <a:xfrm>
                  <a:off x="8826" y="10833"/>
                  <a:ext cx="1157" cy="1047"/>
                  <a:chOff x="8826" y="10833"/>
                  <a:chExt cx="1157" cy="1047"/>
                </a:xfrm>
              </p:grpSpPr>
              <p:grpSp>
                <p:nvGrpSpPr>
                  <p:cNvPr id="6" name="Group 9"/>
                  <p:cNvGrpSpPr>
                    <a:grpSpLocks/>
                  </p:cNvGrpSpPr>
                  <p:nvPr/>
                </p:nvGrpSpPr>
                <p:grpSpPr bwMode="auto">
                  <a:xfrm>
                    <a:off x="8826" y="11357"/>
                    <a:ext cx="365" cy="523"/>
                    <a:chOff x="8826" y="11357"/>
                    <a:chExt cx="365" cy="523"/>
                  </a:xfrm>
                </p:grpSpPr>
                <p:sp>
                  <p:nvSpPr>
                    <p:cNvPr id="36874" name="Rectangle 10" descr="宽上对角线"/>
                    <p:cNvSpPr>
                      <a:spLocks noChangeArrowheads="1"/>
                    </p:cNvSpPr>
                    <p:nvPr/>
                  </p:nvSpPr>
                  <p:spPr bwMode="auto">
                    <a:xfrm>
                      <a:off x="8826" y="11671"/>
                      <a:ext cx="182" cy="209"/>
                    </a:xfrm>
                    <a:prstGeom prst="rect">
                      <a:avLst/>
                    </a:prstGeom>
                    <a:solidFill>
                      <a:srgbClr val="C00000"/>
                    </a:solidFill>
                    <a:ln w="9525">
                      <a:solidFill>
                        <a:srgbClr val="000000"/>
                      </a:solidFill>
                      <a:miter lim="800000"/>
                      <a:headEnd/>
                      <a:tailEnd/>
                    </a:ln>
                  </p:spPr>
                  <p:txBody>
                    <a:bodyPr/>
                    <a:lstStyle/>
                    <a:p>
                      <a:endParaRPr lang="zh-CN" altLang="en-US"/>
                    </a:p>
                  </p:txBody>
                </p:sp>
                <p:sp>
                  <p:nvSpPr>
                    <p:cNvPr id="36875" name="Rectangle 11" descr="宽上对角线"/>
                    <p:cNvSpPr>
                      <a:spLocks noChangeArrowheads="1"/>
                    </p:cNvSpPr>
                    <p:nvPr/>
                  </p:nvSpPr>
                  <p:spPr bwMode="auto">
                    <a:xfrm>
                      <a:off x="8985" y="11357"/>
                      <a:ext cx="206" cy="523"/>
                    </a:xfrm>
                    <a:prstGeom prst="rect">
                      <a:avLst/>
                    </a:prstGeom>
                    <a:solidFill>
                      <a:srgbClr val="C00000"/>
                    </a:solidFill>
                    <a:ln w="9525">
                      <a:solidFill>
                        <a:srgbClr val="000000"/>
                      </a:solidFill>
                      <a:miter lim="800000"/>
                      <a:headEnd/>
                      <a:tailEnd/>
                    </a:ln>
                  </p:spPr>
                  <p:txBody>
                    <a:bodyPr/>
                    <a:lstStyle/>
                    <a:p>
                      <a:endParaRPr lang="zh-CN" altLang="en-US"/>
                    </a:p>
                  </p:txBody>
                </p:sp>
              </p:grpSp>
              <p:grpSp>
                <p:nvGrpSpPr>
                  <p:cNvPr id="7" name="Group 12"/>
                  <p:cNvGrpSpPr>
                    <a:grpSpLocks/>
                  </p:cNvGrpSpPr>
                  <p:nvPr/>
                </p:nvGrpSpPr>
                <p:grpSpPr bwMode="auto">
                  <a:xfrm>
                    <a:off x="9168" y="10833"/>
                    <a:ext cx="815" cy="1047"/>
                    <a:chOff x="9168" y="10833"/>
                    <a:chExt cx="815" cy="1047"/>
                  </a:xfrm>
                </p:grpSpPr>
                <p:sp>
                  <p:nvSpPr>
                    <p:cNvPr id="36877" name="Rectangle 13"/>
                    <p:cNvSpPr>
                      <a:spLocks noChangeArrowheads="1"/>
                    </p:cNvSpPr>
                    <p:nvPr/>
                  </p:nvSpPr>
                  <p:spPr bwMode="auto">
                    <a:xfrm>
                      <a:off x="9168" y="11042"/>
                      <a:ext cx="206" cy="838"/>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878" name="Rectangle 14"/>
                    <p:cNvSpPr>
                      <a:spLocks noChangeArrowheads="1"/>
                    </p:cNvSpPr>
                    <p:nvPr/>
                  </p:nvSpPr>
                  <p:spPr bwMode="auto">
                    <a:xfrm>
                      <a:off x="9374" y="10833"/>
                      <a:ext cx="182" cy="1047"/>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879" name="Rectangle 15"/>
                    <p:cNvSpPr>
                      <a:spLocks noChangeArrowheads="1"/>
                    </p:cNvSpPr>
                    <p:nvPr/>
                  </p:nvSpPr>
                  <p:spPr bwMode="auto">
                    <a:xfrm>
                      <a:off x="9556" y="11147"/>
                      <a:ext cx="203" cy="733"/>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880" name="Rectangle 16"/>
                    <p:cNvSpPr>
                      <a:spLocks noChangeArrowheads="1"/>
                    </p:cNvSpPr>
                    <p:nvPr/>
                  </p:nvSpPr>
                  <p:spPr bwMode="auto">
                    <a:xfrm>
                      <a:off x="9762" y="11357"/>
                      <a:ext cx="221" cy="523"/>
                    </a:xfrm>
                    <a:prstGeom prst="rect">
                      <a:avLst/>
                    </a:prstGeom>
                    <a:solidFill>
                      <a:srgbClr val="339933"/>
                    </a:solidFill>
                    <a:ln w="9525">
                      <a:solidFill>
                        <a:srgbClr val="000000"/>
                      </a:solidFill>
                      <a:miter lim="800000"/>
                      <a:headEnd/>
                      <a:tailEnd/>
                    </a:ln>
                  </p:spPr>
                  <p:txBody>
                    <a:bodyPr/>
                    <a:lstStyle/>
                    <a:p>
                      <a:endParaRPr lang="zh-CN" altLang="en-US"/>
                    </a:p>
                  </p:txBody>
                </p:sp>
              </p:grpSp>
            </p:grpSp>
            <p:grpSp>
              <p:nvGrpSpPr>
                <p:cNvPr id="8" name="Group 17"/>
                <p:cNvGrpSpPr>
                  <a:grpSpLocks/>
                </p:cNvGrpSpPr>
                <p:nvPr/>
              </p:nvGrpSpPr>
              <p:grpSpPr bwMode="auto">
                <a:xfrm>
                  <a:off x="8836" y="10414"/>
                  <a:ext cx="1144" cy="1260"/>
                  <a:chOff x="8836" y="10414"/>
                  <a:chExt cx="1144" cy="1260"/>
                </a:xfrm>
              </p:grpSpPr>
              <p:sp>
                <p:nvSpPr>
                  <p:cNvPr id="36882" name="Line 18"/>
                  <p:cNvSpPr>
                    <a:spLocks noChangeShapeType="1"/>
                  </p:cNvSpPr>
                  <p:nvPr/>
                </p:nvSpPr>
                <p:spPr bwMode="auto">
                  <a:xfrm flipV="1">
                    <a:off x="9980" y="10519"/>
                    <a:ext cx="0" cy="837"/>
                  </a:xfrm>
                  <a:prstGeom prst="line">
                    <a:avLst/>
                  </a:prstGeom>
                  <a:noFill/>
                  <a:ln w="9525">
                    <a:solidFill>
                      <a:srgbClr val="000000"/>
                    </a:solidFill>
                    <a:prstDash val="lgDash"/>
                    <a:round/>
                    <a:headEnd/>
                    <a:tailEnd/>
                  </a:ln>
                </p:spPr>
                <p:txBody>
                  <a:bodyPr/>
                  <a:lstStyle/>
                  <a:p>
                    <a:endParaRPr lang="zh-CN" altLang="en-US"/>
                  </a:p>
                </p:txBody>
              </p:sp>
              <p:sp>
                <p:nvSpPr>
                  <p:cNvPr id="36883" name="Freeform 19"/>
                  <p:cNvSpPr>
                    <a:spLocks/>
                  </p:cNvSpPr>
                  <p:nvPr/>
                </p:nvSpPr>
                <p:spPr bwMode="auto">
                  <a:xfrm>
                    <a:off x="8836" y="10515"/>
                    <a:ext cx="0" cy="1159"/>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6884" name="Freeform 20"/>
                  <p:cNvSpPr>
                    <a:spLocks/>
                  </p:cNvSpPr>
                  <p:nvPr/>
                </p:nvSpPr>
                <p:spPr bwMode="auto">
                  <a:xfrm>
                    <a:off x="8836" y="10623"/>
                    <a:ext cx="1141"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6885" name="Rectangle 21"/>
                  <p:cNvSpPr>
                    <a:spLocks noChangeArrowheads="1"/>
                  </p:cNvSpPr>
                  <p:nvPr/>
                </p:nvSpPr>
                <p:spPr bwMode="auto">
                  <a:xfrm>
                    <a:off x="9432" y="10414"/>
                    <a:ext cx="183" cy="209"/>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B</a:t>
                    </a:r>
                    <a:endParaRPr lang="en-US" altLang="zh-CN"/>
                  </a:p>
                </p:txBody>
              </p:sp>
            </p:grpSp>
          </p:grpSp>
          <p:grpSp>
            <p:nvGrpSpPr>
              <p:cNvPr id="9" name="Group 22"/>
              <p:cNvGrpSpPr>
                <a:grpSpLocks/>
              </p:cNvGrpSpPr>
              <p:nvPr/>
            </p:nvGrpSpPr>
            <p:grpSpPr bwMode="auto">
              <a:xfrm>
                <a:off x="9180" y="4485"/>
                <a:ext cx="1897" cy="1915"/>
                <a:chOff x="9180" y="9995"/>
                <a:chExt cx="1897" cy="1915"/>
              </a:xfrm>
            </p:grpSpPr>
            <p:sp>
              <p:nvSpPr>
                <p:cNvPr id="36887" name="Freeform 23"/>
                <p:cNvSpPr>
                  <a:spLocks/>
                </p:cNvSpPr>
                <p:nvPr/>
              </p:nvSpPr>
              <p:spPr bwMode="auto">
                <a:xfrm>
                  <a:off x="9180" y="10035"/>
                  <a:ext cx="1" cy="1875"/>
                </a:xfrm>
                <a:custGeom>
                  <a:avLst/>
                  <a:gdLst/>
                  <a:ahLst/>
                  <a:cxnLst>
                    <a:cxn ang="0">
                      <a:pos x="0" y="0"/>
                    </a:cxn>
                    <a:cxn ang="0">
                      <a:pos x="0" y="1875"/>
                    </a:cxn>
                  </a:cxnLst>
                  <a:rect l="0" t="0" r="r" b="b"/>
                  <a:pathLst>
                    <a:path w="1" h="1875">
                      <a:moveTo>
                        <a:pt x="0" y="0"/>
                      </a:moveTo>
                      <a:lnTo>
                        <a:pt x="0" y="1875"/>
                      </a:lnTo>
                    </a:path>
                  </a:pathLst>
                </a:custGeom>
                <a:noFill/>
                <a:ln w="9525">
                  <a:solidFill>
                    <a:srgbClr val="000000"/>
                  </a:solidFill>
                  <a:round/>
                  <a:headEnd/>
                  <a:tailEnd/>
                </a:ln>
              </p:spPr>
              <p:txBody>
                <a:bodyPr/>
                <a:lstStyle/>
                <a:p>
                  <a:endParaRPr lang="zh-CN" altLang="en-US"/>
                </a:p>
              </p:txBody>
            </p:sp>
            <p:sp>
              <p:nvSpPr>
                <p:cNvPr id="36888" name="Line 24"/>
                <p:cNvSpPr>
                  <a:spLocks noChangeShapeType="1"/>
                </p:cNvSpPr>
                <p:nvPr/>
              </p:nvSpPr>
              <p:spPr bwMode="auto">
                <a:xfrm>
                  <a:off x="11077" y="9995"/>
                  <a:ext cx="0" cy="1885"/>
                </a:xfrm>
                <a:prstGeom prst="line">
                  <a:avLst/>
                </a:prstGeom>
                <a:noFill/>
                <a:ln w="9525">
                  <a:solidFill>
                    <a:srgbClr val="000000"/>
                  </a:solidFill>
                  <a:round/>
                  <a:headEnd/>
                  <a:tailEnd/>
                </a:ln>
              </p:spPr>
              <p:txBody>
                <a:bodyPr/>
                <a:lstStyle/>
                <a:p>
                  <a:endParaRPr lang="zh-CN" altLang="en-US"/>
                </a:p>
              </p:txBody>
            </p:sp>
            <p:sp>
              <p:nvSpPr>
                <p:cNvPr id="36889" name="Freeform 25"/>
                <p:cNvSpPr>
                  <a:spLocks/>
                </p:cNvSpPr>
                <p:nvPr/>
              </p:nvSpPr>
              <p:spPr bwMode="auto">
                <a:xfrm>
                  <a:off x="9180" y="10286"/>
                  <a:ext cx="1897" cy="4"/>
                </a:xfrm>
                <a:custGeom>
                  <a:avLst/>
                  <a:gdLst/>
                  <a:ahLst/>
                  <a:cxnLst>
                    <a:cxn ang="0">
                      <a:pos x="0" y="4"/>
                    </a:cxn>
                    <a:cxn ang="0">
                      <a:pos x="1897" y="0"/>
                    </a:cxn>
                  </a:cxnLst>
                  <a:rect l="0" t="0" r="r" b="b"/>
                  <a:pathLst>
                    <a:path w="1897" h="4">
                      <a:moveTo>
                        <a:pt x="0" y="4"/>
                      </a:moveTo>
                      <a:lnTo>
                        <a:pt x="1897" y="0"/>
                      </a:lnTo>
                    </a:path>
                  </a:pathLst>
                </a:custGeom>
                <a:noFill/>
                <a:ln w="9525">
                  <a:solidFill>
                    <a:srgbClr val="000000"/>
                  </a:solidFill>
                  <a:round/>
                  <a:headEnd type="triangle" w="med" len="med"/>
                  <a:tailEnd type="triangle" w="med" len="med"/>
                </a:ln>
              </p:spPr>
              <p:txBody>
                <a:bodyPr/>
                <a:lstStyle/>
                <a:p>
                  <a:endParaRPr lang="zh-CN" altLang="en-US"/>
                </a:p>
              </p:txBody>
            </p:sp>
            <p:sp>
              <p:nvSpPr>
                <p:cNvPr id="36890" name="Rectangle 26"/>
                <p:cNvSpPr>
                  <a:spLocks noChangeArrowheads="1"/>
                </p:cNvSpPr>
                <p:nvPr/>
              </p:nvSpPr>
              <p:spPr bwMode="auto">
                <a:xfrm>
                  <a:off x="10165" y="9995"/>
                  <a:ext cx="182"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grpSp>
      <p:grpSp>
        <p:nvGrpSpPr>
          <p:cNvPr id="10" name="Group 27"/>
          <p:cNvGrpSpPr>
            <a:grpSpLocks/>
          </p:cNvGrpSpPr>
          <p:nvPr/>
        </p:nvGrpSpPr>
        <p:grpSpPr bwMode="auto">
          <a:xfrm>
            <a:off x="6732141" y="4365104"/>
            <a:ext cx="2232347" cy="1872257"/>
            <a:chOff x="2436" y="7250"/>
            <a:chExt cx="2556" cy="2205"/>
          </a:xfrm>
        </p:grpSpPr>
        <p:sp>
          <p:nvSpPr>
            <p:cNvPr id="36892" name="Line 28"/>
            <p:cNvSpPr>
              <a:spLocks noChangeShapeType="1"/>
            </p:cNvSpPr>
            <p:nvPr/>
          </p:nvSpPr>
          <p:spPr bwMode="auto">
            <a:xfrm>
              <a:off x="2436" y="9430"/>
              <a:ext cx="2556" cy="0"/>
            </a:xfrm>
            <a:prstGeom prst="line">
              <a:avLst/>
            </a:prstGeom>
            <a:noFill/>
            <a:ln w="9525">
              <a:solidFill>
                <a:srgbClr val="000000"/>
              </a:solidFill>
              <a:round/>
              <a:headEnd/>
              <a:tailEnd/>
            </a:ln>
          </p:spPr>
          <p:txBody>
            <a:bodyPr/>
            <a:lstStyle/>
            <a:p>
              <a:endParaRPr lang="zh-CN" altLang="en-US"/>
            </a:p>
          </p:txBody>
        </p:sp>
        <p:grpSp>
          <p:nvGrpSpPr>
            <p:cNvPr id="11" name="Group 29"/>
            <p:cNvGrpSpPr>
              <a:grpSpLocks/>
            </p:cNvGrpSpPr>
            <p:nvPr/>
          </p:nvGrpSpPr>
          <p:grpSpPr bwMode="auto">
            <a:xfrm>
              <a:off x="2649" y="7250"/>
              <a:ext cx="2130" cy="2205"/>
              <a:chOff x="2649" y="7240"/>
              <a:chExt cx="2130" cy="2205"/>
            </a:xfrm>
          </p:grpSpPr>
          <p:sp>
            <p:nvSpPr>
              <p:cNvPr id="36894" name="Freeform 30"/>
              <p:cNvSpPr>
                <a:spLocks/>
              </p:cNvSpPr>
              <p:nvPr/>
            </p:nvSpPr>
            <p:spPr bwMode="auto">
              <a:xfrm>
                <a:off x="2649" y="7529"/>
                <a:ext cx="285" cy="1449"/>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grpSp>
            <p:nvGrpSpPr>
              <p:cNvPr id="12" name="Group 31"/>
              <p:cNvGrpSpPr>
                <a:grpSpLocks/>
              </p:cNvGrpSpPr>
              <p:nvPr/>
            </p:nvGrpSpPr>
            <p:grpSpPr bwMode="auto">
              <a:xfrm>
                <a:off x="2649" y="7530"/>
                <a:ext cx="2110" cy="353"/>
                <a:chOff x="4140" y="12026"/>
                <a:chExt cx="1575" cy="353"/>
              </a:xfrm>
            </p:grpSpPr>
            <p:sp>
              <p:nvSpPr>
                <p:cNvPr id="36896" name="Freeform 32"/>
                <p:cNvSpPr>
                  <a:spLocks/>
                </p:cNvSpPr>
                <p:nvPr/>
              </p:nvSpPr>
              <p:spPr bwMode="auto">
                <a:xfrm>
                  <a:off x="4140" y="12375"/>
                  <a:ext cx="1575" cy="4"/>
                </a:xfrm>
                <a:custGeom>
                  <a:avLst/>
                  <a:gdLst/>
                  <a:ahLst/>
                  <a:cxnLst>
                    <a:cxn ang="0">
                      <a:pos x="0" y="4"/>
                    </a:cxn>
                    <a:cxn ang="0">
                      <a:pos x="1575" y="0"/>
                    </a:cxn>
                  </a:cxnLst>
                  <a:rect l="0" t="0" r="r" b="b"/>
                  <a:pathLst>
                    <a:path w="1575" h="4">
                      <a:moveTo>
                        <a:pt x="0" y="4"/>
                      </a:moveTo>
                      <a:lnTo>
                        <a:pt x="1575" y="0"/>
                      </a:lnTo>
                    </a:path>
                  </a:pathLst>
                </a:custGeom>
                <a:noFill/>
                <a:ln w="9525">
                  <a:solidFill>
                    <a:srgbClr val="000000"/>
                  </a:solidFill>
                  <a:round/>
                  <a:headEnd type="triangle" w="med" len="med"/>
                  <a:tailEnd type="triangle" w="med" len="med"/>
                </a:ln>
              </p:spPr>
              <p:txBody>
                <a:bodyPr/>
                <a:lstStyle/>
                <a:p>
                  <a:endParaRPr lang="zh-CN" altLang="en-US"/>
                </a:p>
              </p:txBody>
            </p:sp>
            <p:sp>
              <p:nvSpPr>
                <p:cNvPr id="36897" name="Rectangle 33"/>
                <p:cNvSpPr>
                  <a:spLocks noChangeArrowheads="1"/>
                </p:cNvSpPr>
                <p:nvPr/>
              </p:nvSpPr>
              <p:spPr bwMode="auto">
                <a:xfrm>
                  <a:off x="4779" y="12026"/>
                  <a:ext cx="212" cy="289"/>
                </a:xfrm>
                <a:prstGeom prst="rect">
                  <a:avLst/>
                </a:prstGeom>
                <a:solidFill>
                  <a:srgbClr val="FFFFFF"/>
                </a:solidFill>
                <a:ln w="9525">
                  <a:noFill/>
                  <a:miter lim="800000"/>
                  <a:headEnd/>
                  <a:tailEnd/>
                </a:ln>
              </p:spPr>
              <p:txBody>
                <a:bodyPr lIns="0" tIns="0" rIns="0" bIns="0"/>
                <a:lstStyle/>
                <a:p>
                  <a:pPr algn="just"/>
                  <a:r>
                    <a:rPr lang="en-US" altLang="zh-CN" sz="1000" dirty="0">
                      <a:latin typeface="Times New Roman" pitchFamily="18" charset="0"/>
                    </a:rPr>
                    <a:t>B</a:t>
                  </a:r>
                  <a:endParaRPr lang="en-US" altLang="zh-CN" dirty="0"/>
                </a:p>
              </p:txBody>
            </p:sp>
          </p:grpSp>
          <p:sp>
            <p:nvSpPr>
              <p:cNvPr id="36898" name="Freeform 34"/>
              <p:cNvSpPr>
                <a:spLocks/>
              </p:cNvSpPr>
              <p:nvPr/>
            </p:nvSpPr>
            <p:spPr bwMode="auto">
              <a:xfrm>
                <a:off x="4766" y="7629"/>
                <a:ext cx="13" cy="1277"/>
              </a:xfrm>
              <a:custGeom>
                <a:avLst/>
                <a:gdLst/>
                <a:ahLst/>
                <a:cxnLst>
                  <a:cxn ang="0">
                    <a:pos x="0" y="1277"/>
                  </a:cxn>
                  <a:cxn ang="0">
                    <a:pos x="10" y="0"/>
                  </a:cxn>
                </a:cxnLst>
                <a:rect l="0" t="0" r="r" b="b"/>
                <a:pathLst>
                  <a:path w="10" h="1277">
                    <a:moveTo>
                      <a:pt x="0" y="1277"/>
                    </a:moveTo>
                    <a:lnTo>
                      <a:pt x="10" y="0"/>
                    </a:lnTo>
                  </a:path>
                </a:pathLst>
              </a:custGeom>
              <a:noFill/>
              <a:ln w="9525">
                <a:solidFill>
                  <a:srgbClr val="000000"/>
                </a:solidFill>
                <a:prstDash val="lgDash"/>
                <a:round/>
                <a:headEnd/>
                <a:tailEnd/>
              </a:ln>
            </p:spPr>
            <p:txBody>
              <a:bodyPr/>
              <a:lstStyle/>
              <a:p>
                <a:endParaRPr lang="zh-CN" altLang="en-US"/>
              </a:p>
            </p:txBody>
          </p:sp>
          <p:grpSp>
            <p:nvGrpSpPr>
              <p:cNvPr id="13" name="Group 35"/>
              <p:cNvGrpSpPr>
                <a:grpSpLocks/>
              </p:cNvGrpSpPr>
              <p:nvPr/>
            </p:nvGrpSpPr>
            <p:grpSpPr bwMode="auto">
              <a:xfrm>
                <a:off x="2649" y="7965"/>
                <a:ext cx="2118" cy="1466"/>
                <a:chOff x="2649" y="13024"/>
                <a:chExt cx="2118" cy="1466"/>
              </a:xfrm>
            </p:grpSpPr>
            <p:grpSp>
              <p:nvGrpSpPr>
                <p:cNvPr id="14" name="Group 36"/>
                <p:cNvGrpSpPr>
                  <a:grpSpLocks/>
                </p:cNvGrpSpPr>
                <p:nvPr/>
              </p:nvGrpSpPr>
              <p:grpSpPr bwMode="auto">
                <a:xfrm>
                  <a:off x="3220" y="13024"/>
                  <a:ext cx="978" cy="1466"/>
                  <a:chOff x="3220" y="13024"/>
                  <a:chExt cx="978" cy="1466"/>
                </a:xfrm>
              </p:grpSpPr>
              <p:sp>
                <p:nvSpPr>
                  <p:cNvPr id="36901" name="Rectangle 37"/>
                  <p:cNvSpPr>
                    <a:spLocks noChangeArrowheads="1"/>
                  </p:cNvSpPr>
                  <p:nvPr/>
                </p:nvSpPr>
                <p:spPr bwMode="auto">
                  <a:xfrm>
                    <a:off x="3220" y="13604"/>
                    <a:ext cx="213" cy="886"/>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902" name="Rectangle 38"/>
                  <p:cNvSpPr>
                    <a:spLocks noChangeArrowheads="1"/>
                  </p:cNvSpPr>
                  <p:nvPr/>
                </p:nvSpPr>
                <p:spPr bwMode="auto">
                  <a:xfrm>
                    <a:off x="3421" y="13314"/>
                    <a:ext cx="288" cy="1176"/>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903" name="Rectangle 39"/>
                  <p:cNvSpPr>
                    <a:spLocks noChangeArrowheads="1"/>
                  </p:cNvSpPr>
                  <p:nvPr/>
                </p:nvSpPr>
                <p:spPr bwMode="auto">
                  <a:xfrm>
                    <a:off x="3670" y="13024"/>
                    <a:ext cx="284" cy="1466"/>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904" name="Rectangle 40"/>
                  <p:cNvSpPr>
                    <a:spLocks noChangeArrowheads="1"/>
                  </p:cNvSpPr>
                  <p:nvPr/>
                </p:nvSpPr>
                <p:spPr bwMode="auto">
                  <a:xfrm>
                    <a:off x="3954" y="13443"/>
                    <a:ext cx="244" cy="1047"/>
                  </a:xfrm>
                  <a:prstGeom prst="rect">
                    <a:avLst/>
                  </a:prstGeom>
                  <a:solidFill>
                    <a:srgbClr val="339933"/>
                  </a:solidFill>
                  <a:ln w="9525">
                    <a:solidFill>
                      <a:srgbClr val="000000"/>
                    </a:solidFill>
                    <a:miter lim="800000"/>
                    <a:headEnd/>
                    <a:tailEnd/>
                  </a:ln>
                </p:spPr>
                <p:txBody>
                  <a:bodyPr/>
                  <a:lstStyle/>
                  <a:p>
                    <a:endParaRPr lang="zh-CN" altLang="en-US"/>
                  </a:p>
                </p:txBody>
              </p:sp>
            </p:grpSp>
            <p:grpSp>
              <p:nvGrpSpPr>
                <p:cNvPr id="15" name="Group 41"/>
                <p:cNvGrpSpPr>
                  <a:grpSpLocks/>
                </p:cNvGrpSpPr>
                <p:nvPr/>
              </p:nvGrpSpPr>
              <p:grpSpPr bwMode="auto">
                <a:xfrm>
                  <a:off x="4195" y="13757"/>
                  <a:ext cx="572" cy="733"/>
                  <a:chOff x="4198" y="13757"/>
                  <a:chExt cx="572" cy="733"/>
                </a:xfrm>
              </p:grpSpPr>
              <p:sp>
                <p:nvSpPr>
                  <p:cNvPr id="36906" name="Rectangle 42" descr="宽上对角线"/>
                  <p:cNvSpPr>
                    <a:spLocks noChangeArrowheads="1"/>
                  </p:cNvSpPr>
                  <p:nvPr/>
                </p:nvSpPr>
                <p:spPr bwMode="auto">
                  <a:xfrm>
                    <a:off x="4198" y="13757"/>
                    <a:ext cx="272" cy="733"/>
                  </a:xfrm>
                  <a:prstGeom prst="rect">
                    <a:avLst/>
                  </a:prstGeom>
                  <a:solidFill>
                    <a:srgbClr val="C00000"/>
                  </a:solidFill>
                  <a:ln w="9525">
                    <a:solidFill>
                      <a:srgbClr val="000000"/>
                    </a:solidFill>
                    <a:miter lim="800000"/>
                    <a:headEnd/>
                    <a:tailEnd/>
                  </a:ln>
                </p:spPr>
                <p:txBody>
                  <a:bodyPr/>
                  <a:lstStyle/>
                  <a:p>
                    <a:endParaRPr lang="zh-CN" altLang="en-US"/>
                  </a:p>
                </p:txBody>
              </p:sp>
              <p:sp>
                <p:nvSpPr>
                  <p:cNvPr id="36907" name="Rectangle 43" descr="宽上对角线"/>
                  <p:cNvSpPr>
                    <a:spLocks noChangeArrowheads="1"/>
                  </p:cNvSpPr>
                  <p:nvPr/>
                </p:nvSpPr>
                <p:spPr bwMode="auto">
                  <a:xfrm>
                    <a:off x="4474" y="13967"/>
                    <a:ext cx="296" cy="523"/>
                  </a:xfrm>
                  <a:prstGeom prst="rect">
                    <a:avLst/>
                  </a:prstGeom>
                  <a:solidFill>
                    <a:srgbClr val="C00000"/>
                  </a:solidFill>
                  <a:ln w="9525">
                    <a:solidFill>
                      <a:srgbClr val="000000"/>
                    </a:solidFill>
                    <a:miter lim="800000"/>
                    <a:headEnd/>
                    <a:tailEnd/>
                  </a:ln>
                </p:spPr>
                <p:txBody>
                  <a:bodyPr/>
                  <a:lstStyle/>
                  <a:p>
                    <a:endParaRPr lang="zh-CN" altLang="en-US"/>
                  </a:p>
                </p:txBody>
              </p:sp>
            </p:grpSp>
            <p:grpSp>
              <p:nvGrpSpPr>
                <p:cNvPr id="16" name="Group 44"/>
                <p:cNvGrpSpPr>
                  <a:grpSpLocks/>
                </p:cNvGrpSpPr>
                <p:nvPr/>
              </p:nvGrpSpPr>
              <p:grpSpPr bwMode="auto">
                <a:xfrm>
                  <a:off x="2649" y="13749"/>
                  <a:ext cx="557" cy="733"/>
                  <a:chOff x="2649" y="13749"/>
                  <a:chExt cx="557" cy="733"/>
                </a:xfrm>
              </p:grpSpPr>
              <p:sp>
                <p:nvSpPr>
                  <p:cNvPr id="36909" name="Rectangle 45" descr="宽上对角线"/>
                  <p:cNvSpPr>
                    <a:spLocks noChangeArrowheads="1"/>
                  </p:cNvSpPr>
                  <p:nvPr/>
                </p:nvSpPr>
                <p:spPr bwMode="auto">
                  <a:xfrm>
                    <a:off x="2934" y="13749"/>
                    <a:ext cx="272" cy="733"/>
                  </a:xfrm>
                  <a:prstGeom prst="rect">
                    <a:avLst/>
                  </a:prstGeom>
                  <a:solidFill>
                    <a:srgbClr val="C00000"/>
                  </a:solidFill>
                  <a:ln w="9525">
                    <a:solidFill>
                      <a:srgbClr val="000000"/>
                    </a:solidFill>
                    <a:miter lim="800000"/>
                    <a:headEnd/>
                    <a:tailEnd/>
                  </a:ln>
                </p:spPr>
                <p:txBody>
                  <a:bodyPr/>
                  <a:lstStyle/>
                  <a:p>
                    <a:endParaRPr lang="zh-CN" altLang="en-US"/>
                  </a:p>
                </p:txBody>
              </p:sp>
              <p:sp>
                <p:nvSpPr>
                  <p:cNvPr id="36910" name="Rectangle 46" descr="宽上对角线"/>
                  <p:cNvSpPr>
                    <a:spLocks noChangeArrowheads="1"/>
                  </p:cNvSpPr>
                  <p:nvPr/>
                </p:nvSpPr>
                <p:spPr bwMode="auto">
                  <a:xfrm>
                    <a:off x="2649" y="14039"/>
                    <a:ext cx="285" cy="443"/>
                  </a:xfrm>
                  <a:prstGeom prst="rect">
                    <a:avLst/>
                  </a:prstGeom>
                  <a:solidFill>
                    <a:srgbClr val="C00000"/>
                  </a:solidFill>
                  <a:ln w="9525">
                    <a:solidFill>
                      <a:srgbClr val="000000"/>
                    </a:solidFill>
                    <a:miter lim="800000"/>
                    <a:headEnd/>
                    <a:tailEnd/>
                  </a:ln>
                </p:spPr>
                <p:txBody>
                  <a:bodyPr/>
                  <a:lstStyle/>
                  <a:p>
                    <a:endParaRPr lang="zh-CN" altLang="en-US"/>
                  </a:p>
                </p:txBody>
              </p:sp>
            </p:grpSp>
          </p:grpSp>
          <p:sp>
            <p:nvSpPr>
              <p:cNvPr id="36911" name="Freeform 47"/>
              <p:cNvSpPr>
                <a:spLocks/>
              </p:cNvSpPr>
              <p:nvPr/>
            </p:nvSpPr>
            <p:spPr bwMode="auto">
              <a:xfrm>
                <a:off x="3225" y="7405"/>
                <a:ext cx="1" cy="2040"/>
              </a:xfrm>
              <a:custGeom>
                <a:avLst/>
                <a:gdLst/>
                <a:ahLst/>
                <a:cxnLst>
                  <a:cxn ang="0">
                    <a:pos x="0" y="0"/>
                  </a:cxn>
                  <a:cxn ang="0">
                    <a:pos x="0" y="2040"/>
                  </a:cxn>
                </a:cxnLst>
                <a:rect l="0" t="0" r="r" b="b"/>
                <a:pathLst>
                  <a:path w="1" h="2040">
                    <a:moveTo>
                      <a:pt x="0" y="0"/>
                    </a:moveTo>
                    <a:lnTo>
                      <a:pt x="0" y="2040"/>
                    </a:lnTo>
                  </a:path>
                </a:pathLst>
              </a:custGeom>
              <a:noFill/>
              <a:ln w="9525">
                <a:solidFill>
                  <a:srgbClr val="000000"/>
                </a:solidFill>
                <a:round/>
                <a:headEnd/>
                <a:tailEnd/>
              </a:ln>
            </p:spPr>
            <p:txBody>
              <a:bodyPr/>
              <a:lstStyle/>
              <a:p>
                <a:endParaRPr lang="zh-CN" altLang="en-US"/>
              </a:p>
            </p:txBody>
          </p:sp>
          <p:sp>
            <p:nvSpPr>
              <p:cNvPr id="36912" name="Freeform 48"/>
              <p:cNvSpPr>
                <a:spLocks/>
              </p:cNvSpPr>
              <p:nvPr/>
            </p:nvSpPr>
            <p:spPr bwMode="auto">
              <a:xfrm>
                <a:off x="4200" y="7435"/>
                <a:ext cx="1" cy="1995"/>
              </a:xfrm>
              <a:custGeom>
                <a:avLst/>
                <a:gdLst/>
                <a:ahLst/>
                <a:cxnLst>
                  <a:cxn ang="0">
                    <a:pos x="0" y="0"/>
                  </a:cxn>
                  <a:cxn ang="0">
                    <a:pos x="0" y="1995"/>
                  </a:cxn>
                </a:cxnLst>
                <a:rect l="0" t="0" r="r" b="b"/>
                <a:pathLst>
                  <a:path w="1" h="1995">
                    <a:moveTo>
                      <a:pt x="0" y="0"/>
                    </a:moveTo>
                    <a:lnTo>
                      <a:pt x="0" y="1995"/>
                    </a:lnTo>
                  </a:path>
                </a:pathLst>
              </a:custGeom>
              <a:noFill/>
              <a:ln w="9525">
                <a:solidFill>
                  <a:srgbClr val="000000"/>
                </a:solidFill>
                <a:round/>
                <a:headEnd/>
                <a:tailEnd/>
              </a:ln>
            </p:spPr>
            <p:txBody>
              <a:bodyPr/>
              <a:lstStyle/>
              <a:p>
                <a:endParaRPr lang="zh-CN" altLang="en-US"/>
              </a:p>
            </p:txBody>
          </p:sp>
          <p:grpSp>
            <p:nvGrpSpPr>
              <p:cNvPr id="17" name="Group 49"/>
              <p:cNvGrpSpPr>
                <a:grpSpLocks/>
              </p:cNvGrpSpPr>
              <p:nvPr/>
            </p:nvGrpSpPr>
            <p:grpSpPr bwMode="auto">
              <a:xfrm>
                <a:off x="3288" y="7240"/>
                <a:ext cx="930" cy="290"/>
                <a:chOff x="3270" y="12315"/>
                <a:chExt cx="930" cy="290"/>
              </a:xfrm>
            </p:grpSpPr>
            <p:sp>
              <p:nvSpPr>
                <p:cNvPr id="36914" name="Freeform 50"/>
                <p:cNvSpPr>
                  <a:spLocks/>
                </p:cNvSpPr>
                <p:nvPr/>
              </p:nvSpPr>
              <p:spPr bwMode="auto">
                <a:xfrm>
                  <a:off x="3270" y="12570"/>
                  <a:ext cx="930" cy="1"/>
                </a:xfrm>
                <a:custGeom>
                  <a:avLst/>
                  <a:gdLst/>
                  <a:ahLst/>
                  <a:cxnLst>
                    <a:cxn ang="0">
                      <a:pos x="0" y="0"/>
                    </a:cxn>
                    <a:cxn ang="0">
                      <a:pos x="930" y="0"/>
                    </a:cxn>
                  </a:cxnLst>
                  <a:rect l="0" t="0" r="r" b="b"/>
                  <a:pathLst>
                    <a:path w="930" h="1">
                      <a:moveTo>
                        <a:pt x="0" y="0"/>
                      </a:moveTo>
                      <a:lnTo>
                        <a:pt x="930" y="0"/>
                      </a:lnTo>
                    </a:path>
                  </a:pathLst>
                </a:custGeom>
                <a:noFill/>
                <a:ln w="9525">
                  <a:solidFill>
                    <a:srgbClr val="000000"/>
                  </a:solidFill>
                  <a:round/>
                  <a:headEnd type="triangle" w="med" len="med"/>
                  <a:tailEnd type="triangle" w="med" len="med"/>
                </a:ln>
              </p:spPr>
              <p:txBody>
                <a:bodyPr/>
                <a:lstStyle/>
                <a:p>
                  <a:endParaRPr lang="zh-CN" altLang="en-US"/>
                </a:p>
              </p:txBody>
            </p:sp>
            <p:sp>
              <p:nvSpPr>
                <p:cNvPr id="36915" name="Rectangle 51"/>
                <p:cNvSpPr>
                  <a:spLocks noChangeArrowheads="1"/>
                </p:cNvSpPr>
                <p:nvPr/>
              </p:nvSpPr>
              <p:spPr bwMode="auto">
                <a:xfrm>
                  <a:off x="3714" y="12315"/>
                  <a:ext cx="106"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grpSp>
      <p:grpSp>
        <p:nvGrpSpPr>
          <p:cNvPr id="18" name="Group 52"/>
          <p:cNvGrpSpPr>
            <a:grpSpLocks/>
          </p:cNvGrpSpPr>
          <p:nvPr/>
        </p:nvGrpSpPr>
        <p:grpSpPr bwMode="auto">
          <a:xfrm>
            <a:off x="3491880" y="4437112"/>
            <a:ext cx="2736304" cy="1800200"/>
            <a:chOff x="5418" y="12605"/>
            <a:chExt cx="2982" cy="1885"/>
          </a:xfrm>
        </p:grpSpPr>
        <p:grpSp>
          <p:nvGrpSpPr>
            <p:cNvPr id="19" name="Group 53"/>
            <p:cNvGrpSpPr>
              <a:grpSpLocks/>
            </p:cNvGrpSpPr>
            <p:nvPr/>
          </p:nvGrpSpPr>
          <p:grpSpPr bwMode="auto">
            <a:xfrm>
              <a:off x="6909" y="13024"/>
              <a:ext cx="1157" cy="1466"/>
              <a:chOff x="6909" y="13024"/>
              <a:chExt cx="1157" cy="1466"/>
            </a:xfrm>
          </p:grpSpPr>
          <p:grpSp>
            <p:nvGrpSpPr>
              <p:cNvPr id="20" name="Group 54"/>
              <p:cNvGrpSpPr>
                <a:grpSpLocks/>
              </p:cNvGrpSpPr>
              <p:nvPr/>
            </p:nvGrpSpPr>
            <p:grpSpPr bwMode="auto">
              <a:xfrm>
                <a:off x="6909" y="13443"/>
                <a:ext cx="1157" cy="1047"/>
                <a:chOff x="6909" y="13443"/>
                <a:chExt cx="1157" cy="1047"/>
              </a:xfrm>
            </p:grpSpPr>
            <p:grpSp>
              <p:nvGrpSpPr>
                <p:cNvPr id="21" name="Group 55"/>
                <p:cNvGrpSpPr>
                  <a:grpSpLocks/>
                </p:cNvGrpSpPr>
                <p:nvPr/>
              </p:nvGrpSpPr>
              <p:grpSpPr bwMode="auto">
                <a:xfrm>
                  <a:off x="6909" y="13652"/>
                  <a:ext cx="548" cy="838"/>
                  <a:chOff x="6909" y="13652"/>
                  <a:chExt cx="548" cy="838"/>
                </a:xfrm>
              </p:grpSpPr>
              <p:sp>
                <p:nvSpPr>
                  <p:cNvPr id="36920" name="Rectangle 56"/>
                  <p:cNvSpPr>
                    <a:spLocks noChangeArrowheads="1"/>
                  </p:cNvSpPr>
                  <p:nvPr/>
                </p:nvSpPr>
                <p:spPr bwMode="auto">
                  <a:xfrm>
                    <a:off x="6909" y="14281"/>
                    <a:ext cx="182" cy="209"/>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921" name="Rectangle 57"/>
                  <p:cNvSpPr>
                    <a:spLocks noChangeArrowheads="1"/>
                  </p:cNvSpPr>
                  <p:nvPr/>
                </p:nvSpPr>
                <p:spPr bwMode="auto">
                  <a:xfrm>
                    <a:off x="7068" y="13967"/>
                    <a:ext cx="206" cy="523"/>
                  </a:xfrm>
                  <a:prstGeom prst="rect">
                    <a:avLst/>
                  </a:prstGeom>
                  <a:solidFill>
                    <a:srgbClr val="339933"/>
                  </a:solidFill>
                  <a:ln w="9525">
                    <a:solidFill>
                      <a:srgbClr val="000000"/>
                    </a:solidFill>
                    <a:miter lim="800000"/>
                    <a:headEnd/>
                    <a:tailEnd/>
                  </a:ln>
                </p:spPr>
                <p:txBody>
                  <a:bodyPr/>
                  <a:lstStyle/>
                  <a:p>
                    <a:endParaRPr lang="zh-CN" altLang="en-US"/>
                  </a:p>
                </p:txBody>
              </p:sp>
              <p:sp>
                <p:nvSpPr>
                  <p:cNvPr id="36922" name="Rectangle 58"/>
                  <p:cNvSpPr>
                    <a:spLocks noChangeArrowheads="1"/>
                  </p:cNvSpPr>
                  <p:nvPr/>
                </p:nvSpPr>
                <p:spPr bwMode="auto">
                  <a:xfrm>
                    <a:off x="7251" y="13652"/>
                    <a:ext cx="206" cy="838"/>
                  </a:xfrm>
                  <a:prstGeom prst="rect">
                    <a:avLst/>
                  </a:prstGeom>
                  <a:solidFill>
                    <a:srgbClr val="339933"/>
                  </a:solidFill>
                  <a:ln w="9525">
                    <a:solidFill>
                      <a:srgbClr val="000000"/>
                    </a:solidFill>
                    <a:miter lim="800000"/>
                    <a:headEnd/>
                    <a:tailEnd/>
                  </a:ln>
                </p:spPr>
                <p:txBody>
                  <a:bodyPr/>
                  <a:lstStyle/>
                  <a:p>
                    <a:endParaRPr lang="zh-CN" altLang="en-US"/>
                  </a:p>
                </p:txBody>
              </p:sp>
            </p:grpSp>
            <p:grpSp>
              <p:nvGrpSpPr>
                <p:cNvPr id="22" name="Group 59"/>
                <p:cNvGrpSpPr>
                  <a:grpSpLocks/>
                </p:cNvGrpSpPr>
                <p:nvPr/>
              </p:nvGrpSpPr>
              <p:grpSpPr bwMode="auto">
                <a:xfrm>
                  <a:off x="7457" y="13443"/>
                  <a:ext cx="609" cy="1047"/>
                  <a:chOff x="7457" y="13443"/>
                  <a:chExt cx="609" cy="1047"/>
                </a:xfrm>
              </p:grpSpPr>
              <p:sp>
                <p:nvSpPr>
                  <p:cNvPr id="36924" name="Rectangle 60" descr="宽上对角线"/>
                  <p:cNvSpPr>
                    <a:spLocks noChangeArrowheads="1"/>
                  </p:cNvSpPr>
                  <p:nvPr/>
                </p:nvSpPr>
                <p:spPr bwMode="auto">
                  <a:xfrm>
                    <a:off x="7457" y="13443"/>
                    <a:ext cx="182" cy="1047"/>
                  </a:xfrm>
                  <a:prstGeom prst="rect">
                    <a:avLst/>
                  </a:prstGeom>
                  <a:solidFill>
                    <a:srgbClr val="C00000"/>
                  </a:solidFill>
                  <a:ln w="9525">
                    <a:solidFill>
                      <a:srgbClr val="000000"/>
                    </a:solidFill>
                    <a:miter lim="800000"/>
                    <a:headEnd/>
                    <a:tailEnd/>
                  </a:ln>
                </p:spPr>
                <p:txBody>
                  <a:bodyPr/>
                  <a:lstStyle/>
                  <a:p>
                    <a:endParaRPr lang="zh-CN" altLang="en-US"/>
                  </a:p>
                </p:txBody>
              </p:sp>
              <p:sp>
                <p:nvSpPr>
                  <p:cNvPr id="36925" name="Rectangle 61" descr="宽上对角线"/>
                  <p:cNvSpPr>
                    <a:spLocks noChangeArrowheads="1"/>
                  </p:cNvSpPr>
                  <p:nvPr/>
                </p:nvSpPr>
                <p:spPr bwMode="auto">
                  <a:xfrm>
                    <a:off x="7639" y="13757"/>
                    <a:ext cx="203" cy="733"/>
                  </a:xfrm>
                  <a:prstGeom prst="rect">
                    <a:avLst/>
                  </a:prstGeom>
                  <a:solidFill>
                    <a:srgbClr val="C00000"/>
                  </a:solidFill>
                  <a:ln w="9525">
                    <a:solidFill>
                      <a:srgbClr val="000000"/>
                    </a:solidFill>
                    <a:miter lim="800000"/>
                    <a:headEnd/>
                    <a:tailEnd/>
                  </a:ln>
                </p:spPr>
                <p:txBody>
                  <a:bodyPr/>
                  <a:lstStyle/>
                  <a:p>
                    <a:endParaRPr lang="zh-CN" altLang="en-US"/>
                  </a:p>
                </p:txBody>
              </p:sp>
              <p:sp>
                <p:nvSpPr>
                  <p:cNvPr id="36926" name="Rectangle 62" descr="宽上对角线"/>
                  <p:cNvSpPr>
                    <a:spLocks noChangeArrowheads="1"/>
                  </p:cNvSpPr>
                  <p:nvPr/>
                </p:nvSpPr>
                <p:spPr bwMode="auto">
                  <a:xfrm>
                    <a:off x="7845" y="13967"/>
                    <a:ext cx="221" cy="523"/>
                  </a:xfrm>
                  <a:prstGeom prst="rect">
                    <a:avLst/>
                  </a:prstGeom>
                  <a:solidFill>
                    <a:srgbClr val="C00000"/>
                  </a:solidFill>
                  <a:ln w="9525">
                    <a:solidFill>
                      <a:srgbClr val="000000"/>
                    </a:solidFill>
                    <a:miter lim="800000"/>
                    <a:headEnd/>
                    <a:tailEnd/>
                  </a:ln>
                </p:spPr>
                <p:txBody>
                  <a:bodyPr/>
                  <a:lstStyle/>
                  <a:p>
                    <a:endParaRPr lang="zh-CN" altLang="en-US"/>
                  </a:p>
                </p:txBody>
              </p:sp>
            </p:grpSp>
          </p:grpSp>
          <p:grpSp>
            <p:nvGrpSpPr>
              <p:cNvPr id="23" name="Group 63"/>
              <p:cNvGrpSpPr>
                <a:grpSpLocks/>
              </p:cNvGrpSpPr>
              <p:nvPr/>
            </p:nvGrpSpPr>
            <p:grpSpPr bwMode="auto">
              <a:xfrm>
                <a:off x="6919" y="13024"/>
                <a:ext cx="1144" cy="1260"/>
                <a:chOff x="6919" y="13024"/>
                <a:chExt cx="1144" cy="1260"/>
              </a:xfrm>
            </p:grpSpPr>
            <p:sp>
              <p:nvSpPr>
                <p:cNvPr id="36928" name="Line 64"/>
                <p:cNvSpPr>
                  <a:spLocks noChangeShapeType="1"/>
                </p:cNvSpPr>
                <p:nvPr/>
              </p:nvSpPr>
              <p:spPr bwMode="auto">
                <a:xfrm flipV="1">
                  <a:off x="8063" y="13129"/>
                  <a:ext cx="0" cy="837"/>
                </a:xfrm>
                <a:prstGeom prst="line">
                  <a:avLst/>
                </a:prstGeom>
                <a:noFill/>
                <a:ln w="9525">
                  <a:solidFill>
                    <a:srgbClr val="000000"/>
                  </a:solidFill>
                  <a:prstDash val="lgDash"/>
                  <a:round/>
                  <a:headEnd/>
                  <a:tailEnd/>
                </a:ln>
              </p:spPr>
              <p:txBody>
                <a:bodyPr/>
                <a:lstStyle/>
                <a:p>
                  <a:endParaRPr lang="zh-CN" altLang="en-US"/>
                </a:p>
              </p:txBody>
            </p:sp>
            <p:sp>
              <p:nvSpPr>
                <p:cNvPr id="36929" name="Freeform 65"/>
                <p:cNvSpPr>
                  <a:spLocks/>
                </p:cNvSpPr>
                <p:nvPr/>
              </p:nvSpPr>
              <p:spPr bwMode="auto">
                <a:xfrm>
                  <a:off x="6919" y="13125"/>
                  <a:ext cx="0" cy="1159"/>
                </a:xfrm>
                <a:custGeom>
                  <a:avLst/>
                  <a:gdLst/>
                  <a:ahLst/>
                  <a:cxnLst>
                    <a:cxn ang="0">
                      <a:pos x="0" y="1605"/>
                    </a:cxn>
                    <a:cxn ang="0">
                      <a:pos x="0" y="0"/>
                    </a:cxn>
                  </a:cxnLst>
                  <a:rect l="0" t="0" r="r" b="b"/>
                  <a:pathLst>
                    <a:path w="1" h="1605">
                      <a:moveTo>
                        <a:pt x="0" y="1605"/>
                      </a:moveTo>
                      <a:lnTo>
                        <a:pt x="0" y="0"/>
                      </a:lnTo>
                    </a:path>
                  </a:pathLst>
                </a:custGeom>
                <a:noFill/>
                <a:ln w="9525" cap="flat">
                  <a:solidFill>
                    <a:srgbClr val="000000"/>
                  </a:solidFill>
                  <a:prstDash val="lgDash"/>
                  <a:round/>
                  <a:headEnd type="none" w="med" len="med"/>
                  <a:tailEnd type="none" w="med" len="med"/>
                </a:ln>
              </p:spPr>
              <p:txBody>
                <a:bodyPr/>
                <a:lstStyle/>
                <a:p>
                  <a:endParaRPr lang="zh-CN" altLang="en-US"/>
                </a:p>
              </p:txBody>
            </p:sp>
            <p:sp>
              <p:nvSpPr>
                <p:cNvPr id="36930" name="Freeform 66"/>
                <p:cNvSpPr>
                  <a:spLocks/>
                </p:cNvSpPr>
                <p:nvPr/>
              </p:nvSpPr>
              <p:spPr bwMode="auto">
                <a:xfrm>
                  <a:off x="6919" y="13233"/>
                  <a:ext cx="1141" cy="1"/>
                </a:xfrm>
                <a:custGeom>
                  <a:avLst/>
                  <a:gdLst/>
                  <a:ahLst/>
                  <a:cxnLst>
                    <a:cxn ang="0">
                      <a:pos x="0" y="0"/>
                    </a:cxn>
                    <a:cxn ang="0">
                      <a:pos x="1389" y="1"/>
                    </a:cxn>
                  </a:cxnLst>
                  <a:rect l="0" t="0" r="r" b="b"/>
                  <a:pathLst>
                    <a:path w="1389" h="1">
                      <a:moveTo>
                        <a:pt x="0" y="0"/>
                      </a:moveTo>
                      <a:lnTo>
                        <a:pt x="1389" y="1"/>
                      </a:lnTo>
                    </a:path>
                  </a:pathLst>
                </a:custGeom>
                <a:noFill/>
                <a:ln w="9525">
                  <a:solidFill>
                    <a:srgbClr val="000000"/>
                  </a:solidFill>
                  <a:round/>
                  <a:headEnd type="triangle" w="med" len="med"/>
                  <a:tailEnd type="triangle" w="med" len="med"/>
                </a:ln>
              </p:spPr>
              <p:txBody>
                <a:bodyPr/>
                <a:lstStyle/>
                <a:p>
                  <a:endParaRPr lang="zh-CN" altLang="en-US"/>
                </a:p>
              </p:txBody>
            </p:sp>
            <p:sp>
              <p:nvSpPr>
                <p:cNvPr id="36931" name="Rectangle 67"/>
                <p:cNvSpPr>
                  <a:spLocks noChangeArrowheads="1"/>
                </p:cNvSpPr>
                <p:nvPr/>
              </p:nvSpPr>
              <p:spPr bwMode="auto">
                <a:xfrm>
                  <a:off x="7515" y="13024"/>
                  <a:ext cx="183" cy="209"/>
                </a:xfrm>
                <a:prstGeom prst="rect">
                  <a:avLst/>
                </a:prstGeom>
                <a:solidFill>
                  <a:srgbClr val="FFFFFF"/>
                </a:solidFill>
                <a:ln w="9525">
                  <a:noFill/>
                  <a:miter lim="800000"/>
                  <a:headEnd/>
                  <a:tailEnd/>
                </a:ln>
              </p:spPr>
              <p:txBody>
                <a:bodyPr lIns="0" tIns="10800" rIns="0" bIns="10800"/>
                <a:lstStyle/>
                <a:p>
                  <a:pPr algn="just"/>
                  <a:r>
                    <a:rPr lang="en-US" altLang="zh-CN" sz="1000" dirty="0">
                      <a:latin typeface="Times New Roman" pitchFamily="18" charset="0"/>
                    </a:rPr>
                    <a:t>B</a:t>
                  </a:r>
                  <a:endParaRPr lang="en-US" altLang="zh-CN" dirty="0"/>
                </a:p>
              </p:txBody>
            </p:sp>
          </p:grpSp>
        </p:grpSp>
        <p:sp>
          <p:nvSpPr>
            <p:cNvPr id="36932" name="Line 68"/>
            <p:cNvSpPr>
              <a:spLocks noChangeShapeType="1"/>
            </p:cNvSpPr>
            <p:nvPr/>
          </p:nvSpPr>
          <p:spPr bwMode="auto">
            <a:xfrm>
              <a:off x="5418" y="14490"/>
              <a:ext cx="2982" cy="0"/>
            </a:xfrm>
            <a:prstGeom prst="line">
              <a:avLst/>
            </a:prstGeom>
            <a:noFill/>
            <a:ln w="9525">
              <a:solidFill>
                <a:srgbClr val="000000"/>
              </a:solidFill>
              <a:round/>
              <a:headEnd/>
              <a:tailEnd/>
            </a:ln>
          </p:spPr>
          <p:txBody>
            <a:bodyPr/>
            <a:lstStyle/>
            <a:p>
              <a:endParaRPr lang="zh-CN" altLang="en-US"/>
            </a:p>
          </p:txBody>
        </p:sp>
        <p:grpSp>
          <p:nvGrpSpPr>
            <p:cNvPr id="24" name="Group 69"/>
            <p:cNvGrpSpPr>
              <a:grpSpLocks/>
            </p:cNvGrpSpPr>
            <p:nvPr/>
          </p:nvGrpSpPr>
          <p:grpSpPr bwMode="auto">
            <a:xfrm>
              <a:off x="5631" y="12605"/>
              <a:ext cx="1826" cy="1885"/>
              <a:chOff x="2435" y="6950"/>
              <a:chExt cx="2131" cy="2610"/>
            </a:xfrm>
          </p:grpSpPr>
          <p:sp>
            <p:nvSpPr>
              <p:cNvPr id="36934" name="Line 70"/>
              <p:cNvSpPr>
                <a:spLocks noChangeShapeType="1"/>
              </p:cNvSpPr>
              <p:nvPr/>
            </p:nvSpPr>
            <p:spPr bwMode="auto">
              <a:xfrm>
                <a:off x="2435" y="6950"/>
                <a:ext cx="0" cy="2610"/>
              </a:xfrm>
              <a:prstGeom prst="line">
                <a:avLst/>
              </a:prstGeom>
              <a:noFill/>
              <a:ln w="9525">
                <a:solidFill>
                  <a:srgbClr val="000000"/>
                </a:solidFill>
                <a:round/>
                <a:headEnd/>
                <a:tailEnd/>
              </a:ln>
            </p:spPr>
            <p:txBody>
              <a:bodyPr/>
              <a:lstStyle/>
              <a:p>
                <a:endParaRPr lang="zh-CN" altLang="en-US"/>
              </a:p>
            </p:txBody>
          </p:sp>
          <p:sp>
            <p:nvSpPr>
              <p:cNvPr id="36935" name="Line 71"/>
              <p:cNvSpPr>
                <a:spLocks noChangeShapeType="1"/>
              </p:cNvSpPr>
              <p:nvPr/>
            </p:nvSpPr>
            <p:spPr bwMode="auto">
              <a:xfrm>
                <a:off x="4566" y="6950"/>
                <a:ext cx="0" cy="2610"/>
              </a:xfrm>
              <a:prstGeom prst="line">
                <a:avLst/>
              </a:prstGeom>
              <a:noFill/>
              <a:ln w="9525">
                <a:solidFill>
                  <a:srgbClr val="000000"/>
                </a:solidFill>
                <a:round/>
                <a:headEnd/>
                <a:tailEnd/>
              </a:ln>
            </p:spPr>
            <p:txBody>
              <a:bodyPr/>
              <a:lstStyle/>
              <a:p>
                <a:endParaRPr lang="zh-CN" altLang="en-US"/>
              </a:p>
            </p:txBody>
          </p:sp>
          <p:grpSp>
            <p:nvGrpSpPr>
              <p:cNvPr id="25" name="Group 72"/>
              <p:cNvGrpSpPr>
                <a:grpSpLocks/>
              </p:cNvGrpSpPr>
              <p:nvPr/>
            </p:nvGrpSpPr>
            <p:grpSpPr bwMode="auto">
              <a:xfrm>
                <a:off x="2436" y="6950"/>
                <a:ext cx="2130" cy="290"/>
                <a:chOff x="2436" y="6950"/>
                <a:chExt cx="2130" cy="290"/>
              </a:xfrm>
            </p:grpSpPr>
            <p:sp>
              <p:nvSpPr>
                <p:cNvPr id="36937" name="Line 73"/>
                <p:cNvSpPr>
                  <a:spLocks noChangeShapeType="1"/>
                </p:cNvSpPr>
                <p:nvPr/>
              </p:nvSpPr>
              <p:spPr bwMode="auto">
                <a:xfrm>
                  <a:off x="2436" y="7240"/>
                  <a:ext cx="2130"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6938" name="Rectangle 74"/>
                <p:cNvSpPr>
                  <a:spLocks noChangeArrowheads="1"/>
                </p:cNvSpPr>
                <p:nvPr/>
              </p:nvSpPr>
              <p:spPr bwMode="auto">
                <a:xfrm>
                  <a:off x="3501" y="6950"/>
                  <a:ext cx="213" cy="290"/>
                </a:xfrm>
                <a:prstGeom prst="rect">
                  <a:avLst/>
                </a:prstGeom>
                <a:solidFill>
                  <a:srgbClr val="FFFFFF"/>
                </a:solid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grpSp>
      <p:sp>
        <p:nvSpPr>
          <p:cNvPr id="75" name="Rectangle 2"/>
          <p:cNvSpPr>
            <a:spLocks noGrp="1" noChangeArrowheads="1"/>
          </p:cNvSpPr>
          <p:nvPr>
            <p:ph type="title"/>
          </p:nvPr>
        </p:nvSpPr>
        <p:spPr/>
        <p:txBody>
          <a:bodyPr/>
          <a:lstStyle/>
          <a:p>
            <a:r>
              <a:rPr lang="zh-CN" altLang="en-US" dirty="0" smtClean="0"/>
              <a:t>直方图与标准比较</a:t>
            </a:r>
            <a:endParaRPr lang="zh-CN" altLang="zh-CN" b="1" dirty="0"/>
          </a:p>
        </p:txBody>
      </p:sp>
    </p:spTree>
  </p:cSld>
  <p:clrMapOvr>
    <a:masterClrMapping/>
  </p:clrMapOvr>
  <p:transition>
    <p:cover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a:lnSpc>
                <a:spcPct val="150000"/>
              </a:lnSpc>
              <a:spcBef>
                <a:spcPct val="0"/>
              </a:spcBef>
            </a:pPr>
            <a:r>
              <a:rPr lang="en-US" altLang="zh-CN"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7) </a:t>
            </a:r>
            <a:r>
              <a:rPr lang="zh-CN" altLang="en-US" sz="2400" kern="1200" dirty="0">
                <a:solidFill>
                  <a:schemeClr val="accent6"/>
                </a:solidFill>
                <a:effectLst>
                  <a:outerShdw blurRad="38100" dist="38100" dir="2700000" algn="tl">
                    <a:srgbClr val="000000">
                      <a:alpha val="43137"/>
                    </a:srgbClr>
                  </a:outerShdw>
                </a:effectLst>
                <a:latin typeface="Times New Roman" pitchFamily="18" charset="0"/>
                <a:ea typeface="宋体" pitchFamily="2" charset="-122"/>
              </a:rPr>
              <a:t>绝大多数数据分布正常，但有少量数据超出标准规格界限成为孤岛，产生了部分不合格品。说明有异常因素在起作用，应加以查明并消除。</a:t>
            </a:r>
          </a:p>
        </p:txBody>
      </p:sp>
      <p:grpSp>
        <p:nvGrpSpPr>
          <p:cNvPr id="2" name="Group 4"/>
          <p:cNvGrpSpPr>
            <a:grpSpLocks/>
          </p:cNvGrpSpPr>
          <p:nvPr/>
        </p:nvGrpSpPr>
        <p:grpSpPr bwMode="auto">
          <a:xfrm>
            <a:off x="2411760" y="3357562"/>
            <a:ext cx="3816423" cy="2591718"/>
            <a:chOff x="8400" y="6935"/>
            <a:chExt cx="2982" cy="2480"/>
          </a:xfrm>
          <a:solidFill>
            <a:srgbClr val="339933"/>
          </a:solidFill>
        </p:grpSpPr>
        <p:sp>
          <p:nvSpPr>
            <p:cNvPr id="37893" name="Freeform 5"/>
            <p:cNvSpPr>
              <a:spLocks/>
            </p:cNvSpPr>
            <p:nvPr/>
          </p:nvSpPr>
          <p:spPr bwMode="auto">
            <a:xfrm flipH="1">
              <a:off x="10317" y="6950"/>
              <a:ext cx="213" cy="2465"/>
            </a:xfrm>
            <a:custGeom>
              <a:avLst/>
              <a:gdLst/>
              <a:ahLst/>
              <a:cxnLst>
                <a:cxn ang="0">
                  <a:pos x="0" y="0"/>
                </a:cxn>
                <a:cxn ang="0">
                  <a:pos x="0" y="1995"/>
                </a:cxn>
              </a:cxnLst>
              <a:rect l="0" t="0" r="r" b="b"/>
              <a:pathLst>
                <a:path w="1" h="1995">
                  <a:moveTo>
                    <a:pt x="0" y="0"/>
                  </a:moveTo>
                  <a:lnTo>
                    <a:pt x="0" y="1995"/>
                  </a:lnTo>
                </a:path>
              </a:pathLst>
            </a:custGeom>
            <a:grpFill/>
            <a:ln w="9525">
              <a:solidFill>
                <a:srgbClr val="000000"/>
              </a:solidFill>
              <a:round/>
              <a:headEnd/>
              <a:tailEnd/>
            </a:ln>
          </p:spPr>
          <p:txBody>
            <a:bodyPr/>
            <a:lstStyle/>
            <a:p>
              <a:endParaRPr lang="zh-CN" altLang="en-US"/>
            </a:p>
          </p:txBody>
        </p:sp>
        <p:grpSp>
          <p:nvGrpSpPr>
            <p:cNvPr id="3" name="Group 6"/>
            <p:cNvGrpSpPr>
              <a:grpSpLocks/>
            </p:cNvGrpSpPr>
            <p:nvPr/>
          </p:nvGrpSpPr>
          <p:grpSpPr bwMode="auto">
            <a:xfrm>
              <a:off x="8400" y="6935"/>
              <a:ext cx="2982" cy="2480"/>
              <a:chOff x="8400" y="6515"/>
              <a:chExt cx="2982" cy="2480"/>
            </a:xfrm>
            <a:grpFill/>
          </p:grpSpPr>
          <p:grpSp>
            <p:nvGrpSpPr>
              <p:cNvPr id="4" name="Group 7"/>
              <p:cNvGrpSpPr>
                <a:grpSpLocks/>
              </p:cNvGrpSpPr>
              <p:nvPr/>
            </p:nvGrpSpPr>
            <p:grpSpPr bwMode="auto">
              <a:xfrm>
                <a:off x="10681" y="8400"/>
                <a:ext cx="526" cy="580"/>
                <a:chOff x="10681" y="13910"/>
                <a:chExt cx="526" cy="580"/>
              </a:xfrm>
              <a:grpFill/>
            </p:grpSpPr>
            <p:sp>
              <p:nvSpPr>
                <p:cNvPr id="37896" name="Rectangle 8" descr="宽上对角线"/>
                <p:cNvSpPr>
                  <a:spLocks noChangeArrowheads="1"/>
                </p:cNvSpPr>
                <p:nvPr/>
              </p:nvSpPr>
              <p:spPr bwMode="auto">
                <a:xfrm>
                  <a:off x="11032" y="14200"/>
                  <a:ext cx="175" cy="290"/>
                </a:xfrm>
                <a:prstGeom prst="rect">
                  <a:avLst/>
                </a:prstGeom>
                <a:solidFill>
                  <a:srgbClr val="C00000"/>
                </a:solidFill>
                <a:ln w="9525">
                  <a:solidFill>
                    <a:srgbClr val="000000"/>
                  </a:solidFill>
                  <a:miter lim="800000"/>
                  <a:headEnd/>
                  <a:tailEnd/>
                </a:ln>
              </p:spPr>
              <p:txBody>
                <a:bodyPr/>
                <a:lstStyle/>
                <a:p>
                  <a:endParaRPr lang="zh-CN" altLang="en-US"/>
                </a:p>
              </p:txBody>
            </p:sp>
            <p:sp>
              <p:nvSpPr>
                <p:cNvPr id="37897" name="Rectangle 9" descr="宽上对角线"/>
                <p:cNvSpPr>
                  <a:spLocks noChangeArrowheads="1"/>
                </p:cNvSpPr>
                <p:nvPr/>
              </p:nvSpPr>
              <p:spPr bwMode="auto">
                <a:xfrm>
                  <a:off x="10856" y="13910"/>
                  <a:ext cx="176" cy="580"/>
                </a:xfrm>
                <a:prstGeom prst="rect">
                  <a:avLst/>
                </a:prstGeom>
                <a:solidFill>
                  <a:srgbClr val="C00000"/>
                </a:solidFill>
                <a:ln w="9525">
                  <a:solidFill>
                    <a:srgbClr val="000000"/>
                  </a:solidFill>
                  <a:miter lim="800000"/>
                  <a:headEnd/>
                  <a:tailEnd/>
                </a:ln>
              </p:spPr>
              <p:txBody>
                <a:bodyPr/>
                <a:lstStyle/>
                <a:p>
                  <a:endParaRPr lang="zh-CN" altLang="en-US"/>
                </a:p>
              </p:txBody>
            </p:sp>
            <p:sp>
              <p:nvSpPr>
                <p:cNvPr id="37898" name="Rectangle 10" descr="宽上对角线"/>
                <p:cNvSpPr>
                  <a:spLocks noChangeArrowheads="1"/>
                </p:cNvSpPr>
                <p:nvPr/>
              </p:nvSpPr>
              <p:spPr bwMode="auto">
                <a:xfrm>
                  <a:off x="10681" y="14345"/>
                  <a:ext cx="175" cy="145"/>
                </a:xfrm>
                <a:prstGeom prst="rect">
                  <a:avLst/>
                </a:prstGeom>
                <a:solidFill>
                  <a:srgbClr val="C00000"/>
                </a:solidFill>
                <a:ln w="9525">
                  <a:solidFill>
                    <a:srgbClr val="000000"/>
                  </a:solidFill>
                  <a:miter lim="800000"/>
                  <a:headEnd/>
                  <a:tailEnd/>
                </a:ln>
              </p:spPr>
              <p:txBody>
                <a:bodyPr/>
                <a:lstStyle/>
                <a:p>
                  <a:endParaRPr lang="zh-CN" altLang="en-US"/>
                </a:p>
              </p:txBody>
            </p:sp>
          </p:grpSp>
          <p:grpSp>
            <p:nvGrpSpPr>
              <p:cNvPr id="5" name="Group 11"/>
              <p:cNvGrpSpPr>
                <a:grpSpLocks/>
              </p:cNvGrpSpPr>
              <p:nvPr/>
            </p:nvGrpSpPr>
            <p:grpSpPr bwMode="auto">
              <a:xfrm>
                <a:off x="8400" y="6515"/>
                <a:ext cx="2982" cy="2480"/>
                <a:chOff x="8400" y="6515"/>
                <a:chExt cx="2982" cy="2480"/>
              </a:xfrm>
              <a:grpFill/>
            </p:grpSpPr>
            <p:sp>
              <p:nvSpPr>
                <p:cNvPr id="37900" name="Line 12"/>
                <p:cNvSpPr>
                  <a:spLocks noChangeShapeType="1"/>
                </p:cNvSpPr>
                <p:nvPr/>
              </p:nvSpPr>
              <p:spPr bwMode="auto">
                <a:xfrm>
                  <a:off x="8400" y="8980"/>
                  <a:ext cx="2982" cy="0"/>
                </a:xfrm>
                <a:prstGeom prst="line">
                  <a:avLst/>
                </a:prstGeom>
                <a:grpFill/>
                <a:ln w="9525">
                  <a:solidFill>
                    <a:srgbClr val="000000"/>
                  </a:solidFill>
                  <a:round/>
                  <a:headEnd/>
                  <a:tailEnd/>
                </a:ln>
              </p:spPr>
              <p:txBody>
                <a:bodyPr/>
                <a:lstStyle/>
                <a:p>
                  <a:endParaRPr lang="zh-CN" altLang="en-US"/>
                </a:p>
              </p:txBody>
            </p:sp>
            <p:grpSp>
              <p:nvGrpSpPr>
                <p:cNvPr id="6" name="Group 13"/>
                <p:cNvGrpSpPr>
                  <a:grpSpLocks/>
                </p:cNvGrpSpPr>
                <p:nvPr/>
              </p:nvGrpSpPr>
              <p:grpSpPr bwMode="auto">
                <a:xfrm>
                  <a:off x="8774" y="7385"/>
                  <a:ext cx="1557" cy="1595"/>
                  <a:chOff x="8774" y="12895"/>
                  <a:chExt cx="1557" cy="1595"/>
                </a:xfrm>
                <a:grpFill/>
              </p:grpSpPr>
              <p:sp>
                <p:nvSpPr>
                  <p:cNvPr id="37902" name="Rectangle 14"/>
                  <p:cNvSpPr>
                    <a:spLocks noChangeArrowheads="1"/>
                  </p:cNvSpPr>
                  <p:nvPr/>
                </p:nvSpPr>
                <p:spPr bwMode="auto">
                  <a:xfrm>
                    <a:off x="8774" y="14055"/>
                    <a:ext cx="159" cy="435"/>
                  </a:xfrm>
                  <a:prstGeom prst="rect">
                    <a:avLst/>
                  </a:prstGeom>
                  <a:grpFill/>
                  <a:ln w="9525">
                    <a:solidFill>
                      <a:srgbClr val="000000"/>
                    </a:solidFill>
                    <a:miter lim="800000"/>
                    <a:headEnd/>
                    <a:tailEnd/>
                  </a:ln>
                </p:spPr>
                <p:txBody>
                  <a:bodyPr/>
                  <a:lstStyle/>
                  <a:p>
                    <a:endParaRPr lang="zh-CN" altLang="en-US"/>
                  </a:p>
                </p:txBody>
              </p:sp>
              <p:sp>
                <p:nvSpPr>
                  <p:cNvPr id="37903" name="Rectangle 15"/>
                  <p:cNvSpPr>
                    <a:spLocks noChangeArrowheads="1"/>
                  </p:cNvSpPr>
                  <p:nvPr/>
                </p:nvSpPr>
                <p:spPr bwMode="auto">
                  <a:xfrm>
                    <a:off x="8930" y="13765"/>
                    <a:ext cx="175" cy="725"/>
                  </a:xfrm>
                  <a:prstGeom prst="rect">
                    <a:avLst/>
                  </a:prstGeom>
                  <a:grpFill/>
                  <a:ln w="9525">
                    <a:solidFill>
                      <a:srgbClr val="000000"/>
                    </a:solidFill>
                    <a:miter lim="800000"/>
                    <a:headEnd/>
                    <a:tailEnd/>
                  </a:ln>
                </p:spPr>
                <p:txBody>
                  <a:bodyPr/>
                  <a:lstStyle/>
                  <a:p>
                    <a:endParaRPr lang="zh-CN" altLang="en-US"/>
                  </a:p>
                </p:txBody>
              </p:sp>
              <p:sp>
                <p:nvSpPr>
                  <p:cNvPr id="37904" name="Rectangle 16"/>
                  <p:cNvSpPr>
                    <a:spLocks noChangeArrowheads="1"/>
                  </p:cNvSpPr>
                  <p:nvPr/>
                </p:nvSpPr>
                <p:spPr bwMode="auto">
                  <a:xfrm>
                    <a:off x="9105" y="13475"/>
                    <a:ext cx="175" cy="1015"/>
                  </a:xfrm>
                  <a:prstGeom prst="rect">
                    <a:avLst/>
                  </a:prstGeom>
                  <a:grpFill/>
                  <a:ln w="9525">
                    <a:solidFill>
                      <a:srgbClr val="000000"/>
                    </a:solidFill>
                    <a:miter lim="800000"/>
                    <a:headEnd/>
                    <a:tailEnd/>
                  </a:ln>
                </p:spPr>
                <p:txBody>
                  <a:bodyPr/>
                  <a:lstStyle/>
                  <a:p>
                    <a:endParaRPr lang="zh-CN" altLang="en-US"/>
                  </a:p>
                </p:txBody>
              </p:sp>
              <p:sp>
                <p:nvSpPr>
                  <p:cNvPr id="37905" name="Rectangle 17"/>
                  <p:cNvSpPr>
                    <a:spLocks noChangeArrowheads="1"/>
                  </p:cNvSpPr>
                  <p:nvPr/>
                </p:nvSpPr>
                <p:spPr bwMode="auto">
                  <a:xfrm>
                    <a:off x="9280" y="13330"/>
                    <a:ext cx="175" cy="1160"/>
                  </a:xfrm>
                  <a:prstGeom prst="rect">
                    <a:avLst/>
                  </a:prstGeom>
                  <a:grpFill/>
                  <a:ln w="9525">
                    <a:solidFill>
                      <a:srgbClr val="000000"/>
                    </a:solidFill>
                    <a:miter lim="800000"/>
                    <a:headEnd/>
                    <a:tailEnd/>
                  </a:ln>
                </p:spPr>
                <p:txBody>
                  <a:bodyPr/>
                  <a:lstStyle/>
                  <a:p>
                    <a:endParaRPr lang="zh-CN" altLang="en-US"/>
                  </a:p>
                </p:txBody>
              </p:sp>
              <p:sp>
                <p:nvSpPr>
                  <p:cNvPr id="37906" name="Rectangle 18"/>
                  <p:cNvSpPr>
                    <a:spLocks noChangeArrowheads="1"/>
                  </p:cNvSpPr>
                  <p:nvPr/>
                </p:nvSpPr>
                <p:spPr bwMode="auto">
                  <a:xfrm>
                    <a:off x="9455" y="12895"/>
                    <a:ext cx="175" cy="1595"/>
                  </a:xfrm>
                  <a:prstGeom prst="rect">
                    <a:avLst/>
                  </a:prstGeom>
                  <a:grpFill/>
                  <a:ln w="9525">
                    <a:solidFill>
                      <a:srgbClr val="000000"/>
                    </a:solidFill>
                    <a:miter lim="800000"/>
                    <a:headEnd/>
                    <a:tailEnd/>
                  </a:ln>
                </p:spPr>
                <p:txBody>
                  <a:bodyPr/>
                  <a:lstStyle/>
                  <a:p>
                    <a:endParaRPr lang="zh-CN" altLang="en-US"/>
                  </a:p>
                </p:txBody>
              </p:sp>
              <p:sp>
                <p:nvSpPr>
                  <p:cNvPr id="37907" name="Rectangle 19"/>
                  <p:cNvSpPr>
                    <a:spLocks noChangeArrowheads="1"/>
                  </p:cNvSpPr>
                  <p:nvPr/>
                </p:nvSpPr>
                <p:spPr bwMode="auto">
                  <a:xfrm>
                    <a:off x="9630" y="13185"/>
                    <a:ext cx="175" cy="1305"/>
                  </a:xfrm>
                  <a:prstGeom prst="rect">
                    <a:avLst/>
                  </a:prstGeom>
                  <a:grpFill/>
                  <a:ln w="9525">
                    <a:solidFill>
                      <a:srgbClr val="000000"/>
                    </a:solidFill>
                    <a:miter lim="800000"/>
                    <a:headEnd/>
                    <a:tailEnd/>
                  </a:ln>
                </p:spPr>
                <p:txBody>
                  <a:bodyPr/>
                  <a:lstStyle/>
                  <a:p>
                    <a:endParaRPr lang="zh-CN" altLang="en-US"/>
                  </a:p>
                </p:txBody>
              </p:sp>
              <p:sp>
                <p:nvSpPr>
                  <p:cNvPr id="37908" name="Rectangle 20"/>
                  <p:cNvSpPr>
                    <a:spLocks noChangeArrowheads="1"/>
                  </p:cNvSpPr>
                  <p:nvPr/>
                </p:nvSpPr>
                <p:spPr bwMode="auto">
                  <a:xfrm>
                    <a:off x="9805" y="13475"/>
                    <a:ext cx="176" cy="1015"/>
                  </a:xfrm>
                  <a:prstGeom prst="rect">
                    <a:avLst/>
                  </a:prstGeom>
                  <a:grpFill/>
                  <a:ln w="9525">
                    <a:solidFill>
                      <a:srgbClr val="000000"/>
                    </a:solidFill>
                    <a:miter lim="800000"/>
                    <a:headEnd/>
                    <a:tailEnd/>
                  </a:ln>
                </p:spPr>
                <p:txBody>
                  <a:bodyPr/>
                  <a:lstStyle/>
                  <a:p>
                    <a:endParaRPr lang="zh-CN" altLang="en-US"/>
                  </a:p>
                </p:txBody>
              </p:sp>
              <p:sp>
                <p:nvSpPr>
                  <p:cNvPr id="37909" name="Rectangle 21"/>
                  <p:cNvSpPr>
                    <a:spLocks noChangeArrowheads="1"/>
                  </p:cNvSpPr>
                  <p:nvPr/>
                </p:nvSpPr>
                <p:spPr bwMode="auto">
                  <a:xfrm>
                    <a:off x="9981" y="13765"/>
                    <a:ext cx="175" cy="725"/>
                  </a:xfrm>
                  <a:prstGeom prst="rect">
                    <a:avLst/>
                  </a:prstGeom>
                  <a:grpFill/>
                  <a:ln w="9525">
                    <a:solidFill>
                      <a:srgbClr val="000000"/>
                    </a:solidFill>
                    <a:miter lim="800000"/>
                    <a:headEnd/>
                    <a:tailEnd/>
                  </a:ln>
                </p:spPr>
                <p:txBody>
                  <a:bodyPr/>
                  <a:lstStyle/>
                  <a:p>
                    <a:endParaRPr lang="zh-CN" altLang="en-US"/>
                  </a:p>
                </p:txBody>
              </p:sp>
              <p:sp>
                <p:nvSpPr>
                  <p:cNvPr id="37910" name="Rectangle 22"/>
                  <p:cNvSpPr>
                    <a:spLocks noChangeArrowheads="1"/>
                  </p:cNvSpPr>
                  <p:nvPr/>
                </p:nvSpPr>
                <p:spPr bwMode="auto">
                  <a:xfrm>
                    <a:off x="10156" y="14055"/>
                    <a:ext cx="175" cy="435"/>
                  </a:xfrm>
                  <a:prstGeom prst="rect">
                    <a:avLst/>
                  </a:prstGeom>
                  <a:grpFill/>
                  <a:ln w="9525">
                    <a:solidFill>
                      <a:srgbClr val="000000"/>
                    </a:solidFill>
                    <a:miter lim="800000"/>
                    <a:headEnd/>
                    <a:tailEnd/>
                  </a:ln>
                </p:spPr>
                <p:txBody>
                  <a:bodyPr/>
                  <a:lstStyle/>
                  <a:p>
                    <a:endParaRPr lang="zh-CN" altLang="en-US"/>
                  </a:p>
                </p:txBody>
              </p:sp>
            </p:grpSp>
            <p:grpSp>
              <p:nvGrpSpPr>
                <p:cNvPr id="7" name="Group 23"/>
                <p:cNvGrpSpPr>
                  <a:grpSpLocks/>
                </p:cNvGrpSpPr>
                <p:nvPr/>
              </p:nvGrpSpPr>
              <p:grpSpPr bwMode="auto">
                <a:xfrm>
                  <a:off x="8760" y="6940"/>
                  <a:ext cx="2461" cy="1755"/>
                  <a:chOff x="8760" y="12450"/>
                  <a:chExt cx="2461" cy="1755"/>
                </a:xfrm>
                <a:grpFill/>
              </p:grpSpPr>
              <p:sp>
                <p:nvSpPr>
                  <p:cNvPr id="37912" name="Freeform 24"/>
                  <p:cNvSpPr>
                    <a:spLocks/>
                  </p:cNvSpPr>
                  <p:nvPr/>
                </p:nvSpPr>
                <p:spPr bwMode="auto">
                  <a:xfrm>
                    <a:off x="8760" y="12483"/>
                    <a:ext cx="1" cy="1560"/>
                  </a:xfrm>
                  <a:custGeom>
                    <a:avLst/>
                    <a:gdLst/>
                    <a:ahLst/>
                    <a:cxnLst>
                      <a:cxn ang="0">
                        <a:pos x="0" y="1560"/>
                      </a:cxn>
                      <a:cxn ang="0">
                        <a:pos x="0" y="0"/>
                      </a:cxn>
                    </a:cxnLst>
                    <a:rect l="0" t="0" r="r" b="b"/>
                    <a:pathLst>
                      <a:path w="1" h="1560">
                        <a:moveTo>
                          <a:pt x="0" y="1560"/>
                        </a:moveTo>
                        <a:lnTo>
                          <a:pt x="0" y="0"/>
                        </a:lnTo>
                      </a:path>
                    </a:pathLst>
                  </a:custGeom>
                  <a:grpFill/>
                  <a:ln w="9525" cap="flat">
                    <a:solidFill>
                      <a:srgbClr val="000000"/>
                    </a:solidFill>
                    <a:prstDash val="lgDash"/>
                    <a:round/>
                    <a:headEnd type="none" w="med" len="med"/>
                    <a:tailEnd type="none" w="med" len="med"/>
                  </a:ln>
                </p:spPr>
                <p:txBody>
                  <a:bodyPr/>
                  <a:lstStyle/>
                  <a:p>
                    <a:endParaRPr lang="zh-CN" altLang="en-US"/>
                  </a:p>
                </p:txBody>
              </p:sp>
              <p:sp>
                <p:nvSpPr>
                  <p:cNvPr id="37913" name="Freeform 25"/>
                  <p:cNvSpPr>
                    <a:spLocks/>
                  </p:cNvSpPr>
                  <p:nvPr/>
                </p:nvSpPr>
                <p:spPr bwMode="auto">
                  <a:xfrm>
                    <a:off x="11220" y="12450"/>
                    <a:ext cx="1" cy="1755"/>
                  </a:xfrm>
                  <a:custGeom>
                    <a:avLst/>
                    <a:gdLst/>
                    <a:ahLst/>
                    <a:cxnLst>
                      <a:cxn ang="0">
                        <a:pos x="0" y="1755"/>
                      </a:cxn>
                      <a:cxn ang="0">
                        <a:pos x="0" y="0"/>
                      </a:cxn>
                    </a:cxnLst>
                    <a:rect l="0" t="0" r="r" b="b"/>
                    <a:pathLst>
                      <a:path w="1" h="1755">
                        <a:moveTo>
                          <a:pt x="0" y="1755"/>
                        </a:moveTo>
                        <a:lnTo>
                          <a:pt x="0" y="0"/>
                        </a:lnTo>
                      </a:path>
                    </a:pathLst>
                  </a:custGeom>
                  <a:grpFill/>
                  <a:ln w="9525" cap="flat">
                    <a:solidFill>
                      <a:srgbClr val="000000"/>
                    </a:solidFill>
                    <a:prstDash val="lgDash"/>
                    <a:round/>
                    <a:headEnd type="none" w="med" len="med"/>
                    <a:tailEnd type="none" w="med" len="med"/>
                  </a:ln>
                </p:spPr>
                <p:txBody>
                  <a:bodyPr/>
                  <a:lstStyle/>
                  <a:p>
                    <a:endParaRPr lang="zh-CN" altLang="en-US"/>
                  </a:p>
                </p:txBody>
              </p:sp>
              <p:grpSp>
                <p:nvGrpSpPr>
                  <p:cNvPr id="8" name="Group 26"/>
                  <p:cNvGrpSpPr>
                    <a:grpSpLocks/>
                  </p:cNvGrpSpPr>
                  <p:nvPr/>
                </p:nvGrpSpPr>
                <p:grpSpPr bwMode="auto">
                  <a:xfrm>
                    <a:off x="8775" y="12460"/>
                    <a:ext cx="2394" cy="290"/>
                    <a:chOff x="8775" y="12460"/>
                    <a:chExt cx="2394" cy="290"/>
                  </a:xfrm>
                  <a:grpFill/>
                </p:grpSpPr>
                <p:sp>
                  <p:nvSpPr>
                    <p:cNvPr id="37915" name="Freeform 27"/>
                    <p:cNvSpPr>
                      <a:spLocks/>
                    </p:cNvSpPr>
                    <p:nvPr/>
                  </p:nvSpPr>
                  <p:spPr bwMode="auto">
                    <a:xfrm>
                      <a:off x="8775" y="12744"/>
                      <a:ext cx="2394" cy="6"/>
                    </a:xfrm>
                    <a:custGeom>
                      <a:avLst/>
                      <a:gdLst/>
                      <a:ahLst/>
                      <a:cxnLst>
                        <a:cxn ang="0">
                          <a:pos x="0" y="0"/>
                        </a:cxn>
                        <a:cxn ang="0">
                          <a:pos x="2394" y="6"/>
                        </a:cxn>
                      </a:cxnLst>
                      <a:rect l="0" t="0" r="r" b="b"/>
                      <a:pathLst>
                        <a:path w="2394" h="6">
                          <a:moveTo>
                            <a:pt x="0" y="0"/>
                          </a:moveTo>
                          <a:lnTo>
                            <a:pt x="2394" y="6"/>
                          </a:lnTo>
                        </a:path>
                      </a:pathLst>
                    </a:custGeom>
                    <a:grpFill/>
                    <a:ln w="9525">
                      <a:solidFill>
                        <a:srgbClr val="000000"/>
                      </a:solidFill>
                      <a:round/>
                      <a:headEnd type="triangle" w="med" len="med"/>
                      <a:tailEnd type="triangle" w="med" len="med"/>
                    </a:ln>
                  </p:spPr>
                  <p:txBody>
                    <a:bodyPr/>
                    <a:lstStyle/>
                    <a:p>
                      <a:endParaRPr lang="zh-CN" altLang="en-US"/>
                    </a:p>
                  </p:txBody>
                </p:sp>
                <p:sp>
                  <p:nvSpPr>
                    <p:cNvPr id="37916" name="Rectangle 28"/>
                    <p:cNvSpPr>
                      <a:spLocks noChangeArrowheads="1"/>
                    </p:cNvSpPr>
                    <p:nvPr/>
                  </p:nvSpPr>
                  <p:spPr bwMode="auto">
                    <a:xfrm>
                      <a:off x="10104" y="12460"/>
                      <a:ext cx="213" cy="290"/>
                    </a:xfrm>
                    <a:prstGeom prst="rect">
                      <a:avLst/>
                    </a:prstGeom>
                    <a:noFill/>
                    <a:ln w="9525">
                      <a:noFill/>
                      <a:miter lim="800000"/>
                      <a:headEnd/>
                      <a:tailEnd/>
                    </a:ln>
                  </p:spPr>
                  <p:txBody>
                    <a:bodyPr lIns="0" tIns="0" rIns="0" bIns="0"/>
                    <a:lstStyle/>
                    <a:p>
                      <a:pPr algn="just"/>
                      <a:r>
                        <a:rPr lang="en-US" altLang="zh-CN" sz="1000">
                          <a:latin typeface="Times New Roman" pitchFamily="18" charset="0"/>
                        </a:rPr>
                        <a:t>B</a:t>
                      </a:r>
                      <a:endParaRPr lang="en-US" altLang="zh-CN"/>
                    </a:p>
                  </p:txBody>
                </p:sp>
              </p:grpSp>
            </p:grpSp>
            <p:sp>
              <p:nvSpPr>
                <p:cNvPr id="37917" name="Freeform 29"/>
                <p:cNvSpPr>
                  <a:spLocks/>
                </p:cNvSpPr>
                <p:nvPr/>
              </p:nvSpPr>
              <p:spPr bwMode="auto">
                <a:xfrm>
                  <a:off x="8612" y="6515"/>
                  <a:ext cx="214" cy="2480"/>
                </a:xfrm>
                <a:custGeom>
                  <a:avLst/>
                  <a:gdLst/>
                  <a:ahLst/>
                  <a:cxnLst>
                    <a:cxn ang="0">
                      <a:pos x="0" y="0"/>
                    </a:cxn>
                    <a:cxn ang="0">
                      <a:pos x="0" y="2040"/>
                    </a:cxn>
                  </a:cxnLst>
                  <a:rect l="0" t="0" r="r" b="b"/>
                  <a:pathLst>
                    <a:path w="1" h="2040">
                      <a:moveTo>
                        <a:pt x="0" y="0"/>
                      </a:moveTo>
                      <a:lnTo>
                        <a:pt x="0" y="2040"/>
                      </a:lnTo>
                    </a:path>
                  </a:pathLst>
                </a:custGeom>
                <a:grpFill/>
                <a:ln w="9525">
                  <a:solidFill>
                    <a:srgbClr val="000000"/>
                  </a:solidFill>
                  <a:round/>
                  <a:headEnd/>
                  <a:tailEnd/>
                </a:ln>
              </p:spPr>
              <p:txBody>
                <a:bodyPr/>
                <a:lstStyle/>
                <a:p>
                  <a:endParaRPr lang="zh-CN" altLang="en-US"/>
                </a:p>
              </p:txBody>
            </p:sp>
          </p:grpSp>
          <p:grpSp>
            <p:nvGrpSpPr>
              <p:cNvPr id="9" name="Group 30"/>
              <p:cNvGrpSpPr>
                <a:grpSpLocks/>
              </p:cNvGrpSpPr>
              <p:nvPr/>
            </p:nvGrpSpPr>
            <p:grpSpPr bwMode="auto">
              <a:xfrm>
                <a:off x="8643" y="6660"/>
                <a:ext cx="1887" cy="290"/>
                <a:chOff x="3270" y="12315"/>
                <a:chExt cx="930" cy="290"/>
              </a:xfrm>
              <a:grpFill/>
            </p:grpSpPr>
            <p:sp>
              <p:nvSpPr>
                <p:cNvPr id="37919" name="Freeform 31"/>
                <p:cNvSpPr>
                  <a:spLocks/>
                </p:cNvSpPr>
                <p:nvPr/>
              </p:nvSpPr>
              <p:spPr bwMode="auto">
                <a:xfrm>
                  <a:off x="3270" y="12570"/>
                  <a:ext cx="930" cy="1"/>
                </a:xfrm>
                <a:custGeom>
                  <a:avLst/>
                  <a:gdLst/>
                  <a:ahLst/>
                  <a:cxnLst>
                    <a:cxn ang="0">
                      <a:pos x="0" y="0"/>
                    </a:cxn>
                    <a:cxn ang="0">
                      <a:pos x="930" y="0"/>
                    </a:cxn>
                  </a:cxnLst>
                  <a:rect l="0" t="0" r="r" b="b"/>
                  <a:pathLst>
                    <a:path w="930" h="1">
                      <a:moveTo>
                        <a:pt x="0" y="0"/>
                      </a:moveTo>
                      <a:lnTo>
                        <a:pt x="930" y="0"/>
                      </a:lnTo>
                    </a:path>
                  </a:pathLst>
                </a:custGeom>
                <a:grpFill/>
                <a:ln w="9525">
                  <a:solidFill>
                    <a:srgbClr val="000000"/>
                  </a:solidFill>
                  <a:round/>
                  <a:headEnd type="triangle" w="med" len="med"/>
                  <a:tailEnd type="triangle" w="med" len="med"/>
                </a:ln>
              </p:spPr>
              <p:txBody>
                <a:bodyPr/>
                <a:lstStyle/>
                <a:p>
                  <a:endParaRPr lang="zh-CN" altLang="en-US"/>
                </a:p>
              </p:txBody>
            </p:sp>
            <p:sp>
              <p:nvSpPr>
                <p:cNvPr id="37920" name="Rectangle 32"/>
                <p:cNvSpPr>
                  <a:spLocks noChangeArrowheads="1"/>
                </p:cNvSpPr>
                <p:nvPr/>
              </p:nvSpPr>
              <p:spPr bwMode="auto">
                <a:xfrm>
                  <a:off x="3714" y="12315"/>
                  <a:ext cx="106" cy="290"/>
                </a:xfrm>
                <a:prstGeom prst="rect">
                  <a:avLst/>
                </a:prstGeom>
                <a:noFill/>
                <a:ln w="9525">
                  <a:noFill/>
                  <a:miter lim="800000"/>
                  <a:headEnd/>
                  <a:tailEnd/>
                </a:ln>
              </p:spPr>
              <p:txBody>
                <a:bodyPr lIns="0" tIns="10800" rIns="0" bIns="10800"/>
                <a:lstStyle/>
                <a:p>
                  <a:pPr algn="just"/>
                  <a:r>
                    <a:rPr lang="en-US" altLang="zh-CN" sz="1000">
                      <a:latin typeface="Times New Roman" pitchFamily="18" charset="0"/>
                    </a:rPr>
                    <a:t>T</a:t>
                  </a:r>
                  <a:endParaRPr lang="en-US" altLang="zh-CN"/>
                </a:p>
              </p:txBody>
            </p:sp>
          </p:grpSp>
        </p:grpSp>
      </p:grpSp>
      <p:sp>
        <p:nvSpPr>
          <p:cNvPr id="33" name="Rectangle 2"/>
          <p:cNvSpPr>
            <a:spLocks noGrp="1" noChangeArrowheads="1"/>
          </p:cNvSpPr>
          <p:nvPr>
            <p:ph type="title"/>
          </p:nvPr>
        </p:nvSpPr>
        <p:spPr/>
        <p:txBody>
          <a:bodyPr/>
          <a:lstStyle/>
          <a:p>
            <a:r>
              <a:rPr lang="zh-CN" altLang="en-US" dirty="0" smtClean="0"/>
              <a:t>直方图与标准比较</a:t>
            </a:r>
            <a:endParaRPr lang="zh-CN" altLang="zh-CN" b="1" dirty="0"/>
          </a:p>
        </p:txBody>
      </p:sp>
    </p:spTree>
  </p:cSld>
  <p:clrMapOvr>
    <a:masterClrMapping/>
  </p:clrMapOvr>
  <p:transition>
    <p:cover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b="1" dirty="0" smtClean="0">
                <a:solidFill>
                  <a:srgbClr val="C00000"/>
                </a:solidFill>
              </a:rPr>
              <a:t>直线</a:t>
            </a:r>
            <a:r>
              <a:rPr lang="zh-CN" altLang="en-US" b="1" dirty="0">
                <a:solidFill>
                  <a:srgbClr val="C00000"/>
                </a:solidFill>
              </a:rPr>
              <a:t>图与折线图</a:t>
            </a:r>
          </a:p>
        </p:txBody>
      </p:sp>
      <p:sp>
        <p:nvSpPr>
          <p:cNvPr id="38915" name="Rectangle 3"/>
          <p:cNvSpPr>
            <a:spLocks noGrp="1" noChangeArrowheads="1"/>
          </p:cNvSpPr>
          <p:nvPr>
            <p:ph idx="1"/>
          </p:nvPr>
        </p:nvSpPr>
        <p:spPr>
          <a:xfrm>
            <a:off x="684213" y="980728"/>
            <a:ext cx="7704211" cy="3312368"/>
          </a:xfrm>
        </p:spPr>
        <p:txBody>
          <a:bodyPr/>
          <a:lstStyle/>
          <a:p>
            <a:pPr marL="514350" indent="-514350">
              <a:lnSpc>
                <a:spcPct val="150000"/>
              </a:lnSpc>
              <a:buFont typeface="Wingdings" pitchFamily="2" charset="2"/>
              <a:buAutoNum type="arabicPeriod"/>
            </a:pPr>
            <a:r>
              <a:rPr lang="zh-CN" altLang="en-US" sz="2800" b="1" dirty="0" smtClean="0">
                <a:solidFill>
                  <a:srgbClr val="7030A0"/>
                </a:solidFill>
                <a:latin typeface="宋体" pitchFamily="2" charset="-122"/>
                <a:ea typeface="宋体" pitchFamily="2" charset="-122"/>
              </a:rPr>
              <a:t>直线</a:t>
            </a:r>
            <a:r>
              <a:rPr lang="zh-CN" altLang="en-US" sz="2800" b="1" dirty="0">
                <a:solidFill>
                  <a:srgbClr val="7030A0"/>
                </a:solidFill>
                <a:latin typeface="宋体" pitchFamily="2" charset="-122"/>
                <a:ea typeface="宋体" pitchFamily="2" charset="-122"/>
              </a:rPr>
              <a:t>图</a:t>
            </a:r>
          </a:p>
          <a:p>
            <a:pPr marL="914400" lvl="1" indent="-457200">
              <a:lnSpc>
                <a:spcPct val="150000"/>
              </a:lnSpc>
              <a:buNone/>
            </a:pPr>
            <a:r>
              <a:rPr lang="zh-CN" altLang="en-US" sz="2000" dirty="0" smtClean="0">
                <a:latin typeface="宋体" pitchFamily="2" charset="-122"/>
                <a:ea typeface="宋体" pitchFamily="2" charset="-122"/>
              </a:rPr>
              <a:t>直方图</a:t>
            </a:r>
            <a:r>
              <a:rPr lang="zh-CN" altLang="en-US" sz="2000" dirty="0">
                <a:latin typeface="宋体" pitchFamily="2" charset="-122"/>
                <a:ea typeface="宋体" pitchFamily="2" charset="-122"/>
              </a:rPr>
              <a:t>的简化形式</a:t>
            </a:r>
            <a:r>
              <a:rPr lang="zh-CN" altLang="en-US" sz="2000" dirty="0" smtClean="0">
                <a:latin typeface="宋体" pitchFamily="2" charset="-122"/>
                <a:ea typeface="宋体" pitchFamily="2" charset="-122"/>
              </a:rPr>
              <a:t>，以</a:t>
            </a:r>
            <a:r>
              <a:rPr lang="zh-CN" altLang="en-US" sz="2000" dirty="0">
                <a:latin typeface="宋体" pitchFamily="2" charset="-122"/>
                <a:ea typeface="宋体" pitchFamily="2" charset="-122"/>
              </a:rPr>
              <a:t>直线的长短表示频数或频率的大小。</a:t>
            </a:r>
          </a:p>
          <a:p>
            <a:pPr lvl="1">
              <a:lnSpc>
                <a:spcPct val="150000"/>
              </a:lnSpc>
              <a:buNone/>
            </a:pPr>
            <a:r>
              <a:rPr lang="zh-CN" altLang="en-US" sz="2000" dirty="0" smtClean="0">
                <a:latin typeface="宋体" pitchFamily="2" charset="-122"/>
                <a:ea typeface="宋体" pitchFamily="2" charset="-122"/>
              </a:rPr>
              <a:t>直线</a:t>
            </a:r>
            <a:r>
              <a:rPr lang="zh-CN" altLang="en-US" sz="2000" dirty="0">
                <a:latin typeface="宋体" pitchFamily="2" charset="-122"/>
                <a:ea typeface="宋体" pitchFamily="2" charset="-122"/>
              </a:rPr>
              <a:t>所对应的位置为组中值。</a:t>
            </a:r>
          </a:p>
          <a:p>
            <a:pPr>
              <a:lnSpc>
                <a:spcPct val="150000"/>
              </a:lnSpc>
              <a:buFont typeface="Wingdings" pitchFamily="2" charset="2"/>
              <a:buNone/>
            </a:pPr>
            <a:r>
              <a:rPr lang="en-US" altLang="zh-CN" sz="2800" b="1" dirty="0">
                <a:solidFill>
                  <a:srgbClr val="7030A0"/>
                </a:solidFill>
                <a:latin typeface="宋体" pitchFamily="2" charset="-122"/>
                <a:ea typeface="宋体" pitchFamily="2" charset="-122"/>
              </a:rPr>
              <a:t>2. </a:t>
            </a:r>
            <a:r>
              <a:rPr lang="zh-CN" altLang="en-US" sz="2800" b="1" dirty="0">
                <a:solidFill>
                  <a:srgbClr val="7030A0"/>
                </a:solidFill>
                <a:latin typeface="宋体" pitchFamily="2" charset="-122"/>
                <a:ea typeface="宋体" pitchFamily="2" charset="-122"/>
              </a:rPr>
              <a:t>折线图</a:t>
            </a:r>
          </a:p>
          <a:p>
            <a:pPr marL="442913" lvl="1" indent="14288">
              <a:lnSpc>
                <a:spcPct val="150000"/>
              </a:lnSpc>
              <a:buNone/>
            </a:pPr>
            <a:r>
              <a:rPr lang="zh-CN" altLang="en-US" sz="2000" dirty="0" smtClean="0">
                <a:latin typeface="宋体" pitchFamily="2" charset="-122"/>
                <a:ea typeface="宋体" pitchFamily="2" charset="-122"/>
              </a:rPr>
              <a:t>将</a:t>
            </a:r>
            <a:r>
              <a:rPr lang="zh-CN" altLang="en-US" sz="2000" dirty="0">
                <a:latin typeface="宋体" pitchFamily="2" charset="-122"/>
                <a:ea typeface="宋体" pitchFamily="2" charset="-122"/>
              </a:rPr>
              <a:t>各组频数（频率）所对应的点用折线连接起来形成的图形，即为折线图。</a:t>
            </a:r>
          </a:p>
        </p:txBody>
      </p:sp>
    </p:spTree>
  </p:cSld>
  <p:clrMapOvr>
    <a:masterClrMapping/>
  </p:clrMapOvr>
  <p:transition>
    <p:cover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dirty="0" smtClean="0"/>
              <a:t>累计</a:t>
            </a:r>
            <a:r>
              <a:rPr lang="zh-CN" altLang="en-US" b="1" dirty="0"/>
              <a:t>频率及其分布曲线</a:t>
            </a:r>
          </a:p>
        </p:txBody>
      </p:sp>
      <p:sp>
        <p:nvSpPr>
          <p:cNvPr id="39939" name="Rectangle 3"/>
          <p:cNvSpPr>
            <a:spLocks noGrp="1" noChangeArrowheads="1"/>
          </p:cNvSpPr>
          <p:nvPr>
            <p:ph idx="1"/>
          </p:nvPr>
        </p:nvSpPr>
        <p:spPr>
          <a:xfrm>
            <a:off x="683568" y="1196752"/>
            <a:ext cx="8128000" cy="4114800"/>
          </a:xfrm>
        </p:spPr>
        <p:txBody>
          <a:bodyPr/>
          <a:lstStyle/>
          <a:p>
            <a:pPr>
              <a:buFont typeface="Wingdings" pitchFamily="2" charset="2"/>
              <a:buNone/>
            </a:pPr>
            <a:r>
              <a:rPr lang="en-US" altLang="zh-CN" sz="2400" b="1" dirty="0">
                <a:solidFill>
                  <a:srgbClr val="C00000"/>
                </a:solidFill>
              </a:rPr>
              <a:t>1. </a:t>
            </a:r>
            <a:r>
              <a:rPr lang="zh-CN" altLang="en-US" sz="2400" b="1" dirty="0">
                <a:solidFill>
                  <a:srgbClr val="C00000"/>
                </a:solidFill>
              </a:rPr>
              <a:t>累计频数及累计频率</a:t>
            </a:r>
          </a:p>
          <a:p>
            <a:r>
              <a:rPr lang="zh-CN" altLang="en-US" sz="2400" b="1" dirty="0">
                <a:solidFill>
                  <a:srgbClr val="7030A0"/>
                </a:solidFill>
              </a:rPr>
              <a:t>累计频数：</a:t>
            </a:r>
            <a:r>
              <a:rPr lang="zh-CN" altLang="en-US" sz="2400" dirty="0"/>
              <a:t>质量特性值</a:t>
            </a:r>
            <a:r>
              <a:rPr lang="zh-CN" altLang="en-US" sz="2400" dirty="0">
                <a:solidFill>
                  <a:srgbClr val="C00000"/>
                </a:solidFill>
              </a:rPr>
              <a:t>等于或小于</a:t>
            </a:r>
            <a:r>
              <a:rPr lang="zh-CN" altLang="en-US" sz="2400" dirty="0"/>
              <a:t>某一数值时的频数。</a:t>
            </a:r>
          </a:p>
          <a:p>
            <a:r>
              <a:rPr lang="zh-CN" altLang="en-US" sz="2400" b="1" dirty="0">
                <a:solidFill>
                  <a:srgbClr val="7030A0"/>
                </a:solidFill>
              </a:rPr>
              <a:t>累计频率：</a:t>
            </a:r>
            <a:r>
              <a:rPr lang="zh-CN" altLang="en-US" sz="2400" dirty="0"/>
              <a:t>累计频数与总频数的比值。</a:t>
            </a:r>
          </a:p>
          <a:p>
            <a:pPr>
              <a:buFont typeface="Wingdings" pitchFamily="2" charset="2"/>
              <a:buNone/>
            </a:pPr>
            <a:r>
              <a:rPr lang="en-US" altLang="zh-CN" sz="2400" b="1" dirty="0">
                <a:solidFill>
                  <a:srgbClr val="C00000"/>
                </a:solidFill>
              </a:rPr>
              <a:t>2. </a:t>
            </a:r>
            <a:r>
              <a:rPr lang="zh-CN" altLang="en-US" sz="2400" b="1" dirty="0">
                <a:solidFill>
                  <a:srgbClr val="C00000"/>
                </a:solidFill>
              </a:rPr>
              <a:t>累计频率分布曲线</a:t>
            </a:r>
          </a:p>
          <a:p>
            <a:r>
              <a:rPr lang="zh-CN" altLang="en-US" sz="2400" dirty="0"/>
              <a:t>在实际工作中，常用累计频率分布曲线表示累计频率。 </a:t>
            </a:r>
          </a:p>
        </p:txBody>
      </p:sp>
      <p:grpSp>
        <p:nvGrpSpPr>
          <p:cNvPr id="11" name="组合 10"/>
          <p:cNvGrpSpPr/>
          <p:nvPr/>
        </p:nvGrpSpPr>
        <p:grpSpPr>
          <a:xfrm>
            <a:off x="1763688" y="4365104"/>
            <a:ext cx="4824437" cy="1873250"/>
            <a:chOff x="1763688" y="4365104"/>
            <a:chExt cx="4824437" cy="1873250"/>
          </a:xfrm>
        </p:grpSpPr>
        <p:sp>
          <p:nvSpPr>
            <p:cNvPr id="39942" name="Line 6"/>
            <p:cNvSpPr>
              <a:spLocks noChangeShapeType="1"/>
            </p:cNvSpPr>
            <p:nvPr/>
          </p:nvSpPr>
          <p:spPr bwMode="auto">
            <a:xfrm flipV="1">
              <a:off x="2811793" y="4365104"/>
              <a:ext cx="0" cy="1478882"/>
            </a:xfrm>
            <a:prstGeom prst="line">
              <a:avLst/>
            </a:prstGeom>
            <a:noFill/>
            <a:ln w="28575">
              <a:solidFill>
                <a:srgbClr val="000000"/>
              </a:solidFill>
              <a:round/>
              <a:headEnd/>
              <a:tailEnd type="triangle" w="med" len="med"/>
            </a:ln>
          </p:spPr>
          <p:txBody>
            <a:bodyPr/>
            <a:lstStyle/>
            <a:p>
              <a:endParaRPr lang="zh-CN" altLang="en-US"/>
            </a:p>
          </p:txBody>
        </p:sp>
        <p:sp>
          <p:nvSpPr>
            <p:cNvPr id="39944" name="Line 8"/>
            <p:cNvSpPr>
              <a:spLocks noChangeShapeType="1"/>
            </p:cNvSpPr>
            <p:nvPr/>
          </p:nvSpPr>
          <p:spPr bwMode="auto">
            <a:xfrm flipV="1">
              <a:off x="2811793" y="5843985"/>
              <a:ext cx="3776332" cy="0"/>
            </a:xfrm>
            <a:prstGeom prst="line">
              <a:avLst/>
            </a:prstGeom>
            <a:noFill/>
            <a:ln w="28575">
              <a:solidFill>
                <a:srgbClr val="000000"/>
              </a:solidFill>
              <a:round/>
              <a:headEnd/>
              <a:tailEnd type="triangle" w="med" len="med"/>
            </a:ln>
          </p:spPr>
          <p:txBody>
            <a:bodyPr/>
            <a:lstStyle/>
            <a:p>
              <a:endParaRPr lang="zh-CN" altLang="en-US"/>
            </a:p>
          </p:txBody>
        </p:sp>
        <p:sp>
          <p:nvSpPr>
            <p:cNvPr id="39945" name="Rectangle 9"/>
            <p:cNvSpPr>
              <a:spLocks noChangeArrowheads="1"/>
            </p:cNvSpPr>
            <p:nvPr/>
          </p:nvSpPr>
          <p:spPr bwMode="auto">
            <a:xfrm>
              <a:off x="1763688" y="4902869"/>
              <a:ext cx="936104" cy="326331"/>
            </a:xfrm>
            <a:prstGeom prst="rect">
              <a:avLst/>
            </a:prstGeom>
            <a:noFill/>
            <a:ln w="9525">
              <a:noFill/>
              <a:miter lim="800000"/>
              <a:headEnd/>
              <a:tailEnd/>
            </a:ln>
          </p:spPr>
          <p:txBody>
            <a:bodyPr lIns="0" tIns="0" rIns="0" bIns="0"/>
            <a:lstStyle/>
            <a:p>
              <a:pPr algn="just"/>
              <a:r>
                <a:rPr lang="zh-CN" altLang="en-US" sz="1600" b="1" dirty="0">
                  <a:latin typeface="Times New Roman" pitchFamily="18" charset="0"/>
                </a:rPr>
                <a:t>累计频率</a:t>
              </a:r>
              <a:endParaRPr lang="zh-CN" altLang="en-US" sz="1600" b="1" dirty="0"/>
            </a:p>
          </p:txBody>
        </p:sp>
        <p:sp>
          <p:nvSpPr>
            <p:cNvPr id="39946" name="Rectangle 10"/>
            <p:cNvSpPr>
              <a:spLocks noChangeArrowheads="1"/>
            </p:cNvSpPr>
            <p:nvPr/>
          </p:nvSpPr>
          <p:spPr bwMode="auto">
            <a:xfrm>
              <a:off x="4227918" y="5942578"/>
              <a:ext cx="944083" cy="295776"/>
            </a:xfrm>
            <a:prstGeom prst="rect">
              <a:avLst/>
            </a:prstGeom>
            <a:noFill/>
            <a:ln w="9525">
              <a:noFill/>
              <a:miter lim="800000"/>
              <a:headEnd/>
              <a:tailEnd/>
            </a:ln>
          </p:spPr>
          <p:txBody>
            <a:bodyPr lIns="0" tIns="0" rIns="0" bIns="0"/>
            <a:lstStyle/>
            <a:p>
              <a:pPr algn="just"/>
              <a:r>
                <a:rPr lang="zh-CN" altLang="en-US" sz="1600" b="1" dirty="0">
                  <a:latin typeface="Times New Roman" pitchFamily="18" charset="0"/>
                </a:rPr>
                <a:t>特性值</a:t>
              </a:r>
              <a:endParaRPr lang="zh-CN" altLang="en-US" sz="1600" b="1" dirty="0"/>
            </a:p>
          </p:txBody>
        </p:sp>
        <p:sp>
          <p:nvSpPr>
            <p:cNvPr id="39947" name="Freeform 11"/>
            <p:cNvSpPr>
              <a:spLocks/>
            </p:cNvSpPr>
            <p:nvPr/>
          </p:nvSpPr>
          <p:spPr bwMode="auto">
            <a:xfrm>
              <a:off x="2811793" y="4638442"/>
              <a:ext cx="2935300" cy="1205543"/>
            </a:xfrm>
            <a:custGeom>
              <a:avLst/>
              <a:gdLst/>
              <a:ahLst/>
              <a:cxnLst>
                <a:cxn ang="0">
                  <a:pos x="0" y="1773"/>
                </a:cxn>
                <a:cxn ang="0">
                  <a:pos x="681" y="1358"/>
                </a:cxn>
                <a:cxn ang="0">
                  <a:pos x="1116" y="908"/>
                </a:cxn>
                <a:cxn ang="0">
                  <a:pos x="1491" y="468"/>
                </a:cxn>
                <a:cxn ang="0">
                  <a:pos x="1761" y="233"/>
                </a:cxn>
                <a:cxn ang="0">
                  <a:pos x="2223" y="33"/>
                </a:cxn>
                <a:cxn ang="0">
                  <a:pos x="2649" y="33"/>
                </a:cxn>
              </a:cxnLst>
              <a:rect l="0" t="0" r="r" b="b"/>
              <a:pathLst>
                <a:path w="2649" h="1773">
                  <a:moveTo>
                    <a:pt x="0" y="1773"/>
                  </a:moveTo>
                  <a:cubicBezTo>
                    <a:pt x="113" y="1704"/>
                    <a:pt x="495" y="1502"/>
                    <a:pt x="681" y="1358"/>
                  </a:cubicBezTo>
                  <a:cubicBezTo>
                    <a:pt x="867" y="1214"/>
                    <a:pt x="981" y="1056"/>
                    <a:pt x="1116" y="908"/>
                  </a:cubicBezTo>
                  <a:cubicBezTo>
                    <a:pt x="1251" y="760"/>
                    <a:pt x="1383" y="581"/>
                    <a:pt x="1491" y="468"/>
                  </a:cubicBezTo>
                  <a:cubicBezTo>
                    <a:pt x="1599" y="355"/>
                    <a:pt x="1639" y="305"/>
                    <a:pt x="1761" y="233"/>
                  </a:cubicBezTo>
                  <a:cubicBezTo>
                    <a:pt x="1883" y="161"/>
                    <a:pt x="2075" y="66"/>
                    <a:pt x="2223" y="33"/>
                  </a:cubicBezTo>
                  <a:cubicBezTo>
                    <a:pt x="2371" y="0"/>
                    <a:pt x="2514" y="21"/>
                    <a:pt x="2649" y="33"/>
                  </a:cubicBezTo>
                </a:path>
              </a:pathLst>
            </a:custGeom>
            <a:noFill/>
            <a:ln w="28575" cap="flat" cmpd="sng">
              <a:solidFill>
                <a:srgbClr val="000000"/>
              </a:solidFill>
              <a:prstDash val="solid"/>
              <a:round/>
              <a:headEnd type="none" w="med" len="med"/>
              <a:tailEnd type="none" w="med" len="med"/>
            </a:ln>
            <a:effectLst/>
          </p:spPr>
          <p:txBody>
            <a:bodyPr/>
            <a:lstStyle/>
            <a:p>
              <a:endParaRPr lang="zh-CN" altLang="en-US"/>
            </a:p>
          </p:txBody>
        </p:sp>
      </p:grpSp>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t>概述</a:t>
            </a:r>
            <a:endParaRPr lang="zh-CN" altLang="en-US" b="1" dirty="0"/>
          </a:p>
        </p:txBody>
      </p:sp>
      <p:sp>
        <p:nvSpPr>
          <p:cNvPr id="8195" name="Rectangle 3"/>
          <p:cNvSpPr>
            <a:spLocks noGrp="1" noChangeArrowheads="1"/>
          </p:cNvSpPr>
          <p:nvPr>
            <p:ph idx="1"/>
          </p:nvPr>
        </p:nvSpPr>
        <p:spPr>
          <a:xfrm>
            <a:off x="468313" y="1279525"/>
            <a:ext cx="8229600" cy="5078433"/>
          </a:xfrm>
        </p:spPr>
        <p:txBody>
          <a:bodyPr/>
          <a:lstStyle/>
          <a:p>
            <a:pPr>
              <a:lnSpc>
                <a:spcPts val="3700"/>
              </a:lnSpc>
              <a:spcBef>
                <a:spcPts val="0"/>
              </a:spcBef>
              <a:buNone/>
            </a:pPr>
            <a:r>
              <a:rPr lang="zh-CN" altLang="en-US" sz="2400" b="1" dirty="0">
                <a:solidFill>
                  <a:srgbClr val="C00000"/>
                </a:solidFill>
              </a:rPr>
              <a:t>项目质量数据的类型</a:t>
            </a:r>
            <a:r>
              <a:rPr lang="en-US" altLang="zh-CN" sz="2400" b="1" dirty="0">
                <a:solidFill>
                  <a:srgbClr val="C00000"/>
                </a:solidFill>
              </a:rPr>
              <a:t>:</a:t>
            </a:r>
          </a:p>
          <a:p>
            <a:pPr>
              <a:lnSpc>
                <a:spcPts val="3700"/>
              </a:lnSpc>
              <a:spcBef>
                <a:spcPts val="0"/>
              </a:spcBef>
            </a:pPr>
            <a:r>
              <a:rPr lang="zh-CN" altLang="en-US" sz="2400" dirty="0"/>
              <a:t>根据项目质量数据特性的不同，可将其分为两类：</a:t>
            </a:r>
          </a:p>
          <a:p>
            <a:pPr>
              <a:lnSpc>
                <a:spcPts val="3700"/>
              </a:lnSpc>
              <a:spcBef>
                <a:spcPts val="0"/>
              </a:spcBef>
              <a:buFont typeface="Wingdings" pitchFamily="2" charset="2"/>
              <a:buNone/>
            </a:pPr>
            <a:r>
              <a:rPr lang="zh-CN" altLang="en-US" sz="2400" dirty="0"/>
              <a:t>（</a:t>
            </a:r>
            <a:r>
              <a:rPr lang="en-US" altLang="zh-CN" sz="2400" dirty="0"/>
              <a:t>1</a:t>
            </a:r>
            <a:r>
              <a:rPr lang="zh-CN" altLang="en-US" sz="2400" dirty="0"/>
              <a:t>）</a:t>
            </a:r>
            <a:r>
              <a:rPr lang="zh-CN" altLang="en-US" sz="2400" dirty="0">
                <a:solidFill>
                  <a:schemeClr val="accent2"/>
                </a:solidFill>
              </a:rPr>
              <a:t>计量值数据</a:t>
            </a:r>
            <a:r>
              <a:rPr lang="zh-CN" altLang="en-US" sz="2400" dirty="0"/>
              <a:t>，即可以连续取值的数据。</a:t>
            </a:r>
          </a:p>
          <a:p>
            <a:pPr>
              <a:lnSpc>
                <a:spcPts val="3700"/>
              </a:lnSpc>
              <a:spcBef>
                <a:spcPts val="0"/>
              </a:spcBef>
              <a:buFont typeface="Wingdings" pitchFamily="2" charset="2"/>
              <a:buNone/>
            </a:pPr>
            <a:r>
              <a:rPr lang="zh-CN" altLang="en-US" sz="2400" dirty="0"/>
              <a:t>（</a:t>
            </a:r>
            <a:r>
              <a:rPr lang="en-US" altLang="zh-CN" sz="2400" dirty="0"/>
              <a:t>2</a:t>
            </a:r>
            <a:r>
              <a:rPr lang="zh-CN" altLang="en-US" sz="2400" dirty="0"/>
              <a:t>）</a:t>
            </a:r>
            <a:r>
              <a:rPr lang="zh-CN" altLang="en-US" sz="2400" dirty="0">
                <a:solidFill>
                  <a:schemeClr val="accent2"/>
                </a:solidFill>
              </a:rPr>
              <a:t>计数值数据</a:t>
            </a:r>
            <a:r>
              <a:rPr lang="zh-CN" altLang="en-US" sz="2400" dirty="0"/>
              <a:t>，即不能连续取值，只能数出个数、次数的数据。</a:t>
            </a:r>
          </a:p>
          <a:p>
            <a:pPr>
              <a:lnSpc>
                <a:spcPts val="3700"/>
              </a:lnSpc>
              <a:spcBef>
                <a:spcPts val="0"/>
              </a:spcBef>
            </a:pPr>
            <a:r>
              <a:rPr lang="zh-CN" altLang="en-US" sz="2400" dirty="0"/>
              <a:t>根据使用目的不同，项目质量数据大体可分为以下几类：</a:t>
            </a:r>
          </a:p>
          <a:p>
            <a:pPr>
              <a:lnSpc>
                <a:spcPts val="3700"/>
              </a:lnSpc>
              <a:spcBef>
                <a:spcPts val="0"/>
              </a:spcBef>
              <a:buFont typeface="Wingdings" pitchFamily="2" charset="2"/>
              <a:buNone/>
            </a:pPr>
            <a:r>
              <a:rPr lang="zh-CN" altLang="en-US" sz="2400" dirty="0"/>
              <a:t>（</a:t>
            </a:r>
            <a:r>
              <a:rPr lang="en-US" altLang="zh-CN" sz="2400" dirty="0"/>
              <a:t>1</a:t>
            </a:r>
            <a:r>
              <a:rPr lang="zh-CN" altLang="en-US" sz="2400" dirty="0"/>
              <a:t>）掌握项目质量状况的数据。</a:t>
            </a:r>
          </a:p>
          <a:p>
            <a:pPr>
              <a:lnSpc>
                <a:spcPts val="3700"/>
              </a:lnSpc>
              <a:spcBef>
                <a:spcPts val="0"/>
              </a:spcBef>
              <a:buFont typeface="Wingdings" pitchFamily="2" charset="2"/>
              <a:buNone/>
            </a:pPr>
            <a:r>
              <a:rPr lang="zh-CN" altLang="en-US" sz="2400" dirty="0"/>
              <a:t>（</a:t>
            </a:r>
            <a:r>
              <a:rPr lang="en-US" altLang="zh-CN" sz="2400" dirty="0"/>
              <a:t>2</a:t>
            </a:r>
            <a:r>
              <a:rPr lang="zh-CN" altLang="en-US" sz="2400" dirty="0"/>
              <a:t>）分析问题原因用的数据。</a:t>
            </a:r>
          </a:p>
          <a:p>
            <a:pPr>
              <a:lnSpc>
                <a:spcPts val="3700"/>
              </a:lnSpc>
              <a:spcBef>
                <a:spcPts val="0"/>
              </a:spcBef>
              <a:buFont typeface="Wingdings" pitchFamily="2" charset="2"/>
              <a:buNone/>
            </a:pPr>
            <a:r>
              <a:rPr lang="zh-CN" altLang="en-US" sz="2400" dirty="0"/>
              <a:t>（</a:t>
            </a:r>
            <a:r>
              <a:rPr lang="en-US" altLang="zh-CN" sz="2400" dirty="0"/>
              <a:t>3</a:t>
            </a:r>
            <a:r>
              <a:rPr lang="zh-CN" altLang="en-US" sz="2400" dirty="0"/>
              <a:t>）管理工序、活动或作业质量用的数据。</a:t>
            </a:r>
          </a:p>
          <a:p>
            <a:pPr>
              <a:lnSpc>
                <a:spcPts val="3700"/>
              </a:lnSpc>
              <a:spcBef>
                <a:spcPts val="0"/>
              </a:spcBef>
              <a:buFont typeface="Wingdings" pitchFamily="2" charset="2"/>
              <a:buNone/>
            </a:pPr>
            <a:r>
              <a:rPr lang="zh-CN" altLang="en-US" sz="2400" dirty="0"/>
              <a:t>（</a:t>
            </a:r>
            <a:r>
              <a:rPr lang="en-US" altLang="zh-CN" sz="2400" dirty="0"/>
              <a:t>4</a:t>
            </a:r>
            <a:r>
              <a:rPr lang="zh-CN" altLang="en-US" sz="2400" dirty="0"/>
              <a:t>）判定项目质量水平的数据。</a:t>
            </a:r>
          </a:p>
        </p:txBody>
      </p:sp>
    </p:spTree>
  </p:cSld>
  <p:clrMapOvr>
    <a:masterClrMapping/>
  </p:clrMapOvr>
  <p:transition>
    <p:cover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smtClean="0"/>
              <a:t>频率曲线图</a:t>
            </a:r>
            <a:endParaRPr lang="zh-CN" altLang="zh-CN" b="1" dirty="0"/>
          </a:p>
        </p:txBody>
      </p:sp>
      <p:sp>
        <p:nvSpPr>
          <p:cNvPr id="49155" name="Rectangle 3"/>
          <p:cNvSpPr>
            <a:spLocks noGrp="1" noChangeArrowheads="1"/>
          </p:cNvSpPr>
          <p:nvPr>
            <p:ph idx="1"/>
          </p:nvPr>
        </p:nvSpPr>
        <p:spPr/>
        <p:txBody>
          <a:bodyPr/>
          <a:lstStyle/>
          <a:p>
            <a:r>
              <a:rPr lang="zh-CN" altLang="en-US" sz="2400" b="1" dirty="0" smtClean="0">
                <a:solidFill>
                  <a:srgbClr val="C00000"/>
                </a:solidFill>
              </a:rPr>
              <a:t>频率曲线图：</a:t>
            </a:r>
            <a:r>
              <a:rPr lang="zh-CN" altLang="en-US" sz="2400" dirty="0"/>
              <a:t>以横坐标表示质量特性值，纵坐标表示频率，将各组（各特性值）频率所对应的点，用平滑的曲线连接起来形成的图形。</a:t>
            </a:r>
          </a:p>
        </p:txBody>
      </p:sp>
      <p:grpSp>
        <p:nvGrpSpPr>
          <p:cNvPr id="2" name="Group 4"/>
          <p:cNvGrpSpPr>
            <a:grpSpLocks/>
          </p:cNvGrpSpPr>
          <p:nvPr/>
        </p:nvGrpSpPr>
        <p:grpSpPr bwMode="auto">
          <a:xfrm>
            <a:off x="2411413" y="3429000"/>
            <a:ext cx="3587750" cy="1749425"/>
            <a:chOff x="6483" y="1630"/>
            <a:chExt cx="3834" cy="2755"/>
          </a:xfrm>
          <a:noFill/>
        </p:grpSpPr>
        <p:grpSp>
          <p:nvGrpSpPr>
            <p:cNvPr id="3" name="Group 5"/>
            <p:cNvGrpSpPr>
              <a:grpSpLocks/>
            </p:cNvGrpSpPr>
            <p:nvPr/>
          </p:nvGrpSpPr>
          <p:grpSpPr bwMode="auto">
            <a:xfrm>
              <a:off x="6483" y="1630"/>
              <a:ext cx="3834" cy="2755"/>
              <a:chOff x="2010" y="12025"/>
              <a:chExt cx="3834" cy="2755"/>
            </a:xfrm>
            <a:grpFill/>
          </p:grpSpPr>
          <p:sp>
            <p:nvSpPr>
              <p:cNvPr id="49158" name="Line 6"/>
              <p:cNvSpPr>
                <a:spLocks noChangeShapeType="1"/>
              </p:cNvSpPr>
              <p:nvPr/>
            </p:nvSpPr>
            <p:spPr bwMode="auto">
              <a:xfrm flipV="1">
                <a:off x="2436" y="12025"/>
                <a:ext cx="0" cy="2175"/>
              </a:xfrm>
              <a:prstGeom prst="line">
                <a:avLst/>
              </a:prstGeom>
              <a:grpFill/>
              <a:ln w="28575">
                <a:solidFill>
                  <a:srgbClr val="000000"/>
                </a:solidFill>
                <a:round/>
                <a:headEnd/>
                <a:tailEnd type="triangle" w="med" len="med"/>
              </a:ln>
            </p:spPr>
            <p:txBody>
              <a:bodyPr/>
              <a:lstStyle/>
              <a:p>
                <a:endParaRPr lang="zh-CN" altLang="en-US"/>
              </a:p>
            </p:txBody>
          </p:sp>
          <p:sp>
            <p:nvSpPr>
              <p:cNvPr id="49159" name="Line 7"/>
              <p:cNvSpPr>
                <a:spLocks noChangeShapeType="1"/>
              </p:cNvSpPr>
              <p:nvPr/>
            </p:nvSpPr>
            <p:spPr bwMode="auto">
              <a:xfrm flipV="1">
                <a:off x="2436" y="14200"/>
                <a:ext cx="3408" cy="0"/>
              </a:xfrm>
              <a:prstGeom prst="line">
                <a:avLst/>
              </a:prstGeom>
              <a:grpFill/>
              <a:ln w="28575">
                <a:solidFill>
                  <a:srgbClr val="000000"/>
                </a:solidFill>
                <a:round/>
                <a:headEnd/>
                <a:tailEnd type="triangle" w="med" len="med"/>
              </a:ln>
            </p:spPr>
            <p:txBody>
              <a:bodyPr/>
              <a:lstStyle/>
              <a:p>
                <a:endParaRPr lang="zh-CN" altLang="en-US"/>
              </a:p>
            </p:txBody>
          </p:sp>
          <p:sp>
            <p:nvSpPr>
              <p:cNvPr id="49160" name="Rectangle 8"/>
              <p:cNvSpPr>
                <a:spLocks noChangeArrowheads="1"/>
              </p:cNvSpPr>
              <p:nvPr/>
            </p:nvSpPr>
            <p:spPr bwMode="auto">
              <a:xfrm>
                <a:off x="2010" y="12605"/>
                <a:ext cx="426" cy="580"/>
              </a:xfrm>
              <a:prstGeom prst="rect">
                <a:avLst/>
              </a:prstGeom>
              <a:grpFill/>
              <a:ln w="9525">
                <a:noFill/>
                <a:miter lim="800000"/>
                <a:headEnd/>
                <a:tailEnd/>
              </a:ln>
            </p:spPr>
            <p:txBody>
              <a:bodyPr lIns="0" tIns="0" rIns="0" bIns="0"/>
              <a:lstStyle/>
              <a:p>
                <a:pPr algn="just"/>
                <a:r>
                  <a:rPr lang="zh-CN" altLang="en-US" sz="1600">
                    <a:latin typeface="Times New Roman" pitchFamily="18" charset="0"/>
                  </a:rPr>
                  <a:t>频率</a:t>
                </a:r>
                <a:endParaRPr lang="zh-CN" altLang="en-US" sz="1600"/>
              </a:p>
            </p:txBody>
          </p:sp>
          <p:sp>
            <p:nvSpPr>
              <p:cNvPr id="49161" name="Rectangle 9"/>
              <p:cNvSpPr>
                <a:spLocks noChangeArrowheads="1"/>
              </p:cNvSpPr>
              <p:nvPr/>
            </p:nvSpPr>
            <p:spPr bwMode="auto">
              <a:xfrm>
                <a:off x="3714" y="14345"/>
                <a:ext cx="852" cy="435"/>
              </a:xfrm>
              <a:prstGeom prst="rect">
                <a:avLst/>
              </a:prstGeom>
              <a:grpFill/>
              <a:ln w="9525">
                <a:noFill/>
                <a:miter lim="800000"/>
                <a:headEnd/>
                <a:tailEnd/>
              </a:ln>
            </p:spPr>
            <p:txBody>
              <a:bodyPr lIns="0" tIns="0" rIns="0" bIns="0"/>
              <a:lstStyle/>
              <a:p>
                <a:pPr algn="just"/>
                <a:r>
                  <a:rPr lang="zh-CN" altLang="en-US" sz="1600">
                    <a:latin typeface="Times New Roman" pitchFamily="18" charset="0"/>
                  </a:rPr>
                  <a:t>特性值</a:t>
                </a:r>
                <a:endParaRPr lang="zh-CN" altLang="en-US" sz="1600"/>
              </a:p>
            </p:txBody>
          </p:sp>
        </p:grpSp>
        <p:grpSp>
          <p:nvGrpSpPr>
            <p:cNvPr id="4" name="Group 10"/>
            <p:cNvGrpSpPr>
              <a:grpSpLocks/>
            </p:cNvGrpSpPr>
            <p:nvPr/>
          </p:nvGrpSpPr>
          <p:grpSpPr bwMode="auto">
            <a:xfrm>
              <a:off x="7122" y="2618"/>
              <a:ext cx="2994" cy="1054"/>
              <a:chOff x="7122" y="6488"/>
              <a:chExt cx="2994" cy="1054"/>
            </a:xfrm>
            <a:grpFill/>
          </p:grpSpPr>
          <p:sp>
            <p:nvSpPr>
              <p:cNvPr id="49163" name="Freeform 11"/>
              <p:cNvSpPr>
                <a:spLocks/>
              </p:cNvSpPr>
              <p:nvPr/>
            </p:nvSpPr>
            <p:spPr bwMode="auto">
              <a:xfrm>
                <a:off x="7122" y="6488"/>
                <a:ext cx="1503" cy="1054"/>
              </a:xfrm>
              <a:custGeom>
                <a:avLst/>
                <a:gdLst/>
                <a:ahLst/>
                <a:cxnLst>
                  <a:cxn ang="0">
                    <a:pos x="0" y="1042"/>
                  </a:cxn>
                  <a:cxn ang="0">
                    <a:pos x="258"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43" y="1037"/>
                      <a:pt x="150" y="1054"/>
                      <a:pt x="258" y="1012"/>
                    </a:cubicBezTo>
                    <a:cubicBezTo>
                      <a:pt x="366" y="970"/>
                      <a:pt x="549" y="879"/>
                      <a:pt x="648" y="787"/>
                    </a:cubicBezTo>
                    <a:cubicBezTo>
                      <a:pt x="747"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grpFill/>
              <a:ln w="28575" cap="flat" cmpd="sng">
                <a:solidFill>
                  <a:srgbClr val="000000"/>
                </a:solidFill>
                <a:prstDash val="solid"/>
                <a:round/>
                <a:headEnd type="none" w="med" len="med"/>
                <a:tailEnd type="none" w="med" len="med"/>
              </a:ln>
              <a:effectLst/>
            </p:spPr>
            <p:txBody>
              <a:bodyPr/>
              <a:lstStyle/>
              <a:p>
                <a:endParaRPr lang="zh-CN" altLang="en-US"/>
              </a:p>
            </p:txBody>
          </p:sp>
          <p:sp>
            <p:nvSpPr>
              <p:cNvPr id="49164" name="Freeform 12"/>
              <p:cNvSpPr>
                <a:spLocks/>
              </p:cNvSpPr>
              <p:nvPr/>
            </p:nvSpPr>
            <p:spPr bwMode="auto">
              <a:xfrm flipH="1">
                <a:off x="8613" y="6488"/>
                <a:ext cx="1503" cy="1054"/>
              </a:xfrm>
              <a:custGeom>
                <a:avLst/>
                <a:gdLst/>
                <a:ahLst/>
                <a:cxnLst>
                  <a:cxn ang="0">
                    <a:pos x="0" y="1042"/>
                  </a:cxn>
                  <a:cxn ang="0">
                    <a:pos x="213"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35" y="1037"/>
                      <a:pt x="105" y="1054"/>
                      <a:pt x="213" y="1012"/>
                    </a:cubicBezTo>
                    <a:cubicBezTo>
                      <a:pt x="321" y="970"/>
                      <a:pt x="542" y="879"/>
                      <a:pt x="648" y="787"/>
                    </a:cubicBezTo>
                    <a:cubicBezTo>
                      <a:pt x="754"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grpFill/>
              <a:ln w="28575" cap="flat" cmpd="sng">
                <a:solidFill>
                  <a:srgbClr val="000000"/>
                </a:solidFill>
                <a:prstDash val="solid"/>
                <a:round/>
                <a:headEnd type="none" w="med" len="med"/>
                <a:tailEnd type="none" w="med" len="med"/>
              </a:ln>
              <a:effectLst/>
            </p:spPr>
            <p:txBody>
              <a:bodyPr/>
              <a:lstStyle/>
              <a:p>
                <a:endParaRPr lang="zh-CN" altLang="en-US"/>
              </a:p>
            </p:txBody>
          </p:sp>
        </p:grpSp>
      </p:grpSp>
    </p:spTree>
  </p:cSld>
  <p:clrMapOvr>
    <a:masterClrMapping/>
  </p:clrMapOvr>
  <p:transition>
    <p:cover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z="3200" dirty="0" smtClean="0"/>
              <a:t>频率分布函数</a:t>
            </a:r>
            <a:r>
              <a:rPr lang="en-US" altLang="zh-CN" sz="3200" dirty="0" smtClean="0"/>
              <a:t>P(x)</a:t>
            </a:r>
            <a:r>
              <a:rPr lang="zh-CN" altLang="en-US" sz="3200" dirty="0" smtClean="0"/>
              <a:t>，累计频率分布函数</a:t>
            </a:r>
            <a:endParaRPr lang="zh-CN" altLang="zh-CN" sz="3200" b="1" dirty="0"/>
          </a:p>
        </p:txBody>
      </p:sp>
      <p:sp>
        <p:nvSpPr>
          <p:cNvPr id="41987" name="Rectangle 3"/>
          <p:cNvSpPr>
            <a:spLocks noGrp="1" noChangeArrowheads="1"/>
          </p:cNvSpPr>
          <p:nvPr>
            <p:ph idx="1"/>
          </p:nvPr>
        </p:nvSpPr>
        <p:spPr>
          <a:xfrm>
            <a:off x="467544" y="1124744"/>
            <a:ext cx="7772400" cy="5472608"/>
          </a:xfrm>
        </p:spPr>
        <p:txBody>
          <a:bodyPr/>
          <a:lstStyle/>
          <a:p>
            <a:r>
              <a:rPr lang="zh-CN" altLang="en-US" sz="2400" dirty="0"/>
              <a:t>若设质量特性值为</a:t>
            </a:r>
            <a:r>
              <a:rPr lang="en-US" altLang="zh-CN" sz="2400" dirty="0"/>
              <a:t>x</a:t>
            </a:r>
            <a:r>
              <a:rPr lang="zh-CN" altLang="en-US" sz="2400" dirty="0"/>
              <a:t>，频率函数为</a:t>
            </a:r>
            <a:r>
              <a:rPr lang="en-US" altLang="zh-CN" sz="2400" dirty="0"/>
              <a:t>P(x)</a:t>
            </a:r>
            <a:r>
              <a:rPr lang="zh-CN" altLang="en-US" sz="2400" dirty="0"/>
              <a:t>，累计频率函数为</a:t>
            </a:r>
            <a:r>
              <a:rPr lang="en-US" altLang="zh-CN" sz="2400" dirty="0"/>
              <a:t>Y(x)</a:t>
            </a:r>
            <a:r>
              <a:rPr lang="zh-CN" altLang="en-US" sz="2400" dirty="0"/>
              <a:t>，</a:t>
            </a:r>
            <a:r>
              <a:rPr lang="en-US" altLang="zh-CN" sz="2400" dirty="0"/>
              <a:t>a</a:t>
            </a:r>
            <a:r>
              <a:rPr lang="zh-CN" altLang="en-US" sz="2400" dirty="0"/>
              <a:t>、</a:t>
            </a:r>
            <a:r>
              <a:rPr lang="en-US" altLang="zh-CN" sz="2400" dirty="0"/>
              <a:t>b</a:t>
            </a:r>
            <a:r>
              <a:rPr lang="zh-CN" altLang="en-US" sz="2400" dirty="0"/>
              <a:t>分别表示</a:t>
            </a:r>
            <a:r>
              <a:rPr lang="en-US" altLang="zh-CN" sz="2400" dirty="0"/>
              <a:t>x</a:t>
            </a:r>
            <a:r>
              <a:rPr lang="zh-CN" altLang="en-US" sz="2400" dirty="0"/>
              <a:t>的变异下限和变异上限，则</a:t>
            </a:r>
            <a:r>
              <a:rPr lang="en-US" altLang="zh-CN" sz="2400" dirty="0"/>
              <a:t>P(x)</a:t>
            </a:r>
            <a:r>
              <a:rPr lang="zh-CN" altLang="en-US" sz="2400" dirty="0"/>
              <a:t>、</a:t>
            </a:r>
            <a:r>
              <a:rPr lang="en-US" altLang="zh-CN" sz="2400" dirty="0"/>
              <a:t>Y(x)</a:t>
            </a:r>
            <a:r>
              <a:rPr lang="zh-CN" altLang="en-US" sz="2400" dirty="0"/>
              <a:t>之间的关系为</a:t>
            </a:r>
            <a:r>
              <a:rPr lang="zh-CN" altLang="en-US" sz="2400" dirty="0" smtClean="0"/>
              <a:t>：</a:t>
            </a:r>
            <a:endParaRPr lang="zh-CN" altLang="en-US" sz="2400" dirty="0"/>
          </a:p>
          <a:p>
            <a:endParaRPr lang="zh-CN" altLang="en-US" sz="2400" dirty="0"/>
          </a:p>
          <a:p>
            <a:endParaRPr lang="zh-CN" altLang="en-US" sz="2400" dirty="0"/>
          </a:p>
          <a:p>
            <a:endParaRPr lang="zh-CN" altLang="en-US" sz="2400" dirty="0"/>
          </a:p>
          <a:p>
            <a:r>
              <a:rPr lang="zh-CN" altLang="en-US" sz="2400" dirty="0"/>
              <a:t>在质量管理工作中，若已求得频率分布函数</a:t>
            </a:r>
            <a:r>
              <a:rPr lang="en-US" altLang="zh-CN" sz="2400" dirty="0"/>
              <a:t>P(x)</a:t>
            </a:r>
            <a:r>
              <a:rPr lang="zh-CN" altLang="en-US" sz="2400" dirty="0"/>
              <a:t>，通过积分即可得到累计频率分布函数</a:t>
            </a:r>
            <a:r>
              <a:rPr lang="en-US" altLang="zh-CN" sz="2400" dirty="0"/>
              <a:t>Y(x)</a:t>
            </a:r>
            <a:r>
              <a:rPr lang="zh-CN" altLang="en-US" sz="2400" dirty="0"/>
              <a:t>；若已知</a:t>
            </a:r>
            <a:r>
              <a:rPr lang="en-US" altLang="zh-CN" sz="2400" dirty="0"/>
              <a:t>Y(x)</a:t>
            </a:r>
            <a:r>
              <a:rPr lang="zh-CN" altLang="en-US" sz="2400" dirty="0"/>
              <a:t>，通过微分则可得到</a:t>
            </a:r>
            <a:r>
              <a:rPr lang="en-US" altLang="zh-CN" sz="2400" dirty="0"/>
              <a:t>P(x)</a:t>
            </a:r>
            <a:r>
              <a:rPr lang="zh-CN" altLang="en-US" sz="2400" dirty="0"/>
              <a:t>。</a:t>
            </a:r>
          </a:p>
        </p:txBody>
      </p:sp>
      <p:sp>
        <p:nvSpPr>
          <p:cNvPr id="4198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88" name="Object 4"/>
          <p:cNvGraphicFramePr>
            <a:graphicFrameLocks noChangeAspect="1"/>
          </p:cNvGraphicFramePr>
          <p:nvPr/>
        </p:nvGraphicFramePr>
        <p:xfrm>
          <a:off x="1691680" y="2852936"/>
          <a:ext cx="2016125" cy="608012"/>
        </p:xfrm>
        <a:graphic>
          <a:graphicData uri="http://schemas.openxmlformats.org/presentationml/2006/ole">
            <p:oleObj spid="_x0000_s66562" name="公式" r:id="rId3" imgW="1104900" imgH="330200" progId="Equation.3">
              <p:embed/>
            </p:oleObj>
          </a:graphicData>
        </a:graphic>
      </p:graphicFrame>
      <p:sp>
        <p:nvSpPr>
          <p:cNvPr id="41991" name="Rectangle 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90" name="Object 6"/>
          <p:cNvGraphicFramePr>
            <a:graphicFrameLocks noChangeAspect="1"/>
          </p:cNvGraphicFramePr>
          <p:nvPr/>
        </p:nvGraphicFramePr>
        <p:xfrm>
          <a:off x="4355976" y="2852936"/>
          <a:ext cx="1512888" cy="652462"/>
        </p:xfrm>
        <a:graphic>
          <a:graphicData uri="http://schemas.openxmlformats.org/presentationml/2006/ole">
            <p:oleObj spid="_x0000_s66563" name="公式" r:id="rId4" imgW="901309" imgH="393529" progId="Equation.3">
              <p:embed/>
            </p:oleObj>
          </a:graphicData>
        </a:graphic>
      </p:graphicFrame>
      <p:sp>
        <p:nvSpPr>
          <p:cNvPr id="41993"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92" name="Object 8"/>
          <p:cNvGraphicFramePr>
            <a:graphicFrameLocks noChangeAspect="1"/>
          </p:cNvGraphicFramePr>
          <p:nvPr/>
        </p:nvGraphicFramePr>
        <p:xfrm>
          <a:off x="2483768" y="3645024"/>
          <a:ext cx="2808288" cy="722313"/>
        </p:xfrm>
        <a:graphic>
          <a:graphicData uri="http://schemas.openxmlformats.org/presentationml/2006/ole">
            <p:oleObj spid="_x0000_s66564" name="公式" r:id="rId5" imgW="1295400" imgH="3302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b="1" dirty="0" smtClean="0"/>
              <a:t>质量</a:t>
            </a:r>
            <a:r>
              <a:rPr lang="zh-CN" altLang="en-US" sz="3200" b="1" dirty="0"/>
              <a:t>数据变异的数字特征及其度量</a:t>
            </a:r>
          </a:p>
        </p:txBody>
      </p:sp>
      <p:sp>
        <p:nvSpPr>
          <p:cNvPr id="40963" name="Rectangle 3"/>
          <p:cNvSpPr>
            <a:spLocks noGrp="1" noChangeArrowheads="1"/>
          </p:cNvSpPr>
          <p:nvPr>
            <p:ph idx="1"/>
          </p:nvPr>
        </p:nvSpPr>
        <p:spPr>
          <a:xfrm>
            <a:off x="468313" y="1279525"/>
            <a:ext cx="8229600" cy="5173811"/>
          </a:xfrm>
        </p:spPr>
        <p:txBody>
          <a:bodyPr/>
          <a:lstStyle/>
          <a:p>
            <a:pPr indent="728663">
              <a:buFont typeface="Wingdings" pitchFamily="2" charset="2"/>
              <a:buNone/>
            </a:pPr>
            <a:r>
              <a:rPr lang="zh-CN" altLang="en-US" dirty="0" smtClean="0">
                <a:latin typeface="宋体" pitchFamily="2" charset="-122"/>
                <a:ea typeface="宋体" pitchFamily="2" charset="-122"/>
              </a:rPr>
              <a:t>从定性到定量描述质量数据的变异状况，即利用</a:t>
            </a:r>
            <a:r>
              <a:rPr lang="zh-CN" altLang="en-US" dirty="0" smtClean="0">
                <a:solidFill>
                  <a:srgbClr val="C00000"/>
                </a:solidFill>
                <a:latin typeface="宋体" pitchFamily="2" charset="-122"/>
                <a:ea typeface="宋体" pitchFamily="2" charset="-122"/>
              </a:rPr>
              <a:t>数字</a:t>
            </a:r>
            <a:r>
              <a:rPr lang="zh-CN" altLang="en-US" dirty="0">
                <a:solidFill>
                  <a:srgbClr val="C00000"/>
                </a:solidFill>
                <a:latin typeface="宋体" pitchFamily="2" charset="-122"/>
                <a:ea typeface="宋体" pitchFamily="2" charset="-122"/>
              </a:rPr>
              <a:t>特征</a:t>
            </a:r>
            <a:r>
              <a:rPr lang="zh-CN" altLang="en-US" dirty="0">
                <a:latin typeface="宋体" pitchFamily="2" charset="-122"/>
                <a:ea typeface="宋体" pitchFamily="2" charset="-122"/>
              </a:rPr>
              <a:t>，常采用</a:t>
            </a:r>
            <a:r>
              <a:rPr lang="zh-CN" altLang="en-US" dirty="0">
                <a:solidFill>
                  <a:srgbClr val="C00000"/>
                </a:solidFill>
                <a:latin typeface="宋体" pitchFamily="2" charset="-122"/>
                <a:ea typeface="宋体" pitchFamily="2" charset="-122"/>
              </a:rPr>
              <a:t>集中性、离散性、偏度与峰度</a:t>
            </a:r>
            <a:r>
              <a:rPr lang="zh-CN" altLang="en-US" dirty="0">
                <a:latin typeface="宋体" pitchFamily="2" charset="-122"/>
                <a:ea typeface="宋体" pitchFamily="2" charset="-122"/>
              </a:rPr>
              <a:t>来度量。</a:t>
            </a:r>
          </a:p>
          <a:p>
            <a:r>
              <a:rPr lang="zh-CN" altLang="en-US" b="1" dirty="0" smtClean="0">
                <a:solidFill>
                  <a:schemeClr val="accent6"/>
                </a:solidFill>
                <a:latin typeface="宋体" pitchFamily="2" charset="-122"/>
                <a:ea typeface="宋体" pitchFamily="2" charset="-122"/>
              </a:rPr>
              <a:t>集中性</a:t>
            </a:r>
            <a:endParaRPr lang="zh-CN" altLang="en-US" dirty="0">
              <a:solidFill>
                <a:schemeClr val="accent6"/>
              </a:solidFill>
              <a:latin typeface="宋体" pitchFamily="2" charset="-122"/>
              <a:ea typeface="宋体" pitchFamily="2" charset="-122"/>
            </a:endParaRPr>
          </a:p>
          <a:p>
            <a:pPr indent="642938">
              <a:buFont typeface="Wingdings" pitchFamily="2" charset="2"/>
              <a:buNone/>
            </a:pPr>
            <a:r>
              <a:rPr lang="zh-CN" altLang="en-US" sz="2400" dirty="0">
                <a:latin typeface="宋体" pitchFamily="2" charset="-122"/>
                <a:ea typeface="宋体" pitchFamily="2" charset="-122"/>
              </a:rPr>
              <a:t>变异的数据所表现出的</a:t>
            </a:r>
            <a:r>
              <a:rPr lang="zh-CN" altLang="en-US" sz="2400" dirty="0">
                <a:solidFill>
                  <a:srgbClr val="7030A0"/>
                </a:solidFill>
                <a:latin typeface="宋体" pitchFamily="2" charset="-122"/>
                <a:ea typeface="宋体" pitchFamily="2" charset="-122"/>
              </a:rPr>
              <a:t>集中的趋势</a:t>
            </a:r>
            <a:r>
              <a:rPr lang="zh-CN" altLang="en-US" sz="2400" dirty="0">
                <a:latin typeface="宋体" pitchFamily="2" charset="-122"/>
                <a:ea typeface="宋体" pitchFamily="2" charset="-122"/>
              </a:rPr>
              <a:t>称之为集中性。集中性是反映数据变异情况的一种典型特征。</a:t>
            </a:r>
          </a:p>
          <a:p>
            <a:pPr>
              <a:buFont typeface="Wingdings" pitchFamily="2" charset="2"/>
              <a:buNone/>
            </a:pPr>
            <a:r>
              <a:rPr lang="en-US" altLang="zh-CN" sz="2400" dirty="0" smtClean="0">
                <a:latin typeface="宋体" pitchFamily="2" charset="-122"/>
                <a:ea typeface="宋体" pitchFamily="2" charset="-122"/>
              </a:rPr>
              <a:t>		</a:t>
            </a:r>
            <a:r>
              <a:rPr lang="zh-CN" altLang="en-US" sz="2400" dirty="0" smtClean="0">
                <a:solidFill>
                  <a:srgbClr val="7030A0"/>
                </a:solidFill>
                <a:latin typeface="宋体" pitchFamily="2" charset="-122"/>
                <a:ea typeface="宋体" pitchFamily="2" charset="-122"/>
              </a:rPr>
              <a:t>主要</a:t>
            </a:r>
            <a:r>
              <a:rPr lang="zh-CN" altLang="en-US" sz="2400" dirty="0">
                <a:solidFill>
                  <a:srgbClr val="7030A0"/>
                </a:solidFill>
                <a:latin typeface="宋体" pitchFamily="2" charset="-122"/>
                <a:ea typeface="宋体" pitchFamily="2" charset="-122"/>
              </a:rPr>
              <a:t>指标有：平均数、中位数和众数</a:t>
            </a:r>
            <a:r>
              <a:rPr lang="zh-CN" altLang="en-US" sz="2400" dirty="0">
                <a:solidFill>
                  <a:srgbClr val="7030A0"/>
                </a:solidFill>
              </a:rPr>
              <a:t>。</a:t>
            </a:r>
          </a:p>
        </p:txBody>
      </p:sp>
    </p:spTree>
  </p:cSld>
  <p:clrMapOvr>
    <a:masterClrMapping/>
  </p:clrMapOvr>
  <p:transition>
    <p:cover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集中性</a:t>
            </a:r>
            <a:endParaRPr lang="zh-CN" altLang="zh-CN" b="1" dirty="0">
              <a:solidFill>
                <a:srgbClr val="C00000"/>
              </a:solidFill>
              <a:effectLst>
                <a:outerShdw blurRad="38100" dist="38100" dir="2700000" algn="tl">
                  <a:srgbClr val="000000">
                    <a:alpha val="43137"/>
                  </a:srgbClr>
                </a:outerShdw>
              </a:effectLst>
            </a:endParaRPr>
          </a:p>
        </p:txBody>
      </p:sp>
      <p:sp>
        <p:nvSpPr>
          <p:cNvPr id="48131" name="Rectangle 3"/>
          <p:cNvSpPr>
            <a:spLocks noGrp="1" noChangeArrowheads="1"/>
          </p:cNvSpPr>
          <p:nvPr>
            <p:ph idx="1"/>
          </p:nvPr>
        </p:nvSpPr>
        <p:spPr>
          <a:xfrm>
            <a:off x="683568" y="1196752"/>
            <a:ext cx="7772400" cy="4114800"/>
          </a:xfrm>
        </p:spPr>
        <p:txBody>
          <a:bodyPr/>
          <a:lstStyle/>
          <a:p>
            <a:r>
              <a:rPr lang="en-US" altLang="zh-CN" dirty="0"/>
              <a:t>1. </a:t>
            </a:r>
            <a:r>
              <a:rPr lang="zh-CN" altLang="en-US" dirty="0"/>
              <a:t>平均数</a:t>
            </a:r>
          </a:p>
        </p:txBody>
      </p:sp>
      <p:sp>
        <p:nvSpPr>
          <p:cNvPr id="48133" name="Rectangle 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2" name="Object 4"/>
          <p:cNvGraphicFramePr>
            <a:graphicFrameLocks noChangeAspect="1"/>
          </p:cNvGraphicFramePr>
          <p:nvPr/>
        </p:nvGraphicFramePr>
        <p:xfrm>
          <a:off x="1619250" y="2492375"/>
          <a:ext cx="5905500" cy="866775"/>
        </p:xfrm>
        <a:graphic>
          <a:graphicData uri="http://schemas.openxmlformats.org/presentationml/2006/ole">
            <p:oleObj spid="_x0000_s67586" name="公式" r:id="rId3" imgW="2921000" imgH="431800" progId="Equation.3">
              <p:embed/>
            </p:oleObj>
          </a:graphicData>
        </a:graphic>
      </p:graphicFrame>
      <p:sp>
        <p:nvSpPr>
          <p:cNvPr id="48135" name="Rectangle 7"/>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4" name="Object 6"/>
          <p:cNvGraphicFramePr>
            <a:graphicFrameLocks noChangeAspect="1"/>
          </p:cNvGraphicFramePr>
          <p:nvPr/>
        </p:nvGraphicFramePr>
        <p:xfrm>
          <a:off x="1547813" y="3500438"/>
          <a:ext cx="5329237" cy="1681162"/>
        </p:xfrm>
        <a:graphic>
          <a:graphicData uri="http://schemas.openxmlformats.org/presentationml/2006/ole">
            <p:oleObj spid="_x0000_s67587" name="公式" r:id="rId4" imgW="2654300" imgH="838200" progId="Equation.3">
              <p:embed/>
            </p:oleObj>
          </a:graphicData>
        </a:graphic>
      </p:graphicFrame>
      <p:sp>
        <p:nvSpPr>
          <p:cNvPr id="48136" name="Rectangle 8"/>
          <p:cNvSpPr>
            <a:spLocks noChangeArrowheads="1"/>
          </p:cNvSpPr>
          <p:nvPr/>
        </p:nvSpPr>
        <p:spPr bwMode="auto">
          <a:xfrm>
            <a:off x="1187450" y="3357563"/>
            <a:ext cx="1916113" cy="457200"/>
          </a:xfrm>
          <a:prstGeom prst="rect">
            <a:avLst/>
          </a:prstGeom>
          <a:noFill/>
          <a:ln w="9525">
            <a:noFill/>
            <a:miter lim="800000"/>
            <a:headEnd/>
            <a:tailEnd/>
          </a:ln>
          <a:effectLst/>
        </p:spPr>
        <p:txBody>
          <a:bodyPr wrap="none" anchor="ctr">
            <a:spAutoFit/>
          </a:bodyPr>
          <a:lstStyle/>
          <a:p>
            <a:r>
              <a:rPr lang="zh-CN" altLang="en-US" sz="2400" b="1"/>
              <a:t>加权平均数 </a:t>
            </a:r>
            <a:r>
              <a:rPr lang="en-US" altLang="zh-CN" sz="2400" b="1"/>
              <a:t>:</a:t>
            </a:r>
          </a:p>
        </p:txBody>
      </p:sp>
      <p:sp>
        <p:nvSpPr>
          <p:cNvPr id="48137" name="Rectangle 9"/>
          <p:cNvSpPr>
            <a:spLocks noChangeArrowheads="1"/>
          </p:cNvSpPr>
          <p:nvPr/>
        </p:nvSpPr>
        <p:spPr bwMode="auto">
          <a:xfrm>
            <a:off x="467544" y="5296872"/>
            <a:ext cx="8135937" cy="830997"/>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pAutoFit/>
          </a:bodyPr>
          <a:lstStyle/>
          <a:p>
            <a:r>
              <a:rPr lang="zh-CN" altLang="en-US" sz="2400" b="1" dirty="0">
                <a:effectLst>
                  <a:outerShdw blurRad="38100" dist="38100" dir="2700000" algn="tl">
                    <a:srgbClr val="000000">
                      <a:alpha val="43137"/>
                    </a:srgbClr>
                  </a:outerShdw>
                </a:effectLst>
              </a:rPr>
              <a:t>平均数是一批数据的中心，围绕这一中心集合着众多的数据，它反映出大量现象的典型特征。</a:t>
            </a:r>
          </a:p>
        </p:txBody>
      </p:sp>
    </p:spTree>
  </p:cSld>
  <p:clrMapOvr>
    <a:masterClrMapping/>
  </p:clrMapOvr>
  <p:transition>
    <p:cover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467544" y="1196752"/>
            <a:ext cx="8415338" cy="4176464"/>
          </a:xfrm>
        </p:spPr>
        <p:txBody>
          <a:bodyPr/>
          <a:lstStyle/>
          <a:p>
            <a:r>
              <a:rPr lang="en-US" altLang="zh-CN" sz="2400" dirty="0">
                <a:latin typeface="+mj-ea"/>
                <a:ea typeface="+mj-ea"/>
              </a:rPr>
              <a:t>2. </a:t>
            </a:r>
            <a:r>
              <a:rPr lang="zh-CN" altLang="en-US" sz="2400" dirty="0">
                <a:latin typeface="+mj-ea"/>
                <a:ea typeface="+mj-ea"/>
              </a:rPr>
              <a:t>中位数（中值</a:t>
            </a:r>
            <a:r>
              <a:rPr lang="zh-CN" altLang="en-US" sz="2400" dirty="0" smtClean="0">
                <a:latin typeface="+mj-ea"/>
                <a:ea typeface="+mj-ea"/>
              </a:rPr>
              <a:t>）：</a:t>
            </a:r>
            <a:endParaRPr lang="en-US" altLang="zh-CN" sz="2400" dirty="0" smtClean="0">
              <a:latin typeface="+mj-ea"/>
              <a:ea typeface="+mj-ea"/>
            </a:endParaRPr>
          </a:p>
          <a:p>
            <a:pPr indent="285750">
              <a:buNone/>
            </a:pPr>
            <a:r>
              <a:rPr lang="zh-CN" altLang="en-US" sz="2400" dirty="0" smtClean="0">
                <a:latin typeface="宋体" pitchFamily="2" charset="-122"/>
                <a:ea typeface="宋体" pitchFamily="2" charset="-122"/>
              </a:rPr>
              <a:t>一</a:t>
            </a:r>
            <a:r>
              <a:rPr lang="zh-CN" altLang="en-US" sz="2400" dirty="0">
                <a:latin typeface="宋体" pitchFamily="2" charset="-122"/>
                <a:ea typeface="宋体" pitchFamily="2" charset="-122"/>
              </a:rPr>
              <a:t>批数据按大小顺序排列</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其中间的数值即为中位数。若</a:t>
            </a:r>
            <a:r>
              <a:rPr lang="en-US" altLang="zh-CN" sz="2400" dirty="0">
                <a:latin typeface="宋体" pitchFamily="2" charset="-122"/>
                <a:ea typeface="宋体" pitchFamily="2" charset="-122"/>
              </a:rPr>
              <a:t>k</a:t>
            </a:r>
            <a:r>
              <a:rPr lang="zh-CN" altLang="en-US" sz="2400" dirty="0">
                <a:latin typeface="宋体" pitchFamily="2" charset="-122"/>
                <a:ea typeface="宋体" pitchFamily="2" charset="-122"/>
              </a:rPr>
              <a:t>是</a:t>
            </a:r>
            <a:r>
              <a:rPr lang="zh-CN" altLang="en-US" sz="2400" dirty="0">
                <a:solidFill>
                  <a:srgbClr val="C00000"/>
                </a:solidFill>
                <a:latin typeface="宋体" pitchFamily="2" charset="-122"/>
                <a:ea typeface="宋体" pitchFamily="2" charset="-122"/>
              </a:rPr>
              <a:t>奇数</a:t>
            </a:r>
            <a:r>
              <a:rPr lang="zh-CN" altLang="en-US" sz="2400" dirty="0">
                <a:latin typeface="宋体" pitchFamily="2" charset="-122"/>
                <a:ea typeface="宋体" pitchFamily="2" charset="-122"/>
              </a:rPr>
              <a:t>，</a:t>
            </a:r>
            <a:r>
              <a:rPr lang="zh-CN" altLang="en-US" sz="2400" dirty="0">
                <a:solidFill>
                  <a:srgbClr val="C00000"/>
                </a:solidFill>
                <a:latin typeface="宋体" pitchFamily="2" charset="-122"/>
                <a:ea typeface="宋体" pitchFamily="2" charset="-122"/>
              </a:rPr>
              <a:t>中间的数</a:t>
            </a:r>
            <a:r>
              <a:rPr lang="zh-CN" altLang="en-US" sz="2400" dirty="0">
                <a:latin typeface="宋体" pitchFamily="2" charset="-122"/>
                <a:ea typeface="宋体" pitchFamily="2" charset="-122"/>
              </a:rPr>
              <a:t>只有一个，就是中位数；若</a:t>
            </a:r>
            <a:r>
              <a:rPr lang="en-US" altLang="zh-CN" sz="2400" dirty="0">
                <a:latin typeface="宋体" pitchFamily="2" charset="-122"/>
                <a:ea typeface="宋体" pitchFamily="2" charset="-122"/>
              </a:rPr>
              <a:t>k</a:t>
            </a:r>
            <a:r>
              <a:rPr lang="zh-CN" altLang="en-US" sz="2400" dirty="0">
                <a:latin typeface="宋体" pitchFamily="2" charset="-122"/>
                <a:ea typeface="宋体" pitchFamily="2" charset="-122"/>
              </a:rPr>
              <a:t>是</a:t>
            </a:r>
            <a:r>
              <a:rPr lang="zh-CN" altLang="en-US" sz="2400" dirty="0">
                <a:solidFill>
                  <a:srgbClr val="C00000"/>
                </a:solidFill>
                <a:latin typeface="宋体" pitchFamily="2" charset="-122"/>
                <a:ea typeface="宋体" pitchFamily="2" charset="-122"/>
              </a:rPr>
              <a:t>偶数</a:t>
            </a:r>
            <a:r>
              <a:rPr lang="zh-CN" altLang="en-US" sz="2400" dirty="0">
                <a:latin typeface="宋体" pitchFamily="2" charset="-122"/>
                <a:ea typeface="宋体" pitchFamily="2" charset="-122"/>
              </a:rPr>
              <a:t>，中间的数有两个，则这</a:t>
            </a:r>
            <a:r>
              <a:rPr lang="zh-CN" altLang="en-US" sz="2400" dirty="0">
                <a:solidFill>
                  <a:srgbClr val="C00000"/>
                </a:solidFill>
                <a:latin typeface="宋体" pitchFamily="2" charset="-122"/>
                <a:ea typeface="宋体" pitchFamily="2" charset="-122"/>
              </a:rPr>
              <a:t>两个数的平均数</a:t>
            </a:r>
            <a:r>
              <a:rPr lang="zh-CN" altLang="en-US" sz="2400" dirty="0">
                <a:latin typeface="宋体" pitchFamily="2" charset="-122"/>
                <a:ea typeface="宋体" pitchFamily="2" charset="-122"/>
              </a:rPr>
              <a:t>为中位数。</a:t>
            </a:r>
          </a:p>
          <a:p>
            <a:pPr indent="285750">
              <a:buFont typeface="Wingdings" pitchFamily="2" charset="2"/>
              <a:buNone/>
            </a:pPr>
            <a:r>
              <a:rPr lang="zh-CN" altLang="en-US" sz="2400" dirty="0" smtClean="0">
                <a:latin typeface="宋体" pitchFamily="2" charset="-122"/>
                <a:ea typeface="宋体" pitchFamily="2" charset="-122"/>
              </a:rPr>
              <a:t>当</a:t>
            </a:r>
            <a:r>
              <a:rPr lang="zh-CN" altLang="en-US" sz="2400" dirty="0">
                <a:latin typeface="宋体" pitchFamily="2" charset="-122"/>
                <a:ea typeface="宋体" pitchFamily="2" charset="-122"/>
              </a:rPr>
              <a:t>只需对数据集中性进行粗略描述时，可使用中位数。</a:t>
            </a:r>
          </a:p>
          <a:p>
            <a:r>
              <a:rPr lang="en-US" altLang="zh-CN" sz="2400" dirty="0" smtClean="0">
                <a:latin typeface="+mj-ea"/>
                <a:ea typeface="+mj-ea"/>
              </a:rPr>
              <a:t>3. </a:t>
            </a:r>
            <a:r>
              <a:rPr lang="zh-CN" altLang="en-US" sz="2400" dirty="0" smtClean="0">
                <a:latin typeface="+mj-ea"/>
                <a:ea typeface="+mj-ea"/>
              </a:rPr>
              <a:t>众数：</a:t>
            </a:r>
            <a:endParaRPr lang="en-US" altLang="zh-CN" sz="2400" dirty="0" smtClean="0">
              <a:latin typeface="+mj-ea"/>
              <a:ea typeface="+mj-ea"/>
            </a:endParaRPr>
          </a:p>
          <a:p>
            <a:pPr>
              <a:buNone/>
            </a:pPr>
            <a:r>
              <a:rPr lang="en-US" altLang="zh-CN" sz="2400" dirty="0" smtClean="0">
                <a:solidFill>
                  <a:srgbClr val="C00000"/>
                </a:solidFill>
                <a:latin typeface="宋体" pitchFamily="2" charset="-122"/>
                <a:ea typeface="宋体" pitchFamily="2" charset="-122"/>
              </a:rPr>
              <a:t>	</a:t>
            </a:r>
            <a:r>
              <a:rPr lang="zh-CN" altLang="en-US" sz="2400" dirty="0" smtClean="0">
                <a:latin typeface="宋体" pitchFamily="2" charset="-122"/>
                <a:ea typeface="宋体" pitchFamily="2" charset="-122"/>
              </a:rPr>
              <a:t>与</a:t>
            </a:r>
            <a:r>
              <a:rPr lang="zh-CN" altLang="en-US" sz="2400" dirty="0">
                <a:solidFill>
                  <a:srgbClr val="C00000"/>
                </a:solidFill>
                <a:latin typeface="宋体" pitchFamily="2" charset="-122"/>
                <a:ea typeface="宋体" pitchFamily="2" charset="-122"/>
              </a:rPr>
              <a:t>最高频数</a:t>
            </a:r>
            <a:r>
              <a:rPr lang="zh-CN" altLang="en-US" sz="2400" dirty="0">
                <a:latin typeface="宋体" pitchFamily="2" charset="-122"/>
                <a:ea typeface="宋体" pitchFamily="2" charset="-122"/>
              </a:rPr>
              <a:t>所对应的</a:t>
            </a:r>
            <a:r>
              <a:rPr lang="zh-CN" altLang="en-US" sz="2400" dirty="0">
                <a:solidFill>
                  <a:srgbClr val="C00000"/>
                </a:solidFill>
                <a:latin typeface="宋体" pitchFamily="2" charset="-122"/>
                <a:ea typeface="宋体" pitchFamily="2" charset="-122"/>
              </a:rPr>
              <a:t>数值</a:t>
            </a:r>
            <a:r>
              <a:rPr lang="zh-CN" altLang="en-US" sz="2400" dirty="0">
                <a:latin typeface="宋体" pitchFamily="2" charset="-122"/>
                <a:ea typeface="宋体" pitchFamily="2" charset="-122"/>
              </a:rPr>
              <a:t>即为众数</a:t>
            </a:r>
            <a:r>
              <a:rPr lang="zh-CN" altLang="en-US" sz="2400" dirty="0" smtClean="0">
                <a:latin typeface="宋体" pitchFamily="2" charset="-122"/>
                <a:ea typeface="宋体" pitchFamily="2" charset="-122"/>
              </a:rPr>
              <a:t>。</a:t>
            </a:r>
            <a:endParaRPr lang="en-US" altLang="zh-CN" sz="2400" dirty="0">
              <a:latin typeface="宋体" pitchFamily="2" charset="-122"/>
              <a:ea typeface="宋体" pitchFamily="2" charset="-122"/>
            </a:endParaRPr>
          </a:p>
        </p:txBody>
      </p:sp>
      <p:sp>
        <p:nvSpPr>
          <p:cNvPr id="4" name="Rectangle 2"/>
          <p:cNvSpPr>
            <a:spLocks noGrp="1" noChangeArrowheads="1"/>
          </p:cNvSpPr>
          <p:nvPr>
            <p:ph type="title"/>
          </p:nvPr>
        </p:nvSpPr>
        <p:spPr/>
        <p:txBody>
          <a:bodyPr/>
          <a:lstStyle/>
          <a:p>
            <a:r>
              <a:rPr lang="zh-CN" altLang="en-US"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集中性</a:t>
            </a:r>
            <a:endParaRPr lang="zh-CN" altLang="zh-CN" b="1" dirty="0">
              <a:solidFill>
                <a:srgbClr val="C00000"/>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68313" y="1279525"/>
            <a:ext cx="7920111" cy="4885779"/>
          </a:xfrm>
        </p:spPr>
        <p:txBody>
          <a:bodyPr/>
          <a:lstStyle/>
          <a:p>
            <a:pPr>
              <a:lnSpc>
                <a:spcPct val="150000"/>
              </a:lnSpc>
            </a:pPr>
            <a:r>
              <a:rPr lang="en-US" altLang="zh-CN" dirty="0"/>
              <a:t>4. </a:t>
            </a:r>
            <a:r>
              <a:rPr lang="zh-CN" altLang="en-US" dirty="0"/>
              <a:t>平均值、中位数、众数三者关系</a:t>
            </a:r>
          </a:p>
          <a:p>
            <a:pPr indent="642938">
              <a:lnSpc>
                <a:spcPct val="150000"/>
              </a:lnSpc>
              <a:buNone/>
            </a:pPr>
            <a:r>
              <a:rPr lang="zh-CN" altLang="en-US" sz="2400" dirty="0">
                <a:latin typeface="宋体" pitchFamily="2" charset="-122"/>
                <a:ea typeface="宋体" pitchFamily="2" charset="-122"/>
              </a:rPr>
              <a:t>若一批数据的</a:t>
            </a:r>
            <a:r>
              <a:rPr lang="zh-CN" altLang="en-US" sz="2400" dirty="0">
                <a:solidFill>
                  <a:srgbClr val="C00000"/>
                </a:solidFill>
                <a:latin typeface="宋体" pitchFamily="2" charset="-122"/>
                <a:ea typeface="宋体" pitchFamily="2" charset="-122"/>
              </a:rPr>
              <a:t>频率分布图完全对称</a:t>
            </a:r>
            <a:r>
              <a:rPr lang="zh-CN" altLang="en-US" sz="2400" dirty="0">
                <a:latin typeface="宋体" pitchFamily="2" charset="-122"/>
                <a:ea typeface="宋体" pitchFamily="2" charset="-122"/>
              </a:rPr>
              <a:t>，则</a:t>
            </a:r>
            <a:r>
              <a:rPr lang="zh-CN" altLang="en-US" sz="2400" dirty="0">
                <a:solidFill>
                  <a:srgbClr val="C00000"/>
                </a:solidFill>
                <a:latin typeface="宋体" pitchFamily="2" charset="-122"/>
                <a:ea typeface="宋体" pitchFamily="2" charset="-122"/>
              </a:rPr>
              <a:t>三点重合</a:t>
            </a:r>
            <a:r>
              <a:rPr lang="zh-CN" altLang="en-US" sz="2400" dirty="0">
                <a:latin typeface="宋体" pitchFamily="2" charset="-122"/>
                <a:ea typeface="宋体" pitchFamily="2" charset="-122"/>
              </a:rPr>
              <a:t>（即三者相等）；若频率曲线不对称，则三者不等。曲线越不对称，三者的差别就越大</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indent="642938">
              <a:lnSpc>
                <a:spcPct val="150000"/>
              </a:lnSpc>
              <a:buNone/>
            </a:pPr>
            <a:endParaRPr lang="zh-CN" altLang="en-US" sz="2400" dirty="0" smtClean="0">
              <a:latin typeface="宋体" pitchFamily="2" charset="-122"/>
              <a:ea typeface="宋体" pitchFamily="2" charset="-122"/>
            </a:endParaRPr>
          </a:p>
          <a:p>
            <a:pPr indent="642938">
              <a:lnSpc>
                <a:spcPct val="150000"/>
              </a:lnSpc>
              <a:buNone/>
            </a:pPr>
            <a:r>
              <a:rPr lang="zh-CN" altLang="en-US" sz="2400" dirty="0" smtClean="0">
                <a:latin typeface="宋体" pitchFamily="2" charset="-122"/>
                <a:ea typeface="宋体" pitchFamily="2" charset="-122"/>
              </a:rPr>
              <a:t>三者都反映了变异数据的集中性。</a:t>
            </a:r>
            <a:r>
              <a:rPr lang="zh-CN" altLang="en-US" sz="2400" dirty="0" smtClean="0">
                <a:solidFill>
                  <a:srgbClr val="C00000"/>
                </a:solidFill>
                <a:latin typeface="宋体" pitchFamily="2" charset="-122"/>
                <a:ea typeface="宋体" pitchFamily="2" charset="-122"/>
              </a:rPr>
              <a:t>平均值</a:t>
            </a:r>
            <a:r>
              <a:rPr lang="zh-CN" altLang="en-US" sz="2400" dirty="0" smtClean="0">
                <a:latin typeface="宋体" pitchFamily="2" charset="-122"/>
                <a:ea typeface="宋体" pitchFamily="2" charset="-122"/>
              </a:rPr>
              <a:t>定义较严谨，能较好地反映数据的集中性，因此，</a:t>
            </a:r>
            <a:r>
              <a:rPr lang="zh-CN" altLang="en-US" sz="2400" dirty="0" smtClean="0">
                <a:solidFill>
                  <a:srgbClr val="C00000"/>
                </a:solidFill>
                <a:latin typeface="宋体" pitchFamily="2" charset="-122"/>
                <a:ea typeface="宋体" pitchFamily="2" charset="-122"/>
              </a:rPr>
              <a:t>在质量管理中用的较多。</a:t>
            </a:r>
            <a:endParaRPr lang="zh-CN" altLang="en-US" sz="2400" dirty="0">
              <a:solidFill>
                <a:srgbClr val="C00000"/>
              </a:solidFill>
              <a:latin typeface="宋体" pitchFamily="2" charset="-122"/>
              <a:ea typeface="宋体" pitchFamily="2" charset="-122"/>
            </a:endParaRPr>
          </a:p>
        </p:txBody>
      </p:sp>
      <p:sp>
        <p:nvSpPr>
          <p:cNvPr id="4" name="Rectangle 2"/>
          <p:cNvSpPr>
            <a:spLocks noGrp="1" noChangeArrowheads="1"/>
          </p:cNvSpPr>
          <p:nvPr>
            <p:ph type="title"/>
          </p:nvPr>
        </p:nvSpPr>
        <p:spPr/>
        <p:txBody>
          <a:bodyPr/>
          <a:lstStyle/>
          <a:p>
            <a:r>
              <a:rPr lang="zh-CN" altLang="en-US"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集中性</a:t>
            </a:r>
            <a:endParaRPr lang="zh-CN" altLang="zh-CN" b="1" dirty="0">
              <a:solidFill>
                <a:srgbClr val="C00000"/>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b="1" dirty="0" smtClean="0">
                <a:solidFill>
                  <a:srgbClr val="C00000"/>
                </a:solidFill>
              </a:rPr>
              <a:t>离散性</a:t>
            </a:r>
            <a:endParaRPr lang="zh-CN" altLang="en-US" b="1" dirty="0">
              <a:solidFill>
                <a:srgbClr val="C00000"/>
              </a:solidFill>
            </a:endParaRPr>
          </a:p>
        </p:txBody>
      </p:sp>
      <p:sp>
        <p:nvSpPr>
          <p:cNvPr id="52227" name="Rectangle 3"/>
          <p:cNvSpPr>
            <a:spLocks noGrp="1" noChangeArrowheads="1"/>
          </p:cNvSpPr>
          <p:nvPr>
            <p:ph idx="1"/>
          </p:nvPr>
        </p:nvSpPr>
        <p:spPr>
          <a:xfrm>
            <a:off x="467544" y="1124744"/>
            <a:ext cx="8415338" cy="4824536"/>
          </a:xfrm>
        </p:spPr>
        <p:txBody>
          <a:bodyPr/>
          <a:lstStyle/>
          <a:p>
            <a:pPr marL="609600" indent="-609600">
              <a:buFont typeface="Wingdings" pitchFamily="2" charset="2"/>
              <a:buNone/>
            </a:pPr>
            <a:r>
              <a:rPr lang="zh-CN" altLang="en-US" sz="2400" b="1" dirty="0">
                <a:solidFill>
                  <a:schemeClr val="accent6"/>
                </a:solidFill>
              </a:rPr>
              <a:t>离散性</a:t>
            </a:r>
            <a:r>
              <a:rPr lang="zh-CN" altLang="en-US" sz="2400" dirty="0">
                <a:solidFill>
                  <a:schemeClr val="accent6"/>
                </a:solidFill>
              </a:rPr>
              <a:t>，反映了数据相对集中的程度或分散程度</a:t>
            </a:r>
            <a:r>
              <a:rPr lang="zh-CN" altLang="en-US" sz="2400" dirty="0" smtClean="0">
                <a:solidFill>
                  <a:schemeClr val="accent6"/>
                </a:solidFill>
              </a:rPr>
              <a:t>。</a:t>
            </a:r>
            <a:endParaRPr lang="en-US" altLang="zh-CN" sz="2400" dirty="0" smtClean="0">
              <a:solidFill>
                <a:schemeClr val="accent6"/>
              </a:solidFill>
            </a:endParaRPr>
          </a:p>
          <a:p>
            <a:pPr marL="609600" indent="-609600">
              <a:buFont typeface="Wingdings" pitchFamily="2" charset="2"/>
              <a:buNone/>
            </a:pPr>
            <a:r>
              <a:rPr lang="zh-CN" altLang="en-US" sz="2400" dirty="0" smtClean="0"/>
              <a:t>主要</a:t>
            </a:r>
            <a:r>
              <a:rPr lang="zh-CN" altLang="en-US" sz="2400" dirty="0"/>
              <a:t>指标有</a:t>
            </a:r>
            <a:r>
              <a:rPr lang="zh-CN" altLang="en-US" sz="2400" dirty="0">
                <a:solidFill>
                  <a:srgbClr val="C00000"/>
                </a:solidFill>
              </a:rPr>
              <a:t>极差、标准差和变异系数</a:t>
            </a:r>
            <a:r>
              <a:rPr lang="zh-CN" altLang="en-US" sz="2400" dirty="0"/>
              <a:t>。 </a:t>
            </a:r>
          </a:p>
          <a:p>
            <a:pPr marL="609600" indent="-609600">
              <a:buFont typeface="Wingdings" pitchFamily="2" charset="2"/>
              <a:buNone/>
            </a:pPr>
            <a:endParaRPr lang="en-US" altLang="zh-CN" sz="2400" dirty="0" smtClean="0"/>
          </a:p>
          <a:p>
            <a:pPr marL="609600" indent="-609600">
              <a:buFont typeface="Wingdings" pitchFamily="2" charset="2"/>
              <a:buNone/>
            </a:pPr>
            <a:r>
              <a:rPr lang="en-US" altLang="zh-CN" sz="2400" b="1" dirty="0" smtClean="0"/>
              <a:t>1</a:t>
            </a:r>
            <a:r>
              <a:rPr lang="en-US" altLang="zh-CN" sz="2400" b="1" dirty="0"/>
              <a:t>. </a:t>
            </a:r>
            <a:r>
              <a:rPr lang="zh-CN" altLang="en-US" sz="2400" b="1" dirty="0"/>
              <a:t>极差</a:t>
            </a:r>
            <a:r>
              <a:rPr lang="en-US" altLang="zh-CN" sz="2400" b="1" dirty="0"/>
              <a:t>R</a:t>
            </a:r>
          </a:p>
          <a:p>
            <a:pPr marL="609600" indent="-252413">
              <a:buFont typeface="Wingdings" pitchFamily="2" charset="2"/>
              <a:buNone/>
            </a:pPr>
            <a:r>
              <a:rPr lang="zh-CN" altLang="en-US" sz="2400" dirty="0"/>
              <a:t>极差，是指一批数据中最大值与最小值之差，一般用</a:t>
            </a:r>
            <a:r>
              <a:rPr lang="en-US" altLang="zh-CN" sz="2400" dirty="0"/>
              <a:t>R</a:t>
            </a:r>
            <a:r>
              <a:rPr lang="zh-CN" altLang="en-US" sz="2400" dirty="0"/>
              <a:t>表示</a:t>
            </a:r>
          </a:p>
          <a:p>
            <a:pPr marL="609600" indent="-609600">
              <a:buFont typeface="Wingdings" pitchFamily="2" charset="2"/>
              <a:buNone/>
            </a:pPr>
            <a:endParaRPr lang="zh-CN" altLang="en-US" sz="2400" b="1" dirty="0"/>
          </a:p>
        </p:txBody>
      </p:sp>
      <p:sp>
        <p:nvSpPr>
          <p:cNvPr id="52229" name="Rectangle 5"/>
          <p:cNvSpPr>
            <a:spLocks noChangeArrowheads="1"/>
          </p:cNvSpPr>
          <p:nvPr/>
        </p:nvSpPr>
        <p:spPr bwMode="auto">
          <a:xfrm>
            <a:off x="0" y="2924944"/>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2228" name="Object 4"/>
          <p:cNvGraphicFramePr>
            <a:graphicFrameLocks noChangeAspect="1"/>
          </p:cNvGraphicFramePr>
          <p:nvPr/>
        </p:nvGraphicFramePr>
        <p:xfrm>
          <a:off x="2843808" y="4767436"/>
          <a:ext cx="2663825" cy="620713"/>
        </p:xfrm>
        <a:graphic>
          <a:graphicData uri="http://schemas.openxmlformats.org/presentationml/2006/ole">
            <p:oleObj spid="_x0000_s68610" name="公式" r:id="rId3" imgW="977900" imgH="2286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467544" y="2969666"/>
            <a:ext cx="8229600" cy="664915"/>
          </a:xfrm>
        </p:spPr>
        <p:txBody>
          <a:bodyPr/>
          <a:lstStyle/>
          <a:p>
            <a:r>
              <a:rPr lang="zh-CN" altLang="en-US" sz="2400" dirty="0"/>
              <a:t>当数据个数很多即</a:t>
            </a:r>
            <a:r>
              <a:rPr lang="en-US" altLang="zh-CN" sz="2400" dirty="0"/>
              <a:t>n</a:t>
            </a:r>
            <a:r>
              <a:rPr lang="zh-CN" altLang="en-US" sz="2400" dirty="0"/>
              <a:t>很大时，标准差的计算公式为： </a:t>
            </a:r>
          </a:p>
        </p:txBody>
      </p:sp>
      <p:sp>
        <p:nvSpPr>
          <p:cNvPr id="53253" name="Rectangle 5"/>
          <p:cNvSpPr>
            <a:spLocks noChangeArrowheads="1"/>
          </p:cNvSpPr>
          <p:nvPr/>
        </p:nvSpPr>
        <p:spPr bwMode="auto">
          <a:xfrm>
            <a:off x="0" y="3738017"/>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252" name="Object 4"/>
          <p:cNvGraphicFramePr>
            <a:graphicFrameLocks noChangeAspect="1"/>
          </p:cNvGraphicFramePr>
          <p:nvPr/>
        </p:nvGraphicFramePr>
        <p:xfrm>
          <a:off x="1116013" y="3634829"/>
          <a:ext cx="6804025" cy="1195388"/>
        </p:xfrm>
        <a:graphic>
          <a:graphicData uri="http://schemas.openxmlformats.org/presentationml/2006/ole">
            <p:oleObj spid="_x0000_s69634" name="公式" r:id="rId3" imgW="3746500" imgH="660400" progId="Equation.3">
              <p:embed/>
            </p:oleObj>
          </a:graphicData>
        </a:graphic>
      </p:graphicFrame>
      <p:sp>
        <p:nvSpPr>
          <p:cNvPr id="53255" name="Rectangle 7"/>
          <p:cNvSpPr>
            <a:spLocks noChangeArrowheads="1"/>
          </p:cNvSpPr>
          <p:nvPr/>
        </p:nvSpPr>
        <p:spPr bwMode="auto">
          <a:xfrm>
            <a:off x="0" y="3761829"/>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254" name="Object 6"/>
          <p:cNvGraphicFramePr>
            <a:graphicFrameLocks noChangeAspect="1"/>
          </p:cNvGraphicFramePr>
          <p:nvPr/>
        </p:nvGraphicFramePr>
        <p:xfrm>
          <a:off x="3203575" y="5003254"/>
          <a:ext cx="2089150" cy="1162050"/>
        </p:xfrm>
        <a:graphic>
          <a:graphicData uri="http://schemas.openxmlformats.org/presentationml/2006/ole">
            <p:oleObj spid="_x0000_s69635" name="公式" r:id="rId4" imgW="1091726" imgH="609336" progId="Equation.3">
              <p:embed/>
            </p:oleObj>
          </a:graphicData>
        </a:graphic>
      </p:graphicFrame>
      <p:sp>
        <p:nvSpPr>
          <p:cNvPr id="8" name="矩形 7"/>
          <p:cNvSpPr/>
          <p:nvPr/>
        </p:nvSpPr>
        <p:spPr>
          <a:xfrm>
            <a:off x="539552" y="1211268"/>
            <a:ext cx="6480720" cy="1569660"/>
          </a:xfrm>
          <a:prstGeom prst="rect">
            <a:avLst/>
          </a:prstGeom>
        </p:spPr>
        <p:txBody>
          <a:bodyPr wrap="square">
            <a:spAutoFit/>
          </a:bodyPr>
          <a:lstStyle/>
          <a:p>
            <a:pPr marL="609600" indent="-609600">
              <a:buFont typeface="Wingdings" pitchFamily="2" charset="2"/>
              <a:buNone/>
            </a:pPr>
            <a:r>
              <a:rPr lang="en-US" altLang="zh-CN" sz="2400" b="1" dirty="0" smtClean="0">
                <a:effectLst>
                  <a:outerShdw blurRad="38100" dist="38100" dir="2700000" algn="tl">
                    <a:srgbClr val="C0C0C0"/>
                  </a:outerShdw>
                </a:effectLst>
                <a:latin typeface="+mn-lt"/>
                <a:ea typeface="+mn-ea"/>
              </a:rPr>
              <a:t>2. </a:t>
            </a:r>
            <a:r>
              <a:rPr lang="zh-CN" altLang="en-US" sz="2400" b="1" dirty="0" smtClean="0">
                <a:effectLst>
                  <a:outerShdw blurRad="38100" dist="38100" dir="2700000" algn="tl">
                    <a:srgbClr val="C0C0C0"/>
                  </a:outerShdw>
                </a:effectLst>
                <a:latin typeface="+mn-lt"/>
                <a:ea typeface="+mn-ea"/>
              </a:rPr>
              <a:t>标准差</a:t>
            </a:r>
          </a:p>
          <a:p>
            <a:pPr marL="609600" indent="-66675">
              <a:buFont typeface="Wingdings" pitchFamily="2" charset="2"/>
              <a:buNone/>
            </a:pPr>
            <a:r>
              <a:rPr lang="zh-CN" altLang="en-US" sz="2400" b="1" dirty="0" smtClean="0">
                <a:effectLst>
                  <a:outerShdw blurRad="38100" dist="38100" dir="2700000" algn="tl">
                    <a:srgbClr val="C0C0C0"/>
                  </a:outerShdw>
                </a:effectLst>
                <a:latin typeface="+mn-lt"/>
                <a:ea typeface="+mn-ea"/>
              </a:rPr>
              <a:t>标准差也称之为</a:t>
            </a:r>
            <a:r>
              <a:rPr lang="zh-CN" altLang="en-US" sz="2400" b="1" dirty="0" smtClean="0">
                <a:solidFill>
                  <a:srgbClr val="C00000"/>
                </a:solidFill>
                <a:effectLst>
                  <a:outerShdw blurRad="38100" dist="38100" dir="2700000" algn="tl">
                    <a:srgbClr val="C0C0C0"/>
                  </a:outerShdw>
                </a:effectLst>
                <a:latin typeface="+mn-lt"/>
                <a:ea typeface="+mn-ea"/>
              </a:rPr>
              <a:t>均方差</a:t>
            </a:r>
            <a:r>
              <a:rPr lang="zh-CN" altLang="en-US" sz="2400" b="1" dirty="0" smtClean="0">
                <a:effectLst>
                  <a:outerShdw blurRad="38100" dist="38100" dir="2700000" algn="tl">
                    <a:srgbClr val="C0C0C0"/>
                  </a:outerShdw>
                </a:effectLst>
                <a:latin typeface="+mn-lt"/>
                <a:ea typeface="+mn-ea"/>
              </a:rPr>
              <a:t>，是每个数据以平均值为基准相差的大小，比较全面地代表了一批数据的分散程度。 </a:t>
            </a:r>
            <a:endParaRPr lang="zh-CN" altLang="en-US" sz="2400" b="1" dirty="0">
              <a:effectLst>
                <a:outerShdw blurRad="38100" dist="38100" dir="2700000" algn="tl">
                  <a:srgbClr val="C0C0C0"/>
                </a:outerShdw>
              </a:effectLst>
              <a:latin typeface="+mn-lt"/>
              <a:ea typeface="+mn-ea"/>
            </a:endParaRPr>
          </a:p>
        </p:txBody>
      </p:sp>
      <p:sp>
        <p:nvSpPr>
          <p:cNvPr id="9" name="Rectangle 2"/>
          <p:cNvSpPr>
            <a:spLocks noGrp="1" noChangeArrowheads="1"/>
          </p:cNvSpPr>
          <p:nvPr>
            <p:ph type="title"/>
          </p:nvPr>
        </p:nvSpPr>
        <p:spPr/>
        <p:txBody>
          <a:bodyPr/>
          <a:lstStyle/>
          <a:p>
            <a:r>
              <a:rPr lang="zh-CN" altLang="en-US" b="1" dirty="0" smtClean="0">
                <a:solidFill>
                  <a:srgbClr val="C00000"/>
                </a:solidFill>
              </a:rPr>
              <a:t>离散性</a:t>
            </a:r>
            <a:endParaRPr lang="zh-CN" altLang="en-US" b="1"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r>
              <a:rPr lang="zh-CN" altLang="en-US" sz="2400" dirty="0"/>
              <a:t>当</a:t>
            </a:r>
            <a:r>
              <a:rPr lang="en-US" altLang="zh-CN" sz="2400" dirty="0"/>
              <a:t>n</a:t>
            </a:r>
            <a:r>
              <a:rPr lang="zh-CN" altLang="en-US" sz="2400" dirty="0"/>
              <a:t>较小时，则： </a:t>
            </a:r>
          </a:p>
        </p:txBody>
      </p:sp>
      <p:sp>
        <p:nvSpPr>
          <p:cNvPr id="54277" name="Rectangle 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4276" name="Object 4"/>
          <p:cNvGraphicFramePr>
            <a:graphicFrameLocks noChangeAspect="1"/>
          </p:cNvGraphicFramePr>
          <p:nvPr/>
        </p:nvGraphicFramePr>
        <p:xfrm>
          <a:off x="2759075" y="2708275"/>
          <a:ext cx="2906713" cy="1001713"/>
        </p:xfrm>
        <a:graphic>
          <a:graphicData uri="http://schemas.openxmlformats.org/presentationml/2006/ole">
            <p:oleObj spid="_x0000_s70658" name="公式" r:id="rId3" imgW="1409400" imgH="482400" progId="Equation.3">
              <p:embed/>
            </p:oleObj>
          </a:graphicData>
        </a:graphic>
      </p:graphicFrame>
      <p:sp>
        <p:nvSpPr>
          <p:cNvPr id="54279" name="Rectangle 7"/>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4278" name="Object 6"/>
          <p:cNvGraphicFramePr>
            <a:graphicFrameLocks noChangeAspect="1"/>
          </p:cNvGraphicFramePr>
          <p:nvPr/>
        </p:nvGraphicFramePr>
        <p:xfrm>
          <a:off x="2690813" y="4149725"/>
          <a:ext cx="2968625" cy="936625"/>
        </p:xfrm>
        <a:graphic>
          <a:graphicData uri="http://schemas.openxmlformats.org/presentationml/2006/ole">
            <p:oleObj spid="_x0000_s70659" name="公式" r:id="rId4" imgW="1358640" imgH="431640" progId="Equation.3">
              <p:embed/>
            </p:oleObj>
          </a:graphicData>
        </a:graphic>
      </p:graphicFrame>
      <p:sp>
        <p:nvSpPr>
          <p:cNvPr id="8" name="Rectangle 2"/>
          <p:cNvSpPr>
            <a:spLocks noGrp="1" noChangeArrowheads="1"/>
          </p:cNvSpPr>
          <p:nvPr>
            <p:ph type="title"/>
          </p:nvPr>
        </p:nvSpPr>
        <p:spPr/>
        <p:txBody>
          <a:bodyPr/>
          <a:lstStyle/>
          <a:p>
            <a:r>
              <a:rPr lang="zh-CN" altLang="en-US" b="1" dirty="0" smtClean="0">
                <a:solidFill>
                  <a:srgbClr val="C00000"/>
                </a:solidFill>
              </a:rPr>
              <a:t>离散性</a:t>
            </a:r>
            <a:endParaRPr lang="zh-CN" altLang="en-US" b="1" dirty="0">
              <a:solidFill>
                <a:srgbClr val="C00000"/>
              </a:solidFill>
            </a:endParaRPr>
          </a:p>
        </p:txBody>
      </p:sp>
      <p:sp>
        <p:nvSpPr>
          <p:cNvPr id="9" name="TextBox 8"/>
          <p:cNvSpPr txBox="1"/>
          <p:nvPr/>
        </p:nvSpPr>
        <p:spPr>
          <a:xfrm>
            <a:off x="6588224" y="2924944"/>
            <a:ext cx="151216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b="1" dirty="0" smtClean="0">
                <a:effectLst>
                  <a:outerShdw blurRad="38100" dist="38100" dir="2700000" algn="tl">
                    <a:srgbClr val="000000">
                      <a:alpha val="43137"/>
                    </a:srgbClr>
                  </a:outerShdw>
                </a:effectLst>
              </a:rPr>
              <a:t>无偏标准差</a:t>
            </a:r>
            <a:endParaRPr lang="zh-CN" altLang="en-US" b="1" dirty="0">
              <a:effectLst>
                <a:outerShdw blurRad="38100" dist="38100" dir="2700000" algn="tl">
                  <a:srgbClr val="000000">
                    <a:alpha val="43137"/>
                  </a:srgbClr>
                </a:outerShdw>
              </a:effectLst>
            </a:endParaRPr>
          </a:p>
        </p:txBody>
      </p:sp>
      <p:sp>
        <p:nvSpPr>
          <p:cNvPr id="10" name="TextBox 9"/>
          <p:cNvSpPr txBox="1"/>
          <p:nvPr/>
        </p:nvSpPr>
        <p:spPr>
          <a:xfrm>
            <a:off x="6588224" y="4509120"/>
            <a:ext cx="151216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b="1" dirty="0" smtClean="0">
                <a:effectLst>
                  <a:outerShdw blurRad="38100" dist="38100" dir="2700000" algn="tl">
                    <a:srgbClr val="000000">
                      <a:alpha val="43137"/>
                    </a:srgbClr>
                  </a:outerShdw>
                </a:effectLst>
              </a:rPr>
              <a:t>无偏方差</a:t>
            </a:r>
            <a:endParaRPr lang="zh-CN" altLang="en-US" b="1" dirty="0">
              <a:effectLst>
                <a:outerShdw blurRad="38100" dist="38100" dir="2700000" algn="tl">
                  <a:srgbClr val="000000">
                    <a:alpha val="43137"/>
                  </a:srgbClr>
                </a:outerShdw>
              </a:effectLst>
            </a:endParaRPr>
          </a:p>
        </p:txBody>
      </p:sp>
      <p:sp>
        <p:nvSpPr>
          <p:cNvPr id="11" name="TextBox 10"/>
          <p:cNvSpPr txBox="1"/>
          <p:nvPr/>
        </p:nvSpPr>
        <p:spPr>
          <a:xfrm>
            <a:off x="683568" y="5517232"/>
            <a:ext cx="8136904" cy="648072"/>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chorCtr="1">
            <a:noAutofit/>
          </a:bodyPr>
          <a:lstStyle/>
          <a:p>
            <a:r>
              <a:rPr lang="zh-CN" altLang="en-US" sz="2400" b="1" dirty="0" smtClean="0">
                <a:effectLst>
                  <a:outerShdw blurRad="38100" dist="38100" dir="2700000" algn="tl">
                    <a:srgbClr val="000000">
                      <a:alpha val="43137"/>
                    </a:srgbClr>
                  </a:outerShdw>
                </a:effectLst>
              </a:rPr>
              <a:t>用样本估计总体常使用，样本容量越大，估计的效果越好</a:t>
            </a:r>
            <a:endParaRPr lang="zh-CN" altLang="en-US" sz="2400" b="1" dirty="0">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r>
              <a:rPr lang="en-US" altLang="zh-CN" sz="2400" dirty="0"/>
              <a:t>3. </a:t>
            </a:r>
            <a:r>
              <a:rPr lang="zh-CN" altLang="en-US" sz="2400" dirty="0"/>
              <a:t>变异系数</a:t>
            </a:r>
            <a:r>
              <a:rPr lang="en-US" altLang="zh-CN" sz="2400" dirty="0"/>
              <a:t>C</a:t>
            </a:r>
          </a:p>
          <a:p>
            <a:pPr>
              <a:buFont typeface="Wingdings" pitchFamily="2" charset="2"/>
              <a:buNone/>
            </a:pPr>
            <a:r>
              <a:rPr lang="zh-CN" altLang="en-US" sz="2400" dirty="0"/>
              <a:t>应用</a:t>
            </a:r>
            <a:r>
              <a:rPr lang="zh-CN" altLang="en-US" sz="2400" dirty="0">
                <a:solidFill>
                  <a:srgbClr val="C00000"/>
                </a:solidFill>
              </a:rPr>
              <a:t>标准差与平均值</a:t>
            </a:r>
            <a:r>
              <a:rPr lang="zh-CN" altLang="en-US" sz="2400" dirty="0"/>
              <a:t>的相对数值进行比较。该相对数值称为变异系数，通常用</a:t>
            </a:r>
            <a:r>
              <a:rPr lang="en-US" altLang="zh-CN" sz="2400" dirty="0"/>
              <a:t>C</a:t>
            </a:r>
            <a:r>
              <a:rPr lang="zh-CN" altLang="en-US" sz="2400" dirty="0"/>
              <a:t>表示：</a:t>
            </a:r>
          </a:p>
        </p:txBody>
      </p:sp>
      <p:sp>
        <p:nvSpPr>
          <p:cNvPr id="55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5300" name="Object 4"/>
          <p:cNvGraphicFramePr>
            <a:graphicFrameLocks noChangeAspect="1"/>
          </p:cNvGraphicFramePr>
          <p:nvPr/>
        </p:nvGraphicFramePr>
        <p:xfrm>
          <a:off x="3563938" y="3357563"/>
          <a:ext cx="1008062" cy="939800"/>
        </p:xfrm>
        <a:graphic>
          <a:graphicData uri="http://schemas.openxmlformats.org/presentationml/2006/ole">
            <p:oleObj spid="_x0000_s71682" name="Microsoft 公式 3.0" r:id="rId3" imgW="418918" imgH="393529" progId="Equation.3">
              <p:embed/>
            </p:oleObj>
          </a:graphicData>
        </a:graphic>
      </p:graphicFrame>
      <p:sp>
        <p:nvSpPr>
          <p:cNvPr id="55302" name="Rectangle 6"/>
          <p:cNvSpPr>
            <a:spLocks noChangeArrowheads="1"/>
          </p:cNvSpPr>
          <p:nvPr/>
        </p:nvSpPr>
        <p:spPr bwMode="auto">
          <a:xfrm>
            <a:off x="827584" y="4725144"/>
            <a:ext cx="7653337" cy="457200"/>
          </a:xfrm>
          <a:prstGeom prst="rect">
            <a:avLst/>
          </a:prstGeom>
          <a:noFill/>
          <a:ln w="9525">
            <a:noFill/>
            <a:miter lim="800000"/>
            <a:headEnd/>
            <a:tailEnd/>
          </a:ln>
          <a:effectLst/>
        </p:spPr>
        <p:txBody>
          <a:bodyPr wrap="none" anchor="ctr">
            <a:spAutoFit/>
          </a:bodyPr>
          <a:lstStyle/>
          <a:p>
            <a:r>
              <a:rPr lang="zh-CN" altLang="en-US" sz="2400" b="1" dirty="0">
                <a:solidFill>
                  <a:schemeClr val="accent6"/>
                </a:solidFill>
              </a:rPr>
              <a:t>显然，</a:t>
            </a:r>
            <a:r>
              <a:rPr lang="en-US" altLang="zh-CN" sz="2400" b="1" dirty="0">
                <a:solidFill>
                  <a:schemeClr val="accent6"/>
                </a:solidFill>
              </a:rPr>
              <a:t>C</a:t>
            </a:r>
            <a:r>
              <a:rPr lang="zh-CN" altLang="en-US" sz="2400" b="1" dirty="0">
                <a:solidFill>
                  <a:schemeClr val="accent6"/>
                </a:solidFill>
              </a:rPr>
              <a:t>值越大，离散程度也就越大；反之，则越小。</a:t>
            </a:r>
          </a:p>
        </p:txBody>
      </p:sp>
      <p:sp>
        <p:nvSpPr>
          <p:cNvPr id="7" name="Rectangle 2"/>
          <p:cNvSpPr>
            <a:spLocks noGrp="1" noChangeArrowheads="1"/>
          </p:cNvSpPr>
          <p:nvPr>
            <p:ph type="title"/>
          </p:nvPr>
        </p:nvSpPr>
        <p:spPr/>
        <p:txBody>
          <a:bodyPr/>
          <a:lstStyle/>
          <a:p>
            <a:r>
              <a:rPr lang="zh-CN" altLang="en-US" b="1" dirty="0" smtClean="0">
                <a:solidFill>
                  <a:srgbClr val="C00000"/>
                </a:solidFill>
              </a:rPr>
              <a:t>离散性</a:t>
            </a:r>
            <a:endParaRPr lang="zh-CN" altLang="en-US" b="1" dirty="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3200" dirty="0" smtClean="0">
                <a:solidFill>
                  <a:srgbClr val="C00000"/>
                </a:solidFill>
                <a:effectLst>
                  <a:outerShdw blurRad="38100" dist="38100" dir="2700000" algn="tl">
                    <a:srgbClr val="000000">
                      <a:alpha val="43137"/>
                    </a:srgbClr>
                  </a:outerShdw>
                </a:effectLst>
              </a:rPr>
              <a:t>项目质量数据的重要特点</a:t>
            </a:r>
            <a:endParaRPr lang="zh-CN" altLang="zh-CN" sz="3200" b="1" dirty="0">
              <a:solidFill>
                <a:srgbClr val="C00000"/>
              </a:solidFill>
              <a:effectLst>
                <a:outerShdw blurRad="38100" dist="38100" dir="2700000" algn="tl">
                  <a:srgbClr val="000000">
                    <a:alpha val="43137"/>
                  </a:srgbClr>
                </a:outerShdw>
              </a:effectLst>
            </a:endParaRPr>
          </a:p>
        </p:txBody>
      </p:sp>
      <p:sp>
        <p:nvSpPr>
          <p:cNvPr id="9219" name="Rectangle 3"/>
          <p:cNvSpPr>
            <a:spLocks noGrp="1" noChangeArrowheads="1"/>
          </p:cNvSpPr>
          <p:nvPr>
            <p:ph idx="1"/>
          </p:nvPr>
        </p:nvSpPr>
        <p:spPr>
          <a:xfrm>
            <a:off x="1785918" y="1928802"/>
            <a:ext cx="1714512" cy="649277"/>
          </a:xfr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gn="ctr">
              <a:lnSpc>
                <a:spcPct val="150000"/>
              </a:lnSpc>
              <a:buNone/>
            </a:pPr>
            <a:r>
              <a:rPr lang="zh-CN" altLang="en-US" sz="2400" dirty="0" smtClean="0">
                <a:solidFill>
                  <a:schemeClr val="bg1"/>
                </a:solidFill>
              </a:rPr>
              <a:t>波动性</a:t>
            </a:r>
          </a:p>
        </p:txBody>
      </p:sp>
      <p:pic>
        <p:nvPicPr>
          <p:cNvPr id="98306" name="Picture 2"/>
          <p:cNvPicPr>
            <a:picLocks noChangeAspect="1" noChangeArrowheads="1"/>
          </p:cNvPicPr>
          <p:nvPr/>
        </p:nvPicPr>
        <p:blipFill>
          <a:blip r:embed="rId2" cstate="print"/>
          <a:srcRect/>
          <a:stretch>
            <a:fillRect/>
          </a:stretch>
        </p:blipFill>
        <p:spPr bwMode="auto">
          <a:xfrm rot="5400000">
            <a:off x="677170" y="2201168"/>
            <a:ext cx="3255760" cy="4105272"/>
          </a:xfrm>
          <a:prstGeom prst="rect">
            <a:avLst/>
          </a:prstGeom>
          <a:noFill/>
          <a:ln w="9525">
            <a:noFill/>
            <a:miter lim="800000"/>
            <a:headEnd/>
            <a:tailEnd/>
          </a:ln>
          <a:effectLst/>
        </p:spPr>
      </p:pic>
      <p:pic>
        <p:nvPicPr>
          <p:cNvPr id="98307" name="Picture 3"/>
          <p:cNvPicPr>
            <a:picLocks noChangeAspect="1" noChangeArrowheads="1"/>
          </p:cNvPicPr>
          <p:nvPr/>
        </p:nvPicPr>
        <p:blipFill>
          <a:blip r:embed="rId3" cstate="print"/>
          <a:srcRect/>
          <a:stretch>
            <a:fillRect/>
          </a:stretch>
        </p:blipFill>
        <p:spPr bwMode="auto">
          <a:xfrm>
            <a:off x="4357686" y="3071810"/>
            <a:ext cx="4295775" cy="2324100"/>
          </a:xfrm>
          <a:prstGeom prst="rect">
            <a:avLst/>
          </a:prstGeom>
          <a:noFill/>
          <a:ln w="9525">
            <a:noFill/>
            <a:miter lim="800000"/>
            <a:headEnd/>
            <a:tailEnd/>
          </a:ln>
          <a:effectLst/>
        </p:spPr>
      </p:pic>
      <p:sp>
        <p:nvSpPr>
          <p:cNvPr id="6" name="Rectangle 3"/>
          <p:cNvSpPr txBox="1">
            <a:spLocks noChangeArrowheads="1"/>
          </p:cNvSpPr>
          <p:nvPr/>
        </p:nvSpPr>
        <p:spPr bwMode="auto">
          <a:xfrm>
            <a:off x="6072198" y="1928802"/>
            <a:ext cx="1643073" cy="64927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50000"/>
              </a:lnSpc>
              <a:spcBef>
                <a:spcPct val="20000"/>
              </a:spcBef>
              <a:spcAft>
                <a:spcPct val="0"/>
              </a:spcAft>
              <a:buClr>
                <a:schemeClr val="accent2"/>
              </a:buClr>
              <a:buSzTx/>
              <a:tabLst/>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C0C0C0"/>
                  </a:outerShdw>
                </a:effectLst>
                <a:uLnTx/>
                <a:uFillTx/>
                <a:latin typeface="+mn-lt"/>
                <a:ea typeface="+mn-ea"/>
                <a:cs typeface="+mn-cs"/>
              </a:rPr>
              <a:t>规律性</a:t>
            </a:r>
            <a:endParaRPr kumimoji="0" lang="zh-CN" altLang="en-US" sz="2400" b="1" i="0" u="none" strike="noStrike" kern="0" cap="none" spc="0" normalizeH="0" baseline="0" noProof="0" dirty="0">
              <a:ln>
                <a:noFill/>
              </a:ln>
              <a:solidFill>
                <a:schemeClr val="bg1"/>
              </a:solidFill>
              <a:effectLst>
                <a:outerShdw blurRad="38100" dist="38100" dir="2700000" algn="tl">
                  <a:srgbClr val="C0C0C0"/>
                </a:outerShdw>
              </a:effectLst>
              <a:uLnTx/>
              <a:uFillTx/>
              <a:latin typeface="+mn-lt"/>
              <a:ea typeface="+mn-ea"/>
              <a:cs typeface="+mn-cs"/>
            </a:endParaRPr>
          </a:p>
        </p:txBody>
      </p:sp>
    </p:spTree>
  </p:cSld>
  <p:clrMapOvr>
    <a:masterClrMapping/>
  </p:clrMapOvr>
  <p:transition>
    <p:cover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b="1" dirty="0" smtClean="0">
                <a:solidFill>
                  <a:srgbClr val="C00000"/>
                </a:solidFill>
              </a:rPr>
              <a:t>偏度</a:t>
            </a:r>
            <a:r>
              <a:rPr lang="zh-CN" altLang="en-US" b="1" dirty="0">
                <a:solidFill>
                  <a:srgbClr val="C00000"/>
                </a:solidFill>
              </a:rPr>
              <a:t>与峰度</a:t>
            </a:r>
          </a:p>
        </p:txBody>
      </p:sp>
      <p:sp>
        <p:nvSpPr>
          <p:cNvPr id="56323" name="Rectangle 3"/>
          <p:cNvSpPr>
            <a:spLocks noGrp="1" noChangeArrowheads="1"/>
          </p:cNvSpPr>
          <p:nvPr>
            <p:ph idx="1"/>
          </p:nvPr>
        </p:nvSpPr>
        <p:spPr>
          <a:xfrm>
            <a:off x="468313" y="1279525"/>
            <a:ext cx="8229600" cy="5029795"/>
          </a:xfrm>
        </p:spPr>
        <p:txBody>
          <a:bodyPr/>
          <a:lstStyle/>
          <a:p>
            <a:pPr>
              <a:lnSpc>
                <a:spcPct val="100000"/>
              </a:lnSpc>
              <a:buFont typeface="Wingdings" pitchFamily="2" charset="2"/>
              <a:buNone/>
            </a:pPr>
            <a:r>
              <a:rPr lang="zh-CN" altLang="en-US" sz="2400" dirty="0">
                <a:latin typeface="宋体" pitchFamily="2" charset="-122"/>
                <a:ea typeface="宋体" pitchFamily="2" charset="-122"/>
              </a:rPr>
              <a:t>偏度与峰度是就</a:t>
            </a:r>
            <a:r>
              <a:rPr lang="zh-CN" altLang="en-US" sz="2400" dirty="0">
                <a:solidFill>
                  <a:srgbClr val="C00000"/>
                </a:solidFill>
                <a:latin typeface="宋体" pitchFamily="2" charset="-122"/>
                <a:ea typeface="宋体" pitchFamily="2" charset="-122"/>
              </a:rPr>
              <a:t>频率曲线</a:t>
            </a:r>
            <a:r>
              <a:rPr lang="zh-CN" altLang="en-US" sz="2400" dirty="0">
                <a:latin typeface="宋体" pitchFamily="2" charset="-122"/>
                <a:ea typeface="宋体" pitchFamily="2" charset="-122"/>
              </a:rPr>
              <a:t>的形状</a:t>
            </a:r>
            <a:r>
              <a:rPr lang="zh-CN" altLang="en-US" sz="2400" dirty="0" smtClean="0">
                <a:latin typeface="宋体" pitchFamily="2" charset="-122"/>
                <a:ea typeface="宋体" pitchFamily="2" charset="-122"/>
              </a:rPr>
              <a:t>而言。</a:t>
            </a:r>
            <a:endParaRPr lang="en-US" altLang="zh-CN" sz="2400" dirty="0" smtClean="0">
              <a:latin typeface="宋体" pitchFamily="2" charset="-122"/>
              <a:ea typeface="宋体" pitchFamily="2" charset="-122"/>
            </a:endParaRPr>
          </a:p>
          <a:p>
            <a:pPr>
              <a:lnSpc>
                <a:spcPct val="100000"/>
              </a:lnSpc>
              <a:buFont typeface="Wingdings" pitchFamily="2" charset="2"/>
              <a:buNone/>
            </a:pPr>
            <a:endParaRPr lang="zh-CN" altLang="en-US" sz="2400" dirty="0">
              <a:latin typeface="宋体" pitchFamily="2" charset="-122"/>
              <a:ea typeface="宋体" pitchFamily="2" charset="-122"/>
            </a:endParaRPr>
          </a:p>
          <a:p>
            <a:pPr>
              <a:lnSpc>
                <a:spcPct val="100000"/>
              </a:lnSpc>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偏度</a:t>
            </a:r>
          </a:p>
          <a:p>
            <a:pPr indent="457200">
              <a:lnSpc>
                <a:spcPct val="150000"/>
              </a:lnSpc>
              <a:buFont typeface="Wingdings" pitchFamily="2" charset="2"/>
              <a:buNone/>
            </a:pPr>
            <a:r>
              <a:rPr lang="zh-CN" altLang="en-US" sz="2400" dirty="0">
                <a:latin typeface="宋体" pitchFamily="2" charset="-122"/>
                <a:ea typeface="宋体" pitchFamily="2" charset="-122"/>
              </a:rPr>
              <a:t>正常的频率分布曲线应是对称的，无任何偏斜，表明该频率曲线所代表的项目实施过程是正常稳定的。从非正常的项目实施过程中所取数据，其频率曲线是不对称的，即处于偏斜状态，其偏斜程度越大，表明项目实施过程越不正常</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a:lnSpc>
                <a:spcPct val="100000"/>
              </a:lnSpc>
              <a:buFont typeface="Wingdings" pitchFamily="2" charset="2"/>
              <a:buNone/>
            </a:pPr>
            <a:r>
              <a:rPr lang="zh-CN" altLang="en-US" sz="2400" dirty="0" smtClean="0">
                <a:solidFill>
                  <a:schemeClr val="accent6"/>
                </a:solidFill>
                <a:latin typeface="宋体" pitchFamily="2" charset="-122"/>
                <a:ea typeface="宋体" pitchFamily="2" charset="-122"/>
              </a:rPr>
              <a:t>高峰</a:t>
            </a:r>
            <a:r>
              <a:rPr lang="zh-CN" altLang="en-US" sz="2400" dirty="0">
                <a:solidFill>
                  <a:schemeClr val="accent6"/>
                </a:solidFill>
                <a:latin typeface="宋体" pitchFamily="2" charset="-122"/>
                <a:ea typeface="宋体" pitchFamily="2" charset="-122"/>
              </a:rPr>
              <a:t>偏左的状态称为正偏；</a:t>
            </a:r>
          </a:p>
          <a:p>
            <a:pPr>
              <a:lnSpc>
                <a:spcPct val="100000"/>
              </a:lnSpc>
              <a:buFont typeface="Wingdings" pitchFamily="2" charset="2"/>
              <a:buNone/>
            </a:pPr>
            <a:r>
              <a:rPr lang="zh-CN" altLang="en-US" sz="2400" dirty="0">
                <a:solidFill>
                  <a:schemeClr val="accent6"/>
                </a:solidFill>
                <a:latin typeface="宋体" pitchFamily="2" charset="-122"/>
                <a:ea typeface="宋体" pitchFamily="2" charset="-122"/>
              </a:rPr>
              <a:t>高峰偏右的状态称为负偏。</a:t>
            </a:r>
          </a:p>
        </p:txBody>
      </p:sp>
    </p:spTree>
  </p:cSld>
  <p:clrMapOvr>
    <a:masterClrMapping/>
  </p:clrMapOvr>
  <p:transition>
    <p:cover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331913" y="1196752"/>
            <a:ext cx="2592387" cy="1225550"/>
            <a:chOff x="2649" y="6372"/>
            <a:chExt cx="2981" cy="2028"/>
          </a:xfrm>
        </p:grpSpPr>
        <p:grpSp>
          <p:nvGrpSpPr>
            <p:cNvPr id="3" name="Group 5"/>
            <p:cNvGrpSpPr>
              <a:grpSpLocks/>
            </p:cNvGrpSpPr>
            <p:nvPr/>
          </p:nvGrpSpPr>
          <p:grpSpPr bwMode="auto">
            <a:xfrm>
              <a:off x="2649" y="6372"/>
              <a:ext cx="2981" cy="2028"/>
              <a:chOff x="2649" y="6082"/>
              <a:chExt cx="2981" cy="2028"/>
            </a:xfrm>
          </p:grpSpPr>
          <p:sp>
            <p:nvSpPr>
              <p:cNvPr id="57350" name="Line 6"/>
              <p:cNvSpPr>
                <a:spLocks noChangeShapeType="1"/>
              </p:cNvSpPr>
              <p:nvPr/>
            </p:nvSpPr>
            <p:spPr bwMode="auto">
              <a:xfrm flipV="1">
                <a:off x="2862" y="6082"/>
                <a:ext cx="1" cy="1740"/>
              </a:xfrm>
              <a:prstGeom prst="line">
                <a:avLst/>
              </a:prstGeom>
              <a:noFill/>
              <a:ln w="9525">
                <a:solidFill>
                  <a:srgbClr val="000000"/>
                </a:solidFill>
                <a:round/>
                <a:headEnd/>
                <a:tailEnd type="triangle" w="med" len="med"/>
              </a:ln>
              <a:effectLst/>
            </p:spPr>
            <p:txBody>
              <a:bodyPr/>
              <a:lstStyle/>
              <a:p>
                <a:endParaRPr lang="zh-CN" altLang="en-US"/>
              </a:p>
            </p:txBody>
          </p:sp>
          <p:sp>
            <p:nvSpPr>
              <p:cNvPr id="57351" name="Line 7"/>
              <p:cNvSpPr>
                <a:spLocks noChangeShapeType="1"/>
              </p:cNvSpPr>
              <p:nvPr/>
            </p:nvSpPr>
            <p:spPr bwMode="auto">
              <a:xfrm>
                <a:off x="2862" y="7822"/>
                <a:ext cx="2556" cy="0"/>
              </a:xfrm>
              <a:prstGeom prst="line">
                <a:avLst/>
              </a:prstGeom>
              <a:noFill/>
              <a:ln w="9525">
                <a:solidFill>
                  <a:srgbClr val="000000"/>
                </a:solidFill>
                <a:round/>
                <a:headEnd/>
                <a:tailEnd type="triangle" w="med" len="med"/>
              </a:ln>
              <a:effectLst/>
            </p:spPr>
            <p:txBody>
              <a:bodyPr/>
              <a:lstStyle/>
              <a:p>
                <a:endParaRPr lang="zh-CN" altLang="en-US"/>
              </a:p>
            </p:txBody>
          </p:sp>
          <p:sp>
            <p:nvSpPr>
              <p:cNvPr id="57352" name="Rectangle 8"/>
              <p:cNvSpPr>
                <a:spLocks noChangeArrowheads="1"/>
              </p:cNvSpPr>
              <p:nvPr/>
            </p:nvSpPr>
            <p:spPr bwMode="auto">
              <a:xfrm>
                <a:off x="5418" y="7822"/>
                <a:ext cx="212" cy="288"/>
              </a:xfrm>
              <a:prstGeom prst="rect">
                <a:avLst/>
              </a:prstGeom>
              <a:noFill/>
              <a:ln w="9525">
                <a:noFill/>
                <a:miter lim="800000"/>
                <a:headEnd/>
                <a:tailEnd/>
              </a:ln>
              <a:effectLst/>
            </p:spPr>
            <p:txBody>
              <a:bodyPr lIns="0" tIns="0" rIns="0" bIns="0"/>
              <a:lstStyle/>
              <a:p>
                <a:endParaRPr lang="zh-CN" altLang="zh-CN"/>
              </a:p>
            </p:txBody>
          </p:sp>
          <p:sp>
            <p:nvSpPr>
              <p:cNvPr id="57353" name="Rectangle 9"/>
              <p:cNvSpPr>
                <a:spLocks noChangeArrowheads="1"/>
              </p:cNvSpPr>
              <p:nvPr/>
            </p:nvSpPr>
            <p:spPr bwMode="auto">
              <a:xfrm>
                <a:off x="2649" y="6225"/>
                <a:ext cx="212" cy="257"/>
              </a:xfrm>
              <a:prstGeom prst="rect">
                <a:avLst/>
              </a:prstGeom>
              <a:noFill/>
              <a:ln w="9525">
                <a:noFill/>
                <a:miter lim="800000"/>
                <a:headEnd/>
                <a:tailEnd/>
              </a:ln>
              <a:effectLst/>
            </p:spPr>
            <p:txBody>
              <a:bodyPr lIns="0" tIns="0" rIns="0" bIns="0"/>
              <a:lstStyle/>
              <a:p>
                <a:pPr algn="just"/>
                <a:r>
                  <a:rPr lang="en-US" altLang="zh-CN" sz="1000">
                    <a:latin typeface="Times New Roman" pitchFamily="18" charset="0"/>
                  </a:rPr>
                  <a:t>P</a:t>
                </a:r>
                <a:endParaRPr lang="en-US" altLang="zh-CN"/>
              </a:p>
            </p:txBody>
          </p:sp>
        </p:grpSp>
        <p:sp>
          <p:nvSpPr>
            <p:cNvPr id="57354" name="Freeform 10"/>
            <p:cNvSpPr>
              <a:spLocks/>
            </p:cNvSpPr>
            <p:nvPr/>
          </p:nvSpPr>
          <p:spPr bwMode="auto">
            <a:xfrm>
              <a:off x="3045" y="6970"/>
              <a:ext cx="2145" cy="1150"/>
            </a:xfrm>
            <a:custGeom>
              <a:avLst/>
              <a:gdLst/>
              <a:ahLst/>
              <a:cxnLst>
                <a:cxn ang="0">
                  <a:pos x="0" y="1150"/>
                </a:cxn>
                <a:cxn ang="0">
                  <a:pos x="150" y="940"/>
                </a:cxn>
                <a:cxn ang="0">
                  <a:pos x="270" y="655"/>
                </a:cxn>
                <a:cxn ang="0">
                  <a:pos x="390" y="175"/>
                </a:cxn>
                <a:cxn ang="0">
                  <a:pos x="630" y="10"/>
                </a:cxn>
                <a:cxn ang="0">
                  <a:pos x="975" y="115"/>
                </a:cxn>
                <a:cxn ang="0">
                  <a:pos x="1245" y="625"/>
                </a:cxn>
                <a:cxn ang="0">
                  <a:pos x="1500" y="865"/>
                </a:cxn>
                <a:cxn ang="0">
                  <a:pos x="1770" y="1015"/>
                </a:cxn>
                <a:cxn ang="0">
                  <a:pos x="2145" y="1000"/>
                </a:cxn>
              </a:cxnLst>
              <a:rect l="0" t="0" r="r" b="b"/>
              <a:pathLst>
                <a:path w="2145" h="1150">
                  <a:moveTo>
                    <a:pt x="0" y="1150"/>
                  </a:moveTo>
                  <a:cubicBezTo>
                    <a:pt x="22" y="1115"/>
                    <a:pt x="105" y="1022"/>
                    <a:pt x="150" y="940"/>
                  </a:cubicBezTo>
                  <a:cubicBezTo>
                    <a:pt x="195" y="858"/>
                    <a:pt x="230" y="782"/>
                    <a:pt x="270" y="655"/>
                  </a:cubicBezTo>
                  <a:cubicBezTo>
                    <a:pt x="310" y="528"/>
                    <a:pt x="330" y="282"/>
                    <a:pt x="390" y="175"/>
                  </a:cubicBezTo>
                  <a:cubicBezTo>
                    <a:pt x="450" y="68"/>
                    <a:pt x="533" y="20"/>
                    <a:pt x="630" y="10"/>
                  </a:cubicBezTo>
                  <a:cubicBezTo>
                    <a:pt x="727" y="0"/>
                    <a:pt x="873" y="13"/>
                    <a:pt x="975" y="115"/>
                  </a:cubicBezTo>
                  <a:cubicBezTo>
                    <a:pt x="1077" y="217"/>
                    <a:pt x="1157" y="500"/>
                    <a:pt x="1245" y="625"/>
                  </a:cubicBezTo>
                  <a:cubicBezTo>
                    <a:pt x="1333" y="750"/>
                    <a:pt x="1413" y="800"/>
                    <a:pt x="1500" y="865"/>
                  </a:cubicBezTo>
                  <a:cubicBezTo>
                    <a:pt x="1587" y="930"/>
                    <a:pt x="1663" y="993"/>
                    <a:pt x="1770" y="1015"/>
                  </a:cubicBezTo>
                  <a:cubicBezTo>
                    <a:pt x="1877" y="1037"/>
                    <a:pt x="2067" y="1003"/>
                    <a:pt x="2145" y="1000"/>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grpSp>
      <p:grpSp>
        <p:nvGrpSpPr>
          <p:cNvPr id="4" name="Group 11"/>
          <p:cNvGrpSpPr>
            <a:grpSpLocks/>
          </p:cNvGrpSpPr>
          <p:nvPr/>
        </p:nvGrpSpPr>
        <p:grpSpPr bwMode="auto">
          <a:xfrm>
            <a:off x="4932363" y="1196752"/>
            <a:ext cx="2735262" cy="1152525"/>
            <a:chOff x="6696" y="6372"/>
            <a:chExt cx="2981" cy="2028"/>
          </a:xfrm>
        </p:grpSpPr>
        <p:grpSp>
          <p:nvGrpSpPr>
            <p:cNvPr id="5" name="Group 12"/>
            <p:cNvGrpSpPr>
              <a:grpSpLocks/>
            </p:cNvGrpSpPr>
            <p:nvPr/>
          </p:nvGrpSpPr>
          <p:grpSpPr bwMode="auto">
            <a:xfrm>
              <a:off x="6696" y="6372"/>
              <a:ext cx="2981" cy="2028"/>
              <a:chOff x="2649" y="6082"/>
              <a:chExt cx="2981" cy="2028"/>
            </a:xfrm>
          </p:grpSpPr>
          <p:sp>
            <p:nvSpPr>
              <p:cNvPr id="57357" name="Line 13"/>
              <p:cNvSpPr>
                <a:spLocks noChangeShapeType="1"/>
              </p:cNvSpPr>
              <p:nvPr/>
            </p:nvSpPr>
            <p:spPr bwMode="auto">
              <a:xfrm flipV="1">
                <a:off x="2862" y="6082"/>
                <a:ext cx="1" cy="1740"/>
              </a:xfrm>
              <a:prstGeom prst="line">
                <a:avLst/>
              </a:prstGeom>
              <a:noFill/>
              <a:ln w="9525">
                <a:solidFill>
                  <a:srgbClr val="000000"/>
                </a:solidFill>
                <a:round/>
                <a:headEnd/>
                <a:tailEnd type="triangle" w="med" len="med"/>
              </a:ln>
              <a:effectLst/>
            </p:spPr>
            <p:txBody>
              <a:bodyPr/>
              <a:lstStyle/>
              <a:p>
                <a:endParaRPr lang="zh-CN" altLang="en-US"/>
              </a:p>
            </p:txBody>
          </p:sp>
          <p:sp>
            <p:nvSpPr>
              <p:cNvPr id="57358" name="Line 14"/>
              <p:cNvSpPr>
                <a:spLocks noChangeShapeType="1"/>
              </p:cNvSpPr>
              <p:nvPr/>
            </p:nvSpPr>
            <p:spPr bwMode="auto">
              <a:xfrm>
                <a:off x="2862" y="7822"/>
                <a:ext cx="2556" cy="0"/>
              </a:xfrm>
              <a:prstGeom prst="line">
                <a:avLst/>
              </a:prstGeom>
              <a:noFill/>
              <a:ln w="9525">
                <a:solidFill>
                  <a:srgbClr val="000000"/>
                </a:solidFill>
                <a:round/>
                <a:headEnd/>
                <a:tailEnd type="triangle" w="med" len="med"/>
              </a:ln>
              <a:effectLst/>
            </p:spPr>
            <p:txBody>
              <a:bodyPr/>
              <a:lstStyle/>
              <a:p>
                <a:endParaRPr lang="zh-CN" altLang="en-US"/>
              </a:p>
            </p:txBody>
          </p:sp>
          <p:sp>
            <p:nvSpPr>
              <p:cNvPr id="57359" name="Rectangle 15"/>
              <p:cNvSpPr>
                <a:spLocks noChangeArrowheads="1"/>
              </p:cNvSpPr>
              <p:nvPr/>
            </p:nvSpPr>
            <p:spPr bwMode="auto">
              <a:xfrm>
                <a:off x="5418" y="7822"/>
                <a:ext cx="212" cy="288"/>
              </a:xfrm>
              <a:prstGeom prst="rect">
                <a:avLst/>
              </a:prstGeom>
              <a:noFill/>
              <a:ln w="9525">
                <a:noFill/>
                <a:miter lim="800000"/>
                <a:headEnd/>
                <a:tailEnd/>
              </a:ln>
              <a:effectLst/>
            </p:spPr>
            <p:txBody>
              <a:bodyPr lIns="0" tIns="0" rIns="0" bIns="0"/>
              <a:lstStyle/>
              <a:p>
                <a:endParaRPr lang="zh-CN" altLang="zh-CN"/>
              </a:p>
            </p:txBody>
          </p:sp>
          <p:sp>
            <p:nvSpPr>
              <p:cNvPr id="57360" name="Rectangle 16"/>
              <p:cNvSpPr>
                <a:spLocks noChangeArrowheads="1"/>
              </p:cNvSpPr>
              <p:nvPr/>
            </p:nvSpPr>
            <p:spPr bwMode="auto">
              <a:xfrm>
                <a:off x="2649" y="6225"/>
                <a:ext cx="212" cy="257"/>
              </a:xfrm>
              <a:prstGeom prst="rect">
                <a:avLst/>
              </a:prstGeom>
              <a:noFill/>
              <a:ln w="9525">
                <a:noFill/>
                <a:miter lim="800000"/>
                <a:headEnd/>
                <a:tailEnd/>
              </a:ln>
              <a:effectLst/>
            </p:spPr>
            <p:txBody>
              <a:bodyPr lIns="0" tIns="0" rIns="0" bIns="0"/>
              <a:lstStyle/>
              <a:p>
                <a:pPr algn="just"/>
                <a:r>
                  <a:rPr lang="en-US" altLang="zh-CN" sz="1000">
                    <a:latin typeface="Times New Roman" pitchFamily="18" charset="0"/>
                  </a:rPr>
                  <a:t>P</a:t>
                </a:r>
                <a:endParaRPr lang="en-US" altLang="zh-CN"/>
              </a:p>
            </p:txBody>
          </p:sp>
        </p:grpSp>
        <p:sp>
          <p:nvSpPr>
            <p:cNvPr id="57361" name="Freeform 17"/>
            <p:cNvSpPr>
              <a:spLocks/>
            </p:cNvSpPr>
            <p:nvPr/>
          </p:nvSpPr>
          <p:spPr bwMode="auto">
            <a:xfrm flipH="1">
              <a:off x="7122" y="6960"/>
              <a:ext cx="2145" cy="1150"/>
            </a:xfrm>
            <a:custGeom>
              <a:avLst/>
              <a:gdLst/>
              <a:ahLst/>
              <a:cxnLst>
                <a:cxn ang="0">
                  <a:pos x="0" y="1150"/>
                </a:cxn>
                <a:cxn ang="0">
                  <a:pos x="150" y="940"/>
                </a:cxn>
                <a:cxn ang="0">
                  <a:pos x="270" y="655"/>
                </a:cxn>
                <a:cxn ang="0">
                  <a:pos x="390" y="175"/>
                </a:cxn>
                <a:cxn ang="0">
                  <a:pos x="630" y="10"/>
                </a:cxn>
                <a:cxn ang="0">
                  <a:pos x="975" y="115"/>
                </a:cxn>
                <a:cxn ang="0">
                  <a:pos x="1245" y="625"/>
                </a:cxn>
                <a:cxn ang="0">
                  <a:pos x="1500" y="865"/>
                </a:cxn>
                <a:cxn ang="0">
                  <a:pos x="1770" y="1015"/>
                </a:cxn>
                <a:cxn ang="0">
                  <a:pos x="2145" y="1000"/>
                </a:cxn>
              </a:cxnLst>
              <a:rect l="0" t="0" r="r" b="b"/>
              <a:pathLst>
                <a:path w="2145" h="1150">
                  <a:moveTo>
                    <a:pt x="0" y="1150"/>
                  </a:moveTo>
                  <a:cubicBezTo>
                    <a:pt x="22" y="1115"/>
                    <a:pt x="105" y="1022"/>
                    <a:pt x="150" y="940"/>
                  </a:cubicBezTo>
                  <a:cubicBezTo>
                    <a:pt x="195" y="858"/>
                    <a:pt x="230" y="782"/>
                    <a:pt x="270" y="655"/>
                  </a:cubicBezTo>
                  <a:cubicBezTo>
                    <a:pt x="310" y="528"/>
                    <a:pt x="330" y="282"/>
                    <a:pt x="390" y="175"/>
                  </a:cubicBezTo>
                  <a:cubicBezTo>
                    <a:pt x="450" y="68"/>
                    <a:pt x="533" y="20"/>
                    <a:pt x="630" y="10"/>
                  </a:cubicBezTo>
                  <a:cubicBezTo>
                    <a:pt x="727" y="0"/>
                    <a:pt x="873" y="13"/>
                    <a:pt x="975" y="115"/>
                  </a:cubicBezTo>
                  <a:cubicBezTo>
                    <a:pt x="1077" y="217"/>
                    <a:pt x="1157" y="500"/>
                    <a:pt x="1245" y="625"/>
                  </a:cubicBezTo>
                  <a:cubicBezTo>
                    <a:pt x="1333" y="750"/>
                    <a:pt x="1413" y="800"/>
                    <a:pt x="1500" y="865"/>
                  </a:cubicBezTo>
                  <a:cubicBezTo>
                    <a:pt x="1587" y="930"/>
                    <a:pt x="1663" y="993"/>
                    <a:pt x="1770" y="1015"/>
                  </a:cubicBezTo>
                  <a:cubicBezTo>
                    <a:pt x="1877" y="1037"/>
                    <a:pt x="2067" y="1003"/>
                    <a:pt x="2145" y="1000"/>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grpSp>
      <p:sp>
        <p:nvSpPr>
          <p:cNvPr id="57362" name="Rectangle 18"/>
          <p:cNvSpPr>
            <a:spLocks noChangeArrowheads="1"/>
          </p:cNvSpPr>
          <p:nvPr/>
        </p:nvSpPr>
        <p:spPr bwMode="auto">
          <a:xfrm>
            <a:off x="2051050" y="2422302"/>
            <a:ext cx="889000" cy="457200"/>
          </a:xfrm>
          <a:prstGeom prst="rect">
            <a:avLst/>
          </a:prstGeom>
          <a:noFill/>
          <a:ln w="9525">
            <a:noFill/>
            <a:miter lim="800000"/>
            <a:headEnd/>
            <a:tailEnd/>
          </a:ln>
          <a:effectLst/>
        </p:spPr>
        <p:txBody>
          <a:bodyPr wrap="none" anchor="ctr">
            <a:spAutoFit/>
          </a:bodyPr>
          <a:lstStyle/>
          <a:p>
            <a:r>
              <a:rPr lang="zh-CN" altLang="en-US" sz="2400" b="1">
                <a:effectLst>
                  <a:outerShdw blurRad="38100" dist="38100" dir="2700000" algn="tl">
                    <a:srgbClr val="000000">
                      <a:alpha val="43137"/>
                    </a:srgbClr>
                  </a:outerShdw>
                </a:effectLst>
              </a:rPr>
              <a:t>正偏 </a:t>
            </a:r>
          </a:p>
        </p:txBody>
      </p:sp>
      <p:sp>
        <p:nvSpPr>
          <p:cNvPr id="57363" name="Rectangle 19"/>
          <p:cNvSpPr>
            <a:spLocks noChangeArrowheads="1"/>
          </p:cNvSpPr>
          <p:nvPr/>
        </p:nvSpPr>
        <p:spPr bwMode="auto">
          <a:xfrm>
            <a:off x="5724525" y="2422302"/>
            <a:ext cx="889000" cy="457200"/>
          </a:xfrm>
          <a:prstGeom prst="rect">
            <a:avLst/>
          </a:prstGeom>
          <a:noFill/>
          <a:ln w="9525">
            <a:noFill/>
            <a:miter lim="800000"/>
            <a:headEnd/>
            <a:tailEnd/>
          </a:ln>
          <a:effectLst/>
        </p:spPr>
        <p:txBody>
          <a:bodyPr wrap="none" anchor="ctr">
            <a:spAutoFit/>
          </a:bodyPr>
          <a:lstStyle/>
          <a:p>
            <a:r>
              <a:rPr lang="zh-CN" altLang="en-US" sz="2400" b="1">
                <a:effectLst>
                  <a:outerShdw blurRad="38100" dist="38100" dir="2700000" algn="tl">
                    <a:srgbClr val="000000">
                      <a:alpha val="43137"/>
                    </a:srgbClr>
                  </a:outerShdw>
                </a:effectLst>
              </a:rPr>
              <a:t>负偏 </a:t>
            </a:r>
          </a:p>
        </p:txBody>
      </p:sp>
      <p:sp>
        <p:nvSpPr>
          <p:cNvPr id="57365" name="Rectangle 21"/>
          <p:cNvSpPr>
            <a:spLocks noChangeArrowheads="1"/>
          </p:cNvSpPr>
          <p:nvPr/>
        </p:nvSpPr>
        <p:spPr bwMode="auto">
          <a:xfrm>
            <a:off x="1043608" y="2852936"/>
            <a:ext cx="6601487" cy="461665"/>
          </a:xfrm>
          <a:prstGeom prst="rect">
            <a:avLst/>
          </a:prstGeom>
          <a:noFill/>
          <a:ln w="9525">
            <a:noFill/>
            <a:miter lim="800000"/>
            <a:headEnd/>
            <a:tailEnd/>
          </a:ln>
          <a:effectLst/>
        </p:spPr>
        <p:txBody>
          <a:bodyPr wrap="none" anchor="ctr">
            <a:spAutoFit/>
          </a:bodyPr>
          <a:lstStyle/>
          <a:p>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频率曲线的偏斜特征，可用偏度系数       </a:t>
            </a:r>
            <a:r>
              <a:rPr lang="zh-CN" altLang="en-US" sz="2400" b="1" dirty="0">
                <a:effectLst>
                  <a:outerShdw blurRad="38100" dist="38100" dir="2700000" algn="tl">
                    <a:srgbClr val="000000">
                      <a:alpha val="43137"/>
                    </a:srgbClr>
                  </a:outerShdw>
                </a:effectLst>
              </a:rPr>
              <a:t>表示：</a:t>
            </a:r>
          </a:p>
        </p:txBody>
      </p:sp>
      <p:graphicFrame>
        <p:nvGraphicFramePr>
          <p:cNvPr id="57364" name="Object 20"/>
          <p:cNvGraphicFramePr>
            <a:graphicFrameLocks noChangeAspect="1"/>
          </p:cNvGraphicFramePr>
          <p:nvPr/>
        </p:nvGraphicFramePr>
        <p:xfrm>
          <a:off x="6084168" y="2924126"/>
          <a:ext cx="432048" cy="432048"/>
        </p:xfrm>
        <a:graphic>
          <a:graphicData uri="http://schemas.openxmlformats.org/presentationml/2006/ole">
            <p:oleObj spid="_x0000_s72706" name="公式" r:id="rId3" imgW="139700" imgH="139700" progId="Equation.3">
              <p:embed/>
            </p:oleObj>
          </a:graphicData>
        </a:graphic>
      </p:graphicFrame>
      <p:sp>
        <p:nvSpPr>
          <p:cNvPr id="57368" name="Rectangle 24"/>
          <p:cNvSpPr>
            <a:spLocks noChangeArrowheads="1"/>
          </p:cNvSpPr>
          <p:nvPr/>
        </p:nvSpPr>
        <p:spPr bwMode="auto">
          <a:xfrm>
            <a:off x="0" y="2431926"/>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7367" name="Object 23"/>
          <p:cNvGraphicFramePr>
            <a:graphicFrameLocks noChangeAspect="1"/>
          </p:cNvGraphicFramePr>
          <p:nvPr/>
        </p:nvGraphicFramePr>
        <p:xfrm>
          <a:off x="590550" y="3508375"/>
          <a:ext cx="3209925" cy="2824163"/>
        </p:xfrm>
        <a:graphic>
          <a:graphicData uri="http://schemas.openxmlformats.org/presentationml/2006/ole">
            <p:oleObj spid="_x0000_s72707" name="公式" r:id="rId4" imgW="1218960" imgH="1536480" progId="Equation.3">
              <p:embed/>
            </p:oleObj>
          </a:graphicData>
        </a:graphic>
      </p:graphicFrame>
      <p:sp>
        <p:nvSpPr>
          <p:cNvPr id="23" name="Rectangle 2"/>
          <p:cNvSpPr>
            <a:spLocks noGrp="1" noChangeArrowheads="1"/>
          </p:cNvSpPr>
          <p:nvPr>
            <p:ph type="title"/>
          </p:nvPr>
        </p:nvSpPr>
        <p:spPr/>
        <p:txBody>
          <a:bodyPr/>
          <a:lstStyle/>
          <a:p>
            <a:r>
              <a:rPr lang="zh-CN" altLang="en-US" b="1" dirty="0" smtClean="0">
                <a:solidFill>
                  <a:srgbClr val="C00000"/>
                </a:solidFill>
              </a:rPr>
              <a:t>偏度</a:t>
            </a:r>
            <a:endParaRPr lang="zh-CN" altLang="en-US" b="1" dirty="0">
              <a:solidFill>
                <a:srgbClr val="C00000"/>
              </a:solidFill>
            </a:endParaRPr>
          </a:p>
        </p:txBody>
      </p:sp>
      <p:graphicFrame>
        <p:nvGraphicFramePr>
          <p:cNvPr id="72708" name="Object 4"/>
          <p:cNvGraphicFramePr>
            <a:graphicFrameLocks noChangeAspect="1"/>
          </p:cNvGraphicFramePr>
          <p:nvPr/>
        </p:nvGraphicFramePr>
        <p:xfrm>
          <a:off x="4012133" y="3573016"/>
          <a:ext cx="4520307" cy="474663"/>
        </p:xfrm>
        <a:graphic>
          <a:graphicData uri="http://schemas.openxmlformats.org/presentationml/2006/ole">
            <p:oleObj spid="_x0000_s72708" name="公式" r:id="rId5" imgW="1295280" imgH="203040" progId="Equation.3">
              <p:embed/>
            </p:oleObj>
          </a:graphicData>
        </a:graphic>
      </p:graphicFrame>
      <p:graphicFrame>
        <p:nvGraphicFramePr>
          <p:cNvPr id="72709" name="Object 5"/>
          <p:cNvGraphicFramePr>
            <a:graphicFrameLocks noChangeAspect="1"/>
          </p:cNvGraphicFramePr>
          <p:nvPr/>
        </p:nvGraphicFramePr>
        <p:xfrm>
          <a:off x="3995935" y="4221163"/>
          <a:ext cx="4536505" cy="1008062"/>
        </p:xfrm>
        <a:graphic>
          <a:graphicData uri="http://schemas.openxmlformats.org/presentationml/2006/ole">
            <p:oleObj spid="_x0000_s72709" name="公式" r:id="rId6" imgW="1879560" imgH="431640" progId="Equation.3">
              <p:embed/>
            </p:oleObj>
          </a:graphicData>
        </a:graphic>
      </p:graphicFrame>
      <p:graphicFrame>
        <p:nvGraphicFramePr>
          <p:cNvPr id="72711" name="Object 7"/>
          <p:cNvGraphicFramePr>
            <a:graphicFrameLocks noChangeAspect="1"/>
          </p:cNvGraphicFramePr>
          <p:nvPr/>
        </p:nvGraphicFramePr>
        <p:xfrm>
          <a:off x="3995936" y="5300663"/>
          <a:ext cx="4608512" cy="1008062"/>
        </p:xfrm>
        <a:graphic>
          <a:graphicData uri="http://schemas.openxmlformats.org/presentationml/2006/ole">
            <p:oleObj spid="_x0000_s72711" name="公式" r:id="rId7" imgW="1726920" imgH="4316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sz="half" idx="1"/>
          </p:nvPr>
        </p:nvSpPr>
        <p:spPr>
          <a:xfrm>
            <a:off x="539750" y="1114400"/>
            <a:ext cx="8208963" cy="4114800"/>
          </a:xfrm>
        </p:spPr>
        <p:txBody>
          <a:bodyPr/>
          <a:lstStyle/>
          <a:p>
            <a:r>
              <a:rPr lang="en-US" altLang="zh-CN" sz="2800" dirty="0" smtClean="0"/>
              <a:t>2</a:t>
            </a:r>
            <a:r>
              <a:rPr lang="en-US" altLang="zh-CN" sz="2800" dirty="0"/>
              <a:t>. </a:t>
            </a:r>
            <a:r>
              <a:rPr lang="zh-CN" altLang="en-US" sz="2800" dirty="0"/>
              <a:t>峰度</a:t>
            </a:r>
          </a:p>
          <a:p>
            <a:pPr>
              <a:buFont typeface="Wingdings" pitchFamily="2" charset="2"/>
              <a:buNone/>
            </a:pPr>
            <a:r>
              <a:rPr lang="zh-CN" altLang="en-US" sz="2800" dirty="0"/>
              <a:t>反映了频率曲线顶部的形状，用峰度系数表示。</a:t>
            </a:r>
          </a:p>
        </p:txBody>
      </p:sp>
      <p:sp>
        <p:nvSpPr>
          <p:cNvPr id="58386" name="Rectangle 18"/>
          <p:cNvSpPr>
            <a:spLocks noChangeArrowheads="1"/>
          </p:cNvSpPr>
          <p:nvPr/>
        </p:nvSpPr>
        <p:spPr bwMode="auto">
          <a:xfrm>
            <a:off x="0" y="2122462"/>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8385" name="Object 17"/>
          <p:cNvGraphicFramePr>
            <a:graphicFrameLocks noChangeAspect="1"/>
          </p:cNvGraphicFramePr>
          <p:nvPr/>
        </p:nvGraphicFramePr>
        <p:xfrm>
          <a:off x="1547664" y="2636912"/>
          <a:ext cx="5328592" cy="3101275"/>
        </p:xfrm>
        <a:graphic>
          <a:graphicData uri="http://schemas.openxmlformats.org/presentationml/2006/ole">
            <p:oleObj spid="_x0000_s73735" name="公式" r:id="rId3" imgW="2019300" imgH="901700" progId="Equation.3">
              <p:embed/>
            </p:oleObj>
          </a:graphicData>
        </a:graphic>
      </p:graphicFrame>
      <p:sp>
        <p:nvSpPr>
          <p:cNvPr id="15" name="Rectangle 2"/>
          <p:cNvSpPr txBox="1">
            <a:spLocks noChangeArrowheads="1"/>
          </p:cNvSpPr>
          <p:nvPr/>
        </p:nvSpPr>
        <p:spPr bwMode="auto">
          <a:xfrm>
            <a:off x="611560" y="0"/>
            <a:ext cx="7793038" cy="10574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C00000"/>
                </a:solidFill>
                <a:effectLst/>
                <a:uLnTx/>
                <a:uFillTx/>
                <a:latin typeface="+mj-lt"/>
                <a:ea typeface="+mj-ea"/>
                <a:cs typeface="+mj-cs"/>
              </a:rPr>
              <a:t>偏度与峰度</a:t>
            </a:r>
            <a:endParaRPr kumimoji="0" lang="zh-CN" altLang="en-US" sz="4000" b="1" i="0" u="none" strike="noStrike" kern="0" cap="none" spc="0" normalizeH="0" baseline="0" noProof="0" dirty="0">
              <a:ln>
                <a:noFill/>
              </a:ln>
              <a:solidFill>
                <a:srgbClr val="C0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sz="half" idx="1"/>
          </p:nvPr>
        </p:nvSpPr>
        <p:spPr>
          <a:xfrm>
            <a:off x="1187450" y="1126902"/>
            <a:ext cx="7272338" cy="4114800"/>
          </a:xfrm>
        </p:spPr>
        <p:txBody>
          <a:bodyPr/>
          <a:lstStyle/>
          <a:p>
            <a:r>
              <a:rPr lang="en-US" altLang="zh-CN" sz="2800"/>
              <a:t>    =3.0</a:t>
            </a:r>
            <a:r>
              <a:rPr lang="zh-CN" altLang="en-US" sz="2800"/>
              <a:t>时，曲线呈正态分布状态；    </a:t>
            </a:r>
            <a:r>
              <a:rPr lang="en-US" altLang="zh-CN" sz="2800"/>
              <a:t>&lt;3.0</a:t>
            </a:r>
            <a:r>
              <a:rPr lang="zh-CN" altLang="en-US" sz="2800"/>
              <a:t>时，曲线呈平缓状态，   越小，曲线越平缓；   </a:t>
            </a:r>
            <a:r>
              <a:rPr lang="en-US" altLang="zh-CN" sz="2800"/>
              <a:t>&gt;3.0</a:t>
            </a:r>
            <a:r>
              <a:rPr lang="zh-CN" altLang="en-US" sz="2800"/>
              <a:t>时，曲线呈尖峰状态。 </a:t>
            </a:r>
          </a:p>
        </p:txBody>
      </p:sp>
      <p:graphicFrame>
        <p:nvGraphicFramePr>
          <p:cNvPr id="59405" name="Object 13"/>
          <p:cNvGraphicFramePr>
            <a:graphicFrameLocks noChangeAspect="1"/>
          </p:cNvGraphicFramePr>
          <p:nvPr>
            <p:ph sz="quarter" idx="2"/>
          </p:nvPr>
        </p:nvGraphicFramePr>
        <p:xfrm>
          <a:off x="1187624" y="1772816"/>
          <a:ext cx="404812" cy="647700"/>
        </p:xfrm>
        <a:graphic>
          <a:graphicData uri="http://schemas.openxmlformats.org/presentationml/2006/ole">
            <p:oleObj spid="_x0000_s74754" name="公式" r:id="rId3" imgW="126835" imgH="202936" progId="Equation.3">
              <p:embed/>
            </p:oleObj>
          </a:graphicData>
        </a:graphic>
      </p:graphicFrame>
      <p:graphicFrame>
        <p:nvGraphicFramePr>
          <p:cNvPr id="59407" name="Object 15"/>
          <p:cNvGraphicFramePr>
            <a:graphicFrameLocks noChangeAspect="1"/>
          </p:cNvGraphicFramePr>
          <p:nvPr>
            <p:ph sz="quarter" idx="3"/>
          </p:nvPr>
        </p:nvGraphicFramePr>
        <p:xfrm>
          <a:off x="6012160" y="1844824"/>
          <a:ext cx="360363" cy="576262"/>
        </p:xfrm>
        <a:graphic>
          <a:graphicData uri="http://schemas.openxmlformats.org/presentationml/2006/ole">
            <p:oleObj spid="_x0000_s74756" name="公式" r:id="rId4" imgW="126835" imgH="202936" progId="Equation.3">
              <p:embed/>
            </p:oleObj>
          </a:graphicData>
        </a:graphic>
      </p:graphicFrame>
      <p:graphicFrame>
        <p:nvGraphicFramePr>
          <p:cNvPr id="59396" name="Object 4"/>
          <p:cNvGraphicFramePr>
            <a:graphicFrameLocks noChangeAspect="1"/>
          </p:cNvGraphicFramePr>
          <p:nvPr/>
        </p:nvGraphicFramePr>
        <p:xfrm>
          <a:off x="1907704" y="1268760"/>
          <a:ext cx="355600" cy="574675"/>
        </p:xfrm>
        <a:graphic>
          <a:graphicData uri="http://schemas.openxmlformats.org/presentationml/2006/ole">
            <p:oleObj spid="_x0000_s74755" name="公式" r:id="rId5" imgW="126835" imgH="202936" progId="Equation.3">
              <p:embed/>
            </p:oleObj>
          </a:graphicData>
        </a:graphic>
      </p:graphicFrame>
      <p:graphicFrame>
        <p:nvGraphicFramePr>
          <p:cNvPr id="59410" name="Object 18"/>
          <p:cNvGraphicFramePr>
            <a:graphicFrameLocks noChangeAspect="1"/>
          </p:cNvGraphicFramePr>
          <p:nvPr/>
        </p:nvGraphicFramePr>
        <p:xfrm>
          <a:off x="3131840" y="2492896"/>
          <a:ext cx="355600" cy="574675"/>
        </p:xfrm>
        <a:graphic>
          <a:graphicData uri="http://schemas.openxmlformats.org/presentationml/2006/ole">
            <p:oleObj spid="_x0000_s74757" name="公式" r:id="rId6" imgW="126835" imgH="202936" progId="Equation.3">
              <p:embed/>
            </p:oleObj>
          </a:graphicData>
        </a:graphic>
      </p:graphicFrame>
      <p:grpSp>
        <p:nvGrpSpPr>
          <p:cNvPr id="2" name="Group 19"/>
          <p:cNvGrpSpPr>
            <a:grpSpLocks/>
          </p:cNvGrpSpPr>
          <p:nvPr/>
        </p:nvGrpSpPr>
        <p:grpSpPr bwMode="auto">
          <a:xfrm>
            <a:off x="2339975" y="3502298"/>
            <a:ext cx="4032250" cy="3167062"/>
            <a:chOff x="3714" y="2022"/>
            <a:chExt cx="4260" cy="3188"/>
          </a:xfrm>
        </p:grpSpPr>
        <p:sp>
          <p:nvSpPr>
            <p:cNvPr id="59412" name="Line 20"/>
            <p:cNvSpPr>
              <a:spLocks noChangeShapeType="1"/>
            </p:cNvSpPr>
            <p:nvPr/>
          </p:nvSpPr>
          <p:spPr bwMode="auto">
            <a:xfrm flipV="1">
              <a:off x="4018" y="2022"/>
              <a:ext cx="2" cy="2735"/>
            </a:xfrm>
            <a:prstGeom prst="line">
              <a:avLst/>
            </a:prstGeom>
            <a:noFill/>
            <a:ln w="9525">
              <a:solidFill>
                <a:srgbClr val="000000"/>
              </a:solidFill>
              <a:round/>
              <a:headEnd/>
              <a:tailEnd type="triangle" w="med" len="med"/>
            </a:ln>
            <a:effectLst/>
          </p:spPr>
          <p:txBody>
            <a:bodyPr/>
            <a:lstStyle/>
            <a:p>
              <a:endParaRPr lang="zh-CN" altLang="en-US"/>
            </a:p>
          </p:txBody>
        </p:sp>
        <p:sp>
          <p:nvSpPr>
            <p:cNvPr id="59413" name="Line 21"/>
            <p:cNvSpPr>
              <a:spLocks noChangeShapeType="1"/>
            </p:cNvSpPr>
            <p:nvPr/>
          </p:nvSpPr>
          <p:spPr bwMode="auto">
            <a:xfrm>
              <a:off x="4018" y="4757"/>
              <a:ext cx="3653" cy="0"/>
            </a:xfrm>
            <a:prstGeom prst="line">
              <a:avLst/>
            </a:prstGeom>
            <a:noFill/>
            <a:ln w="9525">
              <a:solidFill>
                <a:srgbClr val="000000"/>
              </a:solidFill>
              <a:round/>
              <a:headEnd/>
              <a:tailEnd type="triangle" w="med" len="med"/>
            </a:ln>
            <a:effectLst/>
          </p:spPr>
          <p:txBody>
            <a:bodyPr/>
            <a:lstStyle/>
            <a:p>
              <a:endParaRPr lang="zh-CN" altLang="en-US"/>
            </a:p>
          </p:txBody>
        </p:sp>
        <p:sp>
          <p:nvSpPr>
            <p:cNvPr id="59414" name="Rectangle 22"/>
            <p:cNvSpPr>
              <a:spLocks noChangeArrowheads="1"/>
            </p:cNvSpPr>
            <p:nvPr/>
          </p:nvSpPr>
          <p:spPr bwMode="auto">
            <a:xfrm>
              <a:off x="7671" y="4757"/>
              <a:ext cx="303" cy="453"/>
            </a:xfrm>
            <a:prstGeom prst="rect">
              <a:avLst/>
            </a:prstGeom>
            <a:noFill/>
            <a:ln w="9525">
              <a:noFill/>
              <a:miter lim="800000"/>
              <a:headEnd/>
              <a:tailEnd/>
            </a:ln>
            <a:effectLst/>
          </p:spPr>
          <p:txBody>
            <a:bodyPr lIns="0" tIns="0" rIns="0" bIns="0"/>
            <a:lstStyle/>
            <a:p>
              <a:endParaRPr lang="zh-CN" altLang="zh-CN" sz="1400"/>
            </a:p>
          </p:txBody>
        </p:sp>
        <p:sp>
          <p:nvSpPr>
            <p:cNvPr id="59415" name="Rectangle 23"/>
            <p:cNvSpPr>
              <a:spLocks noChangeArrowheads="1"/>
            </p:cNvSpPr>
            <p:nvPr/>
          </p:nvSpPr>
          <p:spPr bwMode="auto">
            <a:xfrm>
              <a:off x="3714" y="2247"/>
              <a:ext cx="303" cy="404"/>
            </a:xfrm>
            <a:prstGeom prst="rect">
              <a:avLst/>
            </a:prstGeom>
            <a:noFill/>
            <a:ln w="9525">
              <a:noFill/>
              <a:miter lim="800000"/>
              <a:headEnd/>
              <a:tailEnd/>
            </a:ln>
            <a:effectLst/>
          </p:spPr>
          <p:txBody>
            <a:bodyPr lIns="0" tIns="0" rIns="0" bIns="0"/>
            <a:lstStyle/>
            <a:p>
              <a:pPr algn="just"/>
              <a:r>
                <a:rPr lang="en-US" altLang="zh-CN" sz="1400">
                  <a:latin typeface="Times New Roman" pitchFamily="18" charset="0"/>
                </a:rPr>
                <a:t>P</a:t>
              </a:r>
              <a:endParaRPr lang="en-US" altLang="zh-CN" sz="1400"/>
            </a:p>
          </p:txBody>
        </p:sp>
        <p:grpSp>
          <p:nvGrpSpPr>
            <p:cNvPr id="3" name="Group 24"/>
            <p:cNvGrpSpPr>
              <a:grpSpLocks/>
            </p:cNvGrpSpPr>
            <p:nvPr/>
          </p:nvGrpSpPr>
          <p:grpSpPr bwMode="auto">
            <a:xfrm>
              <a:off x="4353" y="3615"/>
              <a:ext cx="2994" cy="1054"/>
              <a:chOff x="7122" y="6488"/>
              <a:chExt cx="2994" cy="1054"/>
            </a:xfrm>
          </p:grpSpPr>
          <p:sp>
            <p:nvSpPr>
              <p:cNvPr id="59417" name="Freeform 25"/>
              <p:cNvSpPr>
                <a:spLocks/>
              </p:cNvSpPr>
              <p:nvPr/>
            </p:nvSpPr>
            <p:spPr bwMode="auto">
              <a:xfrm>
                <a:off x="7122" y="6488"/>
                <a:ext cx="1503" cy="1054"/>
              </a:xfrm>
              <a:custGeom>
                <a:avLst/>
                <a:gdLst/>
                <a:ahLst/>
                <a:cxnLst>
                  <a:cxn ang="0">
                    <a:pos x="0" y="1042"/>
                  </a:cxn>
                  <a:cxn ang="0">
                    <a:pos x="258"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43" y="1037"/>
                      <a:pt x="150" y="1054"/>
                      <a:pt x="258" y="1012"/>
                    </a:cubicBezTo>
                    <a:cubicBezTo>
                      <a:pt x="366" y="970"/>
                      <a:pt x="549" y="879"/>
                      <a:pt x="648" y="787"/>
                    </a:cubicBezTo>
                    <a:cubicBezTo>
                      <a:pt x="747"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sp>
            <p:nvSpPr>
              <p:cNvPr id="59418" name="Freeform 26"/>
              <p:cNvSpPr>
                <a:spLocks/>
              </p:cNvSpPr>
              <p:nvPr/>
            </p:nvSpPr>
            <p:spPr bwMode="auto">
              <a:xfrm flipH="1">
                <a:off x="8613" y="6488"/>
                <a:ext cx="1503" cy="1054"/>
              </a:xfrm>
              <a:custGeom>
                <a:avLst/>
                <a:gdLst/>
                <a:ahLst/>
                <a:cxnLst>
                  <a:cxn ang="0">
                    <a:pos x="0" y="1042"/>
                  </a:cxn>
                  <a:cxn ang="0">
                    <a:pos x="213"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35" y="1037"/>
                      <a:pt x="105" y="1054"/>
                      <a:pt x="213" y="1012"/>
                    </a:cubicBezTo>
                    <a:cubicBezTo>
                      <a:pt x="321" y="970"/>
                      <a:pt x="542" y="879"/>
                      <a:pt x="648" y="787"/>
                    </a:cubicBezTo>
                    <a:cubicBezTo>
                      <a:pt x="754"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grpSp>
        <p:grpSp>
          <p:nvGrpSpPr>
            <p:cNvPr id="4" name="Group 27"/>
            <p:cNvGrpSpPr>
              <a:grpSpLocks/>
            </p:cNvGrpSpPr>
            <p:nvPr/>
          </p:nvGrpSpPr>
          <p:grpSpPr bwMode="auto">
            <a:xfrm>
              <a:off x="4779" y="2480"/>
              <a:ext cx="2130" cy="2277"/>
              <a:chOff x="7122" y="6488"/>
              <a:chExt cx="2994" cy="1054"/>
            </a:xfrm>
          </p:grpSpPr>
          <p:sp>
            <p:nvSpPr>
              <p:cNvPr id="59420" name="Freeform 28"/>
              <p:cNvSpPr>
                <a:spLocks/>
              </p:cNvSpPr>
              <p:nvPr/>
            </p:nvSpPr>
            <p:spPr bwMode="auto">
              <a:xfrm>
                <a:off x="7122" y="6488"/>
                <a:ext cx="1503" cy="1054"/>
              </a:xfrm>
              <a:custGeom>
                <a:avLst/>
                <a:gdLst/>
                <a:ahLst/>
                <a:cxnLst>
                  <a:cxn ang="0">
                    <a:pos x="0" y="1042"/>
                  </a:cxn>
                  <a:cxn ang="0">
                    <a:pos x="258"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43" y="1037"/>
                      <a:pt x="150" y="1054"/>
                      <a:pt x="258" y="1012"/>
                    </a:cubicBezTo>
                    <a:cubicBezTo>
                      <a:pt x="366" y="970"/>
                      <a:pt x="549" y="879"/>
                      <a:pt x="648" y="787"/>
                    </a:cubicBezTo>
                    <a:cubicBezTo>
                      <a:pt x="747"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sp>
            <p:nvSpPr>
              <p:cNvPr id="59421" name="Freeform 29"/>
              <p:cNvSpPr>
                <a:spLocks/>
              </p:cNvSpPr>
              <p:nvPr/>
            </p:nvSpPr>
            <p:spPr bwMode="auto">
              <a:xfrm flipH="1">
                <a:off x="8613" y="6488"/>
                <a:ext cx="1503" cy="1054"/>
              </a:xfrm>
              <a:custGeom>
                <a:avLst/>
                <a:gdLst/>
                <a:ahLst/>
                <a:cxnLst>
                  <a:cxn ang="0">
                    <a:pos x="0" y="1042"/>
                  </a:cxn>
                  <a:cxn ang="0">
                    <a:pos x="213"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35" y="1037"/>
                      <a:pt x="105" y="1054"/>
                      <a:pt x="213" y="1012"/>
                    </a:cubicBezTo>
                    <a:cubicBezTo>
                      <a:pt x="321" y="970"/>
                      <a:pt x="542" y="879"/>
                      <a:pt x="648" y="787"/>
                    </a:cubicBezTo>
                    <a:cubicBezTo>
                      <a:pt x="754"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grpSp>
        <p:grpSp>
          <p:nvGrpSpPr>
            <p:cNvPr id="5" name="Group 30"/>
            <p:cNvGrpSpPr>
              <a:grpSpLocks/>
            </p:cNvGrpSpPr>
            <p:nvPr/>
          </p:nvGrpSpPr>
          <p:grpSpPr bwMode="auto">
            <a:xfrm>
              <a:off x="4671" y="3035"/>
              <a:ext cx="2343" cy="1634"/>
              <a:chOff x="7122" y="6488"/>
              <a:chExt cx="2994" cy="1054"/>
            </a:xfrm>
          </p:grpSpPr>
          <p:sp>
            <p:nvSpPr>
              <p:cNvPr id="59423" name="Freeform 31"/>
              <p:cNvSpPr>
                <a:spLocks/>
              </p:cNvSpPr>
              <p:nvPr/>
            </p:nvSpPr>
            <p:spPr bwMode="auto">
              <a:xfrm>
                <a:off x="7122" y="6488"/>
                <a:ext cx="1503" cy="1054"/>
              </a:xfrm>
              <a:custGeom>
                <a:avLst/>
                <a:gdLst/>
                <a:ahLst/>
                <a:cxnLst>
                  <a:cxn ang="0">
                    <a:pos x="0" y="1042"/>
                  </a:cxn>
                  <a:cxn ang="0">
                    <a:pos x="258"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43" y="1037"/>
                      <a:pt x="150" y="1054"/>
                      <a:pt x="258" y="1012"/>
                    </a:cubicBezTo>
                    <a:cubicBezTo>
                      <a:pt x="366" y="970"/>
                      <a:pt x="549" y="879"/>
                      <a:pt x="648" y="787"/>
                    </a:cubicBezTo>
                    <a:cubicBezTo>
                      <a:pt x="747"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sp>
            <p:nvSpPr>
              <p:cNvPr id="59424" name="Freeform 32"/>
              <p:cNvSpPr>
                <a:spLocks/>
              </p:cNvSpPr>
              <p:nvPr/>
            </p:nvSpPr>
            <p:spPr bwMode="auto">
              <a:xfrm flipH="1">
                <a:off x="8613" y="6488"/>
                <a:ext cx="1503" cy="1054"/>
              </a:xfrm>
              <a:custGeom>
                <a:avLst/>
                <a:gdLst/>
                <a:ahLst/>
                <a:cxnLst>
                  <a:cxn ang="0">
                    <a:pos x="0" y="1042"/>
                  </a:cxn>
                  <a:cxn ang="0">
                    <a:pos x="213" y="1012"/>
                  </a:cxn>
                  <a:cxn ang="0">
                    <a:pos x="648" y="787"/>
                  </a:cxn>
                  <a:cxn ang="0">
                    <a:pos x="852" y="462"/>
                  </a:cxn>
                  <a:cxn ang="0">
                    <a:pos x="1065" y="172"/>
                  </a:cxn>
                  <a:cxn ang="0">
                    <a:pos x="1278" y="27"/>
                  </a:cxn>
                  <a:cxn ang="0">
                    <a:pos x="1503" y="7"/>
                  </a:cxn>
                  <a:cxn ang="0">
                    <a:pos x="1278" y="27"/>
                  </a:cxn>
                </a:cxnLst>
                <a:rect l="0" t="0" r="r" b="b"/>
                <a:pathLst>
                  <a:path w="1503" h="1054">
                    <a:moveTo>
                      <a:pt x="0" y="1042"/>
                    </a:moveTo>
                    <a:cubicBezTo>
                      <a:pt x="35" y="1037"/>
                      <a:pt x="105" y="1054"/>
                      <a:pt x="213" y="1012"/>
                    </a:cubicBezTo>
                    <a:cubicBezTo>
                      <a:pt x="321" y="970"/>
                      <a:pt x="542" y="879"/>
                      <a:pt x="648" y="787"/>
                    </a:cubicBezTo>
                    <a:cubicBezTo>
                      <a:pt x="754" y="695"/>
                      <a:pt x="783" y="564"/>
                      <a:pt x="852" y="462"/>
                    </a:cubicBezTo>
                    <a:cubicBezTo>
                      <a:pt x="921" y="360"/>
                      <a:pt x="994" y="244"/>
                      <a:pt x="1065" y="172"/>
                    </a:cubicBezTo>
                    <a:cubicBezTo>
                      <a:pt x="1136" y="100"/>
                      <a:pt x="1205" y="54"/>
                      <a:pt x="1278" y="27"/>
                    </a:cubicBezTo>
                    <a:cubicBezTo>
                      <a:pt x="1351" y="0"/>
                      <a:pt x="1503" y="7"/>
                      <a:pt x="1503" y="7"/>
                    </a:cubicBezTo>
                    <a:cubicBezTo>
                      <a:pt x="1503" y="7"/>
                      <a:pt x="1325" y="23"/>
                      <a:pt x="1278" y="27"/>
                    </a:cubicBezTo>
                  </a:path>
                </a:pathLst>
              </a:custGeom>
              <a:noFill/>
              <a:ln w="19050" cap="flat" cmpd="sng">
                <a:solidFill>
                  <a:srgbClr val="000000"/>
                </a:solidFill>
                <a:prstDash val="solid"/>
                <a:round/>
                <a:headEnd type="none" w="med" len="med"/>
                <a:tailEnd type="none" w="med" len="med"/>
              </a:ln>
              <a:effectLst/>
            </p:spPr>
            <p:txBody>
              <a:bodyPr/>
              <a:lstStyle/>
              <a:p>
                <a:endParaRPr lang="zh-CN" altLang="en-US"/>
              </a:p>
            </p:txBody>
          </p:sp>
        </p:grpSp>
        <p:sp>
          <p:nvSpPr>
            <p:cNvPr id="59425" name="Line 33"/>
            <p:cNvSpPr>
              <a:spLocks noChangeShapeType="1"/>
            </p:cNvSpPr>
            <p:nvPr/>
          </p:nvSpPr>
          <p:spPr bwMode="auto">
            <a:xfrm>
              <a:off x="5838" y="2022"/>
              <a:ext cx="0" cy="2735"/>
            </a:xfrm>
            <a:prstGeom prst="line">
              <a:avLst/>
            </a:prstGeom>
            <a:noFill/>
            <a:ln w="9525">
              <a:solidFill>
                <a:srgbClr val="000000"/>
              </a:solidFill>
              <a:prstDash val="lgDashDot"/>
              <a:round/>
              <a:headEnd/>
              <a:tailEnd/>
            </a:ln>
            <a:effectLst/>
          </p:spPr>
          <p:txBody>
            <a:bodyPr/>
            <a:lstStyle/>
            <a:p>
              <a:endParaRPr lang="zh-CN" altLang="en-US"/>
            </a:p>
          </p:txBody>
        </p:sp>
        <p:sp>
          <p:nvSpPr>
            <p:cNvPr id="59426" name="Rectangle 34"/>
            <p:cNvSpPr>
              <a:spLocks noChangeArrowheads="1"/>
            </p:cNvSpPr>
            <p:nvPr/>
          </p:nvSpPr>
          <p:spPr bwMode="auto">
            <a:xfrm>
              <a:off x="6393" y="2165"/>
              <a:ext cx="621" cy="453"/>
            </a:xfrm>
            <a:prstGeom prst="rect">
              <a:avLst/>
            </a:prstGeom>
            <a:noFill/>
            <a:ln w="9525">
              <a:noFill/>
              <a:miter lim="800000"/>
              <a:headEnd/>
              <a:tailEnd/>
            </a:ln>
            <a:effectLst/>
          </p:spPr>
          <p:txBody>
            <a:bodyPr lIns="0" tIns="0" rIns="0" bIns="0"/>
            <a:lstStyle/>
            <a:p>
              <a:pPr algn="just"/>
              <a:r>
                <a:rPr lang="en-US" altLang="zh-CN" sz="1400">
                  <a:latin typeface="Times New Roman" pitchFamily="18" charset="0"/>
                </a:rPr>
                <a:t>&gt;3.0</a:t>
              </a:r>
              <a:endParaRPr lang="en-US" altLang="zh-CN" sz="1400"/>
            </a:p>
          </p:txBody>
        </p:sp>
        <p:sp>
          <p:nvSpPr>
            <p:cNvPr id="59427" name="Rectangle 35"/>
            <p:cNvSpPr>
              <a:spLocks noChangeArrowheads="1"/>
            </p:cNvSpPr>
            <p:nvPr/>
          </p:nvSpPr>
          <p:spPr bwMode="auto">
            <a:xfrm>
              <a:off x="6393" y="2582"/>
              <a:ext cx="621" cy="453"/>
            </a:xfrm>
            <a:prstGeom prst="rect">
              <a:avLst/>
            </a:prstGeom>
            <a:noFill/>
            <a:ln w="9525">
              <a:noFill/>
              <a:miter lim="800000"/>
              <a:headEnd/>
              <a:tailEnd/>
            </a:ln>
            <a:effectLst/>
          </p:spPr>
          <p:txBody>
            <a:bodyPr lIns="0" tIns="0" rIns="0" bIns="0"/>
            <a:lstStyle/>
            <a:p>
              <a:pPr algn="just"/>
              <a:r>
                <a:rPr lang="en-US" altLang="zh-CN" sz="1400">
                  <a:latin typeface="Times New Roman" pitchFamily="18" charset="0"/>
                </a:rPr>
                <a:t>=3.0</a:t>
              </a:r>
              <a:endParaRPr lang="en-US" altLang="zh-CN" sz="1400"/>
            </a:p>
          </p:txBody>
        </p:sp>
        <p:sp>
          <p:nvSpPr>
            <p:cNvPr id="59428" name="Rectangle 36"/>
            <p:cNvSpPr>
              <a:spLocks noChangeArrowheads="1"/>
            </p:cNvSpPr>
            <p:nvPr/>
          </p:nvSpPr>
          <p:spPr bwMode="auto">
            <a:xfrm>
              <a:off x="6393" y="3035"/>
              <a:ext cx="621" cy="453"/>
            </a:xfrm>
            <a:prstGeom prst="rect">
              <a:avLst/>
            </a:prstGeom>
            <a:noFill/>
            <a:ln w="9525">
              <a:noFill/>
              <a:miter lim="800000"/>
              <a:headEnd/>
              <a:tailEnd/>
            </a:ln>
            <a:effectLst/>
          </p:spPr>
          <p:txBody>
            <a:bodyPr lIns="0" tIns="0" rIns="0" bIns="0"/>
            <a:lstStyle/>
            <a:p>
              <a:pPr algn="just"/>
              <a:r>
                <a:rPr lang="en-US" altLang="zh-CN" sz="1400">
                  <a:latin typeface="Times New Roman" pitchFamily="18" charset="0"/>
                </a:rPr>
                <a:t>&lt;3.0</a:t>
              </a:r>
              <a:endParaRPr lang="en-US" altLang="zh-CN" sz="1400"/>
            </a:p>
          </p:txBody>
        </p:sp>
      </p:grpSp>
      <p:sp>
        <p:nvSpPr>
          <p:cNvPr id="59431" name="Line 39"/>
          <p:cNvSpPr>
            <a:spLocks noChangeShapeType="1"/>
          </p:cNvSpPr>
          <p:nvPr/>
        </p:nvSpPr>
        <p:spPr bwMode="auto">
          <a:xfrm flipV="1">
            <a:off x="4486275" y="4195738"/>
            <a:ext cx="360363" cy="358775"/>
          </a:xfrm>
          <a:prstGeom prst="line">
            <a:avLst/>
          </a:prstGeom>
          <a:noFill/>
          <a:ln w="9525">
            <a:solidFill>
              <a:schemeClr val="tx1"/>
            </a:solidFill>
            <a:round/>
            <a:headEnd/>
            <a:tailEnd/>
          </a:ln>
          <a:effectLst/>
        </p:spPr>
        <p:txBody>
          <a:bodyPr/>
          <a:lstStyle/>
          <a:p>
            <a:endParaRPr lang="zh-CN" altLang="en-US"/>
          </a:p>
        </p:txBody>
      </p:sp>
      <p:sp>
        <p:nvSpPr>
          <p:cNvPr id="59432" name="Line 40"/>
          <p:cNvSpPr>
            <a:spLocks noChangeShapeType="1"/>
          </p:cNvSpPr>
          <p:nvPr/>
        </p:nvSpPr>
        <p:spPr bwMode="auto">
          <a:xfrm flipV="1">
            <a:off x="4500563" y="3792314"/>
            <a:ext cx="287337" cy="215900"/>
          </a:xfrm>
          <a:prstGeom prst="line">
            <a:avLst/>
          </a:prstGeom>
          <a:noFill/>
          <a:ln w="9525">
            <a:solidFill>
              <a:schemeClr val="tx1"/>
            </a:solidFill>
            <a:round/>
            <a:headEnd/>
            <a:tailEnd/>
          </a:ln>
          <a:effectLst/>
        </p:spPr>
        <p:txBody>
          <a:bodyPr/>
          <a:lstStyle/>
          <a:p>
            <a:endParaRPr lang="zh-CN" altLang="en-US"/>
          </a:p>
        </p:txBody>
      </p:sp>
      <p:sp>
        <p:nvSpPr>
          <p:cNvPr id="59433" name="Line 41"/>
          <p:cNvSpPr>
            <a:spLocks noChangeShapeType="1"/>
          </p:cNvSpPr>
          <p:nvPr/>
        </p:nvSpPr>
        <p:spPr bwMode="auto">
          <a:xfrm flipV="1">
            <a:off x="4643438" y="4727550"/>
            <a:ext cx="288925" cy="360363"/>
          </a:xfrm>
          <a:prstGeom prst="line">
            <a:avLst/>
          </a:prstGeom>
          <a:noFill/>
          <a:ln w="9525">
            <a:solidFill>
              <a:schemeClr val="tx1"/>
            </a:solidFill>
            <a:round/>
            <a:headEnd/>
            <a:tailEnd/>
          </a:ln>
          <a:effectLst/>
        </p:spPr>
        <p:txBody>
          <a:bodyPr/>
          <a:lstStyle/>
          <a:p>
            <a:endParaRPr lang="zh-CN" altLang="en-US"/>
          </a:p>
        </p:txBody>
      </p:sp>
      <p:sp>
        <p:nvSpPr>
          <p:cNvPr id="29" name="Rectangle 2"/>
          <p:cNvSpPr>
            <a:spLocks noGrp="1" noChangeArrowheads="1"/>
          </p:cNvSpPr>
          <p:nvPr>
            <p:ph type="title"/>
          </p:nvPr>
        </p:nvSpPr>
        <p:spPr>
          <a:xfrm>
            <a:off x="539750" y="-27384"/>
            <a:ext cx="7793038" cy="1057424"/>
          </a:xfrm>
        </p:spPr>
        <p:txBody>
          <a:bodyPr/>
          <a:lstStyle/>
          <a:p>
            <a:r>
              <a:rPr lang="zh-CN" altLang="en-US" b="1" dirty="0" smtClean="0">
                <a:solidFill>
                  <a:srgbClr val="C00000"/>
                </a:solidFill>
              </a:rPr>
              <a:t>峰度</a:t>
            </a:r>
            <a:endParaRPr lang="zh-CN" altLang="en-US" b="1" dirty="0">
              <a:solidFill>
                <a:srgbClr val="C0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b="1" dirty="0" smtClean="0"/>
              <a:t>质量</a:t>
            </a:r>
            <a:r>
              <a:rPr lang="zh-CN" altLang="en-US" b="1" dirty="0"/>
              <a:t>数据的统计规律</a:t>
            </a:r>
          </a:p>
        </p:txBody>
      </p:sp>
      <p:sp>
        <p:nvSpPr>
          <p:cNvPr id="60419" name="Rectangle 3"/>
          <p:cNvSpPr>
            <a:spLocks noGrp="1" noChangeArrowheads="1"/>
          </p:cNvSpPr>
          <p:nvPr>
            <p:ph idx="1"/>
          </p:nvPr>
        </p:nvSpPr>
        <p:spPr>
          <a:xfrm>
            <a:off x="468313" y="1279525"/>
            <a:ext cx="7920111" cy="4525963"/>
          </a:xfrm>
        </p:spPr>
        <p:txBody>
          <a:bodyPr/>
          <a:lstStyle/>
          <a:p>
            <a:pPr>
              <a:lnSpc>
                <a:spcPct val="90000"/>
              </a:lnSpc>
              <a:buNone/>
            </a:pPr>
            <a:r>
              <a:rPr lang="zh-CN" altLang="en-US" sz="2800" b="1" dirty="0" smtClean="0">
                <a:solidFill>
                  <a:srgbClr val="C00000"/>
                </a:solidFill>
              </a:rPr>
              <a:t>正态分布</a:t>
            </a:r>
            <a:endParaRPr lang="zh-CN" altLang="en-US" sz="2800" dirty="0">
              <a:solidFill>
                <a:srgbClr val="C00000"/>
              </a:solidFill>
            </a:endParaRPr>
          </a:p>
          <a:p>
            <a:pPr>
              <a:lnSpc>
                <a:spcPct val="90000"/>
              </a:lnSpc>
            </a:pPr>
            <a:r>
              <a:rPr lang="en-US" altLang="zh-CN" sz="2800" dirty="0">
                <a:solidFill>
                  <a:schemeClr val="accent6"/>
                </a:solidFill>
              </a:rPr>
              <a:t>1. </a:t>
            </a:r>
            <a:r>
              <a:rPr lang="zh-CN" altLang="en-US" sz="2800" dirty="0">
                <a:solidFill>
                  <a:schemeClr val="accent6"/>
                </a:solidFill>
              </a:rPr>
              <a:t>正态分布曲线及数学表达式</a:t>
            </a:r>
          </a:p>
          <a:p>
            <a:pPr indent="557213">
              <a:lnSpc>
                <a:spcPct val="150000"/>
              </a:lnSpc>
              <a:buFont typeface="Wingdings" pitchFamily="2" charset="2"/>
              <a:buNone/>
            </a:pPr>
            <a:r>
              <a:rPr lang="zh-CN" altLang="en-US" sz="2400" dirty="0" smtClean="0">
                <a:latin typeface="宋体" pitchFamily="2" charset="-122"/>
                <a:ea typeface="宋体" pitchFamily="2" charset="-122"/>
              </a:rPr>
              <a:t>对</a:t>
            </a:r>
            <a:r>
              <a:rPr lang="zh-CN" altLang="en-US" sz="2400" dirty="0">
                <a:latin typeface="宋体" pitchFamily="2" charset="-122"/>
                <a:ea typeface="宋体" pitchFamily="2" charset="-122"/>
              </a:rPr>
              <a:t>其进行某质量指标的检验，将所得数据整理并做出频率</a:t>
            </a:r>
            <a:r>
              <a:rPr lang="zh-CN" altLang="en-US" sz="2400" dirty="0" smtClean="0">
                <a:latin typeface="宋体" pitchFamily="2" charset="-122"/>
                <a:ea typeface="宋体" pitchFamily="2" charset="-122"/>
              </a:rPr>
              <a:t>直方图</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若</a:t>
            </a:r>
            <a:r>
              <a:rPr lang="zh-CN" altLang="en-US" sz="2400" dirty="0">
                <a:latin typeface="宋体" pitchFamily="2" charset="-122"/>
                <a:ea typeface="宋体" pitchFamily="2" charset="-122"/>
              </a:rPr>
              <a:t>不断增加试件数量，则数据个数不断增加，而组距亦不断减小，分组愈来愈细，则直方图将趋于图中虚线所示的圆滑曲线，该曲线即为正态分布曲线。</a:t>
            </a:r>
          </a:p>
        </p:txBody>
      </p:sp>
      <p:grpSp>
        <p:nvGrpSpPr>
          <p:cNvPr id="4" name="Group 4"/>
          <p:cNvGrpSpPr>
            <a:grpSpLocks/>
          </p:cNvGrpSpPr>
          <p:nvPr/>
        </p:nvGrpSpPr>
        <p:grpSpPr bwMode="auto">
          <a:xfrm>
            <a:off x="2484439" y="4581028"/>
            <a:ext cx="3383706" cy="2016324"/>
            <a:chOff x="3819" y="10370"/>
            <a:chExt cx="4155" cy="3108"/>
          </a:xfrm>
        </p:grpSpPr>
        <p:grpSp>
          <p:nvGrpSpPr>
            <p:cNvPr id="5" name="Group 5"/>
            <p:cNvGrpSpPr>
              <a:grpSpLocks/>
            </p:cNvGrpSpPr>
            <p:nvPr/>
          </p:nvGrpSpPr>
          <p:grpSpPr bwMode="auto">
            <a:xfrm>
              <a:off x="3819" y="10370"/>
              <a:ext cx="4155" cy="3108"/>
              <a:chOff x="2649" y="6082"/>
              <a:chExt cx="2981" cy="2028"/>
            </a:xfrm>
          </p:grpSpPr>
          <p:sp>
            <p:nvSpPr>
              <p:cNvPr id="15" name="Line 6"/>
              <p:cNvSpPr>
                <a:spLocks noChangeShapeType="1"/>
              </p:cNvSpPr>
              <p:nvPr/>
            </p:nvSpPr>
            <p:spPr bwMode="auto">
              <a:xfrm flipV="1">
                <a:off x="2862" y="6082"/>
                <a:ext cx="1" cy="1740"/>
              </a:xfrm>
              <a:prstGeom prst="line">
                <a:avLst/>
              </a:prstGeom>
              <a:noFill/>
              <a:ln w="9525">
                <a:solidFill>
                  <a:srgbClr val="000000"/>
                </a:solidFill>
                <a:round/>
                <a:headEnd/>
                <a:tailEnd type="triangle" w="med" len="med"/>
              </a:ln>
              <a:effectLst/>
            </p:spPr>
            <p:txBody>
              <a:bodyPr/>
              <a:lstStyle/>
              <a:p>
                <a:endParaRPr lang="zh-CN" altLang="en-US"/>
              </a:p>
            </p:txBody>
          </p:sp>
          <p:sp>
            <p:nvSpPr>
              <p:cNvPr id="16" name="Line 7"/>
              <p:cNvSpPr>
                <a:spLocks noChangeShapeType="1"/>
              </p:cNvSpPr>
              <p:nvPr/>
            </p:nvSpPr>
            <p:spPr bwMode="auto">
              <a:xfrm>
                <a:off x="2862" y="7822"/>
                <a:ext cx="2556" cy="0"/>
              </a:xfrm>
              <a:prstGeom prst="line">
                <a:avLst/>
              </a:prstGeom>
              <a:noFill/>
              <a:ln w="9525">
                <a:solidFill>
                  <a:srgbClr val="000000"/>
                </a:solidFill>
                <a:round/>
                <a:headEnd/>
                <a:tailEnd type="triangle" w="med" len="med"/>
              </a:ln>
              <a:effectLst/>
            </p:spPr>
            <p:txBody>
              <a:bodyPr/>
              <a:lstStyle/>
              <a:p>
                <a:endParaRPr lang="zh-CN" altLang="en-US"/>
              </a:p>
            </p:txBody>
          </p:sp>
          <p:sp>
            <p:nvSpPr>
              <p:cNvPr id="17" name="Rectangle 8"/>
              <p:cNvSpPr>
                <a:spLocks noChangeArrowheads="1"/>
              </p:cNvSpPr>
              <p:nvPr/>
            </p:nvSpPr>
            <p:spPr bwMode="auto">
              <a:xfrm>
                <a:off x="5418" y="7822"/>
                <a:ext cx="212" cy="288"/>
              </a:xfrm>
              <a:prstGeom prst="rect">
                <a:avLst/>
              </a:prstGeom>
              <a:noFill/>
              <a:ln w="9525">
                <a:noFill/>
                <a:miter lim="800000"/>
                <a:headEnd/>
                <a:tailEnd/>
              </a:ln>
              <a:effectLst/>
            </p:spPr>
            <p:txBody>
              <a:bodyPr lIns="0" tIns="0" rIns="0" bIns="0"/>
              <a:lstStyle/>
              <a:p>
                <a:endParaRPr lang="zh-CN" altLang="zh-CN" sz="1400"/>
              </a:p>
            </p:txBody>
          </p:sp>
          <p:sp>
            <p:nvSpPr>
              <p:cNvPr id="18" name="Rectangle 9"/>
              <p:cNvSpPr>
                <a:spLocks noChangeArrowheads="1"/>
              </p:cNvSpPr>
              <p:nvPr/>
            </p:nvSpPr>
            <p:spPr bwMode="auto">
              <a:xfrm>
                <a:off x="2649" y="6225"/>
                <a:ext cx="212" cy="257"/>
              </a:xfrm>
              <a:prstGeom prst="rect">
                <a:avLst/>
              </a:prstGeom>
              <a:noFill/>
              <a:ln w="9525">
                <a:noFill/>
                <a:miter lim="800000"/>
                <a:headEnd/>
                <a:tailEnd/>
              </a:ln>
              <a:effectLst/>
            </p:spPr>
            <p:txBody>
              <a:bodyPr lIns="0" tIns="0" rIns="0" bIns="0"/>
              <a:lstStyle/>
              <a:p>
                <a:pPr algn="just"/>
                <a:r>
                  <a:rPr lang="en-US" altLang="zh-CN" sz="1400" dirty="0">
                    <a:latin typeface="Times New Roman" pitchFamily="18" charset="0"/>
                  </a:rPr>
                  <a:t>P</a:t>
                </a:r>
                <a:endParaRPr lang="en-US" altLang="zh-CN" sz="1400" dirty="0"/>
              </a:p>
            </p:txBody>
          </p:sp>
        </p:grpSp>
        <p:grpSp>
          <p:nvGrpSpPr>
            <p:cNvPr id="6" name="Group 10"/>
            <p:cNvGrpSpPr>
              <a:grpSpLocks/>
            </p:cNvGrpSpPr>
            <p:nvPr/>
          </p:nvGrpSpPr>
          <p:grpSpPr bwMode="auto">
            <a:xfrm>
              <a:off x="4353" y="10980"/>
              <a:ext cx="2982" cy="2054"/>
              <a:chOff x="4353" y="5470"/>
              <a:chExt cx="2982" cy="2054"/>
            </a:xfrm>
          </p:grpSpPr>
          <p:sp>
            <p:nvSpPr>
              <p:cNvPr id="8" name="Rectangle 11"/>
              <p:cNvSpPr>
                <a:spLocks noChangeArrowheads="1"/>
              </p:cNvSpPr>
              <p:nvPr/>
            </p:nvSpPr>
            <p:spPr bwMode="auto">
              <a:xfrm>
                <a:off x="4353" y="7380"/>
                <a:ext cx="426" cy="144"/>
              </a:xfrm>
              <a:prstGeom prst="rect">
                <a:avLst/>
              </a:prstGeom>
              <a:solidFill>
                <a:srgbClr val="339933"/>
              </a:solidFill>
              <a:ln w="9525">
                <a:solidFill>
                  <a:srgbClr val="000000"/>
                </a:solidFill>
                <a:miter lim="800000"/>
                <a:headEnd/>
                <a:tailEnd/>
              </a:ln>
              <a:effectLst/>
            </p:spPr>
            <p:txBody>
              <a:bodyPr/>
              <a:lstStyle/>
              <a:p>
                <a:endParaRPr lang="zh-CN" altLang="en-US"/>
              </a:p>
            </p:txBody>
          </p:sp>
          <p:sp>
            <p:nvSpPr>
              <p:cNvPr id="9" name="Rectangle 12"/>
              <p:cNvSpPr>
                <a:spLocks noChangeArrowheads="1"/>
              </p:cNvSpPr>
              <p:nvPr/>
            </p:nvSpPr>
            <p:spPr bwMode="auto">
              <a:xfrm>
                <a:off x="4779" y="7095"/>
                <a:ext cx="426" cy="429"/>
              </a:xfrm>
              <a:prstGeom prst="rect">
                <a:avLst/>
              </a:prstGeom>
              <a:solidFill>
                <a:srgbClr val="339933"/>
              </a:solidFill>
              <a:ln w="9525">
                <a:solidFill>
                  <a:srgbClr val="000000"/>
                </a:solidFill>
                <a:miter lim="800000"/>
                <a:headEnd/>
                <a:tailEnd/>
              </a:ln>
              <a:effectLst/>
            </p:spPr>
            <p:txBody>
              <a:bodyPr/>
              <a:lstStyle/>
              <a:p>
                <a:endParaRPr lang="zh-CN" altLang="en-US"/>
              </a:p>
            </p:txBody>
          </p:sp>
          <p:sp>
            <p:nvSpPr>
              <p:cNvPr id="10" name="Rectangle 13"/>
              <p:cNvSpPr>
                <a:spLocks noChangeArrowheads="1"/>
              </p:cNvSpPr>
              <p:nvPr/>
            </p:nvSpPr>
            <p:spPr bwMode="auto">
              <a:xfrm>
                <a:off x="5205" y="6515"/>
                <a:ext cx="426" cy="1009"/>
              </a:xfrm>
              <a:prstGeom prst="rect">
                <a:avLst/>
              </a:prstGeom>
              <a:solidFill>
                <a:srgbClr val="339933"/>
              </a:solidFill>
              <a:ln w="9525">
                <a:solidFill>
                  <a:srgbClr val="000000"/>
                </a:solidFill>
                <a:miter lim="800000"/>
                <a:headEnd/>
                <a:tailEnd/>
              </a:ln>
              <a:effectLst/>
            </p:spPr>
            <p:txBody>
              <a:bodyPr/>
              <a:lstStyle/>
              <a:p>
                <a:endParaRPr lang="zh-CN" altLang="en-US"/>
              </a:p>
            </p:txBody>
          </p:sp>
          <p:sp>
            <p:nvSpPr>
              <p:cNvPr id="11" name="Rectangle 14"/>
              <p:cNvSpPr>
                <a:spLocks noChangeArrowheads="1"/>
              </p:cNvSpPr>
              <p:nvPr/>
            </p:nvSpPr>
            <p:spPr bwMode="auto">
              <a:xfrm>
                <a:off x="5631" y="5470"/>
                <a:ext cx="426" cy="2054"/>
              </a:xfrm>
              <a:prstGeom prst="rect">
                <a:avLst/>
              </a:prstGeom>
              <a:solidFill>
                <a:srgbClr val="339933"/>
              </a:solidFill>
              <a:ln w="9525">
                <a:solidFill>
                  <a:srgbClr val="000000"/>
                </a:solidFill>
                <a:miter lim="800000"/>
                <a:headEnd/>
                <a:tailEnd/>
              </a:ln>
              <a:effectLst/>
            </p:spPr>
            <p:txBody>
              <a:bodyPr/>
              <a:lstStyle/>
              <a:p>
                <a:endParaRPr lang="zh-CN" altLang="en-US"/>
              </a:p>
            </p:txBody>
          </p:sp>
          <p:sp>
            <p:nvSpPr>
              <p:cNvPr id="12" name="Rectangle 15"/>
              <p:cNvSpPr>
                <a:spLocks noChangeArrowheads="1"/>
              </p:cNvSpPr>
              <p:nvPr/>
            </p:nvSpPr>
            <p:spPr bwMode="auto">
              <a:xfrm>
                <a:off x="6057" y="6515"/>
                <a:ext cx="426" cy="1009"/>
              </a:xfrm>
              <a:prstGeom prst="rect">
                <a:avLst/>
              </a:prstGeom>
              <a:solidFill>
                <a:srgbClr val="339933"/>
              </a:solidFill>
              <a:ln w="9525">
                <a:solidFill>
                  <a:srgbClr val="000000"/>
                </a:solidFill>
                <a:miter lim="800000"/>
                <a:headEnd/>
                <a:tailEnd/>
              </a:ln>
              <a:effectLst/>
            </p:spPr>
            <p:txBody>
              <a:bodyPr/>
              <a:lstStyle/>
              <a:p>
                <a:endParaRPr lang="zh-CN" altLang="en-US"/>
              </a:p>
            </p:txBody>
          </p:sp>
          <p:sp>
            <p:nvSpPr>
              <p:cNvPr id="13" name="Rectangle 16"/>
              <p:cNvSpPr>
                <a:spLocks noChangeArrowheads="1"/>
              </p:cNvSpPr>
              <p:nvPr/>
            </p:nvSpPr>
            <p:spPr bwMode="auto">
              <a:xfrm>
                <a:off x="6483" y="7095"/>
                <a:ext cx="426" cy="429"/>
              </a:xfrm>
              <a:prstGeom prst="rect">
                <a:avLst/>
              </a:prstGeom>
              <a:solidFill>
                <a:srgbClr val="339933"/>
              </a:solidFill>
              <a:ln w="9525">
                <a:solidFill>
                  <a:srgbClr val="000000"/>
                </a:solidFill>
                <a:miter lim="800000"/>
                <a:headEnd/>
                <a:tailEnd/>
              </a:ln>
              <a:effectLst/>
            </p:spPr>
            <p:txBody>
              <a:bodyPr/>
              <a:lstStyle/>
              <a:p>
                <a:endParaRPr lang="zh-CN" altLang="en-US"/>
              </a:p>
            </p:txBody>
          </p:sp>
          <p:sp>
            <p:nvSpPr>
              <p:cNvPr id="14" name="Rectangle 17"/>
              <p:cNvSpPr>
                <a:spLocks noChangeArrowheads="1"/>
              </p:cNvSpPr>
              <p:nvPr/>
            </p:nvSpPr>
            <p:spPr bwMode="auto">
              <a:xfrm>
                <a:off x="6909" y="7380"/>
                <a:ext cx="426" cy="144"/>
              </a:xfrm>
              <a:prstGeom prst="rect">
                <a:avLst/>
              </a:prstGeom>
              <a:solidFill>
                <a:srgbClr val="339933"/>
              </a:solidFill>
              <a:ln w="9525">
                <a:solidFill>
                  <a:srgbClr val="000000"/>
                </a:solidFill>
                <a:miter lim="800000"/>
                <a:headEnd/>
                <a:tailEnd/>
              </a:ln>
              <a:effectLst/>
            </p:spPr>
            <p:txBody>
              <a:bodyPr/>
              <a:lstStyle/>
              <a:p>
                <a:endParaRPr lang="zh-CN" altLang="en-US"/>
              </a:p>
            </p:txBody>
          </p:sp>
        </p:grpSp>
        <p:sp>
          <p:nvSpPr>
            <p:cNvPr id="7" name="Freeform 18"/>
            <p:cNvSpPr>
              <a:spLocks/>
            </p:cNvSpPr>
            <p:nvPr/>
          </p:nvSpPr>
          <p:spPr bwMode="auto">
            <a:xfrm>
              <a:off x="4117" y="10850"/>
              <a:ext cx="3431" cy="2184"/>
            </a:xfrm>
            <a:custGeom>
              <a:avLst/>
              <a:gdLst/>
              <a:ahLst/>
              <a:cxnLst>
                <a:cxn ang="0">
                  <a:pos x="0" y="2184"/>
                </a:cxn>
                <a:cxn ang="0">
                  <a:pos x="236" y="2040"/>
                </a:cxn>
                <a:cxn ang="0">
                  <a:pos x="662" y="1755"/>
                </a:cxn>
                <a:cxn ang="0">
                  <a:pos x="1088" y="1175"/>
                </a:cxn>
                <a:cxn ang="0">
                  <a:pos x="1358" y="435"/>
                </a:cxn>
                <a:cxn ang="0">
                  <a:pos x="1514" y="130"/>
                </a:cxn>
                <a:cxn ang="0">
                  <a:pos x="1733" y="0"/>
                </a:cxn>
                <a:cxn ang="0">
                  <a:pos x="1940" y="130"/>
                </a:cxn>
                <a:cxn ang="0">
                  <a:pos x="2093" y="450"/>
                </a:cxn>
                <a:cxn ang="0">
                  <a:pos x="2366" y="1175"/>
                </a:cxn>
                <a:cxn ang="0">
                  <a:pos x="2792" y="1755"/>
                </a:cxn>
                <a:cxn ang="0">
                  <a:pos x="3218" y="2040"/>
                </a:cxn>
                <a:cxn ang="0">
                  <a:pos x="3431" y="2184"/>
                </a:cxn>
              </a:cxnLst>
              <a:rect l="0" t="0" r="r" b="b"/>
              <a:pathLst>
                <a:path w="3431" h="2184">
                  <a:moveTo>
                    <a:pt x="0" y="2184"/>
                  </a:moveTo>
                  <a:cubicBezTo>
                    <a:pt x="63" y="2147"/>
                    <a:pt x="126" y="2111"/>
                    <a:pt x="236" y="2040"/>
                  </a:cubicBezTo>
                  <a:cubicBezTo>
                    <a:pt x="346" y="1969"/>
                    <a:pt x="520" y="1899"/>
                    <a:pt x="662" y="1755"/>
                  </a:cubicBezTo>
                  <a:cubicBezTo>
                    <a:pt x="804" y="1611"/>
                    <a:pt x="972" y="1395"/>
                    <a:pt x="1088" y="1175"/>
                  </a:cubicBezTo>
                  <a:cubicBezTo>
                    <a:pt x="1204" y="955"/>
                    <a:pt x="1287" y="609"/>
                    <a:pt x="1358" y="435"/>
                  </a:cubicBezTo>
                  <a:cubicBezTo>
                    <a:pt x="1429" y="261"/>
                    <a:pt x="1452" y="202"/>
                    <a:pt x="1514" y="130"/>
                  </a:cubicBezTo>
                  <a:cubicBezTo>
                    <a:pt x="1576" y="58"/>
                    <a:pt x="1662" y="0"/>
                    <a:pt x="1733" y="0"/>
                  </a:cubicBezTo>
                  <a:cubicBezTo>
                    <a:pt x="1804" y="0"/>
                    <a:pt x="1880" y="55"/>
                    <a:pt x="1940" y="130"/>
                  </a:cubicBezTo>
                  <a:cubicBezTo>
                    <a:pt x="2000" y="205"/>
                    <a:pt x="2022" y="276"/>
                    <a:pt x="2093" y="450"/>
                  </a:cubicBezTo>
                  <a:cubicBezTo>
                    <a:pt x="2164" y="624"/>
                    <a:pt x="2249" y="958"/>
                    <a:pt x="2366" y="1175"/>
                  </a:cubicBezTo>
                  <a:cubicBezTo>
                    <a:pt x="2483" y="1392"/>
                    <a:pt x="2650" y="1611"/>
                    <a:pt x="2792" y="1755"/>
                  </a:cubicBezTo>
                  <a:cubicBezTo>
                    <a:pt x="2934" y="1899"/>
                    <a:pt x="3112" y="1969"/>
                    <a:pt x="3218" y="2040"/>
                  </a:cubicBezTo>
                  <a:cubicBezTo>
                    <a:pt x="3324" y="2111"/>
                    <a:pt x="3377" y="2147"/>
                    <a:pt x="3431" y="2184"/>
                  </a:cubicBezTo>
                </a:path>
              </a:pathLst>
            </a:custGeom>
            <a:noFill/>
            <a:ln w="28575" cap="flat" cmpd="sng">
              <a:solidFill>
                <a:srgbClr val="C00000"/>
              </a:solidFill>
              <a:prstDash val="lgDash"/>
              <a:round/>
              <a:headEnd type="none" w="med" len="med"/>
              <a:tailEnd type="none" w="med" len="med"/>
            </a:ln>
            <a:effectLst/>
          </p:spPr>
          <p:txBody>
            <a:bodyPr/>
            <a:lstStyle/>
            <a:p>
              <a:endParaRPr lang="zh-CN" altLang="en-US"/>
            </a:p>
          </p:txBody>
        </p:sp>
      </p:grpSp>
    </p:spTree>
  </p:cSld>
  <p:clrMapOvr>
    <a:masterClrMapping/>
  </p:clrMapOvr>
  <p:transition>
    <p:cover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sz="half" idx="1"/>
          </p:nvPr>
        </p:nvSpPr>
        <p:spPr>
          <a:xfrm>
            <a:off x="467544" y="1196752"/>
            <a:ext cx="3810000" cy="4114800"/>
          </a:xfrm>
        </p:spPr>
        <p:txBody>
          <a:bodyPr/>
          <a:lstStyle/>
          <a:p>
            <a:r>
              <a:rPr lang="zh-CN" altLang="en-US" sz="2800" dirty="0"/>
              <a:t>正态分布频率函数的一般形式为：</a:t>
            </a:r>
          </a:p>
        </p:txBody>
      </p:sp>
      <p:graphicFrame>
        <p:nvGraphicFramePr>
          <p:cNvPr id="62479" name="Object 15"/>
          <p:cNvGraphicFramePr>
            <a:graphicFrameLocks noChangeAspect="1"/>
          </p:cNvGraphicFramePr>
          <p:nvPr>
            <p:ph sz="half" idx="2"/>
          </p:nvPr>
        </p:nvGraphicFramePr>
        <p:xfrm>
          <a:off x="4572000" y="4797152"/>
          <a:ext cx="4032448" cy="1169937"/>
        </p:xfrm>
        <a:graphic>
          <a:graphicData uri="http://schemas.openxmlformats.org/presentationml/2006/ole">
            <p:oleObj spid="_x0000_s75783" name="公式" r:id="rId3" imgW="1663560" imgH="482400" progId="Equation.3">
              <p:embed/>
            </p:oleObj>
          </a:graphicData>
        </a:graphic>
      </p:graphicFrame>
      <p:sp>
        <p:nvSpPr>
          <p:cNvPr id="62469" name="Rectangle 5"/>
          <p:cNvSpPr>
            <a:spLocks noChangeArrowheads="1"/>
          </p:cNvSpPr>
          <p:nvPr/>
        </p:nvSpPr>
        <p:spPr bwMode="auto">
          <a:xfrm>
            <a:off x="0" y="2759472"/>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468" name="Object 4"/>
          <p:cNvGraphicFramePr>
            <a:graphicFrameLocks noChangeAspect="1"/>
          </p:cNvGraphicFramePr>
          <p:nvPr/>
        </p:nvGraphicFramePr>
        <p:xfrm>
          <a:off x="3492500" y="2060849"/>
          <a:ext cx="3946761" cy="1447924"/>
        </p:xfrm>
        <a:graphic>
          <a:graphicData uri="http://schemas.openxmlformats.org/presentationml/2006/ole">
            <p:oleObj spid="_x0000_s75778" name="公式" r:id="rId4" imgW="1320227" imgH="482391" progId="Equation.3">
              <p:embed/>
            </p:oleObj>
          </a:graphicData>
        </a:graphic>
      </p:graphicFrame>
      <p:graphicFrame>
        <p:nvGraphicFramePr>
          <p:cNvPr id="62472" name="Object 8"/>
          <p:cNvGraphicFramePr>
            <a:graphicFrameLocks noChangeAspect="1"/>
          </p:cNvGraphicFramePr>
          <p:nvPr/>
        </p:nvGraphicFramePr>
        <p:xfrm>
          <a:off x="1187450" y="3650059"/>
          <a:ext cx="330200" cy="431800"/>
        </p:xfrm>
        <a:graphic>
          <a:graphicData uri="http://schemas.openxmlformats.org/presentationml/2006/ole">
            <p:oleObj spid="_x0000_s75779" name="公式" r:id="rId5" imgW="126780" imgH="164814" progId="Equation.3">
              <p:embed/>
            </p:oleObj>
          </a:graphicData>
        </a:graphic>
      </p:graphicFrame>
      <p:graphicFrame>
        <p:nvGraphicFramePr>
          <p:cNvPr id="62471" name="Object 7"/>
          <p:cNvGraphicFramePr>
            <a:graphicFrameLocks noChangeAspect="1"/>
          </p:cNvGraphicFramePr>
          <p:nvPr/>
        </p:nvGraphicFramePr>
        <p:xfrm>
          <a:off x="1619250" y="3723084"/>
          <a:ext cx="360363" cy="360363"/>
        </p:xfrm>
        <a:graphic>
          <a:graphicData uri="http://schemas.openxmlformats.org/presentationml/2006/ole">
            <p:oleObj spid="_x0000_s75780" name="公式" r:id="rId6" imgW="139700" imgH="139700" progId="Equation.3">
              <p:embed/>
            </p:oleObj>
          </a:graphicData>
        </a:graphic>
      </p:graphicFrame>
      <p:graphicFrame>
        <p:nvGraphicFramePr>
          <p:cNvPr id="62470" name="Object 6"/>
          <p:cNvGraphicFramePr>
            <a:graphicFrameLocks noChangeAspect="1"/>
          </p:cNvGraphicFramePr>
          <p:nvPr/>
        </p:nvGraphicFramePr>
        <p:xfrm>
          <a:off x="7812088" y="3650059"/>
          <a:ext cx="350837" cy="431800"/>
        </p:xfrm>
        <a:graphic>
          <a:graphicData uri="http://schemas.openxmlformats.org/presentationml/2006/ole">
            <p:oleObj spid="_x0000_s75781" name="公式" r:id="rId7" imgW="126835" imgH="152202" progId="Equation.3">
              <p:embed/>
            </p:oleObj>
          </a:graphicData>
        </a:graphic>
      </p:graphicFrame>
      <p:sp>
        <p:nvSpPr>
          <p:cNvPr id="62473" name="Rectangle 9"/>
          <p:cNvSpPr>
            <a:spLocks noChangeArrowheads="1"/>
          </p:cNvSpPr>
          <p:nvPr/>
        </p:nvSpPr>
        <p:spPr bwMode="auto">
          <a:xfrm>
            <a:off x="3273425" y="2276872"/>
            <a:ext cx="215900" cy="244475"/>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endParaRPr lang="en-US" altLang="zh-CN">
              <a:latin typeface="Arial" pitchFamily="34" charset="0"/>
            </a:endParaRPr>
          </a:p>
        </p:txBody>
      </p:sp>
      <p:sp>
        <p:nvSpPr>
          <p:cNvPr id="62475" name="Rectangle 11"/>
          <p:cNvSpPr>
            <a:spLocks noChangeArrowheads="1"/>
          </p:cNvSpPr>
          <p:nvPr/>
        </p:nvSpPr>
        <p:spPr bwMode="auto">
          <a:xfrm>
            <a:off x="1042988" y="3650059"/>
            <a:ext cx="7272337" cy="457200"/>
          </a:xfrm>
          <a:prstGeom prst="rect">
            <a:avLst/>
          </a:prstGeom>
          <a:noFill/>
          <a:ln w="9525">
            <a:noFill/>
            <a:miter lim="800000"/>
            <a:headEnd/>
            <a:tailEnd/>
          </a:ln>
          <a:effectLst/>
        </p:spPr>
        <p:txBody>
          <a:bodyPr anchor="ctr">
            <a:spAutoFit/>
          </a:bodyPr>
          <a:lstStyle/>
          <a:p>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可以通过从总体中随机抽取的样本求得均值</a:t>
            </a:r>
            <a:endParaRPr lang="zh-CN" altLang="en-US" sz="2400" b="1" dirty="0">
              <a:effectLst>
                <a:outerShdw blurRad="38100" dist="38100" dir="2700000" algn="tl">
                  <a:srgbClr val="000000">
                    <a:alpha val="43137"/>
                  </a:srgbClr>
                </a:outerShdw>
              </a:effectLst>
              <a:latin typeface="Arial" pitchFamily="34" charset="0"/>
            </a:endParaRPr>
          </a:p>
        </p:txBody>
      </p:sp>
      <p:sp>
        <p:nvSpPr>
          <p:cNvPr id="62476" name="Rectangle 12"/>
          <p:cNvSpPr>
            <a:spLocks noChangeArrowheads="1"/>
          </p:cNvSpPr>
          <p:nvPr/>
        </p:nvSpPr>
        <p:spPr bwMode="auto">
          <a:xfrm>
            <a:off x="1258888" y="4154884"/>
            <a:ext cx="3802062" cy="457200"/>
          </a:xfrm>
          <a:prstGeom prst="rect">
            <a:avLst/>
          </a:prstGeom>
          <a:noFill/>
          <a:ln w="9525">
            <a:noFill/>
            <a:miter lim="800000"/>
            <a:headEnd/>
            <a:tailEnd/>
          </a:ln>
          <a:effectLst/>
        </p:spPr>
        <p:txBody>
          <a:bodyPr wrap="none" anchor="ctr">
            <a:spAutoFit/>
          </a:bodyPr>
          <a:lstStyle/>
          <a:p>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和标准偏差</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来估计，即：</a:t>
            </a:r>
            <a:r>
              <a:rPr lang="zh-CN" altLang="en-US" sz="2400" b="1" dirty="0">
                <a:effectLst>
                  <a:outerShdw blurRad="38100" dist="38100" dir="2700000" algn="tl">
                    <a:srgbClr val="000000">
                      <a:alpha val="43137"/>
                    </a:srgbClr>
                  </a:outerShdw>
                </a:effectLst>
              </a:rPr>
              <a:t> </a:t>
            </a:r>
            <a:endParaRPr lang="zh-CN" altLang="en-US" sz="2400" b="1" dirty="0">
              <a:effectLst>
                <a:outerShdw blurRad="38100" dist="38100" dir="2700000" algn="tl">
                  <a:srgbClr val="000000">
                    <a:alpha val="43137"/>
                  </a:srgbClr>
                </a:outerShdw>
              </a:effectLst>
              <a:latin typeface="Arial" pitchFamily="34" charset="0"/>
            </a:endParaRPr>
          </a:p>
        </p:txBody>
      </p:sp>
      <p:sp>
        <p:nvSpPr>
          <p:cNvPr id="62478" name="Rectangle 14"/>
          <p:cNvSpPr>
            <a:spLocks noChangeArrowheads="1"/>
          </p:cNvSpPr>
          <p:nvPr/>
        </p:nvSpPr>
        <p:spPr bwMode="auto">
          <a:xfrm>
            <a:off x="0" y="2788047"/>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2477" name="Object 13"/>
          <p:cNvGraphicFramePr>
            <a:graphicFrameLocks noChangeAspect="1"/>
          </p:cNvGraphicFramePr>
          <p:nvPr/>
        </p:nvGraphicFramePr>
        <p:xfrm>
          <a:off x="1187624" y="4797152"/>
          <a:ext cx="3024336" cy="1309557"/>
        </p:xfrm>
        <a:graphic>
          <a:graphicData uri="http://schemas.openxmlformats.org/presentationml/2006/ole">
            <p:oleObj spid="_x0000_s75782" name="公式" r:id="rId8" imgW="990170" imgH="431613" progId="Equation.3">
              <p:embed/>
            </p:oleObj>
          </a:graphicData>
        </a:graphic>
      </p:graphicFrame>
      <p:sp>
        <p:nvSpPr>
          <p:cNvPr id="15" name="矩形 14"/>
          <p:cNvSpPr/>
          <p:nvPr/>
        </p:nvSpPr>
        <p:spPr>
          <a:xfrm>
            <a:off x="2483768" y="332656"/>
            <a:ext cx="4289648" cy="584775"/>
          </a:xfrm>
          <a:prstGeom prst="rect">
            <a:avLst/>
          </a:prstGeom>
        </p:spPr>
        <p:txBody>
          <a:bodyPr wrap="square">
            <a:spAutoFit/>
          </a:bodyPr>
          <a:lstStyle/>
          <a:p>
            <a:pPr algn="ctr"/>
            <a:r>
              <a:rPr lang="zh-CN" altLang="en-US" sz="3200" b="1" kern="0" dirty="0" smtClean="0">
                <a:solidFill>
                  <a:srgbClr val="C00000"/>
                </a:solidFill>
                <a:effectLst>
                  <a:outerShdw blurRad="38100" dist="38100" dir="2700000" algn="tl">
                    <a:srgbClr val="C0C0C0"/>
                  </a:outerShdw>
                </a:effectLst>
                <a:latin typeface="黑体"/>
                <a:ea typeface="黑体"/>
              </a:rPr>
              <a:t>正态分布频率函数</a:t>
            </a:r>
            <a:endParaRPr lang="zh-CN" altLang="en-US" sz="2400" dirty="0">
              <a:solidFill>
                <a:srgbClr val="C0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sz="3600" b="1" dirty="0" smtClean="0">
                <a:solidFill>
                  <a:srgbClr val="C00000"/>
                </a:solidFill>
              </a:rPr>
              <a:t>注意</a:t>
            </a:r>
            <a:endParaRPr lang="zh-CN" altLang="zh-CN" sz="3600" b="1" dirty="0">
              <a:solidFill>
                <a:srgbClr val="C00000"/>
              </a:solidFill>
            </a:endParaRPr>
          </a:p>
        </p:txBody>
      </p:sp>
      <p:sp>
        <p:nvSpPr>
          <p:cNvPr id="63491" name="Rectangle 3"/>
          <p:cNvSpPr>
            <a:spLocks noGrp="1" noChangeArrowheads="1"/>
          </p:cNvSpPr>
          <p:nvPr>
            <p:ph idx="1"/>
          </p:nvPr>
        </p:nvSpPr>
        <p:spPr>
          <a:xfrm>
            <a:off x="468313" y="1279525"/>
            <a:ext cx="7920111" cy="4525963"/>
          </a:xfrm>
        </p:spPr>
        <p:txBody>
          <a:bodyPr/>
          <a:lstStyle/>
          <a:p>
            <a:pPr>
              <a:lnSpc>
                <a:spcPct val="150000"/>
              </a:lnSpc>
            </a:pPr>
            <a:r>
              <a:rPr lang="zh-CN" altLang="en-US" sz="2400" dirty="0" smtClean="0"/>
              <a:t>在</a:t>
            </a:r>
            <a:r>
              <a:rPr lang="zh-CN" altLang="en-US" sz="2400" dirty="0"/>
              <a:t>异常因素的影响下，质量数据是不服从正态分布规律的，只有在符合下列性质的随机因素作用下，质量数据才服从正态分布。</a:t>
            </a:r>
          </a:p>
          <a:p>
            <a:pPr>
              <a:lnSpc>
                <a:spcPct val="200000"/>
              </a:lnSpc>
              <a:buNone/>
            </a:pPr>
            <a:r>
              <a:rPr lang="zh-CN" altLang="en-US" sz="2400" dirty="0">
                <a:solidFill>
                  <a:schemeClr val="accent6"/>
                </a:solidFill>
              </a:rPr>
              <a:t>（</a:t>
            </a:r>
            <a:r>
              <a:rPr lang="en-US" altLang="zh-CN" sz="2400" dirty="0">
                <a:solidFill>
                  <a:schemeClr val="accent6"/>
                </a:solidFill>
              </a:rPr>
              <a:t>1</a:t>
            </a:r>
            <a:r>
              <a:rPr lang="zh-CN" altLang="en-US" sz="2400" dirty="0">
                <a:solidFill>
                  <a:schemeClr val="accent6"/>
                </a:solidFill>
              </a:rPr>
              <a:t>）正负随机因素出现的数目（或范围）相等；</a:t>
            </a:r>
          </a:p>
          <a:p>
            <a:pPr>
              <a:lnSpc>
                <a:spcPct val="200000"/>
              </a:lnSpc>
              <a:buNone/>
            </a:pPr>
            <a:r>
              <a:rPr lang="zh-CN" altLang="en-US" sz="2400" dirty="0" smtClean="0">
                <a:solidFill>
                  <a:schemeClr val="accent6"/>
                </a:solidFill>
              </a:rPr>
              <a:t>（</a:t>
            </a:r>
            <a:r>
              <a:rPr lang="en-US" altLang="zh-CN" sz="2400" dirty="0" smtClean="0">
                <a:solidFill>
                  <a:schemeClr val="accent6"/>
                </a:solidFill>
              </a:rPr>
              <a:t>2</a:t>
            </a:r>
            <a:r>
              <a:rPr lang="zh-CN" altLang="en-US" sz="2400" dirty="0">
                <a:solidFill>
                  <a:schemeClr val="accent6"/>
                </a:solidFill>
              </a:rPr>
              <a:t>）大小相同的正负误差因素出现的概率相等；</a:t>
            </a:r>
          </a:p>
          <a:p>
            <a:pPr>
              <a:lnSpc>
                <a:spcPct val="200000"/>
              </a:lnSpc>
              <a:buNone/>
            </a:pPr>
            <a:r>
              <a:rPr lang="zh-CN" altLang="en-US" sz="2400" dirty="0">
                <a:solidFill>
                  <a:schemeClr val="accent6"/>
                </a:solidFill>
              </a:rPr>
              <a:t>（</a:t>
            </a:r>
            <a:r>
              <a:rPr lang="en-US" altLang="zh-CN" sz="2400" dirty="0">
                <a:solidFill>
                  <a:schemeClr val="accent6"/>
                </a:solidFill>
              </a:rPr>
              <a:t>3</a:t>
            </a:r>
            <a:r>
              <a:rPr lang="zh-CN" altLang="en-US" sz="2400" dirty="0">
                <a:solidFill>
                  <a:schemeClr val="accent6"/>
                </a:solidFill>
              </a:rPr>
              <a:t>）小误差因素出现的概率比大误差因素大。</a:t>
            </a:r>
          </a:p>
        </p:txBody>
      </p:sp>
    </p:spTree>
  </p:cSld>
  <p:clrMapOvr>
    <a:masterClrMapping/>
  </p:clrMapOvr>
  <p:transition>
    <p:cover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z="3200" dirty="0" smtClean="0">
                <a:solidFill>
                  <a:srgbClr val="C00000"/>
                </a:solidFill>
              </a:rPr>
              <a:t>正态分布频率曲线及函数的重要性质</a:t>
            </a:r>
            <a:endParaRPr lang="zh-CN" altLang="zh-CN" b="1" dirty="0">
              <a:solidFill>
                <a:srgbClr val="C00000"/>
              </a:solidFill>
            </a:endParaRPr>
          </a:p>
        </p:txBody>
      </p:sp>
      <p:sp>
        <p:nvSpPr>
          <p:cNvPr id="64515" name="Rectangle 3"/>
          <p:cNvSpPr>
            <a:spLocks noGrp="1" noChangeArrowheads="1"/>
          </p:cNvSpPr>
          <p:nvPr>
            <p:ph idx="1"/>
          </p:nvPr>
        </p:nvSpPr>
        <p:spPr>
          <a:xfrm>
            <a:off x="250825" y="1556792"/>
            <a:ext cx="8704263" cy="4114800"/>
          </a:xfrm>
        </p:spPr>
        <p:txBody>
          <a:bodyPr/>
          <a:lstStyle/>
          <a:p>
            <a:pPr>
              <a:buNone/>
            </a:pPr>
            <a:r>
              <a:rPr lang="zh-CN" altLang="en-US" sz="2400" dirty="0" smtClean="0"/>
              <a:t>（</a:t>
            </a:r>
            <a:r>
              <a:rPr lang="en-US" altLang="zh-CN" sz="2400" dirty="0"/>
              <a:t>1</a:t>
            </a:r>
            <a:r>
              <a:rPr lang="zh-CN" altLang="en-US" sz="2400" dirty="0"/>
              <a:t>）无论</a:t>
            </a:r>
            <a:r>
              <a:rPr lang="en-US" altLang="zh-CN" sz="2400" dirty="0"/>
              <a:t>x</a:t>
            </a:r>
            <a:r>
              <a:rPr lang="zh-CN" altLang="en-US" sz="2400" dirty="0"/>
              <a:t>为何值，函数总有           。</a:t>
            </a:r>
          </a:p>
          <a:p>
            <a:pPr>
              <a:buNone/>
            </a:pPr>
            <a:r>
              <a:rPr lang="zh-CN" altLang="en-US" sz="2400" dirty="0"/>
              <a:t>（</a:t>
            </a:r>
            <a:r>
              <a:rPr lang="en-US" altLang="zh-CN" sz="2400" dirty="0"/>
              <a:t>2</a:t>
            </a:r>
            <a:r>
              <a:rPr lang="zh-CN" altLang="en-US" sz="2400" dirty="0"/>
              <a:t>）曲线有一个单峰和一个对称轴，且对称轴在均值处。</a:t>
            </a:r>
          </a:p>
          <a:p>
            <a:pPr>
              <a:buNone/>
            </a:pPr>
            <a:r>
              <a:rPr lang="zh-CN" altLang="en-US" sz="2400" dirty="0"/>
              <a:t>（</a:t>
            </a:r>
            <a:r>
              <a:rPr lang="en-US" altLang="zh-CN" sz="2400" dirty="0"/>
              <a:t>3</a:t>
            </a:r>
            <a:r>
              <a:rPr lang="zh-CN" altLang="en-US" sz="2400" dirty="0"/>
              <a:t>）离对称轴愈远，</a:t>
            </a:r>
            <a:r>
              <a:rPr lang="en-US" altLang="zh-CN" sz="2400" dirty="0"/>
              <a:t>P(x)</a:t>
            </a:r>
            <a:r>
              <a:rPr lang="zh-CN" altLang="en-US" sz="2400" dirty="0"/>
              <a:t>值愈小，当              时，</a:t>
            </a:r>
            <a:r>
              <a:rPr lang="en-US" altLang="zh-CN" sz="2400" dirty="0"/>
              <a:t>P(x)=0</a:t>
            </a:r>
            <a:r>
              <a:rPr lang="zh-CN" altLang="en-US" sz="2400" dirty="0"/>
              <a:t>，即：            ，横坐标为</a:t>
            </a:r>
            <a:r>
              <a:rPr lang="en-US" altLang="zh-CN" sz="2400" dirty="0"/>
              <a:t>P(x)</a:t>
            </a:r>
            <a:r>
              <a:rPr lang="zh-CN" altLang="en-US" sz="2400" dirty="0"/>
              <a:t>，当           时的渐近线。</a:t>
            </a:r>
          </a:p>
          <a:p>
            <a:pPr>
              <a:buNone/>
            </a:pPr>
            <a:r>
              <a:rPr lang="zh-CN" altLang="en-US" sz="2400" dirty="0"/>
              <a:t>（</a:t>
            </a:r>
            <a:r>
              <a:rPr lang="en-US" altLang="zh-CN" sz="2400" dirty="0"/>
              <a:t>4</a:t>
            </a:r>
            <a:r>
              <a:rPr lang="zh-CN" altLang="en-US" sz="2400" dirty="0"/>
              <a:t>）在对称轴两边              处各有一个拐点。</a:t>
            </a:r>
          </a:p>
          <a:p>
            <a:pPr>
              <a:buNone/>
            </a:pPr>
            <a:r>
              <a:rPr lang="zh-CN" altLang="en-US" sz="2400" dirty="0"/>
              <a:t>（</a:t>
            </a:r>
            <a:r>
              <a:rPr lang="en-US" altLang="zh-CN" sz="2400" dirty="0"/>
              <a:t>5</a:t>
            </a:r>
            <a:r>
              <a:rPr lang="zh-CN" altLang="en-US" sz="2400" dirty="0"/>
              <a:t>）             ，即频率曲线与横坐标所构成的面积为</a:t>
            </a:r>
            <a:r>
              <a:rPr lang="en-US" altLang="zh-CN" sz="2400" dirty="0"/>
              <a:t>1</a:t>
            </a:r>
            <a:r>
              <a:rPr lang="zh-CN" altLang="en-US" sz="2400" dirty="0"/>
              <a:t>。</a:t>
            </a:r>
          </a:p>
        </p:txBody>
      </p:sp>
      <p:sp>
        <p:nvSpPr>
          <p:cNvPr id="6451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16" name="Object 4"/>
          <p:cNvGraphicFramePr>
            <a:graphicFrameLocks noChangeAspect="1"/>
          </p:cNvGraphicFramePr>
          <p:nvPr/>
        </p:nvGraphicFramePr>
        <p:xfrm>
          <a:off x="4355976" y="1700808"/>
          <a:ext cx="1224136" cy="451099"/>
        </p:xfrm>
        <a:graphic>
          <a:graphicData uri="http://schemas.openxmlformats.org/presentationml/2006/ole">
            <p:oleObj spid="_x0000_s76802" name="公式" r:id="rId3" imgW="545626" imgH="203024" progId="Equation.3">
              <p:embed/>
            </p:oleObj>
          </a:graphicData>
        </a:graphic>
      </p:graphicFrame>
      <p:sp>
        <p:nvSpPr>
          <p:cNvPr id="64519" name="Rectangle 7"/>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18" name="Object 6"/>
          <p:cNvGraphicFramePr>
            <a:graphicFrameLocks noChangeAspect="1"/>
          </p:cNvGraphicFramePr>
          <p:nvPr/>
        </p:nvGraphicFramePr>
        <p:xfrm>
          <a:off x="5652120" y="2852936"/>
          <a:ext cx="1448343" cy="432048"/>
        </p:xfrm>
        <a:graphic>
          <a:graphicData uri="http://schemas.openxmlformats.org/presentationml/2006/ole">
            <p:oleObj spid="_x0000_s76803" name="公式" r:id="rId4" imgW="545626" imgH="164957" progId="Equation.3">
              <p:embed/>
            </p:oleObj>
          </a:graphicData>
        </a:graphic>
      </p:graphicFrame>
      <p:sp>
        <p:nvSpPr>
          <p:cNvPr id="64521" name="Rectangle 9"/>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20" name="Object 8"/>
          <p:cNvGraphicFramePr>
            <a:graphicFrameLocks noChangeAspect="1"/>
          </p:cNvGraphicFramePr>
          <p:nvPr/>
        </p:nvGraphicFramePr>
        <p:xfrm>
          <a:off x="2483767" y="3356992"/>
          <a:ext cx="1619279" cy="504056"/>
        </p:xfrm>
        <a:graphic>
          <a:graphicData uri="http://schemas.openxmlformats.org/presentationml/2006/ole">
            <p:oleObj spid="_x0000_s76804" name="公式" r:id="rId5" imgW="889000" imgH="279400" progId="Equation.3">
              <p:embed/>
            </p:oleObj>
          </a:graphicData>
        </a:graphic>
      </p:graphicFrame>
      <p:sp>
        <p:nvSpPr>
          <p:cNvPr id="64523" name="Rectangle 11"/>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22" name="Object 10"/>
          <p:cNvGraphicFramePr>
            <a:graphicFrameLocks noChangeAspect="1"/>
          </p:cNvGraphicFramePr>
          <p:nvPr/>
        </p:nvGraphicFramePr>
        <p:xfrm>
          <a:off x="7308304" y="3284984"/>
          <a:ext cx="1448343" cy="504056"/>
        </p:xfrm>
        <a:graphic>
          <a:graphicData uri="http://schemas.openxmlformats.org/presentationml/2006/ole">
            <p:oleObj spid="_x0000_s76805" name="公式" r:id="rId6" imgW="545626" imgH="164957" progId="Equation.3">
              <p:embed/>
            </p:oleObj>
          </a:graphicData>
        </a:graphic>
      </p:graphicFrame>
      <p:sp>
        <p:nvSpPr>
          <p:cNvPr id="64525" name="Rectangle 13"/>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24" name="Object 12"/>
          <p:cNvGraphicFramePr>
            <a:graphicFrameLocks noChangeAspect="1"/>
          </p:cNvGraphicFramePr>
          <p:nvPr/>
        </p:nvGraphicFramePr>
        <p:xfrm>
          <a:off x="3239956" y="4437112"/>
          <a:ext cx="1548068" cy="475804"/>
        </p:xfrm>
        <a:graphic>
          <a:graphicData uri="http://schemas.openxmlformats.org/presentationml/2006/ole">
            <p:oleObj spid="_x0000_s76806" name="公式" r:id="rId7" imgW="622030" imgH="190417" progId="Equation.3">
              <p:embed/>
            </p:oleObj>
          </a:graphicData>
        </a:graphic>
      </p:graphicFrame>
      <p:sp>
        <p:nvSpPr>
          <p:cNvPr id="64527" name="Rectangle 1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4526" name="Object 14"/>
          <p:cNvGraphicFramePr>
            <a:graphicFrameLocks noChangeAspect="1"/>
          </p:cNvGraphicFramePr>
          <p:nvPr/>
        </p:nvGraphicFramePr>
        <p:xfrm>
          <a:off x="1187624" y="4869160"/>
          <a:ext cx="1890513" cy="719360"/>
        </p:xfrm>
        <a:graphic>
          <a:graphicData uri="http://schemas.openxmlformats.org/presentationml/2006/ole">
            <p:oleObj spid="_x0000_s76807" name="公式" r:id="rId8" imgW="876300" imgH="3302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971600" y="1052736"/>
            <a:ext cx="6984775" cy="3887763"/>
            <a:chOff x="930" y="1207"/>
            <a:chExt cx="3402" cy="2132"/>
          </a:xfrm>
        </p:grpSpPr>
        <p:grpSp>
          <p:nvGrpSpPr>
            <p:cNvPr id="3" name="Group 4"/>
            <p:cNvGrpSpPr>
              <a:grpSpLocks/>
            </p:cNvGrpSpPr>
            <p:nvPr/>
          </p:nvGrpSpPr>
          <p:grpSpPr bwMode="auto">
            <a:xfrm>
              <a:off x="930" y="1207"/>
              <a:ext cx="3402" cy="2087"/>
              <a:chOff x="3075" y="7530"/>
              <a:chExt cx="6603" cy="3190"/>
            </a:xfrm>
          </p:grpSpPr>
          <p:grpSp>
            <p:nvGrpSpPr>
              <p:cNvPr id="4" name="Group 6"/>
              <p:cNvGrpSpPr>
                <a:grpSpLocks/>
              </p:cNvGrpSpPr>
              <p:nvPr/>
            </p:nvGrpSpPr>
            <p:grpSpPr bwMode="auto">
              <a:xfrm>
                <a:off x="3075" y="7675"/>
                <a:ext cx="6603" cy="3045"/>
                <a:chOff x="3075" y="7675"/>
                <a:chExt cx="6603" cy="3045"/>
              </a:xfrm>
            </p:grpSpPr>
            <p:sp>
              <p:nvSpPr>
                <p:cNvPr id="65543" name="Line 7"/>
                <p:cNvSpPr>
                  <a:spLocks noChangeShapeType="1"/>
                </p:cNvSpPr>
                <p:nvPr/>
              </p:nvSpPr>
              <p:spPr bwMode="auto">
                <a:xfrm flipV="1">
                  <a:off x="3349" y="7675"/>
                  <a:ext cx="2" cy="2613"/>
                </a:xfrm>
                <a:prstGeom prst="line">
                  <a:avLst/>
                </a:prstGeom>
                <a:noFill/>
                <a:ln w="9525">
                  <a:solidFill>
                    <a:srgbClr val="000000"/>
                  </a:solidFill>
                  <a:round/>
                  <a:headEnd/>
                  <a:tailEnd type="triangle" w="med" len="med"/>
                </a:ln>
                <a:effectLst/>
              </p:spPr>
              <p:txBody>
                <a:bodyPr/>
                <a:lstStyle/>
                <a:p>
                  <a:endParaRPr lang="zh-CN" altLang="en-US" b="1">
                    <a:effectLst>
                      <a:outerShdw blurRad="38100" dist="38100" dir="2700000" algn="tl">
                        <a:srgbClr val="000000">
                          <a:alpha val="43137"/>
                        </a:srgbClr>
                      </a:outerShdw>
                    </a:effectLst>
                  </a:endParaRPr>
                </a:p>
              </p:txBody>
            </p:sp>
            <p:grpSp>
              <p:nvGrpSpPr>
                <p:cNvPr id="5" name="Group 8"/>
                <p:cNvGrpSpPr>
                  <a:grpSpLocks/>
                </p:cNvGrpSpPr>
                <p:nvPr/>
              </p:nvGrpSpPr>
              <p:grpSpPr bwMode="auto">
                <a:xfrm>
                  <a:off x="3075" y="7890"/>
                  <a:ext cx="6603" cy="2830"/>
                  <a:chOff x="3075" y="7890"/>
                  <a:chExt cx="6603" cy="2830"/>
                </a:xfrm>
              </p:grpSpPr>
              <p:sp>
                <p:nvSpPr>
                  <p:cNvPr id="65545" name="Line 9"/>
                  <p:cNvSpPr>
                    <a:spLocks noChangeShapeType="1"/>
                  </p:cNvSpPr>
                  <p:nvPr/>
                </p:nvSpPr>
                <p:spPr bwMode="auto">
                  <a:xfrm>
                    <a:off x="3349" y="10288"/>
                    <a:ext cx="5844" cy="0"/>
                  </a:xfrm>
                  <a:prstGeom prst="line">
                    <a:avLst/>
                  </a:prstGeom>
                  <a:noFill/>
                  <a:ln w="9525">
                    <a:solidFill>
                      <a:srgbClr val="000000"/>
                    </a:solidFill>
                    <a:round/>
                    <a:headEnd/>
                    <a:tailEnd type="triangle" w="med" len="med"/>
                  </a:ln>
                  <a:effectLst/>
                </p:spPr>
                <p:txBody>
                  <a:bodyPr/>
                  <a:lstStyle/>
                  <a:p>
                    <a:endParaRPr lang="zh-CN" altLang="en-US" b="1">
                      <a:effectLst>
                        <a:outerShdw blurRad="38100" dist="38100" dir="2700000" algn="tl">
                          <a:srgbClr val="000000">
                            <a:alpha val="43137"/>
                          </a:srgbClr>
                        </a:outerShdw>
                      </a:effectLst>
                    </a:endParaRPr>
                  </a:p>
                </p:txBody>
              </p:sp>
              <p:sp>
                <p:nvSpPr>
                  <p:cNvPr id="65546" name="Rectangle 10"/>
                  <p:cNvSpPr>
                    <a:spLocks noChangeArrowheads="1"/>
                  </p:cNvSpPr>
                  <p:nvPr/>
                </p:nvSpPr>
                <p:spPr bwMode="auto">
                  <a:xfrm>
                    <a:off x="9193" y="10288"/>
                    <a:ext cx="485" cy="432"/>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47" name="Rectangle 11"/>
                  <p:cNvSpPr>
                    <a:spLocks noChangeArrowheads="1"/>
                  </p:cNvSpPr>
                  <p:nvPr/>
                </p:nvSpPr>
                <p:spPr bwMode="auto">
                  <a:xfrm>
                    <a:off x="3075" y="7890"/>
                    <a:ext cx="213" cy="386"/>
                  </a:xfrm>
                  <a:prstGeom prst="rect">
                    <a:avLst/>
                  </a:prstGeom>
                  <a:noFill/>
                  <a:ln w="9525">
                    <a:noFill/>
                    <a:miter lim="800000"/>
                    <a:headEnd/>
                    <a:tailEnd/>
                  </a:ln>
                  <a:effectLst/>
                </p:spPr>
                <p:txBody>
                  <a:bodyPr lIns="0" tIns="0" rIns="0" bIns="0"/>
                  <a:lstStyle/>
                  <a:p>
                    <a:pPr algn="just"/>
                    <a:r>
                      <a:rPr lang="en-US" altLang="zh-CN" sz="1600" b="1" dirty="0">
                        <a:effectLst>
                          <a:outerShdw blurRad="38100" dist="38100" dir="2700000" algn="tl">
                            <a:srgbClr val="000000">
                              <a:alpha val="43137"/>
                            </a:srgbClr>
                          </a:outerShdw>
                        </a:effectLst>
                        <a:latin typeface="Times New Roman" pitchFamily="18" charset="0"/>
                      </a:rPr>
                      <a:t>P</a:t>
                    </a:r>
                    <a:endParaRPr lang="en-US" altLang="zh-CN" sz="1600" b="1" dirty="0">
                      <a:effectLst>
                        <a:outerShdw blurRad="38100" dist="38100" dir="2700000" algn="tl">
                          <a:srgbClr val="000000">
                            <a:alpha val="43137"/>
                          </a:srgbClr>
                        </a:outerShdw>
                      </a:effectLst>
                    </a:endParaRPr>
                  </a:p>
                </p:txBody>
              </p:sp>
              <p:sp>
                <p:nvSpPr>
                  <p:cNvPr id="65548" name="Freeform 12"/>
                  <p:cNvSpPr>
                    <a:spLocks/>
                  </p:cNvSpPr>
                  <p:nvPr/>
                </p:nvSpPr>
                <p:spPr bwMode="auto">
                  <a:xfrm>
                    <a:off x="3690" y="7920"/>
                    <a:ext cx="5010" cy="2325"/>
                  </a:xfrm>
                  <a:custGeom>
                    <a:avLst/>
                    <a:gdLst/>
                    <a:ahLst/>
                    <a:cxnLst>
                      <a:cxn ang="0">
                        <a:pos x="0" y="2325"/>
                      </a:cxn>
                      <a:cxn ang="0">
                        <a:pos x="270" y="2295"/>
                      </a:cxn>
                      <a:cxn ang="0">
                        <a:pos x="545" y="2167"/>
                      </a:cxn>
                      <a:cxn ang="0">
                        <a:pos x="1100" y="1864"/>
                      </a:cxn>
                      <a:cxn ang="0">
                        <a:pos x="1655" y="1248"/>
                      </a:cxn>
                      <a:cxn ang="0">
                        <a:pos x="2007" y="462"/>
                      </a:cxn>
                      <a:cxn ang="0">
                        <a:pos x="2211" y="138"/>
                      </a:cxn>
                      <a:cxn ang="0">
                        <a:pos x="2496" y="0"/>
                      </a:cxn>
                      <a:cxn ang="0">
                        <a:pos x="2766" y="138"/>
                      </a:cxn>
                      <a:cxn ang="0">
                        <a:pos x="2966" y="478"/>
                      </a:cxn>
                      <a:cxn ang="0">
                        <a:pos x="3322" y="1248"/>
                      </a:cxn>
                      <a:cxn ang="0">
                        <a:pos x="3877" y="1864"/>
                      </a:cxn>
                      <a:cxn ang="0">
                        <a:pos x="4432" y="2167"/>
                      </a:cxn>
                      <a:cxn ang="0">
                        <a:pos x="4740" y="2295"/>
                      </a:cxn>
                      <a:cxn ang="0">
                        <a:pos x="5010" y="2325"/>
                      </a:cxn>
                    </a:cxnLst>
                    <a:rect l="0" t="0" r="r" b="b"/>
                    <a:pathLst>
                      <a:path w="5010" h="2325">
                        <a:moveTo>
                          <a:pt x="0" y="2325"/>
                        </a:moveTo>
                        <a:cubicBezTo>
                          <a:pt x="45" y="2322"/>
                          <a:pt x="179" y="2321"/>
                          <a:pt x="270" y="2295"/>
                        </a:cubicBezTo>
                        <a:cubicBezTo>
                          <a:pt x="361" y="2269"/>
                          <a:pt x="407" y="2239"/>
                          <a:pt x="545" y="2167"/>
                        </a:cubicBezTo>
                        <a:cubicBezTo>
                          <a:pt x="683" y="2095"/>
                          <a:pt x="915" y="2017"/>
                          <a:pt x="1100" y="1864"/>
                        </a:cubicBezTo>
                        <a:cubicBezTo>
                          <a:pt x="1285" y="1711"/>
                          <a:pt x="1504" y="1482"/>
                          <a:pt x="1655" y="1248"/>
                        </a:cubicBezTo>
                        <a:cubicBezTo>
                          <a:pt x="1807" y="1014"/>
                          <a:pt x="1915" y="647"/>
                          <a:pt x="2007" y="462"/>
                        </a:cubicBezTo>
                        <a:cubicBezTo>
                          <a:pt x="2100" y="277"/>
                          <a:pt x="2130" y="215"/>
                          <a:pt x="2211" y="138"/>
                        </a:cubicBezTo>
                        <a:cubicBezTo>
                          <a:pt x="2292" y="62"/>
                          <a:pt x="2404" y="0"/>
                          <a:pt x="2496" y="0"/>
                        </a:cubicBezTo>
                        <a:cubicBezTo>
                          <a:pt x="2589" y="0"/>
                          <a:pt x="2688" y="58"/>
                          <a:pt x="2766" y="138"/>
                        </a:cubicBezTo>
                        <a:cubicBezTo>
                          <a:pt x="2844" y="218"/>
                          <a:pt x="2873" y="293"/>
                          <a:pt x="2966" y="478"/>
                        </a:cubicBezTo>
                        <a:cubicBezTo>
                          <a:pt x="3058" y="663"/>
                          <a:pt x="3169" y="1018"/>
                          <a:pt x="3322" y="1248"/>
                        </a:cubicBezTo>
                        <a:cubicBezTo>
                          <a:pt x="3474" y="1479"/>
                          <a:pt x="3692" y="1711"/>
                          <a:pt x="3877" y="1864"/>
                        </a:cubicBezTo>
                        <a:cubicBezTo>
                          <a:pt x="4062" y="2017"/>
                          <a:pt x="4288" y="2095"/>
                          <a:pt x="4432" y="2167"/>
                        </a:cubicBezTo>
                        <a:cubicBezTo>
                          <a:pt x="4576" y="2239"/>
                          <a:pt x="4644" y="2269"/>
                          <a:pt x="4740" y="2295"/>
                        </a:cubicBezTo>
                        <a:cubicBezTo>
                          <a:pt x="4836" y="2321"/>
                          <a:pt x="4954" y="2319"/>
                          <a:pt x="5010" y="2325"/>
                        </a:cubicBezTo>
                      </a:path>
                    </a:pathLst>
                  </a:custGeom>
                  <a:solidFill>
                    <a:srgbClr val="C00000"/>
                  </a:solidFill>
                  <a:ln w="9525" cap="flat" cmpd="sng">
                    <a:solidFill>
                      <a:srgbClr val="000000"/>
                    </a:solidFill>
                    <a:prstDash val="solid"/>
                    <a:round/>
                    <a:headEnd type="none" w="med" len="med"/>
                    <a:tailEnd type="none" w="med" len="med"/>
                  </a:ln>
                  <a:effectLst/>
                </p:spPr>
                <p:txBody>
                  <a:bodyPr/>
                  <a:lstStyle/>
                  <a:p>
                    <a:endParaRPr lang="zh-CN" altLang="en-US" b="1">
                      <a:effectLst>
                        <a:outerShdw blurRad="38100" dist="38100" dir="2700000" algn="tl">
                          <a:srgbClr val="000000">
                            <a:alpha val="43137"/>
                          </a:srgbClr>
                        </a:outerShdw>
                      </a:effectLst>
                    </a:endParaRPr>
                  </a:p>
                </p:txBody>
              </p:sp>
              <p:sp>
                <p:nvSpPr>
                  <p:cNvPr id="65549" name="Line 13"/>
                  <p:cNvSpPr>
                    <a:spLocks noChangeShapeType="1"/>
                  </p:cNvSpPr>
                  <p:nvPr/>
                </p:nvSpPr>
                <p:spPr bwMode="auto">
                  <a:xfrm>
                    <a:off x="6984" y="8835"/>
                    <a:ext cx="0" cy="1453"/>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sp>
                <p:nvSpPr>
                  <p:cNvPr id="65550" name="Line 14"/>
                  <p:cNvSpPr>
                    <a:spLocks noChangeShapeType="1"/>
                  </p:cNvSpPr>
                  <p:nvPr/>
                </p:nvSpPr>
                <p:spPr bwMode="auto">
                  <a:xfrm>
                    <a:off x="7806" y="9705"/>
                    <a:ext cx="0" cy="583"/>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sp>
                <p:nvSpPr>
                  <p:cNvPr id="65551" name="Line 15"/>
                  <p:cNvSpPr>
                    <a:spLocks noChangeShapeType="1"/>
                  </p:cNvSpPr>
                  <p:nvPr/>
                </p:nvSpPr>
                <p:spPr bwMode="auto">
                  <a:xfrm>
                    <a:off x="8613" y="9995"/>
                    <a:ext cx="0" cy="293"/>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sp>
                <p:nvSpPr>
                  <p:cNvPr id="65552" name="Line 16"/>
                  <p:cNvSpPr>
                    <a:spLocks noChangeShapeType="1"/>
                  </p:cNvSpPr>
                  <p:nvPr/>
                </p:nvSpPr>
                <p:spPr bwMode="auto">
                  <a:xfrm rot="10800000" flipV="1">
                    <a:off x="3762" y="9995"/>
                    <a:ext cx="0" cy="293"/>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sp>
                <p:nvSpPr>
                  <p:cNvPr id="65553" name="Line 17"/>
                  <p:cNvSpPr>
                    <a:spLocks noChangeShapeType="1"/>
                  </p:cNvSpPr>
                  <p:nvPr/>
                </p:nvSpPr>
                <p:spPr bwMode="auto">
                  <a:xfrm rot="10800000" flipV="1">
                    <a:off x="4566" y="9705"/>
                    <a:ext cx="0" cy="583"/>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sp>
                <p:nvSpPr>
                  <p:cNvPr id="65554" name="Line 18"/>
                  <p:cNvSpPr>
                    <a:spLocks noChangeShapeType="1"/>
                  </p:cNvSpPr>
                  <p:nvPr/>
                </p:nvSpPr>
                <p:spPr bwMode="auto">
                  <a:xfrm rot="10800000" flipV="1">
                    <a:off x="5388" y="8835"/>
                    <a:ext cx="0" cy="1453"/>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sp>
                <p:nvSpPr>
                  <p:cNvPr id="65555" name="Rectangle 19"/>
                  <p:cNvSpPr>
                    <a:spLocks noChangeArrowheads="1"/>
                  </p:cNvSpPr>
                  <p:nvPr/>
                </p:nvSpPr>
                <p:spPr bwMode="auto">
                  <a:xfrm>
                    <a:off x="8459" y="10430"/>
                    <a:ext cx="580" cy="260"/>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56" name="Rectangle 20"/>
                  <p:cNvSpPr>
                    <a:spLocks noChangeArrowheads="1"/>
                  </p:cNvSpPr>
                  <p:nvPr/>
                </p:nvSpPr>
                <p:spPr bwMode="auto">
                  <a:xfrm>
                    <a:off x="7548" y="10430"/>
                    <a:ext cx="600" cy="260"/>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57" name="Rectangle 21"/>
                  <p:cNvSpPr>
                    <a:spLocks noChangeArrowheads="1"/>
                  </p:cNvSpPr>
                  <p:nvPr/>
                </p:nvSpPr>
                <p:spPr bwMode="auto">
                  <a:xfrm>
                    <a:off x="3501" y="10430"/>
                    <a:ext cx="580" cy="260"/>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58" name="Rectangle 22"/>
                  <p:cNvSpPr>
                    <a:spLocks noChangeArrowheads="1"/>
                  </p:cNvSpPr>
                  <p:nvPr/>
                </p:nvSpPr>
                <p:spPr bwMode="auto">
                  <a:xfrm>
                    <a:off x="4412" y="10430"/>
                    <a:ext cx="580" cy="279"/>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59" name="Rectangle 23"/>
                  <p:cNvSpPr>
                    <a:spLocks noChangeArrowheads="1"/>
                  </p:cNvSpPr>
                  <p:nvPr/>
                </p:nvSpPr>
                <p:spPr bwMode="auto">
                  <a:xfrm>
                    <a:off x="5205" y="10430"/>
                    <a:ext cx="480" cy="240"/>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60" name="Rectangle 24"/>
                  <p:cNvSpPr>
                    <a:spLocks noChangeArrowheads="1"/>
                  </p:cNvSpPr>
                  <p:nvPr/>
                </p:nvSpPr>
                <p:spPr bwMode="auto">
                  <a:xfrm>
                    <a:off x="6057" y="10430"/>
                    <a:ext cx="180" cy="220"/>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sp>
                <p:nvSpPr>
                  <p:cNvPr id="65561" name="Rectangle 25"/>
                  <p:cNvSpPr>
                    <a:spLocks noChangeArrowheads="1"/>
                  </p:cNvSpPr>
                  <p:nvPr/>
                </p:nvSpPr>
                <p:spPr bwMode="auto">
                  <a:xfrm>
                    <a:off x="6755" y="10430"/>
                    <a:ext cx="480" cy="260"/>
                  </a:xfrm>
                  <a:prstGeom prst="rect">
                    <a:avLst/>
                  </a:prstGeom>
                  <a:noFill/>
                  <a:ln w="9525">
                    <a:noFill/>
                    <a:miter lim="800000"/>
                    <a:headEnd/>
                    <a:tailEnd/>
                  </a:ln>
                  <a:effectLst/>
                </p:spPr>
                <p:txBody>
                  <a:bodyPr lIns="0" tIns="0" rIns="0" bIns="0"/>
                  <a:lstStyle/>
                  <a:p>
                    <a:endParaRPr lang="zh-CN" altLang="zh-CN" sz="1600" b="1">
                      <a:effectLst>
                        <a:outerShdw blurRad="38100" dist="38100" dir="2700000" algn="tl">
                          <a:srgbClr val="000000">
                            <a:alpha val="43137"/>
                          </a:srgbClr>
                        </a:outerShdw>
                      </a:effectLst>
                    </a:endParaRPr>
                  </a:p>
                </p:txBody>
              </p:sp>
            </p:grpSp>
          </p:grpSp>
          <p:sp>
            <p:nvSpPr>
              <p:cNvPr id="65541" name="Line 5"/>
              <p:cNvSpPr>
                <a:spLocks noChangeShapeType="1"/>
              </p:cNvSpPr>
              <p:nvPr/>
            </p:nvSpPr>
            <p:spPr bwMode="auto">
              <a:xfrm>
                <a:off x="6180" y="7530"/>
                <a:ext cx="0" cy="2758"/>
              </a:xfrm>
              <a:prstGeom prst="line">
                <a:avLst/>
              </a:prstGeom>
              <a:noFill/>
              <a:ln w="9525">
                <a:solidFill>
                  <a:srgbClr val="000000"/>
                </a:solidFill>
                <a:prstDash val="lgDashDot"/>
                <a:round/>
                <a:headEnd/>
                <a:tailEnd/>
              </a:ln>
              <a:effectLst/>
            </p:spPr>
            <p:txBody>
              <a:bodyPr/>
              <a:lstStyle/>
              <a:p>
                <a:endParaRPr lang="zh-CN" altLang="en-US" b="1">
                  <a:effectLst>
                    <a:outerShdw blurRad="38100" dist="38100" dir="2700000" algn="tl">
                      <a:srgbClr val="000000">
                        <a:alpha val="43137"/>
                      </a:srgbClr>
                    </a:outerShdw>
                  </a:effectLst>
                </a:endParaRPr>
              </a:p>
            </p:txBody>
          </p:sp>
        </p:grpSp>
        <p:graphicFrame>
          <p:nvGraphicFramePr>
            <p:cNvPr id="65562" name="Object 26"/>
            <p:cNvGraphicFramePr>
              <a:graphicFrameLocks noChangeAspect="1"/>
            </p:cNvGraphicFramePr>
            <p:nvPr/>
          </p:nvGraphicFramePr>
          <p:xfrm>
            <a:off x="1111" y="3067"/>
            <a:ext cx="363" cy="158"/>
          </p:xfrm>
          <a:graphic>
            <a:graphicData uri="http://schemas.openxmlformats.org/presentationml/2006/ole">
              <p:oleObj spid="_x0000_s77826" name="公式" r:id="rId3" imgW="368140" imgH="165028" progId="Equation.3">
                <p:embed/>
              </p:oleObj>
            </a:graphicData>
          </a:graphic>
        </p:graphicFrame>
        <p:graphicFrame>
          <p:nvGraphicFramePr>
            <p:cNvPr id="65564" name="Object 28"/>
            <p:cNvGraphicFramePr>
              <a:graphicFrameLocks noChangeAspect="1"/>
            </p:cNvGraphicFramePr>
            <p:nvPr/>
          </p:nvGraphicFramePr>
          <p:xfrm>
            <a:off x="1565" y="3067"/>
            <a:ext cx="317" cy="154"/>
          </p:xfrm>
          <a:graphic>
            <a:graphicData uri="http://schemas.openxmlformats.org/presentationml/2006/ole">
              <p:oleObj spid="_x0000_s77827" name="公式" r:id="rId4" imgW="368140" imgH="177723" progId="Equation.3">
                <p:embed/>
              </p:oleObj>
            </a:graphicData>
          </a:graphic>
        </p:graphicFrame>
        <p:graphicFrame>
          <p:nvGraphicFramePr>
            <p:cNvPr id="65566" name="Object 30"/>
            <p:cNvGraphicFramePr>
              <a:graphicFrameLocks noChangeAspect="1"/>
            </p:cNvGraphicFramePr>
            <p:nvPr/>
          </p:nvGraphicFramePr>
          <p:xfrm>
            <a:off x="1973" y="3067"/>
            <a:ext cx="363" cy="182"/>
          </p:xfrm>
          <a:graphic>
            <a:graphicData uri="http://schemas.openxmlformats.org/presentationml/2006/ole">
              <p:oleObj spid="_x0000_s77828" name="公式" r:id="rId5" imgW="304536" imgH="152268" progId="Equation.3">
                <p:embed/>
              </p:oleObj>
            </a:graphicData>
          </a:graphic>
        </p:graphicFrame>
        <p:graphicFrame>
          <p:nvGraphicFramePr>
            <p:cNvPr id="65568" name="Object 32"/>
            <p:cNvGraphicFramePr>
              <a:graphicFrameLocks noChangeAspect="1"/>
            </p:cNvGraphicFramePr>
            <p:nvPr/>
          </p:nvGraphicFramePr>
          <p:xfrm>
            <a:off x="2472" y="3067"/>
            <a:ext cx="146" cy="182"/>
          </p:xfrm>
          <a:graphic>
            <a:graphicData uri="http://schemas.openxmlformats.org/presentationml/2006/ole">
              <p:oleObj spid="_x0000_s77829" name="公式" r:id="rId6" imgW="114201" imgH="139579" progId="Equation.3">
                <p:embed/>
              </p:oleObj>
            </a:graphicData>
          </a:graphic>
        </p:graphicFrame>
        <p:graphicFrame>
          <p:nvGraphicFramePr>
            <p:cNvPr id="65570" name="Object 34"/>
            <p:cNvGraphicFramePr>
              <a:graphicFrameLocks noChangeAspect="1"/>
            </p:cNvGraphicFramePr>
            <p:nvPr/>
          </p:nvGraphicFramePr>
          <p:xfrm>
            <a:off x="2744" y="3067"/>
            <a:ext cx="317" cy="168"/>
          </p:xfrm>
          <a:graphic>
            <a:graphicData uri="http://schemas.openxmlformats.org/presentationml/2006/ole">
              <p:oleObj spid="_x0000_s77830" name="公式" r:id="rId7" imgW="304536" imgH="164957" progId="Equation.3">
                <p:embed/>
              </p:oleObj>
            </a:graphicData>
          </a:graphic>
        </p:graphicFrame>
        <p:graphicFrame>
          <p:nvGraphicFramePr>
            <p:cNvPr id="65572" name="Object 36"/>
            <p:cNvGraphicFramePr>
              <a:graphicFrameLocks noChangeAspect="1"/>
            </p:cNvGraphicFramePr>
            <p:nvPr/>
          </p:nvGraphicFramePr>
          <p:xfrm>
            <a:off x="3152" y="3067"/>
            <a:ext cx="363" cy="154"/>
          </p:xfrm>
          <a:graphic>
            <a:graphicData uri="http://schemas.openxmlformats.org/presentationml/2006/ole">
              <p:oleObj spid="_x0000_s77831" name="公式" r:id="rId8" imgW="380835" imgH="165028" progId="Equation.3">
                <p:embed/>
              </p:oleObj>
            </a:graphicData>
          </a:graphic>
        </p:graphicFrame>
        <p:graphicFrame>
          <p:nvGraphicFramePr>
            <p:cNvPr id="65574" name="Object 38"/>
            <p:cNvGraphicFramePr>
              <a:graphicFrameLocks noChangeAspect="1"/>
            </p:cNvGraphicFramePr>
            <p:nvPr/>
          </p:nvGraphicFramePr>
          <p:xfrm>
            <a:off x="3606" y="3067"/>
            <a:ext cx="317" cy="138"/>
          </p:xfrm>
          <a:graphic>
            <a:graphicData uri="http://schemas.openxmlformats.org/presentationml/2006/ole">
              <p:oleObj spid="_x0000_s77832" name="公式" r:id="rId9" imgW="368140" imgH="165028" progId="Equation.3">
                <p:embed/>
              </p:oleObj>
            </a:graphicData>
          </a:graphic>
        </p:graphicFrame>
        <p:pic>
          <p:nvPicPr>
            <p:cNvPr id="65576" name="Picture 40"/>
            <p:cNvPicPr>
              <a:picLocks noChangeAspect="1" noChangeArrowheads="1"/>
            </p:cNvPicPr>
            <p:nvPr/>
          </p:nvPicPr>
          <p:blipFill>
            <a:blip r:embed="rId10" cstate="print"/>
            <a:srcRect/>
            <a:stretch>
              <a:fillRect/>
            </a:stretch>
          </p:blipFill>
          <p:spPr bwMode="auto">
            <a:xfrm>
              <a:off x="4105" y="3067"/>
              <a:ext cx="200" cy="272"/>
            </a:xfrm>
            <a:prstGeom prst="rect">
              <a:avLst/>
            </a:prstGeom>
            <a:noFill/>
            <a:ln w="9525">
              <a:noFill/>
              <a:miter lim="800000"/>
              <a:headEnd/>
              <a:tailEnd/>
            </a:ln>
          </p:spPr>
        </p:pic>
      </p:grpSp>
      <p:sp>
        <p:nvSpPr>
          <p:cNvPr id="65538" name="Rectangle 2"/>
          <p:cNvSpPr>
            <a:spLocks noGrp="1" noChangeArrowheads="1"/>
          </p:cNvSpPr>
          <p:nvPr>
            <p:ph type="title"/>
          </p:nvPr>
        </p:nvSpPr>
        <p:spPr/>
        <p:txBody>
          <a:bodyPr/>
          <a:lstStyle/>
          <a:p>
            <a:r>
              <a:rPr lang="zh-CN" altLang="en-US" dirty="0" smtClean="0">
                <a:solidFill>
                  <a:srgbClr val="C00000"/>
                </a:solidFill>
              </a:rPr>
              <a:t>正态分布频率曲线</a:t>
            </a:r>
            <a:endParaRPr lang="zh-CN" altLang="zh-CN" b="1" dirty="0"/>
          </a:p>
        </p:txBody>
      </p:sp>
      <p:sp>
        <p:nvSpPr>
          <p:cNvPr id="65563" name="Rectangle 27"/>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5565" name="Rectangle 29"/>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5567" name="Rectangle 31"/>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5569" name="Rectangle 33"/>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5571" name="Rectangle 35"/>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5573" name="Rectangle 37"/>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5575" name="Rectangle 39"/>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1" name="矩形 40"/>
          <p:cNvSpPr/>
          <p:nvPr/>
        </p:nvSpPr>
        <p:spPr>
          <a:xfrm>
            <a:off x="125760" y="5229200"/>
            <a:ext cx="6534472" cy="1130246"/>
          </a:xfrm>
          <a:prstGeom prst="rect">
            <a:avLst/>
          </a:prstGeom>
        </p:spPr>
        <p:txBody>
          <a:bodyPr wrap="square">
            <a:spAutoFit/>
          </a:bodyPr>
          <a:lstStyle/>
          <a:p>
            <a:pPr>
              <a:lnSpc>
                <a:spcPct val="150000"/>
              </a:lnSpc>
            </a:pPr>
            <a:r>
              <a:rPr lang="zh-CN" altLang="en-US" sz="2400" b="1" dirty="0" smtClean="0">
                <a:effectLst>
                  <a:outerShdw blurRad="38100" dist="38100" dir="2700000" algn="tl">
                    <a:srgbClr val="000000">
                      <a:alpha val="43137"/>
                    </a:srgbClr>
                  </a:outerShdw>
                </a:effectLst>
              </a:rPr>
              <a:t>正态分布决定于</a:t>
            </a:r>
            <a:r>
              <a:rPr lang="en-US" altLang="zh-CN" sz="2400" b="1" dirty="0" smtClean="0">
                <a:effectLst>
                  <a:outerShdw blurRad="38100" dist="38100" dir="2700000" algn="tl">
                    <a:srgbClr val="000000">
                      <a:alpha val="43137"/>
                    </a:srgbClr>
                  </a:outerShdw>
                </a:effectLst>
              </a:rPr>
              <a:t>μ</a:t>
            </a:r>
            <a:r>
              <a:rPr lang="zh-CN" altLang="en-US" sz="2400" b="1" dirty="0" smtClean="0">
                <a:effectLst>
                  <a:outerShdw blurRad="38100" dist="38100" dir="2700000" algn="tl">
                    <a:srgbClr val="000000">
                      <a:alpha val="43137"/>
                    </a:srgbClr>
                  </a:outerShdw>
                </a:effectLst>
              </a:rPr>
              <a:t>和</a:t>
            </a:r>
            <a:r>
              <a:rPr lang="en-US" altLang="zh-CN" sz="2400" b="1" dirty="0" smtClean="0">
                <a:effectLst>
                  <a:outerShdw blurRad="38100" dist="38100" dir="2700000" algn="tl">
                    <a:srgbClr val="000000">
                      <a:alpha val="43137"/>
                    </a:srgbClr>
                  </a:outerShdw>
                </a:effectLst>
              </a:rPr>
              <a:t>σ</a:t>
            </a:r>
            <a:r>
              <a:rPr lang="zh-CN" altLang="en-US" sz="2400" b="1" dirty="0" smtClean="0">
                <a:effectLst>
                  <a:outerShdw blurRad="38100" dist="38100" dir="2700000" algn="tl">
                    <a:srgbClr val="000000">
                      <a:alpha val="43137"/>
                    </a:srgbClr>
                  </a:outerShdw>
                </a:effectLst>
              </a:rPr>
              <a:t>两个参数，记为 </a:t>
            </a:r>
            <a:r>
              <a:rPr lang="en-US" altLang="zh-CN" sz="2400" b="1" dirty="0" smtClean="0">
                <a:effectLst>
                  <a:outerShdw blurRad="38100" dist="38100" dir="2700000" algn="tl">
                    <a:srgbClr val="000000">
                      <a:alpha val="43137"/>
                    </a:srgbClr>
                  </a:outerShdw>
                </a:effectLst>
              </a:rPr>
              <a:t>N(</a:t>
            </a:r>
            <a:r>
              <a:rPr lang="el-GR" altLang="zh-CN" sz="2400" b="1" dirty="0" smtClean="0">
                <a:effectLst>
                  <a:outerShdw blurRad="38100" dist="38100" dir="2700000" algn="tl">
                    <a:srgbClr val="000000">
                      <a:alpha val="43137"/>
                    </a:srgbClr>
                  </a:outerShdw>
                </a:effectLst>
              </a:rPr>
              <a:t>μ,σ)</a:t>
            </a:r>
            <a:endParaRPr lang="zh-CN" altLang="en-US" sz="2400" b="1" dirty="0" smtClean="0">
              <a:effectLst>
                <a:outerShdw blurRad="38100" dist="38100" dir="2700000" algn="tl">
                  <a:srgbClr val="000000">
                    <a:alpha val="43137"/>
                  </a:srgbClr>
                </a:outerShdw>
              </a:effectLst>
            </a:endParaRPr>
          </a:p>
          <a:p>
            <a:pPr>
              <a:lnSpc>
                <a:spcPct val="150000"/>
              </a:lnSpc>
            </a:pPr>
            <a:r>
              <a:rPr lang="en-US" altLang="zh-CN" sz="2400" b="1" dirty="0" smtClean="0">
                <a:effectLst>
                  <a:outerShdw blurRad="38100" dist="38100" dir="2700000" algn="tl">
                    <a:srgbClr val="000000">
                      <a:alpha val="43137"/>
                    </a:srgbClr>
                  </a:outerShdw>
                </a:effectLst>
              </a:rPr>
              <a:t>μ=0, σ=1时，</a:t>
            </a:r>
            <a:r>
              <a:rPr lang="zh-CN" altLang="en-US" sz="2400" b="1" dirty="0" smtClean="0">
                <a:effectLst>
                  <a:outerShdw blurRad="38100" dist="38100" dir="2700000" algn="tl">
                    <a:srgbClr val="000000">
                      <a:alpha val="43137"/>
                    </a:srgbClr>
                  </a:outerShdw>
                </a:effectLst>
              </a:rPr>
              <a:t>称为标准正态分布，记作</a:t>
            </a:r>
            <a:r>
              <a:rPr lang="en-US" altLang="zh-CN" sz="2400" b="1" dirty="0" smtClean="0">
                <a:effectLst>
                  <a:outerShdw blurRad="38100" dist="38100" dir="2700000" algn="tl">
                    <a:srgbClr val="000000">
                      <a:alpha val="43137"/>
                    </a:srgbClr>
                  </a:outerShdw>
                </a:effectLst>
              </a:rPr>
              <a:t>N(0,1)</a:t>
            </a:r>
            <a:endParaRPr lang="zh-CN" altLang="en-US" sz="2400" b="1" dirty="0" smtClean="0">
              <a:effectLst>
                <a:outerShdw blurRad="38100" dist="38100" dir="2700000" algn="tl">
                  <a:srgbClr val="000000">
                    <a:alpha val="43137"/>
                  </a:srgbClr>
                </a:outerShdw>
              </a:effectLst>
            </a:endParaRPr>
          </a:p>
        </p:txBody>
      </p:sp>
      <p:graphicFrame>
        <p:nvGraphicFramePr>
          <p:cNvPr id="77833" name="Object 9"/>
          <p:cNvGraphicFramePr>
            <a:graphicFrameLocks noChangeAspect="1"/>
          </p:cNvGraphicFramePr>
          <p:nvPr/>
        </p:nvGraphicFramePr>
        <p:xfrm>
          <a:off x="6286500" y="5186363"/>
          <a:ext cx="2573338" cy="1122362"/>
        </p:xfrm>
        <a:graphic>
          <a:graphicData uri="http://schemas.openxmlformats.org/presentationml/2006/ole">
            <p:oleObj spid="_x0000_s77833" name="公式" r:id="rId11" imgW="1066680" imgH="4698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200" dirty="0" smtClean="0">
                <a:solidFill>
                  <a:srgbClr val="C00000"/>
                </a:solidFill>
              </a:rPr>
              <a:t>正态分布的标准化及积分计算</a:t>
            </a:r>
            <a:endParaRPr lang="zh-CN" altLang="zh-CN" b="1" dirty="0">
              <a:solidFill>
                <a:srgbClr val="C00000"/>
              </a:solidFill>
            </a:endParaRPr>
          </a:p>
        </p:txBody>
      </p:sp>
      <p:sp>
        <p:nvSpPr>
          <p:cNvPr id="67587" name="Rectangle 3"/>
          <p:cNvSpPr>
            <a:spLocks noGrp="1" noChangeArrowheads="1"/>
          </p:cNvSpPr>
          <p:nvPr>
            <p:ph idx="1"/>
          </p:nvPr>
        </p:nvSpPr>
        <p:spPr/>
        <p:txBody>
          <a:bodyPr/>
          <a:lstStyle/>
          <a:p>
            <a:r>
              <a:rPr lang="zh-CN" altLang="en-US" sz="2400" dirty="0" smtClean="0"/>
              <a:t>在</a:t>
            </a:r>
            <a:r>
              <a:rPr lang="zh-CN" altLang="en-US" sz="2400" dirty="0"/>
              <a:t>质量管理中，常采用正态分布函数计算质量特性值在某一范围的概率。</a:t>
            </a:r>
          </a:p>
          <a:p>
            <a:r>
              <a:rPr lang="zh-CN" altLang="en-US" sz="2400" dirty="0"/>
              <a:t>例如：已知某项目的质量指标服从</a:t>
            </a:r>
            <a:r>
              <a:rPr lang="en-US" altLang="zh-CN" sz="2400" dirty="0"/>
              <a:t>N(15</a:t>
            </a:r>
            <a:r>
              <a:rPr lang="zh-CN" altLang="en-US" sz="2400" dirty="0"/>
              <a:t>，</a:t>
            </a:r>
            <a:r>
              <a:rPr lang="en-US" altLang="zh-CN" sz="2400" dirty="0"/>
              <a:t>2)</a:t>
            </a:r>
            <a:r>
              <a:rPr lang="zh-CN" altLang="en-US" sz="2400" dirty="0" smtClean="0"/>
              <a:t>正态分布：</a:t>
            </a:r>
            <a:endParaRPr lang="zh-CN" altLang="en-US" sz="2400" dirty="0"/>
          </a:p>
        </p:txBody>
      </p:sp>
      <p:sp>
        <p:nvSpPr>
          <p:cNvPr id="6759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7589" name="Object 5"/>
          <p:cNvGraphicFramePr>
            <a:graphicFrameLocks noChangeAspect="1"/>
          </p:cNvGraphicFramePr>
          <p:nvPr/>
        </p:nvGraphicFramePr>
        <p:xfrm>
          <a:off x="2051720" y="3068960"/>
          <a:ext cx="4972863" cy="1080120"/>
        </p:xfrm>
        <a:graphic>
          <a:graphicData uri="http://schemas.openxmlformats.org/presentationml/2006/ole">
            <p:oleObj spid="_x0000_s79874" name="公式" r:id="rId3" imgW="2108200" imgH="457200" progId="Equation.3">
              <p:embed/>
            </p:oleObj>
          </a:graphicData>
        </a:graphic>
      </p:graphicFrame>
      <p:sp>
        <p:nvSpPr>
          <p:cNvPr id="67591" name="Rectangle 7"/>
          <p:cNvSpPr>
            <a:spLocks noChangeArrowheads="1"/>
          </p:cNvSpPr>
          <p:nvPr/>
        </p:nvSpPr>
        <p:spPr bwMode="auto">
          <a:xfrm>
            <a:off x="827584" y="4288760"/>
            <a:ext cx="7566025" cy="830997"/>
          </a:xfrm>
          <a:prstGeom prst="rect">
            <a:avLst/>
          </a:prstGeom>
          <a:noFill/>
          <a:ln w="9525">
            <a:noFill/>
            <a:miter lim="800000"/>
            <a:headEnd/>
            <a:tailEnd/>
          </a:ln>
          <a:effectLst/>
        </p:spPr>
        <p:txBody>
          <a:bodyPr anchor="ctr">
            <a:spAutoFit/>
          </a:bodyPr>
          <a:lstStyle/>
          <a:p>
            <a:r>
              <a:rPr lang="zh-CN" altLang="en-US" sz="2400" b="1" dirty="0">
                <a:effectLst>
                  <a:outerShdw blurRad="38100" dist="38100" dir="2700000" algn="tl">
                    <a:srgbClr val="000000">
                      <a:alpha val="43137"/>
                    </a:srgbClr>
                  </a:outerShdw>
                </a:effectLst>
              </a:rPr>
              <a:t>若要计算</a:t>
            </a:r>
            <a:r>
              <a:rPr lang="en-US" altLang="zh-CN" sz="2400" b="1" dirty="0">
                <a:effectLst>
                  <a:outerShdw blurRad="38100" dist="38100" dir="2700000" algn="tl">
                    <a:srgbClr val="000000">
                      <a:alpha val="43137"/>
                    </a:srgbClr>
                  </a:outerShdw>
                </a:effectLst>
              </a:rPr>
              <a:t>x</a:t>
            </a:r>
            <a:r>
              <a:rPr lang="zh-CN" altLang="en-US" sz="2400" b="1" dirty="0">
                <a:effectLst>
                  <a:outerShdw blurRad="38100" dist="38100" dir="2700000" algn="tl">
                    <a:srgbClr val="000000">
                      <a:alpha val="43137"/>
                    </a:srgbClr>
                  </a:outerShdw>
                </a:effectLst>
              </a:rPr>
              <a:t>在</a:t>
            </a:r>
            <a:r>
              <a:rPr lang="en-US" altLang="zh-CN" sz="2400" b="1" dirty="0">
                <a:effectLst>
                  <a:outerShdw blurRad="38100" dist="38100" dir="2700000" algn="tl">
                    <a:srgbClr val="000000">
                      <a:alpha val="43137"/>
                    </a:srgbClr>
                  </a:outerShdw>
                </a:effectLst>
              </a:rPr>
              <a:t>11~13MPa</a:t>
            </a:r>
            <a:r>
              <a:rPr lang="zh-CN" altLang="en-US" sz="2400" b="1" dirty="0">
                <a:effectLst>
                  <a:outerShdw blurRad="38100" dist="38100" dir="2700000" algn="tl">
                    <a:srgbClr val="000000">
                      <a:alpha val="43137"/>
                    </a:srgbClr>
                  </a:outerShdw>
                </a:effectLst>
              </a:rPr>
              <a:t>范围内所发生的频率（概率），则实际上是计算图</a:t>
            </a:r>
            <a:r>
              <a:rPr lang="en-US" altLang="zh-CN" sz="2400" b="1" dirty="0">
                <a:effectLst>
                  <a:outerShdw blurRad="38100" dist="38100" dir="2700000" algn="tl">
                    <a:srgbClr val="000000">
                      <a:alpha val="43137"/>
                    </a:srgbClr>
                  </a:outerShdw>
                </a:effectLst>
              </a:rPr>
              <a:t>3-19</a:t>
            </a:r>
            <a:r>
              <a:rPr lang="zh-CN" altLang="en-US" sz="2400" b="1" dirty="0">
                <a:effectLst>
                  <a:outerShdw blurRad="38100" dist="38100" dir="2700000" algn="tl">
                    <a:srgbClr val="000000">
                      <a:alpha val="43137"/>
                    </a:srgbClr>
                  </a:outerShdw>
                </a:effectLst>
              </a:rPr>
              <a:t>中阴影部分的面积，即：</a:t>
            </a:r>
          </a:p>
        </p:txBody>
      </p:sp>
      <p:sp>
        <p:nvSpPr>
          <p:cNvPr id="67593" name="Rectangle 9"/>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7592" name="Object 8"/>
          <p:cNvGraphicFramePr>
            <a:graphicFrameLocks noChangeAspect="1"/>
          </p:cNvGraphicFramePr>
          <p:nvPr/>
        </p:nvGraphicFramePr>
        <p:xfrm>
          <a:off x="2627784" y="5229200"/>
          <a:ext cx="4305832" cy="1008112"/>
        </p:xfrm>
        <a:graphic>
          <a:graphicData uri="http://schemas.openxmlformats.org/presentationml/2006/ole">
            <p:oleObj spid="_x0000_s79875" name="公式" r:id="rId4" imgW="1955800" imgH="4572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b="1" dirty="0" smtClean="0"/>
              <a:t>质量</a:t>
            </a:r>
            <a:r>
              <a:rPr lang="zh-CN" altLang="en-US" b="1" dirty="0"/>
              <a:t>数据采集方法</a:t>
            </a:r>
          </a:p>
        </p:txBody>
      </p:sp>
      <p:sp>
        <p:nvSpPr>
          <p:cNvPr id="10243" name="Rectangle 3"/>
          <p:cNvSpPr>
            <a:spLocks noGrp="1" noChangeArrowheads="1"/>
          </p:cNvSpPr>
          <p:nvPr>
            <p:ph idx="1"/>
          </p:nvPr>
        </p:nvSpPr>
        <p:spPr/>
        <p:txBody>
          <a:bodyPr/>
          <a:lstStyle/>
          <a:p>
            <a:pPr>
              <a:lnSpc>
                <a:spcPct val="90000"/>
              </a:lnSpc>
            </a:pPr>
            <a:r>
              <a:rPr lang="zh-CN" altLang="en-US" b="1" dirty="0" smtClean="0">
                <a:solidFill>
                  <a:srgbClr val="C00000"/>
                </a:solidFill>
              </a:rPr>
              <a:t>质量</a:t>
            </a:r>
            <a:r>
              <a:rPr lang="zh-CN" altLang="en-US" b="1" dirty="0">
                <a:solidFill>
                  <a:srgbClr val="C00000"/>
                </a:solidFill>
              </a:rPr>
              <a:t>数据的采集方法：</a:t>
            </a:r>
          </a:p>
          <a:p>
            <a:pPr>
              <a:lnSpc>
                <a:spcPct val="150000"/>
              </a:lnSpc>
              <a:buFont typeface="Wingdings" pitchFamily="2" charset="2"/>
              <a:buNone/>
            </a:pPr>
            <a:endParaRPr lang="en-US" altLang="zh-CN" sz="2400" dirty="0" smtClean="0">
              <a:latin typeface="宋体" pitchFamily="2" charset="-122"/>
              <a:ea typeface="宋体" pitchFamily="2" charset="-122"/>
            </a:endParaRPr>
          </a:p>
          <a:p>
            <a:pPr>
              <a:lnSpc>
                <a:spcPct val="150000"/>
              </a:lnSpc>
              <a:buFont typeface="Wingdings" pitchFamily="2" charset="2"/>
              <a:buNone/>
            </a:pPr>
            <a:r>
              <a:rPr lang="zh-CN" altLang="en-US" sz="2400" dirty="0" smtClean="0">
                <a:latin typeface="宋体" pitchFamily="2" charset="-122"/>
                <a:ea typeface="宋体" pitchFamily="2" charset="-122"/>
              </a:rPr>
              <a:t>（</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a:t>
            </a:r>
            <a:r>
              <a:rPr lang="zh-CN" altLang="en-US" sz="2400" dirty="0">
                <a:solidFill>
                  <a:srgbClr val="C00000"/>
                </a:solidFill>
                <a:latin typeface="宋体" pitchFamily="2" charset="-122"/>
                <a:ea typeface="宋体" pitchFamily="2" charset="-122"/>
              </a:rPr>
              <a:t>全数采集：</a:t>
            </a:r>
            <a:r>
              <a:rPr lang="zh-CN" altLang="en-US" sz="2400" dirty="0">
                <a:latin typeface="宋体" pitchFamily="2" charset="-122"/>
                <a:ea typeface="宋体" pitchFamily="2" charset="-122"/>
              </a:rPr>
              <a:t>是指对所要管理的项目或工序中的所有“个体”都进行相关质量数据的采集工作</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a:lnSpc>
                <a:spcPct val="150000"/>
              </a:lnSpc>
              <a:buFont typeface="Wingdings" pitchFamily="2" charset="2"/>
              <a:buNone/>
            </a:pPr>
            <a:endParaRPr lang="zh-CN" altLang="en-US" sz="2400" dirty="0">
              <a:latin typeface="宋体" pitchFamily="2" charset="-122"/>
              <a:ea typeface="宋体" pitchFamily="2" charset="-122"/>
            </a:endParaRPr>
          </a:p>
          <a:p>
            <a:pPr>
              <a:lnSpc>
                <a:spcPct val="150000"/>
              </a:lnSpc>
              <a:buFont typeface="Wingdings" pitchFamily="2" charset="2"/>
              <a:buNone/>
            </a:pP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a:t>
            </a:r>
            <a:r>
              <a:rPr lang="zh-CN" altLang="en-US" sz="2400" dirty="0">
                <a:latin typeface="宋体" pitchFamily="2" charset="-122"/>
                <a:ea typeface="宋体" pitchFamily="2" charset="-122"/>
              </a:rPr>
              <a:t>）</a:t>
            </a:r>
            <a:r>
              <a:rPr lang="zh-CN" altLang="en-US" sz="2400" dirty="0">
                <a:solidFill>
                  <a:srgbClr val="C00000"/>
                </a:solidFill>
                <a:latin typeface="宋体" pitchFamily="2" charset="-122"/>
                <a:ea typeface="宋体" pitchFamily="2" charset="-122"/>
              </a:rPr>
              <a:t>抽样采集：</a:t>
            </a:r>
            <a:r>
              <a:rPr lang="zh-CN" altLang="en-US" sz="2400" dirty="0">
                <a:latin typeface="宋体" pitchFamily="2" charset="-122"/>
                <a:ea typeface="宋体" pitchFamily="2" charset="-122"/>
              </a:rPr>
              <a:t>是指从所要管理的项目或工序中抽取若干“样品”进行相关质量数据的采集工作。</a:t>
            </a:r>
          </a:p>
        </p:txBody>
      </p:sp>
    </p:spTree>
  </p:cSld>
  <p:clrMapOvr>
    <a:masterClrMapping/>
  </p:clrMapOvr>
  <p:transition>
    <p:cover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smtClean="0">
                <a:solidFill>
                  <a:srgbClr val="C00000"/>
                </a:solidFill>
              </a:rPr>
              <a:t>正态分布的计算</a:t>
            </a:r>
            <a:endParaRPr lang="zh-CN" altLang="zh-CN" b="1" dirty="0"/>
          </a:p>
        </p:txBody>
      </p:sp>
      <p:grpSp>
        <p:nvGrpSpPr>
          <p:cNvPr id="2" name="Group 4"/>
          <p:cNvGrpSpPr>
            <a:grpSpLocks/>
          </p:cNvGrpSpPr>
          <p:nvPr/>
        </p:nvGrpSpPr>
        <p:grpSpPr bwMode="auto">
          <a:xfrm>
            <a:off x="1835448" y="1433983"/>
            <a:ext cx="5329238" cy="3384550"/>
            <a:chOff x="3501" y="4630"/>
            <a:chExt cx="5325" cy="3335"/>
          </a:xfrm>
        </p:grpSpPr>
        <p:grpSp>
          <p:nvGrpSpPr>
            <p:cNvPr id="3" name="Group 5"/>
            <p:cNvGrpSpPr>
              <a:grpSpLocks/>
            </p:cNvGrpSpPr>
            <p:nvPr/>
          </p:nvGrpSpPr>
          <p:grpSpPr bwMode="auto">
            <a:xfrm>
              <a:off x="4095" y="7530"/>
              <a:ext cx="3240" cy="435"/>
              <a:chOff x="3882" y="7530"/>
              <a:chExt cx="3240" cy="435"/>
            </a:xfrm>
          </p:grpSpPr>
          <p:sp>
            <p:nvSpPr>
              <p:cNvPr id="68614" name="Rectangle 6"/>
              <p:cNvSpPr>
                <a:spLocks noChangeArrowheads="1"/>
              </p:cNvSpPr>
              <p:nvPr/>
            </p:nvSpPr>
            <p:spPr bwMode="auto">
              <a:xfrm>
                <a:off x="3882" y="7530"/>
                <a:ext cx="213" cy="290"/>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9</a:t>
                </a:r>
                <a:endParaRPr lang="en-US" altLang="zh-CN" sz="1600"/>
              </a:p>
            </p:txBody>
          </p:sp>
          <p:sp>
            <p:nvSpPr>
              <p:cNvPr id="68615" name="Rectangle 7"/>
              <p:cNvSpPr>
                <a:spLocks noChangeArrowheads="1"/>
              </p:cNvSpPr>
              <p:nvPr/>
            </p:nvSpPr>
            <p:spPr bwMode="auto">
              <a:xfrm>
                <a:off x="4353" y="7530"/>
                <a:ext cx="213" cy="290"/>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11</a:t>
                </a:r>
                <a:endParaRPr lang="en-US" altLang="zh-CN" sz="1600"/>
              </a:p>
            </p:txBody>
          </p:sp>
          <p:sp>
            <p:nvSpPr>
              <p:cNvPr id="68616" name="Rectangle 8"/>
              <p:cNvSpPr>
                <a:spLocks noChangeArrowheads="1"/>
              </p:cNvSpPr>
              <p:nvPr/>
            </p:nvSpPr>
            <p:spPr bwMode="auto">
              <a:xfrm>
                <a:off x="5556" y="7530"/>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15</a:t>
                </a:r>
                <a:endParaRPr lang="en-US" altLang="zh-CN" sz="1600"/>
              </a:p>
            </p:txBody>
          </p:sp>
          <p:sp>
            <p:nvSpPr>
              <p:cNvPr id="68617" name="Rectangle 9"/>
              <p:cNvSpPr>
                <a:spLocks noChangeArrowheads="1"/>
              </p:cNvSpPr>
              <p:nvPr/>
            </p:nvSpPr>
            <p:spPr bwMode="auto">
              <a:xfrm>
                <a:off x="4992" y="7530"/>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13</a:t>
                </a:r>
                <a:endParaRPr lang="en-US" altLang="zh-CN" sz="1600"/>
              </a:p>
            </p:txBody>
          </p:sp>
          <p:sp>
            <p:nvSpPr>
              <p:cNvPr id="68618" name="Rectangle 10"/>
              <p:cNvSpPr>
                <a:spLocks noChangeArrowheads="1"/>
              </p:cNvSpPr>
              <p:nvPr/>
            </p:nvSpPr>
            <p:spPr bwMode="auto">
              <a:xfrm>
                <a:off x="6057" y="7530"/>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17</a:t>
                </a:r>
                <a:endParaRPr lang="en-US" altLang="zh-CN" sz="1600"/>
              </a:p>
            </p:txBody>
          </p:sp>
          <p:sp>
            <p:nvSpPr>
              <p:cNvPr id="68619" name="Rectangle 11"/>
              <p:cNvSpPr>
                <a:spLocks noChangeArrowheads="1"/>
              </p:cNvSpPr>
              <p:nvPr/>
            </p:nvSpPr>
            <p:spPr bwMode="auto">
              <a:xfrm>
                <a:off x="6696" y="7530"/>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19</a:t>
                </a:r>
                <a:endParaRPr lang="en-US" altLang="zh-CN" sz="1600"/>
              </a:p>
            </p:txBody>
          </p:sp>
        </p:grpSp>
        <p:sp>
          <p:nvSpPr>
            <p:cNvPr id="68620" name="Rectangle 12"/>
            <p:cNvSpPr>
              <a:spLocks noChangeArrowheads="1"/>
            </p:cNvSpPr>
            <p:nvPr/>
          </p:nvSpPr>
          <p:spPr bwMode="auto">
            <a:xfrm>
              <a:off x="7548" y="7530"/>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21</a:t>
              </a:r>
              <a:endParaRPr lang="en-US" altLang="zh-CN" sz="1600"/>
            </a:p>
          </p:txBody>
        </p:sp>
        <p:sp>
          <p:nvSpPr>
            <p:cNvPr id="68621" name="Line 13"/>
            <p:cNvSpPr>
              <a:spLocks noChangeShapeType="1"/>
            </p:cNvSpPr>
            <p:nvPr/>
          </p:nvSpPr>
          <p:spPr bwMode="auto">
            <a:xfrm>
              <a:off x="5844" y="4630"/>
              <a:ext cx="0" cy="2758"/>
            </a:xfrm>
            <a:prstGeom prst="line">
              <a:avLst/>
            </a:prstGeom>
            <a:noFill/>
            <a:ln w="9525">
              <a:solidFill>
                <a:srgbClr val="000000"/>
              </a:solidFill>
              <a:prstDash val="lgDashDot"/>
              <a:round/>
              <a:headEnd/>
              <a:tailEnd/>
            </a:ln>
            <a:effectLst/>
          </p:spPr>
          <p:txBody>
            <a:bodyPr/>
            <a:lstStyle/>
            <a:p>
              <a:endParaRPr lang="zh-CN" altLang="en-US"/>
            </a:p>
          </p:txBody>
        </p:sp>
        <p:sp>
          <p:nvSpPr>
            <p:cNvPr id="68622" name="Line 14"/>
            <p:cNvSpPr>
              <a:spLocks noChangeShapeType="1"/>
            </p:cNvSpPr>
            <p:nvPr/>
          </p:nvSpPr>
          <p:spPr bwMode="auto">
            <a:xfrm flipV="1">
              <a:off x="3775" y="4775"/>
              <a:ext cx="0" cy="2613"/>
            </a:xfrm>
            <a:prstGeom prst="line">
              <a:avLst/>
            </a:prstGeom>
            <a:noFill/>
            <a:ln w="9525">
              <a:solidFill>
                <a:srgbClr val="000000"/>
              </a:solidFill>
              <a:round/>
              <a:headEnd/>
              <a:tailEnd type="triangle" w="med" len="med"/>
            </a:ln>
            <a:effectLst/>
          </p:spPr>
          <p:txBody>
            <a:bodyPr/>
            <a:lstStyle/>
            <a:p>
              <a:endParaRPr lang="zh-CN" altLang="en-US"/>
            </a:p>
          </p:txBody>
        </p:sp>
        <p:grpSp>
          <p:nvGrpSpPr>
            <p:cNvPr id="4" name="Group 15"/>
            <p:cNvGrpSpPr>
              <a:grpSpLocks/>
            </p:cNvGrpSpPr>
            <p:nvPr/>
          </p:nvGrpSpPr>
          <p:grpSpPr bwMode="auto">
            <a:xfrm>
              <a:off x="3775" y="7388"/>
              <a:ext cx="5051" cy="359"/>
              <a:chOff x="3562" y="7388"/>
              <a:chExt cx="6968" cy="402"/>
            </a:xfrm>
          </p:grpSpPr>
          <p:sp>
            <p:nvSpPr>
              <p:cNvPr id="68624" name="Line 16"/>
              <p:cNvSpPr>
                <a:spLocks noChangeShapeType="1"/>
              </p:cNvSpPr>
              <p:nvPr/>
            </p:nvSpPr>
            <p:spPr bwMode="auto">
              <a:xfrm>
                <a:off x="3562" y="7388"/>
                <a:ext cx="5844" cy="0"/>
              </a:xfrm>
              <a:prstGeom prst="line">
                <a:avLst/>
              </a:prstGeom>
              <a:noFill/>
              <a:ln w="9525">
                <a:solidFill>
                  <a:srgbClr val="000000"/>
                </a:solidFill>
                <a:round/>
                <a:headEnd/>
                <a:tailEnd type="triangle" w="med" len="med"/>
              </a:ln>
              <a:effectLst/>
            </p:spPr>
            <p:txBody>
              <a:bodyPr/>
              <a:lstStyle/>
              <a:p>
                <a:endParaRPr lang="zh-CN" altLang="en-US"/>
              </a:p>
            </p:txBody>
          </p:sp>
          <p:sp>
            <p:nvSpPr>
              <p:cNvPr id="68625" name="Rectangle 17"/>
              <p:cNvSpPr>
                <a:spLocks noChangeArrowheads="1"/>
              </p:cNvSpPr>
              <p:nvPr/>
            </p:nvSpPr>
            <p:spPr bwMode="auto">
              <a:xfrm>
                <a:off x="9406" y="7388"/>
                <a:ext cx="1124" cy="402"/>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x</a:t>
                </a:r>
                <a:r>
                  <a:rPr lang="zh-CN" altLang="en-US" sz="1600">
                    <a:latin typeface="Times New Roman" pitchFamily="18" charset="0"/>
                  </a:rPr>
                  <a:t>（</a:t>
                </a:r>
                <a:r>
                  <a:rPr lang="en-US" altLang="zh-CN" sz="1600">
                    <a:latin typeface="Times New Roman" pitchFamily="18" charset="0"/>
                  </a:rPr>
                  <a:t>Mpa</a:t>
                </a:r>
                <a:r>
                  <a:rPr lang="zh-CN" altLang="en-US" sz="1600">
                    <a:latin typeface="Times New Roman" pitchFamily="18" charset="0"/>
                  </a:rPr>
                  <a:t>）</a:t>
                </a:r>
                <a:endParaRPr lang="zh-CN" altLang="en-US" sz="1600"/>
              </a:p>
            </p:txBody>
          </p:sp>
        </p:grpSp>
        <p:sp>
          <p:nvSpPr>
            <p:cNvPr id="68626" name="Rectangle 18"/>
            <p:cNvSpPr>
              <a:spLocks noChangeArrowheads="1"/>
            </p:cNvSpPr>
            <p:nvPr/>
          </p:nvSpPr>
          <p:spPr bwMode="auto">
            <a:xfrm>
              <a:off x="3501" y="4990"/>
              <a:ext cx="213" cy="386"/>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P</a:t>
              </a:r>
              <a:endParaRPr lang="en-US" altLang="zh-CN" sz="1600"/>
            </a:p>
          </p:txBody>
        </p:sp>
        <p:sp>
          <p:nvSpPr>
            <p:cNvPr id="68627" name="Freeform 19"/>
            <p:cNvSpPr>
              <a:spLocks/>
            </p:cNvSpPr>
            <p:nvPr/>
          </p:nvSpPr>
          <p:spPr bwMode="auto">
            <a:xfrm>
              <a:off x="4116" y="5020"/>
              <a:ext cx="3432" cy="2325"/>
            </a:xfrm>
            <a:custGeom>
              <a:avLst/>
              <a:gdLst/>
              <a:ahLst/>
              <a:cxnLst>
                <a:cxn ang="0">
                  <a:pos x="0" y="2325"/>
                </a:cxn>
                <a:cxn ang="0">
                  <a:pos x="185" y="2295"/>
                </a:cxn>
                <a:cxn ang="0">
                  <a:pos x="432" y="2165"/>
                </a:cxn>
                <a:cxn ang="0">
                  <a:pos x="754" y="1864"/>
                </a:cxn>
                <a:cxn ang="0">
                  <a:pos x="1134" y="1248"/>
                </a:cxn>
                <a:cxn ang="0">
                  <a:pos x="1375" y="462"/>
                </a:cxn>
                <a:cxn ang="0">
                  <a:pos x="1515" y="138"/>
                </a:cxn>
                <a:cxn ang="0">
                  <a:pos x="1710" y="0"/>
                </a:cxn>
                <a:cxn ang="0">
                  <a:pos x="1895" y="138"/>
                </a:cxn>
                <a:cxn ang="0">
                  <a:pos x="2032" y="478"/>
                </a:cxn>
                <a:cxn ang="0">
                  <a:pos x="2276" y="1248"/>
                </a:cxn>
                <a:cxn ang="0">
                  <a:pos x="2656" y="1864"/>
                </a:cxn>
                <a:cxn ang="0">
                  <a:pos x="3057" y="2210"/>
                </a:cxn>
                <a:cxn ang="0">
                  <a:pos x="3247" y="2295"/>
                </a:cxn>
                <a:cxn ang="0">
                  <a:pos x="3432" y="2325"/>
                </a:cxn>
              </a:cxnLst>
              <a:rect l="0" t="0" r="r" b="b"/>
              <a:pathLst>
                <a:path w="3432" h="2325">
                  <a:moveTo>
                    <a:pt x="0" y="2325"/>
                  </a:moveTo>
                  <a:cubicBezTo>
                    <a:pt x="31" y="2322"/>
                    <a:pt x="113" y="2322"/>
                    <a:pt x="185" y="2295"/>
                  </a:cubicBezTo>
                  <a:cubicBezTo>
                    <a:pt x="257" y="2268"/>
                    <a:pt x="337" y="2237"/>
                    <a:pt x="432" y="2165"/>
                  </a:cubicBezTo>
                  <a:cubicBezTo>
                    <a:pt x="527" y="2093"/>
                    <a:pt x="637" y="2017"/>
                    <a:pt x="754" y="1864"/>
                  </a:cubicBezTo>
                  <a:cubicBezTo>
                    <a:pt x="871" y="1711"/>
                    <a:pt x="1030" y="1482"/>
                    <a:pt x="1134" y="1248"/>
                  </a:cubicBezTo>
                  <a:cubicBezTo>
                    <a:pt x="1238" y="1014"/>
                    <a:pt x="1312" y="647"/>
                    <a:pt x="1375" y="462"/>
                  </a:cubicBezTo>
                  <a:cubicBezTo>
                    <a:pt x="1439" y="277"/>
                    <a:pt x="1459" y="215"/>
                    <a:pt x="1515" y="138"/>
                  </a:cubicBezTo>
                  <a:cubicBezTo>
                    <a:pt x="1570" y="62"/>
                    <a:pt x="1647" y="0"/>
                    <a:pt x="1710" y="0"/>
                  </a:cubicBezTo>
                  <a:cubicBezTo>
                    <a:pt x="1774" y="0"/>
                    <a:pt x="1841" y="58"/>
                    <a:pt x="1895" y="138"/>
                  </a:cubicBezTo>
                  <a:cubicBezTo>
                    <a:pt x="1948" y="218"/>
                    <a:pt x="1968" y="293"/>
                    <a:pt x="2032" y="478"/>
                  </a:cubicBezTo>
                  <a:cubicBezTo>
                    <a:pt x="2095" y="663"/>
                    <a:pt x="2171" y="1018"/>
                    <a:pt x="2276" y="1248"/>
                  </a:cubicBezTo>
                  <a:cubicBezTo>
                    <a:pt x="2380" y="1479"/>
                    <a:pt x="2526" y="1704"/>
                    <a:pt x="2656" y="1864"/>
                  </a:cubicBezTo>
                  <a:cubicBezTo>
                    <a:pt x="2786" y="2024"/>
                    <a:pt x="2959" y="2138"/>
                    <a:pt x="3057" y="2210"/>
                  </a:cubicBezTo>
                  <a:cubicBezTo>
                    <a:pt x="3155" y="2282"/>
                    <a:pt x="3184" y="2276"/>
                    <a:pt x="3247" y="2295"/>
                  </a:cubicBezTo>
                  <a:cubicBezTo>
                    <a:pt x="3310" y="2314"/>
                    <a:pt x="3394" y="2319"/>
                    <a:pt x="3432" y="2325"/>
                  </a:cubicBez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68628" name="Line 20"/>
            <p:cNvSpPr>
              <a:spLocks noChangeShapeType="1"/>
            </p:cNvSpPr>
            <p:nvPr/>
          </p:nvSpPr>
          <p:spPr bwMode="auto">
            <a:xfrm flipV="1">
              <a:off x="4116" y="7345"/>
              <a:ext cx="0" cy="43"/>
            </a:xfrm>
            <a:prstGeom prst="line">
              <a:avLst/>
            </a:prstGeom>
            <a:noFill/>
            <a:ln w="9525">
              <a:solidFill>
                <a:srgbClr val="000000"/>
              </a:solidFill>
              <a:round/>
              <a:headEnd/>
              <a:tailEnd/>
            </a:ln>
          </p:spPr>
          <p:txBody>
            <a:bodyPr/>
            <a:lstStyle/>
            <a:p>
              <a:endParaRPr lang="zh-CN" altLang="en-US"/>
            </a:p>
          </p:txBody>
        </p:sp>
        <p:sp>
          <p:nvSpPr>
            <p:cNvPr id="68629" name="Line 21"/>
            <p:cNvSpPr>
              <a:spLocks noChangeShapeType="1"/>
            </p:cNvSpPr>
            <p:nvPr/>
          </p:nvSpPr>
          <p:spPr bwMode="auto">
            <a:xfrm flipV="1">
              <a:off x="5844" y="7342"/>
              <a:ext cx="0" cy="43"/>
            </a:xfrm>
            <a:prstGeom prst="line">
              <a:avLst/>
            </a:prstGeom>
            <a:noFill/>
            <a:ln w="9525">
              <a:solidFill>
                <a:srgbClr val="000000"/>
              </a:solidFill>
              <a:round/>
              <a:headEnd/>
              <a:tailEnd/>
            </a:ln>
          </p:spPr>
          <p:txBody>
            <a:bodyPr/>
            <a:lstStyle/>
            <a:p>
              <a:endParaRPr lang="zh-CN" altLang="en-US"/>
            </a:p>
          </p:txBody>
        </p:sp>
        <p:sp>
          <p:nvSpPr>
            <p:cNvPr id="68630" name="Line 22"/>
            <p:cNvSpPr>
              <a:spLocks noChangeShapeType="1"/>
            </p:cNvSpPr>
            <p:nvPr/>
          </p:nvSpPr>
          <p:spPr bwMode="auto">
            <a:xfrm flipV="1">
              <a:off x="4656" y="7342"/>
              <a:ext cx="0" cy="43"/>
            </a:xfrm>
            <a:prstGeom prst="line">
              <a:avLst/>
            </a:prstGeom>
            <a:noFill/>
            <a:ln w="9525">
              <a:solidFill>
                <a:srgbClr val="000000"/>
              </a:solidFill>
              <a:round/>
              <a:headEnd/>
              <a:tailEnd/>
            </a:ln>
          </p:spPr>
          <p:txBody>
            <a:bodyPr/>
            <a:lstStyle/>
            <a:p>
              <a:endParaRPr lang="zh-CN" altLang="en-US"/>
            </a:p>
          </p:txBody>
        </p:sp>
        <p:sp>
          <p:nvSpPr>
            <p:cNvPr id="68631" name="Line 23"/>
            <p:cNvSpPr>
              <a:spLocks noChangeShapeType="1"/>
            </p:cNvSpPr>
            <p:nvPr/>
          </p:nvSpPr>
          <p:spPr bwMode="auto">
            <a:xfrm flipV="1">
              <a:off x="5265" y="7342"/>
              <a:ext cx="0" cy="43"/>
            </a:xfrm>
            <a:prstGeom prst="line">
              <a:avLst/>
            </a:prstGeom>
            <a:noFill/>
            <a:ln w="9525">
              <a:solidFill>
                <a:srgbClr val="000000"/>
              </a:solidFill>
              <a:round/>
              <a:headEnd/>
              <a:tailEnd/>
            </a:ln>
          </p:spPr>
          <p:txBody>
            <a:bodyPr/>
            <a:lstStyle/>
            <a:p>
              <a:endParaRPr lang="zh-CN" altLang="en-US"/>
            </a:p>
          </p:txBody>
        </p:sp>
        <p:sp>
          <p:nvSpPr>
            <p:cNvPr id="68632" name="Line 24"/>
            <p:cNvSpPr>
              <a:spLocks noChangeShapeType="1"/>
            </p:cNvSpPr>
            <p:nvPr/>
          </p:nvSpPr>
          <p:spPr bwMode="auto">
            <a:xfrm flipV="1">
              <a:off x="7548" y="7342"/>
              <a:ext cx="0" cy="43"/>
            </a:xfrm>
            <a:prstGeom prst="line">
              <a:avLst/>
            </a:prstGeom>
            <a:noFill/>
            <a:ln w="9525">
              <a:solidFill>
                <a:srgbClr val="000000"/>
              </a:solidFill>
              <a:round/>
              <a:headEnd/>
              <a:tailEnd/>
            </a:ln>
          </p:spPr>
          <p:txBody>
            <a:bodyPr/>
            <a:lstStyle/>
            <a:p>
              <a:endParaRPr lang="zh-CN" altLang="en-US"/>
            </a:p>
          </p:txBody>
        </p:sp>
        <p:sp>
          <p:nvSpPr>
            <p:cNvPr id="68633" name="Line 25"/>
            <p:cNvSpPr>
              <a:spLocks noChangeShapeType="1"/>
            </p:cNvSpPr>
            <p:nvPr/>
          </p:nvSpPr>
          <p:spPr bwMode="auto">
            <a:xfrm flipV="1">
              <a:off x="6393" y="7342"/>
              <a:ext cx="0" cy="43"/>
            </a:xfrm>
            <a:prstGeom prst="line">
              <a:avLst/>
            </a:prstGeom>
            <a:noFill/>
            <a:ln w="9525">
              <a:solidFill>
                <a:srgbClr val="000000"/>
              </a:solidFill>
              <a:round/>
              <a:headEnd/>
              <a:tailEnd/>
            </a:ln>
          </p:spPr>
          <p:txBody>
            <a:bodyPr/>
            <a:lstStyle/>
            <a:p>
              <a:endParaRPr lang="zh-CN" altLang="en-US"/>
            </a:p>
          </p:txBody>
        </p:sp>
        <p:sp>
          <p:nvSpPr>
            <p:cNvPr id="68634" name="Line 26"/>
            <p:cNvSpPr>
              <a:spLocks noChangeShapeType="1"/>
            </p:cNvSpPr>
            <p:nvPr/>
          </p:nvSpPr>
          <p:spPr bwMode="auto">
            <a:xfrm flipV="1">
              <a:off x="6999" y="7342"/>
              <a:ext cx="0" cy="43"/>
            </a:xfrm>
            <a:prstGeom prst="line">
              <a:avLst/>
            </a:prstGeom>
            <a:noFill/>
            <a:ln w="9525">
              <a:solidFill>
                <a:srgbClr val="000000"/>
              </a:solidFill>
              <a:round/>
              <a:headEnd/>
              <a:tailEnd/>
            </a:ln>
          </p:spPr>
          <p:txBody>
            <a:bodyPr/>
            <a:lstStyle/>
            <a:p>
              <a:endParaRPr lang="zh-CN" altLang="en-US"/>
            </a:p>
          </p:txBody>
        </p:sp>
        <p:sp>
          <p:nvSpPr>
            <p:cNvPr id="68635" name="Freeform 27" descr="宽上对角线"/>
            <p:cNvSpPr>
              <a:spLocks/>
            </p:cNvSpPr>
            <p:nvPr/>
          </p:nvSpPr>
          <p:spPr bwMode="auto">
            <a:xfrm>
              <a:off x="4656" y="6080"/>
              <a:ext cx="643" cy="1329"/>
            </a:xfrm>
            <a:custGeom>
              <a:avLst/>
              <a:gdLst/>
              <a:ahLst/>
              <a:cxnLst>
                <a:cxn ang="0">
                  <a:pos x="598" y="1303"/>
                </a:cxn>
                <a:cxn ang="0">
                  <a:pos x="550" y="1303"/>
                </a:cxn>
                <a:cxn ang="0">
                  <a:pos x="478" y="1309"/>
                </a:cxn>
                <a:cxn ang="0">
                  <a:pos x="379" y="1309"/>
                </a:cxn>
                <a:cxn ang="0">
                  <a:pos x="139" y="1309"/>
                </a:cxn>
                <a:cxn ang="0">
                  <a:pos x="64" y="1309"/>
                </a:cxn>
                <a:cxn ang="0">
                  <a:pos x="13" y="1309"/>
                </a:cxn>
                <a:cxn ang="0">
                  <a:pos x="1" y="1282"/>
                </a:cxn>
                <a:cxn ang="0">
                  <a:pos x="4" y="1024"/>
                </a:cxn>
                <a:cxn ang="0">
                  <a:pos x="6" y="1027"/>
                </a:cxn>
                <a:cxn ang="0">
                  <a:pos x="27" y="1000"/>
                </a:cxn>
                <a:cxn ang="0">
                  <a:pos x="60" y="970"/>
                </a:cxn>
                <a:cxn ang="0">
                  <a:pos x="165" y="871"/>
                </a:cxn>
                <a:cxn ang="0">
                  <a:pos x="273" y="736"/>
                </a:cxn>
                <a:cxn ang="0">
                  <a:pos x="321" y="664"/>
                </a:cxn>
                <a:cxn ang="0">
                  <a:pos x="384" y="577"/>
                </a:cxn>
                <a:cxn ang="0">
                  <a:pos x="556" y="290"/>
                </a:cxn>
                <a:cxn ang="0">
                  <a:pos x="631" y="133"/>
                </a:cxn>
                <a:cxn ang="0">
                  <a:pos x="628" y="196"/>
                </a:cxn>
                <a:cxn ang="0">
                  <a:pos x="628" y="1309"/>
                </a:cxn>
              </a:cxnLst>
              <a:rect l="0" t="0" r="r" b="b"/>
              <a:pathLst>
                <a:path w="643" h="1329">
                  <a:moveTo>
                    <a:pt x="598" y="1303"/>
                  </a:moveTo>
                  <a:cubicBezTo>
                    <a:pt x="590" y="1303"/>
                    <a:pt x="570" y="1302"/>
                    <a:pt x="550" y="1303"/>
                  </a:cubicBezTo>
                  <a:cubicBezTo>
                    <a:pt x="530" y="1304"/>
                    <a:pt x="506" y="1308"/>
                    <a:pt x="478" y="1309"/>
                  </a:cubicBezTo>
                  <a:cubicBezTo>
                    <a:pt x="450" y="1310"/>
                    <a:pt x="435" y="1309"/>
                    <a:pt x="379" y="1309"/>
                  </a:cubicBezTo>
                  <a:cubicBezTo>
                    <a:pt x="323" y="1309"/>
                    <a:pt x="191" y="1309"/>
                    <a:pt x="139" y="1309"/>
                  </a:cubicBezTo>
                  <a:cubicBezTo>
                    <a:pt x="87" y="1309"/>
                    <a:pt x="85" y="1309"/>
                    <a:pt x="64" y="1309"/>
                  </a:cubicBezTo>
                  <a:cubicBezTo>
                    <a:pt x="43" y="1309"/>
                    <a:pt x="23" y="1314"/>
                    <a:pt x="13" y="1309"/>
                  </a:cubicBezTo>
                  <a:cubicBezTo>
                    <a:pt x="3" y="1304"/>
                    <a:pt x="2" y="1329"/>
                    <a:pt x="1" y="1282"/>
                  </a:cubicBezTo>
                  <a:cubicBezTo>
                    <a:pt x="0" y="1235"/>
                    <a:pt x="3" y="1066"/>
                    <a:pt x="4" y="1024"/>
                  </a:cubicBezTo>
                  <a:cubicBezTo>
                    <a:pt x="5" y="982"/>
                    <a:pt x="2" y="1031"/>
                    <a:pt x="6" y="1027"/>
                  </a:cubicBezTo>
                  <a:cubicBezTo>
                    <a:pt x="10" y="1023"/>
                    <a:pt x="18" y="1010"/>
                    <a:pt x="27" y="1000"/>
                  </a:cubicBezTo>
                  <a:cubicBezTo>
                    <a:pt x="36" y="990"/>
                    <a:pt x="37" y="992"/>
                    <a:pt x="60" y="970"/>
                  </a:cubicBezTo>
                  <a:cubicBezTo>
                    <a:pt x="83" y="948"/>
                    <a:pt x="130" y="910"/>
                    <a:pt x="165" y="871"/>
                  </a:cubicBezTo>
                  <a:cubicBezTo>
                    <a:pt x="200" y="832"/>
                    <a:pt x="247" y="771"/>
                    <a:pt x="273" y="736"/>
                  </a:cubicBezTo>
                  <a:cubicBezTo>
                    <a:pt x="299" y="701"/>
                    <a:pt x="303" y="690"/>
                    <a:pt x="321" y="664"/>
                  </a:cubicBezTo>
                  <a:cubicBezTo>
                    <a:pt x="339" y="638"/>
                    <a:pt x="345" y="639"/>
                    <a:pt x="384" y="577"/>
                  </a:cubicBezTo>
                  <a:cubicBezTo>
                    <a:pt x="423" y="515"/>
                    <a:pt x="515" y="364"/>
                    <a:pt x="556" y="290"/>
                  </a:cubicBezTo>
                  <a:cubicBezTo>
                    <a:pt x="597" y="216"/>
                    <a:pt x="619" y="149"/>
                    <a:pt x="631" y="133"/>
                  </a:cubicBezTo>
                  <a:cubicBezTo>
                    <a:pt x="643" y="117"/>
                    <a:pt x="629" y="0"/>
                    <a:pt x="628" y="196"/>
                  </a:cubicBezTo>
                  <a:cubicBezTo>
                    <a:pt x="627" y="392"/>
                    <a:pt x="628" y="1077"/>
                    <a:pt x="628" y="1309"/>
                  </a:cubicBezTo>
                </a:path>
              </a:pathLst>
            </a:custGeom>
            <a:pattFill prst="wdUpDiag">
              <a:fgClr>
                <a:srgbClr val="000000"/>
              </a:fgClr>
              <a:bgClr>
                <a:srgbClr val="FFFFFF"/>
              </a:bgClr>
            </a:pattFill>
            <a:ln w="9525">
              <a:solidFill>
                <a:srgbClr val="000000"/>
              </a:solidFill>
              <a:round/>
              <a:headEnd/>
              <a:tailEnd/>
            </a:ln>
          </p:spPr>
          <p:txBody>
            <a:bodyPr/>
            <a:lstStyle/>
            <a:p>
              <a:endParaRPr lang="zh-CN" altLang="en-US"/>
            </a:p>
          </p:txBody>
        </p:sp>
      </p:grpSp>
      <p:sp>
        <p:nvSpPr>
          <p:cNvPr id="68636" name="Rectangle 28"/>
          <p:cNvSpPr>
            <a:spLocks noChangeArrowheads="1"/>
          </p:cNvSpPr>
          <p:nvPr/>
        </p:nvSpPr>
        <p:spPr bwMode="auto">
          <a:xfrm>
            <a:off x="1403648" y="4899407"/>
            <a:ext cx="5976938" cy="1200329"/>
          </a:xfrm>
          <a:prstGeom prst="rect">
            <a:avLst/>
          </a:prstGeom>
          <a:noFill/>
          <a:ln w="9525">
            <a:noFill/>
            <a:miter lim="800000"/>
            <a:headEnd/>
            <a:tailEnd/>
          </a:ln>
          <a:effectLst/>
        </p:spPr>
        <p:txBody>
          <a:bodyPr anchor="ctr">
            <a:spAutoFit/>
          </a:bodyPr>
          <a:lstStyle/>
          <a:p>
            <a:r>
              <a:rPr lang="zh-CN" altLang="en-US" sz="2400" b="1" dirty="0">
                <a:effectLst>
                  <a:outerShdw blurRad="38100" dist="38100" dir="2700000" algn="tl">
                    <a:srgbClr val="000000">
                      <a:alpha val="43137"/>
                    </a:srgbClr>
                  </a:outerShdw>
                </a:effectLst>
              </a:rPr>
              <a:t>通常将正态分布的一般形式标准化，即变换为</a:t>
            </a:r>
            <a:r>
              <a:rPr lang="en-US" altLang="zh-CN" sz="2400" b="1" dirty="0">
                <a:effectLst>
                  <a:outerShdw blurRad="38100" dist="38100" dir="2700000" algn="tl">
                    <a:srgbClr val="000000">
                      <a:alpha val="43137"/>
                    </a:srgbClr>
                  </a:outerShdw>
                </a:effectLst>
              </a:rPr>
              <a:t>N(0</a:t>
            </a:r>
            <a:r>
              <a:rPr lang="zh-CN" altLang="en-US" sz="2400" b="1" dirty="0">
                <a:effectLst>
                  <a:outerShdw blurRad="38100" dist="38100" dir="2700000" algn="tl">
                    <a:srgbClr val="000000">
                      <a:alpha val="43137"/>
                    </a:srgbClr>
                  </a:outerShdw>
                </a:effectLst>
              </a:rPr>
              <a:t>，</a:t>
            </a:r>
            <a:r>
              <a:rPr lang="en-US" altLang="zh-CN" sz="2400" b="1" dirty="0">
                <a:effectLst>
                  <a:outerShdw blurRad="38100" dist="38100" dir="2700000" algn="tl">
                    <a:srgbClr val="000000">
                      <a:alpha val="43137"/>
                    </a:srgbClr>
                  </a:outerShdw>
                </a:effectLst>
              </a:rPr>
              <a:t>1)</a:t>
            </a:r>
            <a:r>
              <a:rPr lang="zh-CN" altLang="en-US" sz="2400" b="1" dirty="0">
                <a:effectLst>
                  <a:outerShdw blurRad="38100" dist="38100" dir="2700000" algn="tl">
                    <a:srgbClr val="000000">
                      <a:alpha val="43137"/>
                    </a:srgbClr>
                  </a:outerShdw>
                </a:effectLst>
              </a:rPr>
              <a:t>分布，然后查标准正态分布表，见附表</a:t>
            </a:r>
            <a:r>
              <a:rPr lang="en-US" altLang="zh-CN" sz="2400" b="1" dirty="0">
                <a:effectLst>
                  <a:outerShdw blurRad="38100" dist="38100" dir="2700000" algn="tl">
                    <a:srgbClr val="000000">
                      <a:alpha val="43137"/>
                    </a:srgbClr>
                  </a:outerShdw>
                </a:effectLst>
              </a:rPr>
              <a:t>1</a:t>
            </a:r>
            <a:r>
              <a:rPr lang="zh-CN" altLang="en-US" sz="2400" b="1" dirty="0">
                <a:effectLst>
                  <a:outerShdw blurRad="38100" dist="38100" dir="2700000" algn="tl">
                    <a:srgbClr val="000000">
                      <a:alpha val="43137"/>
                    </a:srgbClr>
                  </a:outerShdw>
                </a:effectLst>
              </a:rPr>
              <a:t>。</a:t>
            </a:r>
          </a:p>
        </p:txBody>
      </p:sp>
    </p:spTree>
  </p:cSld>
  <p:clrMapOvr>
    <a:masterClrMapping/>
  </p:clrMapOvr>
  <p:transition>
    <p:cover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68313" y="1279525"/>
            <a:ext cx="8229600" cy="1573411"/>
          </a:xfrm>
        </p:spPr>
        <p:txBody>
          <a:bodyPr/>
          <a:lstStyle/>
          <a:p>
            <a:r>
              <a:rPr lang="zh-CN" altLang="en-US" sz="2400" dirty="0"/>
              <a:t>（</a:t>
            </a:r>
            <a:r>
              <a:rPr lang="en-US" altLang="zh-CN" sz="2400" dirty="0"/>
              <a:t>1</a:t>
            </a:r>
            <a:r>
              <a:rPr lang="zh-CN" altLang="en-US" sz="2400" dirty="0"/>
              <a:t>）正态分布的标准化</a:t>
            </a:r>
          </a:p>
          <a:p>
            <a:pPr>
              <a:buFont typeface="Wingdings" pitchFamily="2" charset="2"/>
              <a:buNone/>
            </a:pPr>
            <a:r>
              <a:rPr lang="zh-CN" altLang="en-US" sz="2400" dirty="0"/>
              <a:t>正态分布一般形式</a:t>
            </a:r>
            <a:r>
              <a:rPr lang="zh-CN" altLang="en-US" sz="2400" dirty="0" smtClean="0"/>
              <a:t>：</a:t>
            </a:r>
            <a:endParaRPr lang="zh-CN" altLang="en-US" sz="2400" dirty="0"/>
          </a:p>
        </p:txBody>
      </p:sp>
      <p:sp>
        <p:nvSpPr>
          <p:cNvPr id="69637"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36" name="Object 4"/>
          <p:cNvGraphicFramePr>
            <a:graphicFrameLocks noChangeAspect="1"/>
          </p:cNvGraphicFramePr>
          <p:nvPr/>
        </p:nvGraphicFramePr>
        <p:xfrm>
          <a:off x="611560" y="2708920"/>
          <a:ext cx="3672408" cy="1433716"/>
        </p:xfrm>
        <a:graphic>
          <a:graphicData uri="http://schemas.openxmlformats.org/presentationml/2006/ole">
            <p:oleObj spid="_x0000_s80898" name="公式" r:id="rId3" imgW="1168400" imgH="457200" progId="Equation.3">
              <p:embed/>
            </p:oleObj>
          </a:graphicData>
        </a:graphic>
      </p:graphicFrame>
      <p:sp>
        <p:nvSpPr>
          <p:cNvPr id="69646"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69645" name="Object 13"/>
          <p:cNvGraphicFramePr>
            <a:graphicFrameLocks noChangeAspect="1"/>
          </p:cNvGraphicFramePr>
          <p:nvPr/>
        </p:nvGraphicFramePr>
        <p:xfrm>
          <a:off x="6012160" y="2924944"/>
          <a:ext cx="1548794" cy="1080120"/>
        </p:xfrm>
        <a:graphic>
          <a:graphicData uri="http://schemas.openxmlformats.org/presentationml/2006/ole">
            <p:oleObj spid="_x0000_s80899" name="公式" r:id="rId4" imgW="507780" imgH="355446" progId="Equation.3">
              <p:embed/>
            </p:oleObj>
          </a:graphicData>
        </a:graphic>
      </p:graphicFrame>
      <p:sp>
        <p:nvSpPr>
          <p:cNvPr id="69648" name="Rectangle 16"/>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9650" name="Rectangle 1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9652" name="Rectangle 20"/>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9654" name="Rectangle 22"/>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 name="Rectangle 2"/>
          <p:cNvSpPr>
            <a:spLocks noGrp="1" noChangeArrowheads="1"/>
          </p:cNvSpPr>
          <p:nvPr>
            <p:ph type="title"/>
          </p:nvPr>
        </p:nvSpPr>
        <p:spPr/>
        <p:txBody>
          <a:bodyPr/>
          <a:lstStyle/>
          <a:p>
            <a:r>
              <a:rPr lang="zh-CN" altLang="en-US" dirty="0" smtClean="0">
                <a:solidFill>
                  <a:srgbClr val="C00000"/>
                </a:solidFill>
              </a:rPr>
              <a:t>正态分布的计算</a:t>
            </a:r>
            <a:endParaRPr lang="zh-CN" altLang="zh-CN" b="1" dirty="0"/>
          </a:p>
        </p:txBody>
      </p:sp>
      <p:graphicFrame>
        <p:nvGraphicFramePr>
          <p:cNvPr id="80904" name="Object 8"/>
          <p:cNvGraphicFramePr>
            <a:graphicFrameLocks noChangeAspect="1"/>
          </p:cNvGraphicFramePr>
          <p:nvPr/>
        </p:nvGraphicFramePr>
        <p:xfrm>
          <a:off x="611560" y="4653136"/>
          <a:ext cx="2853361" cy="1440160"/>
        </p:xfrm>
        <a:graphic>
          <a:graphicData uri="http://schemas.openxmlformats.org/presentationml/2006/ole">
            <p:oleObj spid="_x0000_s80904" name="公式" r:id="rId5" imgW="888614" imgH="444307" progId="Equation.3">
              <p:embed/>
            </p:oleObj>
          </a:graphicData>
        </a:graphic>
      </p:graphicFrame>
      <p:sp>
        <p:nvSpPr>
          <p:cNvPr id="19" name="矩形 18"/>
          <p:cNvSpPr/>
          <p:nvPr/>
        </p:nvSpPr>
        <p:spPr>
          <a:xfrm>
            <a:off x="3779912" y="4509120"/>
            <a:ext cx="4572000" cy="1569660"/>
          </a:xfrm>
          <a:prstGeom prst="rect">
            <a:avLst/>
          </a:prstGeom>
        </p:spPr>
        <p:txBody>
          <a:bodyPr>
            <a:spAutoFit/>
          </a:bodyPr>
          <a:lstStyle/>
          <a:p>
            <a:r>
              <a:rPr lang="en-US" altLang="zh-CN" sz="2400" b="1" dirty="0" smtClean="0">
                <a:solidFill>
                  <a:schemeClr val="accent6"/>
                </a:solidFill>
                <a:effectLst>
                  <a:outerShdw blurRad="38100" dist="38100" dir="2700000" algn="tl">
                    <a:srgbClr val="000000">
                      <a:alpha val="43137"/>
                    </a:srgbClr>
                  </a:outerShdw>
                </a:effectLst>
              </a:rPr>
              <a:t>t</a:t>
            </a:r>
            <a:r>
              <a:rPr lang="zh-CN" altLang="en-US" sz="2400" b="1" dirty="0" smtClean="0">
                <a:solidFill>
                  <a:schemeClr val="accent6"/>
                </a:solidFill>
                <a:effectLst>
                  <a:outerShdw blurRad="38100" dist="38100" dir="2700000" algn="tl">
                    <a:srgbClr val="000000">
                      <a:alpha val="43137"/>
                    </a:srgbClr>
                  </a:outerShdw>
                </a:effectLst>
              </a:rPr>
              <a:t>服从标准正态分布，即</a:t>
            </a:r>
            <a:r>
              <a:rPr lang="en-US" altLang="zh-CN" sz="2400" b="1" dirty="0" smtClean="0">
                <a:solidFill>
                  <a:schemeClr val="accent6"/>
                </a:solidFill>
                <a:effectLst>
                  <a:outerShdw blurRad="38100" dist="38100" dir="2700000" algn="tl">
                    <a:srgbClr val="000000">
                      <a:alpha val="43137"/>
                    </a:srgbClr>
                  </a:outerShdw>
                </a:effectLst>
              </a:rPr>
              <a:t>N(0</a:t>
            </a:r>
            <a:r>
              <a:rPr lang="zh-CN" altLang="en-US" sz="2400" b="1" dirty="0" smtClean="0">
                <a:solidFill>
                  <a:schemeClr val="accent6"/>
                </a:solidFill>
                <a:effectLst>
                  <a:outerShdw blurRad="38100" dist="38100" dir="2700000" algn="tl">
                    <a:srgbClr val="000000">
                      <a:alpha val="43137"/>
                    </a:srgbClr>
                  </a:outerShdw>
                </a:effectLst>
              </a:rPr>
              <a:t>，</a:t>
            </a:r>
            <a:r>
              <a:rPr lang="en-US" altLang="zh-CN" sz="2400" b="1" dirty="0" smtClean="0">
                <a:solidFill>
                  <a:schemeClr val="accent6"/>
                </a:solidFill>
                <a:effectLst>
                  <a:outerShdw blurRad="38100" dist="38100" dir="2700000" algn="tl">
                    <a:srgbClr val="000000">
                      <a:alpha val="43137"/>
                    </a:srgbClr>
                  </a:outerShdw>
                </a:effectLst>
              </a:rPr>
              <a:t>1)</a:t>
            </a:r>
            <a:r>
              <a:rPr lang="zh-CN" altLang="en-US" sz="2400" b="1" dirty="0" smtClean="0">
                <a:solidFill>
                  <a:schemeClr val="accent6"/>
                </a:solidFill>
                <a:effectLst>
                  <a:outerShdw blurRad="38100" dist="38100" dir="2700000" algn="tl">
                    <a:srgbClr val="000000">
                      <a:alpha val="43137"/>
                    </a:srgbClr>
                  </a:outerShdw>
                </a:effectLst>
              </a:rPr>
              <a:t>分布。因此，用上述变换方法，可使具有任意均值和标准差值的正态分布，变换为标准正态分布。</a:t>
            </a:r>
            <a:endParaRPr lang="zh-CN" altLang="en-US" sz="2400" b="1" dirty="0">
              <a:solidFill>
                <a:schemeClr val="accent6"/>
              </a:solidFill>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645"/>
                                        </p:tgtEl>
                                        <p:attrNameLst>
                                          <p:attrName>style.visibility</p:attrName>
                                        </p:attrNameLst>
                                      </p:cBhvr>
                                      <p:to>
                                        <p:strVal val="visible"/>
                                      </p:to>
                                    </p:set>
                                    <p:animEffect transition="in" filter="wipe(down)">
                                      <p:cBhvr>
                                        <p:cTn id="7" dur="500"/>
                                        <p:tgtEl>
                                          <p:spTgt spid="69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0904"/>
                                        </p:tgtEl>
                                        <p:attrNameLst>
                                          <p:attrName>style.visibility</p:attrName>
                                        </p:attrNameLst>
                                      </p:cBhvr>
                                      <p:to>
                                        <p:strVal val="visible"/>
                                      </p:to>
                                    </p:set>
                                    <p:animEffect transition="in" filter="wipe(down)">
                                      <p:cBhvr>
                                        <p:cTn id="12" dur="500"/>
                                        <p:tgtEl>
                                          <p:spTgt spid="809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p:txBody>
          <a:bodyPr/>
          <a:lstStyle/>
          <a:p>
            <a:pPr>
              <a:buNone/>
            </a:pPr>
            <a:r>
              <a:rPr lang="zh-CN" altLang="en-US" sz="2400" dirty="0"/>
              <a:t>（</a:t>
            </a:r>
            <a:r>
              <a:rPr lang="en-US" altLang="zh-CN" sz="2400" dirty="0"/>
              <a:t>2</a:t>
            </a:r>
            <a:r>
              <a:rPr lang="zh-CN" altLang="en-US" sz="2400" dirty="0"/>
              <a:t>）正态分布的积分计算</a:t>
            </a:r>
          </a:p>
          <a:p>
            <a:pPr>
              <a:buNone/>
            </a:pPr>
            <a:r>
              <a:rPr lang="en-US" altLang="zh-CN" sz="2400" dirty="0"/>
              <a:t>1) </a:t>
            </a:r>
            <a:r>
              <a:rPr lang="zh-CN" altLang="en-US" sz="2400" dirty="0"/>
              <a:t>计算累计概率</a:t>
            </a:r>
          </a:p>
          <a:p>
            <a:r>
              <a:rPr lang="zh-CN" altLang="en-US" sz="2400" dirty="0"/>
              <a:t>累计概率的计算如图</a:t>
            </a:r>
            <a:r>
              <a:rPr lang="en-US" altLang="zh-CN" sz="2400" dirty="0"/>
              <a:t>3-20</a:t>
            </a:r>
            <a:r>
              <a:rPr lang="zh-CN" altLang="en-US" sz="2400" dirty="0"/>
              <a:t>所示。</a:t>
            </a:r>
          </a:p>
        </p:txBody>
      </p:sp>
      <p:sp>
        <p:nvSpPr>
          <p:cNvPr id="7168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2" name="Group 6"/>
          <p:cNvGrpSpPr>
            <a:grpSpLocks/>
          </p:cNvGrpSpPr>
          <p:nvPr/>
        </p:nvGrpSpPr>
        <p:grpSpPr bwMode="auto">
          <a:xfrm>
            <a:off x="323850" y="3573463"/>
            <a:ext cx="4176713" cy="2376487"/>
            <a:chOff x="3775" y="3105"/>
            <a:chExt cx="5051" cy="3224"/>
          </a:xfrm>
        </p:grpSpPr>
        <p:grpSp>
          <p:nvGrpSpPr>
            <p:cNvPr id="3" name="Group 7"/>
            <p:cNvGrpSpPr>
              <a:grpSpLocks/>
            </p:cNvGrpSpPr>
            <p:nvPr/>
          </p:nvGrpSpPr>
          <p:grpSpPr bwMode="auto">
            <a:xfrm>
              <a:off x="3775" y="5752"/>
              <a:ext cx="5051" cy="359"/>
              <a:chOff x="3562" y="7388"/>
              <a:chExt cx="6968" cy="402"/>
            </a:xfrm>
          </p:grpSpPr>
          <p:sp>
            <p:nvSpPr>
              <p:cNvPr id="71688" name="Line 8"/>
              <p:cNvSpPr>
                <a:spLocks noChangeShapeType="1"/>
              </p:cNvSpPr>
              <p:nvPr/>
            </p:nvSpPr>
            <p:spPr bwMode="auto">
              <a:xfrm>
                <a:off x="3562" y="7388"/>
                <a:ext cx="5844" cy="0"/>
              </a:xfrm>
              <a:prstGeom prst="line">
                <a:avLst/>
              </a:prstGeom>
              <a:noFill/>
              <a:ln w="9525">
                <a:solidFill>
                  <a:srgbClr val="000000"/>
                </a:solidFill>
                <a:round/>
                <a:headEnd/>
                <a:tailEnd type="triangle" w="med" len="med"/>
              </a:ln>
              <a:effectLst/>
            </p:spPr>
            <p:txBody>
              <a:bodyPr/>
              <a:lstStyle/>
              <a:p>
                <a:endParaRPr lang="zh-CN" altLang="en-US"/>
              </a:p>
            </p:txBody>
          </p:sp>
          <p:sp>
            <p:nvSpPr>
              <p:cNvPr id="71689" name="Rectangle 9"/>
              <p:cNvSpPr>
                <a:spLocks noChangeArrowheads="1"/>
              </p:cNvSpPr>
              <p:nvPr/>
            </p:nvSpPr>
            <p:spPr bwMode="auto">
              <a:xfrm>
                <a:off x="9406" y="7388"/>
                <a:ext cx="1124" cy="402"/>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x</a:t>
                </a:r>
                <a:endParaRPr lang="en-US" altLang="zh-CN" sz="1600"/>
              </a:p>
            </p:txBody>
          </p:sp>
        </p:grpSp>
        <p:sp>
          <p:nvSpPr>
            <p:cNvPr id="71690" name="Rectangle 10"/>
            <p:cNvSpPr>
              <a:spLocks noChangeArrowheads="1"/>
            </p:cNvSpPr>
            <p:nvPr/>
          </p:nvSpPr>
          <p:spPr bwMode="auto">
            <a:xfrm>
              <a:off x="5570" y="3105"/>
              <a:ext cx="213" cy="386"/>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P</a:t>
              </a:r>
              <a:endParaRPr lang="en-US" altLang="zh-CN" sz="1600"/>
            </a:p>
          </p:txBody>
        </p:sp>
        <p:sp>
          <p:nvSpPr>
            <p:cNvPr id="71691" name="Freeform 11"/>
            <p:cNvSpPr>
              <a:spLocks/>
            </p:cNvSpPr>
            <p:nvPr/>
          </p:nvSpPr>
          <p:spPr bwMode="auto">
            <a:xfrm>
              <a:off x="4131" y="3351"/>
              <a:ext cx="3432" cy="2325"/>
            </a:xfrm>
            <a:custGeom>
              <a:avLst/>
              <a:gdLst/>
              <a:ahLst/>
              <a:cxnLst>
                <a:cxn ang="0">
                  <a:pos x="0" y="2325"/>
                </a:cxn>
                <a:cxn ang="0">
                  <a:pos x="185" y="2295"/>
                </a:cxn>
                <a:cxn ang="0">
                  <a:pos x="432" y="2165"/>
                </a:cxn>
                <a:cxn ang="0">
                  <a:pos x="754" y="1864"/>
                </a:cxn>
                <a:cxn ang="0">
                  <a:pos x="1134" y="1248"/>
                </a:cxn>
                <a:cxn ang="0">
                  <a:pos x="1375" y="462"/>
                </a:cxn>
                <a:cxn ang="0">
                  <a:pos x="1515" y="138"/>
                </a:cxn>
                <a:cxn ang="0">
                  <a:pos x="1710" y="0"/>
                </a:cxn>
                <a:cxn ang="0">
                  <a:pos x="1895" y="138"/>
                </a:cxn>
                <a:cxn ang="0">
                  <a:pos x="2032" y="478"/>
                </a:cxn>
                <a:cxn ang="0">
                  <a:pos x="2276" y="1248"/>
                </a:cxn>
                <a:cxn ang="0">
                  <a:pos x="2656" y="1864"/>
                </a:cxn>
                <a:cxn ang="0">
                  <a:pos x="3057" y="2210"/>
                </a:cxn>
                <a:cxn ang="0">
                  <a:pos x="3247" y="2295"/>
                </a:cxn>
                <a:cxn ang="0">
                  <a:pos x="3432" y="2325"/>
                </a:cxn>
              </a:cxnLst>
              <a:rect l="0" t="0" r="r" b="b"/>
              <a:pathLst>
                <a:path w="3432" h="2325">
                  <a:moveTo>
                    <a:pt x="0" y="2325"/>
                  </a:moveTo>
                  <a:cubicBezTo>
                    <a:pt x="31" y="2322"/>
                    <a:pt x="113" y="2322"/>
                    <a:pt x="185" y="2295"/>
                  </a:cubicBezTo>
                  <a:cubicBezTo>
                    <a:pt x="257" y="2268"/>
                    <a:pt x="337" y="2237"/>
                    <a:pt x="432" y="2165"/>
                  </a:cubicBezTo>
                  <a:cubicBezTo>
                    <a:pt x="527" y="2093"/>
                    <a:pt x="637" y="2017"/>
                    <a:pt x="754" y="1864"/>
                  </a:cubicBezTo>
                  <a:cubicBezTo>
                    <a:pt x="871" y="1711"/>
                    <a:pt x="1030" y="1482"/>
                    <a:pt x="1134" y="1248"/>
                  </a:cubicBezTo>
                  <a:cubicBezTo>
                    <a:pt x="1238" y="1014"/>
                    <a:pt x="1312" y="647"/>
                    <a:pt x="1375" y="462"/>
                  </a:cubicBezTo>
                  <a:cubicBezTo>
                    <a:pt x="1439" y="277"/>
                    <a:pt x="1459" y="215"/>
                    <a:pt x="1515" y="138"/>
                  </a:cubicBezTo>
                  <a:cubicBezTo>
                    <a:pt x="1570" y="62"/>
                    <a:pt x="1647" y="0"/>
                    <a:pt x="1710" y="0"/>
                  </a:cubicBezTo>
                  <a:cubicBezTo>
                    <a:pt x="1774" y="0"/>
                    <a:pt x="1841" y="58"/>
                    <a:pt x="1895" y="138"/>
                  </a:cubicBezTo>
                  <a:cubicBezTo>
                    <a:pt x="1948" y="218"/>
                    <a:pt x="1968" y="293"/>
                    <a:pt x="2032" y="478"/>
                  </a:cubicBezTo>
                  <a:cubicBezTo>
                    <a:pt x="2095" y="663"/>
                    <a:pt x="2171" y="1018"/>
                    <a:pt x="2276" y="1248"/>
                  </a:cubicBezTo>
                  <a:cubicBezTo>
                    <a:pt x="2380" y="1479"/>
                    <a:pt x="2526" y="1704"/>
                    <a:pt x="2656" y="1864"/>
                  </a:cubicBezTo>
                  <a:cubicBezTo>
                    <a:pt x="2786" y="2024"/>
                    <a:pt x="2959" y="2138"/>
                    <a:pt x="3057" y="2210"/>
                  </a:cubicBezTo>
                  <a:cubicBezTo>
                    <a:pt x="3155" y="2282"/>
                    <a:pt x="3184" y="2276"/>
                    <a:pt x="3247" y="2295"/>
                  </a:cubicBezTo>
                  <a:cubicBezTo>
                    <a:pt x="3310" y="2314"/>
                    <a:pt x="3394" y="2319"/>
                    <a:pt x="3432" y="2325"/>
                  </a:cubicBez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71692" name="Line 12"/>
            <p:cNvSpPr>
              <a:spLocks noChangeShapeType="1"/>
            </p:cNvSpPr>
            <p:nvPr/>
          </p:nvSpPr>
          <p:spPr bwMode="auto">
            <a:xfrm flipV="1">
              <a:off x="4116" y="5709"/>
              <a:ext cx="0" cy="43"/>
            </a:xfrm>
            <a:prstGeom prst="line">
              <a:avLst/>
            </a:prstGeom>
            <a:noFill/>
            <a:ln w="9525">
              <a:solidFill>
                <a:srgbClr val="000000"/>
              </a:solidFill>
              <a:round/>
              <a:headEnd/>
              <a:tailEnd/>
            </a:ln>
          </p:spPr>
          <p:txBody>
            <a:bodyPr/>
            <a:lstStyle/>
            <a:p>
              <a:endParaRPr lang="zh-CN" altLang="en-US"/>
            </a:p>
          </p:txBody>
        </p:sp>
        <p:sp>
          <p:nvSpPr>
            <p:cNvPr id="71693" name="Line 13"/>
            <p:cNvSpPr>
              <a:spLocks noChangeShapeType="1"/>
            </p:cNvSpPr>
            <p:nvPr/>
          </p:nvSpPr>
          <p:spPr bwMode="auto">
            <a:xfrm flipV="1">
              <a:off x="5844" y="5706"/>
              <a:ext cx="0" cy="43"/>
            </a:xfrm>
            <a:prstGeom prst="line">
              <a:avLst/>
            </a:prstGeom>
            <a:noFill/>
            <a:ln w="9525">
              <a:solidFill>
                <a:srgbClr val="000000"/>
              </a:solidFill>
              <a:round/>
              <a:headEnd/>
              <a:tailEnd/>
            </a:ln>
          </p:spPr>
          <p:txBody>
            <a:bodyPr/>
            <a:lstStyle/>
            <a:p>
              <a:endParaRPr lang="zh-CN" altLang="en-US"/>
            </a:p>
          </p:txBody>
        </p:sp>
        <p:sp>
          <p:nvSpPr>
            <p:cNvPr id="71694" name="Line 14"/>
            <p:cNvSpPr>
              <a:spLocks noChangeShapeType="1"/>
            </p:cNvSpPr>
            <p:nvPr/>
          </p:nvSpPr>
          <p:spPr bwMode="auto">
            <a:xfrm flipV="1">
              <a:off x="4656" y="5706"/>
              <a:ext cx="0" cy="43"/>
            </a:xfrm>
            <a:prstGeom prst="line">
              <a:avLst/>
            </a:prstGeom>
            <a:noFill/>
            <a:ln w="9525">
              <a:solidFill>
                <a:srgbClr val="000000"/>
              </a:solidFill>
              <a:round/>
              <a:headEnd/>
              <a:tailEnd/>
            </a:ln>
          </p:spPr>
          <p:txBody>
            <a:bodyPr/>
            <a:lstStyle/>
            <a:p>
              <a:endParaRPr lang="zh-CN" altLang="en-US"/>
            </a:p>
          </p:txBody>
        </p:sp>
        <p:sp>
          <p:nvSpPr>
            <p:cNvPr id="71695" name="Line 15"/>
            <p:cNvSpPr>
              <a:spLocks noChangeShapeType="1"/>
            </p:cNvSpPr>
            <p:nvPr/>
          </p:nvSpPr>
          <p:spPr bwMode="auto">
            <a:xfrm flipV="1">
              <a:off x="5265" y="5706"/>
              <a:ext cx="0" cy="43"/>
            </a:xfrm>
            <a:prstGeom prst="line">
              <a:avLst/>
            </a:prstGeom>
            <a:noFill/>
            <a:ln w="9525">
              <a:solidFill>
                <a:srgbClr val="000000"/>
              </a:solidFill>
              <a:round/>
              <a:headEnd/>
              <a:tailEnd/>
            </a:ln>
          </p:spPr>
          <p:txBody>
            <a:bodyPr/>
            <a:lstStyle/>
            <a:p>
              <a:endParaRPr lang="zh-CN" altLang="en-US"/>
            </a:p>
          </p:txBody>
        </p:sp>
        <p:sp>
          <p:nvSpPr>
            <p:cNvPr id="71696" name="Line 16"/>
            <p:cNvSpPr>
              <a:spLocks noChangeShapeType="1"/>
            </p:cNvSpPr>
            <p:nvPr/>
          </p:nvSpPr>
          <p:spPr bwMode="auto">
            <a:xfrm flipV="1">
              <a:off x="7548" y="5706"/>
              <a:ext cx="0" cy="43"/>
            </a:xfrm>
            <a:prstGeom prst="line">
              <a:avLst/>
            </a:prstGeom>
            <a:noFill/>
            <a:ln w="9525">
              <a:solidFill>
                <a:srgbClr val="000000"/>
              </a:solidFill>
              <a:round/>
              <a:headEnd/>
              <a:tailEnd/>
            </a:ln>
          </p:spPr>
          <p:txBody>
            <a:bodyPr/>
            <a:lstStyle/>
            <a:p>
              <a:endParaRPr lang="zh-CN" altLang="en-US"/>
            </a:p>
          </p:txBody>
        </p:sp>
        <p:sp>
          <p:nvSpPr>
            <p:cNvPr id="71697" name="Line 17"/>
            <p:cNvSpPr>
              <a:spLocks noChangeShapeType="1"/>
            </p:cNvSpPr>
            <p:nvPr/>
          </p:nvSpPr>
          <p:spPr bwMode="auto">
            <a:xfrm flipV="1">
              <a:off x="6393" y="5706"/>
              <a:ext cx="0" cy="43"/>
            </a:xfrm>
            <a:prstGeom prst="line">
              <a:avLst/>
            </a:prstGeom>
            <a:noFill/>
            <a:ln w="9525">
              <a:solidFill>
                <a:srgbClr val="000000"/>
              </a:solidFill>
              <a:round/>
              <a:headEnd/>
              <a:tailEnd/>
            </a:ln>
          </p:spPr>
          <p:txBody>
            <a:bodyPr/>
            <a:lstStyle/>
            <a:p>
              <a:endParaRPr lang="zh-CN" altLang="en-US"/>
            </a:p>
          </p:txBody>
        </p:sp>
        <p:sp>
          <p:nvSpPr>
            <p:cNvPr id="71698" name="Line 18"/>
            <p:cNvSpPr>
              <a:spLocks noChangeShapeType="1"/>
            </p:cNvSpPr>
            <p:nvPr/>
          </p:nvSpPr>
          <p:spPr bwMode="auto">
            <a:xfrm flipV="1">
              <a:off x="6999" y="5706"/>
              <a:ext cx="0" cy="43"/>
            </a:xfrm>
            <a:prstGeom prst="line">
              <a:avLst/>
            </a:prstGeom>
            <a:noFill/>
            <a:ln w="9525">
              <a:solidFill>
                <a:srgbClr val="000000"/>
              </a:solidFill>
              <a:round/>
              <a:headEnd/>
              <a:tailEnd/>
            </a:ln>
          </p:spPr>
          <p:txBody>
            <a:bodyPr/>
            <a:lstStyle/>
            <a:p>
              <a:endParaRPr lang="zh-CN" altLang="en-US"/>
            </a:p>
          </p:txBody>
        </p:sp>
        <p:sp>
          <p:nvSpPr>
            <p:cNvPr id="71699" name="Rectangle 19"/>
            <p:cNvSpPr>
              <a:spLocks noChangeArrowheads="1"/>
            </p:cNvSpPr>
            <p:nvPr/>
          </p:nvSpPr>
          <p:spPr bwMode="auto">
            <a:xfrm>
              <a:off x="5769" y="5894"/>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0</a:t>
              </a:r>
              <a:endParaRPr lang="en-US" altLang="zh-CN" sz="1600"/>
            </a:p>
          </p:txBody>
        </p:sp>
        <p:sp>
          <p:nvSpPr>
            <p:cNvPr id="71700" name="Rectangle 20"/>
            <p:cNvSpPr>
              <a:spLocks noChangeArrowheads="1"/>
            </p:cNvSpPr>
            <p:nvPr/>
          </p:nvSpPr>
          <p:spPr bwMode="auto">
            <a:xfrm>
              <a:off x="6270" y="5894"/>
              <a:ext cx="426" cy="435"/>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x</a:t>
              </a:r>
              <a:r>
                <a:rPr lang="en-US" altLang="zh-CN" sz="1600" baseline="-25000">
                  <a:latin typeface="Times New Roman" pitchFamily="18" charset="0"/>
                </a:rPr>
                <a:t>i</a:t>
              </a:r>
              <a:endParaRPr lang="en-US" altLang="zh-CN" sz="1600"/>
            </a:p>
          </p:txBody>
        </p:sp>
        <p:sp>
          <p:nvSpPr>
            <p:cNvPr id="71701" name="Freeform 21" descr="宽上对角线"/>
            <p:cNvSpPr>
              <a:spLocks/>
            </p:cNvSpPr>
            <p:nvPr/>
          </p:nvSpPr>
          <p:spPr bwMode="auto">
            <a:xfrm>
              <a:off x="3921" y="3348"/>
              <a:ext cx="2475" cy="2568"/>
            </a:xfrm>
            <a:custGeom>
              <a:avLst/>
              <a:gdLst/>
              <a:ahLst/>
              <a:cxnLst>
                <a:cxn ang="0">
                  <a:pos x="204" y="2397"/>
                </a:cxn>
                <a:cxn ang="0">
                  <a:pos x="519" y="2262"/>
                </a:cxn>
                <a:cxn ang="0">
                  <a:pos x="744" y="2127"/>
                </a:cxn>
                <a:cxn ang="0">
                  <a:pos x="924" y="1947"/>
                </a:cxn>
                <a:cxn ang="0">
                  <a:pos x="1029" y="1797"/>
                </a:cxn>
                <a:cxn ang="0">
                  <a:pos x="1179" y="1602"/>
                </a:cxn>
                <a:cxn ang="0">
                  <a:pos x="1269" y="1437"/>
                </a:cxn>
                <a:cxn ang="0">
                  <a:pos x="1329" y="1332"/>
                </a:cxn>
                <a:cxn ang="0">
                  <a:pos x="1374" y="1197"/>
                </a:cxn>
                <a:cxn ang="0">
                  <a:pos x="1584" y="492"/>
                </a:cxn>
                <a:cxn ang="0">
                  <a:pos x="1704" y="222"/>
                </a:cxn>
                <a:cxn ang="0">
                  <a:pos x="1794" y="102"/>
                </a:cxn>
                <a:cxn ang="0">
                  <a:pos x="1914" y="12"/>
                </a:cxn>
                <a:cxn ang="0">
                  <a:pos x="1959" y="27"/>
                </a:cxn>
                <a:cxn ang="0">
                  <a:pos x="2064" y="132"/>
                </a:cxn>
                <a:cxn ang="0">
                  <a:pos x="2124" y="222"/>
                </a:cxn>
                <a:cxn ang="0">
                  <a:pos x="2184" y="387"/>
                </a:cxn>
                <a:cxn ang="0">
                  <a:pos x="2304" y="732"/>
                </a:cxn>
                <a:cxn ang="0">
                  <a:pos x="2364" y="957"/>
                </a:cxn>
                <a:cxn ang="0">
                  <a:pos x="2409" y="1047"/>
                </a:cxn>
                <a:cxn ang="0">
                  <a:pos x="2454" y="1137"/>
                </a:cxn>
                <a:cxn ang="0">
                  <a:pos x="2454" y="1242"/>
                </a:cxn>
                <a:cxn ang="0">
                  <a:pos x="2451" y="2381"/>
                </a:cxn>
                <a:cxn ang="0">
                  <a:pos x="2451" y="2366"/>
                </a:cxn>
                <a:cxn ang="0">
                  <a:pos x="2304" y="2382"/>
                </a:cxn>
                <a:cxn ang="0">
                  <a:pos x="2097" y="2396"/>
                </a:cxn>
                <a:cxn ang="0">
                  <a:pos x="1743" y="2411"/>
                </a:cxn>
                <a:cxn ang="0">
                  <a:pos x="204" y="2397"/>
                </a:cxn>
              </a:cxnLst>
              <a:rect l="0" t="0" r="r" b="b"/>
              <a:pathLst>
                <a:path w="2475" h="2568">
                  <a:moveTo>
                    <a:pt x="204" y="2397"/>
                  </a:moveTo>
                  <a:cubicBezTo>
                    <a:pt x="0" y="2372"/>
                    <a:pt x="429" y="2307"/>
                    <a:pt x="519" y="2262"/>
                  </a:cubicBezTo>
                  <a:cubicBezTo>
                    <a:pt x="609" y="2217"/>
                    <a:pt x="677" y="2180"/>
                    <a:pt x="744" y="2127"/>
                  </a:cubicBezTo>
                  <a:cubicBezTo>
                    <a:pt x="811" y="2074"/>
                    <a:pt x="877" y="2002"/>
                    <a:pt x="924" y="1947"/>
                  </a:cubicBezTo>
                  <a:cubicBezTo>
                    <a:pt x="971" y="1892"/>
                    <a:pt x="987" y="1854"/>
                    <a:pt x="1029" y="1797"/>
                  </a:cubicBezTo>
                  <a:cubicBezTo>
                    <a:pt x="1071" y="1740"/>
                    <a:pt x="1139" y="1662"/>
                    <a:pt x="1179" y="1602"/>
                  </a:cubicBezTo>
                  <a:cubicBezTo>
                    <a:pt x="1219" y="1542"/>
                    <a:pt x="1244" y="1482"/>
                    <a:pt x="1269" y="1437"/>
                  </a:cubicBezTo>
                  <a:cubicBezTo>
                    <a:pt x="1294" y="1392"/>
                    <a:pt x="1312" y="1372"/>
                    <a:pt x="1329" y="1332"/>
                  </a:cubicBezTo>
                  <a:cubicBezTo>
                    <a:pt x="1346" y="1292"/>
                    <a:pt x="1331" y="1337"/>
                    <a:pt x="1374" y="1197"/>
                  </a:cubicBezTo>
                  <a:cubicBezTo>
                    <a:pt x="1417" y="1057"/>
                    <a:pt x="1529" y="655"/>
                    <a:pt x="1584" y="492"/>
                  </a:cubicBezTo>
                  <a:cubicBezTo>
                    <a:pt x="1639" y="329"/>
                    <a:pt x="1669" y="287"/>
                    <a:pt x="1704" y="222"/>
                  </a:cubicBezTo>
                  <a:cubicBezTo>
                    <a:pt x="1739" y="157"/>
                    <a:pt x="1759" y="137"/>
                    <a:pt x="1794" y="102"/>
                  </a:cubicBezTo>
                  <a:cubicBezTo>
                    <a:pt x="1829" y="67"/>
                    <a:pt x="1887" y="24"/>
                    <a:pt x="1914" y="12"/>
                  </a:cubicBezTo>
                  <a:cubicBezTo>
                    <a:pt x="1941" y="0"/>
                    <a:pt x="1934" y="7"/>
                    <a:pt x="1959" y="27"/>
                  </a:cubicBezTo>
                  <a:cubicBezTo>
                    <a:pt x="1984" y="47"/>
                    <a:pt x="2037" y="100"/>
                    <a:pt x="2064" y="132"/>
                  </a:cubicBezTo>
                  <a:cubicBezTo>
                    <a:pt x="2091" y="164"/>
                    <a:pt x="2104" y="180"/>
                    <a:pt x="2124" y="222"/>
                  </a:cubicBezTo>
                  <a:cubicBezTo>
                    <a:pt x="2144" y="264"/>
                    <a:pt x="2154" y="302"/>
                    <a:pt x="2184" y="387"/>
                  </a:cubicBezTo>
                  <a:cubicBezTo>
                    <a:pt x="2214" y="472"/>
                    <a:pt x="2274" y="637"/>
                    <a:pt x="2304" y="732"/>
                  </a:cubicBezTo>
                  <a:cubicBezTo>
                    <a:pt x="2334" y="827"/>
                    <a:pt x="2347" y="905"/>
                    <a:pt x="2364" y="957"/>
                  </a:cubicBezTo>
                  <a:cubicBezTo>
                    <a:pt x="2381" y="1009"/>
                    <a:pt x="2394" y="1017"/>
                    <a:pt x="2409" y="1047"/>
                  </a:cubicBezTo>
                  <a:cubicBezTo>
                    <a:pt x="2424" y="1077"/>
                    <a:pt x="2447" y="1105"/>
                    <a:pt x="2454" y="1137"/>
                  </a:cubicBezTo>
                  <a:cubicBezTo>
                    <a:pt x="2461" y="1169"/>
                    <a:pt x="2455" y="1035"/>
                    <a:pt x="2454" y="1242"/>
                  </a:cubicBezTo>
                  <a:cubicBezTo>
                    <a:pt x="2453" y="1449"/>
                    <a:pt x="2451" y="2194"/>
                    <a:pt x="2451" y="2381"/>
                  </a:cubicBezTo>
                  <a:cubicBezTo>
                    <a:pt x="2451" y="2568"/>
                    <a:pt x="2475" y="2366"/>
                    <a:pt x="2451" y="2366"/>
                  </a:cubicBezTo>
                  <a:cubicBezTo>
                    <a:pt x="2427" y="2366"/>
                    <a:pt x="2363" y="2377"/>
                    <a:pt x="2304" y="2382"/>
                  </a:cubicBezTo>
                  <a:cubicBezTo>
                    <a:pt x="2245" y="2387"/>
                    <a:pt x="2190" y="2391"/>
                    <a:pt x="2097" y="2396"/>
                  </a:cubicBezTo>
                  <a:cubicBezTo>
                    <a:pt x="2004" y="2401"/>
                    <a:pt x="2058" y="2411"/>
                    <a:pt x="1743" y="2411"/>
                  </a:cubicBezTo>
                  <a:cubicBezTo>
                    <a:pt x="1428" y="2411"/>
                    <a:pt x="408" y="2422"/>
                    <a:pt x="204" y="2397"/>
                  </a:cubicBezTo>
                  <a:close/>
                </a:path>
              </a:pathLst>
            </a:custGeom>
            <a:pattFill prst="wdUpDiag">
              <a:fgClr>
                <a:srgbClr val="000000"/>
              </a:fgClr>
              <a:bgClr>
                <a:srgbClr val="FFFFFF"/>
              </a:bgClr>
            </a:pattFill>
            <a:ln w="9525">
              <a:solidFill>
                <a:srgbClr val="000000"/>
              </a:solidFill>
              <a:round/>
              <a:headEnd/>
              <a:tailEnd/>
            </a:ln>
          </p:spPr>
          <p:txBody>
            <a:bodyPr/>
            <a:lstStyle/>
            <a:p>
              <a:endParaRPr lang="zh-CN" altLang="en-US"/>
            </a:p>
          </p:txBody>
        </p:sp>
        <p:sp>
          <p:nvSpPr>
            <p:cNvPr id="71702" name="Line 22"/>
            <p:cNvSpPr>
              <a:spLocks noChangeShapeType="1"/>
            </p:cNvSpPr>
            <p:nvPr/>
          </p:nvSpPr>
          <p:spPr bwMode="auto">
            <a:xfrm flipV="1">
              <a:off x="5844" y="3177"/>
              <a:ext cx="0" cy="2613"/>
            </a:xfrm>
            <a:prstGeom prst="line">
              <a:avLst/>
            </a:prstGeom>
            <a:noFill/>
            <a:ln w="9525">
              <a:solidFill>
                <a:srgbClr val="000000"/>
              </a:solidFill>
              <a:round/>
              <a:headEnd/>
              <a:tailEnd type="triangle" w="med" len="med"/>
            </a:ln>
            <a:effectLst/>
          </p:spPr>
          <p:txBody>
            <a:bodyPr/>
            <a:lstStyle/>
            <a:p>
              <a:endParaRPr lang="zh-CN" altLang="en-US"/>
            </a:p>
          </p:txBody>
        </p:sp>
      </p:grpSp>
      <p:sp>
        <p:nvSpPr>
          <p:cNvPr id="71704" name="Rectangle 24"/>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703" name="Object 23"/>
          <p:cNvGraphicFramePr>
            <a:graphicFrameLocks noChangeAspect="1"/>
          </p:cNvGraphicFramePr>
          <p:nvPr/>
        </p:nvGraphicFramePr>
        <p:xfrm>
          <a:off x="3254375" y="2894013"/>
          <a:ext cx="5006975" cy="1109662"/>
        </p:xfrm>
        <a:graphic>
          <a:graphicData uri="http://schemas.openxmlformats.org/presentationml/2006/ole">
            <p:oleObj spid="_x0000_s82947" name="公式" r:id="rId3" imgW="2133360" imgH="469800" progId="Equation.3">
              <p:embed/>
            </p:oleObj>
          </a:graphicData>
        </a:graphic>
      </p:graphicFrame>
      <p:sp>
        <p:nvSpPr>
          <p:cNvPr id="71706" name="Rectangle 26"/>
          <p:cNvSpPr>
            <a:spLocks noChangeArrowheads="1"/>
          </p:cNvSpPr>
          <p:nvPr/>
        </p:nvSpPr>
        <p:spPr bwMode="auto">
          <a:xfrm>
            <a:off x="4139952" y="4077072"/>
            <a:ext cx="4536504" cy="1569660"/>
          </a:xfrm>
          <a:prstGeom prst="rect">
            <a:avLst/>
          </a:prstGeom>
          <a:noFill/>
          <a:ln w="9525">
            <a:noFill/>
            <a:miter lim="800000"/>
            <a:headEnd/>
            <a:tailEnd/>
          </a:ln>
          <a:effectLst/>
        </p:spPr>
        <p:txBody>
          <a:bodyPr wrap="square" anchor="ctr">
            <a:spAutoFit/>
          </a:bodyPr>
          <a:lstStyle/>
          <a:p>
            <a:pPr indent="276225"/>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其积分值可查标准正态分布表（附表</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1</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）求得。</a:t>
            </a:r>
            <a:endParaRPr lang="zh-CN" altLang="en-US" sz="2400" b="1" dirty="0">
              <a:effectLst>
                <a:outerShdw blurRad="38100" dist="38100" dir="2700000" algn="tl">
                  <a:srgbClr val="000000">
                    <a:alpha val="43137"/>
                  </a:srgbClr>
                </a:outerShdw>
              </a:effectLst>
            </a:endParaRPr>
          </a:p>
          <a:p>
            <a:pPr indent="276225" eaLnBrk="0" hangingPunct="0"/>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例如，已知             </a:t>
            </a:r>
            <a:r>
              <a:rPr lang="zh-CN" altLang="en-US" sz="2400" b="1" dirty="0">
                <a:effectLst>
                  <a:outerShdw blurRad="38100" dist="38100" dir="2700000" algn="tl">
                    <a:srgbClr val="000000">
                      <a:alpha val="43137"/>
                    </a:srgbClr>
                  </a:outerShdw>
                </a:effectLst>
              </a:rPr>
              <a:t>则查附表</a:t>
            </a:r>
            <a:r>
              <a:rPr lang="en-US" altLang="zh-CN" sz="2400" b="1" dirty="0">
                <a:effectLst>
                  <a:outerShdw blurRad="38100" dist="38100" dir="2700000" algn="tl">
                    <a:srgbClr val="000000">
                      <a:alpha val="43137"/>
                    </a:srgbClr>
                  </a:outerShdw>
                </a:effectLst>
              </a:rPr>
              <a:t>1</a:t>
            </a:r>
            <a:r>
              <a:rPr lang="zh-CN" altLang="en-US" sz="2400" b="1" dirty="0">
                <a:effectLst>
                  <a:outerShdw blurRad="38100" dist="38100" dir="2700000" algn="tl">
                    <a:srgbClr val="000000">
                      <a:alpha val="43137"/>
                    </a:srgbClr>
                  </a:outerShdw>
                </a:effectLst>
              </a:rPr>
              <a:t>可得： </a:t>
            </a:r>
          </a:p>
        </p:txBody>
      </p:sp>
      <p:graphicFrame>
        <p:nvGraphicFramePr>
          <p:cNvPr id="71705" name="Object 25"/>
          <p:cNvGraphicFramePr>
            <a:graphicFrameLocks noChangeAspect="1"/>
          </p:cNvGraphicFramePr>
          <p:nvPr/>
        </p:nvGraphicFramePr>
        <p:xfrm>
          <a:off x="6084168" y="4869160"/>
          <a:ext cx="1008063" cy="420688"/>
        </p:xfrm>
        <a:graphic>
          <a:graphicData uri="http://schemas.openxmlformats.org/presentationml/2006/ole">
            <p:oleObj spid="_x0000_s82948" name="公式" r:id="rId4" imgW="457200" imgH="190500" progId="Equation.3">
              <p:embed/>
            </p:oleObj>
          </a:graphicData>
        </a:graphic>
      </p:graphicFrame>
      <p:sp>
        <p:nvSpPr>
          <p:cNvPr id="71709" name="Rectangle 2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1708" name="Object 28"/>
          <p:cNvGraphicFramePr>
            <a:graphicFrameLocks noChangeAspect="1"/>
          </p:cNvGraphicFramePr>
          <p:nvPr/>
        </p:nvGraphicFramePr>
        <p:xfrm>
          <a:off x="2699792" y="5886784"/>
          <a:ext cx="5833144" cy="494544"/>
        </p:xfrm>
        <a:graphic>
          <a:graphicData uri="http://schemas.openxmlformats.org/presentationml/2006/ole">
            <p:oleObj spid="_x0000_s82949" name="公式" r:id="rId5" imgW="2247900" imgH="190500" progId="Equation.3">
              <p:embed/>
            </p:oleObj>
          </a:graphicData>
        </a:graphic>
      </p:graphicFrame>
      <p:sp>
        <p:nvSpPr>
          <p:cNvPr id="29" name="Rectangle 2"/>
          <p:cNvSpPr>
            <a:spLocks noGrp="1" noChangeArrowheads="1"/>
          </p:cNvSpPr>
          <p:nvPr>
            <p:ph type="title"/>
          </p:nvPr>
        </p:nvSpPr>
        <p:spPr/>
        <p:txBody>
          <a:bodyPr/>
          <a:lstStyle/>
          <a:p>
            <a:r>
              <a:rPr lang="zh-CN" altLang="en-US" dirty="0" smtClean="0">
                <a:solidFill>
                  <a:srgbClr val="C00000"/>
                </a:solidFill>
              </a:rPr>
              <a:t>正态分布的计算</a:t>
            </a:r>
            <a:endParaRPr lang="zh-CN" altLang="zh-CN" b="1" dirty="0"/>
          </a:p>
        </p:txBody>
      </p:sp>
    </p:spTree>
  </p:cSld>
  <p:clrMapOvr>
    <a:masterClrMapping/>
  </p:clrMapOvr>
  <p:transition>
    <p:cover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a:xfrm>
            <a:off x="1187450" y="1989138"/>
            <a:ext cx="7772400" cy="4114800"/>
          </a:xfrm>
        </p:spPr>
        <p:txBody>
          <a:bodyPr/>
          <a:lstStyle/>
          <a:p>
            <a:r>
              <a:rPr lang="en-US" altLang="zh-CN" sz="2400"/>
              <a:t>2) </a:t>
            </a:r>
            <a:r>
              <a:rPr lang="zh-CN" altLang="en-US" sz="2400"/>
              <a:t>计算质量数据在某一范围内的概率</a:t>
            </a:r>
          </a:p>
        </p:txBody>
      </p:sp>
      <p:grpSp>
        <p:nvGrpSpPr>
          <p:cNvPr id="2" name="Group 23"/>
          <p:cNvGrpSpPr>
            <a:grpSpLocks/>
          </p:cNvGrpSpPr>
          <p:nvPr/>
        </p:nvGrpSpPr>
        <p:grpSpPr bwMode="auto">
          <a:xfrm>
            <a:off x="468313" y="2708275"/>
            <a:ext cx="4387850" cy="2363788"/>
            <a:chOff x="1568" y="1616"/>
            <a:chExt cx="2764" cy="1489"/>
          </a:xfrm>
        </p:grpSpPr>
        <p:grpSp>
          <p:nvGrpSpPr>
            <p:cNvPr id="3" name="Group 4"/>
            <p:cNvGrpSpPr>
              <a:grpSpLocks/>
            </p:cNvGrpSpPr>
            <p:nvPr/>
          </p:nvGrpSpPr>
          <p:grpSpPr bwMode="auto">
            <a:xfrm>
              <a:off x="1568" y="1616"/>
              <a:ext cx="2764" cy="1391"/>
              <a:chOff x="3921" y="12097"/>
              <a:chExt cx="5051" cy="3022"/>
            </a:xfrm>
          </p:grpSpPr>
          <p:grpSp>
            <p:nvGrpSpPr>
              <p:cNvPr id="4" name="Group 5"/>
              <p:cNvGrpSpPr>
                <a:grpSpLocks/>
              </p:cNvGrpSpPr>
              <p:nvPr/>
            </p:nvGrpSpPr>
            <p:grpSpPr bwMode="auto">
              <a:xfrm>
                <a:off x="3921" y="14760"/>
                <a:ext cx="5051" cy="359"/>
                <a:chOff x="3562" y="7388"/>
                <a:chExt cx="6968" cy="402"/>
              </a:xfrm>
            </p:grpSpPr>
            <p:sp>
              <p:nvSpPr>
                <p:cNvPr id="78854" name="Line 6"/>
                <p:cNvSpPr>
                  <a:spLocks noChangeShapeType="1"/>
                </p:cNvSpPr>
                <p:nvPr/>
              </p:nvSpPr>
              <p:spPr bwMode="auto">
                <a:xfrm>
                  <a:off x="3562" y="7388"/>
                  <a:ext cx="5844" cy="0"/>
                </a:xfrm>
                <a:prstGeom prst="line">
                  <a:avLst/>
                </a:prstGeom>
                <a:noFill/>
                <a:ln w="9525">
                  <a:solidFill>
                    <a:srgbClr val="000000"/>
                  </a:solidFill>
                  <a:round/>
                  <a:headEnd/>
                  <a:tailEnd type="triangle" w="med" len="med"/>
                </a:ln>
                <a:effectLst/>
              </p:spPr>
              <p:txBody>
                <a:bodyPr/>
                <a:lstStyle/>
                <a:p>
                  <a:endParaRPr lang="zh-CN" altLang="en-US"/>
                </a:p>
              </p:txBody>
            </p:sp>
            <p:sp>
              <p:nvSpPr>
                <p:cNvPr id="78855" name="Rectangle 7"/>
                <p:cNvSpPr>
                  <a:spLocks noChangeArrowheads="1"/>
                </p:cNvSpPr>
                <p:nvPr/>
              </p:nvSpPr>
              <p:spPr bwMode="auto">
                <a:xfrm>
                  <a:off x="9406" y="7388"/>
                  <a:ext cx="1124" cy="402"/>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x</a:t>
                  </a:r>
                  <a:endParaRPr lang="en-US" altLang="zh-CN" sz="1600"/>
                </a:p>
              </p:txBody>
            </p:sp>
          </p:grpSp>
          <p:grpSp>
            <p:nvGrpSpPr>
              <p:cNvPr id="5" name="Group 8"/>
              <p:cNvGrpSpPr>
                <a:grpSpLocks/>
              </p:cNvGrpSpPr>
              <p:nvPr/>
            </p:nvGrpSpPr>
            <p:grpSpPr bwMode="auto">
              <a:xfrm>
                <a:off x="4262" y="12097"/>
                <a:ext cx="3447" cy="2694"/>
                <a:chOff x="4262" y="12097"/>
                <a:chExt cx="3447" cy="2694"/>
              </a:xfrm>
            </p:grpSpPr>
            <p:sp>
              <p:nvSpPr>
                <p:cNvPr id="78857" name="Rectangle 9"/>
                <p:cNvSpPr>
                  <a:spLocks noChangeArrowheads="1"/>
                </p:cNvSpPr>
                <p:nvPr/>
              </p:nvSpPr>
              <p:spPr bwMode="auto">
                <a:xfrm>
                  <a:off x="5716" y="12097"/>
                  <a:ext cx="213" cy="386"/>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P</a:t>
                  </a:r>
                  <a:endParaRPr lang="en-US" altLang="zh-CN" sz="1600"/>
                </a:p>
              </p:txBody>
            </p:sp>
            <p:sp>
              <p:nvSpPr>
                <p:cNvPr id="78858" name="Freeform 10"/>
                <p:cNvSpPr>
                  <a:spLocks/>
                </p:cNvSpPr>
                <p:nvPr/>
              </p:nvSpPr>
              <p:spPr bwMode="auto">
                <a:xfrm>
                  <a:off x="4277" y="12343"/>
                  <a:ext cx="3432" cy="2325"/>
                </a:xfrm>
                <a:custGeom>
                  <a:avLst/>
                  <a:gdLst/>
                  <a:ahLst/>
                  <a:cxnLst>
                    <a:cxn ang="0">
                      <a:pos x="0" y="2325"/>
                    </a:cxn>
                    <a:cxn ang="0">
                      <a:pos x="185" y="2295"/>
                    </a:cxn>
                    <a:cxn ang="0">
                      <a:pos x="432" y="2165"/>
                    </a:cxn>
                    <a:cxn ang="0">
                      <a:pos x="754" y="1864"/>
                    </a:cxn>
                    <a:cxn ang="0">
                      <a:pos x="1134" y="1248"/>
                    </a:cxn>
                    <a:cxn ang="0">
                      <a:pos x="1375" y="462"/>
                    </a:cxn>
                    <a:cxn ang="0">
                      <a:pos x="1515" y="138"/>
                    </a:cxn>
                    <a:cxn ang="0">
                      <a:pos x="1710" y="0"/>
                    </a:cxn>
                    <a:cxn ang="0">
                      <a:pos x="1895" y="138"/>
                    </a:cxn>
                    <a:cxn ang="0">
                      <a:pos x="2032" y="478"/>
                    </a:cxn>
                    <a:cxn ang="0">
                      <a:pos x="2276" y="1248"/>
                    </a:cxn>
                    <a:cxn ang="0">
                      <a:pos x="2656" y="1864"/>
                    </a:cxn>
                    <a:cxn ang="0">
                      <a:pos x="3057" y="2210"/>
                    </a:cxn>
                    <a:cxn ang="0">
                      <a:pos x="3247" y="2295"/>
                    </a:cxn>
                    <a:cxn ang="0">
                      <a:pos x="3432" y="2325"/>
                    </a:cxn>
                  </a:cxnLst>
                  <a:rect l="0" t="0" r="r" b="b"/>
                  <a:pathLst>
                    <a:path w="3432" h="2325">
                      <a:moveTo>
                        <a:pt x="0" y="2325"/>
                      </a:moveTo>
                      <a:cubicBezTo>
                        <a:pt x="31" y="2322"/>
                        <a:pt x="113" y="2322"/>
                        <a:pt x="185" y="2295"/>
                      </a:cubicBezTo>
                      <a:cubicBezTo>
                        <a:pt x="257" y="2268"/>
                        <a:pt x="337" y="2237"/>
                        <a:pt x="432" y="2165"/>
                      </a:cubicBezTo>
                      <a:cubicBezTo>
                        <a:pt x="527" y="2093"/>
                        <a:pt x="637" y="2017"/>
                        <a:pt x="754" y="1864"/>
                      </a:cubicBezTo>
                      <a:cubicBezTo>
                        <a:pt x="871" y="1711"/>
                        <a:pt x="1030" y="1482"/>
                        <a:pt x="1134" y="1248"/>
                      </a:cubicBezTo>
                      <a:cubicBezTo>
                        <a:pt x="1238" y="1014"/>
                        <a:pt x="1312" y="647"/>
                        <a:pt x="1375" y="462"/>
                      </a:cubicBezTo>
                      <a:cubicBezTo>
                        <a:pt x="1439" y="277"/>
                        <a:pt x="1459" y="215"/>
                        <a:pt x="1515" y="138"/>
                      </a:cubicBezTo>
                      <a:cubicBezTo>
                        <a:pt x="1570" y="62"/>
                        <a:pt x="1647" y="0"/>
                        <a:pt x="1710" y="0"/>
                      </a:cubicBezTo>
                      <a:cubicBezTo>
                        <a:pt x="1774" y="0"/>
                        <a:pt x="1841" y="58"/>
                        <a:pt x="1895" y="138"/>
                      </a:cubicBezTo>
                      <a:cubicBezTo>
                        <a:pt x="1948" y="218"/>
                        <a:pt x="1968" y="293"/>
                        <a:pt x="2032" y="478"/>
                      </a:cubicBezTo>
                      <a:cubicBezTo>
                        <a:pt x="2095" y="663"/>
                        <a:pt x="2171" y="1018"/>
                        <a:pt x="2276" y="1248"/>
                      </a:cubicBezTo>
                      <a:cubicBezTo>
                        <a:pt x="2380" y="1479"/>
                        <a:pt x="2526" y="1704"/>
                        <a:pt x="2656" y="1864"/>
                      </a:cubicBezTo>
                      <a:cubicBezTo>
                        <a:pt x="2786" y="2024"/>
                        <a:pt x="2959" y="2138"/>
                        <a:pt x="3057" y="2210"/>
                      </a:cubicBezTo>
                      <a:cubicBezTo>
                        <a:pt x="3155" y="2282"/>
                        <a:pt x="3184" y="2276"/>
                        <a:pt x="3247" y="2295"/>
                      </a:cubicBezTo>
                      <a:cubicBezTo>
                        <a:pt x="3310" y="2314"/>
                        <a:pt x="3394" y="2319"/>
                        <a:pt x="3432" y="2325"/>
                      </a:cubicBezTo>
                    </a:path>
                  </a:pathLst>
                </a:custGeom>
                <a:noFill/>
                <a:ln w="9525" cap="flat" cmpd="sng">
                  <a:solidFill>
                    <a:srgbClr val="000000"/>
                  </a:solidFill>
                  <a:prstDash val="solid"/>
                  <a:round/>
                  <a:headEnd type="none" w="med" len="med"/>
                  <a:tailEnd type="none" w="med" len="med"/>
                </a:ln>
                <a:effectLst/>
              </p:spPr>
              <p:txBody>
                <a:bodyPr/>
                <a:lstStyle/>
                <a:p>
                  <a:endParaRPr lang="zh-CN" altLang="en-US"/>
                </a:p>
              </p:txBody>
            </p:sp>
            <p:sp>
              <p:nvSpPr>
                <p:cNvPr id="78859" name="Line 11"/>
                <p:cNvSpPr>
                  <a:spLocks noChangeShapeType="1"/>
                </p:cNvSpPr>
                <p:nvPr/>
              </p:nvSpPr>
              <p:spPr bwMode="auto">
                <a:xfrm flipV="1">
                  <a:off x="4262" y="14701"/>
                  <a:ext cx="0" cy="43"/>
                </a:xfrm>
                <a:prstGeom prst="line">
                  <a:avLst/>
                </a:prstGeom>
                <a:noFill/>
                <a:ln w="9525">
                  <a:solidFill>
                    <a:srgbClr val="000000"/>
                  </a:solidFill>
                  <a:round/>
                  <a:headEnd/>
                  <a:tailEnd/>
                </a:ln>
              </p:spPr>
              <p:txBody>
                <a:bodyPr/>
                <a:lstStyle/>
                <a:p>
                  <a:endParaRPr lang="zh-CN" altLang="en-US"/>
                </a:p>
              </p:txBody>
            </p:sp>
            <p:sp>
              <p:nvSpPr>
                <p:cNvPr id="78860" name="Line 12"/>
                <p:cNvSpPr>
                  <a:spLocks noChangeShapeType="1"/>
                </p:cNvSpPr>
                <p:nvPr/>
              </p:nvSpPr>
              <p:spPr bwMode="auto">
                <a:xfrm flipV="1">
                  <a:off x="5990" y="14698"/>
                  <a:ext cx="0" cy="43"/>
                </a:xfrm>
                <a:prstGeom prst="line">
                  <a:avLst/>
                </a:prstGeom>
                <a:noFill/>
                <a:ln w="9525">
                  <a:solidFill>
                    <a:srgbClr val="000000"/>
                  </a:solidFill>
                  <a:round/>
                  <a:headEnd/>
                  <a:tailEnd/>
                </a:ln>
              </p:spPr>
              <p:txBody>
                <a:bodyPr/>
                <a:lstStyle/>
                <a:p>
                  <a:endParaRPr lang="zh-CN" altLang="en-US"/>
                </a:p>
              </p:txBody>
            </p:sp>
            <p:sp>
              <p:nvSpPr>
                <p:cNvPr id="78861" name="Line 13"/>
                <p:cNvSpPr>
                  <a:spLocks noChangeShapeType="1"/>
                </p:cNvSpPr>
                <p:nvPr/>
              </p:nvSpPr>
              <p:spPr bwMode="auto">
                <a:xfrm flipV="1">
                  <a:off x="4802" y="14698"/>
                  <a:ext cx="0" cy="43"/>
                </a:xfrm>
                <a:prstGeom prst="line">
                  <a:avLst/>
                </a:prstGeom>
                <a:noFill/>
                <a:ln w="9525">
                  <a:solidFill>
                    <a:srgbClr val="000000"/>
                  </a:solidFill>
                  <a:round/>
                  <a:headEnd/>
                  <a:tailEnd/>
                </a:ln>
              </p:spPr>
              <p:txBody>
                <a:bodyPr/>
                <a:lstStyle/>
                <a:p>
                  <a:endParaRPr lang="zh-CN" altLang="en-US"/>
                </a:p>
              </p:txBody>
            </p:sp>
            <p:sp>
              <p:nvSpPr>
                <p:cNvPr id="78862" name="Line 14"/>
                <p:cNvSpPr>
                  <a:spLocks noChangeShapeType="1"/>
                </p:cNvSpPr>
                <p:nvPr/>
              </p:nvSpPr>
              <p:spPr bwMode="auto">
                <a:xfrm flipV="1">
                  <a:off x="5411" y="14698"/>
                  <a:ext cx="0" cy="43"/>
                </a:xfrm>
                <a:prstGeom prst="line">
                  <a:avLst/>
                </a:prstGeom>
                <a:noFill/>
                <a:ln w="9525">
                  <a:solidFill>
                    <a:srgbClr val="000000"/>
                  </a:solidFill>
                  <a:round/>
                  <a:headEnd/>
                  <a:tailEnd/>
                </a:ln>
              </p:spPr>
              <p:txBody>
                <a:bodyPr/>
                <a:lstStyle/>
                <a:p>
                  <a:endParaRPr lang="zh-CN" altLang="en-US"/>
                </a:p>
              </p:txBody>
            </p:sp>
            <p:sp>
              <p:nvSpPr>
                <p:cNvPr id="78863" name="Line 15"/>
                <p:cNvSpPr>
                  <a:spLocks noChangeShapeType="1"/>
                </p:cNvSpPr>
                <p:nvPr/>
              </p:nvSpPr>
              <p:spPr bwMode="auto">
                <a:xfrm flipV="1">
                  <a:off x="7694" y="14698"/>
                  <a:ext cx="0" cy="43"/>
                </a:xfrm>
                <a:prstGeom prst="line">
                  <a:avLst/>
                </a:prstGeom>
                <a:noFill/>
                <a:ln w="9525">
                  <a:solidFill>
                    <a:srgbClr val="000000"/>
                  </a:solidFill>
                  <a:round/>
                  <a:headEnd/>
                  <a:tailEnd/>
                </a:ln>
              </p:spPr>
              <p:txBody>
                <a:bodyPr/>
                <a:lstStyle/>
                <a:p>
                  <a:endParaRPr lang="zh-CN" altLang="en-US"/>
                </a:p>
              </p:txBody>
            </p:sp>
            <p:sp>
              <p:nvSpPr>
                <p:cNvPr id="78864" name="Line 16"/>
                <p:cNvSpPr>
                  <a:spLocks noChangeShapeType="1"/>
                </p:cNvSpPr>
                <p:nvPr/>
              </p:nvSpPr>
              <p:spPr bwMode="auto">
                <a:xfrm flipV="1">
                  <a:off x="6539" y="14698"/>
                  <a:ext cx="0" cy="43"/>
                </a:xfrm>
                <a:prstGeom prst="line">
                  <a:avLst/>
                </a:prstGeom>
                <a:noFill/>
                <a:ln w="9525">
                  <a:solidFill>
                    <a:srgbClr val="000000"/>
                  </a:solidFill>
                  <a:round/>
                  <a:headEnd/>
                  <a:tailEnd/>
                </a:ln>
              </p:spPr>
              <p:txBody>
                <a:bodyPr/>
                <a:lstStyle/>
                <a:p>
                  <a:endParaRPr lang="zh-CN" altLang="en-US"/>
                </a:p>
              </p:txBody>
            </p:sp>
            <p:sp>
              <p:nvSpPr>
                <p:cNvPr id="78865" name="Line 17"/>
                <p:cNvSpPr>
                  <a:spLocks noChangeShapeType="1"/>
                </p:cNvSpPr>
                <p:nvPr/>
              </p:nvSpPr>
              <p:spPr bwMode="auto">
                <a:xfrm flipV="1">
                  <a:off x="7145" y="14698"/>
                  <a:ext cx="0" cy="43"/>
                </a:xfrm>
                <a:prstGeom prst="line">
                  <a:avLst/>
                </a:prstGeom>
                <a:noFill/>
                <a:ln w="9525">
                  <a:solidFill>
                    <a:srgbClr val="000000"/>
                  </a:solidFill>
                  <a:round/>
                  <a:headEnd/>
                  <a:tailEnd/>
                </a:ln>
              </p:spPr>
              <p:txBody>
                <a:bodyPr/>
                <a:lstStyle/>
                <a:p>
                  <a:endParaRPr lang="zh-CN" altLang="en-US"/>
                </a:p>
              </p:txBody>
            </p:sp>
            <p:sp>
              <p:nvSpPr>
                <p:cNvPr id="78866" name="Freeform 18" descr="宽上对角线"/>
                <p:cNvSpPr>
                  <a:spLocks/>
                </p:cNvSpPr>
                <p:nvPr/>
              </p:nvSpPr>
              <p:spPr bwMode="auto">
                <a:xfrm>
                  <a:off x="5178" y="12329"/>
                  <a:ext cx="1351" cy="2462"/>
                </a:xfrm>
                <a:custGeom>
                  <a:avLst/>
                  <a:gdLst/>
                  <a:ahLst/>
                  <a:cxnLst>
                    <a:cxn ang="0">
                      <a:pos x="6" y="2434"/>
                    </a:cxn>
                    <a:cxn ang="0">
                      <a:pos x="6" y="1726"/>
                    </a:cxn>
                    <a:cxn ang="0">
                      <a:pos x="9" y="1681"/>
                    </a:cxn>
                    <a:cxn ang="0">
                      <a:pos x="63" y="1573"/>
                    </a:cxn>
                    <a:cxn ang="0">
                      <a:pos x="153" y="1450"/>
                    </a:cxn>
                    <a:cxn ang="0">
                      <a:pos x="177" y="1389"/>
                    </a:cxn>
                    <a:cxn ang="0">
                      <a:pos x="210" y="1336"/>
                    </a:cxn>
                    <a:cxn ang="0">
                      <a:pos x="215" y="1314"/>
                    </a:cxn>
                    <a:cxn ang="0">
                      <a:pos x="263" y="1208"/>
                    </a:cxn>
                    <a:cxn ang="0">
                      <a:pos x="473" y="503"/>
                    </a:cxn>
                    <a:cxn ang="0">
                      <a:pos x="575" y="211"/>
                    </a:cxn>
                    <a:cxn ang="0">
                      <a:pos x="657" y="106"/>
                    </a:cxn>
                    <a:cxn ang="0">
                      <a:pos x="723" y="52"/>
                    </a:cxn>
                    <a:cxn ang="0">
                      <a:pos x="785" y="24"/>
                    </a:cxn>
                    <a:cxn ang="0">
                      <a:pos x="837" y="16"/>
                    </a:cxn>
                    <a:cxn ang="0">
                      <a:pos x="972" y="121"/>
                    </a:cxn>
                    <a:cxn ang="0">
                      <a:pos x="1025" y="219"/>
                    </a:cxn>
                    <a:cxn ang="0">
                      <a:pos x="1100" y="399"/>
                    </a:cxn>
                    <a:cxn ang="0">
                      <a:pos x="1205" y="736"/>
                    </a:cxn>
                    <a:cxn ang="0">
                      <a:pos x="1265" y="976"/>
                    </a:cxn>
                    <a:cxn ang="0">
                      <a:pos x="1298" y="1058"/>
                    </a:cxn>
                    <a:cxn ang="0">
                      <a:pos x="1343" y="1148"/>
                    </a:cxn>
                    <a:cxn ang="0">
                      <a:pos x="1343" y="1253"/>
                    </a:cxn>
                    <a:cxn ang="0">
                      <a:pos x="1347" y="2176"/>
                    </a:cxn>
                    <a:cxn ang="0">
                      <a:pos x="1350" y="2422"/>
                    </a:cxn>
                    <a:cxn ang="0">
                      <a:pos x="1341" y="2419"/>
                    </a:cxn>
                    <a:cxn ang="0">
                      <a:pos x="1314" y="2431"/>
                    </a:cxn>
                    <a:cxn ang="0">
                      <a:pos x="1215" y="2428"/>
                    </a:cxn>
                    <a:cxn ang="0">
                      <a:pos x="1116" y="2428"/>
                    </a:cxn>
                    <a:cxn ang="0">
                      <a:pos x="1008" y="2428"/>
                    </a:cxn>
                    <a:cxn ang="0">
                      <a:pos x="632" y="2422"/>
                    </a:cxn>
                  </a:cxnLst>
                  <a:rect l="0" t="0" r="r" b="b"/>
                  <a:pathLst>
                    <a:path w="1351" h="2462">
                      <a:moveTo>
                        <a:pt x="6" y="2434"/>
                      </a:moveTo>
                      <a:cubicBezTo>
                        <a:pt x="6" y="2316"/>
                        <a:pt x="6" y="1851"/>
                        <a:pt x="6" y="1726"/>
                      </a:cubicBezTo>
                      <a:cubicBezTo>
                        <a:pt x="6" y="1601"/>
                        <a:pt x="0" y="1707"/>
                        <a:pt x="9" y="1681"/>
                      </a:cubicBezTo>
                      <a:cubicBezTo>
                        <a:pt x="18" y="1655"/>
                        <a:pt x="39" y="1611"/>
                        <a:pt x="63" y="1573"/>
                      </a:cubicBezTo>
                      <a:cubicBezTo>
                        <a:pt x="87" y="1535"/>
                        <a:pt x="134" y="1481"/>
                        <a:pt x="153" y="1450"/>
                      </a:cubicBezTo>
                      <a:cubicBezTo>
                        <a:pt x="172" y="1419"/>
                        <a:pt x="168" y="1408"/>
                        <a:pt x="177" y="1389"/>
                      </a:cubicBezTo>
                      <a:cubicBezTo>
                        <a:pt x="186" y="1370"/>
                        <a:pt x="204" y="1348"/>
                        <a:pt x="210" y="1336"/>
                      </a:cubicBezTo>
                      <a:cubicBezTo>
                        <a:pt x="216" y="1324"/>
                        <a:pt x="206" y="1335"/>
                        <a:pt x="215" y="1314"/>
                      </a:cubicBezTo>
                      <a:cubicBezTo>
                        <a:pt x="224" y="1293"/>
                        <a:pt x="220" y="1343"/>
                        <a:pt x="263" y="1208"/>
                      </a:cubicBezTo>
                      <a:cubicBezTo>
                        <a:pt x="306" y="1073"/>
                        <a:pt x="421" y="669"/>
                        <a:pt x="473" y="503"/>
                      </a:cubicBezTo>
                      <a:cubicBezTo>
                        <a:pt x="525" y="337"/>
                        <a:pt x="544" y="277"/>
                        <a:pt x="575" y="211"/>
                      </a:cubicBezTo>
                      <a:cubicBezTo>
                        <a:pt x="606" y="145"/>
                        <a:pt x="633" y="132"/>
                        <a:pt x="657" y="106"/>
                      </a:cubicBezTo>
                      <a:cubicBezTo>
                        <a:pt x="681" y="80"/>
                        <a:pt x="702" y="66"/>
                        <a:pt x="723" y="52"/>
                      </a:cubicBezTo>
                      <a:cubicBezTo>
                        <a:pt x="744" y="38"/>
                        <a:pt x="766" y="30"/>
                        <a:pt x="785" y="24"/>
                      </a:cubicBezTo>
                      <a:cubicBezTo>
                        <a:pt x="804" y="18"/>
                        <a:pt x="806" y="0"/>
                        <a:pt x="837" y="16"/>
                      </a:cubicBezTo>
                      <a:cubicBezTo>
                        <a:pt x="868" y="32"/>
                        <a:pt x="941" y="87"/>
                        <a:pt x="972" y="121"/>
                      </a:cubicBezTo>
                      <a:cubicBezTo>
                        <a:pt x="1003" y="155"/>
                        <a:pt x="1004" y="173"/>
                        <a:pt x="1025" y="219"/>
                      </a:cubicBezTo>
                      <a:cubicBezTo>
                        <a:pt x="1046" y="265"/>
                        <a:pt x="1070" y="313"/>
                        <a:pt x="1100" y="399"/>
                      </a:cubicBezTo>
                      <a:cubicBezTo>
                        <a:pt x="1130" y="485"/>
                        <a:pt x="1178" y="640"/>
                        <a:pt x="1205" y="736"/>
                      </a:cubicBezTo>
                      <a:cubicBezTo>
                        <a:pt x="1232" y="832"/>
                        <a:pt x="1250" y="922"/>
                        <a:pt x="1265" y="976"/>
                      </a:cubicBezTo>
                      <a:cubicBezTo>
                        <a:pt x="1280" y="1030"/>
                        <a:pt x="1285" y="1029"/>
                        <a:pt x="1298" y="1058"/>
                      </a:cubicBezTo>
                      <a:cubicBezTo>
                        <a:pt x="1311" y="1087"/>
                        <a:pt x="1336" y="1116"/>
                        <a:pt x="1343" y="1148"/>
                      </a:cubicBezTo>
                      <a:cubicBezTo>
                        <a:pt x="1350" y="1180"/>
                        <a:pt x="1342" y="1082"/>
                        <a:pt x="1343" y="1253"/>
                      </a:cubicBezTo>
                      <a:cubicBezTo>
                        <a:pt x="1344" y="1424"/>
                        <a:pt x="1346" y="1981"/>
                        <a:pt x="1347" y="2176"/>
                      </a:cubicBezTo>
                      <a:cubicBezTo>
                        <a:pt x="1348" y="2371"/>
                        <a:pt x="1351" y="2382"/>
                        <a:pt x="1350" y="2422"/>
                      </a:cubicBezTo>
                      <a:cubicBezTo>
                        <a:pt x="1349" y="2462"/>
                        <a:pt x="1347" y="2418"/>
                        <a:pt x="1341" y="2419"/>
                      </a:cubicBezTo>
                      <a:cubicBezTo>
                        <a:pt x="1335" y="2420"/>
                        <a:pt x="1335" y="2429"/>
                        <a:pt x="1314" y="2431"/>
                      </a:cubicBezTo>
                      <a:cubicBezTo>
                        <a:pt x="1293" y="2433"/>
                        <a:pt x="1248" y="2429"/>
                        <a:pt x="1215" y="2428"/>
                      </a:cubicBezTo>
                      <a:cubicBezTo>
                        <a:pt x="1182" y="2427"/>
                        <a:pt x="1150" y="2428"/>
                        <a:pt x="1116" y="2428"/>
                      </a:cubicBezTo>
                      <a:cubicBezTo>
                        <a:pt x="1082" y="2428"/>
                        <a:pt x="1089" y="2429"/>
                        <a:pt x="1008" y="2428"/>
                      </a:cubicBezTo>
                      <a:cubicBezTo>
                        <a:pt x="927" y="2427"/>
                        <a:pt x="710" y="2423"/>
                        <a:pt x="632" y="2422"/>
                      </a:cubicBezTo>
                    </a:path>
                  </a:pathLst>
                </a:custGeom>
                <a:pattFill prst="wdUpDiag">
                  <a:fgClr>
                    <a:srgbClr val="000000"/>
                  </a:fgClr>
                  <a:bgClr>
                    <a:srgbClr val="FFFFFF"/>
                  </a:bgClr>
                </a:pattFill>
                <a:ln w="9525">
                  <a:solidFill>
                    <a:srgbClr val="000000"/>
                  </a:solidFill>
                  <a:round/>
                  <a:headEnd/>
                  <a:tailEnd/>
                </a:ln>
              </p:spPr>
              <p:txBody>
                <a:bodyPr/>
                <a:lstStyle/>
                <a:p>
                  <a:endParaRPr lang="zh-CN" altLang="en-US"/>
                </a:p>
              </p:txBody>
            </p:sp>
            <p:sp>
              <p:nvSpPr>
                <p:cNvPr id="78867" name="Line 19"/>
                <p:cNvSpPr>
                  <a:spLocks noChangeShapeType="1"/>
                </p:cNvSpPr>
                <p:nvPr/>
              </p:nvSpPr>
              <p:spPr bwMode="auto">
                <a:xfrm flipV="1">
                  <a:off x="5990" y="12169"/>
                  <a:ext cx="0" cy="2613"/>
                </a:xfrm>
                <a:prstGeom prst="line">
                  <a:avLst/>
                </a:prstGeom>
                <a:noFill/>
                <a:ln w="9525">
                  <a:solidFill>
                    <a:srgbClr val="000000"/>
                  </a:solidFill>
                  <a:round/>
                  <a:headEnd/>
                  <a:tailEnd type="triangle" w="med" len="med"/>
                </a:ln>
                <a:effectLst/>
              </p:spPr>
              <p:txBody>
                <a:bodyPr/>
                <a:lstStyle/>
                <a:p>
                  <a:endParaRPr lang="zh-CN" altLang="en-US"/>
                </a:p>
              </p:txBody>
            </p:sp>
          </p:grpSp>
        </p:grpSp>
        <p:sp>
          <p:nvSpPr>
            <p:cNvPr id="78868" name="Rectangle 20"/>
            <p:cNvSpPr>
              <a:spLocks noChangeArrowheads="1"/>
            </p:cNvSpPr>
            <p:nvPr/>
          </p:nvSpPr>
          <p:spPr bwMode="auto">
            <a:xfrm>
              <a:off x="2200" y="2931"/>
              <a:ext cx="170" cy="174"/>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x</a:t>
              </a:r>
              <a:r>
                <a:rPr lang="en-US" altLang="zh-CN" sz="1600" baseline="-25000">
                  <a:latin typeface="Times New Roman" pitchFamily="18" charset="0"/>
                </a:rPr>
                <a:t>1</a:t>
              </a:r>
              <a:endParaRPr lang="en-US" altLang="zh-CN" sz="1600"/>
            </a:p>
          </p:txBody>
        </p:sp>
        <p:sp>
          <p:nvSpPr>
            <p:cNvPr id="78869" name="Rectangle 21"/>
            <p:cNvSpPr>
              <a:spLocks noChangeArrowheads="1"/>
            </p:cNvSpPr>
            <p:nvPr/>
          </p:nvSpPr>
          <p:spPr bwMode="auto">
            <a:xfrm>
              <a:off x="2608" y="2931"/>
              <a:ext cx="170" cy="174"/>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0</a:t>
              </a:r>
              <a:endParaRPr lang="en-US" altLang="zh-CN" sz="1600"/>
            </a:p>
          </p:txBody>
        </p:sp>
        <p:sp>
          <p:nvSpPr>
            <p:cNvPr id="78870" name="Rectangle 22"/>
            <p:cNvSpPr>
              <a:spLocks noChangeArrowheads="1"/>
            </p:cNvSpPr>
            <p:nvPr/>
          </p:nvSpPr>
          <p:spPr bwMode="auto">
            <a:xfrm>
              <a:off x="2925" y="2931"/>
              <a:ext cx="171" cy="174"/>
            </a:xfrm>
            <a:prstGeom prst="rect">
              <a:avLst/>
            </a:prstGeom>
            <a:noFill/>
            <a:ln w="9525">
              <a:noFill/>
              <a:miter lim="800000"/>
              <a:headEnd/>
              <a:tailEnd/>
            </a:ln>
            <a:effectLst/>
          </p:spPr>
          <p:txBody>
            <a:bodyPr lIns="0" tIns="0" rIns="0" bIns="0"/>
            <a:lstStyle/>
            <a:p>
              <a:pPr algn="just"/>
              <a:r>
                <a:rPr lang="en-US" altLang="zh-CN" sz="1600">
                  <a:latin typeface="Times New Roman" pitchFamily="18" charset="0"/>
                </a:rPr>
                <a:t>x</a:t>
              </a:r>
              <a:r>
                <a:rPr lang="en-US" altLang="zh-CN" sz="1600" baseline="-25000">
                  <a:latin typeface="Times New Roman" pitchFamily="18" charset="0"/>
                </a:rPr>
                <a:t>2</a:t>
              </a:r>
              <a:endParaRPr lang="en-US" altLang="zh-CN" sz="1600"/>
            </a:p>
          </p:txBody>
        </p:sp>
      </p:grpSp>
      <p:sp>
        <p:nvSpPr>
          <p:cNvPr id="78873" name="Rectangle 25"/>
          <p:cNvSpPr>
            <a:spLocks noChangeArrowheads="1"/>
          </p:cNvSpPr>
          <p:nvPr/>
        </p:nvSpPr>
        <p:spPr bwMode="auto">
          <a:xfrm>
            <a:off x="3276600" y="2846299"/>
            <a:ext cx="5511445" cy="1200329"/>
          </a:xfrm>
          <a:prstGeom prst="rect">
            <a:avLst/>
          </a:prstGeom>
          <a:noFill/>
          <a:ln w="9525">
            <a:noFill/>
            <a:miter lim="800000"/>
            <a:headEnd/>
            <a:tailEnd/>
          </a:ln>
          <a:effectLst/>
        </p:spPr>
        <p:txBody>
          <a:bodyPr wrap="none" anchor="ctr">
            <a:spAutoFit/>
          </a:bodyPr>
          <a:lstStyle/>
          <a:p>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如图所示，计算                         </a:t>
            </a:r>
            <a:r>
              <a:rPr lang="zh-CN" altLang="en-US" sz="2400" b="1" dirty="0">
                <a:effectLst>
                  <a:outerShdw blurRad="38100" dist="38100" dir="2700000" algn="tl">
                    <a:srgbClr val="000000">
                      <a:alpha val="43137"/>
                    </a:srgbClr>
                  </a:outerShdw>
                </a:effectLst>
              </a:rPr>
              <a:t>的概率。</a:t>
            </a:r>
          </a:p>
          <a:p>
            <a:r>
              <a:rPr lang="zh-CN" altLang="en-US" sz="2400" b="1" dirty="0">
                <a:effectLst>
                  <a:outerShdw blurRad="38100" dist="38100" dir="2700000" algn="tl">
                    <a:srgbClr val="000000">
                      <a:alpha val="43137"/>
                    </a:srgbClr>
                  </a:outerShdw>
                </a:effectLst>
              </a:rPr>
              <a:t>若为标准正态分布，则： </a:t>
            </a:r>
          </a:p>
          <a:p>
            <a:endParaRPr lang="en-US" altLang="zh-CN" sz="2400" b="1" dirty="0">
              <a:effectLst>
                <a:outerShdw blurRad="38100" dist="38100" dir="2700000" algn="tl">
                  <a:srgbClr val="000000">
                    <a:alpha val="43137"/>
                  </a:srgbClr>
                </a:outerShdw>
              </a:effectLst>
              <a:latin typeface="Arial" pitchFamily="34" charset="0"/>
            </a:endParaRPr>
          </a:p>
        </p:txBody>
      </p:sp>
      <p:graphicFrame>
        <p:nvGraphicFramePr>
          <p:cNvPr id="78872" name="Object 24"/>
          <p:cNvGraphicFramePr>
            <a:graphicFrameLocks noChangeAspect="1"/>
          </p:cNvGraphicFramePr>
          <p:nvPr/>
        </p:nvGraphicFramePr>
        <p:xfrm>
          <a:off x="5580063" y="2887663"/>
          <a:ext cx="1727200" cy="396875"/>
        </p:xfrm>
        <a:graphic>
          <a:graphicData uri="http://schemas.openxmlformats.org/presentationml/2006/ole">
            <p:oleObj spid="_x0000_s83970" name="公式" r:id="rId3" imgW="825500" imgH="190500" progId="Equation.3">
              <p:embed/>
            </p:oleObj>
          </a:graphicData>
        </a:graphic>
      </p:graphicFrame>
      <p:sp>
        <p:nvSpPr>
          <p:cNvPr id="78876" name="Rectangle 28"/>
          <p:cNvSpPr>
            <a:spLocks noChangeArrowheads="1"/>
          </p:cNvSpPr>
          <p:nvPr/>
        </p:nvSpPr>
        <p:spPr bwMode="auto">
          <a:xfrm>
            <a:off x="0" y="33337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8875" name="Object 27"/>
          <p:cNvGraphicFramePr>
            <a:graphicFrameLocks noChangeAspect="1"/>
          </p:cNvGraphicFramePr>
          <p:nvPr/>
        </p:nvGraphicFramePr>
        <p:xfrm>
          <a:off x="4356100" y="3860800"/>
          <a:ext cx="4033838" cy="466725"/>
        </p:xfrm>
        <a:graphic>
          <a:graphicData uri="http://schemas.openxmlformats.org/presentationml/2006/ole">
            <p:oleObj spid="_x0000_s83971" name="公式" r:id="rId4" imgW="1651000" imgH="190500" progId="Equation.3">
              <p:embed/>
            </p:oleObj>
          </a:graphicData>
        </a:graphic>
      </p:graphicFrame>
      <p:sp>
        <p:nvSpPr>
          <p:cNvPr id="29" name="Rectangle 2"/>
          <p:cNvSpPr>
            <a:spLocks noGrp="1" noChangeArrowheads="1"/>
          </p:cNvSpPr>
          <p:nvPr>
            <p:ph type="title"/>
          </p:nvPr>
        </p:nvSpPr>
        <p:spPr/>
        <p:txBody>
          <a:bodyPr/>
          <a:lstStyle/>
          <a:p>
            <a:r>
              <a:rPr lang="zh-CN" altLang="en-US" dirty="0" smtClean="0">
                <a:solidFill>
                  <a:srgbClr val="C00000"/>
                </a:solidFill>
              </a:rPr>
              <a:t>正态分布的计算</a:t>
            </a:r>
            <a:endParaRPr lang="zh-CN" altLang="zh-CN" b="1" dirty="0"/>
          </a:p>
        </p:txBody>
      </p:sp>
    </p:spTree>
  </p:cSld>
  <p:clrMapOvr>
    <a:masterClrMapping/>
  </p:clrMapOvr>
  <p:transition>
    <p:cover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719014" y="1125761"/>
            <a:ext cx="7772400" cy="863079"/>
          </a:xfrm>
        </p:spPr>
        <p:txBody>
          <a:bodyPr/>
          <a:lstStyle/>
          <a:p>
            <a:r>
              <a:rPr lang="zh-CN" altLang="en-US" sz="2400" dirty="0"/>
              <a:t>若为非标准正态分布，则令            ，得</a:t>
            </a:r>
            <a:r>
              <a:rPr lang="zh-CN" altLang="en-US" sz="2400" dirty="0" smtClean="0"/>
              <a:t>：</a:t>
            </a:r>
            <a:endParaRPr lang="zh-CN" altLang="en-US" sz="2400" dirty="0"/>
          </a:p>
        </p:txBody>
      </p:sp>
      <p:graphicFrame>
        <p:nvGraphicFramePr>
          <p:cNvPr id="79876" name="Object 4"/>
          <p:cNvGraphicFramePr>
            <a:graphicFrameLocks noChangeAspect="1"/>
          </p:cNvGraphicFramePr>
          <p:nvPr/>
        </p:nvGraphicFramePr>
        <p:xfrm>
          <a:off x="5038602" y="1052736"/>
          <a:ext cx="1081087" cy="754062"/>
        </p:xfrm>
        <a:graphic>
          <a:graphicData uri="http://schemas.openxmlformats.org/presentationml/2006/ole">
            <p:oleObj spid="_x0000_s84994" name="公式" r:id="rId3" imgW="507780" imgH="355446" progId="Equation.3">
              <p:embed/>
            </p:oleObj>
          </a:graphicData>
        </a:graphic>
      </p:graphicFrame>
      <p:sp>
        <p:nvSpPr>
          <p:cNvPr id="79879" name="Rectangle 7"/>
          <p:cNvSpPr>
            <a:spLocks noChangeArrowheads="1"/>
          </p:cNvSpPr>
          <p:nvPr/>
        </p:nvSpPr>
        <p:spPr bwMode="auto">
          <a:xfrm>
            <a:off x="-252536" y="2370361"/>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9878" name="Object 6"/>
          <p:cNvGraphicFramePr>
            <a:graphicFrameLocks noChangeAspect="1"/>
          </p:cNvGraphicFramePr>
          <p:nvPr/>
        </p:nvGraphicFramePr>
        <p:xfrm>
          <a:off x="611560" y="2852936"/>
          <a:ext cx="7956550" cy="865188"/>
        </p:xfrm>
        <a:graphic>
          <a:graphicData uri="http://schemas.openxmlformats.org/presentationml/2006/ole">
            <p:oleObj spid="_x0000_s84995" name="公式" r:id="rId4" imgW="4521200" imgH="393700" progId="Equation.3">
              <p:embed/>
            </p:oleObj>
          </a:graphicData>
        </a:graphic>
      </p:graphicFrame>
      <p:sp>
        <p:nvSpPr>
          <p:cNvPr id="79884" name="Rectangle 12"/>
          <p:cNvSpPr>
            <a:spLocks noChangeArrowheads="1"/>
          </p:cNvSpPr>
          <p:nvPr/>
        </p:nvSpPr>
        <p:spPr bwMode="auto">
          <a:xfrm>
            <a:off x="-252536" y="2475136"/>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6" name="Rectangle 14"/>
          <p:cNvSpPr>
            <a:spLocks noChangeArrowheads="1"/>
          </p:cNvSpPr>
          <p:nvPr/>
        </p:nvSpPr>
        <p:spPr bwMode="auto">
          <a:xfrm>
            <a:off x="-252536" y="2370361"/>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88" name="Rectangle 1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9890" name="Rectangle 1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6" name="Rectangle 2"/>
          <p:cNvSpPr>
            <a:spLocks noGrp="1" noChangeArrowheads="1"/>
          </p:cNvSpPr>
          <p:nvPr>
            <p:ph type="title"/>
          </p:nvPr>
        </p:nvSpPr>
        <p:spPr/>
        <p:txBody>
          <a:bodyPr/>
          <a:lstStyle/>
          <a:p>
            <a:r>
              <a:rPr lang="zh-CN" altLang="en-US" dirty="0" smtClean="0">
                <a:solidFill>
                  <a:srgbClr val="C00000"/>
                </a:solidFill>
              </a:rPr>
              <a:t>正态分布的计算</a:t>
            </a:r>
            <a:endParaRPr lang="zh-CN" altLang="zh-CN" b="1" dirty="0"/>
          </a:p>
        </p:txBody>
      </p:sp>
    </p:spTree>
  </p:cSld>
  <p:clrMapOvr>
    <a:masterClrMapping/>
  </p:clrMapOvr>
  <p:transition>
    <p:cover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5652120" y="1124745"/>
            <a:ext cx="3275856" cy="1368152"/>
          </a:xfrm>
        </p:spPr>
        <p:txBody>
          <a:bodyPr/>
          <a:lstStyle/>
          <a:p>
            <a:r>
              <a:rPr lang="zh-CN" altLang="en-US" sz="2400" dirty="0"/>
              <a:t>在质量管理中有三个最常用的积分</a:t>
            </a:r>
            <a:r>
              <a:rPr lang="zh-CN" altLang="en-US" sz="2400" dirty="0" smtClean="0"/>
              <a:t>值</a:t>
            </a:r>
            <a:endParaRPr lang="zh-CN" altLang="en-US" sz="2400" dirty="0"/>
          </a:p>
        </p:txBody>
      </p:sp>
      <p:sp>
        <p:nvSpPr>
          <p:cNvPr id="80901"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0" name="Object 4"/>
          <p:cNvGraphicFramePr>
            <a:graphicFrameLocks noChangeAspect="1"/>
          </p:cNvGraphicFramePr>
          <p:nvPr/>
        </p:nvGraphicFramePr>
        <p:xfrm>
          <a:off x="251520" y="5229200"/>
          <a:ext cx="4103886" cy="446999"/>
        </p:xfrm>
        <a:graphic>
          <a:graphicData uri="http://schemas.openxmlformats.org/presentationml/2006/ole">
            <p:oleObj spid="_x0000_s86018" name="公式" r:id="rId3" imgW="1841500" imgH="203200" progId="Equation.3">
              <p:embed/>
            </p:oleObj>
          </a:graphicData>
        </a:graphic>
      </p:graphicFrame>
      <p:sp>
        <p:nvSpPr>
          <p:cNvPr id="80903" name="Rectangle 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2" name="Object 6"/>
          <p:cNvGraphicFramePr>
            <a:graphicFrameLocks noChangeAspect="1"/>
          </p:cNvGraphicFramePr>
          <p:nvPr/>
        </p:nvGraphicFramePr>
        <p:xfrm>
          <a:off x="251520" y="5609807"/>
          <a:ext cx="4042183" cy="405864"/>
        </p:xfrm>
        <a:graphic>
          <a:graphicData uri="http://schemas.openxmlformats.org/presentationml/2006/ole">
            <p:oleObj spid="_x0000_s86019" name="公式" r:id="rId4" imgW="1993900" imgH="203200" progId="Equation.3">
              <p:embed/>
            </p:oleObj>
          </a:graphicData>
        </a:graphic>
      </p:graphicFrame>
      <p:sp>
        <p:nvSpPr>
          <p:cNvPr id="80905"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0904" name="Object 8"/>
          <p:cNvGraphicFramePr>
            <a:graphicFrameLocks noChangeAspect="1"/>
          </p:cNvGraphicFramePr>
          <p:nvPr/>
        </p:nvGraphicFramePr>
        <p:xfrm>
          <a:off x="251520" y="5949280"/>
          <a:ext cx="4166959" cy="420946"/>
        </p:xfrm>
        <a:graphic>
          <a:graphicData uri="http://schemas.openxmlformats.org/presentationml/2006/ole">
            <p:oleObj spid="_x0000_s86020" name="公式" r:id="rId5" imgW="1981200" imgH="203200" progId="Equation.3">
              <p:embed/>
            </p:oleObj>
          </a:graphicData>
        </a:graphic>
      </p:graphicFrame>
      <p:sp>
        <p:nvSpPr>
          <p:cNvPr id="10" name="Rectangle 2"/>
          <p:cNvSpPr>
            <a:spLocks noGrp="1" noChangeArrowheads="1"/>
          </p:cNvSpPr>
          <p:nvPr>
            <p:ph type="title"/>
          </p:nvPr>
        </p:nvSpPr>
        <p:spPr/>
        <p:txBody>
          <a:bodyPr/>
          <a:lstStyle/>
          <a:p>
            <a:r>
              <a:rPr lang="zh-CN" altLang="en-US" dirty="0" smtClean="0">
                <a:solidFill>
                  <a:srgbClr val="C00000"/>
                </a:solidFill>
              </a:rPr>
              <a:t>正态分布的计算</a:t>
            </a:r>
            <a:endParaRPr lang="zh-CN" altLang="zh-CN" b="1" dirty="0"/>
          </a:p>
        </p:txBody>
      </p:sp>
      <p:sp>
        <p:nvSpPr>
          <p:cNvPr id="12" name="Text Box 3"/>
          <p:cNvSpPr txBox="1">
            <a:spLocks noChangeArrowheads="1"/>
          </p:cNvSpPr>
          <p:nvPr/>
        </p:nvSpPr>
        <p:spPr bwMode="auto">
          <a:xfrm>
            <a:off x="4366741" y="4782344"/>
            <a:ext cx="1247775" cy="515937"/>
          </a:xfrm>
          <a:prstGeom prst="rect">
            <a:avLst/>
          </a:prstGeom>
          <a:noFill/>
          <a:ln w="9525">
            <a:noFill/>
            <a:miter lim="800000"/>
            <a:headEnd/>
            <a:tailEnd/>
          </a:ln>
        </p:spPr>
        <p:txBody>
          <a:bodyPr/>
          <a:lstStyle/>
          <a:p>
            <a:pPr algn="ctr"/>
            <a:r>
              <a:rPr kumimoji="1" lang="en-US" altLang="zh-CN" sz="2000" dirty="0" smtClean="0">
                <a:solidFill>
                  <a:srgbClr val="161BE8"/>
                </a:solidFill>
                <a:cs typeface="Arial" pitchFamily="34" charset="0"/>
              </a:rPr>
              <a:t>99.7%</a:t>
            </a:r>
            <a:endParaRPr kumimoji="1" lang="en-US" altLang="zh-CN" sz="2000" dirty="0">
              <a:solidFill>
                <a:srgbClr val="161BE8"/>
              </a:solidFill>
              <a:cs typeface="Arial" pitchFamily="34" charset="0"/>
            </a:endParaRPr>
          </a:p>
        </p:txBody>
      </p:sp>
      <p:sp>
        <p:nvSpPr>
          <p:cNvPr id="13" name="Freeform 4"/>
          <p:cNvSpPr>
            <a:spLocks/>
          </p:cNvSpPr>
          <p:nvPr/>
        </p:nvSpPr>
        <p:spPr bwMode="auto">
          <a:xfrm>
            <a:off x="2051720" y="1124744"/>
            <a:ext cx="5616575" cy="2863850"/>
          </a:xfrm>
          <a:custGeom>
            <a:avLst/>
            <a:gdLst>
              <a:gd name="T0" fmla="*/ 0 w 5560"/>
              <a:gd name="T1" fmla="*/ 2710 h 2710"/>
              <a:gd name="T2" fmla="*/ 760 w 5560"/>
              <a:gd name="T3" fmla="*/ 2630 h 2710"/>
              <a:gd name="T4" fmla="*/ 1480 w 5560"/>
              <a:gd name="T5" fmla="*/ 2370 h 2710"/>
              <a:gd name="T6" fmla="*/ 2200 w 5560"/>
              <a:gd name="T7" fmla="*/ 1410 h 2710"/>
              <a:gd name="T8" fmla="*/ 2880 w 5560"/>
              <a:gd name="T9" fmla="*/ 110 h 2710"/>
              <a:gd name="T10" fmla="*/ 3320 w 5560"/>
              <a:gd name="T11" fmla="*/ 750 h 2710"/>
              <a:gd name="T12" fmla="*/ 3600 w 5560"/>
              <a:gd name="T13" fmla="*/ 1410 h 2710"/>
              <a:gd name="T14" fmla="*/ 4240 w 5560"/>
              <a:gd name="T15" fmla="*/ 2370 h 2710"/>
              <a:gd name="T16" fmla="*/ 4840 w 5560"/>
              <a:gd name="T17" fmla="*/ 2650 h 2710"/>
              <a:gd name="T18" fmla="*/ 5560 w 5560"/>
              <a:gd name="T19" fmla="*/ 2710 h 27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60"/>
              <a:gd name="T31" fmla="*/ 0 h 2710"/>
              <a:gd name="T32" fmla="*/ 5560 w 5560"/>
              <a:gd name="T33" fmla="*/ 2710 h 27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60" h="2710">
                <a:moveTo>
                  <a:pt x="0" y="2710"/>
                </a:moveTo>
                <a:cubicBezTo>
                  <a:pt x="256" y="2698"/>
                  <a:pt x="513" y="2687"/>
                  <a:pt x="760" y="2630"/>
                </a:cubicBezTo>
                <a:cubicBezTo>
                  <a:pt x="1007" y="2573"/>
                  <a:pt x="1240" y="2573"/>
                  <a:pt x="1480" y="2370"/>
                </a:cubicBezTo>
                <a:cubicBezTo>
                  <a:pt x="1720" y="2167"/>
                  <a:pt x="1967" y="1787"/>
                  <a:pt x="2200" y="1410"/>
                </a:cubicBezTo>
                <a:cubicBezTo>
                  <a:pt x="2433" y="1033"/>
                  <a:pt x="2693" y="220"/>
                  <a:pt x="2880" y="110"/>
                </a:cubicBezTo>
                <a:cubicBezTo>
                  <a:pt x="3067" y="0"/>
                  <a:pt x="3200" y="533"/>
                  <a:pt x="3320" y="750"/>
                </a:cubicBezTo>
                <a:cubicBezTo>
                  <a:pt x="3440" y="967"/>
                  <a:pt x="3447" y="1140"/>
                  <a:pt x="3600" y="1410"/>
                </a:cubicBezTo>
                <a:cubicBezTo>
                  <a:pt x="3753" y="1680"/>
                  <a:pt x="4033" y="2163"/>
                  <a:pt x="4240" y="2370"/>
                </a:cubicBezTo>
                <a:cubicBezTo>
                  <a:pt x="4447" y="2577"/>
                  <a:pt x="4620" y="2593"/>
                  <a:pt x="4840" y="2650"/>
                </a:cubicBezTo>
                <a:cubicBezTo>
                  <a:pt x="5060" y="2707"/>
                  <a:pt x="5310" y="2708"/>
                  <a:pt x="5560" y="2710"/>
                </a:cubicBezTo>
              </a:path>
            </a:pathLst>
          </a:custGeom>
          <a:solidFill>
            <a:srgbClr val="00CCFF"/>
          </a:solidFill>
          <a:ln w="25400">
            <a:solidFill>
              <a:srgbClr val="161BE8"/>
            </a:solidFill>
            <a:round/>
            <a:headEnd/>
            <a:tailEnd/>
          </a:ln>
        </p:spPr>
        <p:txBody>
          <a:bodyPr/>
          <a:lstStyle/>
          <a:p>
            <a:endParaRPr lang="zh-CN" altLang="en-US"/>
          </a:p>
        </p:txBody>
      </p:sp>
      <p:sp>
        <p:nvSpPr>
          <p:cNvPr id="14" name="Line 5"/>
          <p:cNvSpPr>
            <a:spLocks noChangeShapeType="1"/>
          </p:cNvSpPr>
          <p:nvPr/>
        </p:nvSpPr>
        <p:spPr bwMode="auto">
          <a:xfrm>
            <a:off x="1221457" y="4020344"/>
            <a:ext cx="7099300" cy="0"/>
          </a:xfrm>
          <a:prstGeom prst="line">
            <a:avLst/>
          </a:prstGeom>
          <a:noFill/>
          <a:ln w="38100" cap="rnd">
            <a:solidFill>
              <a:srgbClr val="FF0000"/>
            </a:solidFill>
            <a:round/>
            <a:headEnd/>
            <a:tailEnd type="triangle" w="med" len="med"/>
          </a:ln>
        </p:spPr>
        <p:txBody>
          <a:bodyPr/>
          <a:lstStyle/>
          <a:p>
            <a:endParaRPr lang="zh-CN" altLang="en-US"/>
          </a:p>
        </p:txBody>
      </p:sp>
      <p:sp>
        <p:nvSpPr>
          <p:cNvPr id="15" name="Line 6"/>
          <p:cNvSpPr>
            <a:spLocks noChangeShapeType="1"/>
          </p:cNvSpPr>
          <p:nvPr/>
        </p:nvSpPr>
        <p:spPr bwMode="auto">
          <a:xfrm flipV="1">
            <a:off x="1234157" y="1268760"/>
            <a:ext cx="25475" cy="2702368"/>
          </a:xfrm>
          <a:prstGeom prst="line">
            <a:avLst/>
          </a:prstGeom>
          <a:noFill/>
          <a:ln w="38100" cap="rnd">
            <a:solidFill>
              <a:srgbClr val="FF0000"/>
            </a:solidFill>
            <a:round/>
            <a:headEnd/>
            <a:tailEnd type="triangle" w="med" len="med"/>
          </a:ln>
        </p:spPr>
        <p:txBody>
          <a:bodyPr/>
          <a:lstStyle/>
          <a:p>
            <a:endParaRPr lang="zh-CN" altLang="en-US"/>
          </a:p>
        </p:txBody>
      </p:sp>
      <p:sp>
        <p:nvSpPr>
          <p:cNvPr id="16" name="Line 7"/>
          <p:cNvSpPr>
            <a:spLocks noChangeShapeType="1"/>
          </p:cNvSpPr>
          <p:nvPr/>
        </p:nvSpPr>
        <p:spPr bwMode="auto">
          <a:xfrm flipV="1">
            <a:off x="5739482" y="2683669"/>
            <a:ext cx="0" cy="1108075"/>
          </a:xfrm>
          <a:prstGeom prst="line">
            <a:avLst/>
          </a:prstGeom>
          <a:noFill/>
          <a:ln w="9525">
            <a:solidFill>
              <a:schemeClr val="tx1"/>
            </a:solidFill>
            <a:prstDash val="dash"/>
            <a:round/>
            <a:headEnd/>
            <a:tailEnd/>
          </a:ln>
        </p:spPr>
        <p:txBody>
          <a:bodyPr/>
          <a:lstStyle/>
          <a:p>
            <a:endParaRPr lang="zh-CN" altLang="en-US"/>
          </a:p>
        </p:txBody>
      </p:sp>
      <p:sp>
        <p:nvSpPr>
          <p:cNvPr id="17" name="Line 8"/>
          <p:cNvSpPr>
            <a:spLocks noChangeShapeType="1"/>
          </p:cNvSpPr>
          <p:nvPr/>
        </p:nvSpPr>
        <p:spPr bwMode="auto">
          <a:xfrm>
            <a:off x="4194845" y="2683669"/>
            <a:ext cx="11112" cy="1717675"/>
          </a:xfrm>
          <a:prstGeom prst="line">
            <a:avLst/>
          </a:prstGeom>
          <a:noFill/>
          <a:ln w="9525">
            <a:solidFill>
              <a:schemeClr val="tx1"/>
            </a:solidFill>
            <a:prstDash val="dash"/>
            <a:round/>
            <a:headEnd/>
            <a:tailEnd/>
          </a:ln>
        </p:spPr>
        <p:txBody>
          <a:bodyPr/>
          <a:lstStyle/>
          <a:p>
            <a:endParaRPr lang="zh-CN" altLang="en-US"/>
          </a:p>
        </p:txBody>
      </p:sp>
      <p:sp>
        <p:nvSpPr>
          <p:cNvPr id="18" name="Text Box 9"/>
          <p:cNvSpPr txBox="1">
            <a:spLocks noChangeArrowheads="1"/>
          </p:cNvSpPr>
          <p:nvPr/>
        </p:nvSpPr>
        <p:spPr bwMode="auto">
          <a:xfrm>
            <a:off x="4699670" y="3640931"/>
            <a:ext cx="914400" cy="401638"/>
          </a:xfrm>
          <a:prstGeom prst="rect">
            <a:avLst/>
          </a:prstGeom>
          <a:noFill/>
          <a:ln w="9525">
            <a:noFill/>
            <a:miter lim="800000"/>
            <a:headEnd/>
            <a:tailEnd/>
          </a:ln>
        </p:spPr>
        <p:txBody>
          <a:bodyPr/>
          <a:lstStyle/>
          <a:p>
            <a:pPr algn="just"/>
            <a:r>
              <a:rPr kumimoji="1" lang="en-US" altLang="zh-CN" sz="1000">
                <a:cs typeface="Arial" pitchFamily="34" charset="0"/>
              </a:rPr>
              <a:t>Te</a:t>
            </a:r>
          </a:p>
        </p:txBody>
      </p:sp>
      <p:sp>
        <p:nvSpPr>
          <p:cNvPr id="19" name="Line 10"/>
          <p:cNvSpPr>
            <a:spLocks noChangeShapeType="1"/>
          </p:cNvSpPr>
          <p:nvPr/>
        </p:nvSpPr>
        <p:spPr bwMode="auto">
          <a:xfrm>
            <a:off x="5739482" y="2877344"/>
            <a:ext cx="0" cy="1508125"/>
          </a:xfrm>
          <a:prstGeom prst="line">
            <a:avLst/>
          </a:prstGeom>
          <a:noFill/>
          <a:ln w="9525">
            <a:solidFill>
              <a:schemeClr val="tx1"/>
            </a:solidFill>
            <a:prstDash val="lgDash"/>
            <a:round/>
            <a:headEnd/>
            <a:tailEnd/>
          </a:ln>
        </p:spPr>
        <p:txBody>
          <a:bodyPr/>
          <a:lstStyle/>
          <a:p>
            <a:endParaRPr lang="zh-CN" altLang="en-US"/>
          </a:p>
        </p:txBody>
      </p:sp>
      <p:sp>
        <p:nvSpPr>
          <p:cNvPr id="20" name="Line 11"/>
          <p:cNvSpPr>
            <a:spLocks noChangeShapeType="1"/>
          </p:cNvSpPr>
          <p:nvPr/>
        </p:nvSpPr>
        <p:spPr bwMode="auto">
          <a:xfrm>
            <a:off x="3520157" y="3639344"/>
            <a:ext cx="0" cy="990600"/>
          </a:xfrm>
          <a:prstGeom prst="line">
            <a:avLst/>
          </a:prstGeom>
          <a:noFill/>
          <a:ln w="9525">
            <a:solidFill>
              <a:schemeClr val="tx1"/>
            </a:solidFill>
            <a:prstDash val="lgDash"/>
            <a:round/>
            <a:headEnd/>
            <a:tailEnd/>
          </a:ln>
        </p:spPr>
        <p:txBody>
          <a:bodyPr/>
          <a:lstStyle/>
          <a:p>
            <a:endParaRPr lang="zh-CN" altLang="en-US"/>
          </a:p>
        </p:txBody>
      </p:sp>
      <p:sp>
        <p:nvSpPr>
          <p:cNvPr id="21" name="Line 12"/>
          <p:cNvSpPr>
            <a:spLocks noChangeShapeType="1"/>
          </p:cNvSpPr>
          <p:nvPr/>
        </p:nvSpPr>
        <p:spPr bwMode="auto">
          <a:xfrm flipH="1">
            <a:off x="6491957" y="3715544"/>
            <a:ext cx="17463" cy="914400"/>
          </a:xfrm>
          <a:prstGeom prst="line">
            <a:avLst/>
          </a:prstGeom>
          <a:noFill/>
          <a:ln w="9525">
            <a:solidFill>
              <a:schemeClr val="tx1"/>
            </a:solidFill>
            <a:prstDash val="lgDash"/>
            <a:round/>
            <a:headEnd/>
            <a:tailEnd/>
          </a:ln>
        </p:spPr>
        <p:txBody>
          <a:bodyPr/>
          <a:lstStyle/>
          <a:p>
            <a:endParaRPr lang="zh-CN" altLang="en-US"/>
          </a:p>
        </p:txBody>
      </p:sp>
      <p:sp>
        <p:nvSpPr>
          <p:cNvPr id="22" name="Line 13"/>
          <p:cNvSpPr>
            <a:spLocks noChangeShapeType="1"/>
          </p:cNvSpPr>
          <p:nvPr/>
        </p:nvSpPr>
        <p:spPr bwMode="auto">
          <a:xfrm>
            <a:off x="7253957" y="4020344"/>
            <a:ext cx="0" cy="914400"/>
          </a:xfrm>
          <a:prstGeom prst="line">
            <a:avLst/>
          </a:prstGeom>
          <a:noFill/>
          <a:ln w="9525">
            <a:solidFill>
              <a:schemeClr val="tx1"/>
            </a:solidFill>
            <a:prstDash val="lgDash"/>
            <a:round/>
            <a:headEnd/>
            <a:tailEnd/>
          </a:ln>
        </p:spPr>
        <p:txBody>
          <a:bodyPr/>
          <a:lstStyle/>
          <a:p>
            <a:endParaRPr lang="zh-CN" altLang="en-US"/>
          </a:p>
        </p:txBody>
      </p:sp>
      <p:sp>
        <p:nvSpPr>
          <p:cNvPr id="23" name="Text Box 14"/>
          <p:cNvSpPr txBox="1">
            <a:spLocks noChangeArrowheads="1"/>
          </p:cNvSpPr>
          <p:nvPr/>
        </p:nvSpPr>
        <p:spPr bwMode="auto">
          <a:xfrm>
            <a:off x="4366741" y="4154884"/>
            <a:ext cx="1193973" cy="495300"/>
          </a:xfrm>
          <a:prstGeom prst="rect">
            <a:avLst/>
          </a:prstGeom>
          <a:noFill/>
          <a:ln w="9525">
            <a:noFill/>
            <a:miter lim="800000"/>
            <a:headEnd/>
            <a:tailEnd/>
          </a:ln>
        </p:spPr>
        <p:txBody>
          <a:bodyPr/>
          <a:lstStyle/>
          <a:p>
            <a:pPr algn="ctr"/>
            <a:r>
              <a:rPr kumimoji="1" lang="en-US" altLang="zh-CN" sz="2000" dirty="0" smtClean="0">
                <a:solidFill>
                  <a:srgbClr val="161BE8"/>
                </a:solidFill>
                <a:cs typeface="Arial" pitchFamily="34" charset="0"/>
              </a:rPr>
              <a:t>68.3%</a:t>
            </a:r>
            <a:endParaRPr kumimoji="1" lang="en-US" altLang="zh-CN" sz="2000" dirty="0">
              <a:solidFill>
                <a:srgbClr val="161BE8"/>
              </a:solidFill>
              <a:cs typeface="Arial" pitchFamily="34" charset="0"/>
            </a:endParaRPr>
          </a:p>
        </p:txBody>
      </p:sp>
      <p:sp>
        <p:nvSpPr>
          <p:cNvPr id="24" name="Text Box 15"/>
          <p:cNvSpPr txBox="1">
            <a:spLocks noChangeArrowheads="1"/>
          </p:cNvSpPr>
          <p:nvPr/>
        </p:nvSpPr>
        <p:spPr bwMode="auto">
          <a:xfrm>
            <a:off x="4438749" y="4434160"/>
            <a:ext cx="1049957" cy="382588"/>
          </a:xfrm>
          <a:prstGeom prst="rect">
            <a:avLst/>
          </a:prstGeom>
          <a:noFill/>
          <a:ln w="9525">
            <a:noFill/>
            <a:miter lim="800000"/>
            <a:headEnd/>
            <a:tailEnd/>
          </a:ln>
        </p:spPr>
        <p:txBody>
          <a:bodyPr/>
          <a:lstStyle/>
          <a:p>
            <a:pPr algn="ctr"/>
            <a:r>
              <a:rPr kumimoji="1" lang="en-US" altLang="zh-CN" sz="2000" dirty="0" smtClean="0">
                <a:solidFill>
                  <a:srgbClr val="161BE8"/>
                </a:solidFill>
                <a:cs typeface="Arial" pitchFamily="34" charset="0"/>
              </a:rPr>
              <a:t>95.5%</a:t>
            </a:r>
            <a:endParaRPr kumimoji="1" lang="en-US" altLang="zh-CN" sz="2000" dirty="0">
              <a:solidFill>
                <a:srgbClr val="161BE8"/>
              </a:solidFill>
              <a:cs typeface="Arial" pitchFamily="34" charset="0"/>
            </a:endParaRPr>
          </a:p>
        </p:txBody>
      </p:sp>
      <p:sp>
        <p:nvSpPr>
          <p:cNvPr id="25" name="Line 16"/>
          <p:cNvSpPr>
            <a:spLocks noChangeShapeType="1"/>
          </p:cNvSpPr>
          <p:nvPr/>
        </p:nvSpPr>
        <p:spPr bwMode="auto">
          <a:xfrm>
            <a:off x="5148932" y="4401344"/>
            <a:ext cx="590550" cy="0"/>
          </a:xfrm>
          <a:prstGeom prst="line">
            <a:avLst/>
          </a:prstGeom>
          <a:noFill/>
          <a:ln w="9525">
            <a:solidFill>
              <a:schemeClr val="tx1"/>
            </a:solidFill>
            <a:round/>
            <a:headEnd/>
            <a:tailEnd type="triangle" w="med" len="med"/>
          </a:ln>
        </p:spPr>
        <p:txBody>
          <a:bodyPr/>
          <a:lstStyle/>
          <a:p>
            <a:endParaRPr lang="zh-CN" altLang="en-US"/>
          </a:p>
        </p:txBody>
      </p:sp>
      <p:sp>
        <p:nvSpPr>
          <p:cNvPr id="26" name="Line 17"/>
          <p:cNvSpPr>
            <a:spLocks noChangeShapeType="1"/>
          </p:cNvSpPr>
          <p:nvPr/>
        </p:nvSpPr>
        <p:spPr bwMode="auto">
          <a:xfrm>
            <a:off x="5148932" y="4636294"/>
            <a:ext cx="1360488" cy="0"/>
          </a:xfrm>
          <a:prstGeom prst="line">
            <a:avLst/>
          </a:prstGeom>
          <a:noFill/>
          <a:ln w="9525">
            <a:solidFill>
              <a:schemeClr val="tx1"/>
            </a:solidFill>
            <a:round/>
            <a:headEnd/>
            <a:tailEnd type="triangle" w="med" len="med"/>
          </a:ln>
        </p:spPr>
        <p:txBody>
          <a:bodyPr/>
          <a:lstStyle/>
          <a:p>
            <a:endParaRPr lang="zh-CN" altLang="en-US"/>
          </a:p>
        </p:txBody>
      </p:sp>
      <p:sp>
        <p:nvSpPr>
          <p:cNvPr id="27" name="Line 18"/>
          <p:cNvSpPr>
            <a:spLocks noChangeShapeType="1"/>
          </p:cNvSpPr>
          <p:nvPr/>
        </p:nvSpPr>
        <p:spPr bwMode="auto">
          <a:xfrm>
            <a:off x="5653757" y="4934744"/>
            <a:ext cx="1608138" cy="0"/>
          </a:xfrm>
          <a:prstGeom prst="line">
            <a:avLst/>
          </a:prstGeom>
          <a:noFill/>
          <a:ln w="9525">
            <a:solidFill>
              <a:schemeClr val="tx1"/>
            </a:solidFill>
            <a:round/>
            <a:headEnd/>
            <a:tailEnd type="triangle" w="med" len="med"/>
          </a:ln>
        </p:spPr>
        <p:txBody>
          <a:bodyPr/>
          <a:lstStyle/>
          <a:p>
            <a:endParaRPr lang="zh-CN" altLang="en-US"/>
          </a:p>
        </p:txBody>
      </p:sp>
      <p:sp>
        <p:nvSpPr>
          <p:cNvPr id="28" name="Line 19"/>
          <p:cNvSpPr>
            <a:spLocks noChangeShapeType="1"/>
          </p:cNvSpPr>
          <p:nvPr/>
        </p:nvSpPr>
        <p:spPr bwMode="auto">
          <a:xfrm flipH="1">
            <a:off x="4194845" y="4401344"/>
            <a:ext cx="504825" cy="0"/>
          </a:xfrm>
          <a:prstGeom prst="line">
            <a:avLst/>
          </a:prstGeom>
          <a:noFill/>
          <a:ln w="9525">
            <a:solidFill>
              <a:schemeClr val="tx1"/>
            </a:solidFill>
            <a:round/>
            <a:headEnd/>
            <a:tailEnd type="triangle" w="med" len="med"/>
          </a:ln>
        </p:spPr>
        <p:txBody>
          <a:bodyPr/>
          <a:lstStyle/>
          <a:p>
            <a:endParaRPr lang="zh-CN" altLang="en-US"/>
          </a:p>
        </p:txBody>
      </p:sp>
      <p:sp>
        <p:nvSpPr>
          <p:cNvPr id="29" name="Line 20"/>
          <p:cNvSpPr>
            <a:spLocks noChangeShapeType="1"/>
          </p:cNvSpPr>
          <p:nvPr/>
        </p:nvSpPr>
        <p:spPr bwMode="auto">
          <a:xfrm flipH="1" flipV="1">
            <a:off x="3520157" y="4629944"/>
            <a:ext cx="1179513" cy="6350"/>
          </a:xfrm>
          <a:prstGeom prst="line">
            <a:avLst/>
          </a:prstGeom>
          <a:noFill/>
          <a:ln w="9525">
            <a:solidFill>
              <a:schemeClr val="tx1"/>
            </a:solidFill>
            <a:round/>
            <a:headEnd/>
            <a:tailEnd type="triangle" w="med" len="med"/>
          </a:ln>
        </p:spPr>
        <p:txBody>
          <a:bodyPr/>
          <a:lstStyle/>
          <a:p>
            <a:endParaRPr lang="zh-CN" altLang="en-US"/>
          </a:p>
        </p:txBody>
      </p:sp>
      <p:sp>
        <p:nvSpPr>
          <p:cNvPr id="30" name="Line 21"/>
          <p:cNvSpPr>
            <a:spLocks noChangeShapeType="1"/>
          </p:cNvSpPr>
          <p:nvPr/>
        </p:nvSpPr>
        <p:spPr bwMode="auto">
          <a:xfrm flipH="1">
            <a:off x="2650207" y="4934744"/>
            <a:ext cx="1936750" cy="0"/>
          </a:xfrm>
          <a:prstGeom prst="line">
            <a:avLst/>
          </a:prstGeom>
          <a:noFill/>
          <a:ln w="9525">
            <a:solidFill>
              <a:schemeClr val="tx1"/>
            </a:solidFill>
            <a:round/>
            <a:headEnd/>
            <a:tailEnd type="triangle" w="med" len="med"/>
          </a:ln>
        </p:spPr>
        <p:txBody>
          <a:bodyPr/>
          <a:lstStyle/>
          <a:p>
            <a:endParaRPr lang="zh-CN" altLang="en-US"/>
          </a:p>
        </p:txBody>
      </p:sp>
      <p:sp>
        <p:nvSpPr>
          <p:cNvPr id="31" name="Text Box 22"/>
          <p:cNvSpPr txBox="1">
            <a:spLocks noChangeArrowheads="1"/>
          </p:cNvSpPr>
          <p:nvPr/>
        </p:nvSpPr>
        <p:spPr bwMode="auto">
          <a:xfrm>
            <a:off x="914400" y="788988"/>
            <a:ext cx="893763" cy="820737"/>
          </a:xfrm>
          <a:prstGeom prst="rect">
            <a:avLst/>
          </a:prstGeom>
          <a:noFill/>
          <a:ln w="9525">
            <a:noFill/>
            <a:miter lim="800000"/>
            <a:headEnd/>
            <a:tailEnd/>
          </a:ln>
        </p:spPr>
        <p:txBody>
          <a:bodyPr vert="eaVert"/>
          <a:lstStyle/>
          <a:p>
            <a:pPr algn="just"/>
            <a:endParaRPr kumimoji="1" lang="zh-CN" altLang="zh-CN" sz="1400">
              <a:cs typeface="Arial" pitchFamily="34" charset="0"/>
            </a:endParaRPr>
          </a:p>
        </p:txBody>
      </p:sp>
      <p:sp>
        <p:nvSpPr>
          <p:cNvPr id="32" name="Line 23"/>
          <p:cNvSpPr>
            <a:spLocks noChangeShapeType="1"/>
          </p:cNvSpPr>
          <p:nvPr/>
        </p:nvSpPr>
        <p:spPr bwMode="auto">
          <a:xfrm>
            <a:off x="5008389" y="1265833"/>
            <a:ext cx="0" cy="2763713"/>
          </a:xfrm>
          <a:prstGeom prst="line">
            <a:avLst/>
          </a:prstGeom>
          <a:noFill/>
          <a:ln w="9525">
            <a:solidFill>
              <a:schemeClr val="tx1"/>
            </a:solidFill>
            <a:round/>
            <a:headEnd/>
            <a:tailEnd/>
          </a:ln>
        </p:spPr>
        <p:txBody>
          <a:bodyPr wrap="none"/>
          <a:lstStyle/>
          <a:p>
            <a:endParaRPr lang="zh-CN" altLang="en-US"/>
          </a:p>
        </p:txBody>
      </p:sp>
      <p:sp>
        <p:nvSpPr>
          <p:cNvPr id="33" name="Line 24"/>
          <p:cNvSpPr>
            <a:spLocks noChangeShapeType="1"/>
          </p:cNvSpPr>
          <p:nvPr/>
        </p:nvSpPr>
        <p:spPr bwMode="auto">
          <a:xfrm>
            <a:off x="2681957" y="3944144"/>
            <a:ext cx="0" cy="990600"/>
          </a:xfrm>
          <a:prstGeom prst="line">
            <a:avLst/>
          </a:prstGeom>
          <a:noFill/>
          <a:ln w="9525">
            <a:solidFill>
              <a:schemeClr val="tx1"/>
            </a:solidFill>
            <a:prstDash val="lgDash"/>
            <a:round/>
            <a:headEnd/>
            <a:tailEnd/>
          </a:ln>
        </p:spPr>
        <p:txBody>
          <a:bodyPr/>
          <a:lstStyle/>
          <a:p>
            <a:endParaRPr lang="zh-CN" altLang="en-US"/>
          </a:p>
        </p:txBody>
      </p:sp>
    </p:spTree>
  </p:cSld>
  <p:clrMapOvr>
    <a:masterClrMapping/>
  </p:clrMapOvr>
  <p:transition>
    <p:cover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二项分布</a:t>
            </a:r>
            <a:endParaRPr lang="zh-CN" altLang="en-US" dirty="0"/>
          </a:p>
        </p:txBody>
      </p:sp>
      <p:sp>
        <p:nvSpPr>
          <p:cNvPr id="3" name="内容占位符 2"/>
          <p:cNvSpPr>
            <a:spLocks noGrp="1"/>
          </p:cNvSpPr>
          <p:nvPr>
            <p:ph idx="1"/>
          </p:nvPr>
        </p:nvSpPr>
        <p:spPr/>
        <p:txBody>
          <a:bodyPr/>
          <a:lstStyle/>
          <a:p>
            <a:r>
              <a:rPr lang="zh-CN" altLang="en-US" sz="2400" dirty="0" smtClean="0"/>
              <a:t>连续性随机变量（计量值），一般服从正态分布；而离散性随机变量（计数值）一般服从二项分布。</a:t>
            </a:r>
          </a:p>
          <a:p>
            <a:r>
              <a:rPr lang="zh-CN" altLang="en-US" sz="2400" dirty="0" smtClean="0"/>
              <a:t>二项分布规律主要用于具有计件值特征的质量特性值分布规律的研究。</a:t>
            </a:r>
          </a:p>
          <a:p>
            <a:pPr>
              <a:buNone/>
            </a:pPr>
            <a:r>
              <a:rPr lang="en-US" altLang="zh-CN" sz="2400" dirty="0" smtClean="0"/>
              <a:t>	</a:t>
            </a:r>
            <a:r>
              <a:rPr lang="zh-CN" altLang="en-US" sz="2400" dirty="0" smtClean="0"/>
              <a:t>例如，在产品的检验和验收中，批产品合格与否的判断，以及在工序控制程中所应用的不合格品率</a:t>
            </a:r>
            <a:r>
              <a:rPr lang="en-US" altLang="zh-CN" sz="2400" dirty="0" smtClean="0"/>
              <a:t>p </a:t>
            </a:r>
            <a:r>
              <a:rPr lang="zh-CN" altLang="en-US" sz="2400" dirty="0" smtClean="0"/>
              <a:t>控制图和不合格品数</a:t>
            </a:r>
            <a:r>
              <a:rPr lang="en-US" altLang="zh-CN" sz="2400" dirty="0" err="1" smtClean="0"/>
              <a:t>pn</a:t>
            </a:r>
            <a:r>
              <a:rPr lang="en-US" altLang="zh-CN" sz="2400" dirty="0" smtClean="0"/>
              <a:t> </a:t>
            </a:r>
            <a:r>
              <a:rPr lang="zh-CN" altLang="en-US" sz="2400" dirty="0" smtClean="0"/>
              <a:t>控制图的统计分析。</a:t>
            </a:r>
          </a:p>
          <a:p>
            <a:endParaRPr lang="zh-CN" altLang="en-US" sz="2400" dirty="0"/>
          </a:p>
        </p:txBody>
      </p:sp>
    </p:spTree>
  </p:cSld>
  <p:clrMapOvr>
    <a:masterClrMapping/>
  </p:clrMapOvr>
  <p:transition>
    <p:cover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泊松分布</a:t>
            </a:r>
            <a:endParaRPr lang="zh-CN" altLang="en-US" dirty="0"/>
          </a:p>
        </p:txBody>
      </p:sp>
      <p:sp>
        <p:nvSpPr>
          <p:cNvPr id="3" name="内容占位符 2"/>
          <p:cNvSpPr>
            <a:spLocks noGrp="1"/>
          </p:cNvSpPr>
          <p:nvPr>
            <p:ph idx="1"/>
          </p:nvPr>
        </p:nvSpPr>
        <p:spPr/>
        <p:txBody>
          <a:bodyPr/>
          <a:lstStyle/>
          <a:p>
            <a:pPr>
              <a:lnSpc>
                <a:spcPct val="200000"/>
              </a:lnSpc>
            </a:pPr>
            <a:r>
              <a:rPr lang="zh-CN" altLang="en-US" sz="2400" dirty="0" smtClean="0"/>
              <a:t>泊松分布研究的对象是具有计点值特征的质量特性值；</a:t>
            </a:r>
          </a:p>
          <a:p>
            <a:pPr>
              <a:lnSpc>
                <a:spcPct val="200000"/>
              </a:lnSpc>
            </a:pPr>
            <a:r>
              <a:rPr lang="zh-CN" altLang="en-US" sz="2400" dirty="0" smtClean="0"/>
              <a:t>例如布匹上出现疵点的规律、机器发生故障的规律。</a:t>
            </a:r>
          </a:p>
          <a:p>
            <a:pPr>
              <a:lnSpc>
                <a:spcPct val="200000"/>
              </a:lnSpc>
            </a:pPr>
            <a:r>
              <a:rPr lang="zh-CN" altLang="en-US" sz="2400" dirty="0" smtClean="0"/>
              <a:t>自然界和生活中也有大量现象服从泊松分布规律，例如每天超级市场的顾客人数，每分钟到达公共汽车站的乘客人数等等。</a:t>
            </a:r>
          </a:p>
          <a:p>
            <a:pPr>
              <a:lnSpc>
                <a:spcPct val="200000"/>
              </a:lnSpc>
            </a:pPr>
            <a:endParaRPr lang="zh-CN" altLang="en-US" sz="2400" dirty="0"/>
          </a:p>
        </p:txBody>
      </p:sp>
    </p:spTree>
  </p:cSld>
  <p:clrMapOvr>
    <a:masterClrMapping/>
  </p:clrMapOvr>
  <p:transition>
    <p:cover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b="1" dirty="0" smtClean="0"/>
              <a:t>二项分布</a:t>
            </a:r>
            <a:endParaRPr lang="zh-CN" altLang="en-US" b="1" dirty="0"/>
          </a:p>
        </p:txBody>
      </p:sp>
      <p:sp>
        <p:nvSpPr>
          <p:cNvPr id="81923" name="Rectangle 3"/>
          <p:cNvSpPr>
            <a:spLocks noGrp="1" noChangeArrowheads="1"/>
          </p:cNvSpPr>
          <p:nvPr>
            <p:ph idx="1"/>
          </p:nvPr>
        </p:nvSpPr>
        <p:spPr>
          <a:xfrm>
            <a:off x="251520" y="1268760"/>
            <a:ext cx="8704263" cy="4680520"/>
          </a:xfrm>
        </p:spPr>
        <p:txBody>
          <a:bodyPr/>
          <a:lstStyle/>
          <a:p>
            <a:r>
              <a:rPr lang="zh-CN" altLang="en-US" sz="2400" dirty="0"/>
              <a:t>假定有一个项目，若已知该项目某质量指标的不合格率为</a:t>
            </a:r>
            <a:r>
              <a:rPr lang="en-US" altLang="zh-CN" sz="2400" dirty="0"/>
              <a:t>0.05</a:t>
            </a:r>
            <a:r>
              <a:rPr lang="zh-CN" altLang="en-US" sz="2400" dirty="0"/>
              <a:t>，即平均每</a:t>
            </a:r>
            <a:r>
              <a:rPr lang="en-US" altLang="zh-CN" sz="2400" dirty="0"/>
              <a:t>100</a:t>
            </a:r>
            <a:r>
              <a:rPr lang="zh-CN" altLang="en-US" sz="2400" dirty="0"/>
              <a:t>个单位产品中有</a:t>
            </a:r>
            <a:r>
              <a:rPr lang="en-US" altLang="zh-CN" sz="2400" dirty="0"/>
              <a:t>5</a:t>
            </a:r>
            <a:r>
              <a:rPr lang="zh-CN" altLang="en-US" sz="2400" dirty="0"/>
              <a:t>件不合格品。如果从中随机抽取</a:t>
            </a:r>
            <a:r>
              <a:rPr lang="en-US" altLang="zh-CN" sz="2400" dirty="0"/>
              <a:t>5</a:t>
            </a:r>
            <a:r>
              <a:rPr lang="zh-CN" altLang="en-US" sz="2400" dirty="0"/>
              <a:t>个单位产品组成样本，则在样本中，不合格品数</a:t>
            </a:r>
            <a:r>
              <a:rPr lang="en-US" altLang="zh-CN" sz="2400" dirty="0"/>
              <a:t>r</a:t>
            </a:r>
            <a:r>
              <a:rPr lang="zh-CN" altLang="en-US" sz="2400" dirty="0"/>
              <a:t>为</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件的概率各为多少？</a:t>
            </a:r>
          </a:p>
          <a:p>
            <a:r>
              <a:rPr lang="zh-CN" altLang="en-US" sz="2400" dirty="0"/>
              <a:t>要计算出这些概率，就要采用排列、组合，概率定理。</a:t>
            </a:r>
          </a:p>
          <a:p>
            <a:pPr>
              <a:buNone/>
            </a:pPr>
            <a:r>
              <a:rPr lang="en-US" altLang="zh-CN" sz="2400" dirty="0">
                <a:solidFill>
                  <a:srgbClr val="C00000"/>
                </a:solidFill>
              </a:rPr>
              <a:t>1. </a:t>
            </a:r>
            <a:r>
              <a:rPr lang="zh-CN" altLang="en-US" sz="2400" dirty="0">
                <a:solidFill>
                  <a:srgbClr val="C00000"/>
                </a:solidFill>
              </a:rPr>
              <a:t>若研究的对象为有限总体</a:t>
            </a:r>
          </a:p>
          <a:p>
            <a:pPr indent="200025">
              <a:buNone/>
            </a:pPr>
            <a:r>
              <a:rPr lang="zh-CN" altLang="en-US" sz="2400" dirty="0"/>
              <a:t>设总体中所含个体的数为</a:t>
            </a:r>
            <a:r>
              <a:rPr lang="en-US" altLang="zh-CN" sz="2400" dirty="0"/>
              <a:t>N</a:t>
            </a:r>
            <a:r>
              <a:rPr lang="zh-CN" altLang="en-US" sz="2400" dirty="0"/>
              <a:t>，不合格品率为</a:t>
            </a:r>
            <a:r>
              <a:rPr lang="en-US" altLang="zh-CN" sz="2400" dirty="0"/>
              <a:t>P</a:t>
            </a:r>
            <a:r>
              <a:rPr lang="zh-CN" altLang="en-US" sz="2400" dirty="0"/>
              <a:t>，总体中不合格品数为</a:t>
            </a:r>
            <a:r>
              <a:rPr lang="en-US" altLang="zh-CN" sz="2400" dirty="0"/>
              <a:t>E</a:t>
            </a:r>
            <a:r>
              <a:rPr lang="zh-CN" altLang="en-US" sz="2400" dirty="0"/>
              <a:t>，则：</a:t>
            </a:r>
          </a:p>
        </p:txBody>
      </p:sp>
      <p:sp>
        <p:nvSpPr>
          <p:cNvPr id="8192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1925" name="Object 5"/>
          <p:cNvGraphicFramePr>
            <a:graphicFrameLocks noChangeAspect="1"/>
          </p:cNvGraphicFramePr>
          <p:nvPr/>
        </p:nvGraphicFramePr>
        <p:xfrm>
          <a:off x="2771775" y="5229225"/>
          <a:ext cx="1584325" cy="449263"/>
        </p:xfrm>
        <a:graphic>
          <a:graphicData uri="http://schemas.openxmlformats.org/presentationml/2006/ole">
            <p:oleObj spid="_x0000_s87042" name="公式" r:id="rId3" imgW="634449" imgH="177646"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endParaRPr lang="zh-CN" altLang="zh-CN" b="1"/>
          </a:p>
        </p:txBody>
      </p:sp>
      <p:sp>
        <p:nvSpPr>
          <p:cNvPr id="82947" name="Rectangle 3"/>
          <p:cNvSpPr>
            <a:spLocks noGrp="1" noChangeArrowheads="1"/>
          </p:cNvSpPr>
          <p:nvPr>
            <p:ph idx="1"/>
          </p:nvPr>
        </p:nvSpPr>
        <p:spPr>
          <a:xfrm>
            <a:off x="683568" y="1052736"/>
            <a:ext cx="7772400" cy="4114800"/>
          </a:xfrm>
        </p:spPr>
        <p:txBody>
          <a:bodyPr/>
          <a:lstStyle/>
          <a:p>
            <a:r>
              <a:rPr lang="zh-CN" altLang="en-US" sz="2400" dirty="0"/>
              <a:t>从</a:t>
            </a:r>
            <a:r>
              <a:rPr lang="en-US" altLang="zh-CN" sz="2400" dirty="0"/>
              <a:t>N</a:t>
            </a:r>
            <a:r>
              <a:rPr lang="zh-CN" altLang="en-US" sz="2400" dirty="0"/>
              <a:t>中抽取</a:t>
            </a:r>
            <a:r>
              <a:rPr lang="en-US" altLang="zh-CN" sz="2400" dirty="0"/>
              <a:t>n</a:t>
            </a:r>
            <a:r>
              <a:rPr lang="zh-CN" altLang="en-US" sz="2400" dirty="0"/>
              <a:t>，</a:t>
            </a:r>
            <a:r>
              <a:rPr lang="en-US" altLang="zh-CN" sz="2400" dirty="0"/>
              <a:t>n</a:t>
            </a:r>
            <a:r>
              <a:rPr lang="zh-CN" altLang="en-US" sz="2400" dirty="0"/>
              <a:t>中不合格品数为</a:t>
            </a:r>
            <a:r>
              <a:rPr lang="en-US" altLang="zh-CN" sz="2400" dirty="0"/>
              <a:t>r</a:t>
            </a:r>
            <a:r>
              <a:rPr lang="zh-CN" altLang="en-US" sz="2400" dirty="0"/>
              <a:t>这一事件（</a:t>
            </a:r>
            <a:r>
              <a:rPr lang="en-US" altLang="zh-CN" sz="2400" dirty="0"/>
              <a:t>r=0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latin typeface="Arial"/>
              </a:rPr>
              <a:t>…</a:t>
            </a:r>
            <a:r>
              <a:rPr lang="zh-CN" altLang="en-US" sz="2400" dirty="0"/>
              <a:t>，</a:t>
            </a:r>
            <a:r>
              <a:rPr lang="en-US" altLang="zh-CN" sz="2400" dirty="0"/>
              <a:t>n</a:t>
            </a:r>
            <a:r>
              <a:rPr lang="zh-CN" altLang="en-US" sz="2400" dirty="0"/>
              <a:t>），相当于</a:t>
            </a:r>
            <a:r>
              <a:rPr lang="en-US" altLang="zh-CN" sz="2400" dirty="0"/>
              <a:t>n</a:t>
            </a:r>
            <a:r>
              <a:rPr lang="zh-CN" altLang="en-US" sz="2400" dirty="0"/>
              <a:t>件样品中，有</a:t>
            </a:r>
            <a:r>
              <a:rPr lang="en-US" altLang="zh-CN" sz="2400" dirty="0"/>
              <a:t>r</a:t>
            </a:r>
            <a:r>
              <a:rPr lang="zh-CN" altLang="en-US" sz="2400" dirty="0"/>
              <a:t>件是从不合格品中抽取，而样本剩余（</a:t>
            </a:r>
            <a:r>
              <a:rPr lang="en-US" altLang="zh-CN" sz="2400" dirty="0"/>
              <a:t>n-r</a:t>
            </a:r>
            <a:r>
              <a:rPr lang="zh-CN" altLang="en-US" sz="2400" dirty="0"/>
              <a:t>）件是从总体的（</a:t>
            </a:r>
            <a:r>
              <a:rPr lang="en-US" altLang="zh-CN" sz="2400" dirty="0"/>
              <a:t>n-E</a:t>
            </a:r>
            <a:r>
              <a:rPr lang="zh-CN" altLang="en-US" sz="2400" dirty="0"/>
              <a:t>）件合格品中抽取的。从</a:t>
            </a:r>
            <a:r>
              <a:rPr lang="en-US" altLang="zh-CN" sz="2400" dirty="0"/>
              <a:t>E</a:t>
            </a:r>
            <a:r>
              <a:rPr lang="zh-CN" altLang="en-US" sz="2400" dirty="0"/>
              <a:t>件不合格品中抽取</a:t>
            </a:r>
            <a:r>
              <a:rPr lang="en-US" altLang="zh-CN" sz="2400" dirty="0"/>
              <a:t>r</a:t>
            </a:r>
            <a:r>
              <a:rPr lang="zh-CN" altLang="en-US" sz="2400" dirty="0"/>
              <a:t>件不合格品的所有可能组合数为：</a:t>
            </a:r>
          </a:p>
          <a:p>
            <a:endParaRPr lang="zh-CN" altLang="en-US" sz="2400" dirty="0"/>
          </a:p>
          <a:p>
            <a:endParaRPr lang="zh-CN" altLang="en-US" sz="2400" dirty="0"/>
          </a:p>
          <a:p>
            <a:r>
              <a:rPr lang="zh-CN" altLang="en-US" sz="2400" dirty="0"/>
              <a:t>从</a:t>
            </a:r>
            <a:r>
              <a:rPr lang="en-US" altLang="zh-CN" sz="2400" dirty="0"/>
              <a:t>(N-E)</a:t>
            </a:r>
            <a:r>
              <a:rPr lang="zh-CN" altLang="en-US" sz="2400" dirty="0"/>
              <a:t>件合格品中抽取（</a:t>
            </a:r>
            <a:r>
              <a:rPr lang="en-US" altLang="zh-CN" sz="2400" dirty="0"/>
              <a:t>n-r</a:t>
            </a:r>
            <a:r>
              <a:rPr lang="zh-CN" altLang="en-US" sz="2400" dirty="0"/>
              <a:t>）件合格品所有可能组合数为：</a:t>
            </a:r>
          </a:p>
        </p:txBody>
      </p:sp>
      <p:sp>
        <p:nvSpPr>
          <p:cNvPr id="82949"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48" name="Object 4"/>
          <p:cNvGraphicFramePr>
            <a:graphicFrameLocks noChangeAspect="1"/>
          </p:cNvGraphicFramePr>
          <p:nvPr/>
        </p:nvGraphicFramePr>
        <p:xfrm>
          <a:off x="4427538" y="3644900"/>
          <a:ext cx="2665412" cy="882650"/>
        </p:xfrm>
        <a:graphic>
          <a:graphicData uri="http://schemas.openxmlformats.org/presentationml/2006/ole">
            <p:oleObj spid="_x0000_s88066" name="公式" r:id="rId3" imgW="1384300" imgH="457200" progId="Equation.3">
              <p:embed/>
            </p:oleObj>
          </a:graphicData>
        </a:graphic>
      </p:graphicFrame>
      <p:sp>
        <p:nvSpPr>
          <p:cNvPr id="82951"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2950" name="Object 6"/>
          <p:cNvGraphicFramePr>
            <a:graphicFrameLocks noChangeAspect="1"/>
          </p:cNvGraphicFramePr>
          <p:nvPr/>
        </p:nvGraphicFramePr>
        <p:xfrm>
          <a:off x="3132138" y="5300663"/>
          <a:ext cx="5040312" cy="885825"/>
        </p:xfrm>
        <a:graphic>
          <a:graphicData uri="http://schemas.openxmlformats.org/presentationml/2006/ole">
            <p:oleObj spid="_x0000_s88067" name="公式" r:id="rId4" imgW="2603500" imgH="4572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200" smtClean="0">
                <a:solidFill>
                  <a:srgbClr val="C00000"/>
                </a:solidFill>
                <a:effectLst>
                  <a:outerShdw blurRad="38100" dist="38100" dir="2700000" algn="tl">
                    <a:srgbClr val="000000">
                      <a:alpha val="43137"/>
                    </a:srgbClr>
                  </a:outerShdw>
                </a:effectLst>
              </a:rPr>
              <a:t>抽样采集的几</a:t>
            </a:r>
            <a:r>
              <a:rPr lang="zh-CN" altLang="en-US" sz="3200" dirty="0" smtClean="0">
                <a:solidFill>
                  <a:srgbClr val="C00000"/>
                </a:solidFill>
                <a:effectLst>
                  <a:outerShdw blurRad="38100" dist="38100" dir="2700000" algn="tl">
                    <a:srgbClr val="000000">
                      <a:alpha val="43137"/>
                    </a:srgbClr>
                  </a:outerShdw>
                </a:effectLst>
              </a:rPr>
              <a:t>个概念</a:t>
            </a:r>
            <a:endParaRPr lang="zh-CN" altLang="zh-CN" sz="3200" b="1" dirty="0">
              <a:solidFill>
                <a:srgbClr val="C00000"/>
              </a:solidFill>
              <a:effectLst>
                <a:outerShdw blurRad="38100" dist="38100" dir="2700000" algn="tl">
                  <a:srgbClr val="000000">
                    <a:alpha val="43137"/>
                  </a:srgbClr>
                </a:outerShdw>
              </a:effectLst>
            </a:endParaRPr>
          </a:p>
        </p:txBody>
      </p:sp>
      <p:sp>
        <p:nvSpPr>
          <p:cNvPr id="11267" name="Rectangle 3"/>
          <p:cNvSpPr>
            <a:spLocks noGrp="1" noChangeArrowheads="1"/>
          </p:cNvSpPr>
          <p:nvPr>
            <p:ph idx="1"/>
          </p:nvPr>
        </p:nvSpPr>
        <p:spPr>
          <a:xfrm>
            <a:off x="428596" y="1285860"/>
            <a:ext cx="8229600" cy="4643469"/>
          </a:xfrm>
        </p:spPr>
        <p:txBody>
          <a:bodyPr/>
          <a:lstStyle/>
          <a:p>
            <a:pPr>
              <a:lnSpc>
                <a:spcPts val="3100"/>
              </a:lnSpc>
            </a:pPr>
            <a:r>
              <a:rPr lang="zh-CN" altLang="en-US" sz="2400" dirty="0" smtClean="0">
                <a:solidFill>
                  <a:schemeClr val="accent2"/>
                </a:solidFill>
              </a:rPr>
              <a:t>总体</a:t>
            </a:r>
            <a:endParaRPr lang="zh-CN" altLang="en-US" sz="2400" dirty="0">
              <a:solidFill>
                <a:schemeClr val="accent2"/>
              </a:solidFill>
            </a:endParaRPr>
          </a:p>
          <a:p>
            <a:pPr lvl="1">
              <a:lnSpc>
                <a:spcPts val="3100"/>
              </a:lnSpc>
            </a:pPr>
            <a:r>
              <a:rPr lang="zh-CN" altLang="en-US" sz="2000" dirty="0"/>
              <a:t>提供数据的原始集团（观察对象），或研究对象的全体。总体中的一个单元称为个体。</a:t>
            </a:r>
          </a:p>
          <a:p>
            <a:pPr lvl="1">
              <a:lnSpc>
                <a:spcPts val="3100"/>
              </a:lnSpc>
            </a:pPr>
            <a:r>
              <a:rPr lang="zh-CN" altLang="en-US" sz="2000" dirty="0"/>
              <a:t>有限总体：总体所含个体的数量是有限的。</a:t>
            </a:r>
          </a:p>
          <a:p>
            <a:pPr lvl="1">
              <a:lnSpc>
                <a:spcPts val="3100"/>
              </a:lnSpc>
            </a:pPr>
            <a:r>
              <a:rPr lang="zh-CN" altLang="en-US" sz="2000" dirty="0"/>
              <a:t>无限总体：总体所含个体的数量是无限的。</a:t>
            </a:r>
          </a:p>
          <a:p>
            <a:pPr>
              <a:lnSpc>
                <a:spcPts val="3100"/>
              </a:lnSpc>
            </a:pPr>
            <a:r>
              <a:rPr lang="zh-CN" altLang="en-US" sz="2400" dirty="0" smtClean="0">
                <a:solidFill>
                  <a:schemeClr val="accent2"/>
                </a:solidFill>
              </a:rPr>
              <a:t>样本</a:t>
            </a:r>
            <a:r>
              <a:rPr lang="zh-CN" altLang="en-US" sz="2400" dirty="0">
                <a:solidFill>
                  <a:schemeClr val="accent2"/>
                </a:solidFill>
              </a:rPr>
              <a:t>与样品</a:t>
            </a:r>
          </a:p>
          <a:p>
            <a:pPr lvl="1">
              <a:lnSpc>
                <a:spcPts val="3100"/>
              </a:lnSpc>
            </a:pPr>
            <a:r>
              <a:rPr lang="zh-CN" altLang="en-US" sz="2000" dirty="0" smtClean="0"/>
              <a:t>样本</a:t>
            </a:r>
            <a:r>
              <a:rPr lang="zh-CN" altLang="en-US" sz="2000" dirty="0"/>
              <a:t>：是指从总体中抽取的一部分个体所构成的集合。</a:t>
            </a:r>
          </a:p>
          <a:p>
            <a:pPr lvl="1">
              <a:lnSpc>
                <a:spcPts val="3100"/>
              </a:lnSpc>
            </a:pPr>
            <a:r>
              <a:rPr lang="zh-CN" altLang="en-US" sz="2000" dirty="0"/>
              <a:t>样品：组成样本的每一个个</a:t>
            </a:r>
            <a:r>
              <a:rPr lang="zh-CN" altLang="en-US" sz="2000" dirty="0" smtClean="0"/>
              <a:t>体。</a:t>
            </a:r>
            <a:endParaRPr lang="zh-CN" altLang="en-US" sz="2000" dirty="0"/>
          </a:p>
          <a:p>
            <a:pPr lvl="1">
              <a:lnSpc>
                <a:spcPts val="3100"/>
              </a:lnSpc>
            </a:pPr>
            <a:r>
              <a:rPr lang="zh-CN" altLang="en-US" sz="2000" dirty="0"/>
              <a:t>抽样：抽取样本的过程。</a:t>
            </a:r>
          </a:p>
          <a:p>
            <a:pPr lvl="1">
              <a:lnSpc>
                <a:spcPts val="3100"/>
              </a:lnSpc>
            </a:pPr>
            <a:r>
              <a:rPr lang="zh-CN" altLang="en-US" sz="2000" dirty="0"/>
              <a:t>样本容量：样本中所含样品的数量</a:t>
            </a:r>
            <a:r>
              <a:rPr lang="zh-CN" altLang="en-US" sz="2000" dirty="0" smtClean="0"/>
              <a:t>。</a:t>
            </a:r>
            <a:endParaRPr lang="zh-CN" altLang="en-US" sz="2000" dirty="0"/>
          </a:p>
        </p:txBody>
      </p:sp>
    </p:spTree>
  </p:cSld>
  <p:clrMapOvr>
    <a:masterClrMapping/>
  </p:clrMapOvr>
  <p:transition>
    <p:cover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endParaRPr lang="zh-CN" altLang="zh-CN" b="1"/>
          </a:p>
        </p:txBody>
      </p:sp>
      <p:sp>
        <p:nvSpPr>
          <p:cNvPr id="87043" name="Rectangle 3"/>
          <p:cNvSpPr>
            <a:spLocks noGrp="1" noChangeArrowheads="1"/>
          </p:cNvSpPr>
          <p:nvPr>
            <p:ph idx="1"/>
          </p:nvPr>
        </p:nvSpPr>
        <p:spPr>
          <a:xfrm>
            <a:off x="827584" y="1196752"/>
            <a:ext cx="7772400" cy="4114800"/>
          </a:xfrm>
        </p:spPr>
        <p:txBody>
          <a:bodyPr/>
          <a:lstStyle/>
          <a:p>
            <a:r>
              <a:rPr lang="zh-CN" altLang="en-US" sz="2400" dirty="0"/>
              <a:t>所以，在一个样本中，恰好有</a:t>
            </a:r>
            <a:r>
              <a:rPr lang="en-US" altLang="zh-CN" sz="2400" dirty="0"/>
              <a:t>r</a:t>
            </a:r>
            <a:r>
              <a:rPr lang="zh-CN" altLang="en-US" sz="2400" dirty="0"/>
              <a:t>件不合格品的所有可能组合数为：</a:t>
            </a:r>
          </a:p>
          <a:p>
            <a:endParaRPr lang="zh-CN" altLang="en-US" sz="2400" dirty="0"/>
          </a:p>
          <a:p>
            <a:endParaRPr lang="zh-CN" altLang="en-US" sz="2400" dirty="0"/>
          </a:p>
          <a:p>
            <a:r>
              <a:rPr lang="zh-CN" altLang="en-US" sz="2400" dirty="0"/>
              <a:t>从</a:t>
            </a:r>
            <a:r>
              <a:rPr lang="en-US" altLang="zh-CN" sz="2400" dirty="0"/>
              <a:t>N</a:t>
            </a:r>
            <a:r>
              <a:rPr lang="zh-CN" altLang="en-US" sz="2400" dirty="0"/>
              <a:t>中抽取</a:t>
            </a:r>
            <a:r>
              <a:rPr lang="en-US" altLang="zh-CN" sz="2400" dirty="0"/>
              <a:t>n</a:t>
            </a:r>
            <a:r>
              <a:rPr lang="zh-CN" altLang="en-US" sz="2400" dirty="0"/>
              <a:t>的所有可能组合数为：</a:t>
            </a:r>
          </a:p>
          <a:p>
            <a:r>
              <a:rPr lang="zh-CN" altLang="en-US" sz="2400" dirty="0"/>
              <a:t>在样本中恰有</a:t>
            </a:r>
            <a:r>
              <a:rPr lang="en-US" altLang="zh-CN" sz="2400" dirty="0"/>
              <a:t>r</a:t>
            </a:r>
            <a:r>
              <a:rPr lang="zh-CN" altLang="en-US" sz="2400" dirty="0"/>
              <a:t>件不合格品的概率为：</a:t>
            </a:r>
          </a:p>
        </p:txBody>
      </p:sp>
      <p:sp>
        <p:nvSpPr>
          <p:cNvPr id="87045"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44" name="Object 4"/>
          <p:cNvGraphicFramePr>
            <a:graphicFrameLocks noChangeAspect="1"/>
          </p:cNvGraphicFramePr>
          <p:nvPr/>
        </p:nvGraphicFramePr>
        <p:xfrm>
          <a:off x="3132138" y="2636838"/>
          <a:ext cx="2808287" cy="769937"/>
        </p:xfrm>
        <a:graphic>
          <a:graphicData uri="http://schemas.openxmlformats.org/presentationml/2006/ole">
            <p:oleObj spid="_x0000_s89090" name="公式" r:id="rId3" imgW="1663700" imgH="457200" progId="Equation.3">
              <p:embed/>
            </p:oleObj>
          </a:graphicData>
        </a:graphic>
      </p:graphicFrame>
      <p:sp>
        <p:nvSpPr>
          <p:cNvPr id="87047" name="Rectangle 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46" name="Object 6"/>
          <p:cNvGraphicFramePr>
            <a:graphicFrameLocks noChangeAspect="1"/>
          </p:cNvGraphicFramePr>
          <p:nvPr/>
        </p:nvGraphicFramePr>
        <p:xfrm>
          <a:off x="6443663" y="3357563"/>
          <a:ext cx="1512887" cy="1008062"/>
        </p:xfrm>
        <a:graphic>
          <a:graphicData uri="http://schemas.openxmlformats.org/presentationml/2006/ole">
            <p:oleObj spid="_x0000_s89091" name="公式" r:id="rId4" imgW="685800" imgH="457200" progId="Equation.3">
              <p:embed/>
            </p:oleObj>
          </a:graphicData>
        </a:graphic>
      </p:graphicFrame>
      <p:sp>
        <p:nvSpPr>
          <p:cNvPr id="87049" name="Rectangle 9"/>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7048" name="Object 8"/>
          <p:cNvGraphicFramePr>
            <a:graphicFrameLocks noChangeAspect="1"/>
          </p:cNvGraphicFramePr>
          <p:nvPr/>
        </p:nvGraphicFramePr>
        <p:xfrm>
          <a:off x="3132138" y="4681538"/>
          <a:ext cx="3816350" cy="1760537"/>
        </p:xfrm>
        <a:graphic>
          <a:graphicData uri="http://schemas.openxmlformats.org/presentationml/2006/ole">
            <p:oleObj spid="_x0000_s89092" name="公式" r:id="rId5" imgW="1270000" imgH="914400" progId="Equation.3">
              <p:embed/>
            </p:oleObj>
          </a:graphicData>
        </a:graphic>
      </p:graphicFrame>
      <p:sp>
        <p:nvSpPr>
          <p:cNvPr id="87050" name="Rectangle 10"/>
          <p:cNvSpPr>
            <a:spLocks noChangeArrowheads="1"/>
          </p:cNvSpPr>
          <p:nvPr/>
        </p:nvSpPr>
        <p:spPr bwMode="auto">
          <a:xfrm>
            <a:off x="463550" y="6078538"/>
            <a:ext cx="4540250" cy="396875"/>
          </a:xfrm>
          <a:prstGeom prst="rect">
            <a:avLst/>
          </a:prstGeom>
          <a:noFill/>
          <a:ln w="9525">
            <a:noFill/>
            <a:miter lim="800000"/>
            <a:headEnd/>
            <a:tailEnd/>
          </a:ln>
          <a:effectLst/>
        </p:spPr>
        <p:txBody>
          <a:bodyPr wrap="none" anchor="ctr">
            <a:spAutoFit/>
          </a:bodyPr>
          <a:lstStyle/>
          <a:p>
            <a:r>
              <a:rPr lang="zh-CN" altLang="en-US" sz="2000" b="1"/>
              <a:t>符合该式的分布称之为超几何分布。</a:t>
            </a:r>
          </a:p>
        </p:txBody>
      </p:sp>
    </p:spTree>
  </p:cSld>
  <p:clrMapOvr>
    <a:masterClrMapping/>
  </p:clrMapOvr>
  <p:transition>
    <p:cover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endParaRPr lang="zh-CN" altLang="zh-CN" b="1"/>
          </a:p>
        </p:txBody>
      </p:sp>
      <p:sp>
        <p:nvSpPr>
          <p:cNvPr id="88067" name="Rectangle 3"/>
          <p:cNvSpPr>
            <a:spLocks noGrp="1" noChangeArrowheads="1"/>
          </p:cNvSpPr>
          <p:nvPr>
            <p:ph idx="1"/>
          </p:nvPr>
        </p:nvSpPr>
        <p:spPr/>
        <p:txBody>
          <a:bodyPr/>
          <a:lstStyle/>
          <a:p>
            <a:pPr marL="609600" indent="-609600"/>
            <a:r>
              <a:rPr lang="zh-CN" altLang="en-US" sz="2400" b="1"/>
              <a:t>结论：</a:t>
            </a:r>
            <a:r>
              <a:rPr lang="zh-CN" altLang="en-US" sz="2400"/>
              <a:t>当一批产品（总体）的数量为有限的</a:t>
            </a:r>
            <a:r>
              <a:rPr lang="en-US" altLang="zh-CN" sz="2400"/>
              <a:t>N</a:t>
            </a:r>
            <a:r>
              <a:rPr lang="zh-CN" altLang="en-US" sz="2400"/>
              <a:t>件时，在该总体中随机抽取大小为</a:t>
            </a:r>
            <a:r>
              <a:rPr lang="en-US" altLang="zh-CN" sz="2400"/>
              <a:t>n</a:t>
            </a:r>
            <a:r>
              <a:rPr lang="zh-CN" altLang="en-US" sz="2400"/>
              <a:t>的样本，则样本中出现</a:t>
            </a:r>
            <a:r>
              <a:rPr lang="en-US" altLang="zh-CN" sz="2400"/>
              <a:t>r</a:t>
            </a:r>
            <a:r>
              <a:rPr lang="zh-CN" altLang="en-US" sz="2400"/>
              <a:t>件不合格品的概率服从超几何分布。</a:t>
            </a:r>
          </a:p>
          <a:p>
            <a:pPr marL="609600" indent="-609600"/>
            <a:r>
              <a:rPr lang="en-US" altLang="zh-CN" sz="2400"/>
              <a:t>2. </a:t>
            </a:r>
            <a:r>
              <a:rPr lang="zh-CN" altLang="en-US" sz="2400"/>
              <a:t>研究对象为无限总体</a:t>
            </a:r>
          </a:p>
          <a:p>
            <a:pPr marL="609600" indent="-609600">
              <a:buFont typeface="Wingdings" pitchFamily="2" charset="2"/>
              <a:buNone/>
            </a:pPr>
            <a:r>
              <a:rPr lang="zh-CN" altLang="en-US" sz="2400"/>
              <a:t>            若总体中不合格品率</a:t>
            </a:r>
            <a:r>
              <a:rPr lang="en-US" altLang="zh-CN" sz="2400"/>
              <a:t>P</a:t>
            </a:r>
            <a:r>
              <a:rPr lang="zh-CN" altLang="en-US" sz="2400"/>
              <a:t>在抽样之后可以认为无变化，看作常数。则从该无限总体中抽取大小为</a:t>
            </a:r>
            <a:r>
              <a:rPr lang="en-US" altLang="zh-CN" sz="2400"/>
              <a:t>n</a:t>
            </a:r>
            <a:r>
              <a:rPr lang="zh-CN" altLang="en-US" sz="2400"/>
              <a:t>的样本，样本中含不合格品数为</a:t>
            </a:r>
            <a:r>
              <a:rPr lang="en-US" altLang="zh-CN" sz="2400"/>
              <a:t>r</a:t>
            </a:r>
            <a:r>
              <a:rPr lang="zh-CN" altLang="en-US" sz="2400"/>
              <a:t>的概率</a:t>
            </a:r>
            <a:r>
              <a:rPr lang="en-US" altLang="zh-CN" sz="2400"/>
              <a:t>P(r)</a:t>
            </a:r>
            <a:r>
              <a:rPr lang="zh-CN" altLang="en-US" sz="2400"/>
              <a:t>：</a:t>
            </a:r>
          </a:p>
        </p:txBody>
      </p:sp>
      <p:sp>
        <p:nvSpPr>
          <p:cNvPr id="88069"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068" name="Object 4"/>
          <p:cNvGraphicFramePr>
            <a:graphicFrameLocks noChangeAspect="1"/>
          </p:cNvGraphicFramePr>
          <p:nvPr/>
        </p:nvGraphicFramePr>
        <p:xfrm>
          <a:off x="4067175" y="5084763"/>
          <a:ext cx="2233613" cy="931862"/>
        </p:xfrm>
        <a:graphic>
          <a:graphicData uri="http://schemas.openxmlformats.org/presentationml/2006/ole">
            <p:oleObj spid="_x0000_s90114" name="公式" r:id="rId3" imgW="1092200" imgH="4572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endParaRPr lang="zh-CN" altLang="zh-CN" b="1"/>
          </a:p>
        </p:txBody>
      </p:sp>
      <p:sp>
        <p:nvSpPr>
          <p:cNvPr id="8909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9092" name="Object 4"/>
          <p:cNvGraphicFramePr>
            <a:graphicFrameLocks noChangeAspect="1"/>
          </p:cNvGraphicFramePr>
          <p:nvPr/>
        </p:nvGraphicFramePr>
        <p:xfrm>
          <a:off x="3348038" y="2924175"/>
          <a:ext cx="1944687" cy="906463"/>
        </p:xfrm>
        <a:graphic>
          <a:graphicData uri="http://schemas.openxmlformats.org/presentationml/2006/ole">
            <p:oleObj spid="_x0000_s91138" name="公式" r:id="rId3" imgW="977900" imgH="457200" progId="Equation.3">
              <p:embed/>
            </p:oleObj>
          </a:graphicData>
        </a:graphic>
      </p:graphicFrame>
      <p:sp>
        <p:nvSpPr>
          <p:cNvPr id="89094" name="Rectangle 6"/>
          <p:cNvSpPr>
            <a:spLocks noChangeArrowheads="1"/>
          </p:cNvSpPr>
          <p:nvPr/>
        </p:nvSpPr>
        <p:spPr bwMode="auto">
          <a:xfrm>
            <a:off x="1403350" y="1970088"/>
            <a:ext cx="6121400" cy="822325"/>
          </a:xfrm>
          <a:prstGeom prst="rect">
            <a:avLst/>
          </a:prstGeom>
          <a:noFill/>
          <a:ln w="9525">
            <a:noFill/>
            <a:miter lim="800000"/>
            <a:headEnd/>
            <a:tailEnd/>
          </a:ln>
          <a:effectLst/>
        </p:spPr>
        <p:txBody>
          <a:bodyPr anchor="ctr">
            <a:spAutoFit/>
          </a:bodyPr>
          <a:lstStyle/>
          <a:p>
            <a:pPr algn="ctr"/>
            <a:r>
              <a:rPr lang="zh-CN" altLang="en-US" sz="2400"/>
              <a:t>式中    </a:t>
            </a:r>
            <a:r>
              <a:rPr lang="en-US" altLang="zh-CN" sz="2400"/>
              <a:t>P</a:t>
            </a:r>
            <a:r>
              <a:rPr lang="en-US" altLang="zh-CN" sz="2400">
                <a:latin typeface="Arial"/>
              </a:rPr>
              <a:t>——</a:t>
            </a:r>
            <a:r>
              <a:rPr lang="zh-CN" altLang="en-US" sz="2400"/>
              <a:t>总体不合格品率；</a:t>
            </a:r>
          </a:p>
          <a:p>
            <a:pPr algn="ctr"/>
            <a:r>
              <a:rPr lang="zh-CN" altLang="en-US" sz="2400"/>
              <a:t>                </a:t>
            </a:r>
            <a:r>
              <a:rPr lang="en-US" altLang="zh-CN" sz="2400"/>
              <a:t>q</a:t>
            </a:r>
            <a:r>
              <a:rPr lang="en-US" altLang="zh-CN" sz="2400">
                <a:latin typeface="Arial"/>
              </a:rPr>
              <a:t>——</a:t>
            </a:r>
            <a:r>
              <a:rPr lang="zh-CN" altLang="en-US" sz="2400"/>
              <a:t>总体合格品率，</a:t>
            </a:r>
            <a:r>
              <a:rPr lang="en-US" altLang="zh-CN" sz="2400"/>
              <a:t>q=1-P</a:t>
            </a:r>
          </a:p>
        </p:txBody>
      </p:sp>
      <p:sp>
        <p:nvSpPr>
          <p:cNvPr id="89095" name="Rectangle 7"/>
          <p:cNvSpPr>
            <a:spLocks noChangeArrowheads="1"/>
          </p:cNvSpPr>
          <p:nvPr/>
        </p:nvSpPr>
        <p:spPr bwMode="auto">
          <a:xfrm>
            <a:off x="1908175" y="3931593"/>
            <a:ext cx="5134739" cy="461665"/>
          </a:xfrm>
          <a:prstGeom prst="rect">
            <a:avLst/>
          </a:prstGeom>
          <a:noFill/>
          <a:ln w="9525">
            <a:noFill/>
            <a:miter lim="800000"/>
            <a:headEnd/>
            <a:tailEnd/>
          </a:ln>
          <a:effectLst/>
        </p:spPr>
        <p:txBody>
          <a:bodyPr wrap="none" anchor="ctr">
            <a:spAutoFit/>
          </a:bodyPr>
          <a:lstStyle/>
          <a:p>
            <a:r>
              <a:rPr lang="zh-CN" altLang="en-US" sz="2400" b="1" dirty="0">
                <a:solidFill>
                  <a:srgbClr val="C00000"/>
                </a:solidFill>
              </a:rPr>
              <a:t>符合上式的概率分布称为二项分布。</a:t>
            </a:r>
          </a:p>
        </p:txBody>
      </p:sp>
      <p:sp>
        <p:nvSpPr>
          <p:cNvPr id="89096" name="Rectangle 8"/>
          <p:cNvSpPr>
            <a:spLocks noChangeArrowheads="1"/>
          </p:cNvSpPr>
          <p:nvPr/>
        </p:nvSpPr>
        <p:spPr bwMode="auto">
          <a:xfrm>
            <a:off x="539750" y="4581525"/>
            <a:ext cx="8321675" cy="1552575"/>
          </a:xfrm>
          <a:prstGeom prst="rect">
            <a:avLst/>
          </a:prstGeom>
          <a:noFill/>
          <a:ln w="9525">
            <a:noFill/>
            <a:miter lim="800000"/>
            <a:headEnd/>
            <a:tailEnd/>
          </a:ln>
          <a:effectLst/>
        </p:spPr>
        <p:txBody>
          <a:bodyPr anchor="ctr">
            <a:spAutoFit/>
          </a:bodyPr>
          <a:lstStyle/>
          <a:p>
            <a:r>
              <a:rPr lang="zh-CN" altLang="en-US" sz="2400" b="1"/>
              <a:t>综上，就有限总体而言，若采用无放回抽样，则在样本中，随机变量</a:t>
            </a:r>
            <a:r>
              <a:rPr lang="en-US" altLang="zh-CN" sz="2400" b="1"/>
              <a:t>r</a:t>
            </a:r>
            <a:r>
              <a:rPr lang="zh-CN" altLang="en-US" sz="2400" b="1"/>
              <a:t>出现的概率服从超几何分布率；若采用有放回抽样，则随机变量</a:t>
            </a:r>
            <a:r>
              <a:rPr lang="en-US" altLang="zh-CN" sz="2400" b="1"/>
              <a:t>r</a:t>
            </a:r>
            <a:r>
              <a:rPr lang="zh-CN" altLang="en-US" sz="2400" b="1"/>
              <a:t>出现的概率服从二项分布。就无限总体而言，随机变量</a:t>
            </a:r>
            <a:r>
              <a:rPr lang="en-US" altLang="zh-CN" sz="2400" b="1"/>
              <a:t>r</a:t>
            </a:r>
            <a:r>
              <a:rPr lang="zh-CN" altLang="en-US" sz="2400" b="1"/>
              <a:t>出现的概率亦服从二项分布。</a:t>
            </a:r>
          </a:p>
        </p:txBody>
      </p:sp>
    </p:spTree>
  </p:cSld>
  <p:clrMapOvr>
    <a:masterClrMapping/>
  </p:clrMapOvr>
  <p:transition>
    <p:cover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endParaRPr lang="zh-CN" altLang="zh-CN" b="1"/>
          </a:p>
        </p:txBody>
      </p:sp>
      <p:sp>
        <p:nvSpPr>
          <p:cNvPr id="90115" name="Rectangle 3"/>
          <p:cNvSpPr>
            <a:spLocks noGrp="1" noChangeArrowheads="1"/>
          </p:cNvSpPr>
          <p:nvPr>
            <p:ph idx="1"/>
          </p:nvPr>
        </p:nvSpPr>
        <p:spPr/>
        <p:txBody>
          <a:bodyPr/>
          <a:lstStyle/>
          <a:p>
            <a:r>
              <a:rPr lang="zh-CN" altLang="en-US" sz="2400"/>
              <a:t>二项分布由参数</a:t>
            </a:r>
            <a:r>
              <a:rPr lang="en-US" altLang="zh-CN" sz="2400"/>
              <a:t>n</a:t>
            </a:r>
            <a:r>
              <a:rPr lang="zh-CN" altLang="en-US" sz="2400"/>
              <a:t>与</a:t>
            </a:r>
            <a:r>
              <a:rPr lang="en-US" altLang="zh-CN" sz="2400"/>
              <a:t>P</a:t>
            </a:r>
            <a:r>
              <a:rPr lang="zh-CN" altLang="en-US" sz="2400"/>
              <a:t>确定，其分布图形可以用直线图或曲线图表示。</a:t>
            </a:r>
          </a:p>
        </p:txBody>
      </p:sp>
      <p:sp>
        <p:nvSpPr>
          <p:cNvPr id="90117" name="Rectangle 5"/>
          <p:cNvSpPr>
            <a:spLocks noChangeArrowheads="1"/>
          </p:cNvSpPr>
          <p:nvPr/>
        </p:nvSpPr>
        <p:spPr bwMode="auto">
          <a:xfrm>
            <a:off x="0" y="25241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16" name="Object 4"/>
          <p:cNvGraphicFramePr>
            <a:graphicFrameLocks noChangeAspect="1"/>
          </p:cNvGraphicFramePr>
          <p:nvPr/>
        </p:nvGraphicFramePr>
        <p:xfrm>
          <a:off x="1475656" y="2420888"/>
          <a:ext cx="6192687" cy="3456037"/>
        </p:xfrm>
        <a:graphic>
          <a:graphicData uri="http://schemas.openxmlformats.org/presentationml/2006/ole">
            <p:oleObj spid="_x0000_s92162" name="图表" r:id="rId3" imgW="3352800" imgH="1809750" progId="Excel.Sheet.8">
              <p:embed/>
            </p:oleObj>
          </a:graphicData>
        </a:graphic>
      </p:graphicFrame>
    </p:spTree>
  </p:cSld>
  <p:clrMapOvr>
    <a:masterClrMapping/>
  </p:clrMapOvr>
  <p:transition>
    <p:cover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endParaRPr lang="zh-CN" altLang="zh-CN" b="1"/>
          </a:p>
        </p:txBody>
      </p:sp>
      <p:sp>
        <p:nvSpPr>
          <p:cNvPr id="911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140" name="Object 4"/>
          <p:cNvGraphicFramePr>
            <a:graphicFrameLocks noChangeAspect="1"/>
          </p:cNvGraphicFramePr>
          <p:nvPr/>
        </p:nvGraphicFramePr>
        <p:xfrm>
          <a:off x="2484438" y="2205038"/>
          <a:ext cx="4319587" cy="2892425"/>
        </p:xfrm>
        <a:graphic>
          <a:graphicData uri="http://schemas.openxmlformats.org/presentationml/2006/ole">
            <p:oleObj spid="_x0000_s93186" name="图表" r:id="rId3" imgW="2428875" imgH="1876425" progId="Excel.Sheet.8">
              <p:embed/>
            </p:oleObj>
          </a:graphicData>
        </a:graphic>
      </p:graphicFrame>
      <p:sp>
        <p:nvSpPr>
          <p:cNvPr id="91142" name="Rectangle 6"/>
          <p:cNvSpPr>
            <a:spLocks noChangeArrowheads="1"/>
          </p:cNvSpPr>
          <p:nvPr/>
        </p:nvSpPr>
        <p:spPr bwMode="auto">
          <a:xfrm>
            <a:off x="1547813" y="5159286"/>
            <a:ext cx="6911975" cy="1200329"/>
          </a:xfrm>
          <a:prstGeom prst="rect">
            <a:avLst/>
          </a:prstGeom>
          <a:noFill/>
          <a:ln w="9525">
            <a:noFill/>
            <a:miter lim="800000"/>
            <a:headEnd/>
            <a:tailEnd/>
          </a:ln>
          <a:effectLst/>
        </p:spPr>
        <p:txBody>
          <a:bodyPr anchor="ctr">
            <a:spAutoFit/>
          </a:bodyPr>
          <a:lstStyle/>
          <a:p>
            <a:r>
              <a:rPr lang="zh-CN" altLang="en-US" sz="2400" b="1" dirty="0">
                <a:effectLst>
                  <a:outerShdw blurRad="38100" dist="38100" dir="2700000" algn="tl">
                    <a:srgbClr val="000000">
                      <a:alpha val="43137"/>
                    </a:srgbClr>
                  </a:outerShdw>
                </a:effectLst>
              </a:rPr>
              <a:t>若</a:t>
            </a:r>
            <a:r>
              <a:rPr lang="en-US" altLang="zh-CN" sz="2400" b="1" dirty="0">
                <a:effectLst>
                  <a:outerShdw blurRad="38100" dist="38100" dir="2700000" algn="tl">
                    <a:srgbClr val="000000">
                      <a:alpha val="43137"/>
                    </a:srgbClr>
                  </a:outerShdw>
                </a:effectLst>
              </a:rPr>
              <a:t>P</a:t>
            </a:r>
            <a:r>
              <a:rPr lang="zh-CN" altLang="en-US" sz="2400" b="1" dirty="0">
                <a:effectLst>
                  <a:outerShdw blurRad="38100" dist="38100" dir="2700000" algn="tl">
                    <a:srgbClr val="000000">
                      <a:alpha val="43137"/>
                    </a:srgbClr>
                  </a:outerShdw>
                </a:effectLst>
              </a:rPr>
              <a:t>一定，则</a:t>
            </a:r>
            <a:r>
              <a:rPr lang="en-US" altLang="zh-CN" sz="2400" b="1" dirty="0">
                <a:effectLst>
                  <a:outerShdw blurRad="38100" dist="38100" dir="2700000" algn="tl">
                    <a:srgbClr val="000000">
                      <a:alpha val="43137"/>
                    </a:srgbClr>
                  </a:outerShdw>
                </a:effectLst>
              </a:rPr>
              <a:t>n</a:t>
            </a:r>
            <a:r>
              <a:rPr lang="zh-CN" altLang="en-US" sz="2400" b="1" dirty="0">
                <a:effectLst>
                  <a:outerShdw blurRad="38100" dist="38100" dir="2700000" algn="tl">
                    <a:srgbClr val="000000">
                      <a:alpha val="43137"/>
                    </a:srgbClr>
                  </a:outerShdw>
                </a:effectLst>
              </a:rPr>
              <a:t>愈小，图形偏度愈大，随着</a:t>
            </a:r>
            <a:r>
              <a:rPr lang="en-US" altLang="zh-CN" sz="2400" b="1" dirty="0">
                <a:effectLst>
                  <a:outerShdw blurRad="38100" dist="38100" dir="2700000" algn="tl">
                    <a:srgbClr val="000000">
                      <a:alpha val="43137"/>
                    </a:srgbClr>
                  </a:outerShdw>
                </a:effectLst>
              </a:rPr>
              <a:t>n</a:t>
            </a:r>
            <a:r>
              <a:rPr lang="zh-CN" altLang="en-US" sz="2400" b="1" dirty="0">
                <a:effectLst>
                  <a:outerShdw blurRad="38100" dist="38100" dir="2700000" algn="tl">
                    <a:srgbClr val="000000">
                      <a:alpha val="43137"/>
                    </a:srgbClr>
                  </a:outerShdw>
                </a:effectLst>
              </a:rPr>
              <a:t>的增大，分布中心逐渐右移且对称性随之提高，当</a:t>
            </a:r>
            <a:r>
              <a:rPr lang="en-US" altLang="zh-CN" sz="2400" b="1" dirty="0">
                <a:effectLst>
                  <a:outerShdw blurRad="38100" dist="38100" dir="2700000" algn="tl">
                    <a:srgbClr val="000000">
                      <a:alpha val="43137"/>
                    </a:srgbClr>
                  </a:outerShdw>
                </a:effectLst>
              </a:rPr>
              <a:t>n</a:t>
            </a:r>
            <a:r>
              <a:rPr lang="zh-CN" altLang="en-US" sz="2400" b="1" dirty="0">
                <a:effectLst>
                  <a:outerShdw blurRad="38100" dist="38100" dir="2700000" algn="tl">
                    <a:srgbClr val="000000">
                      <a:alpha val="43137"/>
                    </a:srgbClr>
                  </a:outerShdw>
                </a:effectLst>
              </a:rPr>
              <a:t>达到一定程度时，趋于正态分布。</a:t>
            </a:r>
          </a:p>
        </p:txBody>
      </p:sp>
    </p:spTree>
  </p:cSld>
  <p:clrMapOvr>
    <a:masterClrMapping/>
  </p:clrMapOvr>
  <p:transition>
    <p:cover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endParaRPr lang="zh-CN" altLang="zh-CN" b="1"/>
          </a:p>
        </p:txBody>
      </p:sp>
      <p:grpSp>
        <p:nvGrpSpPr>
          <p:cNvPr id="2" name="Group 4"/>
          <p:cNvGrpSpPr>
            <a:grpSpLocks/>
          </p:cNvGrpSpPr>
          <p:nvPr/>
        </p:nvGrpSpPr>
        <p:grpSpPr bwMode="auto">
          <a:xfrm>
            <a:off x="2268538" y="1916113"/>
            <a:ext cx="5616575" cy="3960812"/>
            <a:chOff x="3714" y="1440"/>
            <a:chExt cx="5325" cy="3555"/>
          </a:xfrm>
        </p:grpSpPr>
        <p:grpSp>
          <p:nvGrpSpPr>
            <p:cNvPr id="3" name="Group 5"/>
            <p:cNvGrpSpPr>
              <a:grpSpLocks/>
            </p:cNvGrpSpPr>
            <p:nvPr/>
          </p:nvGrpSpPr>
          <p:grpSpPr bwMode="auto">
            <a:xfrm>
              <a:off x="3714" y="1440"/>
              <a:ext cx="5325" cy="3555"/>
              <a:chOff x="3714" y="1440"/>
              <a:chExt cx="5325" cy="3555"/>
            </a:xfrm>
          </p:grpSpPr>
          <p:sp>
            <p:nvSpPr>
              <p:cNvPr id="92166" name="Rectangle 6"/>
              <p:cNvSpPr>
                <a:spLocks noChangeArrowheads="1"/>
              </p:cNvSpPr>
              <p:nvPr/>
            </p:nvSpPr>
            <p:spPr bwMode="auto">
              <a:xfrm>
                <a:off x="3714" y="1585"/>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P</a:t>
                </a:r>
                <a:r>
                  <a:rPr lang="en-US" altLang="zh-CN" sz="1400" baseline="-25000">
                    <a:latin typeface="Times New Roman" pitchFamily="18" charset="0"/>
                  </a:rPr>
                  <a:t>(r)</a:t>
                </a:r>
                <a:endParaRPr lang="en-US" altLang="zh-CN" sz="1400"/>
              </a:p>
            </p:txBody>
          </p:sp>
          <p:sp>
            <p:nvSpPr>
              <p:cNvPr id="92167" name="Line 7"/>
              <p:cNvSpPr>
                <a:spLocks noChangeShapeType="1"/>
              </p:cNvSpPr>
              <p:nvPr/>
            </p:nvSpPr>
            <p:spPr bwMode="auto">
              <a:xfrm>
                <a:off x="4140" y="4485"/>
                <a:ext cx="4473" cy="0"/>
              </a:xfrm>
              <a:prstGeom prst="line">
                <a:avLst/>
              </a:prstGeom>
              <a:noFill/>
              <a:ln w="9525">
                <a:solidFill>
                  <a:srgbClr val="000000"/>
                </a:solidFill>
                <a:round/>
                <a:headEnd/>
                <a:tailEnd type="triangle" w="med" len="med"/>
              </a:ln>
            </p:spPr>
            <p:txBody>
              <a:bodyPr/>
              <a:lstStyle/>
              <a:p>
                <a:endParaRPr lang="zh-CN" altLang="en-US"/>
              </a:p>
            </p:txBody>
          </p:sp>
          <p:sp>
            <p:nvSpPr>
              <p:cNvPr id="92168" name="Line 8"/>
              <p:cNvSpPr>
                <a:spLocks noChangeShapeType="1"/>
              </p:cNvSpPr>
              <p:nvPr/>
            </p:nvSpPr>
            <p:spPr bwMode="auto">
              <a:xfrm flipV="1">
                <a:off x="4140" y="1440"/>
                <a:ext cx="0" cy="3045"/>
              </a:xfrm>
              <a:prstGeom prst="line">
                <a:avLst/>
              </a:prstGeom>
              <a:noFill/>
              <a:ln w="9525">
                <a:solidFill>
                  <a:srgbClr val="000000"/>
                </a:solidFill>
                <a:round/>
                <a:headEnd/>
                <a:tailEnd type="triangle" w="med" len="med"/>
              </a:ln>
            </p:spPr>
            <p:txBody>
              <a:bodyPr/>
              <a:lstStyle/>
              <a:p>
                <a:endParaRPr lang="zh-CN" altLang="en-US"/>
              </a:p>
            </p:txBody>
          </p:sp>
          <p:sp>
            <p:nvSpPr>
              <p:cNvPr id="92169" name="Line 9"/>
              <p:cNvSpPr>
                <a:spLocks noChangeShapeType="1"/>
              </p:cNvSpPr>
              <p:nvPr/>
            </p:nvSpPr>
            <p:spPr bwMode="auto">
              <a:xfrm>
                <a:off x="4140" y="3905"/>
                <a:ext cx="74" cy="0"/>
              </a:xfrm>
              <a:prstGeom prst="line">
                <a:avLst/>
              </a:prstGeom>
              <a:noFill/>
              <a:ln w="9525">
                <a:solidFill>
                  <a:srgbClr val="000000"/>
                </a:solidFill>
                <a:round/>
                <a:headEnd/>
                <a:tailEnd/>
              </a:ln>
            </p:spPr>
            <p:txBody>
              <a:bodyPr/>
              <a:lstStyle/>
              <a:p>
                <a:endParaRPr lang="zh-CN" altLang="en-US"/>
              </a:p>
            </p:txBody>
          </p:sp>
          <p:sp>
            <p:nvSpPr>
              <p:cNvPr id="92170" name="Line 10"/>
              <p:cNvSpPr>
                <a:spLocks noChangeShapeType="1"/>
              </p:cNvSpPr>
              <p:nvPr/>
            </p:nvSpPr>
            <p:spPr bwMode="auto">
              <a:xfrm>
                <a:off x="4140" y="2165"/>
                <a:ext cx="74" cy="0"/>
              </a:xfrm>
              <a:prstGeom prst="line">
                <a:avLst/>
              </a:prstGeom>
              <a:noFill/>
              <a:ln w="9525">
                <a:solidFill>
                  <a:srgbClr val="000000"/>
                </a:solidFill>
                <a:round/>
                <a:headEnd/>
                <a:tailEnd/>
              </a:ln>
            </p:spPr>
            <p:txBody>
              <a:bodyPr/>
              <a:lstStyle/>
              <a:p>
                <a:endParaRPr lang="zh-CN" altLang="en-US"/>
              </a:p>
            </p:txBody>
          </p:sp>
          <p:sp>
            <p:nvSpPr>
              <p:cNvPr id="92171" name="Line 11"/>
              <p:cNvSpPr>
                <a:spLocks noChangeShapeType="1"/>
              </p:cNvSpPr>
              <p:nvPr/>
            </p:nvSpPr>
            <p:spPr bwMode="auto">
              <a:xfrm>
                <a:off x="4140" y="2745"/>
                <a:ext cx="74" cy="0"/>
              </a:xfrm>
              <a:prstGeom prst="line">
                <a:avLst/>
              </a:prstGeom>
              <a:noFill/>
              <a:ln w="9525">
                <a:solidFill>
                  <a:srgbClr val="000000"/>
                </a:solidFill>
                <a:round/>
                <a:headEnd/>
                <a:tailEnd/>
              </a:ln>
            </p:spPr>
            <p:txBody>
              <a:bodyPr/>
              <a:lstStyle/>
              <a:p>
                <a:endParaRPr lang="zh-CN" altLang="en-US"/>
              </a:p>
            </p:txBody>
          </p:sp>
          <p:sp>
            <p:nvSpPr>
              <p:cNvPr id="92172" name="Line 12"/>
              <p:cNvSpPr>
                <a:spLocks noChangeShapeType="1"/>
              </p:cNvSpPr>
              <p:nvPr/>
            </p:nvSpPr>
            <p:spPr bwMode="auto">
              <a:xfrm>
                <a:off x="4140" y="3325"/>
                <a:ext cx="74" cy="0"/>
              </a:xfrm>
              <a:prstGeom prst="line">
                <a:avLst/>
              </a:prstGeom>
              <a:noFill/>
              <a:ln w="9525">
                <a:solidFill>
                  <a:srgbClr val="000000"/>
                </a:solidFill>
                <a:round/>
                <a:headEnd/>
                <a:tailEnd/>
              </a:ln>
            </p:spPr>
            <p:txBody>
              <a:bodyPr/>
              <a:lstStyle/>
              <a:p>
                <a:endParaRPr lang="zh-CN" altLang="en-US"/>
              </a:p>
            </p:txBody>
          </p:sp>
          <p:sp>
            <p:nvSpPr>
              <p:cNvPr id="92173" name="Line 13"/>
              <p:cNvSpPr>
                <a:spLocks noChangeShapeType="1"/>
              </p:cNvSpPr>
              <p:nvPr/>
            </p:nvSpPr>
            <p:spPr bwMode="auto">
              <a:xfrm flipV="1">
                <a:off x="4566" y="4411"/>
                <a:ext cx="0" cy="74"/>
              </a:xfrm>
              <a:prstGeom prst="line">
                <a:avLst/>
              </a:prstGeom>
              <a:noFill/>
              <a:ln w="9525">
                <a:solidFill>
                  <a:srgbClr val="000000"/>
                </a:solidFill>
                <a:round/>
                <a:headEnd/>
                <a:tailEnd/>
              </a:ln>
            </p:spPr>
            <p:txBody>
              <a:bodyPr/>
              <a:lstStyle/>
              <a:p>
                <a:endParaRPr lang="zh-CN" altLang="en-US"/>
              </a:p>
            </p:txBody>
          </p:sp>
          <p:sp>
            <p:nvSpPr>
              <p:cNvPr id="92174" name="Line 14"/>
              <p:cNvSpPr>
                <a:spLocks noChangeShapeType="1"/>
              </p:cNvSpPr>
              <p:nvPr/>
            </p:nvSpPr>
            <p:spPr bwMode="auto">
              <a:xfrm flipV="1">
                <a:off x="7548" y="4411"/>
                <a:ext cx="0" cy="74"/>
              </a:xfrm>
              <a:prstGeom prst="line">
                <a:avLst/>
              </a:prstGeom>
              <a:noFill/>
              <a:ln w="9525">
                <a:solidFill>
                  <a:srgbClr val="000000"/>
                </a:solidFill>
                <a:round/>
                <a:headEnd/>
                <a:tailEnd/>
              </a:ln>
            </p:spPr>
            <p:txBody>
              <a:bodyPr/>
              <a:lstStyle/>
              <a:p>
                <a:endParaRPr lang="zh-CN" altLang="en-US"/>
              </a:p>
            </p:txBody>
          </p:sp>
          <p:sp>
            <p:nvSpPr>
              <p:cNvPr id="92175" name="Line 15"/>
              <p:cNvSpPr>
                <a:spLocks noChangeShapeType="1"/>
              </p:cNvSpPr>
              <p:nvPr/>
            </p:nvSpPr>
            <p:spPr bwMode="auto">
              <a:xfrm flipV="1">
                <a:off x="7122" y="4411"/>
                <a:ext cx="0" cy="74"/>
              </a:xfrm>
              <a:prstGeom prst="line">
                <a:avLst/>
              </a:prstGeom>
              <a:noFill/>
              <a:ln w="9525">
                <a:solidFill>
                  <a:srgbClr val="000000"/>
                </a:solidFill>
                <a:round/>
                <a:headEnd/>
                <a:tailEnd/>
              </a:ln>
            </p:spPr>
            <p:txBody>
              <a:bodyPr/>
              <a:lstStyle/>
              <a:p>
                <a:endParaRPr lang="zh-CN" altLang="en-US"/>
              </a:p>
            </p:txBody>
          </p:sp>
          <p:sp>
            <p:nvSpPr>
              <p:cNvPr id="92176" name="Line 16"/>
              <p:cNvSpPr>
                <a:spLocks noChangeShapeType="1"/>
              </p:cNvSpPr>
              <p:nvPr/>
            </p:nvSpPr>
            <p:spPr bwMode="auto">
              <a:xfrm flipV="1">
                <a:off x="6696" y="4411"/>
                <a:ext cx="0" cy="74"/>
              </a:xfrm>
              <a:prstGeom prst="line">
                <a:avLst/>
              </a:prstGeom>
              <a:noFill/>
              <a:ln w="9525">
                <a:solidFill>
                  <a:srgbClr val="000000"/>
                </a:solidFill>
                <a:round/>
                <a:headEnd/>
                <a:tailEnd/>
              </a:ln>
            </p:spPr>
            <p:txBody>
              <a:bodyPr/>
              <a:lstStyle/>
              <a:p>
                <a:endParaRPr lang="zh-CN" altLang="en-US"/>
              </a:p>
            </p:txBody>
          </p:sp>
          <p:sp>
            <p:nvSpPr>
              <p:cNvPr id="92177" name="Line 17"/>
              <p:cNvSpPr>
                <a:spLocks noChangeShapeType="1"/>
              </p:cNvSpPr>
              <p:nvPr/>
            </p:nvSpPr>
            <p:spPr bwMode="auto">
              <a:xfrm flipV="1">
                <a:off x="6270" y="4411"/>
                <a:ext cx="0" cy="74"/>
              </a:xfrm>
              <a:prstGeom prst="line">
                <a:avLst/>
              </a:prstGeom>
              <a:noFill/>
              <a:ln w="9525">
                <a:solidFill>
                  <a:srgbClr val="000000"/>
                </a:solidFill>
                <a:round/>
                <a:headEnd/>
                <a:tailEnd/>
              </a:ln>
            </p:spPr>
            <p:txBody>
              <a:bodyPr/>
              <a:lstStyle/>
              <a:p>
                <a:endParaRPr lang="zh-CN" altLang="en-US"/>
              </a:p>
            </p:txBody>
          </p:sp>
          <p:sp>
            <p:nvSpPr>
              <p:cNvPr id="92178" name="Line 18"/>
              <p:cNvSpPr>
                <a:spLocks noChangeShapeType="1"/>
              </p:cNvSpPr>
              <p:nvPr/>
            </p:nvSpPr>
            <p:spPr bwMode="auto">
              <a:xfrm flipV="1">
                <a:off x="5844" y="4411"/>
                <a:ext cx="0" cy="74"/>
              </a:xfrm>
              <a:prstGeom prst="line">
                <a:avLst/>
              </a:prstGeom>
              <a:noFill/>
              <a:ln w="9525">
                <a:solidFill>
                  <a:srgbClr val="000000"/>
                </a:solidFill>
                <a:round/>
                <a:headEnd/>
                <a:tailEnd/>
              </a:ln>
            </p:spPr>
            <p:txBody>
              <a:bodyPr/>
              <a:lstStyle/>
              <a:p>
                <a:endParaRPr lang="zh-CN" altLang="en-US"/>
              </a:p>
            </p:txBody>
          </p:sp>
          <p:sp>
            <p:nvSpPr>
              <p:cNvPr id="92179" name="Line 19"/>
              <p:cNvSpPr>
                <a:spLocks noChangeShapeType="1"/>
              </p:cNvSpPr>
              <p:nvPr/>
            </p:nvSpPr>
            <p:spPr bwMode="auto">
              <a:xfrm flipV="1">
                <a:off x="5418" y="4411"/>
                <a:ext cx="0" cy="74"/>
              </a:xfrm>
              <a:prstGeom prst="line">
                <a:avLst/>
              </a:prstGeom>
              <a:noFill/>
              <a:ln w="9525">
                <a:solidFill>
                  <a:srgbClr val="000000"/>
                </a:solidFill>
                <a:round/>
                <a:headEnd/>
                <a:tailEnd/>
              </a:ln>
            </p:spPr>
            <p:txBody>
              <a:bodyPr/>
              <a:lstStyle/>
              <a:p>
                <a:endParaRPr lang="zh-CN" altLang="en-US"/>
              </a:p>
            </p:txBody>
          </p:sp>
          <p:sp>
            <p:nvSpPr>
              <p:cNvPr id="92180" name="Line 20"/>
              <p:cNvSpPr>
                <a:spLocks noChangeShapeType="1"/>
              </p:cNvSpPr>
              <p:nvPr/>
            </p:nvSpPr>
            <p:spPr bwMode="auto">
              <a:xfrm flipV="1">
                <a:off x="4992" y="4411"/>
                <a:ext cx="0" cy="74"/>
              </a:xfrm>
              <a:prstGeom prst="line">
                <a:avLst/>
              </a:prstGeom>
              <a:noFill/>
              <a:ln w="9525">
                <a:solidFill>
                  <a:srgbClr val="000000"/>
                </a:solidFill>
                <a:round/>
                <a:headEnd/>
                <a:tailEnd/>
              </a:ln>
            </p:spPr>
            <p:txBody>
              <a:bodyPr/>
              <a:lstStyle/>
              <a:p>
                <a:endParaRPr lang="zh-CN" altLang="en-US"/>
              </a:p>
            </p:txBody>
          </p:sp>
          <p:sp>
            <p:nvSpPr>
              <p:cNvPr id="92181" name="Rectangle 21"/>
              <p:cNvSpPr>
                <a:spLocks noChangeArrowheads="1"/>
              </p:cNvSpPr>
              <p:nvPr/>
            </p:nvSpPr>
            <p:spPr bwMode="auto">
              <a:xfrm>
                <a:off x="3714" y="1875"/>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0.4</a:t>
                </a:r>
                <a:endParaRPr lang="en-US" altLang="zh-CN" sz="1400"/>
              </a:p>
            </p:txBody>
          </p:sp>
          <p:sp>
            <p:nvSpPr>
              <p:cNvPr id="92182" name="Rectangle 22"/>
              <p:cNvSpPr>
                <a:spLocks noChangeArrowheads="1"/>
              </p:cNvSpPr>
              <p:nvPr/>
            </p:nvSpPr>
            <p:spPr bwMode="auto">
              <a:xfrm>
                <a:off x="3714" y="255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0.3</a:t>
                </a:r>
                <a:endParaRPr lang="en-US" altLang="zh-CN" sz="1400"/>
              </a:p>
            </p:txBody>
          </p:sp>
          <p:sp>
            <p:nvSpPr>
              <p:cNvPr id="92183" name="Rectangle 23"/>
              <p:cNvSpPr>
                <a:spLocks noChangeArrowheads="1"/>
              </p:cNvSpPr>
              <p:nvPr/>
            </p:nvSpPr>
            <p:spPr bwMode="auto">
              <a:xfrm>
                <a:off x="3714" y="318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0.2</a:t>
                </a:r>
                <a:endParaRPr lang="en-US" altLang="zh-CN" sz="1400"/>
              </a:p>
            </p:txBody>
          </p:sp>
          <p:sp>
            <p:nvSpPr>
              <p:cNvPr id="92184" name="Rectangle 24"/>
              <p:cNvSpPr>
                <a:spLocks noChangeArrowheads="1"/>
              </p:cNvSpPr>
              <p:nvPr/>
            </p:nvSpPr>
            <p:spPr bwMode="auto">
              <a:xfrm>
                <a:off x="3714" y="376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0.1</a:t>
                </a:r>
                <a:endParaRPr lang="en-US" altLang="zh-CN" sz="1400"/>
              </a:p>
            </p:txBody>
          </p:sp>
          <p:sp>
            <p:nvSpPr>
              <p:cNvPr id="92185" name="Rectangle 25"/>
              <p:cNvSpPr>
                <a:spLocks noChangeArrowheads="1"/>
              </p:cNvSpPr>
              <p:nvPr/>
            </p:nvSpPr>
            <p:spPr bwMode="auto">
              <a:xfrm>
                <a:off x="3714" y="4485"/>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0</a:t>
                </a:r>
                <a:endParaRPr lang="en-US" altLang="zh-CN" sz="1400"/>
              </a:p>
            </p:txBody>
          </p:sp>
          <p:sp>
            <p:nvSpPr>
              <p:cNvPr id="92186" name="Rectangle 26"/>
              <p:cNvSpPr>
                <a:spLocks noChangeArrowheads="1"/>
              </p:cNvSpPr>
              <p:nvPr/>
            </p:nvSpPr>
            <p:spPr bwMode="auto">
              <a:xfrm>
                <a:off x="4509" y="4560"/>
                <a:ext cx="240"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2</a:t>
                </a:r>
                <a:endParaRPr lang="en-US" altLang="zh-CN" sz="1400"/>
              </a:p>
            </p:txBody>
          </p:sp>
          <p:sp>
            <p:nvSpPr>
              <p:cNvPr id="92187" name="Rectangle 27"/>
              <p:cNvSpPr>
                <a:spLocks noChangeArrowheads="1"/>
              </p:cNvSpPr>
              <p:nvPr/>
            </p:nvSpPr>
            <p:spPr bwMode="auto">
              <a:xfrm>
                <a:off x="4941" y="4560"/>
                <a:ext cx="264"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4</a:t>
                </a:r>
                <a:endParaRPr lang="en-US" altLang="zh-CN" sz="1400"/>
              </a:p>
            </p:txBody>
          </p:sp>
          <p:sp>
            <p:nvSpPr>
              <p:cNvPr id="92188" name="Rectangle 28"/>
              <p:cNvSpPr>
                <a:spLocks noChangeArrowheads="1"/>
              </p:cNvSpPr>
              <p:nvPr/>
            </p:nvSpPr>
            <p:spPr bwMode="auto">
              <a:xfrm>
                <a:off x="5373" y="4560"/>
                <a:ext cx="318"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6</a:t>
                </a:r>
                <a:endParaRPr lang="en-US" altLang="zh-CN" sz="1400"/>
              </a:p>
            </p:txBody>
          </p:sp>
          <p:sp>
            <p:nvSpPr>
              <p:cNvPr id="92189" name="Rectangle 29"/>
              <p:cNvSpPr>
                <a:spLocks noChangeArrowheads="1"/>
              </p:cNvSpPr>
              <p:nvPr/>
            </p:nvSpPr>
            <p:spPr bwMode="auto">
              <a:xfrm>
                <a:off x="5793" y="4560"/>
                <a:ext cx="264"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8</a:t>
                </a:r>
                <a:endParaRPr lang="en-US" altLang="zh-CN" sz="1400"/>
              </a:p>
            </p:txBody>
          </p:sp>
          <p:sp>
            <p:nvSpPr>
              <p:cNvPr id="92190" name="Rectangle 30"/>
              <p:cNvSpPr>
                <a:spLocks noChangeArrowheads="1"/>
              </p:cNvSpPr>
              <p:nvPr/>
            </p:nvSpPr>
            <p:spPr bwMode="auto">
              <a:xfrm>
                <a:off x="6177" y="456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10</a:t>
                </a:r>
                <a:endParaRPr lang="en-US" altLang="zh-CN" sz="1400"/>
              </a:p>
            </p:txBody>
          </p:sp>
          <p:sp>
            <p:nvSpPr>
              <p:cNvPr id="92191" name="Rectangle 31"/>
              <p:cNvSpPr>
                <a:spLocks noChangeArrowheads="1"/>
              </p:cNvSpPr>
              <p:nvPr/>
            </p:nvSpPr>
            <p:spPr bwMode="auto">
              <a:xfrm>
                <a:off x="6603" y="456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12</a:t>
                </a:r>
                <a:endParaRPr lang="en-US" altLang="zh-CN" sz="1400"/>
              </a:p>
            </p:txBody>
          </p:sp>
          <p:sp>
            <p:nvSpPr>
              <p:cNvPr id="92192" name="Rectangle 32"/>
              <p:cNvSpPr>
                <a:spLocks noChangeArrowheads="1"/>
              </p:cNvSpPr>
              <p:nvPr/>
            </p:nvSpPr>
            <p:spPr bwMode="auto">
              <a:xfrm>
                <a:off x="7047" y="456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14</a:t>
                </a:r>
                <a:endParaRPr lang="en-US" altLang="zh-CN" sz="1400"/>
              </a:p>
            </p:txBody>
          </p:sp>
          <p:sp>
            <p:nvSpPr>
              <p:cNvPr id="92193" name="Rectangle 33"/>
              <p:cNvSpPr>
                <a:spLocks noChangeArrowheads="1"/>
              </p:cNvSpPr>
              <p:nvPr/>
            </p:nvSpPr>
            <p:spPr bwMode="auto">
              <a:xfrm>
                <a:off x="7473" y="456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16</a:t>
                </a:r>
                <a:endParaRPr lang="en-US" altLang="zh-CN" sz="1400"/>
              </a:p>
            </p:txBody>
          </p:sp>
          <p:sp>
            <p:nvSpPr>
              <p:cNvPr id="92194" name="Rectangle 34"/>
              <p:cNvSpPr>
                <a:spLocks noChangeArrowheads="1"/>
              </p:cNvSpPr>
              <p:nvPr/>
            </p:nvSpPr>
            <p:spPr bwMode="auto">
              <a:xfrm>
                <a:off x="8613" y="4560"/>
                <a:ext cx="426" cy="435"/>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r</a:t>
                </a:r>
                <a:endParaRPr lang="en-US" altLang="zh-CN" sz="1400"/>
              </a:p>
            </p:txBody>
          </p:sp>
        </p:grpSp>
        <p:grpSp>
          <p:nvGrpSpPr>
            <p:cNvPr id="4" name="Group 35"/>
            <p:cNvGrpSpPr>
              <a:grpSpLocks/>
            </p:cNvGrpSpPr>
            <p:nvPr/>
          </p:nvGrpSpPr>
          <p:grpSpPr bwMode="auto">
            <a:xfrm>
              <a:off x="4140" y="2310"/>
              <a:ext cx="3408" cy="2175"/>
              <a:chOff x="4140" y="2310"/>
              <a:chExt cx="3408" cy="2175"/>
            </a:xfrm>
          </p:grpSpPr>
          <p:sp>
            <p:nvSpPr>
              <p:cNvPr id="92196" name="Rectangle 36"/>
              <p:cNvSpPr>
                <a:spLocks noChangeArrowheads="1"/>
              </p:cNvSpPr>
              <p:nvPr/>
            </p:nvSpPr>
            <p:spPr bwMode="auto">
              <a:xfrm>
                <a:off x="4685" y="2645"/>
                <a:ext cx="565" cy="290"/>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n=20</a:t>
                </a:r>
                <a:endParaRPr lang="en-US" altLang="zh-CN" sz="1400"/>
              </a:p>
            </p:txBody>
          </p:sp>
          <p:sp>
            <p:nvSpPr>
              <p:cNvPr id="92197" name="Rectangle 37"/>
              <p:cNvSpPr>
                <a:spLocks noChangeArrowheads="1"/>
              </p:cNvSpPr>
              <p:nvPr/>
            </p:nvSpPr>
            <p:spPr bwMode="auto">
              <a:xfrm>
                <a:off x="5081" y="3020"/>
                <a:ext cx="565" cy="290"/>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n=30</a:t>
                </a:r>
                <a:endParaRPr lang="en-US" altLang="zh-CN" sz="1400"/>
              </a:p>
            </p:txBody>
          </p:sp>
          <p:sp>
            <p:nvSpPr>
              <p:cNvPr id="92198" name="Rectangle 38"/>
              <p:cNvSpPr>
                <a:spLocks noChangeArrowheads="1"/>
              </p:cNvSpPr>
              <p:nvPr/>
            </p:nvSpPr>
            <p:spPr bwMode="auto">
              <a:xfrm>
                <a:off x="5705" y="3120"/>
                <a:ext cx="565" cy="290"/>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n=40</a:t>
                </a:r>
                <a:endParaRPr lang="en-US" altLang="zh-CN" sz="1400"/>
              </a:p>
            </p:txBody>
          </p:sp>
          <p:sp>
            <p:nvSpPr>
              <p:cNvPr id="92199" name="Rectangle 39"/>
              <p:cNvSpPr>
                <a:spLocks noChangeArrowheads="1"/>
              </p:cNvSpPr>
              <p:nvPr/>
            </p:nvSpPr>
            <p:spPr bwMode="auto">
              <a:xfrm>
                <a:off x="6344" y="3200"/>
                <a:ext cx="565" cy="290"/>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n=50</a:t>
                </a:r>
                <a:endParaRPr lang="en-US" altLang="zh-CN" sz="1400"/>
              </a:p>
            </p:txBody>
          </p:sp>
          <p:sp>
            <p:nvSpPr>
              <p:cNvPr id="92200" name="Rectangle 40"/>
              <p:cNvSpPr>
                <a:spLocks noChangeArrowheads="1"/>
              </p:cNvSpPr>
              <p:nvPr/>
            </p:nvSpPr>
            <p:spPr bwMode="auto">
              <a:xfrm>
                <a:off x="4214" y="2310"/>
                <a:ext cx="565" cy="290"/>
              </a:xfrm>
              <a:prstGeom prst="rect">
                <a:avLst/>
              </a:prstGeom>
              <a:solidFill>
                <a:srgbClr val="FFFFFF"/>
              </a:solidFill>
              <a:ln w="9525">
                <a:noFill/>
                <a:miter lim="800000"/>
                <a:headEnd/>
                <a:tailEnd/>
              </a:ln>
            </p:spPr>
            <p:txBody>
              <a:bodyPr lIns="0" tIns="0" rIns="0" bIns="0"/>
              <a:lstStyle/>
              <a:p>
                <a:pPr algn="just"/>
                <a:r>
                  <a:rPr lang="en-US" altLang="zh-CN" sz="1400">
                    <a:latin typeface="Times New Roman" pitchFamily="18" charset="0"/>
                  </a:rPr>
                  <a:t>n=10</a:t>
                </a:r>
                <a:endParaRPr lang="en-US" altLang="zh-CN" sz="1400"/>
              </a:p>
            </p:txBody>
          </p:sp>
          <p:sp>
            <p:nvSpPr>
              <p:cNvPr id="92201" name="Freeform 41"/>
              <p:cNvSpPr>
                <a:spLocks/>
              </p:cNvSpPr>
              <p:nvPr/>
            </p:nvSpPr>
            <p:spPr bwMode="auto">
              <a:xfrm>
                <a:off x="4140" y="2552"/>
                <a:ext cx="1551" cy="1933"/>
              </a:xfrm>
              <a:custGeom>
                <a:avLst/>
                <a:gdLst/>
                <a:ahLst/>
                <a:cxnLst>
                  <a:cxn ang="0">
                    <a:pos x="0" y="918"/>
                  </a:cxn>
                  <a:cxn ang="0">
                    <a:pos x="74" y="483"/>
                  </a:cxn>
                  <a:cxn ang="0">
                    <a:pos x="213" y="48"/>
                  </a:cxn>
                  <a:cxn ang="0">
                    <a:pos x="369" y="193"/>
                  </a:cxn>
                  <a:cxn ang="0">
                    <a:pos x="609" y="773"/>
                  </a:cxn>
                  <a:cxn ang="0">
                    <a:pos x="801" y="1353"/>
                  </a:cxn>
                  <a:cxn ang="0">
                    <a:pos x="1065" y="1643"/>
                  </a:cxn>
                  <a:cxn ang="0">
                    <a:pos x="1551" y="1933"/>
                  </a:cxn>
                </a:cxnLst>
                <a:rect l="0" t="0" r="r" b="b"/>
                <a:pathLst>
                  <a:path w="1551" h="1933">
                    <a:moveTo>
                      <a:pt x="0" y="918"/>
                    </a:moveTo>
                    <a:cubicBezTo>
                      <a:pt x="19" y="773"/>
                      <a:pt x="39" y="628"/>
                      <a:pt x="74" y="483"/>
                    </a:cubicBezTo>
                    <a:cubicBezTo>
                      <a:pt x="109" y="338"/>
                      <a:pt x="164" y="96"/>
                      <a:pt x="213" y="48"/>
                    </a:cubicBezTo>
                    <a:cubicBezTo>
                      <a:pt x="262" y="0"/>
                      <a:pt x="303" y="72"/>
                      <a:pt x="369" y="193"/>
                    </a:cubicBezTo>
                    <a:cubicBezTo>
                      <a:pt x="435" y="314"/>
                      <a:pt x="537" y="580"/>
                      <a:pt x="609" y="773"/>
                    </a:cubicBezTo>
                    <a:cubicBezTo>
                      <a:pt x="681" y="966"/>
                      <a:pt x="725" y="1208"/>
                      <a:pt x="801" y="1353"/>
                    </a:cubicBezTo>
                    <a:cubicBezTo>
                      <a:pt x="877" y="1498"/>
                      <a:pt x="940" y="1546"/>
                      <a:pt x="1065" y="1643"/>
                    </a:cubicBezTo>
                    <a:cubicBezTo>
                      <a:pt x="1190" y="1740"/>
                      <a:pt x="1370" y="1836"/>
                      <a:pt x="1551" y="1933"/>
                    </a:cubicBezTo>
                  </a:path>
                </a:pathLst>
              </a:custGeom>
              <a:noFill/>
              <a:ln w="9525">
                <a:solidFill>
                  <a:srgbClr val="000000"/>
                </a:solidFill>
                <a:round/>
                <a:headEnd/>
                <a:tailEnd/>
              </a:ln>
            </p:spPr>
            <p:txBody>
              <a:bodyPr/>
              <a:lstStyle/>
              <a:p>
                <a:endParaRPr lang="zh-CN" altLang="en-US"/>
              </a:p>
            </p:txBody>
          </p:sp>
          <p:sp>
            <p:nvSpPr>
              <p:cNvPr id="92202" name="Freeform 42"/>
              <p:cNvSpPr>
                <a:spLocks/>
              </p:cNvSpPr>
              <p:nvPr/>
            </p:nvSpPr>
            <p:spPr bwMode="auto">
              <a:xfrm>
                <a:off x="4140" y="2913"/>
                <a:ext cx="2037" cy="1534"/>
              </a:xfrm>
              <a:custGeom>
                <a:avLst/>
                <a:gdLst/>
                <a:ahLst/>
                <a:cxnLst>
                  <a:cxn ang="0">
                    <a:pos x="0" y="1282"/>
                  </a:cxn>
                  <a:cxn ang="0">
                    <a:pos x="213" y="992"/>
                  </a:cxn>
                  <a:cxn ang="0">
                    <a:pos x="426" y="557"/>
                  </a:cxn>
                  <a:cxn ang="0">
                    <a:pos x="609" y="122"/>
                  </a:cxn>
                  <a:cxn ang="0">
                    <a:pos x="801" y="72"/>
                  </a:cxn>
                  <a:cxn ang="0">
                    <a:pos x="1065" y="557"/>
                  </a:cxn>
                  <a:cxn ang="0">
                    <a:pos x="1551" y="1282"/>
                  </a:cxn>
                  <a:cxn ang="0">
                    <a:pos x="1917" y="1498"/>
                  </a:cxn>
                  <a:cxn ang="0">
                    <a:pos x="2037" y="1498"/>
                  </a:cxn>
                </a:cxnLst>
                <a:rect l="0" t="0" r="r" b="b"/>
                <a:pathLst>
                  <a:path w="2037" h="1534">
                    <a:moveTo>
                      <a:pt x="0" y="1282"/>
                    </a:moveTo>
                    <a:cubicBezTo>
                      <a:pt x="71" y="1197"/>
                      <a:pt x="142" y="1113"/>
                      <a:pt x="213" y="992"/>
                    </a:cubicBezTo>
                    <a:cubicBezTo>
                      <a:pt x="284" y="871"/>
                      <a:pt x="360" y="702"/>
                      <a:pt x="426" y="557"/>
                    </a:cubicBezTo>
                    <a:cubicBezTo>
                      <a:pt x="492" y="412"/>
                      <a:pt x="546" y="203"/>
                      <a:pt x="609" y="122"/>
                    </a:cubicBezTo>
                    <a:cubicBezTo>
                      <a:pt x="672" y="41"/>
                      <a:pt x="725" y="0"/>
                      <a:pt x="801" y="72"/>
                    </a:cubicBezTo>
                    <a:cubicBezTo>
                      <a:pt x="877" y="144"/>
                      <a:pt x="940" y="355"/>
                      <a:pt x="1065" y="557"/>
                    </a:cubicBezTo>
                    <a:cubicBezTo>
                      <a:pt x="1190" y="759"/>
                      <a:pt x="1409" y="1125"/>
                      <a:pt x="1551" y="1282"/>
                    </a:cubicBezTo>
                    <a:cubicBezTo>
                      <a:pt x="1693" y="1439"/>
                      <a:pt x="1836" y="1462"/>
                      <a:pt x="1917" y="1498"/>
                    </a:cubicBezTo>
                    <a:cubicBezTo>
                      <a:pt x="1998" y="1534"/>
                      <a:pt x="2017" y="1516"/>
                      <a:pt x="2037" y="1498"/>
                    </a:cubicBezTo>
                  </a:path>
                </a:pathLst>
              </a:custGeom>
              <a:noFill/>
              <a:ln w="9525">
                <a:solidFill>
                  <a:srgbClr val="000000"/>
                </a:solidFill>
                <a:round/>
                <a:headEnd/>
                <a:tailEnd/>
              </a:ln>
            </p:spPr>
            <p:txBody>
              <a:bodyPr/>
              <a:lstStyle/>
              <a:p>
                <a:endParaRPr lang="zh-CN" altLang="en-US"/>
              </a:p>
            </p:txBody>
          </p:sp>
          <p:sp>
            <p:nvSpPr>
              <p:cNvPr id="92203" name="Freeform 43"/>
              <p:cNvSpPr>
                <a:spLocks/>
              </p:cNvSpPr>
              <p:nvPr/>
            </p:nvSpPr>
            <p:spPr bwMode="auto">
              <a:xfrm>
                <a:off x="4140" y="3263"/>
                <a:ext cx="2415" cy="1148"/>
              </a:xfrm>
              <a:custGeom>
                <a:avLst/>
                <a:gdLst/>
                <a:ahLst/>
                <a:cxnLst>
                  <a:cxn ang="0">
                    <a:pos x="0" y="1148"/>
                  </a:cxn>
                  <a:cxn ang="0">
                    <a:pos x="420" y="937"/>
                  </a:cxn>
                  <a:cxn ang="0">
                    <a:pos x="750" y="472"/>
                  </a:cxn>
                  <a:cxn ang="0">
                    <a:pos x="1200" y="37"/>
                  </a:cxn>
                  <a:cxn ang="0">
                    <a:pos x="1710" y="697"/>
                  </a:cxn>
                  <a:cxn ang="0">
                    <a:pos x="2010" y="1027"/>
                  </a:cxn>
                  <a:cxn ang="0">
                    <a:pos x="2415" y="1132"/>
                  </a:cxn>
                </a:cxnLst>
                <a:rect l="0" t="0" r="r" b="b"/>
                <a:pathLst>
                  <a:path w="2415" h="1148">
                    <a:moveTo>
                      <a:pt x="0" y="1148"/>
                    </a:moveTo>
                    <a:cubicBezTo>
                      <a:pt x="70" y="1113"/>
                      <a:pt x="295" y="1050"/>
                      <a:pt x="420" y="937"/>
                    </a:cubicBezTo>
                    <a:cubicBezTo>
                      <a:pt x="545" y="824"/>
                      <a:pt x="620" y="622"/>
                      <a:pt x="750" y="472"/>
                    </a:cubicBezTo>
                    <a:cubicBezTo>
                      <a:pt x="880" y="322"/>
                      <a:pt x="1040" y="0"/>
                      <a:pt x="1200" y="37"/>
                    </a:cubicBezTo>
                    <a:cubicBezTo>
                      <a:pt x="1360" y="74"/>
                      <a:pt x="1575" y="532"/>
                      <a:pt x="1710" y="697"/>
                    </a:cubicBezTo>
                    <a:cubicBezTo>
                      <a:pt x="1845" y="862"/>
                      <a:pt x="1892" y="955"/>
                      <a:pt x="2010" y="1027"/>
                    </a:cubicBezTo>
                    <a:cubicBezTo>
                      <a:pt x="2128" y="1099"/>
                      <a:pt x="2331" y="1110"/>
                      <a:pt x="2415" y="1132"/>
                    </a:cubicBezTo>
                  </a:path>
                </a:pathLst>
              </a:custGeom>
              <a:noFill/>
              <a:ln w="9525">
                <a:solidFill>
                  <a:srgbClr val="000000"/>
                </a:solidFill>
                <a:round/>
                <a:headEnd/>
                <a:tailEnd/>
              </a:ln>
            </p:spPr>
            <p:txBody>
              <a:bodyPr/>
              <a:lstStyle/>
              <a:p>
                <a:endParaRPr lang="zh-CN" altLang="en-US"/>
              </a:p>
            </p:txBody>
          </p:sp>
          <p:sp>
            <p:nvSpPr>
              <p:cNvPr id="92204" name="Freeform 44"/>
              <p:cNvSpPr>
                <a:spLocks/>
              </p:cNvSpPr>
              <p:nvPr/>
            </p:nvSpPr>
            <p:spPr bwMode="auto">
              <a:xfrm>
                <a:off x="4353" y="3366"/>
                <a:ext cx="2769" cy="1081"/>
              </a:xfrm>
              <a:custGeom>
                <a:avLst/>
                <a:gdLst/>
                <a:ahLst/>
                <a:cxnLst>
                  <a:cxn ang="0">
                    <a:pos x="0" y="1081"/>
                  </a:cxn>
                  <a:cxn ang="0">
                    <a:pos x="396" y="974"/>
                  </a:cxn>
                  <a:cxn ang="0">
                    <a:pos x="852" y="684"/>
                  </a:cxn>
                  <a:cxn ang="0">
                    <a:pos x="1338" y="104"/>
                  </a:cxn>
                  <a:cxn ang="0">
                    <a:pos x="1704" y="104"/>
                  </a:cxn>
                  <a:cxn ang="0">
                    <a:pos x="2187" y="729"/>
                  </a:cxn>
                  <a:cxn ang="0">
                    <a:pos x="2352" y="954"/>
                  </a:cxn>
                  <a:cxn ang="0">
                    <a:pos x="2769" y="1045"/>
                  </a:cxn>
                </a:cxnLst>
                <a:rect l="0" t="0" r="r" b="b"/>
                <a:pathLst>
                  <a:path w="2769" h="1081">
                    <a:moveTo>
                      <a:pt x="0" y="1081"/>
                    </a:moveTo>
                    <a:cubicBezTo>
                      <a:pt x="127" y="1060"/>
                      <a:pt x="254" y="1040"/>
                      <a:pt x="396" y="974"/>
                    </a:cubicBezTo>
                    <a:cubicBezTo>
                      <a:pt x="538" y="908"/>
                      <a:pt x="695" y="829"/>
                      <a:pt x="852" y="684"/>
                    </a:cubicBezTo>
                    <a:cubicBezTo>
                      <a:pt x="1009" y="539"/>
                      <a:pt x="1196" y="201"/>
                      <a:pt x="1338" y="104"/>
                    </a:cubicBezTo>
                    <a:cubicBezTo>
                      <a:pt x="1480" y="7"/>
                      <a:pt x="1563" y="0"/>
                      <a:pt x="1704" y="104"/>
                    </a:cubicBezTo>
                    <a:cubicBezTo>
                      <a:pt x="1845" y="208"/>
                      <a:pt x="2079" y="587"/>
                      <a:pt x="2187" y="729"/>
                    </a:cubicBezTo>
                    <a:cubicBezTo>
                      <a:pt x="2295" y="871"/>
                      <a:pt x="2255" y="901"/>
                      <a:pt x="2352" y="954"/>
                    </a:cubicBezTo>
                    <a:cubicBezTo>
                      <a:pt x="2449" y="1007"/>
                      <a:pt x="2682" y="1026"/>
                      <a:pt x="2769" y="1045"/>
                    </a:cubicBezTo>
                  </a:path>
                </a:pathLst>
              </a:custGeom>
              <a:noFill/>
              <a:ln w="9525">
                <a:solidFill>
                  <a:srgbClr val="000000"/>
                </a:solidFill>
                <a:round/>
                <a:headEnd/>
                <a:tailEnd/>
              </a:ln>
            </p:spPr>
            <p:txBody>
              <a:bodyPr/>
              <a:lstStyle/>
              <a:p>
                <a:endParaRPr lang="zh-CN" altLang="en-US"/>
              </a:p>
            </p:txBody>
          </p:sp>
          <p:sp>
            <p:nvSpPr>
              <p:cNvPr id="92205" name="Freeform 45"/>
              <p:cNvSpPr>
                <a:spLocks/>
              </p:cNvSpPr>
              <p:nvPr/>
            </p:nvSpPr>
            <p:spPr bwMode="auto">
              <a:xfrm>
                <a:off x="4509" y="3380"/>
                <a:ext cx="3039" cy="1105"/>
              </a:xfrm>
              <a:custGeom>
                <a:avLst/>
                <a:gdLst/>
                <a:ahLst/>
                <a:cxnLst>
                  <a:cxn ang="0">
                    <a:pos x="0" y="1105"/>
                  </a:cxn>
                  <a:cxn ang="0">
                    <a:pos x="483" y="960"/>
                  </a:cxn>
                  <a:cxn ang="0">
                    <a:pos x="1122" y="525"/>
                  </a:cxn>
                  <a:cxn ang="0">
                    <a:pos x="1491" y="190"/>
                  </a:cxn>
                  <a:cxn ang="0">
                    <a:pos x="1716" y="10"/>
                  </a:cxn>
                  <a:cxn ang="0">
                    <a:pos x="2046" y="250"/>
                  </a:cxn>
                  <a:cxn ang="0">
                    <a:pos x="2466" y="895"/>
                  </a:cxn>
                  <a:cxn ang="0">
                    <a:pos x="2886" y="1045"/>
                  </a:cxn>
                  <a:cxn ang="0">
                    <a:pos x="3039" y="1031"/>
                  </a:cxn>
                </a:cxnLst>
                <a:rect l="0" t="0" r="r" b="b"/>
                <a:pathLst>
                  <a:path w="3039" h="1105">
                    <a:moveTo>
                      <a:pt x="0" y="1105"/>
                    </a:moveTo>
                    <a:cubicBezTo>
                      <a:pt x="148" y="1081"/>
                      <a:pt x="296" y="1057"/>
                      <a:pt x="483" y="960"/>
                    </a:cubicBezTo>
                    <a:cubicBezTo>
                      <a:pt x="670" y="863"/>
                      <a:pt x="954" y="653"/>
                      <a:pt x="1122" y="525"/>
                    </a:cubicBezTo>
                    <a:cubicBezTo>
                      <a:pt x="1290" y="397"/>
                      <a:pt x="1392" y="276"/>
                      <a:pt x="1491" y="190"/>
                    </a:cubicBezTo>
                    <a:cubicBezTo>
                      <a:pt x="1590" y="104"/>
                      <a:pt x="1624" y="0"/>
                      <a:pt x="1716" y="10"/>
                    </a:cubicBezTo>
                    <a:cubicBezTo>
                      <a:pt x="1808" y="20"/>
                      <a:pt x="1921" y="102"/>
                      <a:pt x="2046" y="250"/>
                    </a:cubicBezTo>
                    <a:cubicBezTo>
                      <a:pt x="2171" y="398"/>
                      <a:pt x="2326" y="762"/>
                      <a:pt x="2466" y="895"/>
                    </a:cubicBezTo>
                    <a:cubicBezTo>
                      <a:pt x="2606" y="1028"/>
                      <a:pt x="2791" y="1022"/>
                      <a:pt x="2886" y="1045"/>
                    </a:cubicBezTo>
                    <a:cubicBezTo>
                      <a:pt x="2981" y="1068"/>
                      <a:pt x="3007" y="1034"/>
                      <a:pt x="3039" y="1031"/>
                    </a:cubicBezTo>
                  </a:path>
                </a:pathLst>
              </a:custGeom>
              <a:noFill/>
              <a:ln w="9525">
                <a:solidFill>
                  <a:srgbClr val="000000"/>
                </a:solidFill>
                <a:round/>
                <a:headEnd/>
                <a:tailEnd/>
              </a:ln>
            </p:spPr>
            <p:txBody>
              <a:bodyPr/>
              <a:lstStyle/>
              <a:p>
                <a:endParaRPr lang="zh-CN" altLang="en-US"/>
              </a:p>
            </p:txBody>
          </p:sp>
        </p:grpSp>
      </p:grpSp>
      <p:sp>
        <p:nvSpPr>
          <p:cNvPr id="92206" name="Rectangle 46"/>
          <p:cNvSpPr>
            <a:spLocks noChangeArrowheads="1"/>
          </p:cNvSpPr>
          <p:nvPr/>
        </p:nvSpPr>
        <p:spPr bwMode="auto">
          <a:xfrm>
            <a:off x="1825003" y="5758806"/>
            <a:ext cx="5184433" cy="461665"/>
          </a:xfrm>
          <a:prstGeom prst="rect">
            <a:avLst/>
          </a:prstGeom>
          <a:noFill/>
          <a:ln w="9525">
            <a:noFill/>
            <a:miter lim="800000"/>
            <a:headEnd/>
            <a:tailEnd/>
          </a:ln>
          <a:effectLst/>
        </p:spPr>
        <p:txBody>
          <a:bodyPr wrap="none" anchor="ctr">
            <a:spAutoFit/>
          </a:bodyPr>
          <a:lstStyle/>
          <a:p>
            <a:pPr algn="ctr"/>
            <a:r>
              <a:rPr lang="en-US" altLang="zh-CN" sz="2400" b="1" dirty="0"/>
              <a:t>P</a:t>
            </a:r>
            <a:r>
              <a:rPr lang="zh-CN" altLang="en-US" sz="2400" b="1" dirty="0"/>
              <a:t>一定，二项分布图形随</a:t>
            </a:r>
            <a:r>
              <a:rPr lang="en-US" altLang="zh-CN" sz="2400" b="1" dirty="0"/>
              <a:t>n</a:t>
            </a:r>
            <a:r>
              <a:rPr lang="zh-CN" altLang="en-US" sz="2400" b="1" dirty="0"/>
              <a:t>的变化情况</a:t>
            </a:r>
          </a:p>
        </p:txBody>
      </p:sp>
    </p:spTree>
  </p:cSld>
  <p:clrMapOvr>
    <a:masterClrMapping/>
  </p:clrMapOvr>
  <p:transition>
    <p:cover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endParaRPr lang="zh-CN" altLang="zh-CN" b="1"/>
          </a:p>
        </p:txBody>
      </p:sp>
      <p:grpSp>
        <p:nvGrpSpPr>
          <p:cNvPr id="2" name="Group 4"/>
          <p:cNvGrpSpPr>
            <a:grpSpLocks/>
          </p:cNvGrpSpPr>
          <p:nvPr/>
        </p:nvGrpSpPr>
        <p:grpSpPr bwMode="auto">
          <a:xfrm>
            <a:off x="1979613" y="1919288"/>
            <a:ext cx="6013450" cy="3309937"/>
            <a:chOff x="3288" y="6050"/>
            <a:chExt cx="6177" cy="3560"/>
          </a:xfrm>
        </p:grpSpPr>
        <p:grpSp>
          <p:nvGrpSpPr>
            <p:cNvPr id="3" name="Group 5"/>
            <p:cNvGrpSpPr>
              <a:grpSpLocks/>
            </p:cNvGrpSpPr>
            <p:nvPr/>
          </p:nvGrpSpPr>
          <p:grpSpPr bwMode="auto">
            <a:xfrm>
              <a:off x="3288" y="6200"/>
              <a:ext cx="6177" cy="3410"/>
              <a:chOff x="3288" y="5910"/>
              <a:chExt cx="6177" cy="3410"/>
            </a:xfrm>
          </p:grpSpPr>
          <p:sp>
            <p:nvSpPr>
              <p:cNvPr id="93190" name="Rectangle 6"/>
              <p:cNvSpPr>
                <a:spLocks noChangeArrowheads="1"/>
              </p:cNvSpPr>
              <p:nvPr/>
            </p:nvSpPr>
            <p:spPr bwMode="auto">
              <a:xfrm>
                <a:off x="3788" y="6635"/>
                <a:ext cx="778" cy="290"/>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P=0.05</a:t>
                </a:r>
                <a:endParaRPr lang="en-US" altLang="zh-CN" sz="1600"/>
              </a:p>
            </p:txBody>
          </p:sp>
          <p:sp>
            <p:nvSpPr>
              <p:cNvPr id="93191" name="Rectangle 7"/>
              <p:cNvSpPr>
                <a:spLocks noChangeArrowheads="1"/>
              </p:cNvSpPr>
              <p:nvPr/>
            </p:nvSpPr>
            <p:spPr bwMode="auto">
              <a:xfrm>
                <a:off x="3288" y="5910"/>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P</a:t>
                </a:r>
                <a:r>
                  <a:rPr lang="en-US" altLang="zh-CN" sz="1600" baseline="-25000">
                    <a:latin typeface="Times New Roman" pitchFamily="18" charset="0"/>
                  </a:rPr>
                  <a:t>(r)</a:t>
                </a:r>
                <a:endParaRPr lang="en-US" altLang="zh-CN" sz="1600"/>
              </a:p>
            </p:txBody>
          </p:sp>
          <p:sp>
            <p:nvSpPr>
              <p:cNvPr id="93192" name="Line 8"/>
              <p:cNvSpPr>
                <a:spLocks noChangeShapeType="1"/>
              </p:cNvSpPr>
              <p:nvPr/>
            </p:nvSpPr>
            <p:spPr bwMode="auto">
              <a:xfrm flipV="1">
                <a:off x="3714" y="8784"/>
                <a:ext cx="5751" cy="26"/>
              </a:xfrm>
              <a:prstGeom prst="line">
                <a:avLst/>
              </a:prstGeom>
              <a:noFill/>
              <a:ln w="9525">
                <a:solidFill>
                  <a:srgbClr val="000000"/>
                </a:solidFill>
                <a:round/>
                <a:headEnd/>
                <a:tailEnd type="triangle" w="med" len="med"/>
              </a:ln>
            </p:spPr>
            <p:txBody>
              <a:bodyPr/>
              <a:lstStyle/>
              <a:p>
                <a:endParaRPr lang="zh-CN" altLang="en-US"/>
              </a:p>
            </p:txBody>
          </p:sp>
          <p:sp>
            <p:nvSpPr>
              <p:cNvPr id="93193" name="Line 9"/>
              <p:cNvSpPr>
                <a:spLocks noChangeShapeType="1"/>
              </p:cNvSpPr>
              <p:nvPr/>
            </p:nvSpPr>
            <p:spPr bwMode="auto">
              <a:xfrm>
                <a:off x="3714" y="8230"/>
                <a:ext cx="74" cy="0"/>
              </a:xfrm>
              <a:prstGeom prst="line">
                <a:avLst/>
              </a:prstGeom>
              <a:noFill/>
              <a:ln w="9525">
                <a:solidFill>
                  <a:srgbClr val="000000"/>
                </a:solidFill>
                <a:round/>
                <a:headEnd/>
                <a:tailEnd/>
              </a:ln>
            </p:spPr>
            <p:txBody>
              <a:bodyPr/>
              <a:lstStyle/>
              <a:p>
                <a:endParaRPr lang="zh-CN" altLang="en-US"/>
              </a:p>
            </p:txBody>
          </p:sp>
          <p:sp>
            <p:nvSpPr>
              <p:cNvPr id="93194" name="Line 10"/>
              <p:cNvSpPr>
                <a:spLocks noChangeShapeType="1"/>
              </p:cNvSpPr>
              <p:nvPr/>
            </p:nvSpPr>
            <p:spPr bwMode="auto">
              <a:xfrm>
                <a:off x="3714" y="6490"/>
                <a:ext cx="74" cy="0"/>
              </a:xfrm>
              <a:prstGeom prst="line">
                <a:avLst/>
              </a:prstGeom>
              <a:noFill/>
              <a:ln w="9525">
                <a:solidFill>
                  <a:srgbClr val="000000"/>
                </a:solidFill>
                <a:round/>
                <a:headEnd/>
                <a:tailEnd/>
              </a:ln>
            </p:spPr>
            <p:txBody>
              <a:bodyPr/>
              <a:lstStyle/>
              <a:p>
                <a:endParaRPr lang="zh-CN" altLang="en-US"/>
              </a:p>
            </p:txBody>
          </p:sp>
          <p:sp>
            <p:nvSpPr>
              <p:cNvPr id="93195" name="Line 11"/>
              <p:cNvSpPr>
                <a:spLocks noChangeShapeType="1"/>
              </p:cNvSpPr>
              <p:nvPr/>
            </p:nvSpPr>
            <p:spPr bwMode="auto">
              <a:xfrm>
                <a:off x="3714" y="7070"/>
                <a:ext cx="74" cy="0"/>
              </a:xfrm>
              <a:prstGeom prst="line">
                <a:avLst/>
              </a:prstGeom>
              <a:noFill/>
              <a:ln w="9525">
                <a:solidFill>
                  <a:srgbClr val="000000"/>
                </a:solidFill>
                <a:round/>
                <a:headEnd/>
                <a:tailEnd/>
              </a:ln>
            </p:spPr>
            <p:txBody>
              <a:bodyPr/>
              <a:lstStyle/>
              <a:p>
                <a:endParaRPr lang="zh-CN" altLang="en-US"/>
              </a:p>
            </p:txBody>
          </p:sp>
          <p:sp>
            <p:nvSpPr>
              <p:cNvPr id="93196" name="Line 12"/>
              <p:cNvSpPr>
                <a:spLocks noChangeShapeType="1"/>
              </p:cNvSpPr>
              <p:nvPr/>
            </p:nvSpPr>
            <p:spPr bwMode="auto">
              <a:xfrm>
                <a:off x="3714" y="7650"/>
                <a:ext cx="74" cy="0"/>
              </a:xfrm>
              <a:prstGeom prst="line">
                <a:avLst/>
              </a:prstGeom>
              <a:noFill/>
              <a:ln w="9525">
                <a:solidFill>
                  <a:srgbClr val="000000"/>
                </a:solidFill>
                <a:round/>
                <a:headEnd/>
                <a:tailEnd/>
              </a:ln>
            </p:spPr>
            <p:txBody>
              <a:bodyPr/>
              <a:lstStyle/>
              <a:p>
                <a:endParaRPr lang="zh-CN" altLang="en-US"/>
              </a:p>
            </p:txBody>
          </p:sp>
          <p:sp>
            <p:nvSpPr>
              <p:cNvPr id="93197" name="Line 13"/>
              <p:cNvSpPr>
                <a:spLocks noChangeShapeType="1"/>
              </p:cNvSpPr>
              <p:nvPr/>
            </p:nvSpPr>
            <p:spPr bwMode="auto">
              <a:xfrm flipV="1">
                <a:off x="4140" y="8736"/>
                <a:ext cx="0" cy="74"/>
              </a:xfrm>
              <a:prstGeom prst="line">
                <a:avLst/>
              </a:prstGeom>
              <a:noFill/>
              <a:ln w="9525">
                <a:solidFill>
                  <a:srgbClr val="000000"/>
                </a:solidFill>
                <a:round/>
                <a:headEnd/>
                <a:tailEnd/>
              </a:ln>
            </p:spPr>
            <p:txBody>
              <a:bodyPr/>
              <a:lstStyle/>
              <a:p>
                <a:endParaRPr lang="zh-CN" altLang="en-US"/>
              </a:p>
            </p:txBody>
          </p:sp>
          <p:sp>
            <p:nvSpPr>
              <p:cNvPr id="93198" name="Line 14"/>
              <p:cNvSpPr>
                <a:spLocks noChangeShapeType="1"/>
              </p:cNvSpPr>
              <p:nvPr/>
            </p:nvSpPr>
            <p:spPr bwMode="auto">
              <a:xfrm flipV="1">
                <a:off x="7122" y="8736"/>
                <a:ext cx="0" cy="74"/>
              </a:xfrm>
              <a:prstGeom prst="line">
                <a:avLst/>
              </a:prstGeom>
              <a:noFill/>
              <a:ln w="9525">
                <a:solidFill>
                  <a:srgbClr val="000000"/>
                </a:solidFill>
                <a:round/>
                <a:headEnd/>
                <a:tailEnd/>
              </a:ln>
            </p:spPr>
            <p:txBody>
              <a:bodyPr/>
              <a:lstStyle/>
              <a:p>
                <a:endParaRPr lang="zh-CN" altLang="en-US"/>
              </a:p>
            </p:txBody>
          </p:sp>
          <p:sp>
            <p:nvSpPr>
              <p:cNvPr id="93199" name="Line 15"/>
              <p:cNvSpPr>
                <a:spLocks noChangeShapeType="1"/>
              </p:cNvSpPr>
              <p:nvPr/>
            </p:nvSpPr>
            <p:spPr bwMode="auto">
              <a:xfrm flipV="1">
                <a:off x="6696" y="8736"/>
                <a:ext cx="0" cy="74"/>
              </a:xfrm>
              <a:prstGeom prst="line">
                <a:avLst/>
              </a:prstGeom>
              <a:noFill/>
              <a:ln w="9525">
                <a:solidFill>
                  <a:srgbClr val="000000"/>
                </a:solidFill>
                <a:round/>
                <a:headEnd/>
                <a:tailEnd/>
              </a:ln>
            </p:spPr>
            <p:txBody>
              <a:bodyPr/>
              <a:lstStyle/>
              <a:p>
                <a:endParaRPr lang="zh-CN" altLang="en-US"/>
              </a:p>
            </p:txBody>
          </p:sp>
          <p:sp>
            <p:nvSpPr>
              <p:cNvPr id="93200" name="Line 16"/>
              <p:cNvSpPr>
                <a:spLocks noChangeShapeType="1"/>
              </p:cNvSpPr>
              <p:nvPr/>
            </p:nvSpPr>
            <p:spPr bwMode="auto">
              <a:xfrm flipV="1">
                <a:off x="6270" y="8736"/>
                <a:ext cx="0" cy="74"/>
              </a:xfrm>
              <a:prstGeom prst="line">
                <a:avLst/>
              </a:prstGeom>
              <a:noFill/>
              <a:ln w="9525">
                <a:solidFill>
                  <a:srgbClr val="000000"/>
                </a:solidFill>
                <a:round/>
                <a:headEnd/>
                <a:tailEnd/>
              </a:ln>
            </p:spPr>
            <p:txBody>
              <a:bodyPr/>
              <a:lstStyle/>
              <a:p>
                <a:endParaRPr lang="zh-CN" altLang="en-US"/>
              </a:p>
            </p:txBody>
          </p:sp>
          <p:sp>
            <p:nvSpPr>
              <p:cNvPr id="93201" name="Line 17"/>
              <p:cNvSpPr>
                <a:spLocks noChangeShapeType="1"/>
              </p:cNvSpPr>
              <p:nvPr/>
            </p:nvSpPr>
            <p:spPr bwMode="auto">
              <a:xfrm flipV="1">
                <a:off x="5844" y="8736"/>
                <a:ext cx="0" cy="74"/>
              </a:xfrm>
              <a:prstGeom prst="line">
                <a:avLst/>
              </a:prstGeom>
              <a:noFill/>
              <a:ln w="9525">
                <a:solidFill>
                  <a:srgbClr val="000000"/>
                </a:solidFill>
                <a:round/>
                <a:headEnd/>
                <a:tailEnd/>
              </a:ln>
            </p:spPr>
            <p:txBody>
              <a:bodyPr/>
              <a:lstStyle/>
              <a:p>
                <a:endParaRPr lang="zh-CN" altLang="en-US"/>
              </a:p>
            </p:txBody>
          </p:sp>
          <p:sp>
            <p:nvSpPr>
              <p:cNvPr id="93202" name="Line 18"/>
              <p:cNvSpPr>
                <a:spLocks noChangeShapeType="1"/>
              </p:cNvSpPr>
              <p:nvPr/>
            </p:nvSpPr>
            <p:spPr bwMode="auto">
              <a:xfrm flipV="1">
                <a:off x="5418" y="8736"/>
                <a:ext cx="0" cy="74"/>
              </a:xfrm>
              <a:prstGeom prst="line">
                <a:avLst/>
              </a:prstGeom>
              <a:noFill/>
              <a:ln w="9525">
                <a:solidFill>
                  <a:srgbClr val="000000"/>
                </a:solidFill>
                <a:round/>
                <a:headEnd/>
                <a:tailEnd/>
              </a:ln>
            </p:spPr>
            <p:txBody>
              <a:bodyPr/>
              <a:lstStyle/>
              <a:p>
                <a:endParaRPr lang="zh-CN" altLang="en-US"/>
              </a:p>
            </p:txBody>
          </p:sp>
          <p:sp>
            <p:nvSpPr>
              <p:cNvPr id="93203" name="Line 19"/>
              <p:cNvSpPr>
                <a:spLocks noChangeShapeType="1"/>
              </p:cNvSpPr>
              <p:nvPr/>
            </p:nvSpPr>
            <p:spPr bwMode="auto">
              <a:xfrm flipV="1">
                <a:off x="4992" y="8736"/>
                <a:ext cx="0" cy="74"/>
              </a:xfrm>
              <a:prstGeom prst="line">
                <a:avLst/>
              </a:prstGeom>
              <a:noFill/>
              <a:ln w="9525">
                <a:solidFill>
                  <a:srgbClr val="000000"/>
                </a:solidFill>
                <a:round/>
                <a:headEnd/>
                <a:tailEnd/>
              </a:ln>
            </p:spPr>
            <p:txBody>
              <a:bodyPr/>
              <a:lstStyle/>
              <a:p>
                <a:endParaRPr lang="zh-CN" altLang="en-US"/>
              </a:p>
            </p:txBody>
          </p:sp>
          <p:sp>
            <p:nvSpPr>
              <p:cNvPr id="93204" name="Line 20"/>
              <p:cNvSpPr>
                <a:spLocks noChangeShapeType="1"/>
              </p:cNvSpPr>
              <p:nvPr/>
            </p:nvSpPr>
            <p:spPr bwMode="auto">
              <a:xfrm flipV="1">
                <a:off x="4566" y="8736"/>
                <a:ext cx="0" cy="74"/>
              </a:xfrm>
              <a:prstGeom prst="line">
                <a:avLst/>
              </a:prstGeom>
              <a:noFill/>
              <a:ln w="9525">
                <a:solidFill>
                  <a:srgbClr val="000000"/>
                </a:solidFill>
                <a:round/>
                <a:headEnd/>
                <a:tailEnd/>
              </a:ln>
            </p:spPr>
            <p:txBody>
              <a:bodyPr/>
              <a:lstStyle/>
              <a:p>
                <a:endParaRPr lang="zh-CN" altLang="en-US"/>
              </a:p>
            </p:txBody>
          </p:sp>
          <p:sp>
            <p:nvSpPr>
              <p:cNvPr id="93205" name="Rectangle 21"/>
              <p:cNvSpPr>
                <a:spLocks noChangeArrowheads="1"/>
              </p:cNvSpPr>
              <p:nvPr/>
            </p:nvSpPr>
            <p:spPr bwMode="auto">
              <a:xfrm>
                <a:off x="3288" y="6200"/>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0.4</a:t>
                </a:r>
                <a:endParaRPr lang="en-US" altLang="zh-CN" sz="1600"/>
              </a:p>
            </p:txBody>
          </p:sp>
          <p:sp>
            <p:nvSpPr>
              <p:cNvPr id="93206" name="Rectangle 22"/>
              <p:cNvSpPr>
                <a:spLocks noChangeArrowheads="1"/>
              </p:cNvSpPr>
              <p:nvPr/>
            </p:nvSpPr>
            <p:spPr bwMode="auto">
              <a:xfrm>
                <a:off x="3288" y="687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0.3</a:t>
                </a:r>
                <a:endParaRPr lang="en-US" altLang="zh-CN" sz="1600"/>
              </a:p>
            </p:txBody>
          </p:sp>
          <p:sp>
            <p:nvSpPr>
              <p:cNvPr id="93207" name="Rectangle 23"/>
              <p:cNvSpPr>
                <a:spLocks noChangeArrowheads="1"/>
              </p:cNvSpPr>
              <p:nvPr/>
            </p:nvSpPr>
            <p:spPr bwMode="auto">
              <a:xfrm>
                <a:off x="3288" y="750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0.2</a:t>
                </a:r>
                <a:endParaRPr lang="en-US" altLang="zh-CN" sz="1600"/>
              </a:p>
            </p:txBody>
          </p:sp>
          <p:sp>
            <p:nvSpPr>
              <p:cNvPr id="93208" name="Rectangle 24"/>
              <p:cNvSpPr>
                <a:spLocks noChangeArrowheads="1"/>
              </p:cNvSpPr>
              <p:nvPr/>
            </p:nvSpPr>
            <p:spPr bwMode="auto">
              <a:xfrm>
                <a:off x="3288" y="80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0.1</a:t>
                </a:r>
                <a:endParaRPr lang="en-US" altLang="zh-CN" sz="1600"/>
              </a:p>
            </p:txBody>
          </p:sp>
          <p:sp>
            <p:nvSpPr>
              <p:cNvPr id="93209" name="Rectangle 25"/>
              <p:cNvSpPr>
                <a:spLocks noChangeArrowheads="1"/>
              </p:cNvSpPr>
              <p:nvPr/>
            </p:nvSpPr>
            <p:spPr bwMode="auto">
              <a:xfrm>
                <a:off x="3288" y="8810"/>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0</a:t>
                </a:r>
                <a:endParaRPr lang="en-US" altLang="zh-CN" sz="1600"/>
              </a:p>
            </p:txBody>
          </p:sp>
          <p:sp>
            <p:nvSpPr>
              <p:cNvPr id="93210" name="Rectangle 26"/>
              <p:cNvSpPr>
                <a:spLocks noChangeArrowheads="1"/>
              </p:cNvSpPr>
              <p:nvPr/>
            </p:nvSpPr>
            <p:spPr bwMode="auto">
              <a:xfrm>
                <a:off x="4083" y="8885"/>
                <a:ext cx="240"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2</a:t>
                </a:r>
                <a:endParaRPr lang="en-US" altLang="zh-CN" sz="1600"/>
              </a:p>
            </p:txBody>
          </p:sp>
          <p:sp>
            <p:nvSpPr>
              <p:cNvPr id="93211" name="Rectangle 27"/>
              <p:cNvSpPr>
                <a:spLocks noChangeArrowheads="1"/>
              </p:cNvSpPr>
              <p:nvPr/>
            </p:nvSpPr>
            <p:spPr bwMode="auto">
              <a:xfrm>
                <a:off x="4515" y="8885"/>
                <a:ext cx="264"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4</a:t>
                </a:r>
                <a:endParaRPr lang="en-US" altLang="zh-CN" sz="1600"/>
              </a:p>
            </p:txBody>
          </p:sp>
          <p:sp>
            <p:nvSpPr>
              <p:cNvPr id="93212" name="Rectangle 28"/>
              <p:cNvSpPr>
                <a:spLocks noChangeArrowheads="1"/>
              </p:cNvSpPr>
              <p:nvPr/>
            </p:nvSpPr>
            <p:spPr bwMode="auto">
              <a:xfrm>
                <a:off x="4947" y="8885"/>
                <a:ext cx="318"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6</a:t>
                </a:r>
                <a:endParaRPr lang="en-US" altLang="zh-CN" sz="1600"/>
              </a:p>
            </p:txBody>
          </p:sp>
          <p:sp>
            <p:nvSpPr>
              <p:cNvPr id="93213" name="Rectangle 29"/>
              <p:cNvSpPr>
                <a:spLocks noChangeArrowheads="1"/>
              </p:cNvSpPr>
              <p:nvPr/>
            </p:nvSpPr>
            <p:spPr bwMode="auto">
              <a:xfrm>
                <a:off x="5367" y="8885"/>
                <a:ext cx="264"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8</a:t>
                </a:r>
                <a:endParaRPr lang="en-US" altLang="zh-CN" sz="1600"/>
              </a:p>
            </p:txBody>
          </p:sp>
          <p:sp>
            <p:nvSpPr>
              <p:cNvPr id="93214" name="Rectangle 30"/>
              <p:cNvSpPr>
                <a:spLocks noChangeArrowheads="1"/>
              </p:cNvSpPr>
              <p:nvPr/>
            </p:nvSpPr>
            <p:spPr bwMode="auto">
              <a:xfrm>
                <a:off x="5751"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sp>
            <p:nvSpPr>
              <p:cNvPr id="93215" name="Rectangle 31"/>
              <p:cNvSpPr>
                <a:spLocks noChangeArrowheads="1"/>
              </p:cNvSpPr>
              <p:nvPr/>
            </p:nvSpPr>
            <p:spPr bwMode="auto">
              <a:xfrm>
                <a:off x="6177"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12</a:t>
                </a:r>
                <a:endParaRPr lang="en-US" altLang="zh-CN" sz="1600"/>
              </a:p>
            </p:txBody>
          </p:sp>
          <p:sp>
            <p:nvSpPr>
              <p:cNvPr id="93216" name="Rectangle 32"/>
              <p:cNvSpPr>
                <a:spLocks noChangeArrowheads="1"/>
              </p:cNvSpPr>
              <p:nvPr/>
            </p:nvSpPr>
            <p:spPr bwMode="auto">
              <a:xfrm>
                <a:off x="6621"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14</a:t>
                </a:r>
                <a:endParaRPr lang="en-US" altLang="zh-CN" sz="1600"/>
              </a:p>
            </p:txBody>
          </p:sp>
          <p:sp>
            <p:nvSpPr>
              <p:cNvPr id="93217" name="Rectangle 33"/>
              <p:cNvSpPr>
                <a:spLocks noChangeArrowheads="1"/>
              </p:cNvSpPr>
              <p:nvPr/>
            </p:nvSpPr>
            <p:spPr bwMode="auto">
              <a:xfrm>
                <a:off x="7047"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16</a:t>
                </a:r>
                <a:endParaRPr lang="en-US" altLang="zh-CN" sz="1600"/>
              </a:p>
            </p:txBody>
          </p:sp>
          <p:sp>
            <p:nvSpPr>
              <p:cNvPr id="93218" name="Rectangle 34"/>
              <p:cNvSpPr>
                <a:spLocks noChangeArrowheads="1"/>
              </p:cNvSpPr>
              <p:nvPr/>
            </p:nvSpPr>
            <p:spPr bwMode="auto">
              <a:xfrm>
                <a:off x="4259" y="6970"/>
                <a:ext cx="688" cy="290"/>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P=0.15</a:t>
                </a:r>
                <a:endParaRPr lang="en-US" altLang="zh-CN" sz="1600"/>
              </a:p>
            </p:txBody>
          </p:sp>
          <p:sp>
            <p:nvSpPr>
              <p:cNvPr id="93219" name="Rectangle 35"/>
              <p:cNvSpPr>
                <a:spLocks noChangeArrowheads="1"/>
              </p:cNvSpPr>
              <p:nvPr/>
            </p:nvSpPr>
            <p:spPr bwMode="auto">
              <a:xfrm>
                <a:off x="4932" y="7310"/>
                <a:ext cx="712" cy="314"/>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P=0.25</a:t>
                </a:r>
                <a:endParaRPr lang="en-US" altLang="zh-CN" sz="1600"/>
              </a:p>
            </p:txBody>
          </p:sp>
          <p:sp>
            <p:nvSpPr>
              <p:cNvPr id="93220" name="Rectangle 36"/>
              <p:cNvSpPr>
                <a:spLocks noChangeArrowheads="1"/>
              </p:cNvSpPr>
              <p:nvPr/>
            </p:nvSpPr>
            <p:spPr bwMode="auto">
              <a:xfrm>
                <a:off x="5751" y="7435"/>
                <a:ext cx="658" cy="290"/>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P=0.35</a:t>
                </a:r>
                <a:endParaRPr lang="en-US" altLang="zh-CN" sz="1600"/>
              </a:p>
            </p:txBody>
          </p:sp>
          <p:sp>
            <p:nvSpPr>
              <p:cNvPr id="93221" name="Rectangle 37"/>
              <p:cNvSpPr>
                <a:spLocks noChangeArrowheads="1"/>
              </p:cNvSpPr>
              <p:nvPr/>
            </p:nvSpPr>
            <p:spPr bwMode="auto">
              <a:xfrm>
                <a:off x="6557" y="7310"/>
                <a:ext cx="778" cy="270"/>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P=0.50</a:t>
                </a:r>
                <a:endParaRPr lang="en-US" altLang="zh-CN" sz="1600"/>
              </a:p>
            </p:txBody>
          </p:sp>
          <p:sp>
            <p:nvSpPr>
              <p:cNvPr id="93222" name="Freeform 38"/>
              <p:cNvSpPr>
                <a:spLocks/>
              </p:cNvSpPr>
              <p:nvPr/>
            </p:nvSpPr>
            <p:spPr bwMode="auto">
              <a:xfrm>
                <a:off x="3702" y="6900"/>
                <a:ext cx="1305" cy="1905"/>
              </a:xfrm>
              <a:custGeom>
                <a:avLst/>
                <a:gdLst/>
                <a:ahLst/>
                <a:cxnLst>
                  <a:cxn ang="0">
                    <a:pos x="0" y="330"/>
                  </a:cxn>
                  <a:cxn ang="0">
                    <a:pos x="225" y="25"/>
                  </a:cxn>
                  <a:cxn ang="0">
                    <a:pos x="345" y="180"/>
                  </a:cxn>
                  <a:cxn ang="0">
                    <a:pos x="585" y="780"/>
                  </a:cxn>
                  <a:cxn ang="0">
                    <a:pos x="813" y="1330"/>
                  </a:cxn>
                  <a:cxn ang="0">
                    <a:pos x="1305" y="1905"/>
                  </a:cxn>
                </a:cxnLst>
                <a:rect l="0" t="0" r="r" b="b"/>
                <a:pathLst>
                  <a:path w="1305" h="1905">
                    <a:moveTo>
                      <a:pt x="0" y="330"/>
                    </a:moveTo>
                    <a:cubicBezTo>
                      <a:pt x="37" y="279"/>
                      <a:pt x="167" y="50"/>
                      <a:pt x="225" y="25"/>
                    </a:cubicBezTo>
                    <a:cubicBezTo>
                      <a:pt x="283" y="0"/>
                      <a:pt x="285" y="54"/>
                      <a:pt x="345" y="180"/>
                    </a:cubicBezTo>
                    <a:cubicBezTo>
                      <a:pt x="405" y="306"/>
                      <a:pt x="507" y="588"/>
                      <a:pt x="585" y="780"/>
                    </a:cubicBezTo>
                    <a:cubicBezTo>
                      <a:pt x="663" y="972"/>
                      <a:pt x="693" y="1142"/>
                      <a:pt x="813" y="1330"/>
                    </a:cubicBezTo>
                    <a:cubicBezTo>
                      <a:pt x="933" y="1518"/>
                      <a:pt x="1223" y="1809"/>
                      <a:pt x="1305" y="1905"/>
                    </a:cubicBezTo>
                  </a:path>
                </a:pathLst>
              </a:custGeom>
              <a:noFill/>
              <a:ln w="9525">
                <a:solidFill>
                  <a:srgbClr val="000000"/>
                </a:solidFill>
                <a:round/>
                <a:headEnd/>
                <a:tailEnd/>
              </a:ln>
            </p:spPr>
            <p:txBody>
              <a:bodyPr/>
              <a:lstStyle/>
              <a:p>
                <a:endParaRPr lang="zh-CN" altLang="en-US"/>
              </a:p>
            </p:txBody>
          </p:sp>
          <p:sp>
            <p:nvSpPr>
              <p:cNvPr id="93223" name="Freeform 39"/>
              <p:cNvSpPr>
                <a:spLocks/>
              </p:cNvSpPr>
              <p:nvPr/>
            </p:nvSpPr>
            <p:spPr bwMode="auto">
              <a:xfrm>
                <a:off x="3717" y="7190"/>
                <a:ext cx="2034" cy="1582"/>
              </a:xfrm>
              <a:custGeom>
                <a:avLst/>
                <a:gdLst/>
                <a:ahLst/>
                <a:cxnLst>
                  <a:cxn ang="0">
                    <a:pos x="0" y="1540"/>
                  </a:cxn>
                  <a:cxn ang="0">
                    <a:pos x="300" y="1045"/>
                  </a:cxn>
                  <a:cxn ang="0">
                    <a:pos x="450" y="415"/>
                  </a:cxn>
                  <a:cxn ang="0">
                    <a:pos x="540" y="175"/>
                  </a:cxn>
                  <a:cxn ang="0">
                    <a:pos x="738" y="10"/>
                  </a:cxn>
                  <a:cxn ang="0">
                    <a:pos x="1020" y="220"/>
                  </a:cxn>
                  <a:cxn ang="0">
                    <a:pos x="1548" y="1330"/>
                  </a:cxn>
                  <a:cxn ang="0">
                    <a:pos x="1914" y="1546"/>
                  </a:cxn>
                  <a:cxn ang="0">
                    <a:pos x="2034" y="1546"/>
                  </a:cxn>
                </a:cxnLst>
                <a:rect l="0" t="0" r="r" b="b"/>
                <a:pathLst>
                  <a:path w="2034" h="1582">
                    <a:moveTo>
                      <a:pt x="0" y="1540"/>
                    </a:moveTo>
                    <a:cubicBezTo>
                      <a:pt x="50" y="1458"/>
                      <a:pt x="225" y="1232"/>
                      <a:pt x="300" y="1045"/>
                    </a:cubicBezTo>
                    <a:cubicBezTo>
                      <a:pt x="375" y="858"/>
                      <a:pt x="410" y="560"/>
                      <a:pt x="450" y="415"/>
                    </a:cubicBezTo>
                    <a:cubicBezTo>
                      <a:pt x="490" y="270"/>
                      <a:pt x="492" y="243"/>
                      <a:pt x="540" y="175"/>
                    </a:cubicBezTo>
                    <a:cubicBezTo>
                      <a:pt x="588" y="107"/>
                      <a:pt x="658" y="2"/>
                      <a:pt x="738" y="10"/>
                    </a:cubicBezTo>
                    <a:cubicBezTo>
                      <a:pt x="818" y="18"/>
                      <a:pt x="885" y="0"/>
                      <a:pt x="1020" y="220"/>
                    </a:cubicBezTo>
                    <a:cubicBezTo>
                      <a:pt x="1155" y="440"/>
                      <a:pt x="1399" y="1109"/>
                      <a:pt x="1548" y="1330"/>
                    </a:cubicBezTo>
                    <a:cubicBezTo>
                      <a:pt x="1697" y="1551"/>
                      <a:pt x="1833" y="1510"/>
                      <a:pt x="1914" y="1546"/>
                    </a:cubicBezTo>
                    <a:cubicBezTo>
                      <a:pt x="1995" y="1582"/>
                      <a:pt x="2014" y="1564"/>
                      <a:pt x="2034" y="1546"/>
                    </a:cubicBezTo>
                  </a:path>
                </a:pathLst>
              </a:custGeom>
              <a:noFill/>
              <a:ln w="9525">
                <a:solidFill>
                  <a:srgbClr val="000000"/>
                </a:solidFill>
                <a:round/>
                <a:headEnd/>
                <a:tailEnd/>
              </a:ln>
            </p:spPr>
            <p:txBody>
              <a:bodyPr/>
              <a:lstStyle/>
              <a:p>
                <a:endParaRPr lang="zh-CN" altLang="en-US"/>
              </a:p>
            </p:txBody>
          </p:sp>
          <p:sp>
            <p:nvSpPr>
              <p:cNvPr id="93224" name="Freeform 40"/>
              <p:cNvSpPr>
                <a:spLocks/>
              </p:cNvSpPr>
              <p:nvPr/>
            </p:nvSpPr>
            <p:spPr bwMode="auto">
              <a:xfrm>
                <a:off x="3690" y="7609"/>
                <a:ext cx="3219" cy="1136"/>
              </a:xfrm>
              <a:custGeom>
                <a:avLst/>
                <a:gdLst/>
                <a:ahLst/>
                <a:cxnLst>
                  <a:cxn ang="0">
                    <a:pos x="0" y="1136"/>
                  </a:cxn>
                  <a:cxn ang="0">
                    <a:pos x="405" y="1076"/>
                  </a:cxn>
                  <a:cxn ang="0">
                    <a:pos x="729" y="881"/>
                  </a:cxn>
                  <a:cxn ang="0">
                    <a:pos x="1071" y="436"/>
                  </a:cxn>
                  <a:cxn ang="0">
                    <a:pos x="1521" y="1"/>
                  </a:cxn>
                  <a:cxn ang="0">
                    <a:pos x="1974" y="431"/>
                  </a:cxn>
                  <a:cxn ang="0">
                    <a:pos x="2379" y="881"/>
                  </a:cxn>
                  <a:cxn ang="0">
                    <a:pos x="2709" y="1061"/>
                  </a:cxn>
                  <a:cxn ang="0">
                    <a:pos x="3219" y="1121"/>
                  </a:cxn>
                </a:cxnLst>
                <a:rect l="0" t="0" r="r" b="b"/>
                <a:pathLst>
                  <a:path w="3219" h="1136">
                    <a:moveTo>
                      <a:pt x="0" y="1136"/>
                    </a:moveTo>
                    <a:cubicBezTo>
                      <a:pt x="67" y="1126"/>
                      <a:pt x="284" y="1119"/>
                      <a:pt x="405" y="1076"/>
                    </a:cubicBezTo>
                    <a:cubicBezTo>
                      <a:pt x="526" y="1033"/>
                      <a:pt x="618" y="988"/>
                      <a:pt x="729" y="881"/>
                    </a:cubicBezTo>
                    <a:cubicBezTo>
                      <a:pt x="840" y="774"/>
                      <a:pt x="939" y="583"/>
                      <a:pt x="1071" y="436"/>
                    </a:cubicBezTo>
                    <a:cubicBezTo>
                      <a:pt x="1203" y="289"/>
                      <a:pt x="1371" y="2"/>
                      <a:pt x="1521" y="1"/>
                    </a:cubicBezTo>
                    <a:cubicBezTo>
                      <a:pt x="1671" y="0"/>
                      <a:pt x="1831" y="284"/>
                      <a:pt x="1974" y="431"/>
                    </a:cubicBezTo>
                    <a:cubicBezTo>
                      <a:pt x="2117" y="578"/>
                      <a:pt x="2257" y="776"/>
                      <a:pt x="2379" y="881"/>
                    </a:cubicBezTo>
                    <a:cubicBezTo>
                      <a:pt x="2501" y="986"/>
                      <a:pt x="2569" y="1021"/>
                      <a:pt x="2709" y="1061"/>
                    </a:cubicBezTo>
                    <a:cubicBezTo>
                      <a:pt x="2849" y="1101"/>
                      <a:pt x="3113" y="1109"/>
                      <a:pt x="3219" y="1121"/>
                    </a:cubicBezTo>
                  </a:path>
                </a:pathLst>
              </a:custGeom>
              <a:noFill/>
              <a:ln w="9525">
                <a:solidFill>
                  <a:srgbClr val="000000"/>
                </a:solidFill>
                <a:round/>
                <a:headEnd/>
                <a:tailEnd/>
              </a:ln>
            </p:spPr>
            <p:txBody>
              <a:bodyPr/>
              <a:lstStyle/>
              <a:p>
                <a:endParaRPr lang="zh-CN" altLang="en-US"/>
              </a:p>
            </p:txBody>
          </p:sp>
          <p:sp>
            <p:nvSpPr>
              <p:cNvPr id="93225" name="Freeform 41"/>
              <p:cNvSpPr>
                <a:spLocks/>
              </p:cNvSpPr>
              <p:nvPr/>
            </p:nvSpPr>
            <p:spPr bwMode="auto">
              <a:xfrm>
                <a:off x="4566" y="7635"/>
                <a:ext cx="2961" cy="1095"/>
              </a:xfrm>
              <a:custGeom>
                <a:avLst/>
                <a:gdLst/>
                <a:ahLst/>
                <a:cxnLst>
                  <a:cxn ang="0">
                    <a:pos x="0" y="1081"/>
                  </a:cxn>
                  <a:cxn ang="0">
                    <a:pos x="396" y="974"/>
                  </a:cxn>
                  <a:cxn ang="0">
                    <a:pos x="852" y="684"/>
                  </a:cxn>
                  <a:cxn ang="0">
                    <a:pos x="1338" y="104"/>
                  </a:cxn>
                  <a:cxn ang="0">
                    <a:pos x="1704" y="104"/>
                  </a:cxn>
                  <a:cxn ang="0">
                    <a:pos x="2187" y="729"/>
                  </a:cxn>
                  <a:cxn ang="0">
                    <a:pos x="2475" y="949"/>
                  </a:cxn>
                  <a:cxn ang="0">
                    <a:pos x="2961" y="1095"/>
                  </a:cxn>
                </a:cxnLst>
                <a:rect l="0" t="0" r="r" b="b"/>
                <a:pathLst>
                  <a:path w="2961" h="1095">
                    <a:moveTo>
                      <a:pt x="0" y="1081"/>
                    </a:moveTo>
                    <a:cubicBezTo>
                      <a:pt x="127" y="1060"/>
                      <a:pt x="254" y="1040"/>
                      <a:pt x="396" y="974"/>
                    </a:cubicBezTo>
                    <a:cubicBezTo>
                      <a:pt x="538" y="908"/>
                      <a:pt x="695" y="829"/>
                      <a:pt x="852" y="684"/>
                    </a:cubicBezTo>
                    <a:cubicBezTo>
                      <a:pt x="1009" y="539"/>
                      <a:pt x="1196" y="201"/>
                      <a:pt x="1338" y="104"/>
                    </a:cubicBezTo>
                    <a:cubicBezTo>
                      <a:pt x="1480" y="7"/>
                      <a:pt x="1563" y="0"/>
                      <a:pt x="1704" y="104"/>
                    </a:cubicBezTo>
                    <a:cubicBezTo>
                      <a:pt x="1845" y="208"/>
                      <a:pt x="2059" y="588"/>
                      <a:pt x="2187" y="729"/>
                    </a:cubicBezTo>
                    <a:cubicBezTo>
                      <a:pt x="2315" y="870"/>
                      <a:pt x="2346" y="888"/>
                      <a:pt x="2475" y="949"/>
                    </a:cubicBezTo>
                    <a:cubicBezTo>
                      <a:pt x="2604" y="1010"/>
                      <a:pt x="2860" y="1065"/>
                      <a:pt x="2961" y="1095"/>
                    </a:cubicBezTo>
                  </a:path>
                </a:pathLst>
              </a:custGeom>
              <a:noFill/>
              <a:ln w="9525">
                <a:solidFill>
                  <a:srgbClr val="000000"/>
                </a:solidFill>
                <a:round/>
                <a:headEnd/>
                <a:tailEnd/>
              </a:ln>
            </p:spPr>
            <p:txBody>
              <a:bodyPr/>
              <a:lstStyle/>
              <a:p>
                <a:endParaRPr lang="zh-CN" altLang="en-US"/>
              </a:p>
            </p:txBody>
          </p:sp>
          <p:sp>
            <p:nvSpPr>
              <p:cNvPr id="93226" name="Freeform 42"/>
              <p:cNvSpPr>
                <a:spLocks/>
              </p:cNvSpPr>
              <p:nvPr/>
            </p:nvSpPr>
            <p:spPr bwMode="auto">
              <a:xfrm>
                <a:off x="5361" y="7598"/>
                <a:ext cx="3081" cy="1157"/>
              </a:xfrm>
              <a:custGeom>
                <a:avLst/>
                <a:gdLst/>
                <a:ahLst/>
                <a:cxnLst>
                  <a:cxn ang="0">
                    <a:pos x="0" y="1157"/>
                  </a:cxn>
                  <a:cxn ang="0">
                    <a:pos x="483" y="1012"/>
                  </a:cxn>
                  <a:cxn ang="0">
                    <a:pos x="876" y="727"/>
                  </a:cxn>
                  <a:cxn ang="0">
                    <a:pos x="1176" y="247"/>
                  </a:cxn>
                  <a:cxn ang="0">
                    <a:pos x="1254" y="142"/>
                  </a:cxn>
                  <a:cxn ang="0">
                    <a:pos x="1374" y="52"/>
                  </a:cxn>
                  <a:cxn ang="0">
                    <a:pos x="1524" y="7"/>
                  </a:cxn>
                  <a:cxn ang="0">
                    <a:pos x="1734" y="97"/>
                  </a:cxn>
                  <a:cxn ang="0">
                    <a:pos x="1911" y="277"/>
                  </a:cxn>
                  <a:cxn ang="0">
                    <a:pos x="2256" y="832"/>
                  </a:cxn>
                  <a:cxn ang="0">
                    <a:pos x="2886" y="1097"/>
                  </a:cxn>
                  <a:cxn ang="0">
                    <a:pos x="3081" y="1102"/>
                  </a:cxn>
                </a:cxnLst>
                <a:rect l="0" t="0" r="r" b="b"/>
                <a:pathLst>
                  <a:path w="3081" h="1157">
                    <a:moveTo>
                      <a:pt x="0" y="1157"/>
                    </a:moveTo>
                    <a:cubicBezTo>
                      <a:pt x="148" y="1133"/>
                      <a:pt x="337" y="1084"/>
                      <a:pt x="483" y="1012"/>
                    </a:cubicBezTo>
                    <a:cubicBezTo>
                      <a:pt x="629" y="940"/>
                      <a:pt x="760" y="854"/>
                      <a:pt x="876" y="727"/>
                    </a:cubicBezTo>
                    <a:cubicBezTo>
                      <a:pt x="992" y="600"/>
                      <a:pt x="1113" y="344"/>
                      <a:pt x="1176" y="247"/>
                    </a:cubicBezTo>
                    <a:cubicBezTo>
                      <a:pt x="1239" y="150"/>
                      <a:pt x="1221" y="174"/>
                      <a:pt x="1254" y="142"/>
                    </a:cubicBezTo>
                    <a:cubicBezTo>
                      <a:pt x="1287" y="110"/>
                      <a:pt x="1329" y="75"/>
                      <a:pt x="1374" y="52"/>
                    </a:cubicBezTo>
                    <a:cubicBezTo>
                      <a:pt x="1419" y="29"/>
                      <a:pt x="1464" y="0"/>
                      <a:pt x="1524" y="7"/>
                    </a:cubicBezTo>
                    <a:cubicBezTo>
                      <a:pt x="1584" y="14"/>
                      <a:pt x="1669" y="52"/>
                      <a:pt x="1734" y="97"/>
                    </a:cubicBezTo>
                    <a:cubicBezTo>
                      <a:pt x="1799" y="142"/>
                      <a:pt x="1824" y="155"/>
                      <a:pt x="1911" y="277"/>
                    </a:cubicBezTo>
                    <a:cubicBezTo>
                      <a:pt x="1998" y="399"/>
                      <a:pt x="2094" y="695"/>
                      <a:pt x="2256" y="832"/>
                    </a:cubicBezTo>
                    <a:cubicBezTo>
                      <a:pt x="2418" y="969"/>
                      <a:pt x="2748" y="1052"/>
                      <a:pt x="2886" y="1097"/>
                    </a:cubicBezTo>
                    <a:cubicBezTo>
                      <a:pt x="3024" y="1142"/>
                      <a:pt x="3041" y="1101"/>
                      <a:pt x="3081" y="1102"/>
                    </a:cubicBezTo>
                  </a:path>
                </a:pathLst>
              </a:custGeom>
              <a:noFill/>
              <a:ln w="9525">
                <a:solidFill>
                  <a:srgbClr val="000000"/>
                </a:solidFill>
                <a:round/>
                <a:headEnd/>
                <a:tailEnd/>
              </a:ln>
            </p:spPr>
            <p:txBody>
              <a:bodyPr/>
              <a:lstStyle/>
              <a:p>
                <a:endParaRPr lang="zh-CN" altLang="en-US"/>
              </a:p>
            </p:txBody>
          </p:sp>
          <p:sp>
            <p:nvSpPr>
              <p:cNvPr id="93227" name="Line 43"/>
              <p:cNvSpPr>
                <a:spLocks noChangeShapeType="1"/>
              </p:cNvSpPr>
              <p:nvPr/>
            </p:nvSpPr>
            <p:spPr bwMode="auto">
              <a:xfrm flipV="1">
                <a:off x="8400" y="8710"/>
                <a:ext cx="0" cy="74"/>
              </a:xfrm>
              <a:prstGeom prst="line">
                <a:avLst/>
              </a:prstGeom>
              <a:noFill/>
              <a:ln w="9525">
                <a:solidFill>
                  <a:srgbClr val="000000"/>
                </a:solidFill>
                <a:round/>
                <a:headEnd/>
                <a:tailEnd/>
              </a:ln>
            </p:spPr>
            <p:txBody>
              <a:bodyPr/>
              <a:lstStyle/>
              <a:p>
                <a:endParaRPr lang="zh-CN" altLang="en-US"/>
              </a:p>
            </p:txBody>
          </p:sp>
          <p:sp>
            <p:nvSpPr>
              <p:cNvPr id="93228" name="Line 44"/>
              <p:cNvSpPr>
                <a:spLocks noChangeShapeType="1"/>
              </p:cNvSpPr>
              <p:nvPr/>
            </p:nvSpPr>
            <p:spPr bwMode="auto">
              <a:xfrm flipV="1">
                <a:off x="7974" y="8713"/>
                <a:ext cx="0" cy="74"/>
              </a:xfrm>
              <a:prstGeom prst="line">
                <a:avLst/>
              </a:prstGeom>
              <a:noFill/>
              <a:ln w="9525">
                <a:solidFill>
                  <a:srgbClr val="000000"/>
                </a:solidFill>
                <a:round/>
                <a:headEnd/>
                <a:tailEnd/>
              </a:ln>
            </p:spPr>
            <p:txBody>
              <a:bodyPr/>
              <a:lstStyle/>
              <a:p>
                <a:endParaRPr lang="zh-CN" altLang="en-US"/>
              </a:p>
            </p:txBody>
          </p:sp>
          <p:sp>
            <p:nvSpPr>
              <p:cNvPr id="93229" name="Line 45"/>
              <p:cNvSpPr>
                <a:spLocks noChangeShapeType="1"/>
              </p:cNvSpPr>
              <p:nvPr/>
            </p:nvSpPr>
            <p:spPr bwMode="auto">
              <a:xfrm flipV="1">
                <a:off x="7548" y="8711"/>
                <a:ext cx="0" cy="74"/>
              </a:xfrm>
              <a:prstGeom prst="line">
                <a:avLst/>
              </a:prstGeom>
              <a:noFill/>
              <a:ln w="9525">
                <a:solidFill>
                  <a:srgbClr val="000000"/>
                </a:solidFill>
                <a:round/>
                <a:headEnd/>
                <a:tailEnd/>
              </a:ln>
            </p:spPr>
            <p:txBody>
              <a:bodyPr/>
              <a:lstStyle/>
              <a:p>
                <a:endParaRPr lang="zh-CN" altLang="en-US"/>
              </a:p>
            </p:txBody>
          </p:sp>
          <p:sp>
            <p:nvSpPr>
              <p:cNvPr id="93230" name="Rectangle 46"/>
              <p:cNvSpPr>
                <a:spLocks noChangeArrowheads="1"/>
              </p:cNvSpPr>
              <p:nvPr/>
            </p:nvSpPr>
            <p:spPr bwMode="auto">
              <a:xfrm>
                <a:off x="7473"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18</a:t>
                </a:r>
                <a:endParaRPr lang="en-US" altLang="zh-CN" sz="1600"/>
              </a:p>
            </p:txBody>
          </p:sp>
          <p:sp>
            <p:nvSpPr>
              <p:cNvPr id="93231" name="Rectangle 47"/>
              <p:cNvSpPr>
                <a:spLocks noChangeArrowheads="1"/>
              </p:cNvSpPr>
              <p:nvPr/>
            </p:nvSpPr>
            <p:spPr bwMode="auto">
              <a:xfrm>
                <a:off x="7899"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p>
            </p:txBody>
          </p:sp>
          <p:sp>
            <p:nvSpPr>
              <p:cNvPr id="93232" name="Rectangle 48"/>
              <p:cNvSpPr>
                <a:spLocks noChangeArrowheads="1"/>
              </p:cNvSpPr>
              <p:nvPr/>
            </p:nvSpPr>
            <p:spPr bwMode="auto">
              <a:xfrm>
                <a:off x="8307" y="8885"/>
                <a:ext cx="426" cy="435"/>
              </a:xfrm>
              <a:prstGeom prst="rect">
                <a:avLst/>
              </a:prstGeom>
              <a:solidFill>
                <a:srgbClr val="FFFFFF"/>
              </a:solidFill>
              <a:ln w="9525">
                <a:noFill/>
                <a:miter lim="800000"/>
                <a:headEnd/>
                <a:tailEnd/>
              </a:ln>
            </p:spPr>
            <p:txBody>
              <a:bodyPr lIns="0" tIns="0" rIns="0" bIns="0"/>
              <a:lstStyle/>
              <a:p>
                <a:pPr algn="just"/>
                <a:r>
                  <a:rPr lang="en-US" altLang="zh-CN" sz="1600">
                    <a:latin typeface="Times New Roman" pitchFamily="18" charset="0"/>
                  </a:rPr>
                  <a:t>22</a:t>
                </a:r>
                <a:endParaRPr lang="en-US" altLang="zh-CN" sz="1600"/>
              </a:p>
            </p:txBody>
          </p:sp>
        </p:grpSp>
        <p:sp>
          <p:nvSpPr>
            <p:cNvPr id="93233" name="Line 49"/>
            <p:cNvSpPr>
              <a:spLocks noChangeShapeType="1"/>
            </p:cNvSpPr>
            <p:nvPr/>
          </p:nvSpPr>
          <p:spPr bwMode="auto">
            <a:xfrm flipV="1">
              <a:off x="3714" y="6050"/>
              <a:ext cx="0" cy="3045"/>
            </a:xfrm>
            <a:prstGeom prst="line">
              <a:avLst/>
            </a:prstGeom>
            <a:noFill/>
            <a:ln w="9525">
              <a:solidFill>
                <a:srgbClr val="000000"/>
              </a:solidFill>
              <a:round/>
              <a:headEnd/>
              <a:tailEnd type="triangle" w="med" len="med"/>
            </a:ln>
          </p:spPr>
          <p:txBody>
            <a:bodyPr/>
            <a:lstStyle/>
            <a:p>
              <a:endParaRPr lang="zh-CN" altLang="en-US"/>
            </a:p>
          </p:txBody>
        </p:sp>
      </p:grpSp>
      <p:sp>
        <p:nvSpPr>
          <p:cNvPr id="93234" name="Rectangle 50"/>
          <p:cNvSpPr>
            <a:spLocks noChangeArrowheads="1"/>
          </p:cNvSpPr>
          <p:nvPr/>
        </p:nvSpPr>
        <p:spPr bwMode="auto">
          <a:xfrm>
            <a:off x="1649413" y="5616575"/>
            <a:ext cx="5370512" cy="457200"/>
          </a:xfrm>
          <a:prstGeom prst="rect">
            <a:avLst/>
          </a:prstGeom>
          <a:noFill/>
          <a:ln w="9525">
            <a:noFill/>
            <a:miter lim="800000"/>
            <a:headEnd/>
            <a:tailEnd/>
          </a:ln>
          <a:effectLst/>
        </p:spPr>
        <p:txBody>
          <a:bodyPr wrap="none" anchor="ctr">
            <a:spAutoFit/>
          </a:bodyPr>
          <a:lstStyle/>
          <a:p>
            <a:pPr algn="ctr"/>
            <a:r>
              <a:rPr lang="en-US" altLang="zh-CN" sz="2400" b="1" dirty="0"/>
              <a:t>n</a:t>
            </a:r>
            <a:r>
              <a:rPr lang="zh-CN" altLang="en-US" sz="2400" b="1" dirty="0"/>
              <a:t>一定，二项分布曲线随</a:t>
            </a:r>
            <a:r>
              <a:rPr lang="en-US" altLang="zh-CN" sz="2400" b="1" dirty="0"/>
              <a:t>P</a:t>
            </a:r>
            <a:r>
              <a:rPr lang="zh-CN" altLang="en-US" sz="2400" b="1" dirty="0"/>
              <a:t>的变化情况</a:t>
            </a:r>
          </a:p>
        </p:txBody>
      </p:sp>
    </p:spTree>
  </p:cSld>
  <p:clrMapOvr>
    <a:masterClrMapping/>
  </p:clrMapOvr>
  <p:transition>
    <p:cover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zh-CN" altLang="zh-CN" b="1"/>
          </a:p>
        </p:txBody>
      </p:sp>
      <p:sp>
        <p:nvSpPr>
          <p:cNvPr id="94211" name="Rectangle 3"/>
          <p:cNvSpPr>
            <a:spLocks noGrp="1" noChangeArrowheads="1"/>
          </p:cNvSpPr>
          <p:nvPr>
            <p:ph idx="1"/>
          </p:nvPr>
        </p:nvSpPr>
        <p:spPr/>
        <p:txBody>
          <a:bodyPr/>
          <a:lstStyle/>
          <a:p>
            <a:r>
              <a:rPr lang="zh-CN" altLang="en-US" sz="2400"/>
              <a:t>综合</a:t>
            </a:r>
            <a:r>
              <a:rPr lang="en-US" altLang="zh-CN" sz="2400"/>
              <a:t>n</a:t>
            </a:r>
            <a:r>
              <a:rPr lang="zh-CN" altLang="en-US" sz="2400"/>
              <a:t>、</a:t>
            </a:r>
            <a:r>
              <a:rPr lang="en-US" altLang="zh-CN" sz="2400"/>
              <a:t>P</a:t>
            </a:r>
            <a:r>
              <a:rPr lang="zh-CN" altLang="en-US" sz="2400"/>
              <a:t>两参数的交互作用，一般当            时，二项分布近似于正态分布，这时可以利用正态分布近似计算二项分布。此时：</a:t>
            </a:r>
          </a:p>
        </p:txBody>
      </p:sp>
      <p:sp>
        <p:nvSpPr>
          <p:cNvPr id="9421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4212" name="Object 4"/>
          <p:cNvGraphicFramePr>
            <a:graphicFrameLocks noChangeAspect="1"/>
          </p:cNvGraphicFramePr>
          <p:nvPr/>
        </p:nvGraphicFramePr>
        <p:xfrm>
          <a:off x="6156176" y="1412776"/>
          <a:ext cx="1152128" cy="349250"/>
        </p:xfrm>
        <a:graphic>
          <a:graphicData uri="http://schemas.openxmlformats.org/presentationml/2006/ole">
            <p:oleObj spid="_x0000_s94210" name="公式" r:id="rId3" imgW="444114" imgH="177646" progId="Equation.3">
              <p:embed/>
            </p:oleObj>
          </a:graphicData>
        </a:graphic>
      </p:graphicFrame>
      <p:sp>
        <p:nvSpPr>
          <p:cNvPr id="94215" name="Rectangle 7"/>
          <p:cNvSpPr>
            <a:spLocks noChangeArrowheads="1"/>
          </p:cNvSpPr>
          <p:nvPr/>
        </p:nvSpPr>
        <p:spPr bwMode="auto">
          <a:xfrm>
            <a:off x="1187450" y="3357563"/>
            <a:ext cx="2622550" cy="457200"/>
          </a:xfrm>
          <a:prstGeom prst="rect">
            <a:avLst/>
          </a:prstGeom>
          <a:noFill/>
          <a:ln w="9525">
            <a:noFill/>
            <a:miter lim="800000"/>
            <a:headEnd/>
            <a:tailEnd/>
          </a:ln>
          <a:effectLst/>
        </p:spPr>
        <p:txBody>
          <a:bodyPr wrap="none" anchor="ctr">
            <a:spAutoFit/>
          </a:bodyPr>
          <a:lstStyle/>
          <a:p>
            <a:r>
              <a:rPr lang="zh-CN" altLang="en-US" sz="2400">
                <a:latin typeface="Times New Roman" pitchFamily="18" charset="0"/>
                <a:cs typeface="Times New Roman" pitchFamily="18" charset="0"/>
              </a:rPr>
              <a:t>二项分布的均值：</a:t>
            </a:r>
            <a:endParaRPr lang="zh-CN" altLang="en-US" sz="2400">
              <a:latin typeface="Arial" pitchFamily="34" charset="0"/>
            </a:endParaRPr>
          </a:p>
        </p:txBody>
      </p:sp>
      <p:graphicFrame>
        <p:nvGraphicFramePr>
          <p:cNvPr id="94214" name="Object 6"/>
          <p:cNvGraphicFramePr>
            <a:graphicFrameLocks noChangeAspect="1"/>
          </p:cNvGraphicFramePr>
          <p:nvPr/>
        </p:nvGraphicFramePr>
        <p:xfrm>
          <a:off x="3708400" y="3284538"/>
          <a:ext cx="1368425" cy="598487"/>
        </p:xfrm>
        <a:graphic>
          <a:graphicData uri="http://schemas.openxmlformats.org/presentationml/2006/ole">
            <p:oleObj spid="_x0000_s94211" name="公式" r:id="rId4" imgW="457002" imgH="203112" progId="Equation.3">
              <p:embed/>
            </p:oleObj>
          </a:graphicData>
        </a:graphic>
      </p:graphicFrame>
      <p:sp>
        <p:nvSpPr>
          <p:cNvPr id="94216" name="Rectangle 8"/>
          <p:cNvSpPr>
            <a:spLocks noChangeArrowheads="1"/>
          </p:cNvSpPr>
          <p:nvPr/>
        </p:nvSpPr>
        <p:spPr bwMode="auto">
          <a:xfrm>
            <a:off x="3995738" y="3500438"/>
            <a:ext cx="228600" cy="260350"/>
          </a:xfrm>
          <a:prstGeom prst="rect">
            <a:avLst/>
          </a:prstGeom>
          <a:noFill/>
          <a:ln w="9525">
            <a:noFill/>
            <a:miter lim="800000"/>
            <a:headEnd/>
            <a:tailEnd/>
          </a:ln>
          <a:effectLst/>
        </p:spPr>
        <p:txBody>
          <a:bodyPr wrap="none" anchor="ctr">
            <a:spAutoFit/>
          </a:bodyPr>
          <a:lstStyle/>
          <a:p>
            <a:r>
              <a:rPr lang="en-US" altLang="zh-CN" sz="1100"/>
              <a:t> </a:t>
            </a:r>
            <a:endParaRPr lang="en-US" altLang="zh-CN">
              <a:latin typeface="Arial" pitchFamily="34" charset="0"/>
            </a:endParaRPr>
          </a:p>
        </p:txBody>
      </p:sp>
      <p:sp>
        <p:nvSpPr>
          <p:cNvPr id="94218" name="Rectangle 10"/>
          <p:cNvSpPr>
            <a:spLocks noChangeArrowheads="1"/>
          </p:cNvSpPr>
          <p:nvPr/>
        </p:nvSpPr>
        <p:spPr bwMode="auto">
          <a:xfrm>
            <a:off x="1403350" y="4259263"/>
            <a:ext cx="2927350" cy="457200"/>
          </a:xfrm>
          <a:prstGeom prst="rect">
            <a:avLst/>
          </a:prstGeom>
          <a:noFill/>
          <a:ln w="9525">
            <a:noFill/>
            <a:miter lim="800000"/>
            <a:headEnd/>
            <a:tailEnd/>
          </a:ln>
          <a:effectLst/>
        </p:spPr>
        <p:txBody>
          <a:bodyPr wrap="none" anchor="ctr">
            <a:spAutoFit/>
          </a:bodyPr>
          <a:lstStyle/>
          <a:p>
            <a:r>
              <a:rPr lang="zh-CN" altLang="en-US" sz="2400">
                <a:latin typeface="Times New Roman" pitchFamily="18" charset="0"/>
                <a:cs typeface="Times New Roman" pitchFamily="18" charset="0"/>
              </a:rPr>
              <a:t>二项分布的标准差：</a:t>
            </a:r>
            <a:endParaRPr lang="zh-CN" altLang="en-US" sz="2400">
              <a:latin typeface="Arial" pitchFamily="34" charset="0"/>
            </a:endParaRPr>
          </a:p>
        </p:txBody>
      </p:sp>
      <p:graphicFrame>
        <p:nvGraphicFramePr>
          <p:cNvPr id="94217" name="Object 9"/>
          <p:cNvGraphicFramePr>
            <a:graphicFrameLocks noChangeAspect="1"/>
          </p:cNvGraphicFramePr>
          <p:nvPr/>
        </p:nvGraphicFramePr>
        <p:xfrm>
          <a:off x="4211638" y="4221163"/>
          <a:ext cx="1873250" cy="511175"/>
        </p:xfrm>
        <a:graphic>
          <a:graphicData uri="http://schemas.openxmlformats.org/presentationml/2006/ole">
            <p:oleObj spid="_x0000_s94212" name="公式" r:id="rId5" imgW="939392" imgH="253890" progId="Equation.3">
              <p:embed/>
            </p:oleObj>
          </a:graphicData>
        </a:graphic>
      </p:graphicFrame>
      <p:sp>
        <p:nvSpPr>
          <p:cNvPr id="94219" name="Rectangle 11"/>
          <p:cNvSpPr>
            <a:spLocks noChangeArrowheads="1"/>
          </p:cNvSpPr>
          <p:nvPr/>
        </p:nvSpPr>
        <p:spPr bwMode="auto">
          <a:xfrm>
            <a:off x="3908425" y="3557588"/>
            <a:ext cx="342900" cy="244475"/>
          </a:xfrm>
          <a:prstGeom prst="rect">
            <a:avLst/>
          </a:prstGeom>
          <a:noFill/>
          <a:ln w="9525">
            <a:noFill/>
            <a:miter lim="800000"/>
            <a:headEnd/>
            <a:tailEnd/>
          </a:ln>
          <a:effectLst/>
        </p:spPr>
        <p:txBody>
          <a:bodyPr wrap="none" anchor="ctr">
            <a:spAutoFit/>
          </a:bodyPr>
          <a:lstStyle/>
          <a:p>
            <a:r>
              <a:rPr lang="en-US" altLang="zh-CN" sz="1000">
                <a:latin typeface="Times New Roman" pitchFamily="18" charset="0"/>
                <a:cs typeface="Times New Roman" pitchFamily="18" charset="0"/>
              </a:rPr>
              <a:t>     </a:t>
            </a:r>
            <a:endParaRPr lang="en-US" altLang="zh-CN">
              <a:latin typeface="Arial" pitchFamily="34" charset="0"/>
            </a:endParaRPr>
          </a:p>
        </p:txBody>
      </p:sp>
    </p:spTree>
  </p:cSld>
  <p:clrMapOvr>
    <a:masterClrMapping/>
  </p:clrMapOvr>
  <p:transition>
    <p:cover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b="1" dirty="0" smtClean="0"/>
              <a:t>泊松分布</a:t>
            </a:r>
            <a:endParaRPr lang="zh-CN" altLang="en-US" b="1" dirty="0"/>
          </a:p>
        </p:txBody>
      </p:sp>
      <p:sp>
        <p:nvSpPr>
          <p:cNvPr id="95235" name="Rectangle 3"/>
          <p:cNvSpPr>
            <a:spLocks noGrp="1" noChangeArrowheads="1"/>
          </p:cNvSpPr>
          <p:nvPr>
            <p:ph idx="1"/>
          </p:nvPr>
        </p:nvSpPr>
        <p:spPr>
          <a:xfrm>
            <a:off x="323850" y="1989138"/>
            <a:ext cx="8709025" cy="4114800"/>
          </a:xfrm>
        </p:spPr>
        <p:txBody>
          <a:bodyPr/>
          <a:lstStyle/>
          <a:p>
            <a:pPr>
              <a:lnSpc>
                <a:spcPct val="90000"/>
              </a:lnSpc>
            </a:pPr>
            <a:r>
              <a:rPr lang="zh-CN" altLang="en-US" sz="2400" dirty="0"/>
              <a:t>当二项分布的</a:t>
            </a:r>
            <a:r>
              <a:rPr lang="en-US" altLang="zh-CN" sz="2400" dirty="0" err="1"/>
              <a:t>nP</a:t>
            </a:r>
            <a:r>
              <a:rPr lang="en-US" altLang="zh-CN" sz="2400" dirty="0"/>
              <a:t>=m</a:t>
            </a:r>
            <a:r>
              <a:rPr lang="zh-CN" altLang="en-US" sz="2400" dirty="0"/>
              <a:t>为一定值时，</a:t>
            </a:r>
            <a:r>
              <a:rPr lang="en-US" altLang="zh-CN" sz="2400" dirty="0"/>
              <a:t>n</a:t>
            </a:r>
            <a:r>
              <a:rPr lang="zh-CN" altLang="en-US" sz="2400" dirty="0"/>
              <a:t>趋向无限大时的极限分布即可看作泊松分布。即从不合格频率为</a:t>
            </a:r>
            <a:r>
              <a:rPr lang="en-US" altLang="zh-CN" sz="2400" dirty="0"/>
              <a:t>P</a:t>
            </a:r>
            <a:r>
              <a:rPr lang="zh-CN" altLang="en-US" sz="2400" dirty="0"/>
              <a:t>的总体中抽取大小为</a:t>
            </a:r>
            <a:r>
              <a:rPr lang="en-US" altLang="zh-CN" sz="2400" dirty="0"/>
              <a:t>n</a:t>
            </a:r>
            <a:r>
              <a:rPr lang="zh-CN" altLang="en-US" sz="2400" dirty="0"/>
              <a:t>的样本，其中所包含的不合格品数</a:t>
            </a:r>
            <a:r>
              <a:rPr lang="en-US" altLang="zh-CN" sz="2400" dirty="0"/>
              <a:t>r</a:t>
            </a:r>
            <a:r>
              <a:rPr lang="zh-CN" altLang="en-US" sz="2400" dirty="0"/>
              <a:t>服从二项分布。若</a:t>
            </a:r>
            <a:r>
              <a:rPr lang="en-US" altLang="zh-CN" sz="2400" dirty="0"/>
              <a:t>P</a:t>
            </a:r>
            <a:r>
              <a:rPr lang="zh-CN" altLang="en-US" sz="2400" dirty="0"/>
              <a:t>很小，在</a:t>
            </a:r>
            <a:r>
              <a:rPr lang="en-US" altLang="zh-CN" sz="2400" dirty="0"/>
              <a:t>0.1</a:t>
            </a:r>
            <a:r>
              <a:rPr lang="zh-CN" altLang="en-US" sz="2400" dirty="0"/>
              <a:t>以下，             ，          </a:t>
            </a:r>
            <a:r>
              <a:rPr lang="en-US" altLang="zh-CN" sz="2400" dirty="0"/>
              <a:t>(</a:t>
            </a:r>
            <a:r>
              <a:rPr lang="zh-CN" altLang="en-US" sz="2400" dirty="0"/>
              <a:t>定值</a:t>
            </a:r>
            <a:r>
              <a:rPr lang="en-US" altLang="zh-CN" sz="2400" dirty="0"/>
              <a:t>)</a:t>
            </a:r>
            <a:r>
              <a:rPr lang="zh-CN" altLang="en-US" sz="2400" dirty="0"/>
              <a:t>，则</a:t>
            </a:r>
            <a:r>
              <a:rPr lang="en-US" altLang="zh-CN" sz="2400" dirty="0"/>
              <a:t>r</a:t>
            </a:r>
            <a:r>
              <a:rPr lang="zh-CN" altLang="en-US" sz="2400" dirty="0"/>
              <a:t>服从泊松分布。泊松分布可以看成二项分布的一种特殊形式。</a:t>
            </a:r>
          </a:p>
          <a:p>
            <a:pPr>
              <a:lnSpc>
                <a:spcPct val="90000"/>
              </a:lnSpc>
            </a:pPr>
            <a:r>
              <a:rPr lang="zh-CN" altLang="en-US" sz="2400" dirty="0"/>
              <a:t>泊松分布的概率函数为：</a:t>
            </a:r>
          </a:p>
        </p:txBody>
      </p:sp>
      <p:sp>
        <p:nvSpPr>
          <p:cNvPr id="9523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36" name="Object 4"/>
          <p:cNvGraphicFramePr>
            <a:graphicFrameLocks noChangeAspect="1"/>
          </p:cNvGraphicFramePr>
          <p:nvPr/>
        </p:nvGraphicFramePr>
        <p:xfrm>
          <a:off x="2771775" y="2997200"/>
          <a:ext cx="1368425" cy="384175"/>
        </p:xfrm>
        <a:graphic>
          <a:graphicData uri="http://schemas.openxmlformats.org/presentationml/2006/ole">
            <p:oleObj spid="_x0000_s95234" name="公式" r:id="rId3" imgW="545626" imgH="152268" progId="Equation.3">
              <p:embed/>
            </p:oleObj>
          </a:graphicData>
        </a:graphic>
      </p:graphicFrame>
      <p:sp>
        <p:nvSpPr>
          <p:cNvPr id="9523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5238" name="Object 6"/>
          <p:cNvGraphicFramePr>
            <a:graphicFrameLocks noChangeAspect="1"/>
          </p:cNvGraphicFramePr>
          <p:nvPr/>
        </p:nvGraphicFramePr>
        <p:xfrm>
          <a:off x="4356100" y="2997200"/>
          <a:ext cx="1079500" cy="352425"/>
        </p:xfrm>
        <a:graphic>
          <a:graphicData uri="http://schemas.openxmlformats.org/presentationml/2006/ole">
            <p:oleObj spid="_x0000_s95235" name="公式" r:id="rId4" imgW="494870" imgH="164957" progId="Equation.3">
              <p:embed/>
            </p:oleObj>
          </a:graphicData>
        </a:graphic>
      </p:graphicFrame>
      <p:graphicFrame>
        <p:nvGraphicFramePr>
          <p:cNvPr id="95240" name="Object 8"/>
          <p:cNvGraphicFramePr>
            <a:graphicFrameLocks noChangeAspect="1"/>
          </p:cNvGraphicFramePr>
          <p:nvPr/>
        </p:nvGraphicFramePr>
        <p:xfrm>
          <a:off x="3132138" y="4508500"/>
          <a:ext cx="2879725" cy="1023938"/>
        </p:xfrm>
        <a:graphic>
          <a:graphicData uri="http://schemas.openxmlformats.org/presentationml/2006/ole">
            <p:oleObj spid="_x0000_s95236" name="公式" r:id="rId5" imgW="939800" imgH="41910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endParaRPr lang="zh-CN" altLang="zh-CN" b="1"/>
          </a:p>
        </p:txBody>
      </p:sp>
      <p:sp>
        <p:nvSpPr>
          <p:cNvPr id="96259" name="Rectangle 3"/>
          <p:cNvSpPr>
            <a:spLocks noGrp="1" noChangeArrowheads="1"/>
          </p:cNvSpPr>
          <p:nvPr>
            <p:ph idx="1"/>
          </p:nvPr>
        </p:nvSpPr>
        <p:spPr>
          <a:xfrm>
            <a:off x="611188" y="2017713"/>
            <a:ext cx="8343900" cy="4114800"/>
          </a:xfrm>
        </p:spPr>
        <p:txBody>
          <a:bodyPr/>
          <a:lstStyle/>
          <a:p>
            <a:r>
              <a:rPr lang="zh-CN" altLang="en-US" sz="2400"/>
              <a:t>在实际工作中，若                 时，可用泊松分布求二项分布的近似值；当          时，泊松分布又可近似作为正态分布来处理，其均值和标准差分别为：</a:t>
            </a:r>
          </a:p>
        </p:txBody>
      </p:sp>
      <p:sp>
        <p:nvSpPr>
          <p:cNvPr id="96261" name="Rectangle 5"/>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0" name="Object 4"/>
          <p:cNvGraphicFramePr>
            <a:graphicFrameLocks noChangeAspect="1"/>
          </p:cNvGraphicFramePr>
          <p:nvPr/>
        </p:nvGraphicFramePr>
        <p:xfrm>
          <a:off x="3851920" y="2204864"/>
          <a:ext cx="1368425" cy="303213"/>
        </p:xfrm>
        <a:graphic>
          <a:graphicData uri="http://schemas.openxmlformats.org/presentationml/2006/ole">
            <p:oleObj spid="_x0000_s96258" name="公式" r:id="rId3" imgW="901309" imgH="203112" progId="Equation.3">
              <p:embed/>
            </p:oleObj>
          </a:graphicData>
        </a:graphic>
      </p:graphicFrame>
      <p:sp>
        <p:nvSpPr>
          <p:cNvPr id="96263" name="Rectangle 7"/>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2" name="Object 6"/>
          <p:cNvGraphicFramePr>
            <a:graphicFrameLocks noChangeAspect="1"/>
          </p:cNvGraphicFramePr>
          <p:nvPr/>
        </p:nvGraphicFramePr>
        <p:xfrm>
          <a:off x="4788024" y="2708920"/>
          <a:ext cx="790575" cy="319087"/>
        </p:xfrm>
        <a:graphic>
          <a:graphicData uri="http://schemas.openxmlformats.org/presentationml/2006/ole">
            <p:oleObj spid="_x0000_s96259" name="公式" r:id="rId4" imgW="444114" imgH="177646" progId="Equation.3">
              <p:embed/>
            </p:oleObj>
          </a:graphicData>
        </a:graphic>
      </p:graphicFrame>
      <p:sp>
        <p:nvSpPr>
          <p:cNvPr id="96265"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4" name="Object 8"/>
          <p:cNvGraphicFramePr>
            <a:graphicFrameLocks noChangeAspect="1"/>
          </p:cNvGraphicFramePr>
          <p:nvPr/>
        </p:nvGraphicFramePr>
        <p:xfrm>
          <a:off x="3276600" y="3500438"/>
          <a:ext cx="1871663" cy="511175"/>
        </p:xfrm>
        <a:graphic>
          <a:graphicData uri="http://schemas.openxmlformats.org/presentationml/2006/ole">
            <p:oleObj spid="_x0000_s96260" name="公式" r:id="rId5" imgW="736600" imgH="203200" progId="Equation.3">
              <p:embed/>
            </p:oleObj>
          </a:graphicData>
        </a:graphic>
      </p:graphicFrame>
      <p:sp>
        <p:nvSpPr>
          <p:cNvPr id="96267" name="Rectangle 11"/>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6266" name="Object 10"/>
          <p:cNvGraphicFramePr>
            <a:graphicFrameLocks noChangeAspect="1"/>
          </p:cNvGraphicFramePr>
          <p:nvPr/>
        </p:nvGraphicFramePr>
        <p:xfrm>
          <a:off x="3276600" y="4076700"/>
          <a:ext cx="2087563" cy="465138"/>
        </p:xfrm>
        <a:graphic>
          <a:graphicData uri="http://schemas.openxmlformats.org/presentationml/2006/ole">
            <p:oleObj spid="_x0000_s96261" name="公式" r:id="rId6" imgW="977476" imgH="215806"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600" b="1" dirty="0" smtClean="0"/>
              <a:t>质量</a:t>
            </a:r>
            <a:r>
              <a:rPr lang="zh-CN" altLang="en-US" sz="3600" b="1" dirty="0"/>
              <a:t>数据采集方法</a:t>
            </a:r>
          </a:p>
        </p:txBody>
      </p:sp>
      <p:sp>
        <p:nvSpPr>
          <p:cNvPr id="12291" name="Rectangle 3"/>
          <p:cNvSpPr>
            <a:spLocks noGrp="1" noChangeArrowheads="1"/>
          </p:cNvSpPr>
          <p:nvPr>
            <p:ph idx="1"/>
          </p:nvPr>
        </p:nvSpPr>
        <p:spPr>
          <a:xfrm>
            <a:off x="214282" y="1142984"/>
            <a:ext cx="8775700" cy="4114800"/>
          </a:xfrm>
        </p:spPr>
        <p:txBody>
          <a:bodyPr/>
          <a:lstStyle/>
          <a:p>
            <a:r>
              <a:rPr lang="zh-CN" altLang="en-US" sz="2400" dirty="0"/>
              <a:t>在项目质量管理中，</a:t>
            </a:r>
            <a:r>
              <a:rPr lang="zh-CN" altLang="en-US" sz="2400" dirty="0">
                <a:solidFill>
                  <a:srgbClr val="C00000"/>
                </a:solidFill>
              </a:rPr>
              <a:t>主要采取抽样的方法</a:t>
            </a:r>
            <a:r>
              <a:rPr lang="zh-CN" altLang="en-US" sz="2400" dirty="0"/>
              <a:t>采集质量数据。</a:t>
            </a:r>
          </a:p>
          <a:p>
            <a:r>
              <a:rPr lang="zh-CN" altLang="en-US" sz="2400" dirty="0"/>
              <a:t>抽样方法分成两类：</a:t>
            </a:r>
          </a:p>
          <a:p>
            <a:pPr>
              <a:buFont typeface="Wingdings" pitchFamily="2" charset="2"/>
              <a:buNone/>
            </a:pPr>
            <a:r>
              <a:rPr lang="zh-CN" altLang="en-US" sz="2400" dirty="0"/>
              <a:t>（</a:t>
            </a:r>
            <a:r>
              <a:rPr lang="en-US" altLang="zh-CN" sz="2400" dirty="0"/>
              <a:t>1</a:t>
            </a:r>
            <a:r>
              <a:rPr lang="zh-CN" altLang="en-US" sz="2400" dirty="0"/>
              <a:t>）</a:t>
            </a:r>
            <a:r>
              <a:rPr lang="zh-CN" altLang="en-US" sz="2400" dirty="0">
                <a:solidFill>
                  <a:srgbClr val="C00000"/>
                </a:solidFill>
              </a:rPr>
              <a:t>非随机抽样</a:t>
            </a:r>
            <a:r>
              <a:rPr lang="zh-CN" altLang="en-US" sz="2400" dirty="0"/>
              <a:t>，即进行人为的有意识的挑选取样。</a:t>
            </a:r>
          </a:p>
          <a:p>
            <a:pPr>
              <a:buFont typeface="Wingdings" pitchFamily="2" charset="2"/>
              <a:buNone/>
            </a:pPr>
            <a:r>
              <a:rPr lang="zh-CN" altLang="en-US" sz="2400" dirty="0"/>
              <a:t>（</a:t>
            </a:r>
            <a:r>
              <a:rPr lang="en-US" altLang="zh-CN" sz="2400" dirty="0"/>
              <a:t>2</a:t>
            </a:r>
            <a:r>
              <a:rPr lang="zh-CN" altLang="en-US" sz="2400" dirty="0"/>
              <a:t>）</a:t>
            </a:r>
            <a:r>
              <a:rPr lang="zh-CN" altLang="en-US" sz="2400" dirty="0" smtClean="0">
                <a:solidFill>
                  <a:srgbClr val="C00000"/>
                </a:solidFill>
              </a:rPr>
              <a:t>随机抽样，</a:t>
            </a:r>
            <a:r>
              <a:rPr lang="zh-CN" altLang="en-US" sz="2400" dirty="0" smtClean="0"/>
              <a:t>排除</a:t>
            </a:r>
            <a:r>
              <a:rPr lang="zh-CN" altLang="en-US" sz="2400" dirty="0"/>
              <a:t>了人的主观因素，使总体中的每一个个体都具有同等的机会被抽取到。这类方法所得到的质量数据可靠性好、代表性强，是一种科学的抽样方法。</a:t>
            </a:r>
          </a:p>
        </p:txBody>
      </p:sp>
    </p:spTree>
  </p:cSld>
  <p:clrMapOvr>
    <a:masterClrMapping/>
  </p:clrMapOvr>
  <p:transition>
    <p:cover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b="1" dirty="0" smtClean="0"/>
              <a:t>各种</a:t>
            </a:r>
            <a:r>
              <a:rPr lang="zh-CN" altLang="en-US" b="1" dirty="0"/>
              <a:t>分布之间的关系</a:t>
            </a:r>
          </a:p>
        </p:txBody>
      </p:sp>
      <p:sp>
        <p:nvSpPr>
          <p:cNvPr id="97283" name="Rectangle 3"/>
          <p:cNvSpPr>
            <a:spLocks noGrp="1" noChangeArrowheads="1"/>
          </p:cNvSpPr>
          <p:nvPr>
            <p:ph idx="1"/>
          </p:nvPr>
        </p:nvSpPr>
        <p:spPr>
          <a:xfrm>
            <a:off x="467544" y="1196752"/>
            <a:ext cx="8415338" cy="4114800"/>
          </a:xfrm>
        </p:spPr>
        <p:txBody>
          <a:bodyPr/>
          <a:lstStyle/>
          <a:p>
            <a:pPr>
              <a:lnSpc>
                <a:spcPts val="3000"/>
              </a:lnSpc>
            </a:pPr>
            <a:r>
              <a:rPr lang="zh-CN" altLang="en-US" sz="2000" dirty="0"/>
              <a:t>一批产品共</a:t>
            </a:r>
            <a:r>
              <a:rPr lang="en-US" altLang="zh-CN" sz="2000" dirty="0"/>
              <a:t>N</a:t>
            </a:r>
            <a:r>
              <a:rPr lang="zh-CN" altLang="en-US" sz="2000" dirty="0"/>
              <a:t>件，其中有</a:t>
            </a:r>
            <a:r>
              <a:rPr lang="en-US" altLang="zh-CN" sz="2000" dirty="0"/>
              <a:t>E</a:t>
            </a:r>
            <a:r>
              <a:rPr lang="zh-CN" altLang="en-US" sz="2000" dirty="0"/>
              <a:t>件不合格品，从</a:t>
            </a:r>
            <a:r>
              <a:rPr lang="en-US" altLang="zh-CN" sz="2000" dirty="0"/>
              <a:t>N</a:t>
            </a:r>
            <a:r>
              <a:rPr lang="zh-CN" altLang="en-US" sz="2000" dirty="0"/>
              <a:t>中抽取</a:t>
            </a:r>
            <a:r>
              <a:rPr lang="en-US" altLang="zh-CN" sz="2000" dirty="0"/>
              <a:t>n</a:t>
            </a:r>
            <a:r>
              <a:rPr lang="zh-CN" altLang="en-US" sz="2000" dirty="0"/>
              <a:t>件产品，则其中出现</a:t>
            </a:r>
            <a:r>
              <a:rPr lang="en-US" altLang="zh-CN" sz="2000" dirty="0"/>
              <a:t>r</a:t>
            </a:r>
            <a:r>
              <a:rPr lang="zh-CN" altLang="en-US" sz="2000" dirty="0"/>
              <a:t>件不合格品的概率服从超几何分布。超几何分布取决于</a:t>
            </a:r>
            <a:r>
              <a:rPr lang="en-US" altLang="zh-CN" sz="2000" dirty="0"/>
              <a:t>N</a:t>
            </a:r>
            <a:r>
              <a:rPr lang="zh-CN" altLang="en-US" sz="2000" dirty="0"/>
              <a:t>、</a:t>
            </a:r>
            <a:r>
              <a:rPr lang="en-US" altLang="zh-CN" sz="2000" dirty="0"/>
              <a:t>E</a:t>
            </a:r>
            <a:r>
              <a:rPr lang="zh-CN" altLang="en-US" sz="2000" dirty="0"/>
              <a:t>、</a:t>
            </a:r>
            <a:r>
              <a:rPr lang="en-US" altLang="zh-CN" sz="2000" dirty="0"/>
              <a:t>n</a:t>
            </a:r>
            <a:r>
              <a:rPr lang="zh-CN" altLang="en-US" sz="2000" dirty="0"/>
              <a:t>三个参数。</a:t>
            </a:r>
          </a:p>
          <a:p>
            <a:pPr>
              <a:lnSpc>
                <a:spcPts val="3000"/>
              </a:lnSpc>
            </a:pPr>
            <a:r>
              <a:rPr lang="zh-CN" altLang="en-US" sz="2000" dirty="0"/>
              <a:t>若总体</a:t>
            </a:r>
            <a:r>
              <a:rPr lang="en-US" altLang="zh-CN" sz="2000" dirty="0"/>
              <a:t>N</a:t>
            </a:r>
            <a:r>
              <a:rPr lang="zh-CN" altLang="en-US" sz="2000" dirty="0"/>
              <a:t>很大（             ），总体不合格品率          为一常数，则样本</a:t>
            </a:r>
            <a:r>
              <a:rPr lang="en-US" altLang="zh-CN" sz="2000" dirty="0"/>
              <a:t>n</a:t>
            </a:r>
            <a:r>
              <a:rPr lang="zh-CN" altLang="en-US" sz="2000" dirty="0"/>
              <a:t>中出现</a:t>
            </a:r>
            <a:r>
              <a:rPr lang="en-US" altLang="zh-CN" sz="2000" dirty="0"/>
              <a:t>r</a:t>
            </a:r>
            <a:r>
              <a:rPr lang="zh-CN" altLang="en-US" sz="2000" dirty="0"/>
              <a:t>件不合格品的概率服从二项分布。二项分布取决于</a:t>
            </a:r>
            <a:r>
              <a:rPr lang="en-US" altLang="zh-CN" sz="2000" dirty="0"/>
              <a:t>n</a:t>
            </a:r>
            <a:r>
              <a:rPr lang="zh-CN" altLang="en-US" sz="2000" dirty="0"/>
              <a:t>，</a:t>
            </a:r>
            <a:r>
              <a:rPr lang="en-US" altLang="zh-CN" sz="2000" dirty="0"/>
              <a:t>P</a:t>
            </a:r>
            <a:r>
              <a:rPr lang="zh-CN" altLang="en-US" sz="2000" dirty="0"/>
              <a:t>二个参数。</a:t>
            </a:r>
          </a:p>
          <a:p>
            <a:pPr>
              <a:lnSpc>
                <a:spcPts val="3000"/>
              </a:lnSpc>
            </a:pPr>
            <a:r>
              <a:rPr lang="zh-CN" altLang="en-US" sz="2000" dirty="0"/>
              <a:t>当</a:t>
            </a:r>
            <a:r>
              <a:rPr lang="en-US" altLang="zh-CN" sz="2000" dirty="0"/>
              <a:t>n</a:t>
            </a:r>
            <a:r>
              <a:rPr lang="zh-CN" altLang="en-US" sz="2000" dirty="0"/>
              <a:t>或</a:t>
            </a:r>
            <a:r>
              <a:rPr lang="en-US" altLang="zh-CN" sz="2000" dirty="0"/>
              <a:t>P</a:t>
            </a:r>
            <a:r>
              <a:rPr lang="zh-CN" altLang="en-US" sz="2000" dirty="0"/>
              <a:t>达到一定程度（一般        ）时，二项分布近似于正态分布。</a:t>
            </a:r>
          </a:p>
          <a:p>
            <a:pPr>
              <a:lnSpc>
                <a:spcPts val="3000"/>
              </a:lnSpc>
            </a:pPr>
            <a:r>
              <a:rPr lang="zh-CN" altLang="en-US" sz="2000" dirty="0"/>
              <a:t>若</a:t>
            </a:r>
            <a:r>
              <a:rPr lang="en-US" altLang="zh-CN" sz="2000" dirty="0"/>
              <a:t>P</a:t>
            </a:r>
            <a:r>
              <a:rPr lang="zh-CN" altLang="en-US" sz="2000" dirty="0"/>
              <a:t>很小（          ），</a:t>
            </a:r>
            <a:r>
              <a:rPr lang="en-US" altLang="zh-CN" sz="2000" dirty="0"/>
              <a:t>n</a:t>
            </a:r>
            <a:r>
              <a:rPr lang="zh-CN" altLang="en-US" sz="2000" dirty="0"/>
              <a:t>足够大（          ）时，则样本中出现</a:t>
            </a:r>
            <a:r>
              <a:rPr lang="en-US" altLang="zh-CN" sz="2000" dirty="0"/>
              <a:t>r</a:t>
            </a:r>
            <a:r>
              <a:rPr lang="zh-CN" altLang="en-US" sz="2000" dirty="0"/>
              <a:t>件不合格品的概率服从泊松分布，泊松分布是二项分布的一个特殊形式，它取决于一个参数              。当</a:t>
            </a:r>
            <a:r>
              <a:rPr lang="en-US" altLang="zh-CN" sz="2000" dirty="0"/>
              <a:t>m</a:t>
            </a:r>
            <a:r>
              <a:rPr lang="zh-CN" altLang="en-US" sz="2000" dirty="0"/>
              <a:t>足够大，（一般            ）时，泊松分布近似于正态分布。</a:t>
            </a:r>
          </a:p>
        </p:txBody>
      </p:sp>
      <p:graphicFrame>
        <p:nvGraphicFramePr>
          <p:cNvPr id="97284" name="Object 4"/>
          <p:cNvGraphicFramePr>
            <a:graphicFrameLocks noChangeAspect="1"/>
          </p:cNvGraphicFramePr>
          <p:nvPr/>
        </p:nvGraphicFramePr>
        <p:xfrm>
          <a:off x="2915816" y="2492896"/>
          <a:ext cx="1008062" cy="336550"/>
        </p:xfrm>
        <a:graphic>
          <a:graphicData uri="http://schemas.openxmlformats.org/presentationml/2006/ole">
            <p:oleObj spid="_x0000_s97282" name="公式" r:id="rId3" imgW="545626" imgH="177646" progId="Equation.3">
              <p:embed/>
            </p:oleObj>
          </a:graphicData>
        </a:graphic>
      </p:graphicFrame>
      <p:sp>
        <p:nvSpPr>
          <p:cNvPr id="97287"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7286" name="Object 6"/>
          <p:cNvGraphicFramePr>
            <a:graphicFrameLocks noChangeAspect="1"/>
          </p:cNvGraphicFramePr>
          <p:nvPr/>
        </p:nvGraphicFramePr>
        <p:xfrm>
          <a:off x="6732240" y="2348880"/>
          <a:ext cx="936625" cy="593725"/>
        </p:xfrm>
        <a:graphic>
          <a:graphicData uri="http://schemas.openxmlformats.org/presentationml/2006/ole">
            <p:oleObj spid="_x0000_s97283" name="公式" r:id="rId4" imgW="672808" imgH="431613" progId="Equation.3">
              <p:embed/>
            </p:oleObj>
          </a:graphicData>
        </a:graphic>
      </p:graphicFrame>
      <p:graphicFrame>
        <p:nvGraphicFramePr>
          <p:cNvPr id="97288" name="Object 8"/>
          <p:cNvGraphicFramePr>
            <a:graphicFrameLocks noChangeAspect="1"/>
          </p:cNvGraphicFramePr>
          <p:nvPr/>
        </p:nvGraphicFramePr>
        <p:xfrm>
          <a:off x="4139952" y="3717032"/>
          <a:ext cx="649287" cy="261937"/>
        </p:xfrm>
        <a:graphic>
          <a:graphicData uri="http://schemas.openxmlformats.org/presentationml/2006/ole">
            <p:oleObj spid="_x0000_s97284" name="公式" r:id="rId5" imgW="444114" imgH="177646" progId="Equation.3">
              <p:embed/>
            </p:oleObj>
          </a:graphicData>
        </a:graphic>
      </p:graphicFrame>
      <p:sp>
        <p:nvSpPr>
          <p:cNvPr id="97291"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7290" name="Object 10"/>
          <p:cNvGraphicFramePr>
            <a:graphicFrameLocks noChangeAspect="1"/>
          </p:cNvGraphicFramePr>
          <p:nvPr/>
        </p:nvGraphicFramePr>
        <p:xfrm>
          <a:off x="2267744" y="4509120"/>
          <a:ext cx="792162" cy="306388"/>
        </p:xfrm>
        <a:graphic>
          <a:graphicData uri="http://schemas.openxmlformats.org/presentationml/2006/ole">
            <p:oleObj spid="_x0000_s97285" name="公式" r:id="rId6" imgW="469696" imgH="177723" progId="Equation.3">
              <p:embed/>
            </p:oleObj>
          </a:graphicData>
        </a:graphic>
      </p:graphicFrame>
      <p:sp>
        <p:nvSpPr>
          <p:cNvPr id="97293" name="Rectangle 1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7292" name="Object 12"/>
          <p:cNvGraphicFramePr>
            <a:graphicFrameLocks noChangeAspect="1"/>
          </p:cNvGraphicFramePr>
          <p:nvPr/>
        </p:nvGraphicFramePr>
        <p:xfrm>
          <a:off x="5076056" y="4509120"/>
          <a:ext cx="1008063" cy="427037"/>
        </p:xfrm>
        <a:graphic>
          <a:graphicData uri="http://schemas.openxmlformats.org/presentationml/2006/ole">
            <p:oleObj spid="_x0000_s97286" name="公式" r:id="rId7" imgW="431425" imgH="177646" progId="Equation.3">
              <p:embed/>
            </p:oleObj>
          </a:graphicData>
        </a:graphic>
      </p:graphicFrame>
      <p:sp>
        <p:nvSpPr>
          <p:cNvPr id="97295" name="Rectangle 1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7294" name="Object 14"/>
          <p:cNvGraphicFramePr>
            <a:graphicFrameLocks noChangeAspect="1"/>
          </p:cNvGraphicFramePr>
          <p:nvPr/>
        </p:nvGraphicFramePr>
        <p:xfrm>
          <a:off x="7920037" y="5229200"/>
          <a:ext cx="1223963" cy="338137"/>
        </p:xfrm>
        <a:graphic>
          <a:graphicData uri="http://schemas.openxmlformats.org/presentationml/2006/ole">
            <p:oleObj spid="_x0000_s97287" name="公式" r:id="rId8" imgW="723586" imgH="203112" progId="Equation.3">
              <p:embed/>
            </p:oleObj>
          </a:graphicData>
        </a:graphic>
      </p:graphicFrame>
      <p:sp>
        <p:nvSpPr>
          <p:cNvPr id="97297" name="Rectangle 17"/>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7296" name="Object 16"/>
          <p:cNvGraphicFramePr>
            <a:graphicFrameLocks noChangeAspect="1"/>
          </p:cNvGraphicFramePr>
          <p:nvPr/>
        </p:nvGraphicFramePr>
        <p:xfrm>
          <a:off x="3707904" y="5229200"/>
          <a:ext cx="792162" cy="366713"/>
        </p:xfrm>
        <a:graphic>
          <a:graphicData uri="http://schemas.openxmlformats.org/presentationml/2006/ole">
            <p:oleObj spid="_x0000_s97288" name="公式" r:id="rId9" imgW="393359" imgH="177646"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49" name="Rectangle 7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grpSp>
        <p:nvGrpSpPr>
          <p:cNvPr id="2" name="Group 72"/>
          <p:cNvGrpSpPr>
            <a:grpSpLocks/>
          </p:cNvGrpSpPr>
          <p:nvPr/>
        </p:nvGrpSpPr>
        <p:grpSpPr bwMode="auto">
          <a:xfrm>
            <a:off x="201613" y="0"/>
            <a:ext cx="8975724" cy="6630988"/>
            <a:chOff x="55" y="32"/>
            <a:chExt cx="5654" cy="4177"/>
          </a:xfrm>
        </p:grpSpPr>
        <p:sp>
          <p:nvSpPr>
            <p:cNvPr id="101378" name="Text Box 2"/>
            <p:cNvSpPr txBox="1">
              <a:spLocks noChangeArrowheads="1"/>
            </p:cNvSpPr>
            <p:nvPr/>
          </p:nvSpPr>
          <p:spPr bwMode="auto">
            <a:xfrm>
              <a:off x="68" y="1071"/>
              <a:ext cx="317" cy="1456"/>
            </a:xfrm>
            <a:prstGeom prst="rect">
              <a:avLst/>
            </a:prstGeom>
            <a:noFill/>
            <a:ln w="28575">
              <a:solidFill>
                <a:schemeClr val="tx1"/>
              </a:solidFill>
              <a:miter lim="800000"/>
              <a:headEnd/>
              <a:tailEnd/>
            </a:ln>
            <a:effectLst/>
          </p:spPr>
          <p:txBody>
            <a:bodyPr>
              <a:spAutoFit/>
            </a:bodyPr>
            <a:lstStyle/>
            <a:p>
              <a:r>
                <a:rPr lang="zh-CN" altLang="en-US" sz="2400">
                  <a:latin typeface="黑体" pitchFamily="49" charset="-122"/>
                  <a:ea typeface="黑体" pitchFamily="49" charset="-122"/>
                </a:rPr>
                <a:t>项目质量数据</a:t>
              </a:r>
            </a:p>
          </p:txBody>
        </p:sp>
        <p:sp>
          <p:nvSpPr>
            <p:cNvPr id="101379" name="Text Box 3"/>
            <p:cNvSpPr txBox="1">
              <a:spLocks noChangeArrowheads="1"/>
            </p:cNvSpPr>
            <p:nvPr/>
          </p:nvSpPr>
          <p:spPr bwMode="auto">
            <a:xfrm>
              <a:off x="781" y="258"/>
              <a:ext cx="416" cy="243"/>
            </a:xfrm>
            <a:prstGeom prst="rect">
              <a:avLst/>
            </a:prstGeom>
            <a:noFill/>
            <a:ln w="19050">
              <a:solidFill>
                <a:schemeClr val="tx1"/>
              </a:solidFill>
              <a:miter lim="800000"/>
              <a:headEnd/>
              <a:tailEnd/>
            </a:ln>
            <a:effectLst/>
          </p:spPr>
          <p:txBody>
            <a:bodyPr wrap="none">
              <a:spAutoFit/>
            </a:bodyPr>
            <a:lstStyle/>
            <a:p>
              <a:r>
                <a:rPr lang="zh-CN" altLang="en-US">
                  <a:latin typeface="黑体" pitchFamily="49" charset="-122"/>
                  <a:ea typeface="黑体" pitchFamily="49" charset="-122"/>
                </a:rPr>
                <a:t>概述</a:t>
              </a:r>
            </a:p>
          </p:txBody>
        </p:sp>
        <p:sp>
          <p:nvSpPr>
            <p:cNvPr id="101380" name="Text Box 4"/>
            <p:cNvSpPr txBox="1">
              <a:spLocks noChangeArrowheads="1"/>
            </p:cNvSpPr>
            <p:nvPr/>
          </p:nvSpPr>
          <p:spPr bwMode="auto">
            <a:xfrm>
              <a:off x="1383" y="618"/>
              <a:ext cx="692"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采集方法</a:t>
              </a:r>
            </a:p>
          </p:txBody>
        </p:sp>
        <p:sp>
          <p:nvSpPr>
            <p:cNvPr id="101381" name="Text Box 5"/>
            <p:cNvSpPr txBox="1">
              <a:spLocks noChangeArrowheads="1"/>
            </p:cNvSpPr>
            <p:nvPr/>
          </p:nvSpPr>
          <p:spPr bwMode="auto">
            <a:xfrm>
              <a:off x="2200" y="255"/>
              <a:ext cx="836"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计数值数据</a:t>
              </a:r>
            </a:p>
          </p:txBody>
        </p:sp>
        <p:sp>
          <p:nvSpPr>
            <p:cNvPr id="101382" name="Text Box 6"/>
            <p:cNvSpPr txBox="1">
              <a:spLocks noChangeArrowheads="1"/>
            </p:cNvSpPr>
            <p:nvPr/>
          </p:nvSpPr>
          <p:spPr bwMode="auto">
            <a:xfrm>
              <a:off x="2200" y="73"/>
              <a:ext cx="836"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计量值数据</a:t>
              </a:r>
            </a:p>
          </p:txBody>
        </p:sp>
        <p:sp>
          <p:nvSpPr>
            <p:cNvPr id="101383" name="Text Box 7"/>
            <p:cNvSpPr txBox="1">
              <a:spLocks noChangeArrowheads="1"/>
            </p:cNvSpPr>
            <p:nvPr/>
          </p:nvSpPr>
          <p:spPr bwMode="auto">
            <a:xfrm>
              <a:off x="2245" y="754"/>
              <a:ext cx="692"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全数采集</a:t>
              </a:r>
            </a:p>
          </p:txBody>
        </p:sp>
        <p:sp>
          <p:nvSpPr>
            <p:cNvPr id="101384" name="Text Box 8"/>
            <p:cNvSpPr txBox="1">
              <a:spLocks noChangeArrowheads="1"/>
            </p:cNvSpPr>
            <p:nvPr/>
          </p:nvSpPr>
          <p:spPr bwMode="auto">
            <a:xfrm>
              <a:off x="1383" y="164"/>
              <a:ext cx="696"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数据类型</a:t>
              </a:r>
            </a:p>
          </p:txBody>
        </p:sp>
        <p:sp>
          <p:nvSpPr>
            <p:cNvPr id="101385" name="Text Box 9"/>
            <p:cNvSpPr txBox="1">
              <a:spLocks noChangeArrowheads="1"/>
            </p:cNvSpPr>
            <p:nvPr/>
          </p:nvSpPr>
          <p:spPr bwMode="auto">
            <a:xfrm>
              <a:off x="2245" y="527"/>
              <a:ext cx="692"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抽样采集</a:t>
              </a:r>
            </a:p>
          </p:txBody>
        </p:sp>
        <p:sp>
          <p:nvSpPr>
            <p:cNvPr id="101386" name="Text Box 10"/>
            <p:cNvSpPr txBox="1">
              <a:spLocks noChangeArrowheads="1"/>
            </p:cNvSpPr>
            <p:nvPr/>
          </p:nvSpPr>
          <p:spPr bwMode="auto">
            <a:xfrm>
              <a:off x="3412" y="258"/>
              <a:ext cx="2276" cy="231"/>
            </a:xfrm>
            <a:prstGeom prst="rect">
              <a:avLst/>
            </a:prstGeom>
            <a:noFill/>
            <a:ln w="9525">
              <a:noFill/>
              <a:miter lim="800000"/>
              <a:headEnd/>
              <a:tailEnd/>
            </a:ln>
            <a:effectLst/>
          </p:spPr>
          <p:txBody>
            <a:bodyPr wrap="none">
              <a:spAutoFit/>
            </a:bodyPr>
            <a:lstStyle/>
            <a:p>
              <a:r>
                <a:rPr lang="zh-CN" altLang="en-US" sz="1800" dirty="0">
                  <a:latin typeface="黑体" pitchFamily="49" charset="-122"/>
                  <a:ea typeface="黑体" pitchFamily="49" charset="-122"/>
                </a:rPr>
                <a:t>单纯随机抽样：在总体中直接抽取</a:t>
              </a:r>
            </a:p>
          </p:txBody>
        </p:sp>
        <p:sp>
          <p:nvSpPr>
            <p:cNvPr id="101387" name="Text Box 11"/>
            <p:cNvSpPr txBox="1">
              <a:spLocks noChangeArrowheads="1"/>
            </p:cNvSpPr>
            <p:nvPr/>
          </p:nvSpPr>
          <p:spPr bwMode="auto">
            <a:xfrm>
              <a:off x="3424" y="482"/>
              <a:ext cx="2132" cy="231"/>
            </a:xfrm>
            <a:prstGeom prst="rect">
              <a:avLst/>
            </a:prstGeom>
            <a:noFill/>
            <a:ln w="9525">
              <a:noFill/>
              <a:miter lim="800000"/>
              <a:headEnd/>
              <a:tailEnd/>
            </a:ln>
            <a:effectLst/>
          </p:spPr>
          <p:txBody>
            <a:bodyPr wrap="none">
              <a:spAutoFit/>
            </a:bodyPr>
            <a:lstStyle/>
            <a:p>
              <a:r>
                <a:rPr lang="zh-CN" altLang="en-US" sz="1800" dirty="0">
                  <a:latin typeface="黑体" pitchFamily="49" charset="-122"/>
                  <a:ea typeface="黑体" pitchFamily="49" charset="-122"/>
                </a:rPr>
                <a:t>单纯随机抽样：分多部分后抽取</a:t>
              </a:r>
            </a:p>
          </p:txBody>
        </p:sp>
        <p:sp>
          <p:nvSpPr>
            <p:cNvPr id="101388" name="Text Box 12"/>
            <p:cNvSpPr txBox="1">
              <a:spLocks noChangeArrowheads="1"/>
            </p:cNvSpPr>
            <p:nvPr/>
          </p:nvSpPr>
          <p:spPr bwMode="auto">
            <a:xfrm>
              <a:off x="3424" y="663"/>
              <a:ext cx="1988" cy="231"/>
            </a:xfrm>
            <a:prstGeom prst="rect">
              <a:avLst/>
            </a:prstGeom>
            <a:noFill/>
            <a:ln w="9525">
              <a:noFill/>
              <a:miter lim="800000"/>
              <a:headEnd/>
              <a:tailEnd/>
            </a:ln>
            <a:effectLst/>
          </p:spPr>
          <p:txBody>
            <a:bodyPr wrap="none">
              <a:spAutoFit/>
            </a:bodyPr>
            <a:lstStyle/>
            <a:p>
              <a:r>
                <a:rPr lang="zh-CN" altLang="en-US" sz="1800">
                  <a:latin typeface="黑体" pitchFamily="49" charset="-122"/>
                  <a:ea typeface="黑体" pitchFamily="49" charset="-122"/>
                </a:rPr>
                <a:t>单纯随机抽样：分层次后抽取</a:t>
              </a:r>
            </a:p>
          </p:txBody>
        </p:sp>
        <p:sp>
          <p:nvSpPr>
            <p:cNvPr id="101389" name="Text Box 13"/>
            <p:cNvSpPr txBox="1">
              <a:spLocks noChangeArrowheads="1"/>
            </p:cNvSpPr>
            <p:nvPr/>
          </p:nvSpPr>
          <p:spPr bwMode="auto">
            <a:xfrm>
              <a:off x="703" y="1389"/>
              <a:ext cx="563" cy="416"/>
            </a:xfrm>
            <a:prstGeom prst="rect">
              <a:avLst/>
            </a:prstGeom>
            <a:noFill/>
            <a:ln w="19050">
              <a:solidFill>
                <a:schemeClr val="tx1"/>
              </a:solidFill>
              <a:miter lim="800000"/>
              <a:headEnd/>
              <a:tailEnd/>
            </a:ln>
            <a:effectLst/>
          </p:spPr>
          <p:txBody>
            <a:bodyPr wrap="none">
              <a:spAutoFit/>
            </a:bodyPr>
            <a:lstStyle/>
            <a:p>
              <a:r>
                <a:rPr lang="zh-CN" altLang="en-US" b="1">
                  <a:solidFill>
                    <a:schemeClr val="tx2"/>
                  </a:solidFill>
                  <a:latin typeface="黑体" pitchFamily="49" charset="-122"/>
                  <a:ea typeface="黑体" pitchFamily="49" charset="-122"/>
                </a:rPr>
                <a:t>统计处</a:t>
              </a:r>
            </a:p>
            <a:p>
              <a:r>
                <a:rPr lang="zh-CN" altLang="en-US" b="1">
                  <a:solidFill>
                    <a:schemeClr val="tx2"/>
                  </a:solidFill>
                  <a:latin typeface="黑体" pitchFamily="49" charset="-122"/>
                  <a:ea typeface="黑体" pitchFamily="49" charset="-122"/>
                </a:rPr>
                <a:t>理方法</a:t>
              </a:r>
            </a:p>
          </p:txBody>
        </p:sp>
        <p:sp>
          <p:nvSpPr>
            <p:cNvPr id="101390" name="Text Box 14"/>
            <p:cNvSpPr txBox="1">
              <a:spLocks noChangeArrowheads="1"/>
            </p:cNvSpPr>
            <p:nvPr/>
          </p:nvSpPr>
          <p:spPr bwMode="auto">
            <a:xfrm>
              <a:off x="612" y="2614"/>
              <a:ext cx="708" cy="416"/>
            </a:xfrm>
            <a:prstGeom prst="rect">
              <a:avLst/>
            </a:prstGeom>
            <a:noFill/>
            <a:ln w="19050">
              <a:solidFill>
                <a:schemeClr val="tx1"/>
              </a:solidFill>
              <a:miter lim="800000"/>
              <a:headEnd/>
              <a:tailEnd/>
            </a:ln>
            <a:effectLst/>
          </p:spPr>
          <p:txBody>
            <a:bodyPr wrap="none">
              <a:spAutoFit/>
            </a:bodyPr>
            <a:lstStyle/>
            <a:p>
              <a:r>
                <a:rPr lang="zh-CN" altLang="en-US" b="1">
                  <a:solidFill>
                    <a:schemeClr val="tx2"/>
                  </a:solidFill>
                  <a:latin typeface="黑体" pitchFamily="49" charset="-122"/>
                  <a:ea typeface="黑体" pitchFamily="49" charset="-122"/>
                </a:rPr>
                <a:t>数据特征</a:t>
              </a:r>
            </a:p>
            <a:p>
              <a:r>
                <a:rPr lang="zh-CN" altLang="en-US" b="1">
                  <a:solidFill>
                    <a:schemeClr val="tx2"/>
                  </a:solidFill>
                  <a:latin typeface="黑体" pitchFamily="49" charset="-122"/>
                  <a:ea typeface="黑体" pitchFamily="49" charset="-122"/>
                </a:rPr>
                <a:t>及度量</a:t>
              </a:r>
            </a:p>
          </p:txBody>
        </p:sp>
        <p:sp>
          <p:nvSpPr>
            <p:cNvPr id="101391" name="Text Box 15"/>
            <p:cNvSpPr txBox="1">
              <a:spLocks noChangeArrowheads="1"/>
            </p:cNvSpPr>
            <p:nvPr/>
          </p:nvSpPr>
          <p:spPr bwMode="auto">
            <a:xfrm>
              <a:off x="657" y="3793"/>
              <a:ext cx="418" cy="416"/>
            </a:xfrm>
            <a:prstGeom prst="rect">
              <a:avLst/>
            </a:prstGeom>
            <a:noFill/>
            <a:ln w="19050">
              <a:solidFill>
                <a:schemeClr val="tx1"/>
              </a:solidFill>
              <a:miter lim="800000"/>
              <a:headEnd/>
              <a:tailEnd/>
            </a:ln>
            <a:effectLst/>
          </p:spPr>
          <p:txBody>
            <a:bodyPr wrap="none">
              <a:spAutoFit/>
            </a:bodyPr>
            <a:lstStyle/>
            <a:p>
              <a:r>
                <a:rPr lang="zh-CN" altLang="en-US" b="1">
                  <a:solidFill>
                    <a:schemeClr val="tx2"/>
                  </a:solidFill>
                  <a:latin typeface="黑体" pitchFamily="49" charset="-122"/>
                  <a:ea typeface="黑体" pitchFamily="49" charset="-122"/>
                </a:rPr>
                <a:t>统计</a:t>
              </a:r>
            </a:p>
            <a:p>
              <a:r>
                <a:rPr lang="zh-CN" altLang="en-US" b="1">
                  <a:solidFill>
                    <a:schemeClr val="tx2"/>
                  </a:solidFill>
                  <a:latin typeface="黑体" pitchFamily="49" charset="-122"/>
                  <a:ea typeface="黑体" pitchFamily="49" charset="-122"/>
                </a:rPr>
                <a:t>规律</a:t>
              </a:r>
            </a:p>
          </p:txBody>
        </p:sp>
        <p:sp>
          <p:nvSpPr>
            <p:cNvPr id="101392" name="Text Box 16"/>
            <p:cNvSpPr txBox="1">
              <a:spLocks noChangeArrowheads="1"/>
            </p:cNvSpPr>
            <p:nvPr/>
          </p:nvSpPr>
          <p:spPr bwMode="auto">
            <a:xfrm>
              <a:off x="1565" y="1162"/>
              <a:ext cx="841"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频数分布表</a:t>
              </a:r>
            </a:p>
          </p:txBody>
        </p:sp>
        <p:sp>
          <p:nvSpPr>
            <p:cNvPr id="101393" name="Text Box 17"/>
            <p:cNvSpPr txBox="1">
              <a:spLocks noChangeArrowheads="1"/>
            </p:cNvSpPr>
            <p:nvPr/>
          </p:nvSpPr>
          <p:spPr bwMode="auto">
            <a:xfrm>
              <a:off x="1565" y="1570"/>
              <a:ext cx="551"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直方图</a:t>
              </a:r>
            </a:p>
          </p:txBody>
        </p:sp>
        <p:sp>
          <p:nvSpPr>
            <p:cNvPr id="101394" name="Text Box 18"/>
            <p:cNvSpPr txBox="1">
              <a:spLocks noChangeArrowheads="1"/>
            </p:cNvSpPr>
            <p:nvPr/>
          </p:nvSpPr>
          <p:spPr bwMode="auto">
            <a:xfrm>
              <a:off x="1565" y="1888"/>
              <a:ext cx="1988"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直线图：是直方图的简化形式</a:t>
              </a:r>
            </a:p>
          </p:txBody>
        </p:sp>
        <p:sp>
          <p:nvSpPr>
            <p:cNvPr id="101395" name="Text Box 19"/>
            <p:cNvSpPr txBox="1">
              <a:spLocks noChangeArrowheads="1"/>
            </p:cNvSpPr>
            <p:nvPr/>
          </p:nvSpPr>
          <p:spPr bwMode="auto">
            <a:xfrm>
              <a:off x="2744" y="1253"/>
              <a:ext cx="2965" cy="252"/>
            </a:xfrm>
            <a:prstGeom prst="rect">
              <a:avLst/>
            </a:prstGeom>
            <a:noFill/>
            <a:ln w="9525">
              <a:noFill/>
              <a:miter lim="800000"/>
              <a:headEnd/>
              <a:tailEnd/>
            </a:ln>
            <a:effectLst/>
          </p:spPr>
          <p:txBody>
            <a:bodyPr wrap="none">
              <a:spAutoFit/>
            </a:bodyPr>
            <a:lstStyle/>
            <a:p>
              <a:r>
                <a:rPr lang="zh-CN" altLang="en-US" b="1" dirty="0">
                  <a:latin typeface="黑体" pitchFamily="49" charset="-122"/>
                  <a:ea typeface="黑体" pitchFamily="49" charset="-122"/>
                </a:rPr>
                <a:t>基时整理：</a:t>
              </a:r>
              <a:r>
                <a:rPr lang="zh-CN" altLang="en-US" sz="1800" dirty="0">
                  <a:latin typeface="黑体" pitchFamily="49" charset="-122"/>
                  <a:ea typeface="黑体" pitchFamily="49" charset="-122"/>
                </a:rPr>
                <a:t>按时间先后顺序加以整理的方法</a:t>
              </a:r>
            </a:p>
          </p:txBody>
        </p:sp>
        <p:sp>
          <p:nvSpPr>
            <p:cNvPr id="101396" name="Text Box 20"/>
            <p:cNvSpPr txBox="1">
              <a:spLocks noChangeArrowheads="1"/>
            </p:cNvSpPr>
            <p:nvPr/>
          </p:nvSpPr>
          <p:spPr bwMode="auto">
            <a:xfrm>
              <a:off x="2699" y="1026"/>
              <a:ext cx="2953"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基量整理：</a:t>
              </a:r>
              <a:r>
                <a:rPr lang="zh-CN" altLang="en-US" sz="1200">
                  <a:latin typeface="黑体" pitchFamily="49" charset="-122"/>
                  <a:ea typeface="黑体" pitchFamily="49" charset="-122"/>
                </a:rPr>
                <a:t>以大小为基础，不考虑数据出现的先后顺序和时间</a:t>
              </a:r>
            </a:p>
          </p:txBody>
        </p:sp>
        <p:sp>
          <p:nvSpPr>
            <p:cNvPr id="101397" name="Text Box 21"/>
            <p:cNvSpPr txBox="1">
              <a:spLocks noChangeArrowheads="1"/>
            </p:cNvSpPr>
            <p:nvPr/>
          </p:nvSpPr>
          <p:spPr bwMode="auto">
            <a:xfrm>
              <a:off x="2472" y="1661"/>
              <a:ext cx="841" cy="231"/>
            </a:xfrm>
            <a:prstGeom prst="rect">
              <a:avLst/>
            </a:prstGeom>
            <a:noFill/>
            <a:ln w="9525">
              <a:noFill/>
              <a:miter lim="800000"/>
              <a:headEnd/>
              <a:tailEnd/>
            </a:ln>
            <a:effectLst/>
          </p:spPr>
          <p:txBody>
            <a:bodyPr wrap="none">
              <a:spAutoFit/>
            </a:bodyPr>
            <a:lstStyle/>
            <a:p>
              <a:r>
                <a:rPr lang="zh-CN" altLang="en-US" b="1">
                  <a:latin typeface="宋体" pitchFamily="2" charset="-122"/>
                </a:rPr>
                <a:t>频率直方图</a:t>
              </a:r>
            </a:p>
          </p:txBody>
        </p:sp>
        <p:sp>
          <p:nvSpPr>
            <p:cNvPr id="101398" name="Text Box 22"/>
            <p:cNvSpPr txBox="1">
              <a:spLocks noChangeArrowheads="1"/>
            </p:cNvSpPr>
            <p:nvPr/>
          </p:nvSpPr>
          <p:spPr bwMode="auto">
            <a:xfrm>
              <a:off x="2472" y="1480"/>
              <a:ext cx="841" cy="231"/>
            </a:xfrm>
            <a:prstGeom prst="rect">
              <a:avLst/>
            </a:prstGeom>
            <a:noFill/>
            <a:ln w="9525">
              <a:noFill/>
              <a:miter lim="800000"/>
              <a:headEnd/>
              <a:tailEnd/>
            </a:ln>
            <a:effectLst/>
          </p:spPr>
          <p:txBody>
            <a:bodyPr wrap="none">
              <a:spAutoFit/>
            </a:bodyPr>
            <a:lstStyle/>
            <a:p>
              <a:r>
                <a:rPr lang="zh-CN" altLang="en-US" b="1">
                  <a:latin typeface="宋体" pitchFamily="2" charset="-122"/>
                </a:rPr>
                <a:t>频数直方图</a:t>
              </a:r>
            </a:p>
          </p:txBody>
        </p:sp>
        <p:sp>
          <p:nvSpPr>
            <p:cNvPr id="101399" name="Text Box 23"/>
            <p:cNvSpPr txBox="1">
              <a:spLocks noChangeArrowheads="1"/>
            </p:cNvSpPr>
            <p:nvPr/>
          </p:nvSpPr>
          <p:spPr bwMode="auto">
            <a:xfrm>
              <a:off x="1565" y="2069"/>
              <a:ext cx="3016" cy="231"/>
            </a:xfrm>
            <a:prstGeom prst="rect">
              <a:avLst/>
            </a:prstGeom>
            <a:noFill/>
            <a:ln w="9525">
              <a:noFill/>
              <a:miter lim="800000"/>
              <a:headEnd/>
              <a:tailEnd/>
            </a:ln>
            <a:effectLst/>
          </p:spPr>
          <p:txBody>
            <a:bodyPr wrap="none">
              <a:spAutoFit/>
            </a:bodyPr>
            <a:lstStyle/>
            <a:p>
              <a:r>
                <a:rPr lang="zh-CN" altLang="en-US" b="1" dirty="0">
                  <a:latin typeface="黑体" pitchFamily="49" charset="-122"/>
                  <a:ea typeface="黑体" pitchFamily="49" charset="-122"/>
                </a:rPr>
                <a:t>折线图：</a:t>
              </a:r>
              <a:r>
                <a:rPr lang="zh-CN" altLang="en-US" b="1" dirty="0">
                  <a:latin typeface="宋体" pitchFamily="2" charset="-122"/>
                </a:rPr>
                <a:t>相当于把直线图的顶端连起来成折线</a:t>
              </a:r>
            </a:p>
          </p:txBody>
        </p:sp>
        <p:sp>
          <p:nvSpPr>
            <p:cNvPr id="101400" name="Text Box 24"/>
            <p:cNvSpPr txBox="1">
              <a:spLocks noChangeArrowheads="1"/>
            </p:cNvSpPr>
            <p:nvPr/>
          </p:nvSpPr>
          <p:spPr bwMode="auto">
            <a:xfrm>
              <a:off x="1565" y="2296"/>
              <a:ext cx="1276"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累计频率分布曲线</a:t>
              </a:r>
            </a:p>
          </p:txBody>
        </p:sp>
        <p:sp>
          <p:nvSpPr>
            <p:cNvPr id="101401" name="Text Box 25"/>
            <p:cNvSpPr txBox="1">
              <a:spLocks noChangeArrowheads="1"/>
            </p:cNvSpPr>
            <p:nvPr/>
          </p:nvSpPr>
          <p:spPr bwMode="auto">
            <a:xfrm>
              <a:off x="1824" y="2572"/>
              <a:ext cx="980" cy="231"/>
            </a:xfrm>
            <a:prstGeom prst="rect">
              <a:avLst/>
            </a:prstGeom>
            <a:noFill/>
            <a:ln w="9525">
              <a:noFill/>
              <a:miter lim="800000"/>
              <a:headEnd/>
              <a:tailEnd/>
            </a:ln>
            <a:effectLst/>
          </p:spPr>
          <p:txBody>
            <a:bodyPr wrap="none">
              <a:spAutoFit/>
            </a:bodyPr>
            <a:lstStyle/>
            <a:p>
              <a:r>
                <a:rPr lang="zh-CN" altLang="en-US">
                  <a:latin typeface="黑体" pitchFamily="49" charset="-122"/>
                  <a:ea typeface="黑体" pitchFamily="49" charset="-122"/>
                </a:rPr>
                <a:t>集中性的指标</a:t>
              </a:r>
            </a:p>
          </p:txBody>
        </p:sp>
        <p:sp>
          <p:nvSpPr>
            <p:cNvPr id="101402" name="Text Box 26"/>
            <p:cNvSpPr txBox="1">
              <a:spLocks noChangeArrowheads="1"/>
            </p:cNvSpPr>
            <p:nvPr/>
          </p:nvSpPr>
          <p:spPr bwMode="auto">
            <a:xfrm>
              <a:off x="3198" y="2721"/>
              <a:ext cx="1780" cy="212"/>
            </a:xfrm>
            <a:prstGeom prst="rect">
              <a:avLst/>
            </a:prstGeom>
            <a:noFill/>
            <a:ln w="9525">
              <a:noFill/>
              <a:miter lim="800000"/>
              <a:headEnd/>
              <a:tailEnd/>
            </a:ln>
            <a:effectLst/>
          </p:spPr>
          <p:txBody>
            <a:bodyPr wrap="none">
              <a:spAutoFit/>
            </a:bodyPr>
            <a:lstStyle/>
            <a:p>
              <a:r>
                <a:rPr lang="zh-CN" altLang="en-US" sz="1600">
                  <a:latin typeface="黑体" pitchFamily="49" charset="-122"/>
                  <a:ea typeface="黑体" pitchFamily="49" charset="-122"/>
                </a:rPr>
                <a:t>众数：最高频数对应的数值 </a:t>
              </a:r>
              <a:r>
                <a:rPr lang="en-US" altLang="zh-CN" sz="1600">
                  <a:latin typeface="黑体" pitchFamily="49" charset="-122"/>
                  <a:ea typeface="黑体" pitchFamily="49" charset="-122"/>
                </a:rPr>
                <a:t>X</a:t>
              </a:r>
            </a:p>
          </p:txBody>
        </p:sp>
        <p:sp>
          <p:nvSpPr>
            <p:cNvPr id="101403" name="Text Box 27"/>
            <p:cNvSpPr txBox="1">
              <a:spLocks noChangeArrowheads="1"/>
            </p:cNvSpPr>
            <p:nvPr/>
          </p:nvSpPr>
          <p:spPr bwMode="auto">
            <a:xfrm>
              <a:off x="3198" y="2540"/>
              <a:ext cx="2484" cy="212"/>
            </a:xfrm>
            <a:prstGeom prst="rect">
              <a:avLst/>
            </a:prstGeom>
            <a:noFill/>
            <a:ln w="9525">
              <a:noFill/>
              <a:miter lim="800000"/>
              <a:headEnd/>
              <a:tailEnd/>
            </a:ln>
            <a:effectLst/>
          </p:spPr>
          <p:txBody>
            <a:bodyPr wrap="none">
              <a:spAutoFit/>
            </a:bodyPr>
            <a:lstStyle/>
            <a:p>
              <a:r>
                <a:rPr lang="zh-CN" altLang="en-US" sz="1600">
                  <a:latin typeface="黑体" pitchFamily="49" charset="-122"/>
                  <a:ea typeface="黑体" pitchFamily="49" charset="-122"/>
                </a:rPr>
                <a:t>中位数（中值）：</a:t>
              </a:r>
              <a:r>
                <a:rPr lang="zh-CN" altLang="en-US" sz="1400">
                  <a:latin typeface="黑体" pitchFamily="49" charset="-122"/>
                  <a:ea typeface="黑体" pitchFamily="49" charset="-122"/>
                </a:rPr>
                <a:t>位置中间的数或两个数平均</a:t>
              </a:r>
            </a:p>
          </p:txBody>
        </p:sp>
        <p:sp>
          <p:nvSpPr>
            <p:cNvPr id="101404" name="Text Box 28"/>
            <p:cNvSpPr txBox="1">
              <a:spLocks noChangeArrowheads="1"/>
            </p:cNvSpPr>
            <p:nvPr/>
          </p:nvSpPr>
          <p:spPr bwMode="auto">
            <a:xfrm>
              <a:off x="3198" y="2358"/>
              <a:ext cx="2476" cy="212"/>
            </a:xfrm>
            <a:prstGeom prst="rect">
              <a:avLst/>
            </a:prstGeom>
            <a:noFill/>
            <a:ln w="9525">
              <a:noFill/>
              <a:miter lim="800000"/>
              <a:headEnd/>
              <a:tailEnd/>
            </a:ln>
            <a:effectLst/>
          </p:spPr>
          <p:txBody>
            <a:bodyPr wrap="none">
              <a:spAutoFit/>
            </a:bodyPr>
            <a:lstStyle/>
            <a:p>
              <a:r>
                <a:rPr lang="zh-CN" altLang="en-US" sz="1600">
                  <a:latin typeface="黑体" pitchFamily="49" charset="-122"/>
                  <a:ea typeface="黑体" pitchFamily="49" charset="-122"/>
                </a:rPr>
                <a:t>平均数：</a:t>
              </a:r>
              <a:r>
                <a:rPr lang="el-GR" altLang="zh-CN" sz="1400">
                  <a:latin typeface="宋体" pitchFamily="2" charset="-122"/>
                </a:rPr>
                <a:t>μ</a:t>
              </a:r>
              <a:r>
                <a:rPr lang="zh-CN" altLang="en-US" sz="1400">
                  <a:latin typeface="宋体" pitchFamily="2" charset="-122"/>
                </a:rPr>
                <a:t>表示总体平均数；</a:t>
              </a:r>
              <a:r>
                <a:rPr lang="en-US" altLang="zh-CN" sz="1400">
                  <a:latin typeface="宋体" pitchFamily="2" charset="-122"/>
                </a:rPr>
                <a:t>X</a:t>
              </a:r>
              <a:r>
                <a:rPr lang="zh-CN" altLang="en-US" sz="1400">
                  <a:latin typeface="宋体" pitchFamily="2" charset="-122"/>
                </a:rPr>
                <a:t>表示样本平均数</a:t>
              </a:r>
              <a:endParaRPr lang="zh-CN" altLang="el-GR" sz="1400">
                <a:latin typeface="宋体" pitchFamily="2" charset="-122"/>
              </a:endParaRPr>
            </a:p>
          </p:txBody>
        </p:sp>
        <p:sp>
          <p:nvSpPr>
            <p:cNvPr id="101405" name="Text Box 29"/>
            <p:cNvSpPr txBox="1">
              <a:spLocks noChangeArrowheads="1"/>
            </p:cNvSpPr>
            <p:nvPr/>
          </p:nvSpPr>
          <p:spPr bwMode="auto">
            <a:xfrm>
              <a:off x="1837" y="2976"/>
              <a:ext cx="551"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离散性</a:t>
              </a:r>
            </a:p>
          </p:txBody>
        </p:sp>
        <p:sp>
          <p:nvSpPr>
            <p:cNvPr id="101406" name="Line 30"/>
            <p:cNvSpPr>
              <a:spLocks noChangeShapeType="1"/>
            </p:cNvSpPr>
            <p:nvPr/>
          </p:nvSpPr>
          <p:spPr bwMode="auto">
            <a:xfrm flipV="1">
              <a:off x="1292" y="2704"/>
              <a:ext cx="590" cy="91"/>
            </a:xfrm>
            <a:prstGeom prst="line">
              <a:avLst/>
            </a:prstGeom>
            <a:noFill/>
            <a:ln w="9525">
              <a:solidFill>
                <a:schemeClr val="tx1"/>
              </a:solidFill>
              <a:round/>
              <a:headEnd/>
              <a:tailEnd type="triangle" w="med" len="med"/>
            </a:ln>
            <a:effectLst/>
          </p:spPr>
          <p:txBody>
            <a:bodyPr/>
            <a:lstStyle/>
            <a:p>
              <a:endParaRPr lang="zh-CN" altLang="en-US"/>
            </a:p>
          </p:txBody>
        </p:sp>
        <p:sp>
          <p:nvSpPr>
            <p:cNvPr id="101407" name="Line 31"/>
            <p:cNvSpPr>
              <a:spLocks noChangeShapeType="1"/>
            </p:cNvSpPr>
            <p:nvPr/>
          </p:nvSpPr>
          <p:spPr bwMode="auto">
            <a:xfrm>
              <a:off x="1292" y="2795"/>
              <a:ext cx="590" cy="272"/>
            </a:xfrm>
            <a:prstGeom prst="line">
              <a:avLst/>
            </a:prstGeom>
            <a:noFill/>
            <a:ln w="9525">
              <a:solidFill>
                <a:schemeClr val="tx1"/>
              </a:solidFill>
              <a:round/>
              <a:headEnd/>
              <a:tailEnd type="triangle" w="med" len="med"/>
            </a:ln>
            <a:effectLst/>
          </p:spPr>
          <p:txBody>
            <a:bodyPr/>
            <a:lstStyle/>
            <a:p>
              <a:endParaRPr lang="zh-CN" altLang="en-US"/>
            </a:p>
          </p:txBody>
        </p:sp>
        <p:sp>
          <p:nvSpPr>
            <p:cNvPr id="101408" name="Text Box 32"/>
            <p:cNvSpPr txBox="1">
              <a:spLocks noChangeArrowheads="1"/>
            </p:cNvSpPr>
            <p:nvPr/>
          </p:nvSpPr>
          <p:spPr bwMode="auto">
            <a:xfrm>
              <a:off x="2925" y="2931"/>
              <a:ext cx="1116" cy="212"/>
            </a:xfrm>
            <a:prstGeom prst="rect">
              <a:avLst/>
            </a:prstGeom>
            <a:noFill/>
            <a:ln w="9525">
              <a:noFill/>
              <a:miter lim="800000"/>
              <a:headEnd/>
              <a:tailEnd/>
            </a:ln>
            <a:effectLst/>
          </p:spPr>
          <p:txBody>
            <a:bodyPr wrap="none">
              <a:spAutoFit/>
            </a:bodyPr>
            <a:lstStyle/>
            <a:p>
              <a:r>
                <a:rPr lang="zh-CN" altLang="en-US" sz="1600">
                  <a:latin typeface="黑体" pitchFamily="49" charset="-122"/>
                  <a:ea typeface="黑体" pitchFamily="49" charset="-122"/>
                </a:rPr>
                <a:t>极差：</a:t>
              </a:r>
              <a:r>
                <a:rPr lang="en-US" altLang="zh-CN" sz="1400">
                  <a:latin typeface="黑体" pitchFamily="49" charset="-122"/>
                  <a:ea typeface="黑体" pitchFamily="49" charset="-122"/>
                </a:rPr>
                <a:t>R=Xmax-Xmin</a:t>
              </a:r>
            </a:p>
          </p:txBody>
        </p:sp>
        <p:sp>
          <p:nvSpPr>
            <p:cNvPr id="101409" name="Text Box 33"/>
            <p:cNvSpPr txBox="1">
              <a:spLocks noChangeArrowheads="1"/>
            </p:cNvSpPr>
            <p:nvPr/>
          </p:nvSpPr>
          <p:spPr bwMode="auto">
            <a:xfrm>
              <a:off x="55" y="32"/>
              <a:ext cx="557" cy="577"/>
            </a:xfrm>
            <a:prstGeom prst="rect">
              <a:avLst/>
            </a:prstGeom>
            <a:noFill/>
            <a:ln w="9525">
              <a:noFill/>
              <a:miter lim="800000"/>
              <a:headEnd/>
              <a:tailEnd/>
            </a:ln>
            <a:effectLst/>
          </p:spPr>
          <p:txBody>
            <a:bodyPr>
              <a:spAutoFit/>
            </a:bodyPr>
            <a:lstStyle/>
            <a:p>
              <a:r>
                <a:rPr lang="zh-CN" altLang="en-US">
                  <a:solidFill>
                    <a:srgbClr val="FF00FF"/>
                  </a:solidFill>
                  <a:latin typeface="黑体" pitchFamily="49" charset="-122"/>
                  <a:ea typeface="黑体" pitchFamily="49" charset="-122"/>
                </a:rPr>
                <a:t>第三章</a:t>
              </a:r>
            </a:p>
            <a:p>
              <a:r>
                <a:rPr lang="zh-CN" altLang="en-US">
                  <a:solidFill>
                    <a:srgbClr val="FF00FF"/>
                  </a:solidFill>
                  <a:latin typeface="黑体" pitchFamily="49" charset="-122"/>
                  <a:ea typeface="黑体" pitchFamily="49" charset="-122"/>
                </a:rPr>
                <a:t>知识</a:t>
              </a:r>
            </a:p>
            <a:p>
              <a:r>
                <a:rPr lang="zh-CN" altLang="en-US">
                  <a:solidFill>
                    <a:srgbClr val="FF00FF"/>
                  </a:solidFill>
                  <a:latin typeface="黑体" pitchFamily="49" charset="-122"/>
                  <a:ea typeface="黑体" pitchFamily="49" charset="-122"/>
                </a:rPr>
                <a:t>结构</a:t>
              </a:r>
            </a:p>
          </p:txBody>
        </p:sp>
        <p:sp>
          <p:nvSpPr>
            <p:cNvPr id="101410" name="Text Box 34"/>
            <p:cNvSpPr txBox="1">
              <a:spLocks noChangeArrowheads="1"/>
            </p:cNvSpPr>
            <p:nvPr/>
          </p:nvSpPr>
          <p:spPr bwMode="auto">
            <a:xfrm>
              <a:off x="2971" y="3067"/>
              <a:ext cx="2612" cy="212"/>
            </a:xfrm>
            <a:prstGeom prst="rect">
              <a:avLst/>
            </a:prstGeom>
            <a:noFill/>
            <a:ln w="9525">
              <a:noFill/>
              <a:miter lim="800000"/>
              <a:headEnd/>
              <a:tailEnd/>
            </a:ln>
            <a:effectLst/>
          </p:spPr>
          <p:txBody>
            <a:bodyPr wrap="none">
              <a:spAutoFit/>
            </a:bodyPr>
            <a:lstStyle/>
            <a:p>
              <a:r>
                <a:rPr lang="zh-CN" altLang="en-US" sz="1600">
                  <a:latin typeface="黑体" pitchFamily="49" charset="-122"/>
                  <a:ea typeface="黑体" pitchFamily="49" charset="-122"/>
                </a:rPr>
                <a:t>标准差：用</a:t>
              </a:r>
              <a:r>
                <a:rPr lang="el-GR" altLang="zh-CN" sz="1600">
                  <a:latin typeface="黑体" pitchFamily="49" charset="-122"/>
                  <a:ea typeface="黑体" pitchFamily="49" charset="-122"/>
                </a:rPr>
                <a:t>σ</a:t>
              </a:r>
              <a:r>
                <a:rPr lang="zh-CN" altLang="en-US" sz="1600">
                  <a:latin typeface="黑体" pitchFamily="49" charset="-122"/>
                  <a:ea typeface="黑体" pitchFamily="49" charset="-122"/>
                </a:rPr>
                <a:t>（</a:t>
              </a:r>
              <a:r>
                <a:rPr lang="en-US" altLang="zh-CN" sz="1600">
                  <a:latin typeface="黑体" pitchFamily="49" charset="-122"/>
                  <a:ea typeface="黑体" pitchFamily="49" charset="-122"/>
                </a:rPr>
                <a:t>n</a:t>
              </a:r>
              <a:r>
                <a:rPr lang="zh-CN" altLang="en-US" sz="1600">
                  <a:latin typeface="黑体" pitchFamily="49" charset="-122"/>
                  <a:ea typeface="黑体" pitchFamily="49" charset="-122"/>
                </a:rPr>
                <a:t>很大）或</a:t>
              </a:r>
              <a:r>
                <a:rPr lang="en-US" altLang="zh-CN" sz="1600">
                  <a:latin typeface="黑体" pitchFamily="49" charset="-122"/>
                  <a:ea typeface="黑体" pitchFamily="49" charset="-122"/>
                </a:rPr>
                <a:t>S</a:t>
              </a:r>
              <a:r>
                <a:rPr lang="zh-CN" altLang="en-US" sz="1600">
                  <a:latin typeface="黑体" pitchFamily="49" charset="-122"/>
                  <a:ea typeface="黑体" pitchFamily="49" charset="-122"/>
                </a:rPr>
                <a:t>（</a:t>
              </a:r>
              <a:r>
                <a:rPr lang="en-US" altLang="zh-CN" sz="1600">
                  <a:latin typeface="黑体" pitchFamily="49" charset="-122"/>
                  <a:ea typeface="黑体" pitchFamily="49" charset="-122"/>
                </a:rPr>
                <a:t>n</a:t>
              </a:r>
              <a:r>
                <a:rPr lang="zh-CN" altLang="en-US" sz="1600">
                  <a:latin typeface="黑体" pitchFamily="49" charset="-122"/>
                  <a:ea typeface="黑体" pitchFamily="49" charset="-122"/>
                </a:rPr>
                <a:t>较小时）表示</a:t>
              </a:r>
              <a:endParaRPr lang="zh-CN" altLang="el-GR" sz="1600">
                <a:latin typeface="黑体" pitchFamily="49" charset="-122"/>
                <a:ea typeface="黑体" pitchFamily="49" charset="-122"/>
              </a:endParaRPr>
            </a:p>
          </p:txBody>
        </p:sp>
        <p:sp>
          <p:nvSpPr>
            <p:cNvPr id="101411" name="Text Box 35"/>
            <p:cNvSpPr txBox="1">
              <a:spLocks noChangeArrowheads="1"/>
            </p:cNvSpPr>
            <p:nvPr/>
          </p:nvSpPr>
          <p:spPr bwMode="auto">
            <a:xfrm>
              <a:off x="2880" y="3220"/>
              <a:ext cx="2174" cy="231"/>
            </a:xfrm>
            <a:prstGeom prst="rect">
              <a:avLst/>
            </a:prstGeom>
            <a:noFill/>
            <a:ln w="9525">
              <a:noFill/>
              <a:miter lim="800000"/>
              <a:headEnd/>
              <a:tailEnd/>
            </a:ln>
            <a:effectLst/>
          </p:spPr>
          <p:txBody>
            <a:bodyPr wrap="none">
              <a:spAutoFit/>
            </a:bodyPr>
            <a:lstStyle/>
            <a:p>
              <a:r>
                <a:rPr lang="zh-CN" altLang="en-US" sz="1600" dirty="0">
                  <a:latin typeface="黑体" pitchFamily="49" charset="-122"/>
                  <a:ea typeface="黑体" pitchFamily="49" charset="-122"/>
                </a:rPr>
                <a:t>变异系数</a:t>
              </a:r>
              <a:r>
                <a:rPr lang="en-US" altLang="zh-CN" sz="1600" dirty="0">
                  <a:latin typeface="黑体" pitchFamily="49" charset="-122"/>
                  <a:ea typeface="黑体" pitchFamily="49" charset="-122"/>
                </a:rPr>
                <a:t>C=</a:t>
              </a:r>
              <a:r>
                <a:rPr lang="zh-CN" altLang="en-US" sz="1600" dirty="0">
                  <a:latin typeface="黑体" pitchFamily="49" charset="-122"/>
                  <a:ea typeface="黑体" pitchFamily="49" charset="-122"/>
                </a:rPr>
                <a:t>标准差</a:t>
              </a:r>
              <a:r>
                <a:rPr lang="en-US" altLang="zh-CN" dirty="0"/>
                <a:t>÷</a:t>
              </a:r>
              <a:r>
                <a:rPr lang="zh-CN" altLang="en-US" dirty="0"/>
                <a:t>平均值</a:t>
              </a:r>
              <a:r>
                <a:rPr lang="en-US" altLang="zh-CN" dirty="0"/>
                <a:t>=S ÷X</a:t>
              </a:r>
            </a:p>
          </p:txBody>
        </p:sp>
        <p:sp>
          <p:nvSpPr>
            <p:cNvPr id="101412" name="Text Box 36"/>
            <p:cNvSpPr txBox="1">
              <a:spLocks noChangeArrowheads="1"/>
            </p:cNvSpPr>
            <p:nvPr/>
          </p:nvSpPr>
          <p:spPr bwMode="auto">
            <a:xfrm>
              <a:off x="1791" y="3249"/>
              <a:ext cx="841" cy="231"/>
            </a:xfrm>
            <a:prstGeom prst="rect">
              <a:avLst/>
            </a:prstGeom>
            <a:noFill/>
            <a:ln w="9525">
              <a:noFill/>
              <a:miter lim="800000"/>
              <a:headEnd/>
              <a:tailEnd/>
            </a:ln>
            <a:effectLst/>
          </p:spPr>
          <p:txBody>
            <a:bodyPr wrap="none">
              <a:spAutoFit/>
            </a:bodyPr>
            <a:lstStyle/>
            <a:p>
              <a:r>
                <a:rPr lang="zh-CN" altLang="en-US" b="1">
                  <a:solidFill>
                    <a:schemeClr val="tx2"/>
                  </a:solidFill>
                  <a:latin typeface="黑体" pitchFamily="49" charset="-122"/>
                  <a:ea typeface="黑体" pitchFamily="49" charset="-122"/>
                </a:rPr>
                <a:t>偏度与峰度</a:t>
              </a:r>
            </a:p>
          </p:txBody>
        </p:sp>
        <p:sp>
          <p:nvSpPr>
            <p:cNvPr id="101413" name="Text Box 37"/>
            <p:cNvSpPr txBox="1">
              <a:spLocks noChangeArrowheads="1"/>
            </p:cNvSpPr>
            <p:nvPr/>
          </p:nvSpPr>
          <p:spPr bwMode="auto">
            <a:xfrm>
              <a:off x="1461" y="3524"/>
              <a:ext cx="3423"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正态分布：</a:t>
              </a:r>
              <a:r>
                <a:rPr lang="zh-CN" altLang="en-US" sz="1600" b="1">
                  <a:latin typeface="黑体" pitchFamily="49" charset="-122"/>
                  <a:ea typeface="黑体" pitchFamily="49" charset="-122"/>
                </a:rPr>
                <a:t>分布函数的一般形式；标准正态分布</a:t>
              </a:r>
              <a:r>
                <a:rPr lang="en-US" altLang="zh-CN" sz="1600" b="1">
                  <a:latin typeface="黑体" pitchFamily="49" charset="-122"/>
                  <a:ea typeface="黑体" pitchFamily="49" charset="-122"/>
                </a:rPr>
                <a:t>N</a:t>
              </a:r>
              <a:r>
                <a:rPr lang="zh-CN" altLang="en-US" sz="1600" b="1">
                  <a:latin typeface="黑体" pitchFamily="49" charset="-122"/>
                  <a:ea typeface="黑体" pitchFamily="49" charset="-122"/>
                </a:rPr>
                <a:t>（</a:t>
              </a:r>
              <a:r>
                <a:rPr lang="en-US" altLang="zh-CN" sz="1600" b="1">
                  <a:latin typeface="黑体" pitchFamily="49" charset="-122"/>
                  <a:ea typeface="黑体" pitchFamily="49" charset="-122"/>
                </a:rPr>
                <a:t>0,1</a:t>
              </a:r>
              <a:r>
                <a:rPr lang="zh-CN" altLang="en-US" sz="1600" b="1">
                  <a:latin typeface="黑体" pitchFamily="49" charset="-122"/>
                  <a:ea typeface="黑体" pitchFamily="49" charset="-122"/>
                </a:rPr>
                <a:t>）</a:t>
              </a:r>
            </a:p>
          </p:txBody>
        </p:sp>
        <p:sp>
          <p:nvSpPr>
            <p:cNvPr id="101414" name="Text Box 38"/>
            <p:cNvSpPr txBox="1">
              <a:spLocks noChangeArrowheads="1"/>
            </p:cNvSpPr>
            <p:nvPr/>
          </p:nvSpPr>
          <p:spPr bwMode="auto">
            <a:xfrm>
              <a:off x="1474" y="3748"/>
              <a:ext cx="3679" cy="231"/>
            </a:xfrm>
            <a:prstGeom prst="rect">
              <a:avLst/>
            </a:prstGeom>
            <a:noFill/>
            <a:ln w="9525">
              <a:noFill/>
              <a:miter lim="800000"/>
              <a:headEnd/>
              <a:tailEnd/>
            </a:ln>
            <a:effectLst/>
          </p:spPr>
          <p:txBody>
            <a:bodyPr wrap="none">
              <a:spAutoFit/>
            </a:bodyPr>
            <a:lstStyle/>
            <a:p>
              <a:r>
                <a:rPr lang="zh-CN" altLang="en-US" b="1">
                  <a:latin typeface="黑体" pitchFamily="49" charset="-122"/>
                  <a:ea typeface="黑体" pitchFamily="49" charset="-122"/>
                </a:rPr>
                <a:t>二项分布：</a:t>
              </a:r>
              <a:r>
                <a:rPr lang="zh-CN" altLang="en-US" sz="1600" b="1">
                  <a:latin typeface="黑体" pitchFamily="49" charset="-122"/>
                  <a:ea typeface="黑体" pitchFamily="49" charset="-122"/>
                </a:rPr>
                <a:t>有限总体符合超几何分布；无限总体符合二项分布</a:t>
              </a:r>
            </a:p>
          </p:txBody>
        </p:sp>
        <p:sp>
          <p:nvSpPr>
            <p:cNvPr id="101415" name="Text Box 39"/>
            <p:cNvSpPr txBox="1">
              <a:spLocks noChangeArrowheads="1"/>
            </p:cNvSpPr>
            <p:nvPr/>
          </p:nvSpPr>
          <p:spPr bwMode="auto">
            <a:xfrm>
              <a:off x="1461" y="3974"/>
              <a:ext cx="4146" cy="231"/>
            </a:xfrm>
            <a:prstGeom prst="rect">
              <a:avLst/>
            </a:prstGeom>
            <a:noFill/>
            <a:ln w="9525">
              <a:noFill/>
              <a:miter lim="800000"/>
              <a:headEnd/>
              <a:tailEnd/>
            </a:ln>
            <a:effectLst/>
          </p:spPr>
          <p:txBody>
            <a:bodyPr>
              <a:spAutoFit/>
            </a:bodyPr>
            <a:lstStyle/>
            <a:p>
              <a:r>
                <a:rPr lang="zh-CN" altLang="en-US" b="1">
                  <a:latin typeface="黑体" pitchFamily="49" charset="-122"/>
                  <a:ea typeface="黑体" pitchFamily="49" charset="-122"/>
                </a:rPr>
                <a:t>泊松分布</a:t>
              </a:r>
              <a:r>
                <a:rPr lang="zh-CN" altLang="en-US" b="1">
                  <a:solidFill>
                    <a:schemeClr val="tx2"/>
                  </a:solidFill>
                  <a:latin typeface="黑体" pitchFamily="49" charset="-122"/>
                  <a:ea typeface="黑体" pitchFamily="49" charset="-122"/>
                </a:rPr>
                <a:t>：</a:t>
              </a:r>
              <a:r>
                <a:rPr lang="zh-CN" altLang="en-US" sz="1200">
                  <a:latin typeface="黑体" pitchFamily="49" charset="-122"/>
                  <a:ea typeface="黑体" pitchFamily="49" charset="-122"/>
                </a:rPr>
                <a:t>可看成二项分布的一种特殊形式：</a:t>
              </a:r>
              <a:r>
                <a:rPr lang="en-US" altLang="zh-CN" sz="1200">
                  <a:latin typeface="黑体" pitchFamily="49" charset="-122"/>
                  <a:ea typeface="黑体" pitchFamily="49" charset="-122"/>
                </a:rPr>
                <a:t>p</a:t>
              </a:r>
              <a:r>
                <a:rPr lang="zh-CN" altLang="en-US" sz="1200">
                  <a:latin typeface="黑体" pitchFamily="49" charset="-122"/>
                  <a:ea typeface="黑体" pitchFamily="49" charset="-122"/>
                </a:rPr>
                <a:t>很小（</a:t>
              </a:r>
              <a:r>
                <a:rPr lang="en-US" altLang="zh-CN" sz="1200">
                  <a:latin typeface="黑体" pitchFamily="49" charset="-122"/>
                  <a:ea typeface="黑体" pitchFamily="49" charset="-122"/>
                </a:rPr>
                <a:t>0.1</a:t>
              </a:r>
              <a:r>
                <a:rPr lang="zh-CN" altLang="en-US" sz="1200">
                  <a:latin typeface="黑体" pitchFamily="49" charset="-122"/>
                  <a:ea typeface="黑体" pitchFamily="49" charset="-122"/>
                </a:rPr>
                <a:t>以下）</a:t>
              </a:r>
              <a:r>
                <a:rPr lang="en-US" altLang="zh-CN" sz="1200">
                  <a:latin typeface="黑体" pitchFamily="49" charset="-122"/>
                  <a:ea typeface="黑体" pitchFamily="49" charset="-122"/>
                </a:rPr>
                <a:t>n</a:t>
              </a:r>
              <a:r>
                <a:rPr lang="zh-CN" altLang="en-US" sz="1200">
                  <a:latin typeface="黑体" pitchFamily="49" charset="-122"/>
                  <a:ea typeface="黑体" pitchFamily="49" charset="-122"/>
                </a:rPr>
                <a:t>无限大，</a:t>
              </a:r>
              <a:r>
                <a:rPr lang="en-US" altLang="zh-CN" sz="1600">
                  <a:latin typeface="黑体" pitchFamily="49" charset="-122"/>
                  <a:ea typeface="黑体" pitchFamily="49" charset="-122"/>
                </a:rPr>
                <a:t>np=m</a:t>
              </a:r>
              <a:r>
                <a:rPr lang="zh-CN" altLang="en-US" sz="1200">
                  <a:latin typeface="黑体" pitchFamily="49" charset="-122"/>
                  <a:ea typeface="黑体" pitchFamily="49" charset="-122"/>
                </a:rPr>
                <a:t>（定值）</a:t>
              </a:r>
            </a:p>
          </p:txBody>
        </p:sp>
        <p:sp>
          <p:nvSpPr>
            <p:cNvPr id="101416" name="Line 40"/>
            <p:cNvSpPr>
              <a:spLocks noChangeShapeType="1"/>
            </p:cNvSpPr>
            <p:nvPr/>
          </p:nvSpPr>
          <p:spPr bwMode="auto">
            <a:xfrm flipV="1">
              <a:off x="385" y="527"/>
              <a:ext cx="363" cy="1315"/>
            </a:xfrm>
            <a:prstGeom prst="line">
              <a:avLst/>
            </a:prstGeom>
            <a:noFill/>
            <a:ln w="9525">
              <a:solidFill>
                <a:schemeClr val="tx1"/>
              </a:solidFill>
              <a:round/>
              <a:headEnd/>
              <a:tailEnd type="triangle" w="med" len="med"/>
            </a:ln>
            <a:effectLst/>
          </p:spPr>
          <p:txBody>
            <a:bodyPr/>
            <a:lstStyle/>
            <a:p>
              <a:endParaRPr lang="zh-CN" altLang="en-US"/>
            </a:p>
          </p:txBody>
        </p:sp>
        <p:sp>
          <p:nvSpPr>
            <p:cNvPr id="101417" name="Line 41"/>
            <p:cNvSpPr>
              <a:spLocks noChangeShapeType="1"/>
            </p:cNvSpPr>
            <p:nvPr/>
          </p:nvSpPr>
          <p:spPr bwMode="auto">
            <a:xfrm flipV="1">
              <a:off x="385" y="1661"/>
              <a:ext cx="272" cy="181"/>
            </a:xfrm>
            <a:prstGeom prst="line">
              <a:avLst/>
            </a:prstGeom>
            <a:noFill/>
            <a:ln w="9525">
              <a:solidFill>
                <a:schemeClr val="tx1"/>
              </a:solidFill>
              <a:round/>
              <a:headEnd/>
              <a:tailEnd type="triangle" w="med" len="med"/>
            </a:ln>
            <a:effectLst/>
          </p:spPr>
          <p:txBody>
            <a:bodyPr/>
            <a:lstStyle/>
            <a:p>
              <a:endParaRPr lang="zh-CN" altLang="en-US"/>
            </a:p>
          </p:txBody>
        </p:sp>
        <p:sp>
          <p:nvSpPr>
            <p:cNvPr id="101418" name="Line 42"/>
            <p:cNvSpPr>
              <a:spLocks noChangeShapeType="1"/>
            </p:cNvSpPr>
            <p:nvPr/>
          </p:nvSpPr>
          <p:spPr bwMode="auto">
            <a:xfrm>
              <a:off x="385" y="1842"/>
              <a:ext cx="318" cy="772"/>
            </a:xfrm>
            <a:prstGeom prst="line">
              <a:avLst/>
            </a:prstGeom>
            <a:noFill/>
            <a:ln w="9525">
              <a:solidFill>
                <a:schemeClr val="tx1"/>
              </a:solidFill>
              <a:round/>
              <a:headEnd/>
              <a:tailEnd type="triangle" w="med" len="med"/>
            </a:ln>
            <a:effectLst/>
          </p:spPr>
          <p:txBody>
            <a:bodyPr/>
            <a:lstStyle/>
            <a:p>
              <a:endParaRPr lang="zh-CN" altLang="en-US"/>
            </a:p>
          </p:txBody>
        </p:sp>
        <p:sp>
          <p:nvSpPr>
            <p:cNvPr id="101419" name="Line 43"/>
            <p:cNvSpPr>
              <a:spLocks noChangeShapeType="1"/>
            </p:cNvSpPr>
            <p:nvPr/>
          </p:nvSpPr>
          <p:spPr bwMode="auto">
            <a:xfrm>
              <a:off x="385" y="1842"/>
              <a:ext cx="317" cy="1996"/>
            </a:xfrm>
            <a:prstGeom prst="line">
              <a:avLst/>
            </a:prstGeom>
            <a:noFill/>
            <a:ln w="9525">
              <a:solidFill>
                <a:schemeClr val="tx1"/>
              </a:solidFill>
              <a:round/>
              <a:headEnd/>
              <a:tailEnd type="triangle" w="med" len="med"/>
            </a:ln>
            <a:effectLst/>
          </p:spPr>
          <p:txBody>
            <a:bodyPr/>
            <a:lstStyle/>
            <a:p>
              <a:endParaRPr lang="zh-CN" altLang="en-US"/>
            </a:p>
          </p:txBody>
        </p:sp>
        <p:sp>
          <p:nvSpPr>
            <p:cNvPr id="101420" name="Line 44"/>
            <p:cNvSpPr>
              <a:spLocks noChangeShapeType="1"/>
            </p:cNvSpPr>
            <p:nvPr/>
          </p:nvSpPr>
          <p:spPr bwMode="auto">
            <a:xfrm flipV="1">
              <a:off x="1202" y="300"/>
              <a:ext cx="227" cy="91"/>
            </a:xfrm>
            <a:prstGeom prst="line">
              <a:avLst/>
            </a:prstGeom>
            <a:noFill/>
            <a:ln w="9525">
              <a:solidFill>
                <a:schemeClr val="tx1"/>
              </a:solidFill>
              <a:round/>
              <a:headEnd/>
              <a:tailEnd type="triangle" w="med" len="med"/>
            </a:ln>
            <a:effectLst/>
          </p:spPr>
          <p:txBody>
            <a:bodyPr/>
            <a:lstStyle/>
            <a:p>
              <a:endParaRPr lang="zh-CN" altLang="en-US"/>
            </a:p>
          </p:txBody>
        </p:sp>
        <p:sp>
          <p:nvSpPr>
            <p:cNvPr id="101421" name="Line 45"/>
            <p:cNvSpPr>
              <a:spLocks noChangeShapeType="1"/>
            </p:cNvSpPr>
            <p:nvPr/>
          </p:nvSpPr>
          <p:spPr bwMode="auto">
            <a:xfrm>
              <a:off x="1202" y="391"/>
              <a:ext cx="227" cy="363"/>
            </a:xfrm>
            <a:prstGeom prst="line">
              <a:avLst/>
            </a:prstGeom>
            <a:noFill/>
            <a:ln w="9525">
              <a:solidFill>
                <a:schemeClr val="tx1"/>
              </a:solidFill>
              <a:round/>
              <a:headEnd/>
              <a:tailEnd type="triangle" w="med" len="med"/>
            </a:ln>
            <a:effectLst/>
          </p:spPr>
          <p:txBody>
            <a:bodyPr/>
            <a:lstStyle/>
            <a:p>
              <a:endParaRPr lang="zh-CN" altLang="en-US"/>
            </a:p>
          </p:txBody>
        </p:sp>
        <p:sp>
          <p:nvSpPr>
            <p:cNvPr id="101422" name="Line 46"/>
            <p:cNvSpPr>
              <a:spLocks noChangeShapeType="1"/>
            </p:cNvSpPr>
            <p:nvPr/>
          </p:nvSpPr>
          <p:spPr bwMode="auto">
            <a:xfrm flipV="1">
              <a:off x="2018" y="210"/>
              <a:ext cx="227" cy="90"/>
            </a:xfrm>
            <a:prstGeom prst="line">
              <a:avLst/>
            </a:prstGeom>
            <a:noFill/>
            <a:ln w="9525">
              <a:solidFill>
                <a:schemeClr val="tx1"/>
              </a:solidFill>
              <a:round/>
              <a:headEnd/>
              <a:tailEnd type="triangle" w="med" len="med"/>
            </a:ln>
            <a:effectLst/>
          </p:spPr>
          <p:txBody>
            <a:bodyPr/>
            <a:lstStyle/>
            <a:p>
              <a:endParaRPr lang="zh-CN" altLang="en-US"/>
            </a:p>
          </p:txBody>
        </p:sp>
        <p:sp>
          <p:nvSpPr>
            <p:cNvPr id="101423" name="Line 47"/>
            <p:cNvSpPr>
              <a:spLocks noChangeShapeType="1"/>
            </p:cNvSpPr>
            <p:nvPr/>
          </p:nvSpPr>
          <p:spPr bwMode="auto">
            <a:xfrm>
              <a:off x="2018" y="300"/>
              <a:ext cx="227" cy="91"/>
            </a:xfrm>
            <a:prstGeom prst="line">
              <a:avLst/>
            </a:prstGeom>
            <a:noFill/>
            <a:ln w="9525">
              <a:solidFill>
                <a:schemeClr val="tx1"/>
              </a:solidFill>
              <a:round/>
              <a:headEnd/>
              <a:tailEnd type="triangle" w="med" len="med"/>
            </a:ln>
            <a:effectLst/>
          </p:spPr>
          <p:txBody>
            <a:bodyPr/>
            <a:lstStyle/>
            <a:p>
              <a:endParaRPr lang="zh-CN" altLang="en-US"/>
            </a:p>
          </p:txBody>
        </p:sp>
        <p:sp>
          <p:nvSpPr>
            <p:cNvPr id="101424" name="Line 48"/>
            <p:cNvSpPr>
              <a:spLocks noChangeShapeType="1"/>
            </p:cNvSpPr>
            <p:nvPr/>
          </p:nvSpPr>
          <p:spPr bwMode="auto">
            <a:xfrm flipV="1">
              <a:off x="2018" y="663"/>
              <a:ext cx="272" cy="91"/>
            </a:xfrm>
            <a:prstGeom prst="line">
              <a:avLst/>
            </a:prstGeom>
            <a:noFill/>
            <a:ln w="9525">
              <a:solidFill>
                <a:schemeClr val="tx1"/>
              </a:solidFill>
              <a:round/>
              <a:headEnd/>
              <a:tailEnd type="triangle" w="med" len="med"/>
            </a:ln>
            <a:effectLst/>
          </p:spPr>
          <p:txBody>
            <a:bodyPr/>
            <a:lstStyle/>
            <a:p>
              <a:endParaRPr lang="zh-CN" altLang="en-US"/>
            </a:p>
          </p:txBody>
        </p:sp>
        <p:sp>
          <p:nvSpPr>
            <p:cNvPr id="101425" name="Line 49"/>
            <p:cNvSpPr>
              <a:spLocks noChangeShapeType="1"/>
            </p:cNvSpPr>
            <p:nvPr/>
          </p:nvSpPr>
          <p:spPr bwMode="auto">
            <a:xfrm>
              <a:off x="2018" y="754"/>
              <a:ext cx="272" cy="136"/>
            </a:xfrm>
            <a:prstGeom prst="line">
              <a:avLst/>
            </a:prstGeom>
            <a:noFill/>
            <a:ln w="9525">
              <a:solidFill>
                <a:schemeClr val="tx1"/>
              </a:solidFill>
              <a:round/>
              <a:headEnd/>
              <a:tailEnd type="triangle" w="med" len="med"/>
            </a:ln>
            <a:effectLst/>
          </p:spPr>
          <p:txBody>
            <a:bodyPr/>
            <a:lstStyle/>
            <a:p>
              <a:endParaRPr lang="zh-CN" altLang="en-US"/>
            </a:p>
          </p:txBody>
        </p:sp>
        <p:sp>
          <p:nvSpPr>
            <p:cNvPr id="101426" name="Line 50"/>
            <p:cNvSpPr>
              <a:spLocks noChangeShapeType="1"/>
            </p:cNvSpPr>
            <p:nvPr/>
          </p:nvSpPr>
          <p:spPr bwMode="auto">
            <a:xfrm flipV="1">
              <a:off x="2925" y="391"/>
              <a:ext cx="499" cy="272"/>
            </a:xfrm>
            <a:prstGeom prst="line">
              <a:avLst/>
            </a:prstGeom>
            <a:noFill/>
            <a:ln w="9525">
              <a:solidFill>
                <a:schemeClr val="tx1"/>
              </a:solidFill>
              <a:round/>
              <a:headEnd/>
              <a:tailEnd type="triangle" w="med" len="med"/>
            </a:ln>
            <a:effectLst/>
          </p:spPr>
          <p:txBody>
            <a:bodyPr/>
            <a:lstStyle/>
            <a:p>
              <a:endParaRPr lang="zh-CN" altLang="en-US"/>
            </a:p>
          </p:txBody>
        </p:sp>
        <p:sp>
          <p:nvSpPr>
            <p:cNvPr id="101427" name="Line 51"/>
            <p:cNvSpPr>
              <a:spLocks noChangeShapeType="1"/>
            </p:cNvSpPr>
            <p:nvPr/>
          </p:nvSpPr>
          <p:spPr bwMode="auto">
            <a:xfrm flipV="1">
              <a:off x="2925" y="618"/>
              <a:ext cx="499" cy="45"/>
            </a:xfrm>
            <a:prstGeom prst="line">
              <a:avLst/>
            </a:prstGeom>
            <a:noFill/>
            <a:ln w="9525">
              <a:solidFill>
                <a:schemeClr val="tx1"/>
              </a:solidFill>
              <a:round/>
              <a:headEnd/>
              <a:tailEnd type="triangle" w="med" len="med"/>
            </a:ln>
            <a:effectLst/>
          </p:spPr>
          <p:txBody>
            <a:bodyPr/>
            <a:lstStyle/>
            <a:p>
              <a:endParaRPr lang="zh-CN" altLang="en-US"/>
            </a:p>
          </p:txBody>
        </p:sp>
        <p:sp>
          <p:nvSpPr>
            <p:cNvPr id="101428" name="Line 52"/>
            <p:cNvSpPr>
              <a:spLocks noChangeShapeType="1"/>
            </p:cNvSpPr>
            <p:nvPr/>
          </p:nvSpPr>
          <p:spPr bwMode="auto">
            <a:xfrm>
              <a:off x="2925" y="663"/>
              <a:ext cx="545" cy="91"/>
            </a:xfrm>
            <a:prstGeom prst="line">
              <a:avLst/>
            </a:prstGeom>
            <a:noFill/>
            <a:ln w="9525">
              <a:solidFill>
                <a:schemeClr val="tx1"/>
              </a:solidFill>
              <a:round/>
              <a:headEnd/>
              <a:tailEnd type="triangle" w="med" len="med"/>
            </a:ln>
            <a:effectLst/>
          </p:spPr>
          <p:txBody>
            <a:bodyPr/>
            <a:lstStyle/>
            <a:p>
              <a:endParaRPr lang="zh-CN" altLang="en-US"/>
            </a:p>
          </p:txBody>
        </p:sp>
        <p:sp>
          <p:nvSpPr>
            <p:cNvPr id="101429" name="Line 53"/>
            <p:cNvSpPr>
              <a:spLocks noChangeShapeType="1"/>
            </p:cNvSpPr>
            <p:nvPr/>
          </p:nvSpPr>
          <p:spPr bwMode="auto">
            <a:xfrm flipV="1">
              <a:off x="1247" y="1344"/>
              <a:ext cx="363" cy="272"/>
            </a:xfrm>
            <a:prstGeom prst="line">
              <a:avLst/>
            </a:prstGeom>
            <a:noFill/>
            <a:ln w="9525">
              <a:solidFill>
                <a:schemeClr val="tx1"/>
              </a:solidFill>
              <a:round/>
              <a:headEnd/>
              <a:tailEnd type="triangle" w="med" len="med"/>
            </a:ln>
            <a:effectLst/>
          </p:spPr>
          <p:txBody>
            <a:bodyPr/>
            <a:lstStyle/>
            <a:p>
              <a:endParaRPr lang="zh-CN" altLang="en-US"/>
            </a:p>
          </p:txBody>
        </p:sp>
        <p:sp>
          <p:nvSpPr>
            <p:cNvPr id="101430" name="Line 54"/>
            <p:cNvSpPr>
              <a:spLocks noChangeShapeType="1"/>
            </p:cNvSpPr>
            <p:nvPr/>
          </p:nvSpPr>
          <p:spPr bwMode="auto">
            <a:xfrm flipV="1">
              <a:off x="2426" y="1162"/>
              <a:ext cx="273" cy="136"/>
            </a:xfrm>
            <a:prstGeom prst="line">
              <a:avLst/>
            </a:prstGeom>
            <a:noFill/>
            <a:ln w="9525">
              <a:solidFill>
                <a:schemeClr val="tx1"/>
              </a:solidFill>
              <a:round/>
              <a:headEnd/>
              <a:tailEnd type="triangle" w="med" len="med"/>
            </a:ln>
            <a:effectLst/>
          </p:spPr>
          <p:txBody>
            <a:bodyPr/>
            <a:lstStyle/>
            <a:p>
              <a:endParaRPr lang="zh-CN" altLang="en-US"/>
            </a:p>
          </p:txBody>
        </p:sp>
        <p:sp>
          <p:nvSpPr>
            <p:cNvPr id="101431" name="Line 55"/>
            <p:cNvSpPr>
              <a:spLocks noChangeShapeType="1"/>
            </p:cNvSpPr>
            <p:nvPr/>
          </p:nvSpPr>
          <p:spPr bwMode="auto">
            <a:xfrm>
              <a:off x="2426" y="1298"/>
              <a:ext cx="318" cy="91"/>
            </a:xfrm>
            <a:prstGeom prst="line">
              <a:avLst/>
            </a:prstGeom>
            <a:noFill/>
            <a:ln w="9525">
              <a:solidFill>
                <a:schemeClr val="tx1"/>
              </a:solidFill>
              <a:round/>
              <a:headEnd/>
              <a:tailEnd type="triangle" w="med" len="med"/>
            </a:ln>
            <a:effectLst/>
          </p:spPr>
          <p:txBody>
            <a:bodyPr/>
            <a:lstStyle/>
            <a:p>
              <a:endParaRPr lang="zh-CN" altLang="en-US"/>
            </a:p>
          </p:txBody>
        </p:sp>
        <p:sp>
          <p:nvSpPr>
            <p:cNvPr id="101432" name="Line 56"/>
            <p:cNvSpPr>
              <a:spLocks noChangeShapeType="1"/>
            </p:cNvSpPr>
            <p:nvPr/>
          </p:nvSpPr>
          <p:spPr bwMode="auto">
            <a:xfrm>
              <a:off x="1247" y="1616"/>
              <a:ext cx="363" cy="90"/>
            </a:xfrm>
            <a:prstGeom prst="line">
              <a:avLst/>
            </a:prstGeom>
            <a:noFill/>
            <a:ln w="9525">
              <a:solidFill>
                <a:schemeClr val="tx1"/>
              </a:solidFill>
              <a:round/>
              <a:headEnd/>
              <a:tailEnd type="triangle" w="med" len="med"/>
            </a:ln>
            <a:effectLst/>
          </p:spPr>
          <p:txBody>
            <a:bodyPr/>
            <a:lstStyle/>
            <a:p>
              <a:endParaRPr lang="zh-CN" altLang="en-US"/>
            </a:p>
          </p:txBody>
        </p:sp>
        <p:sp>
          <p:nvSpPr>
            <p:cNvPr id="101433" name="Line 57"/>
            <p:cNvSpPr>
              <a:spLocks noChangeShapeType="1"/>
            </p:cNvSpPr>
            <p:nvPr/>
          </p:nvSpPr>
          <p:spPr bwMode="auto">
            <a:xfrm flipV="1">
              <a:off x="2109" y="1616"/>
              <a:ext cx="408" cy="45"/>
            </a:xfrm>
            <a:prstGeom prst="line">
              <a:avLst/>
            </a:prstGeom>
            <a:noFill/>
            <a:ln w="9525">
              <a:solidFill>
                <a:schemeClr val="tx1"/>
              </a:solidFill>
              <a:round/>
              <a:headEnd/>
              <a:tailEnd type="triangle" w="med" len="med"/>
            </a:ln>
            <a:effectLst/>
          </p:spPr>
          <p:txBody>
            <a:bodyPr/>
            <a:lstStyle/>
            <a:p>
              <a:endParaRPr lang="zh-CN" altLang="en-US"/>
            </a:p>
          </p:txBody>
        </p:sp>
        <p:sp>
          <p:nvSpPr>
            <p:cNvPr id="101434" name="Line 58"/>
            <p:cNvSpPr>
              <a:spLocks noChangeShapeType="1"/>
            </p:cNvSpPr>
            <p:nvPr/>
          </p:nvSpPr>
          <p:spPr bwMode="auto">
            <a:xfrm>
              <a:off x="2109" y="1661"/>
              <a:ext cx="408" cy="91"/>
            </a:xfrm>
            <a:prstGeom prst="line">
              <a:avLst/>
            </a:prstGeom>
            <a:noFill/>
            <a:ln w="9525">
              <a:solidFill>
                <a:schemeClr val="tx1"/>
              </a:solidFill>
              <a:round/>
              <a:headEnd/>
              <a:tailEnd type="triangle" w="med" len="med"/>
            </a:ln>
            <a:effectLst/>
          </p:spPr>
          <p:txBody>
            <a:bodyPr/>
            <a:lstStyle/>
            <a:p>
              <a:endParaRPr lang="zh-CN" altLang="en-US"/>
            </a:p>
          </p:txBody>
        </p:sp>
        <p:sp>
          <p:nvSpPr>
            <p:cNvPr id="101435" name="Line 59"/>
            <p:cNvSpPr>
              <a:spLocks noChangeShapeType="1"/>
            </p:cNvSpPr>
            <p:nvPr/>
          </p:nvSpPr>
          <p:spPr bwMode="auto">
            <a:xfrm>
              <a:off x="1292" y="1616"/>
              <a:ext cx="318" cy="363"/>
            </a:xfrm>
            <a:prstGeom prst="line">
              <a:avLst/>
            </a:prstGeom>
            <a:noFill/>
            <a:ln w="9525">
              <a:solidFill>
                <a:schemeClr val="tx1"/>
              </a:solidFill>
              <a:round/>
              <a:headEnd/>
              <a:tailEnd type="triangle" w="med" len="med"/>
            </a:ln>
            <a:effectLst/>
          </p:spPr>
          <p:txBody>
            <a:bodyPr/>
            <a:lstStyle/>
            <a:p>
              <a:endParaRPr lang="zh-CN" altLang="en-US"/>
            </a:p>
          </p:txBody>
        </p:sp>
        <p:sp>
          <p:nvSpPr>
            <p:cNvPr id="101436" name="Line 60"/>
            <p:cNvSpPr>
              <a:spLocks noChangeShapeType="1"/>
            </p:cNvSpPr>
            <p:nvPr/>
          </p:nvSpPr>
          <p:spPr bwMode="auto">
            <a:xfrm>
              <a:off x="1247" y="1616"/>
              <a:ext cx="363" cy="544"/>
            </a:xfrm>
            <a:prstGeom prst="line">
              <a:avLst/>
            </a:prstGeom>
            <a:noFill/>
            <a:ln w="9525">
              <a:solidFill>
                <a:schemeClr val="tx1"/>
              </a:solidFill>
              <a:round/>
              <a:headEnd/>
              <a:tailEnd type="triangle" w="med" len="med"/>
            </a:ln>
            <a:effectLst/>
          </p:spPr>
          <p:txBody>
            <a:bodyPr/>
            <a:lstStyle/>
            <a:p>
              <a:endParaRPr lang="zh-CN" altLang="en-US"/>
            </a:p>
          </p:txBody>
        </p:sp>
        <p:sp>
          <p:nvSpPr>
            <p:cNvPr id="101437" name="Line 61"/>
            <p:cNvSpPr>
              <a:spLocks noChangeShapeType="1"/>
            </p:cNvSpPr>
            <p:nvPr/>
          </p:nvSpPr>
          <p:spPr bwMode="auto">
            <a:xfrm>
              <a:off x="1247" y="1616"/>
              <a:ext cx="363" cy="771"/>
            </a:xfrm>
            <a:prstGeom prst="line">
              <a:avLst/>
            </a:prstGeom>
            <a:noFill/>
            <a:ln w="9525">
              <a:solidFill>
                <a:schemeClr val="tx1"/>
              </a:solidFill>
              <a:round/>
              <a:headEnd/>
              <a:tailEnd type="triangle" w="med" len="med"/>
            </a:ln>
            <a:effectLst/>
          </p:spPr>
          <p:txBody>
            <a:bodyPr/>
            <a:lstStyle/>
            <a:p>
              <a:endParaRPr lang="zh-CN" altLang="en-US"/>
            </a:p>
          </p:txBody>
        </p:sp>
        <p:sp>
          <p:nvSpPr>
            <p:cNvPr id="101438" name="Line 62"/>
            <p:cNvSpPr>
              <a:spLocks noChangeShapeType="1"/>
            </p:cNvSpPr>
            <p:nvPr/>
          </p:nvSpPr>
          <p:spPr bwMode="auto">
            <a:xfrm flipV="1">
              <a:off x="2789" y="2478"/>
              <a:ext cx="409" cy="226"/>
            </a:xfrm>
            <a:prstGeom prst="line">
              <a:avLst/>
            </a:prstGeom>
            <a:noFill/>
            <a:ln w="9525">
              <a:solidFill>
                <a:schemeClr val="tx1"/>
              </a:solidFill>
              <a:round/>
              <a:headEnd/>
              <a:tailEnd type="triangle" w="med" len="med"/>
            </a:ln>
            <a:effectLst/>
          </p:spPr>
          <p:txBody>
            <a:bodyPr/>
            <a:lstStyle/>
            <a:p>
              <a:endParaRPr lang="zh-CN" altLang="en-US"/>
            </a:p>
          </p:txBody>
        </p:sp>
        <p:sp>
          <p:nvSpPr>
            <p:cNvPr id="101439" name="Line 63"/>
            <p:cNvSpPr>
              <a:spLocks noChangeShapeType="1"/>
            </p:cNvSpPr>
            <p:nvPr/>
          </p:nvSpPr>
          <p:spPr bwMode="auto">
            <a:xfrm flipV="1">
              <a:off x="2789" y="2614"/>
              <a:ext cx="454" cy="90"/>
            </a:xfrm>
            <a:prstGeom prst="line">
              <a:avLst/>
            </a:prstGeom>
            <a:noFill/>
            <a:ln w="9525">
              <a:solidFill>
                <a:schemeClr val="tx1"/>
              </a:solidFill>
              <a:round/>
              <a:headEnd/>
              <a:tailEnd type="triangle" w="med" len="med"/>
            </a:ln>
            <a:effectLst/>
          </p:spPr>
          <p:txBody>
            <a:bodyPr/>
            <a:lstStyle/>
            <a:p>
              <a:endParaRPr lang="zh-CN" altLang="en-US"/>
            </a:p>
          </p:txBody>
        </p:sp>
        <p:sp>
          <p:nvSpPr>
            <p:cNvPr id="101440" name="Line 64"/>
            <p:cNvSpPr>
              <a:spLocks noChangeShapeType="1"/>
            </p:cNvSpPr>
            <p:nvPr/>
          </p:nvSpPr>
          <p:spPr bwMode="auto">
            <a:xfrm>
              <a:off x="2789" y="2704"/>
              <a:ext cx="454" cy="91"/>
            </a:xfrm>
            <a:prstGeom prst="line">
              <a:avLst/>
            </a:prstGeom>
            <a:noFill/>
            <a:ln w="9525">
              <a:solidFill>
                <a:schemeClr val="tx1"/>
              </a:solidFill>
              <a:round/>
              <a:headEnd/>
              <a:tailEnd type="triangle" w="med" len="med"/>
            </a:ln>
            <a:effectLst/>
          </p:spPr>
          <p:txBody>
            <a:bodyPr/>
            <a:lstStyle/>
            <a:p>
              <a:endParaRPr lang="zh-CN" altLang="en-US"/>
            </a:p>
          </p:txBody>
        </p:sp>
        <p:sp>
          <p:nvSpPr>
            <p:cNvPr id="101441" name="Line 65"/>
            <p:cNvSpPr>
              <a:spLocks noChangeShapeType="1"/>
            </p:cNvSpPr>
            <p:nvPr/>
          </p:nvSpPr>
          <p:spPr bwMode="auto">
            <a:xfrm flipV="1">
              <a:off x="2381" y="3067"/>
              <a:ext cx="544" cy="46"/>
            </a:xfrm>
            <a:prstGeom prst="line">
              <a:avLst/>
            </a:prstGeom>
            <a:noFill/>
            <a:ln w="9525">
              <a:solidFill>
                <a:schemeClr val="tx1"/>
              </a:solidFill>
              <a:round/>
              <a:headEnd/>
              <a:tailEnd type="triangle" w="med" len="med"/>
            </a:ln>
            <a:effectLst/>
          </p:spPr>
          <p:txBody>
            <a:bodyPr/>
            <a:lstStyle/>
            <a:p>
              <a:endParaRPr lang="zh-CN" altLang="en-US"/>
            </a:p>
          </p:txBody>
        </p:sp>
        <p:sp>
          <p:nvSpPr>
            <p:cNvPr id="101442" name="Line 66"/>
            <p:cNvSpPr>
              <a:spLocks noChangeShapeType="1"/>
            </p:cNvSpPr>
            <p:nvPr/>
          </p:nvSpPr>
          <p:spPr bwMode="auto">
            <a:xfrm>
              <a:off x="2381" y="3113"/>
              <a:ext cx="590" cy="45"/>
            </a:xfrm>
            <a:prstGeom prst="line">
              <a:avLst/>
            </a:prstGeom>
            <a:noFill/>
            <a:ln w="9525">
              <a:solidFill>
                <a:schemeClr val="tx1"/>
              </a:solidFill>
              <a:round/>
              <a:headEnd/>
              <a:tailEnd type="triangle" w="med" len="med"/>
            </a:ln>
            <a:effectLst/>
          </p:spPr>
          <p:txBody>
            <a:bodyPr/>
            <a:lstStyle/>
            <a:p>
              <a:endParaRPr lang="zh-CN" altLang="en-US"/>
            </a:p>
          </p:txBody>
        </p:sp>
        <p:sp>
          <p:nvSpPr>
            <p:cNvPr id="101443" name="Line 67"/>
            <p:cNvSpPr>
              <a:spLocks noChangeShapeType="1"/>
            </p:cNvSpPr>
            <p:nvPr/>
          </p:nvSpPr>
          <p:spPr bwMode="auto">
            <a:xfrm>
              <a:off x="2381" y="3113"/>
              <a:ext cx="544" cy="181"/>
            </a:xfrm>
            <a:prstGeom prst="line">
              <a:avLst/>
            </a:prstGeom>
            <a:noFill/>
            <a:ln w="9525">
              <a:solidFill>
                <a:schemeClr val="tx1"/>
              </a:solidFill>
              <a:round/>
              <a:headEnd/>
              <a:tailEnd type="triangle" w="med" len="med"/>
            </a:ln>
            <a:effectLst/>
          </p:spPr>
          <p:txBody>
            <a:bodyPr/>
            <a:lstStyle/>
            <a:p>
              <a:endParaRPr lang="zh-CN" altLang="en-US"/>
            </a:p>
          </p:txBody>
        </p:sp>
        <p:sp>
          <p:nvSpPr>
            <p:cNvPr id="101444" name="Line 68"/>
            <p:cNvSpPr>
              <a:spLocks noChangeShapeType="1"/>
            </p:cNvSpPr>
            <p:nvPr/>
          </p:nvSpPr>
          <p:spPr bwMode="auto">
            <a:xfrm>
              <a:off x="1338" y="2795"/>
              <a:ext cx="499" cy="544"/>
            </a:xfrm>
            <a:prstGeom prst="line">
              <a:avLst/>
            </a:prstGeom>
            <a:noFill/>
            <a:ln w="9525">
              <a:solidFill>
                <a:schemeClr val="tx1"/>
              </a:solidFill>
              <a:round/>
              <a:headEnd/>
              <a:tailEnd type="triangle" w="med" len="med"/>
            </a:ln>
            <a:effectLst/>
          </p:spPr>
          <p:txBody>
            <a:bodyPr/>
            <a:lstStyle/>
            <a:p>
              <a:endParaRPr lang="zh-CN" altLang="en-US"/>
            </a:p>
          </p:txBody>
        </p:sp>
        <p:sp>
          <p:nvSpPr>
            <p:cNvPr id="101445" name="Line 69"/>
            <p:cNvSpPr>
              <a:spLocks noChangeShapeType="1"/>
            </p:cNvSpPr>
            <p:nvPr/>
          </p:nvSpPr>
          <p:spPr bwMode="auto">
            <a:xfrm flipV="1">
              <a:off x="1066" y="3657"/>
              <a:ext cx="408" cy="363"/>
            </a:xfrm>
            <a:prstGeom prst="line">
              <a:avLst/>
            </a:prstGeom>
            <a:noFill/>
            <a:ln w="9525">
              <a:solidFill>
                <a:schemeClr val="tx1"/>
              </a:solidFill>
              <a:round/>
              <a:headEnd/>
              <a:tailEnd type="triangle" w="med" len="med"/>
            </a:ln>
            <a:effectLst/>
          </p:spPr>
          <p:txBody>
            <a:bodyPr/>
            <a:lstStyle/>
            <a:p>
              <a:endParaRPr lang="zh-CN" altLang="en-US"/>
            </a:p>
          </p:txBody>
        </p:sp>
        <p:sp>
          <p:nvSpPr>
            <p:cNvPr id="101446" name="Line 70"/>
            <p:cNvSpPr>
              <a:spLocks noChangeShapeType="1"/>
            </p:cNvSpPr>
            <p:nvPr/>
          </p:nvSpPr>
          <p:spPr bwMode="auto">
            <a:xfrm flipV="1">
              <a:off x="1066" y="3884"/>
              <a:ext cx="408" cy="136"/>
            </a:xfrm>
            <a:prstGeom prst="line">
              <a:avLst/>
            </a:prstGeom>
            <a:noFill/>
            <a:ln w="9525">
              <a:solidFill>
                <a:schemeClr val="tx1"/>
              </a:solidFill>
              <a:round/>
              <a:headEnd/>
              <a:tailEnd type="triangle" w="med" len="med"/>
            </a:ln>
            <a:effectLst/>
          </p:spPr>
          <p:txBody>
            <a:bodyPr/>
            <a:lstStyle/>
            <a:p>
              <a:endParaRPr lang="zh-CN" altLang="en-US"/>
            </a:p>
          </p:txBody>
        </p:sp>
        <p:sp>
          <p:nvSpPr>
            <p:cNvPr id="101447" name="Line 71"/>
            <p:cNvSpPr>
              <a:spLocks noChangeShapeType="1"/>
            </p:cNvSpPr>
            <p:nvPr/>
          </p:nvSpPr>
          <p:spPr bwMode="auto">
            <a:xfrm>
              <a:off x="1066" y="4020"/>
              <a:ext cx="408" cy="90"/>
            </a:xfrm>
            <a:prstGeom prst="line">
              <a:avLst/>
            </a:prstGeom>
            <a:noFill/>
            <a:ln w="9525">
              <a:solidFill>
                <a:schemeClr val="tx1"/>
              </a:solidFill>
              <a:round/>
              <a:headEnd/>
              <a:tailEnd type="triangle" w="med" len="med"/>
            </a:ln>
            <a:effectLst/>
          </p:spPr>
          <p:txBody>
            <a:bodyPr/>
            <a:lstStyle/>
            <a:p>
              <a:endParaRPr lang="zh-CN" altLang="en-US"/>
            </a:p>
          </p:txBody>
        </p:sp>
      </p:grpSp>
      <p:sp>
        <p:nvSpPr>
          <p:cNvPr id="101450" name="Line 74"/>
          <p:cNvSpPr>
            <a:spLocks noChangeShapeType="1"/>
          </p:cNvSpPr>
          <p:nvPr/>
        </p:nvSpPr>
        <p:spPr bwMode="auto">
          <a:xfrm>
            <a:off x="7667625" y="3716338"/>
            <a:ext cx="144463" cy="0"/>
          </a:xfrm>
          <a:prstGeom prst="line">
            <a:avLst/>
          </a:prstGeom>
          <a:noFill/>
          <a:ln w="19050">
            <a:solidFill>
              <a:schemeClr val="tx1"/>
            </a:solidFill>
            <a:round/>
            <a:headEnd/>
            <a:tailEnd/>
          </a:ln>
          <a:effectLst/>
        </p:spPr>
        <p:txBody>
          <a:bodyPr/>
          <a:lstStyle/>
          <a:p>
            <a:endParaRPr lang="zh-CN" altLang="en-US"/>
          </a:p>
        </p:txBody>
      </p:sp>
      <p:sp>
        <p:nvSpPr>
          <p:cNvPr id="101451" name="Line 75"/>
          <p:cNvSpPr>
            <a:spLocks noChangeShapeType="1"/>
          </p:cNvSpPr>
          <p:nvPr/>
        </p:nvSpPr>
        <p:spPr bwMode="auto">
          <a:xfrm>
            <a:off x="7596188" y="4365625"/>
            <a:ext cx="0" cy="0"/>
          </a:xfrm>
          <a:prstGeom prst="line">
            <a:avLst/>
          </a:prstGeom>
          <a:noFill/>
          <a:ln w="9525">
            <a:solidFill>
              <a:schemeClr val="tx1"/>
            </a:solidFill>
            <a:round/>
            <a:headEnd/>
            <a:tailEnd/>
          </a:ln>
          <a:effectLst/>
        </p:spPr>
        <p:txBody>
          <a:bodyPr/>
          <a:lstStyle/>
          <a:p>
            <a:endParaRPr lang="zh-CN" altLang="en-US"/>
          </a:p>
        </p:txBody>
      </p:sp>
      <p:grpSp>
        <p:nvGrpSpPr>
          <p:cNvPr id="3" name="Group 79"/>
          <p:cNvGrpSpPr>
            <a:grpSpLocks/>
          </p:cNvGrpSpPr>
          <p:nvPr/>
        </p:nvGrpSpPr>
        <p:grpSpPr bwMode="auto">
          <a:xfrm>
            <a:off x="7740650" y="4292600"/>
            <a:ext cx="144463" cy="71438"/>
            <a:chOff x="4830" y="3022"/>
            <a:chExt cx="91" cy="45"/>
          </a:xfrm>
        </p:grpSpPr>
        <p:sp>
          <p:nvSpPr>
            <p:cNvPr id="101453" name="Line 77"/>
            <p:cNvSpPr>
              <a:spLocks noChangeShapeType="1"/>
            </p:cNvSpPr>
            <p:nvPr/>
          </p:nvSpPr>
          <p:spPr bwMode="auto">
            <a:xfrm flipV="1">
              <a:off x="4830" y="3022"/>
              <a:ext cx="46" cy="45"/>
            </a:xfrm>
            <a:prstGeom prst="line">
              <a:avLst/>
            </a:prstGeom>
            <a:noFill/>
            <a:ln w="9525">
              <a:solidFill>
                <a:schemeClr val="tx1"/>
              </a:solidFill>
              <a:round/>
              <a:headEnd/>
              <a:tailEnd/>
            </a:ln>
            <a:effectLst/>
          </p:spPr>
          <p:txBody>
            <a:bodyPr/>
            <a:lstStyle/>
            <a:p>
              <a:endParaRPr lang="zh-CN" altLang="en-US"/>
            </a:p>
          </p:txBody>
        </p:sp>
        <p:sp>
          <p:nvSpPr>
            <p:cNvPr id="101454" name="Line 78"/>
            <p:cNvSpPr>
              <a:spLocks noChangeShapeType="1"/>
            </p:cNvSpPr>
            <p:nvPr/>
          </p:nvSpPr>
          <p:spPr bwMode="auto">
            <a:xfrm>
              <a:off x="4876" y="3022"/>
              <a:ext cx="45" cy="45"/>
            </a:xfrm>
            <a:prstGeom prst="line">
              <a:avLst/>
            </a:prstGeom>
            <a:noFill/>
            <a:ln w="9525">
              <a:solidFill>
                <a:schemeClr val="tx1"/>
              </a:solidFill>
              <a:round/>
              <a:headEnd/>
              <a:tailEnd/>
            </a:ln>
            <a:effectLst/>
          </p:spPr>
          <p:txBody>
            <a:bodyPr/>
            <a:lstStyle/>
            <a:p>
              <a:endParaRPr lang="zh-CN" altLang="en-US"/>
            </a:p>
          </p:txBody>
        </p:sp>
      </p:grpSp>
      <p:sp>
        <p:nvSpPr>
          <p:cNvPr id="101456" name="Line 80"/>
          <p:cNvSpPr>
            <a:spLocks noChangeShapeType="1"/>
          </p:cNvSpPr>
          <p:nvPr/>
        </p:nvSpPr>
        <p:spPr bwMode="auto">
          <a:xfrm>
            <a:off x="7885113" y="5157788"/>
            <a:ext cx="215900" cy="0"/>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p:cover dir="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3"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5" name="Group 67"/>
            <p:cNvGrpSpPr>
              <a:grpSpLocks/>
            </p:cNvGrpSpPr>
            <p:nvPr/>
          </p:nvGrpSpPr>
          <p:grpSpPr bwMode="auto">
            <a:xfrm>
              <a:off x="1565" y="709"/>
              <a:ext cx="941" cy="1453"/>
              <a:chOff x="1543" y="796"/>
              <a:chExt cx="941" cy="1453"/>
            </a:xfrm>
          </p:grpSpPr>
          <p:grpSp>
            <p:nvGrpSpPr>
              <p:cNvPr id="6" name="Group 21"/>
              <p:cNvGrpSpPr>
                <a:grpSpLocks/>
              </p:cNvGrpSpPr>
              <p:nvPr/>
            </p:nvGrpSpPr>
            <p:grpSpPr bwMode="auto">
              <a:xfrm rot="-4877226">
                <a:off x="1913" y="676"/>
                <a:ext cx="344" cy="583"/>
                <a:chOff x="4733" y="2116"/>
                <a:chExt cx="151" cy="202"/>
              </a:xfrm>
            </p:grpSpPr>
            <p:grpSp>
              <p:nvGrpSpPr>
                <p:cNvPr id="7"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8" name="Group 24"/>
                  <p:cNvGrpSpPr>
                    <a:grpSpLocks/>
                  </p:cNvGrpSpPr>
                  <p:nvPr/>
                </p:nvGrpSpPr>
                <p:grpSpPr bwMode="auto">
                  <a:xfrm>
                    <a:off x="4748" y="2173"/>
                    <a:ext cx="99" cy="91"/>
                    <a:chOff x="4748" y="2173"/>
                    <a:chExt cx="99" cy="91"/>
                  </a:xfrm>
                </p:grpSpPr>
                <p:grpSp>
                  <p:nvGrpSpPr>
                    <p:cNvPr id="9"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10"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11" name="Group 44"/>
                <p:cNvGrpSpPr>
                  <a:grpSpLocks/>
                </p:cNvGrpSpPr>
                <p:nvPr/>
              </p:nvGrpSpPr>
              <p:grpSpPr bwMode="auto">
                <a:xfrm>
                  <a:off x="4244" y="2066"/>
                  <a:ext cx="506" cy="326"/>
                  <a:chOff x="4244" y="2066"/>
                  <a:chExt cx="506" cy="326"/>
                </a:xfrm>
              </p:grpSpPr>
              <p:grpSp>
                <p:nvGrpSpPr>
                  <p:cNvPr id="12" name="Group 45"/>
                  <p:cNvGrpSpPr>
                    <a:grpSpLocks/>
                  </p:cNvGrpSpPr>
                  <p:nvPr/>
                </p:nvGrpSpPr>
                <p:grpSpPr bwMode="auto">
                  <a:xfrm>
                    <a:off x="4244" y="2066"/>
                    <a:ext cx="506" cy="326"/>
                    <a:chOff x="4244" y="2066"/>
                    <a:chExt cx="506" cy="326"/>
                  </a:xfrm>
                </p:grpSpPr>
                <p:grpSp>
                  <p:nvGrpSpPr>
                    <p:cNvPr id="13" name="Group 46"/>
                    <p:cNvGrpSpPr>
                      <a:grpSpLocks/>
                    </p:cNvGrpSpPr>
                    <p:nvPr/>
                  </p:nvGrpSpPr>
                  <p:grpSpPr bwMode="auto">
                    <a:xfrm>
                      <a:off x="4244" y="2066"/>
                      <a:ext cx="506" cy="326"/>
                      <a:chOff x="4244" y="2066"/>
                      <a:chExt cx="506" cy="326"/>
                    </a:xfrm>
                  </p:grpSpPr>
                  <p:grpSp>
                    <p:nvGrpSpPr>
                      <p:cNvPr id="14"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15"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200" dirty="0" smtClean="0">
                <a:solidFill>
                  <a:srgbClr val="C00000"/>
                </a:solidFill>
                <a:effectLst>
                  <a:outerShdw blurRad="38100" dist="38100" dir="2700000" algn="tl">
                    <a:srgbClr val="000000">
                      <a:alpha val="43137"/>
                    </a:srgbClr>
                  </a:outerShdw>
                </a:effectLst>
              </a:rPr>
              <a:t>实现随机抽样的方式</a:t>
            </a:r>
            <a:endParaRPr lang="zh-CN" altLang="zh-CN" sz="3200" b="1" dirty="0">
              <a:solidFill>
                <a:srgbClr val="C00000"/>
              </a:solidFill>
              <a:effectLst>
                <a:outerShdw blurRad="38100" dist="38100" dir="2700000" algn="tl">
                  <a:srgbClr val="000000">
                    <a:alpha val="43137"/>
                  </a:srgbClr>
                </a:outerShdw>
              </a:effectLst>
            </a:endParaRPr>
          </a:p>
        </p:txBody>
      </p:sp>
      <p:sp>
        <p:nvSpPr>
          <p:cNvPr id="13315" name="Rectangle 3"/>
          <p:cNvSpPr>
            <a:spLocks noGrp="1" noChangeArrowheads="1"/>
          </p:cNvSpPr>
          <p:nvPr>
            <p:ph idx="1"/>
          </p:nvPr>
        </p:nvSpPr>
        <p:spPr>
          <a:xfrm>
            <a:off x="500034" y="1142984"/>
            <a:ext cx="8229600" cy="4525963"/>
          </a:xfrm>
        </p:spPr>
        <p:txBody>
          <a:bodyPr/>
          <a:lstStyle/>
          <a:p>
            <a:pPr marL="354013" indent="-354013">
              <a:lnSpc>
                <a:spcPct val="150000"/>
              </a:lnSpc>
            </a:pPr>
            <a:r>
              <a:rPr lang="zh-CN" altLang="en-US" sz="2400" dirty="0" smtClean="0">
                <a:solidFill>
                  <a:srgbClr val="C00000"/>
                </a:solidFill>
              </a:rPr>
              <a:t>单纯</a:t>
            </a:r>
            <a:r>
              <a:rPr lang="zh-CN" altLang="en-US" sz="2400" dirty="0">
                <a:solidFill>
                  <a:srgbClr val="C00000"/>
                </a:solidFill>
              </a:rPr>
              <a:t>随机抽样：</a:t>
            </a:r>
            <a:r>
              <a:rPr lang="zh-CN" altLang="en-US" sz="2400" dirty="0"/>
              <a:t>在总体中，直接抽取样本的方法就是单纯随机抽样。 </a:t>
            </a:r>
          </a:p>
          <a:p>
            <a:pPr marL="354013" indent="-354013">
              <a:lnSpc>
                <a:spcPct val="150000"/>
              </a:lnSpc>
            </a:pPr>
            <a:r>
              <a:rPr lang="zh-CN" altLang="en-US" sz="2400" dirty="0" smtClean="0">
                <a:solidFill>
                  <a:srgbClr val="C00000"/>
                </a:solidFill>
              </a:rPr>
              <a:t>系统抽样：</a:t>
            </a:r>
            <a:r>
              <a:rPr lang="zh-CN" altLang="en-US" sz="2400" dirty="0"/>
              <a:t>有系统地将总体分成若干部分，然后从每一部分抽取一个或若干个个体，组成样本。</a:t>
            </a:r>
          </a:p>
          <a:p>
            <a:pPr marL="354013" indent="-354013">
              <a:lnSpc>
                <a:spcPct val="150000"/>
              </a:lnSpc>
            </a:pPr>
            <a:r>
              <a:rPr lang="zh-CN" altLang="en-US" sz="2400" dirty="0" smtClean="0">
                <a:solidFill>
                  <a:srgbClr val="C00000"/>
                </a:solidFill>
              </a:rPr>
              <a:t>分层抽样：</a:t>
            </a:r>
            <a:r>
              <a:rPr lang="zh-CN" altLang="en-US" sz="2400" dirty="0" smtClean="0"/>
              <a:t>将</a:t>
            </a:r>
            <a:r>
              <a:rPr lang="zh-CN" altLang="en-US" sz="2400" dirty="0"/>
              <a:t>项目或工序分为若干层</a:t>
            </a:r>
            <a:r>
              <a:rPr lang="en-US" altLang="zh-CN" sz="2400" dirty="0"/>
              <a:t>,</a:t>
            </a:r>
            <a:r>
              <a:rPr lang="zh-CN" altLang="en-US" sz="2400" dirty="0"/>
              <a:t>以便了解每层的质量状况，分析每层产生质量问题的原因。 </a:t>
            </a:r>
          </a:p>
        </p:txBody>
      </p:sp>
    </p:spTree>
  </p:cSld>
  <p:clrMapOvr>
    <a:masterClrMapping/>
  </p:clrMapOvr>
  <p:transition>
    <p:cover dir="rd"/>
  </p:transition>
  <p:timing>
    <p:tnLst>
      <p:par>
        <p:cTn id="1" dur="indefinite" restart="never" nodeType="tmRoot"/>
      </p:par>
    </p:tnLst>
  </p:timing>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7799</TotalTime>
  <Words>4800</Words>
  <Application>Microsoft Office PowerPoint</Application>
  <PresentationFormat>全屏显示(4:3)</PresentationFormat>
  <Paragraphs>510</Paragraphs>
  <Slides>82</Slides>
  <Notes>0</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82</vt:i4>
      </vt:variant>
    </vt:vector>
  </HeadingPairs>
  <TitlesOfParts>
    <vt:vector size="87" baseType="lpstr">
      <vt:lpstr>8_Default Design</vt:lpstr>
      <vt:lpstr>9_Default Design</vt:lpstr>
      <vt:lpstr>公式</vt:lpstr>
      <vt:lpstr>Microsoft 公式 3.0</vt:lpstr>
      <vt:lpstr>图表</vt:lpstr>
      <vt:lpstr>幻灯片 1</vt:lpstr>
      <vt:lpstr>幻灯片 2</vt:lpstr>
      <vt:lpstr>主要内容</vt:lpstr>
      <vt:lpstr>概述</vt:lpstr>
      <vt:lpstr>项目质量数据的重要特点</vt:lpstr>
      <vt:lpstr>质量数据采集方法</vt:lpstr>
      <vt:lpstr>抽样采集的几个概念</vt:lpstr>
      <vt:lpstr>质量数据采集方法</vt:lpstr>
      <vt:lpstr>实现随机抽样的方式</vt:lpstr>
      <vt:lpstr>抽样的误差</vt:lpstr>
      <vt:lpstr>质量数据统计处理方法</vt:lpstr>
      <vt:lpstr>质量数据统计处理方法</vt:lpstr>
      <vt:lpstr>质量数据统计处理方法</vt:lpstr>
      <vt:lpstr>一、频数分布表</vt:lpstr>
      <vt:lpstr>一、频数分布表</vt:lpstr>
      <vt:lpstr>频数分布表编制步骤:   </vt:lpstr>
      <vt:lpstr>幻灯片 17</vt:lpstr>
      <vt:lpstr>幻灯片 18</vt:lpstr>
      <vt:lpstr>幻灯片 19</vt:lpstr>
      <vt:lpstr>幻灯片 20</vt:lpstr>
      <vt:lpstr>幻灯片 21</vt:lpstr>
      <vt:lpstr>二、直方图</vt:lpstr>
      <vt:lpstr>二、直方图</vt:lpstr>
      <vt:lpstr>直方图绘制步骤</vt:lpstr>
      <vt:lpstr>频数直方图</vt:lpstr>
      <vt:lpstr>频率直方图</vt:lpstr>
      <vt:lpstr>直方图的观察与分析</vt:lpstr>
      <vt:lpstr>直方图的观察与分析</vt:lpstr>
      <vt:lpstr>直方图的观察与分析</vt:lpstr>
      <vt:lpstr>直方图的观察与分析</vt:lpstr>
      <vt:lpstr>直方图的观察与分析</vt:lpstr>
      <vt:lpstr>直方图与标准比较</vt:lpstr>
      <vt:lpstr>直方图与标准比较</vt:lpstr>
      <vt:lpstr>直方图与标准比较</vt:lpstr>
      <vt:lpstr>直方图与标准比较</vt:lpstr>
      <vt:lpstr>直方图与标准比较</vt:lpstr>
      <vt:lpstr>直方图与标准比较</vt:lpstr>
      <vt:lpstr>直线图与折线图</vt:lpstr>
      <vt:lpstr>累计频率及其分布曲线</vt:lpstr>
      <vt:lpstr>频率曲线图</vt:lpstr>
      <vt:lpstr>频率分布函数P(x)，累计频率分布函数</vt:lpstr>
      <vt:lpstr>质量数据变异的数字特征及其度量</vt:lpstr>
      <vt:lpstr>集中性</vt:lpstr>
      <vt:lpstr>集中性</vt:lpstr>
      <vt:lpstr>集中性</vt:lpstr>
      <vt:lpstr>离散性</vt:lpstr>
      <vt:lpstr>离散性</vt:lpstr>
      <vt:lpstr>离散性</vt:lpstr>
      <vt:lpstr>离散性</vt:lpstr>
      <vt:lpstr>偏度与峰度</vt:lpstr>
      <vt:lpstr>偏度</vt:lpstr>
      <vt:lpstr>幻灯片 52</vt:lpstr>
      <vt:lpstr>峰度</vt:lpstr>
      <vt:lpstr>质量数据的统计规律</vt:lpstr>
      <vt:lpstr>幻灯片 55</vt:lpstr>
      <vt:lpstr>注意</vt:lpstr>
      <vt:lpstr>正态分布频率曲线及函数的重要性质</vt:lpstr>
      <vt:lpstr>正态分布频率曲线</vt:lpstr>
      <vt:lpstr>正态分布的标准化及积分计算</vt:lpstr>
      <vt:lpstr>正态分布的计算</vt:lpstr>
      <vt:lpstr>正态分布的计算</vt:lpstr>
      <vt:lpstr>正态分布的计算</vt:lpstr>
      <vt:lpstr>正态分布的计算</vt:lpstr>
      <vt:lpstr>正态分布的计算</vt:lpstr>
      <vt:lpstr>正态分布的计算</vt:lpstr>
      <vt:lpstr>二项分布</vt:lpstr>
      <vt:lpstr>泊松分布</vt:lpstr>
      <vt:lpstr>二项分布</vt:lpstr>
      <vt:lpstr>幻灯片 69</vt:lpstr>
      <vt:lpstr>幻灯片 70</vt:lpstr>
      <vt:lpstr>幻灯片 71</vt:lpstr>
      <vt:lpstr>幻灯片 72</vt:lpstr>
      <vt:lpstr>幻灯片 73</vt:lpstr>
      <vt:lpstr>幻灯片 74</vt:lpstr>
      <vt:lpstr>幻灯片 75</vt:lpstr>
      <vt:lpstr>幻灯片 76</vt:lpstr>
      <vt:lpstr>幻灯片 77</vt:lpstr>
      <vt:lpstr>泊松分布</vt:lpstr>
      <vt:lpstr>幻灯片 79</vt:lpstr>
      <vt:lpstr>各种分布之间的关系</vt:lpstr>
      <vt:lpstr>幻灯片 81</vt:lpstr>
      <vt:lpstr>幻灯片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User</cp:lastModifiedBy>
  <cp:revision>596</cp:revision>
  <dcterms:created xsi:type="dcterms:W3CDTF">2012-02-23T10:25:58Z</dcterms:created>
  <dcterms:modified xsi:type="dcterms:W3CDTF">2013-12-13T16:16:23Z</dcterms:modified>
</cp:coreProperties>
</file>