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6" r:id="rId2"/>
    <p:sldMasterId id="2147483692" r:id="rId3"/>
  </p:sldMasterIdLst>
  <p:notesMasterIdLst>
    <p:notesMasterId r:id="rId156"/>
  </p:notesMasterIdLst>
  <p:handoutMasterIdLst>
    <p:handoutMasterId r:id="rId157"/>
  </p:handoutMasterIdLst>
  <p:sldIdLst>
    <p:sldId id="256" r:id="rId4"/>
    <p:sldId id="290" r:id="rId5"/>
    <p:sldId id="368" r:id="rId6"/>
    <p:sldId id="369" r:id="rId7"/>
    <p:sldId id="533" r:id="rId8"/>
    <p:sldId id="370" r:id="rId9"/>
    <p:sldId id="371" r:id="rId10"/>
    <p:sldId id="372" r:id="rId11"/>
    <p:sldId id="375" r:id="rId12"/>
    <p:sldId id="374" r:id="rId13"/>
    <p:sldId id="377" r:id="rId14"/>
    <p:sldId id="534"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3" r:id="rId59"/>
    <p:sldId id="424" r:id="rId60"/>
    <p:sldId id="425" r:id="rId61"/>
    <p:sldId id="426" r:id="rId62"/>
    <p:sldId id="427" r:id="rId63"/>
    <p:sldId id="428" r:id="rId64"/>
    <p:sldId id="429" r:id="rId65"/>
    <p:sldId id="430" r:id="rId66"/>
    <p:sldId id="432" r:id="rId67"/>
    <p:sldId id="433" r:id="rId68"/>
    <p:sldId id="434" r:id="rId69"/>
    <p:sldId id="535" r:id="rId70"/>
    <p:sldId id="435" r:id="rId71"/>
    <p:sldId id="436" r:id="rId72"/>
    <p:sldId id="437" r:id="rId73"/>
    <p:sldId id="438" r:id="rId74"/>
    <p:sldId id="443" r:id="rId75"/>
    <p:sldId id="447" r:id="rId76"/>
    <p:sldId id="448" r:id="rId77"/>
    <p:sldId id="449" r:id="rId78"/>
    <p:sldId id="450" r:id="rId79"/>
    <p:sldId id="451" r:id="rId80"/>
    <p:sldId id="452" r:id="rId81"/>
    <p:sldId id="453" r:id="rId82"/>
    <p:sldId id="454" r:id="rId83"/>
    <p:sldId id="455" r:id="rId84"/>
    <p:sldId id="456" r:id="rId85"/>
    <p:sldId id="457" r:id="rId86"/>
    <p:sldId id="458" r:id="rId87"/>
    <p:sldId id="459" r:id="rId88"/>
    <p:sldId id="460" r:id="rId89"/>
    <p:sldId id="461" r:id="rId90"/>
    <p:sldId id="462" r:id="rId91"/>
    <p:sldId id="463" r:id="rId92"/>
    <p:sldId id="464" r:id="rId93"/>
    <p:sldId id="465" r:id="rId94"/>
    <p:sldId id="466" r:id="rId95"/>
    <p:sldId id="467" r:id="rId96"/>
    <p:sldId id="468" r:id="rId97"/>
    <p:sldId id="469" r:id="rId98"/>
    <p:sldId id="470" r:id="rId99"/>
    <p:sldId id="471" r:id="rId100"/>
    <p:sldId id="472" r:id="rId101"/>
    <p:sldId id="473" r:id="rId102"/>
    <p:sldId id="474" r:id="rId103"/>
    <p:sldId id="475" r:id="rId104"/>
    <p:sldId id="476" r:id="rId105"/>
    <p:sldId id="477" r:id="rId106"/>
    <p:sldId id="478" r:id="rId107"/>
    <p:sldId id="479" r:id="rId108"/>
    <p:sldId id="480" r:id="rId109"/>
    <p:sldId id="481" r:id="rId110"/>
    <p:sldId id="482" r:id="rId111"/>
    <p:sldId id="483" r:id="rId112"/>
    <p:sldId id="484" r:id="rId113"/>
    <p:sldId id="485" r:id="rId114"/>
    <p:sldId id="486" r:id="rId115"/>
    <p:sldId id="487" r:id="rId116"/>
    <p:sldId id="488" r:id="rId117"/>
    <p:sldId id="489" r:id="rId118"/>
    <p:sldId id="490" r:id="rId119"/>
    <p:sldId id="492" r:id="rId120"/>
    <p:sldId id="494" r:id="rId121"/>
    <p:sldId id="496" r:id="rId122"/>
    <p:sldId id="497" r:id="rId123"/>
    <p:sldId id="498" r:id="rId124"/>
    <p:sldId id="499" r:id="rId125"/>
    <p:sldId id="500" r:id="rId126"/>
    <p:sldId id="501" r:id="rId127"/>
    <p:sldId id="502" r:id="rId128"/>
    <p:sldId id="503" r:id="rId129"/>
    <p:sldId id="504" r:id="rId130"/>
    <p:sldId id="505" r:id="rId131"/>
    <p:sldId id="506" r:id="rId132"/>
    <p:sldId id="508" r:id="rId133"/>
    <p:sldId id="509" r:id="rId134"/>
    <p:sldId id="510" r:id="rId135"/>
    <p:sldId id="511" r:id="rId136"/>
    <p:sldId id="512" r:id="rId137"/>
    <p:sldId id="513" r:id="rId138"/>
    <p:sldId id="514" r:id="rId139"/>
    <p:sldId id="515" r:id="rId140"/>
    <p:sldId id="516" r:id="rId141"/>
    <p:sldId id="517" r:id="rId142"/>
    <p:sldId id="519" r:id="rId143"/>
    <p:sldId id="521" r:id="rId144"/>
    <p:sldId id="523" r:id="rId145"/>
    <p:sldId id="524" r:id="rId146"/>
    <p:sldId id="525" r:id="rId147"/>
    <p:sldId id="526" r:id="rId148"/>
    <p:sldId id="527" r:id="rId149"/>
    <p:sldId id="528" r:id="rId150"/>
    <p:sldId id="529" r:id="rId151"/>
    <p:sldId id="530" r:id="rId152"/>
    <p:sldId id="531" r:id="rId153"/>
    <p:sldId id="532" r:id="rId154"/>
    <p:sldId id="366" r:id="rId15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66FF"/>
    <a:srgbClr val="339933"/>
    <a:srgbClr val="F084E1"/>
    <a:srgbClr val="DC98CD"/>
    <a:srgbClr val="00CC00"/>
    <a:srgbClr val="FF0000"/>
    <a:srgbClr val="00642D"/>
    <a:srgbClr val="CC99FF"/>
    <a:srgbClr val="FDEE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8" autoAdjust="0"/>
    <p:restoredTop sz="94600" autoAdjust="0"/>
  </p:normalViewPr>
  <p:slideViewPr>
    <p:cSldViewPr>
      <p:cViewPr varScale="1">
        <p:scale>
          <a:sx n="67" d="100"/>
          <a:sy n="67" d="100"/>
        </p:scale>
        <p:origin x="-1392" y="-96"/>
      </p:cViewPr>
      <p:guideLst>
        <p:guide orient="horz" pos="2160"/>
        <p:guide pos="2880"/>
      </p:guideLst>
    </p:cSldViewPr>
  </p:slideViewPr>
  <p:outlineViewPr>
    <p:cViewPr>
      <p:scale>
        <a:sx n="33" d="100"/>
        <a:sy n="33" d="100"/>
      </p:scale>
      <p:origin x="0" y="13296"/>
    </p:cViewPr>
  </p:outlineViewPr>
  <p:notesTextViewPr>
    <p:cViewPr>
      <p:scale>
        <a:sx n="100" d="100"/>
        <a:sy n="100" d="100"/>
      </p:scale>
      <p:origin x="0" y="0"/>
    </p:cViewPr>
  </p:notesTextViewPr>
  <p:sorterViewPr>
    <p:cViewPr>
      <p:scale>
        <a:sx n="66" d="100"/>
        <a:sy n="66" d="100"/>
      </p:scale>
      <p:origin x="0" y="13104"/>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viewProps" Target="view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slide" Target="slides/slide137.xml"/><Relationship Id="rId145" Type="http://schemas.openxmlformats.org/officeDocument/2006/relationships/slide" Target="slides/slide142.xml"/><Relationship Id="rId153" Type="http://schemas.openxmlformats.org/officeDocument/2006/relationships/slide" Target="slides/slide150.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1.w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0.wmf"/><Relationship Id="rId1" Type="http://schemas.openxmlformats.org/officeDocument/2006/relationships/image" Target="../media/image62.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6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84.wmf"/><Relationship Id="rId4" Type="http://schemas.openxmlformats.org/officeDocument/2006/relationships/image" Target="../media/image8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88.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0.wmf"/><Relationship Id="rId4"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6.wmf"/><Relationship Id="rId1" Type="http://schemas.openxmlformats.org/officeDocument/2006/relationships/image" Target="../media/image1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29.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4E0103F0-810C-44DB-95DB-4612864C8030}"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F774EB6-B1F0-4C5D-B9CF-6A19D48A8F41}" type="slidenum">
              <a:rPr lang="en-US" altLang="zh-CN"/>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0"/>
            <a:chExt cx="5675" cy="663"/>
          </a:xfrm>
        </p:grpSpPr>
        <p:grpSp>
          <p:nvGrpSpPr>
            <p:cNvPr id="3" name="Group 3"/>
            <p:cNvGrpSpPr>
              <a:grpSpLocks/>
            </p:cNvGrpSpPr>
            <p:nvPr/>
          </p:nvGrpSpPr>
          <p:grpSpPr bwMode="auto">
            <a:xfrm>
              <a:off x="183" y="68"/>
              <a:ext cx="448" cy="299"/>
              <a:chOff x="0" y="0"/>
              <a:chExt cx="624" cy="432"/>
            </a:xfrm>
          </p:grpSpPr>
          <p:sp>
            <p:nvSpPr>
              <p:cNvPr id="2052" name="Rectangle 4"/>
              <p:cNvSpPr>
                <a:spLocks noChangeArrowheads="1"/>
              </p:cNvSpPr>
              <p:nvPr/>
            </p:nvSpPr>
            <p:spPr bwMode="auto">
              <a:xfrm>
                <a:off x="0" y="0"/>
                <a:ext cx="384" cy="432"/>
              </a:xfrm>
              <a:prstGeom prst="rect">
                <a:avLst/>
              </a:prstGeom>
              <a:solidFill>
                <a:schemeClr val="folHlink"/>
              </a:soli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sp>
            <p:nvSpPr>
              <p:cNvPr id="205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grpSp>
        <p:grpSp>
          <p:nvGrpSpPr>
            <p:cNvPr id="4" name="Group 6"/>
            <p:cNvGrpSpPr>
              <a:grpSpLocks/>
            </p:cNvGrpSpPr>
            <p:nvPr/>
          </p:nvGrpSpPr>
          <p:grpSpPr bwMode="auto">
            <a:xfrm>
              <a:off x="261" y="334"/>
              <a:ext cx="465" cy="299"/>
              <a:chOff x="0" y="0"/>
              <a:chExt cx="672" cy="432"/>
            </a:xfrm>
          </p:grpSpPr>
          <p:sp>
            <p:nvSpPr>
              <p:cNvPr id="2055" name="Rectangle 7"/>
              <p:cNvSpPr>
                <a:spLocks noChangeArrowheads="1"/>
              </p:cNvSpPr>
              <p:nvPr/>
            </p:nvSpPr>
            <p:spPr bwMode="auto">
              <a:xfrm>
                <a:off x="0" y="0"/>
                <a:ext cx="384" cy="432"/>
              </a:xfrm>
              <a:prstGeom prst="rect">
                <a:avLst/>
              </a:prstGeom>
              <a:solidFill>
                <a:schemeClr val="accent2"/>
              </a:soli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sp>
            <p:nvSpPr>
              <p:cNvPr id="2056"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grpSp>
        <p:sp>
          <p:nvSpPr>
            <p:cNvPr id="205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sp>
          <p:nvSpPr>
            <p:cNvPr id="2058" name="Rectangle 10"/>
            <p:cNvSpPr>
              <a:spLocks noChangeArrowheads="1"/>
            </p:cNvSpPr>
            <p:nvPr/>
          </p:nvSpPr>
          <p:spPr bwMode="auto">
            <a:xfrm>
              <a:off x="400" y="0"/>
              <a:ext cx="20" cy="663"/>
            </a:xfrm>
            <a:prstGeom prst="rect">
              <a:avLst/>
            </a:prstGeom>
            <a:solidFill>
              <a:schemeClr val="bg2"/>
            </a:soli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sp>
          <p:nvSpPr>
            <p:cNvPr id="205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sz="2400"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r>
              <a:rPr lang="zh-CN"/>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zh-CN"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zh-CN"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64A1DF1-09B7-4207-9354-6633D48FE613}" type="slidenum">
              <a:rPr lang="zh-CN" altLang="zh-CN">
                <a:solidFill>
                  <a:srgbClr val="1C1C1C"/>
                </a:solidFill>
              </a:rPr>
              <a:pPr/>
              <a:t>‹#›</a:t>
            </a:fld>
            <a:endParaRPr lang="zh-CN" altLang="zh-CN">
              <a:solidFill>
                <a:srgbClr val="1C1C1C"/>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476431" cy="980728"/>
          </a:xfrm>
        </p:spPr>
        <p:txBody>
          <a:bodyPr anchor="ctr" anchorCtr="1"/>
          <a:lstStyle>
            <a:lvl1pPr>
              <a:defRPr sz="4000" b="1">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09723C-BC87-47C4-9F51-6EBD6A366EB1}"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613D651-9E98-4478-8A15-0BB91BFD60C8}"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41C22F3-F806-489F-9FE2-657BACFEE1EE}"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FA20F987-9AB0-4630-8EF5-7DEBB7817791}"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CB96B640-2862-441B-ABB1-1D8870721A69}"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838132AB-441F-4166-B483-F9A338EBE0B6}"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9AC569E-949A-41C1-956F-AD79F1B444AF}"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DC8A843-A193-404C-9CF3-98FABA2AFA08}"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A0E2E18-66EC-4BA3-BD11-A8D986299E19}"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E3D2140-355E-4BAD-B8F3-1BDEFDF43179}"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B81E4A68-0D47-4451-A41E-AB6958A97DFB}"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zh-CN" altLang="zh-CN">
              <a:solidFill>
                <a:srgbClr val="000000"/>
              </a:solidFill>
            </a:endParaRPr>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zh-CN" altLang="zh-CN">
              <a:solidFill>
                <a:srgbClr val="000000"/>
              </a:solidFill>
            </a:endParaRPr>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FEB0307F-3565-4552-8F81-7A8958CC3332}" type="slidenum">
              <a:rPr lang="zh-CN" altLang="zh-CN">
                <a:solidFill>
                  <a:srgbClr val="000000"/>
                </a:solidFill>
              </a:rPr>
              <a:pPr/>
              <a:t>‹#›</a:t>
            </a:fld>
            <a:endParaRPr lang="zh-CN"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jpe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1.jpe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6"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7"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8"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467544" y="0"/>
            <a:ext cx="8476431" cy="90872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4" name="Rectangle 10"/>
          <p:cNvSpPr>
            <a:spLocks noGrp="1" noChangeArrowheads="1"/>
          </p:cNvSpPr>
          <p:nvPr>
            <p:ph type="body" idx="1"/>
          </p:nvPr>
        </p:nvSpPr>
        <p:spPr bwMode="auto">
          <a:xfrm>
            <a:off x="467544" y="1196752"/>
            <a:ext cx="8487544" cy="49357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zh-CN"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zh-CN"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5780EF65-DC1C-4772-B317-0FAA4ACB367A}" type="slidenum">
              <a:rPr lang="zh-CN" altLang="zh-CN" smtClean="0">
                <a:solidFill>
                  <a:srgbClr val="000000"/>
                </a:solidFill>
                <a:latin typeface="Tahoma" pitchFamily="34" charset="0"/>
              </a:rPr>
              <a:pPr/>
              <a:t>‹#›</a:t>
            </a:fld>
            <a:endParaRPr lang="zh-CN" altLang="zh-CN" smtClean="0">
              <a:solidFill>
                <a:srgbClr val="000000"/>
              </a:solidFill>
              <a:latin typeface="Tahoma" pitchFamily="34" charset="0"/>
            </a:endParaRPr>
          </a:p>
        </p:txBody>
      </p:sp>
      <p:sp>
        <p:nvSpPr>
          <p:cNvPr id="14" name="矩形 13"/>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1">
                    <a:lumMod val="50000"/>
                  </a:schemeClr>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1">
                    <a:lumMod val="50000"/>
                  </a:schemeClr>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1">
                  <a:lumMod val="50000"/>
                </a:schemeClr>
              </a:solidFill>
              <a:effectLst>
                <a:outerShdw blurRad="38100" dist="38100" dir="2700000" algn="tl">
                  <a:srgbClr val="C0C0C0"/>
                </a:outerShdw>
              </a:effectLst>
              <a:latin typeface="Arial" pitchFamily="34" charset="0"/>
              <a:ea typeface="隶书" pitchFamily="49" charset="-122"/>
            </a:endParaRPr>
          </a:p>
        </p:txBody>
      </p:sp>
      <p:pic>
        <p:nvPicPr>
          <p:cNvPr id="16" name="Picture 14"/>
          <p:cNvPicPr>
            <a:picLocks noChangeAspect="1" noChangeArrowheads="1"/>
          </p:cNvPicPr>
          <p:nvPr userDrawn="1"/>
        </p:nvPicPr>
        <p:blipFill>
          <a:blip r:embed="rId16"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
        <p:nvSpPr>
          <p:cNvPr id="17"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30.xml"/><Relationship Id="rId1" Type="http://schemas.openxmlformats.org/officeDocument/2006/relationships/vmlDrawing" Target="../drawings/vmlDrawing56.v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58.bin"/><Relationship Id="rId7" Type="http://schemas.openxmlformats.org/officeDocument/2006/relationships/oleObject" Target="../embeddings/oleObject162.bin"/><Relationship Id="rId2" Type="http://schemas.openxmlformats.org/officeDocument/2006/relationships/slideLayout" Target="../slideLayouts/slideLayout30.xml"/><Relationship Id="rId1" Type="http://schemas.openxmlformats.org/officeDocument/2006/relationships/vmlDrawing" Target="../drawings/vmlDrawing57.vml"/><Relationship Id="rId6" Type="http://schemas.openxmlformats.org/officeDocument/2006/relationships/oleObject" Target="../embeddings/oleObject161.bin"/><Relationship Id="rId5" Type="http://schemas.openxmlformats.org/officeDocument/2006/relationships/oleObject" Target="../embeddings/oleObject160.bin"/><Relationship Id="rId4" Type="http://schemas.openxmlformats.org/officeDocument/2006/relationships/oleObject" Target="../embeddings/oleObject159.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30.xml"/><Relationship Id="rId1" Type="http://schemas.openxmlformats.org/officeDocument/2006/relationships/vmlDrawing" Target="../drawings/vmlDrawing58.vml"/><Relationship Id="rId4" Type="http://schemas.openxmlformats.org/officeDocument/2006/relationships/oleObject" Target="../embeddings/oleObject164.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3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30.xml"/><Relationship Id="rId1" Type="http://schemas.openxmlformats.org/officeDocument/2006/relationships/vmlDrawing" Target="../drawings/vmlDrawing59.v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30.xml"/><Relationship Id="rId1" Type="http://schemas.openxmlformats.org/officeDocument/2006/relationships/vmlDrawing" Target="../drawings/vmlDrawing60.vml"/><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30.xml"/><Relationship Id="rId1" Type="http://schemas.openxmlformats.org/officeDocument/2006/relationships/vmlDrawing" Target="../drawings/vmlDrawing61.vml"/><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3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30.xml"/><Relationship Id="rId1" Type="http://schemas.openxmlformats.org/officeDocument/2006/relationships/vmlDrawing" Target="../drawings/vmlDrawing62.v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30.xml"/><Relationship Id="rId1" Type="http://schemas.openxmlformats.org/officeDocument/2006/relationships/vmlDrawing" Target="../drawings/vmlDrawing63.vml"/><Relationship Id="rId4" Type="http://schemas.openxmlformats.org/officeDocument/2006/relationships/oleObject" Target="../embeddings/oleObject174.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30.xml"/><Relationship Id="rId1" Type="http://schemas.openxmlformats.org/officeDocument/2006/relationships/vmlDrawing" Target="../drawings/vmlDrawing64.v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76.bin"/><Relationship Id="rId7" Type="http://schemas.openxmlformats.org/officeDocument/2006/relationships/oleObject" Target="../embeddings/oleObject180.bin"/><Relationship Id="rId2" Type="http://schemas.openxmlformats.org/officeDocument/2006/relationships/slideLayout" Target="../slideLayouts/slideLayout30.xml"/><Relationship Id="rId1" Type="http://schemas.openxmlformats.org/officeDocument/2006/relationships/vmlDrawing" Target="../drawings/vmlDrawing65.vml"/><Relationship Id="rId6" Type="http://schemas.openxmlformats.org/officeDocument/2006/relationships/oleObject" Target="../embeddings/oleObject179.bin"/><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30.xml"/><Relationship Id="rId1" Type="http://schemas.openxmlformats.org/officeDocument/2006/relationships/vmlDrawing" Target="../drawings/vmlDrawing66.v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30.xml"/><Relationship Id="rId1" Type="http://schemas.openxmlformats.org/officeDocument/2006/relationships/vmlDrawing" Target="../drawings/vmlDrawing67.vml"/><Relationship Id="rId4" Type="http://schemas.openxmlformats.org/officeDocument/2006/relationships/oleObject" Target="../embeddings/oleObject183.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30.xml"/><Relationship Id="rId1" Type="http://schemas.openxmlformats.org/officeDocument/2006/relationships/vmlDrawing" Target="../drawings/vmlDrawing68.vml"/><Relationship Id="rId4" Type="http://schemas.openxmlformats.org/officeDocument/2006/relationships/oleObject" Target="../embeddings/oleObject185.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0.xml"/><Relationship Id="rId1" Type="http://schemas.openxmlformats.org/officeDocument/2006/relationships/vmlDrawing" Target="../drawings/vmlDrawing5.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0.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0.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0.xml"/><Relationship Id="rId1" Type="http://schemas.openxmlformats.org/officeDocument/2006/relationships/vmlDrawing" Target="../drawings/vmlDrawing8.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0.xml"/><Relationship Id="rId1" Type="http://schemas.openxmlformats.org/officeDocument/2006/relationships/vmlDrawing" Target="../drawings/vmlDrawing9.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0.xml"/><Relationship Id="rId1" Type="http://schemas.openxmlformats.org/officeDocument/2006/relationships/vmlDrawing" Target="../drawings/vmlDrawing10.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0.xml"/><Relationship Id="rId1" Type="http://schemas.openxmlformats.org/officeDocument/2006/relationships/vmlDrawing" Target="../drawings/vmlDrawing11.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0.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0.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0.xml"/><Relationship Id="rId1" Type="http://schemas.openxmlformats.org/officeDocument/2006/relationships/vmlDrawing" Target="../drawings/vmlDrawing14.vml"/><Relationship Id="rId4"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40.xml"/><Relationship Id="rId1" Type="http://schemas.openxmlformats.org/officeDocument/2006/relationships/vmlDrawing" Target="../drawings/vmlDrawing15.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0.xml"/><Relationship Id="rId1" Type="http://schemas.openxmlformats.org/officeDocument/2006/relationships/vmlDrawing" Target="../drawings/vmlDrawing16.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0.xml"/><Relationship Id="rId1" Type="http://schemas.openxmlformats.org/officeDocument/2006/relationships/vmlDrawing" Target="../drawings/vmlDrawing1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oleObject" Target="../embeddings/oleObject47.bin"/><Relationship Id="rId2" Type="http://schemas.openxmlformats.org/officeDocument/2006/relationships/slideLayout" Target="../slideLayouts/slideLayout40.xml"/><Relationship Id="rId1" Type="http://schemas.openxmlformats.org/officeDocument/2006/relationships/vmlDrawing" Target="../drawings/vmlDrawing18.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0.xml"/><Relationship Id="rId1" Type="http://schemas.openxmlformats.org/officeDocument/2006/relationships/vmlDrawing" Target="../drawings/vmlDrawing19.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0.xml"/><Relationship Id="rId1" Type="http://schemas.openxmlformats.org/officeDocument/2006/relationships/vmlDrawing" Target="../drawings/vmlDrawing20.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30.xml"/><Relationship Id="rId1" Type="http://schemas.openxmlformats.org/officeDocument/2006/relationships/vmlDrawing" Target="../drawings/vmlDrawing21.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0.xml"/><Relationship Id="rId1" Type="http://schemas.openxmlformats.org/officeDocument/2006/relationships/vmlDrawing" Target="../drawings/vmlDrawing22.vml"/><Relationship Id="rId4"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0.xml"/><Relationship Id="rId1" Type="http://schemas.openxmlformats.org/officeDocument/2006/relationships/vmlDrawing" Target="../drawings/vmlDrawing23.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0.xml"/><Relationship Id="rId1" Type="http://schemas.openxmlformats.org/officeDocument/2006/relationships/vmlDrawing" Target="../drawings/vmlDrawing24.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0.xml"/><Relationship Id="rId1" Type="http://schemas.openxmlformats.org/officeDocument/2006/relationships/vmlDrawing" Target="../drawings/vmlDrawing25.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5.xml"/><Relationship Id="rId1" Type="http://schemas.openxmlformats.org/officeDocument/2006/relationships/vmlDrawing" Target="../drawings/vmlDrawing26.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0.xml"/><Relationship Id="rId1" Type="http://schemas.openxmlformats.org/officeDocument/2006/relationships/vmlDrawing" Target="../drawings/vmlDrawing27.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0.xml"/><Relationship Id="rId1" Type="http://schemas.openxmlformats.org/officeDocument/2006/relationships/vmlDrawing" Target="../drawings/vmlDrawing28.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1.xml"/><Relationship Id="rId1" Type="http://schemas.openxmlformats.org/officeDocument/2006/relationships/vmlDrawing" Target="../drawings/vmlDrawing29.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0.xml"/><Relationship Id="rId1" Type="http://schemas.openxmlformats.org/officeDocument/2006/relationships/vmlDrawing" Target="../drawings/vmlDrawing30.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30.xml"/><Relationship Id="rId1" Type="http://schemas.openxmlformats.org/officeDocument/2006/relationships/vmlDrawing" Target="../drawings/vmlDrawing31.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0.xml"/><Relationship Id="rId1" Type="http://schemas.openxmlformats.org/officeDocument/2006/relationships/vmlDrawing" Target="../drawings/vmlDrawing32.vml"/><Relationship Id="rId4" Type="http://schemas.openxmlformats.org/officeDocument/2006/relationships/oleObject" Target="../embeddings/oleObject9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0.xml"/><Relationship Id="rId1" Type="http://schemas.openxmlformats.org/officeDocument/2006/relationships/vmlDrawing" Target="../drawings/vmlDrawing33.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41.xml"/><Relationship Id="rId1" Type="http://schemas.openxmlformats.org/officeDocument/2006/relationships/vmlDrawing" Target="../drawings/vmlDrawing34.vml"/><Relationship Id="rId6" Type="http://schemas.openxmlformats.org/officeDocument/2006/relationships/image" Target="../media/image86.png"/><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30.xml"/><Relationship Id="rId1" Type="http://schemas.openxmlformats.org/officeDocument/2006/relationships/vmlDrawing" Target="../drawings/vmlDrawing35.vml"/><Relationship Id="rId6" Type="http://schemas.openxmlformats.org/officeDocument/2006/relationships/image" Target="../media/image89.png"/><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30.xml"/><Relationship Id="rId1" Type="http://schemas.openxmlformats.org/officeDocument/2006/relationships/vmlDrawing" Target="../drawings/vmlDrawing36.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30.xml"/><Relationship Id="rId1" Type="http://schemas.openxmlformats.org/officeDocument/2006/relationships/vmlDrawing" Target="../drawings/vmlDrawing37.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30.xml"/><Relationship Id="rId1" Type="http://schemas.openxmlformats.org/officeDocument/2006/relationships/vmlDrawing" Target="../drawings/vmlDrawing38.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30.xml"/><Relationship Id="rId1" Type="http://schemas.openxmlformats.org/officeDocument/2006/relationships/vmlDrawing" Target="../drawings/vmlDrawing39.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30.xml"/><Relationship Id="rId1" Type="http://schemas.openxmlformats.org/officeDocument/2006/relationships/vmlDrawing" Target="../drawings/vmlDrawing40.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30.xml"/><Relationship Id="rId1" Type="http://schemas.openxmlformats.org/officeDocument/2006/relationships/vmlDrawing" Target="../drawings/vmlDrawing4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30.xml"/><Relationship Id="rId1" Type="http://schemas.openxmlformats.org/officeDocument/2006/relationships/vmlDrawing" Target="../drawings/vmlDrawing42.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30.xml"/><Relationship Id="rId1" Type="http://schemas.openxmlformats.org/officeDocument/2006/relationships/vmlDrawing" Target="../drawings/vmlDrawing43.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oleObject" Target="../embeddings/oleObject128.bin"/><Relationship Id="rId2" Type="http://schemas.openxmlformats.org/officeDocument/2006/relationships/slideLayout" Target="../slideLayouts/slideLayout30.xml"/><Relationship Id="rId1" Type="http://schemas.openxmlformats.org/officeDocument/2006/relationships/vmlDrawing" Target="../drawings/vmlDrawing44.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30.xml"/><Relationship Id="rId1" Type="http://schemas.openxmlformats.org/officeDocument/2006/relationships/vmlDrawing" Target="../drawings/vmlDrawing45.vml"/><Relationship Id="rId6" Type="http://schemas.openxmlformats.org/officeDocument/2006/relationships/oleObject" Target="../embeddings/oleObject132.bin"/><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30.xml"/><Relationship Id="rId1" Type="http://schemas.openxmlformats.org/officeDocument/2006/relationships/vmlDrawing" Target="../drawings/vmlDrawing46.vml"/><Relationship Id="rId4" Type="http://schemas.openxmlformats.org/officeDocument/2006/relationships/oleObject" Target="../embeddings/oleObject13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30.xml"/><Relationship Id="rId1" Type="http://schemas.openxmlformats.org/officeDocument/2006/relationships/vmlDrawing" Target="../drawings/vmlDrawing47.vml"/><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30.xml"/><Relationship Id="rId1" Type="http://schemas.openxmlformats.org/officeDocument/2006/relationships/vmlDrawing" Target="../drawings/vmlDrawing48.vml"/><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30.xml"/><Relationship Id="rId1" Type="http://schemas.openxmlformats.org/officeDocument/2006/relationships/vmlDrawing" Target="../drawings/vmlDrawing49.vml"/><Relationship Id="rId5" Type="http://schemas.openxmlformats.org/officeDocument/2006/relationships/oleObject" Target="../embeddings/oleObject144.bin"/><Relationship Id="rId4" Type="http://schemas.openxmlformats.org/officeDocument/2006/relationships/oleObject" Target="../embeddings/oleObject14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30.xml"/><Relationship Id="rId1" Type="http://schemas.openxmlformats.org/officeDocument/2006/relationships/vmlDrawing" Target="../drawings/vmlDrawing50.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30.xml"/><Relationship Id="rId1" Type="http://schemas.openxmlformats.org/officeDocument/2006/relationships/vmlDrawing" Target="../drawings/vmlDrawing51.vml"/><Relationship Id="rId5" Type="http://schemas.openxmlformats.org/officeDocument/2006/relationships/oleObject" Target="../embeddings/oleObject148.bin"/><Relationship Id="rId4" Type="http://schemas.openxmlformats.org/officeDocument/2006/relationships/oleObject" Target="../embeddings/oleObject147.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30.xml"/><Relationship Id="rId1" Type="http://schemas.openxmlformats.org/officeDocument/2006/relationships/vmlDrawing" Target="../drawings/vmlDrawing52.vml"/><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30.xml"/><Relationship Id="rId1" Type="http://schemas.openxmlformats.org/officeDocument/2006/relationships/vmlDrawing" Target="../drawings/vmlDrawing53.vml"/><Relationship Id="rId4" Type="http://schemas.openxmlformats.org/officeDocument/2006/relationships/oleObject" Target="../embeddings/oleObject153.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30.xml"/><Relationship Id="rId1" Type="http://schemas.openxmlformats.org/officeDocument/2006/relationships/vmlDrawing" Target="../drawings/vmlDrawing54.v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30.xml"/><Relationship Id="rId1" Type="http://schemas.openxmlformats.org/officeDocument/2006/relationships/vmlDrawing" Target="../drawings/vmlDrawing55.vml"/><Relationship Id="rId4" Type="http://schemas.openxmlformats.org/officeDocument/2006/relationships/oleObject" Target="../embeddings/oleObject15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cstate="print"/>
          <a:srcRect/>
          <a:stretch>
            <a:fillRect/>
          </a:stretch>
        </p:blipFill>
        <p:spPr bwMode="auto">
          <a:xfrm>
            <a:off x="0" y="3929066"/>
            <a:ext cx="9144000" cy="2928934"/>
          </a:xfrm>
          <a:prstGeom prst="rect">
            <a:avLst/>
          </a:prstGeom>
          <a:noFill/>
          <a:ln w="9525">
            <a:noFill/>
            <a:miter lim="800000"/>
            <a:headEnd/>
            <a:tailEnd/>
          </a:ln>
          <a:effectLst/>
        </p:spPr>
      </p:pic>
      <p:pic>
        <p:nvPicPr>
          <p:cNvPr id="6146" name="Picture 8"/>
          <p:cNvPicPr>
            <a:picLocks noChangeAspect="1" noChangeArrowheads="1"/>
          </p:cNvPicPr>
          <p:nvPr/>
        </p:nvPicPr>
        <p:blipFill>
          <a:blip r:embed="rId3" cstate="print">
            <a:clrChange>
              <a:clrFrom>
                <a:srgbClr val="F2C1C1"/>
              </a:clrFrom>
              <a:clrTo>
                <a:srgbClr val="F2C1C1">
                  <a:alpha val="0"/>
                </a:srgbClr>
              </a:clrTo>
            </a:clrChange>
          </a:blip>
          <a:srcRect/>
          <a:stretch>
            <a:fillRect/>
          </a:stretch>
        </p:blipFill>
        <p:spPr bwMode="auto">
          <a:xfrm>
            <a:off x="34925" y="125413"/>
            <a:ext cx="4968875" cy="639762"/>
          </a:xfrm>
          <a:prstGeom prst="rect">
            <a:avLst/>
          </a:prstGeom>
          <a:noFill/>
          <a:ln w="9525">
            <a:noFill/>
            <a:miter lim="800000"/>
            <a:headEnd/>
            <a:tailEnd/>
          </a:ln>
        </p:spPr>
      </p:pic>
      <p:sp>
        <p:nvSpPr>
          <p:cNvPr id="4110" name="Text Box 14"/>
          <p:cNvSpPr txBox="1">
            <a:spLocks noChangeArrowheads="1"/>
          </p:cNvSpPr>
          <p:nvPr/>
        </p:nvSpPr>
        <p:spPr bwMode="auto">
          <a:xfrm>
            <a:off x="1187450" y="2060575"/>
            <a:ext cx="7129463" cy="1323439"/>
          </a:xfrm>
          <a:prstGeom prst="rect">
            <a:avLst/>
          </a:prstGeom>
          <a:noFill/>
          <a:ln w="9525">
            <a:noFill/>
            <a:miter lim="800000"/>
            <a:headEnd/>
            <a:tailEnd/>
          </a:ln>
        </p:spPr>
        <p:txBody>
          <a:bodyPr anchorCtr="1">
            <a:spAutoFit/>
          </a:bodyPr>
          <a:lstStyle/>
          <a:p>
            <a:pPr algn="dist"/>
            <a:r>
              <a:rPr kumimoji="1" lang="zh-CN" altLang="en-US" sz="8000" dirty="0" smtClean="0">
                <a:solidFill>
                  <a:srgbClr val="00642D"/>
                </a:solidFill>
                <a:effectLst>
                  <a:outerShdw blurRad="38100" dist="38100" dir="2700000" algn="tl">
                    <a:srgbClr val="C0C0C0"/>
                  </a:outerShdw>
                </a:effectLst>
                <a:latin typeface="华文琥珀" pitchFamily="2" charset="-122"/>
                <a:ea typeface="华文琥珀" pitchFamily="2" charset="-122"/>
              </a:rPr>
              <a:t>项目质量管理</a:t>
            </a:r>
            <a:endParaRPr kumimoji="1" lang="zh-CN" altLang="en-US" sz="40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
        <p:nvSpPr>
          <p:cNvPr id="4108" name="Text Box 12"/>
          <p:cNvSpPr txBox="1">
            <a:spLocks noChangeArrowheads="1"/>
          </p:cNvSpPr>
          <p:nvPr/>
        </p:nvSpPr>
        <p:spPr bwMode="auto">
          <a:xfrm>
            <a:off x="5000628" y="3929066"/>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项目质量控制中的调节</a:t>
            </a:r>
            <a:endParaRPr lang="zh-CN" altLang="zh-CN" dirty="0"/>
          </a:p>
        </p:txBody>
      </p:sp>
      <p:sp>
        <p:nvSpPr>
          <p:cNvPr id="12291" name="Rectangle 3"/>
          <p:cNvSpPr>
            <a:spLocks noGrp="1" noChangeArrowheads="1"/>
          </p:cNvSpPr>
          <p:nvPr>
            <p:ph type="body" idx="1"/>
          </p:nvPr>
        </p:nvSpPr>
        <p:spPr>
          <a:xfrm>
            <a:off x="395536" y="908720"/>
            <a:ext cx="8487544" cy="5400600"/>
          </a:xfrm>
        </p:spPr>
        <p:txBody>
          <a:bodyPr/>
          <a:lstStyle/>
          <a:p>
            <a:pPr>
              <a:lnSpc>
                <a:spcPct val="150000"/>
              </a:lnSpc>
            </a:pPr>
            <a:r>
              <a:rPr lang="zh-CN" sz="2400" b="1" dirty="0" smtClean="0">
                <a:effectLst>
                  <a:outerShdw blurRad="38100" dist="38100" dir="2700000" algn="tl">
                    <a:srgbClr val="000000">
                      <a:alpha val="43137"/>
                    </a:srgbClr>
                  </a:outerShdw>
                </a:effectLst>
              </a:rPr>
              <a:t>调节</a:t>
            </a:r>
            <a:r>
              <a:rPr lang="zh-CN" sz="2400" b="1" dirty="0">
                <a:effectLst>
                  <a:outerShdw blurRad="38100" dist="38100" dir="2700000" algn="tl">
                    <a:srgbClr val="000000">
                      <a:alpha val="43137"/>
                    </a:srgbClr>
                  </a:outerShdw>
                </a:effectLst>
              </a:rPr>
              <a:t>可分为三种类型：</a:t>
            </a:r>
          </a:p>
          <a:p>
            <a:pPr>
              <a:lnSpc>
                <a:spcPct val="150000"/>
              </a:lnSpc>
              <a:buFont typeface="Wingdings" pitchFamily="2" charset="2"/>
              <a:buNone/>
            </a:pPr>
            <a:r>
              <a:rPr 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1</a:t>
            </a:r>
            <a:r>
              <a:rPr lang="zh-CN" sz="2400" b="1" dirty="0">
                <a:effectLst>
                  <a:outerShdw blurRad="38100" dist="38100" dir="2700000" algn="tl">
                    <a:srgbClr val="000000">
                      <a:alpha val="43137"/>
                    </a:srgbClr>
                  </a:outerShdw>
                </a:effectLst>
              </a:rPr>
              <a:t>）通过</a:t>
            </a:r>
            <a:r>
              <a:rPr lang="zh-CN" sz="2400" b="1" dirty="0">
                <a:solidFill>
                  <a:srgbClr val="C00000"/>
                </a:solidFill>
                <a:effectLst>
                  <a:outerShdw blurRad="38100" dist="38100" dir="2700000" algn="tl">
                    <a:srgbClr val="000000">
                      <a:alpha val="43137"/>
                    </a:srgbClr>
                  </a:outerShdw>
                </a:effectLst>
              </a:rPr>
              <a:t>消除</a:t>
            </a:r>
            <a:r>
              <a:rPr lang="zh-CN" sz="2400" b="1" dirty="0">
                <a:effectLst>
                  <a:outerShdw blurRad="38100" dist="38100" dir="2700000" algn="tl">
                    <a:srgbClr val="000000">
                      <a:alpha val="43137"/>
                    </a:srgbClr>
                  </a:outerShdw>
                </a:effectLst>
              </a:rPr>
              <a:t>控制对象的实际状态与标准或计划的</a:t>
            </a:r>
            <a:r>
              <a:rPr lang="zh-CN" sz="2400" b="1" dirty="0">
                <a:solidFill>
                  <a:srgbClr val="C00000"/>
                </a:solidFill>
                <a:effectLst>
                  <a:outerShdw blurRad="38100" dist="38100" dir="2700000" algn="tl">
                    <a:srgbClr val="000000">
                      <a:alpha val="43137"/>
                    </a:srgbClr>
                  </a:outerShdw>
                </a:effectLst>
              </a:rPr>
              <a:t>偏差</a:t>
            </a:r>
            <a:r>
              <a:rPr lang="zh-CN" sz="2400" b="1" dirty="0">
                <a:effectLst>
                  <a:outerShdw blurRad="38100" dist="38100" dir="2700000" algn="tl">
                    <a:srgbClr val="000000">
                      <a:alpha val="43137"/>
                    </a:srgbClr>
                  </a:outerShdw>
                </a:effectLst>
              </a:rPr>
              <a:t>所进行的调节；</a:t>
            </a:r>
          </a:p>
          <a:p>
            <a:pPr>
              <a:lnSpc>
                <a:spcPct val="150000"/>
              </a:lnSpc>
              <a:buFont typeface="Wingdings" pitchFamily="2" charset="2"/>
              <a:buNone/>
            </a:pPr>
            <a:r>
              <a:rPr 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2</a:t>
            </a:r>
            <a:r>
              <a:rPr lang="zh-CN" sz="2400" b="1" dirty="0">
                <a:effectLst>
                  <a:outerShdw blurRad="38100" dist="38100" dir="2700000" algn="tl">
                    <a:srgbClr val="000000">
                      <a:alpha val="43137"/>
                    </a:srgbClr>
                  </a:outerShdw>
                </a:effectLst>
              </a:rPr>
              <a:t>）通过</a:t>
            </a:r>
            <a:r>
              <a:rPr lang="zh-CN" sz="2400" b="1" dirty="0">
                <a:solidFill>
                  <a:srgbClr val="C00000"/>
                </a:solidFill>
                <a:effectLst>
                  <a:outerShdw blurRad="38100" dist="38100" dir="2700000" algn="tl">
                    <a:srgbClr val="000000">
                      <a:alpha val="43137"/>
                    </a:srgbClr>
                  </a:outerShdw>
                </a:effectLst>
              </a:rPr>
              <a:t>避免</a:t>
            </a:r>
            <a:r>
              <a:rPr lang="zh-CN" sz="2400" b="1" dirty="0">
                <a:effectLst>
                  <a:outerShdw blurRad="38100" dist="38100" dir="2700000" algn="tl">
                    <a:srgbClr val="000000">
                      <a:alpha val="43137"/>
                    </a:srgbClr>
                  </a:outerShdw>
                </a:effectLst>
              </a:rPr>
              <a:t>异常因素的</a:t>
            </a:r>
            <a:r>
              <a:rPr lang="zh-CN" sz="2400" b="1" dirty="0">
                <a:solidFill>
                  <a:srgbClr val="C00000"/>
                </a:solidFill>
                <a:effectLst>
                  <a:outerShdw blurRad="38100" dist="38100" dir="2700000" algn="tl">
                    <a:srgbClr val="000000">
                      <a:alpha val="43137"/>
                    </a:srgbClr>
                  </a:outerShdw>
                </a:effectLst>
              </a:rPr>
              <a:t>干扰</a:t>
            </a:r>
            <a:r>
              <a:rPr lang="zh-CN" sz="2400" b="1" dirty="0">
                <a:effectLst>
                  <a:outerShdw blurRad="38100" dist="38100" dir="2700000" algn="tl">
                    <a:srgbClr val="000000">
                      <a:alpha val="43137"/>
                    </a:srgbClr>
                  </a:outerShdw>
                </a:effectLst>
              </a:rPr>
              <a:t>所进行的调节；</a:t>
            </a:r>
          </a:p>
          <a:p>
            <a:pPr>
              <a:lnSpc>
                <a:spcPct val="150000"/>
              </a:lnSpc>
              <a:buFont typeface="Wingdings" pitchFamily="2" charset="2"/>
              <a:buNone/>
            </a:pPr>
            <a:r>
              <a:rPr 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3</a:t>
            </a:r>
            <a:r>
              <a:rPr lang="zh-CN" sz="2400" b="1" dirty="0">
                <a:effectLst>
                  <a:outerShdw blurRad="38100" dist="38100" dir="2700000" algn="tl">
                    <a:srgbClr val="000000">
                      <a:alpha val="43137"/>
                    </a:srgbClr>
                  </a:outerShdw>
                </a:effectLst>
              </a:rPr>
              <a:t>）通过</a:t>
            </a:r>
            <a:r>
              <a:rPr lang="zh-CN" sz="2400" b="1" dirty="0">
                <a:solidFill>
                  <a:srgbClr val="C00000"/>
                </a:solidFill>
                <a:effectLst>
                  <a:outerShdw blurRad="38100" dist="38100" dir="2700000" algn="tl">
                    <a:srgbClr val="000000">
                      <a:alpha val="43137"/>
                    </a:srgbClr>
                  </a:outerShdw>
                </a:effectLst>
              </a:rPr>
              <a:t>发现并消除</a:t>
            </a:r>
            <a:r>
              <a:rPr lang="zh-CN" sz="2400" b="1" dirty="0">
                <a:effectLst>
                  <a:outerShdw blurRad="38100" dist="38100" dir="2700000" algn="tl">
                    <a:srgbClr val="000000">
                      <a:alpha val="43137"/>
                    </a:srgbClr>
                  </a:outerShdw>
                </a:effectLst>
              </a:rPr>
              <a:t>异常因素的</a:t>
            </a:r>
            <a:r>
              <a:rPr lang="zh-CN" sz="2400" b="1" dirty="0">
                <a:solidFill>
                  <a:srgbClr val="C00000"/>
                </a:solidFill>
                <a:effectLst>
                  <a:outerShdw blurRad="38100" dist="38100" dir="2700000" algn="tl">
                    <a:srgbClr val="000000">
                      <a:alpha val="43137"/>
                    </a:srgbClr>
                  </a:outerShdw>
                </a:effectLst>
              </a:rPr>
              <a:t>影响</a:t>
            </a:r>
            <a:r>
              <a:rPr lang="zh-CN" sz="2400" b="1" dirty="0">
                <a:effectLst>
                  <a:outerShdw blurRad="38100" dist="38100" dir="2700000" algn="tl">
                    <a:srgbClr val="000000">
                      <a:alpha val="43137"/>
                    </a:srgbClr>
                  </a:outerShdw>
                </a:effectLst>
              </a:rPr>
              <a:t>所进行的调节</a:t>
            </a:r>
            <a:r>
              <a:rPr lang="zh-CN"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pPr>
            <a:r>
              <a:rPr lang="zh-CN" altLang="en-US" sz="2400" b="1" dirty="0">
                <a:effectLst>
                  <a:outerShdw blurRad="38100" dist="38100" dir="2700000" algn="tl">
                    <a:srgbClr val="000000">
                      <a:alpha val="43137"/>
                    </a:srgbClr>
                  </a:outerShdw>
                </a:effectLst>
              </a:rPr>
              <a:t>项目质量控制可分为以下三类：</a:t>
            </a:r>
          </a:p>
          <a:p>
            <a:pPr>
              <a:lnSpc>
                <a:spcPct val="150000"/>
              </a:lnSpc>
              <a:buNone/>
            </a:pPr>
            <a:r>
              <a:rPr lang="zh-CN" altLang="zh-CN" sz="2400" b="1" dirty="0" smtClean="0">
                <a:effectLst>
                  <a:outerShdw blurRad="38100" dist="38100" dir="2700000" algn="tl">
                    <a:srgbClr val="000000">
                      <a:alpha val="43137"/>
                    </a:srgbClr>
                  </a:outerShdw>
                </a:effectLst>
              </a:rPr>
              <a:t>（1）</a:t>
            </a:r>
            <a:r>
              <a:rPr lang="zh-CN" altLang="en-US" sz="2400" b="1" dirty="0" smtClean="0">
                <a:effectLst>
                  <a:outerShdw blurRad="38100" dist="38100" dir="2700000" algn="tl">
                    <a:srgbClr val="000000">
                      <a:alpha val="43137"/>
                    </a:srgbClr>
                  </a:outerShdw>
                </a:effectLst>
              </a:rPr>
              <a:t>事前</a:t>
            </a:r>
            <a:r>
              <a:rPr lang="zh-CN" altLang="en-US" sz="2400" b="1" dirty="0">
                <a:effectLst>
                  <a:outerShdw blurRad="38100" dist="38100" dir="2700000" algn="tl">
                    <a:srgbClr val="000000">
                      <a:alpha val="43137"/>
                    </a:srgbClr>
                  </a:outerShdw>
                </a:effectLst>
              </a:rPr>
              <a:t>控制；</a:t>
            </a:r>
          </a:p>
          <a:p>
            <a:pPr>
              <a:lnSpc>
                <a:spcPct val="150000"/>
              </a:lnSpc>
              <a:buNone/>
            </a:pPr>
            <a:r>
              <a:rPr lang="zh-CN" altLang="zh-CN" sz="2400" b="1" dirty="0" smtClean="0">
                <a:effectLst>
                  <a:outerShdw blurRad="38100" dist="38100" dir="2700000" algn="tl">
                    <a:srgbClr val="000000">
                      <a:alpha val="43137"/>
                    </a:srgbClr>
                  </a:outerShdw>
                </a:effectLst>
              </a:rPr>
              <a:t> （2）</a:t>
            </a:r>
            <a:r>
              <a:rPr lang="zh-CN" altLang="en-US" sz="2400" b="1" dirty="0" smtClean="0">
                <a:effectLst>
                  <a:outerShdw blurRad="38100" dist="38100" dir="2700000" algn="tl">
                    <a:srgbClr val="000000">
                      <a:alpha val="43137"/>
                    </a:srgbClr>
                  </a:outerShdw>
                </a:effectLst>
              </a:rPr>
              <a:t>过程控制</a:t>
            </a:r>
            <a:r>
              <a:rPr lang="zh-CN" altLang="en-US" sz="2400" b="1" dirty="0">
                <a:effectLst>
                  <a:outerShdw blurRad="38100" dist="38100" dir="2700000" algn="tl">
                    <a:srgbClr val="000000">
                      <a:alpha val="43137"/>
                    </a:srgbClr>
                  </a:outerShdw>
                </a:effectLst>
              </a:rPr>
              <a:t>；</a:t>
            </a:r>
          </a:p>
          <a:p>
            <a:pPr>
              <a:lnSpc>
                <a:spcPct val="150000"/>
              </a:lnSpc>
              <a:buNone/>
            </a:pPr>
            <a:r>
              <a:rPr lang="zh-CN" altLang="zh-CN" sz="2400" b="1" dirty="0" smtClean="0">
                <a:effectLst>
                  <a:outerShdw blurRad="38100" dist="38100" dir="2700000" algn="tl">
                    <a:srgbClr val="000000">
                      <a:alpha val="43137"/>
                    </a:srgbClr>
                  </a:outerShdw>
                </a:effectLst>
              </a:rPr>
              <a:t> （3）</a:t>
            </a:r>
            <a:r>
              <a:rPr lang="zh-CN" altLang="en-US" sz="2400" b="1" dirty="0" smtClean="0">
                <a:effectLst>
                  <a:outerShdw blurRad="38100" dist="38100" dir="2700000" algn="tl">
                    <a:srgbClr val="000000">
                      <a:alpha val="43137"/>
                    </a:srgbClr>
                  </a:outerShdw>
                </a:effectLst>
              </a:rPr>
              <a:t>事后</a:t>
            </a:r>
            <a:r>
              <a:rPr lang="zh-CN" altLang="en-US" sz="2400" b="1" dirty="0">
                <a:effectLst>
                  <a:outerShdw blurRad="38100" dist="38100" dir="2700000" algn="tl">
                    <a:srgbClr val="000000">
                      <a:alpha val="43137"/>
                    </a:srgbClr>
                  </a:outerShdw>
                </a:effectLst>
              </a:rPr>
              <a:t>控制。</a:t>
            </a:r>
            <a:endParaRPr lang="zh-CN" sz="2400" b="1" dirty="0">
              <a:effectLst>
                <a:outerShdw blurRad="38100" dist="38100" dir="2700000" algn="tl">
                  <a:srgbClr val="000000">
                    <a:alpha val="43137"/>
                  </a:srgbClr>
                </a:outerShdw>
              </a:effectLst>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395288" y="1340768"/>
            <a:ext cx="8559800" cy="4791745"/>
          </a:xfrm>
        </p:spPr>
        <p:txBody>
          <a:bodyPr/>
          <a:lstStyle/>
          <a:p>
            <a:pPr>
              <a:lnSpc>
                <a:spcPct val="150000"/>
              </a:lnSpc>
            </a:pPr>
            <a:r>
              <a:rPr lang="zh-CN" altLang="zh-CN" sz="2400" b="1" dirty="0"/>
              <a:t>2</a:t>
            </a:r>
            <a:r>
              <a:rPr lang="zh-CN" sz="2400" b="1" dirty="0"/>
              <a:t>）偏离。</a:t>
            </a:r>
            <a:r>
              <a:rPr lang="zh-CN" sz="2400" dirty="0"/>
              <a:t>较多的点间断地出现在中心线一侧时称之为偏离。</a:t>
            </a:r>
          </a:p>
          <a:p>
            <a:pPr>
              <a:lnSpc>
                <a:spcPct val="150000"/>
              </a:lnSpc>
            </a:pPr>
            <a:r>
              <a:rPr lang="zh-CN" sz="2400" b="1" dirty="0"/>
              <a:t>判别准则：</a:t>
            </a:r>
          </a:p>
          <a:p>
            <a:pPr>
              <a:lnSpc>
                <a:spcPct val="150000"/>
              </a:lnSpc>
              <a:buFont typeface="Wingdings" pitchFamily="2" charset="2"/>
              <a:buNone/>
            </a:pPr>
            <a:r>
              <a:rPr lang="zh-CN" sz="2400" dirty="0"/>
              <a:t>出现下列情况之一者判为异常：</a:t>
            </a:r>
          </a:p>
          <a:p>
            <a:pPr>
              <a:lnSpc>
                <a:spcPct val="150000"/>
              </a:lnSpc>
            </a:pPr>
            <a:r>
              <a:rPr lang="zh-CN" sz="2400" dirty="0"/>
              <a:t>连续</a:t>
            </a:r>
            <a:r>
              <a:rPr lang="zh-CN" altLang="zh-CN" sz="2400" dirty="0"/>
              <a:t>11</a:t>
            </a:r>
            <a:r>
              <a:rPr lang="zh-CN" sz="2400" dirty="0"/>
              <a:t>点中至少有</a:t>
            </a:r>
            <a:r>
              <a:rPr lang="zh-CN" altLang="zh-CN" sz="2400" dirty="0"/>
              <a:t>10</a:t>
            </a:r>
            <a:r>
              <a:rPr lang="zh-CN" sz="2400" dirty="0"/>
              <a:t>点出现在中心线一侧，</a:t>
            </a:r>
          </a:p>
          <a:p>
            <a:pPr>
              <a:lnSpc>
                <a:spcPct val="150000"/>
              </a:lnSpc>
            </a:pPr>
            <a:r>
              <a:rPr lang="zh-CN" sz="2400" dirty="0"/>
              <a:t>连续</a:t>
            </a:r>
            <a:r>
              <a:rPr lang="zh-CN" altLang="zh-CN" sz="2400" dirty="0"/>
              <a:t>14</a:t>
            </a:r>
            <a:r>
              <a:rPr lang="zh-CN" sz="2400" dirty="0"/>
              <a:t>点中至少有</a:t>
            </a:r>
            <a:r>
              <a:rPr lang="zh-CN" altLang="zh-CN" sz="2400" dirty="0"/>
              <a:t>12</a:t>
            </a:r>
            <a:r>
              <a:rPr lang="zh-CN" sz="2400" dirty="0"/>
              <a:t>点出现在中心线一侧。</a:t>
            </a:r>
          </a:p>
          <a:p>
            <a:pPr>
              <a:lnSpc>
                <a:spcPct val="150000"/>
              </a:lnSpc>
            </a:pPr>
            <a:r>
              <a:rPr lang="zh-CN" sz="2400" dirty="0"/>
              <a:t>连续</a:t>
            </a:r>
            <a:r>
              <a:rPr lang="zh-CN" altLang="zh-CN" sz="2400" dirty="0"/>
              <a:t>17</a:t>
            </a:r>
            <a:r>
              <a:rPr lang="zh-CN" sz="2400" dirty="0"/>
              <a:t>点中至少有</a:t>
            </a:r>
            <a:r>
              <a:rPr lang="zh-CN" altLang="zh-CN" sz="2400" dirty="0"/>
              <a:t>14</a:t>
            </a:r>
            <a:r>
              <a:rPr lang="zh-CN" sz="2400" dirty="0"/>
              <a:t>点出现在中心线一侧。</a:t>
            </a:r>
          </a:p>
          <a:p>
            <a:pPr>
              <a:lnSpc>
                <a:spcPct val="150000"/>
              </a:lnSpc>
            </a:pPr>
            <a:r>
              <a:rPr lang="zh-CN" sz="2400" dirty="0"/>
              <a:t>连续</a:t>
            </a:r>
            <a:r>
              <a:rPr lang="zh-CN" altLang="zh-CN" sz="2400" dirty="0"/>
              <a:t>20</a:t>
            </a:r>
            <a:r>
              <a:rPr lang="zh-CN" sz="2400" dirty="0"/>
              <a:t>点中至少有</a:t>
            </a:r>
            <a:r>
              <a:rPr lang="zh-CN" altLang="zh-CN" sz="2400" dirty="0"/>
              <a:t>16</a:t>
            </a:r>
            <a:r>
              <a:rPr lang="zh-CN" sz="2400" dirty="0"/>
              <a:t>点出现在中心线一侧。</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58888" y="1484660"/>
            <a:ext cx="6695430" cy="4392612"/>
            <a:chOff x="0" y="0"/>
            <a:chExt cx="6000" cy="2610"/>
          </a:xfrm>
        </p:grpSpPr>
        <p:sp>
          <p:nvSpPr>
            <p:cNvPr id="115716" name="Rectangle 4"/>
            <p:cNvSpPr>
              <a:spLocks noChangeArrowheads="1"/>
            </p:cNvSpPr>
            <p:nvPr/>
          </p:nvSpPr>
          <p:spPr bwMode="auto">
            <a:xfrm rot="16200000" flipV="1">
              <a:off x="5315" y="483"/>
              <a:ext cx="246" cy="1103"/>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UCL</a:t>
              </a:r>
              <a:endParaRPr lang="zh-CN" altLang="zh-CN" sz="1600" smtClean="0">
                <a:solidFill>
                  <a:srgbClr val="000000"/>
                </a:solidFill>
                <a:latin typeface="Tahoma" pitchFamily="34" charset="0"/>
              </a:endParaRPr>
            </a:p>
          </p:txBody>
        </p:sp>
        <p:sp>
          <p:nvSpPr>
            <p:cNvPr id="115717" name="Rectangle 5"/>
            <p:cNvSpPr>
              <a:spLocks noChangeArrowheads="1"/>
            </p:cNvSpPr>
            <p:nvPr/>
          </p:nvSpPr>
          <p:spPr bwMode="auto">
            <a:xfrm rot="16200000" flipV="1">
              <a:off x="5326" y="1599"/>
              <a:ext cx="246" cy="1103"/>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LCL </a:t>
              </a:r>
              <a:endParaRPr lang="zh-CN" altLang="zh-CN" sz="1600" smtClean="0">
                <a:solidFill>
                  <a:srgbClr val="000000"/>
                </a:solidFill>
                <a:latin typeface="Tahoma" pitchFamily="34" charset="0"/>
              </a:endParaRPr>
            </a:p>
          </p:txBody>
        </p:sp>
        <p:sp>
          <p:nvSpPr>
            <p:cNvPr id="115718" name="Line 6"/>
            <p:cNvSpPr>
              <a:spLocks noChangeShapeType="1"/>
            </p:cNvSpPr>
            <p:nvPr/>
          </p:nvSpPr>
          <p:spPr bwMode="auto">
            <a:xfrm>
              <a:off x="0" y="1662"/>
              <a:ext cx="4445" cy="0"/>
            </a:xfrm>
            <a:prstGeom prst="line">
              <a:avLst/>
            </a:prstGeom>
            <a:no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19" name="Line 7"/>
            <p:cNvSpPr>
              <a:spLocks noChangeShapeType="1"/>
            </p:cNvSpPr>
            <p:nvPr/>
          </p:nvSpPr>
          <p:spPr bwMode="auto">
            <a:xfrm>
              <a:off x="35" y="2202"/>
              <a:ext cx="4446"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0" name="Rectangle 8"/>
            <p:cNvSpPr>
              <a:spLocks noChangeArrowheads="1"/>
            </p:cNvSpPr>
            <p:nvPr/>
          </p:nvSpPr>
          <p:spPr bwMode="auto">
            <a:xfrm rot="16200000" flipV="1">
              <a:off x="5203" y="1210"/>
              <a:ext cx="246" cy="879"/>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CL </a:t>
              </a:r>
              <a:endParaRPr lang="zh-CN" altLang="zh-CN" sz="1600" smtClean="0">
                <a:solidFill>
                  <a:srgbClr val="000000"/>
                </a:solidFill>
                <a:latin typeface="Tahoma" pitchFamily="34" charset="0"/>
              </a:endParaRPr>
            </a:p>
          </p:txBody>
        </p:sp>
        <p:sp>
          <p:nvSpPr>
            <p:cNvPr id="115721" name="未知"/>
            <p:cNvSpPr>
              <a:spLocks/>
            </p:cNvSpPr>
            <p:nvPr/>
          </p:nvSpPr>
          <p:spPr bwMode="auto">
            <a:xfrm>
              <a:off x="254" y="1177"/>
              <a:ext cx="4087" cy="895"/>
            </a:xfrm>
            <a:custGeom>
              <a:avLst/>
              <a:gdLst/>
              <a:ahLst/>
              <a:cxnLst>
                <a:cxn ang="0">
                  <a:pos x="0" y="755"/>
                </a:cxn>
                <a:cxn ang="0">
                  <a:pos x="221" y="75"/>
                </a:cxn>
                <a:cxn ang="0">
                  <a:pos x="429" y="349"/>
                </a:cxn>
                <a:cxn ang="0">
                  <a:pos x="656" y="228"/>
                </a:cxn>
                <a:cxn ang="0">
                  <a:pos x="871" y="827"/>
                </a:cxn>
                <a:cxn ang="0">
                  <a:pos x="1048" y="546"/>
                </a:cxn>
                <a:cxn ang="0">
                  <a:pos x="1262" y="680"/>
                </a:cxn>
                <a:cxn ang="0">
                  <a:pos x="1502" y="716"/>
                </a:cxn>
                <a:cxn ang="0">
                  <a:pos x="1730" y="895"/>
                </a:cxn>
                <a:cxn ang="0">
                  <a:pos x="1917" y="577"/>
                </a:cxn>
                <a:cxn ang="0">
                  <a:pos x="2113" y="858"/>
                </a:cxn>
                <a:cxn ang="0">
                  <a:pos x="2343" y="649"/>
                </a:cxn>
                <a:cxn ang="0">
                  <a:pos x="2543" y="755"/>
                </a:cxn>
                <a:cxn ang="0">
                  <a:pos x="2776" y="0"/>
                </a:cxn>
                <a:cxn ang="0">
                  <a:pos x="2983" y="605"/>
                </a:cxn>
                <a:cxn ang="0">
                  <a:pos x="3199" y="172"/>
                </a:cxn>
                <a:cxn ang="0">
                  <a:pos x="3417" y="674"/>
                </a:cxn>
                <a:cxn ang="0">
                  <a:pos x="3628" y="540"/>
                </a:cxn>
                <a:cxn ang="0">
                  <a:pos x="3880" y="615"/>
                </a:cxn>
                <a:cxn ang="0">
                  <a:pos x="4087" y="182"/>
                </a:cxn>
              </a:cxnLst>
              <a:rect l="0" t="0" r="r" b="b"/>
              <a:pathLst>
                <a:path w="4087" h="895">
                  <a:moveTo>
                    <a:pt x="0" y="755"/>
                  </a:moveTo>
                  <a:lnTo>
                    <a:pt x="221" y="75"/>
                  </a:lnTo>
                  <a:lnTo>
                    <a:pt x="429" y="349"/>
                  </a:lnTo>
                  <a:lnTo>
                    <a:pt x="656" y="228"/>
                  </a:lnTo>
                  <a:lnTo>
                    <a:pt x="871" y="827"/>
                  </a:lnTo>
                  <a:lnTo>
                    <a:pt x="1048" y="546"/>
                  </a:lnTo>
                  <a:lnTo>
                    <a:pt x="1262" y="680"/>
                  </a:lnTo>
                  <a:lnTo>
                    <a:pt x="1502" y="716"/>
                  </a:lnTo>
                  <a:lnTo>
                    <a:pt x="1730" y="895"/>
                  </a:lnTo>
                  <a:lnTo>
                    <a:pt x="1917" y="577"/>
                  </a:lnTo>
                  <a:lnTo>
                    <a:pt x="2113" y="858"/>
                  </a:lnTo>
                  <a:lnTo>
                    <a:pt x="2343" y="649"/>
                  </a:lnTo>
                  <a:lnTo>
                    <a:pt x="2543" y="755"/>
                  </a:lnTo>
                  <a:lnTo>
                    <a:pt x="2776" y="0"/>
                  </a:lnTo>
                  <a:lnTo>
                    <a:pt x="2983" y="605"/>
                  </a:lnTo>
                  <a:lnTo>
                    <a:pt x="3199" y="172"/>
                  </a:lnTo>
                  <a:lnTo>
                    <a:pt x="3417" y="674"/>
                  </a:lnTo>
                  <a:lnTo>
                    <a:pt x="3628" y="540"/>
                  </a:lnTo>
                  <a:lnTo>
                    <a:pt x="3880" y="615"/>
                  </a:lnTo>
                  <a:lnTo>
                    <a:pt x="4087" y="182"/>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2" name="Oval 10"/>
            <p:cNvSpPr>
              <a:spLocks noChangeArrowheads="1"/>
            </p:cNvSpPr>
            <p:nvPr/>
          </p:nvSpPr>
          <p:spPr bwMode="auto">
            <a:xfrm>
              <a:off x="212" y="188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3" name="Oval 11"/>
            <p:cNvSpPr>
              <a:spLocks noChangeArrowheads="1"/>
            </p:cNvSpPr>
            <p:nvPr/>
          </p:nvSpPr>
          <p:spPr bwMode="auto">
            <a:xfrm>
              <a:off x="878" y="136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4" name="Oval 12"/>
            <p:cNvSpPr>
              <a:spLocks noChangeArrowheads="1"/>
            </p:cNvSpPr>
            <p:nvPr/>
          </p:nvSpPr>
          <p:spPr bwMode="auto">
            <a:xfrm>
              <a:off x="1097" y="195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5" name="Oval 13"/>
            <p:cNvSpPr>
              <a:spLocks noChangeArrowheads="1"/>
            </p:cNvSpPr>
            <p:nvPr/>
          </p:nvSpPr>
          <p:spPr bwMode="auto">
            <a:xfrm>
              <a:off x="1276" y="168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6" name="Oval 14"/>
            <p:cNvSpPr>
              <a:spLocks noChangeArrowheads="1"/>
            </p:cNvSpPr>
            <p:nvPr/>
          </p:nvSpPr>
          <p:spPr bwMode="auto">
            <a:xfrm>
              <a:off x="2153" y="174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7" name="Oval 15"/>
            <p:cNvSpPr>
              <a:spLocks noChangeArrowheads="1"/>
            </p:cNvSpPr>
            <p:nvPr/>
          </p:nvSpPr>
          <p:spPr bwMode="auto">
            <a:xfrm>
              <a:off x="2588" y="178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8" name="Oval 16"/>
            <p:cNvSpPr>
              <a:spLocks noChangeArrowheads="1"/>
            </p:cNvSpPr>
            <p:nvPr/>
          </p:nvSpPr>
          <p:spPr bwMode="auto">
            <a:xfrm>
              <a:off x="2771" y="188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29" name="Oval 17"/>
            <p:cNvSpPr>
              <a:spLocks noChangeArrowheads="1"/>
            </p:cNvSpPr>
            <p:nvPr/>
          </p:nvSpPr>
          <p:spPr bwMode="auto">
            <a:xfrm>
              <a:off x="3424" y="132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0" name="Oval 18"/>
            <p:cNvSpPr>
              <a:spLocks noChangeArrowheads="1"/>
            </p:cNvSpPr>
            <p:nvPr/>
          </p:nvSpPr>
          <p:spPr bwMode="auto">
            <a:xfrm>
              <a:off x="3856" y="168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1" name="Oval 19"/>
            <p:cNvSpPr>
              <a:spLocks noChangeArrowheads="1"/>
            </p:cNvSpPr>
            <p:nvPr/>
          </p:nvSpPr>
          <p:spPr bwMode="auto">
            <a:xfrm>
              <a:off x="4074" y="1740"/>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2" name="Oval 20"/>
            <p:cNvSpPr>
              <a:spLocks noChangeArrowheads="1"/>
            </p:cNvSpPr>
            <p:nvPr/>
          </p:nvSpPr>
          <p:spPr bwMode="auto">
            <a:xfrm>
              <a:off x="443" y="122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3" name="Oval 21"/>
            <p:cNvSpPr>
              <a:spLocks noChangeArrowheads="1"/>
            </p:cNvSpPr>
            <p:nvPr/>
          </p:nvSpPr>
          <p:spPr bwMode="auto">
            <a:xfrm>
              <a:off x="1484" y="181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4" name="Oval 22"/>
            <p:cNvSpPr>
              <a:spLocks noChangeArrowheads="1"/>
            </p:cNvSpPr>
            <p:nvPr/>
          </p:nvSpPr>
          <p:spPr bwMode="auto">
            <a:xfrm>
              <a:off x="1721" y="185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5" name="Oval 23"/>
            <p:cNvSpPr>
              <a:spLocks noChangeArrowheads="1"/>
            </p:cNvSpPr>
            <p:nvPr/>
          </p:nvSpPr>
          <p:spPr bwMode="auto">
            <a:xfrm>
              <a:off x="2340" y="199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6" name="Oval 24"/>
            <p:cNvSpPr>
              <a:spLocks noChangeArrowheads="1"/>
            </p:cNvSpPr>
            <p:nvPr/>
          </p:nvSpPr>
          <p:spPr bwMode="auto">
            <a:xfrm>
              <a:off x="3004" y="115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7" name="Oval 25"/>
            <p:cNvSpPr>
              <a:spLocks noChangeArrowheads="1"/>
            </p:cNvSpPr>
            <p:nvPr/>
          </p:nvSpPr>
          <p:spPr bwMode="auto">
            <a:xfrm>
              <a:off x="3211" y="173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8" name="Oval 26"/>
            <p:cNvSpPr>
              <a:spLocks noChangeArrowheads="1"/>
            </p:cNvSpPr>
            <p:nvPr/>
          </p:nvSpPr>
          <p:spPr bwMode="auto">
            <a:xfrm>
              <a:off x="3644" y="180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39" name="Oval 27"/>
            <p:cNvSpPr>
              <a:spLocks noChangeArrowheads="1"/>
            </p:cNvSpPr>
            <p:nvPr/>
          </p:nvSpPr>
          <p:spPr bwMode="auto">
            <a:xfrm>
              <a:off x="4322" y="133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40" name="Oval 28"/>
            <p:cNvSpPr>
              <a:spLocks noChangeArrowheads="1"/>
            </p:cNvSpPr>
            <p:nvPr/>
          </p:nvSpPr>
          <p:spPr bwMode="auto">
            <a:xfrm>
              <a:off x="1945" y="205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41" name="Oval 29"/>
            <p:cNvSpPr>
              <a:spLocks noChangeArrowheads="1"/>
            </p:cNvSpPr>
            <p:nvPr/>
          </p:nvSpPr>
          <p:spPr bwMode="auto">
            <a:xfrm>
              <a:off x="662" y="149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42" name="Line 30"/>
            <p:cNvSpPr>
              <a:spLocks noChangeShapeType="1"/>
            </p:cNvSpPr>
            <p:nvPr/>
          </p:nvSpPr>
          <p:spPr bwMode="auto">
            <a:xfrm>
              <a:off x="0" y="1051"/>
              <a:ext cx="4445"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5743" name="Line 31"/>
            <p:cNvSpPr>
              <a:spLocks noChangeShapeType="1"/>
            </p:cNvSpPr>
            <p:nvPr/>
          </p:nvSpPr>
          <p:spPr bwMode="auto">
            <a:xfrm flipV="1">
              <a:off x="0" y="0"/>
              <a:ext cx="0" cy="261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5744" name="Line 32"/>
            <p:cNvSpPr>
              <a:spLocks noChangeShapeType="1"/>
            </p:cNvSpPr>
            <p:nvPr/>
          </p:nvSpPr>
          <p:spPr bwMode="auto">
            <a:xfrm>
              <a:off x="0" y="2610"/>
              <a:ext cx="5325"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5745" name="Rectangle 33"/>
            <p:cNvSpPr>
              <a:spLocks noChangeArrowheads="1"/>
            </p:cNvSpPr>
            <p:nvPr/>
          </p:nvSpPr>
          <p:spPr bwMode="auto">
            <a:xfrm rot="10800000" flipV="1">
              <a:off x="1162" y="471"/>
              <a:ext cx="3872" cy="418"/>
            </a:xfrm>
            <a:prstGeom prst="rect">
              <a:avLst/>
            </a:prstGeom>
            <a:solidFill>
              <a:srgbClr val="FFFFFF"/>
            </a:solidFill>
            <a:ln w="9525">
              <a:noFill/>
              <a:miter lim="800000"/>
              <a:headEnd/>
              <a:tailEnd/>
            </a:ln>
          </p:spPr>
          <p:txBody>
            <a:bodyPr lIns="0" tIns="0" rIns="0" bIns="0"/>
            <a:lstStyle/>
            <a:p>
              <a:pPr algn="just"/>
              <a:r>
                <a:rPr lang="zh-CN" altLang="zh-CN" sz="1600" dirty="0" smtClean="0">
                  <a:solidFill>
                    <a:srgbClr val="000000"/>
                  </a:solidFill>
                </a:rPr>
                <a:t>11</a:t>
              </a:r>
              <a:r>
                <a:rPr lang="zh-CN" altLang="en-US" sz="1600" dirty="0" smtClean="0">
                  <a:solidFill>
                    <a:srgbClr val="000000"/>
                  </a:solidFill>
                </a:rPr>
                <a:t>点中有</a:t>
              </a:r>
              <a:r>
                <a:rPr lang="zh-CN" altLang="zh-CN" sz="1600" dirty="0" smtClean="0">
                  <a:solidFill>
                    <a:srgbClr val="000000"/>
                  </a:solidFill>
                </a:rPr>
                <a:t>10</a:t>
              </a:r>
              <a:r>
                <a:rPr lang="zh-CN" altLang="en-US" sz="1600" dirty="0" smtClean="0">
                  <a:solidFill>
                    <a:srgbClr val="000000"/>
                  </a:solidFill>
                </a:rPr>
                <a:t>点在中心线一侧</a:t>
              </a:r>
              <a:endParaRPr lang="zh-CN" altLang="en-US" sz="1600" dirty="0" smtClean="0">
                <a:solidFill>
                  <a:srgbClr val="000000"/>
                </a:solidFill>
                <a:latin typeface="Tahoma" pitchFamily="34" charset="0"/>
              </a:endParaRPr>
            </a:p>
          </p:txBody>
        </p:sp>
        <p:sp>
          <p:nvSpPr>
            <p:cNvPr id="115746" name="Line 34"/>
            <p:cNvSpPr>
              <a:spLocks noChangeShapeType="1"/>
            </p:cNvSpPr>
            <p:nvPr/>
          </p:nvSpPr>
          <p:spPr bwMode="auto">
            <a:xfrm>
              <a:off x="991" y="435"/>
              <a:ext cx="0" cy="1987"/>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115747" name="Line 35"/>
            <p:cNvSpPr>
              <a:spLocks noChangeShapeType="1"/>
            </p:cNvSpPr>
            <p:nvPr/>
          </p:nvSpPr>
          <p:spPr bwMode="auto">
            <a:xfrm>
              <a:off x="3385" y="392"/>
              <a:ext cx="0" cy="1987"/>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grpSp>
      <p:sp>
        <p:nvSpPr>
          <p:cNvPr id="36"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79388" y="1340768"/>
            <a:ext cx="8775700" cy="4791745"/>
          </a:xfrm>
        </p:spPr>
        <p:txBody>
          <a:bodyPr/>
          <a:lstStyle/>
          <a:p>
            <a:pPr>
              <a:lnSpc>
                <a:spcPct val="90000"/>
              </a:lnSpc>
            </a:pPr>
            <a:r>
              <a:rPr lang="zh-CN" altLang="zh-CN" sz="2400" dirty="0"/>
              <a:t>3</a:t>
            </a:r>
            <a:r>
              <a:rPr lang="zh-CN" sz="2400" dirty="0"/>
              <a:t>）倾向。若干点连续上升或下降的现象称为倾向。</a:t>
            </a:r>
          </a:p>
          <a:p>
            <a:pPr>
              <a:lnSpc>
                <a:spcPct val="90000"/>
              </a:lnSpc>
            </a:pPr>
            <a:r>
              <a:rPr lang="zh-CN" sz="2400" b="1" dirty="0"/>
              <a:t>判别准则：</a:t>
            </a:r>
          </a:p>
          <a:p>
            <a:pPr>
              <a:lnSpc>
                <a:spcPct val="90000"/>
              </a:lnSpc>
            </a:pPr>
            <a:r>
              <a:rPr lang="zh-CN" sz="2400" dirty="0"/>
              <a:t>连续</a:t>
            </a:r>
            <a:r>
              <a:rPr lang="zh-CN" altLang="zh-CN" sz="2400" dirty="0"/>
              <a:t>5</a:t>
            </a:r>
            <a:r>
              <a:rPr lang="zh-CN" sz="2400" dirty="0"/>
              <a:t>点不断上升或下降的趋向，应注意操作方法。</a:t>
            </a:r>
          </a:p>
          <a:p>
            <a:pPr>
              <a:lnSpc>
                <a:spcPct val="90000"/>
              </a:lnSpc>
            </a:pPr>
            <a:r>
              <a:rPr lang="zh-CN" sz="2400" dirty="0"/>
              <a:t>连续</a:t>
            </a:r>
            <a:r>
              <a:rPr lang="zh-CN" altLang="zh-CN" sz="2400" dirty="0"/>
              <a:t>6</a:t>
            </a:r>
            <a:r>
              <a:rPr lang="zh-CN" sz="2400" dirty="0"/>
              <a:t>点不断上升或下降的趋向，应调查分析原因。</a:t>
            </a:r>
          </a:p>
          <a:p>
            <a:pPr>
              <a:lnSpc>
                <a:spcPct val="90000"/>
              </a:lnSpc>
            </a:pPr>
            <a:r>
              <a:rPr lang="zh-CN" sz="2400" dirty="0"/>
              <a:t>连续</a:t>
            </a:r>
            <a:r>
              <a:rPr lang="zh-CN" altLang="zh-CN" sz="2400" dirty="0"/>
              <a:t>7</a:t>
            </a:r>
            <a:r>
              <a:rPr lang="zh-CN" sz="2400" dirty="0"/>
              <a:t>点不断上升或下降的趋向，判断为异常，需采取措施。</a:t>
            </a:r>
          </a:p>
        </p:txBody>
      </p:sp>
      <p:grpSp>
        <p:nvGrpSpPr>
          <p:cNvPr id="2" name="Group 4"/>
          <p:cNvGrpSpPr>
            <a:grpSpLocks/>
          </p:cNvGrpSpPr>
          <p:nvPr/>
        </p:nvGrpSpPr>
        <p:grpSpPr bwMode="auto">
          <a:xfrm>
            <a:off x="2051720" y="3717032"/>
            <a:ext cx="4895805" cy="2305050"/>
            <a:chOff x="0" y="0"/>
            <a:chExt cx="6000" cy="2625"/>
          </a:xfrm>
        </p:grpSpPr>
        <p:sp>
          <p:nvSpPr>
            <p:cNvPr id="116741" name="Line 5"/>
            <p:cNvSpPr>
              <a:spLocks noChangeShapeType="1"/>
            </p:cNvSpPr>
            <p:nvPr/>
          </p:nvSpPr>
          <p:spPr bwMode="auto">
            <a:xfrm>
              <a:off x="0" y="2625"/>
              <a:ext cx="5325"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grpSp>
          <p:nvGrpSpPr>
            <p:cNvPr id="3" name="Group 6"/>
            <p:cNvGrpSpPr>
              <a:grpSpLocks/>
            </p:cNvGrpSpPr>
            <p:nvPr/>
          </p:nvGrpSpPr>
          <p:grpSpPr bwMode="auto">
            <a:xfrm>
              <a:off x="0" y="0"/>
              <a:ext cx="6000" cy="2610"/>
              <a:chOff x="0" y="0"/>
              <a:chExt cx="6000" cy="2610"/>
            </a:xfrm>
          </p:grpSpPr>
          <p:sp>
            <p:nvSpPr>
              <p:cNvPr id="116743" name="AutoShape 7"/>
              <p:cNvSpPr>
                <a:spLocks noChangeArrowheads="1"/>
              </p:cNvSpPr>
              <p:nvPr/>
            </p:nvSpPr>
            <p:spPr bwMode="auto">
              <a:xfrm rot="1724321">
                <a:off x="662" y="1510"/>
                <a:ext cx="1735" cy="397"/>
              </a:xfrm>
              <a:prstGeom prst="flowChartAlternateProcess">
                <a:avLst/>
              </a:prstGeom>
              <a:solidFill>
                <a:srgbClr val="FFFFFF"/>
              </a:solidFill>
              <a:ln w="9525" cmpd="sng">
                <a:solidFill>
                  <a:srgbClr val="000000"/>
                </a:solidFill>
                <a:prstDash val="lgDash"/>
                <a:miter lim="800000"/>
                <a:headEnd/>
                <a:tailEnd/>
              </a:ln>
            </p:spPr>
            <p:txBody>
              <a:bodyPr/>
              <a:lstStyle/>
              <a:p>
                <a:endParaRPr lang="zh-CN" altLang="en-US" sz="2400" smtClean="0">
                  <a:solidFill>
                    <a:srgbClr val="000000"/>
                  </a:solidFill>
                  <a:latin typeface="Tahoma" pitchFamily="34" charset="0"/>
                </a:endParaRPr>
              </a:p>
            </p:txBody>
          </p:sp>
          <p:sp>
            <p:nvSpPr>
              <p:cNvPr id="116744" name="Rectangle 8"/>
              <p:cNvSpPr>
                <a:spLocks noChangeArrowheads="1"/>
              </p:cNvSpPr>
              <p:nvPr/>
            </p:nvSpPr>
            <p:spPr bwMode="auto">
              <a:xfrm rot="16200000" flipV="1">
                <a:off x="5315" y="571"/>
                <a:ext cx="246" cy="1103"/>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UCL</a:t>
                </a:r>
                <a:endParaRPr lang="zh-CN" altLang="zh-CN" sz="1400" smtClean="0">
                  <a:solidFill>
                    <a:srgbClr val="000000"/>
                  </a:solidFill>
                  <a:latin typeface="Tahoma" pitchFamily="34" charset="0"/>
                </a:endParaRPr>
              </a:p>
            </p:txBody>
          </p:sp>
          <p:sp>
            <p:nvSpPr>
              <p:cNvPr id="116745" name="Rectangle 9"/>
              <p:cNvSpPr>
                <a:spLocks noChangeArrowheads="1"/>
              </p:cNvSpPr>
              <p:nvPr/>
            </p:nvSpPr>
            <p:spPr bwMode="auto">
              <a:xfrm rot="16200000" flipV="1">
                <a:off x="5326" y="1753"/>
                <a:ext cx="246" cy="1103"/>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LCL </a:t>
                </a:r>
                <a:endParaRPr lang="zh-CN" altLang="zh-CN" sz="1400" smtClean="0">
                  <a:solidFill>
                    <a:srgbClr val="000000"/>
                  </a:solidFill>
                  <a:latin typeface="Tahoma" pitchFamily="34" charset="0"/>
                </a:endParaRPr>
              </a:p>
            </p:txBody>
          </p:sp>
          <p:sp>
            <p:nvSpPr>
              <p:cNvPr id="116746" name="Line 10"/>
              <p:cNvSpPr>
                <a:spLocks noChangeShapeType="1"/>
              </p:cNvSpPr>
              <p:nvPr/>
            </p:nvSpPr>
            <p:spPr bwMode="auto">
              <a:xfrm>
                <a:off x="0" y="1794"/>
                <a:ext cx="4445" cy="0"/>
              </a:xfrm>
              <a:prstGeom prst="line">
                <a:avLst/>
              </a:prstGeom>
              <a:no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47" name="Line 11"/>
              <p:cNvSpPr>
                <a:spLocks noChangeShapeType="1"/>
              </p:cNvSpPr>
              <p:nvPr/>
            </p:nvSpPr>
            <p:spPr bwMode="auto">
              <a:xfrm>
                <a:off x="35" y="2378"/>
                <a:ext cx="4446"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48" name="Rectangle 12"/>
              <p:cNvSpPr>
                <a:spLocks noChangeArrowheads="1"/>
              </p:cNvSpPr>
              <p:nvPr/>
            </p:nvSpPr>
            <p:spPr bwMode="auto">
              <a:xfrm rot="16200000" flipV="1">
                <a:off x="5203" y="1342"/>
                <a:ext cx="246" cy="879"/>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CL </a:t>
                </a:r>
                <a:endParaRPr lang="zh-CN" altLang="zh-CN" sz="1400" smtClean="0">
                  <a:solidFill>
                    <a:srgbClr val="000000"/>
                  </a:solidFill>
                  <a:latin typeface="Tahoma" pitchFamily="34" charset="0"/>
                </a:endParaRPr>
              </a:p>
            </p:txBody>
          </p:sp>
          <p:sp>
            <p:nvSpPr>
              <p:cNvPr id="116749" name="未知"/>
              <p:cNvSpPr>
                <a:spLocks/>
              </p:cNvSpPr>
              <p:nvPr/>
            </p:nvSpPr>
            <p:spPr bwMode="auto">
              <a:xfrm>
                <a:off x="254" y="1207"/>
                <a:ext cx="4087" cy="910"/>
              </a:xfrm>
              <a:custGeom>
                <a:avLst/>
                <a:gdLst/>
                <a:ahLst/>
                <a:cxnLst>
                  <a:cxn ang="0">
                    <a:pos x="0" y="813"/>
                  </a:cxn>
                  <a:cxn ang="0">
                    <a:pos x="221" y="133"/>
                  </a:cxn>
                  <a:cxn ang="0">
                    <a:pos x="429" y="407"/>
                  </a:cxn>
                  <a:cxn ang="0">
                    <a:pos x="649" y="0"/>
                  </a:cxn>
                  <a:cxn ang="0">
                    <a:pos x="815" y="198"/>
                  </a:cxn>
                  <a:cxn ang="0">
                    <a:pos x="1037" y="396"/>
                  </a:cxn>
                  <a:cxn ang="0">
                    <a:pos x="1290" y="506"/>
                  </a:cxn>
                  <a:cxn ang="0">
                    <a:pos x="1512" y="672"/>
                  </a:cxn>
                  <a:cxn ang="0">
                    <a:pos x="1709" y="767"/>
                  </a:cxn>
                  <a:cxn ang="0">
                    <a:pos x="1939" y="910"/>
                  </a:cxn>
                  <a:cxn ang="0">
                    <a:pos x="2113" y="847"/>
                  </a:cxn>
                  <a:cxn ang="0">
                    <a:pos x="2358" y="301"/>
                  </a:cxn>
                  <a:cxn ang="0">
                    <a:pos x="2543" y="813"/>
                  </a:cxn>
                  <a:cxn ang="0">
                    <a:pos x="2776" y="58"/>
                  </a:cxn>
                  <a:cxn ang="0">
                    <a:pos x="2983" y="663"/>
                  </a:cxn>
                  <a:cxn ang="0">
                    <a:pos x="3199" y="230"/>
                  </a:cxn>
                  <a:cxn ang="0">
                    <a:pos x="3417" y="732"/>
                  </a:cxn>
                  <a:cxn ang="0">
                    <a:pos x="3628" y="598"/>
                  </a:cxn>
                  <a:cxn ang="0">
                    <a:pos x="3880" y="673"/>
                  </a:cxn>
                  <a:cxn ang="0">
                    <a:pos x="4087" y="240"/>
                  </a:cxn>
                </a:cxnLst>
                <a:rect l="0" t="0" r="r" b="b"/>
                <a:pathLst>
                  <a:path w="4087" h="910">
                    <a:moveTo>
                      <a:pt x="0" y="813"/>
                    </a:moveTo>
                    <a:lnTo>
                      <a:pt x="221" y="133"/>
                    </a:lnTo>
                    <a:lnTo>
                      <a:pt x="429" y="407"/>
                    </a:lnTo>
                    <a:lnTo>
                      <a:pt x="649" y="0"/>
                    </a:lnTo>
                    <a:lnTo>
                      <a:pt x="815" y="198"/>
                    </a:lnTo>
                    <a:lnTo>
                      <a:pt x="1037" y="396"/>
                    </a:lnTo>
                    <a:lnTo>
                      <a:pt x="1290" y="506"/>
                    </a:lnTo>
                    <a:lnTo>
                      <a:pt x="1512" y="672"/>
                    </a:lnTo>
                    <a:lnTo>
                      <a:pt x="1709" y="767"/>
                    </a:lnTo>
                    <a:lnTo>
                      <a:pt x="1939" y="910"/>
                    </a:lnTo>
                    <a:lnTo>
                      <a:pt x="2113" y="847"/>
                    </a:lnTo>
                    <a:lnTo>
                      <a:pt x="2358" y="301"/>
                    </a:lnTo>
                    <a:lnTo>
                      <a:pt x="2543" y="813"/>
                    </a:lnTo>
                    <a:lnTo>
                      <a:pt x="2776" y="58"/>
                    </a:lnTo>
                    <a:lnTo>
                      <a:pt x="2983" y="663"/>
                    </a:lnTo>
                    <a:lnTo>
                      <a:pt x="3199" y="230"/>
                    </a:lnTo>
                    <a:lnTo>
                      <a:pt x="3417" y="732"/>
                    </a:lnTo>
                    <a:lnTo>
                      <a:pt x="3628" y="598"/>
                    </a:lnTo>
                    <a:lnTo>
                      <a:pt x="3880" y="673"/>
                    </a:lnTo>
                    <a:lnTo>
                      <a:pt x="4087" y="240"/>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0" name="Oval 14"/>
              <p:cNvSpPr>
                <a:spLocks noChangeArrowheads="1"/>
              </p:cNvSpPr>
              <p:nvPr/>
            </p:nvSpPr>
            <p:spPr bwMode="auto">
              <a:xfrm>
                <a:off x="212" y="203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1" name="Oval 15"/>
              <p:cNvSpPr>
                <a:spLocks noChangeArrowheads="1"/>
              </p:cNvSpPr>
              <p:nvPr/>
            </p:nvSpPr>
            <p:spPr bwMode="auto">
              <a:xfrm>
                <a:off x="878" y="119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2" name="Oval 16"/>
              <p:cNvSpPr>
                <a:spLocks noChangeArrowheads="1"/>
              </p:cNvSpPr>
              <p:nvPr/>
            </p:nvSpPr>
            <p:spPr bwMode="auto">
              <a:xfrm>
                <a:off x="1089" y="143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3" name="Oval 17"/>
              <p:cNvSpPr>
                <a:spLocks noChangeArrowheads="1"/>
              </p:cNvSpPr>
              <p:nvPr/>
            </p:nvSpPr>
            <p:spPr bwMode="auto">
              <a:xfrm>
                <a:off x="1268" y="162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4" name="Oval 18"/>
              <p:cNvSpPr>
                <a:spLocks noChangeArrowheads="1"/>
              </p:cNvSpPr>
              <p:nvPr/>
            </p:nvSpPr>
            <p:spPr bwMode="auto">
              <a:xfrm>
                <a:off x="2153" y="215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5" name="Oval 19"/>
              <p:cNvSpPr>
                <a:spLocks noChangeArrowheads="1"/>
              </p:cNvSpPr>
              <p:nvPr/>
            </p:nvSpPr>
            <p:spPr bwMode="auto">
              <a:xfrm>
                <a:off x="2588" y="148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6" name="Oval 20"/>
              <p:cNvSpPr>
                <a:spLocks noChangeArrowheads="1"/>
              </p:cNvSpPr>
              <p:nvPr/>
            </p:nvSpPr>
            <p:spPr bwMode="auto">
              <a:xfrm>
                <a:off x="2771" y="203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7" name="Oval 21"/>
              <p:cNvSpPr>
                <a:spLocks noChangeArrowheads="1"/>
              </p:cNvSpPr>
              <p:nvPr/>
            </p:nvSpPr>
            <p:spPr bwMode="auto">
              <a:xfrm>
                <a:off x="3424" y="143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8" name="Oval 22"/>
              <p:cNvSpPr>
                <a:spLocks noChangeArrowheads="1"/>
              </p:cNvSpPr>
              <p:nvPr/>
            </p:nvSpPr>
            <p:spPr bwMode="auto">
              <a:xfrm>
                <a:off x="3856" y="181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59" name="Oval 23"/>
              <p:cNvSpPr>
                <a:spLocks noChangeArrowheads="1"/>
              </p:cNvSpPr>
              <p:nvPr/>
            </p:nvSpPr>
            <p:spPr bwMode="auto">
              <a:xfrm>
                <a:off x="4074" y="187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0" name="Oval 24"/>
              <p:cNvSpPr>
                <a:spLocks noChangeArrowheads="1"/>
              </p:cNvSpPr>
              <p:nvPr/>
            </p:nvSpPr>
            <p:spPr bwMode="auto">
              <a:xfrm>
                <a:off x="443" y="133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1" name="Oval 25"/>
              <p:cNvSpPr>
                <a:spLocks noChangeArrowheads="1"/>
              </p:cNvSpPr>
              <p:nvPr/>
            </p:nvSpPr>
            <p:spPr bwMode="auto">
              <a:xfrm>
                <a:off x="1484" y="169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2" name="Oval 26"/>
              <p:cNvSpPr>
                <a:spLocks noChangeArrowheads="1"/>
              </p:cNvSpPr>
              <p:nvPr/>
            </p:nvSpPr>
            <p:spPr bwMode="auto">
              <a:xfrm>
                <a:off x="1721" y="187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3" name="Oval 27"/>
              <p:cNvSpPr>
                <a:spLocks noChangeArrowheads="1"/>
              </p:cNvSpPr>
              <p:nvPr/>
            </p:nvSpPr>
            <p:spPr bwMode="auto">
              <a:xfrm>
                <a:off x="2332" y="209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4" name="Oval 28"/>
              <p:cNvSpPr>
                <a:spLocks noChangeArrowheads="1"/>
              </p:cNvSpPr>
              <p:nvPr/>
            </p:nvSpPr>
            <p:spPr bwMode="auto">
              <a:xfrm>
                <a:off x="3004" y="124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5" name="Oval 29"/>
              <p:cNvSpPr>
                <a:spLocks noChangeArrowheads="1"/>
              </p:cNvSpPr>
              <p:nvPr/>
            </p:nvSpPr>
            <p:spPr bwMode="auto">
              <a:xfrm>
                <a:off x="3211" y="186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6" name="Oval 30"/>
              <p:cNvSpPr>
                <a:spLocks noChangeArrowheads="1"/>
              </p:cNvSpPr>
              <p:nvPr/>
            </p:nvSpPr>
            <p:spPr bwMode="auto">
              <a:xfrm>
                <a:off x="3644" y="196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7" name="Oval 31"/>
              <p:cNvSpPr>
                <a:spLocks noChangeArrowheads="1"/>
              </p:cNvSpPr>
              <p:nvPr/>
            </p:nvSpPr>
            <p:spPr bwMode="auto">
              <a:xfrm>
                <a:off x="4322" y="144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8" name="Oval 32"/>
              <p:cNvSpPr>
                <a:spLocks noChangeArrowheads="1"/>
              </p:cNvSpPr>
              <p:nvPr/>
            </p:nvSpPr>
            <p:spPr bwMode="auto">
              <a:xfrm>
                <a:off x="1953" y="202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69" name="Oval 33"/>
              <p:cNvSpPr>
                <a:spLocks noChangeArrowheads="1"/>
              </p:cNvSpPr>
              <p:nvPr/>
            </p:nvSpPr>
            <p:spPr bwMode="auto">
              <a:xfrm>
                <a:off x="662" y="162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70" name="Line 34"/>
              <p:cNvSpPr>
                <a:spLocks noChangeShapeType="1"/>
              </p:cNvSpPr>
              <p:nvPr/>
            </p:nvSpPr>
            <p:spPr bwMode="auto">
              <a:xfrm>
                <a:off x="0" y="1139"/>
                <a:ext cx="4445"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6771" name="Line 35"/>
              <p:cNvSpPr>
                <a:spLocks noChangeShapeType="1"/>
              </p:cNvSpPr>
              <p:nvPr/>
            </p:nvSpPr>
            <p:spPr bwMode="auto">
              <a:xfrm flipV="1">
                <a:off x="0" y="0"/>
                <a:ext cx="0" cy="261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6772" name="Rectangle 36"/>
              <p:cNvSpPr>
                <a:spLocks noChangeArrowheads="1"/>
              </p:cNvSpPr>
              <p:nvPr/>
            </p:nvSpPr>
            <p:spPr bwMode="auto">
              <a:xfrm rot="10800000" flipV="1">
                <a:off x="882" y="738"/>
                <a:ext cx="2118" cy="388"/>
              </a:xfrm>
              <a:prstGeom prst="rect">
                <a:avLst/>
              </a:prstGeom>
              <a:solidFill>
                <a:srgbClr val="FFFFFF"/>
              </a:solidFill>
              <a:ln w="9525">
                <a:noFill/>
                <a:miter lim="800000"/>
                <a:headEnd/>
                <a:tailEnd/>
              </a:ln>
            </p:spPr>
            <p:txBody>
              <a:bodyPr lIns="0" tIns="0" rIns="0" bIns="0"/>
              <a:lstStyle/>
              <a:p>
                <a:pPr algn="just"/>
                <a:r>
                  <a:rPr lang="zh-CN" altLang="zh-CN" sz="1400" dirty="0" smtClean="0">
                    <a:solidFill>
                      <a:srgbClr val="000000"/>
                    </a:solidFill>
                  </a:rPr>
                  <a:t>7</a:t>
                </a:r>
                <a:r>
                  <a:rPr lang="zh-CN" altLang="en-US" sz="1400" dirty="0" smtClean="0">
                    <a:solidFill>
                      <a:srgbClr val="000000"/>
                    </a:solidFill>
                  </a:rPr>
                  <a:t>点倾向</a:t>
                </a:r>
                <a:endParaRPr lang="zh-CN" altLang="en-US" sz="1400" dirty="0" smtClean="0">
                  <a:solidFill>
                    <a:srgbClr val="000000"/>
                  </a:solidFill>
                  <a:latin typeface="Tahoma" pitchFamily="34" charset="0"/>
                </a:endParaRPr>
              </a:p>
            </p:txBody>
          </p:sp>
          <p:sp>
            <p:nvSpPr>
              <p:cNvPr id="116773" name="Line 37"/>
              <p:cNvSpPr>
                <a:spLocks noChangeShapeType="1"/>
              </p:cNvSpPr>
              <p:nvPr/>
            </p:nvSpPr>
            <p:spPr bwMode="auto">
              <a:xfrm flipH="1">
                <a:off x="1316" y="1002"/>
                <a:ext cx="426" cy="479"/>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grpSp>
      <p:sp>
        <p:nvSpPr>
          <p:cNvPr id="38"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pPr>
              <a:lnSpc>
                <a:spcPct val="150000"/>
              </a:lnSpc>
            </a:pPr>
            <a:r>
              <a:rPr lang="zh-CN" b="1" dirty="0"/>
              <a:t>广义的倾向：</a:t>
            </a:r>
            <a:r>
              <a:rPr lang="zh-CN" dirty="0"/>
              <a:t>虽相邻点有上有下，但从整体上观察显示出上升或下降的趋势。出现这一情况，表明项目实施过程可能存在异常因素，应及时发出信号，进行因果分析，迅速改善这种状态。 </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539750" y="1340768"/>
            <a:ext cx="8415338" cy="4791745"/>
          </a:xfrm>
        </p:spPr>
        <p:txBody>
          <a:bodyPr/>
          <a:lstStyle/>
          <a:p>
            <a:r>
              <a:rPr lang="zh-CN" altLang="zh-CN" sz="2400" b="1" dirty="0"/>
              <a:t>4</a:t>
            </a:r>
            <a:r>
              <a:rPr lang="zh-CN" sz="2400" b="1" dirty="0"/>
              <a:t>）周期。</a:t>
            </a:r>
            <a:r>
              <a:rPr lang="zh-CN" sz="2400" dirty="0"/>
              <a:t>点的上升或下降出现明显的一定间隔称为周期。 </a:t>
            </a:r>
          </a:p>
        </p:txBody>
      </p:sp>
      <p:grpSp>
        <p:nvGrpSpPr>
          <p:cNvPr id="2" name="Group 4"/>
          <p:cNvGrpSpPr>
            <a:grpSpLocks/>
          </p:cNvGrpSpPr>
          <p:nvPr/>
        </p:nvGrpSpPr>
        <p:grpSpPr bwMode="auto">
          <a:xfrm>
            <a:off x="2339752" y="2276872"/>
            <a:ext cx="4248150" cy="2663825"/>
            <a:chOff x="0" y="0"/>
            <a:chExt cx="4473" cy="2610"/>
          </a:xfrm>
        </p:grpSpPr>
        <p:sp>
          <p:nvSpPr>
            <p:cNvPr id="118789" name="Line 5"/>
            <p:cNvSpPr>
              <a:spLocks noChangeShapeType="1"/>
            </p:cNvSpPr>
            <p:nvPr/>
          </p:nvSpPr>
          <p:spPr bwMode="auto">
            <a:xfrm flipV="1">
              <a:off x="0" y="0"/>
              <a:ext cx="0" cy="261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8790" name="Line 6"/>
            <p:cNvSpPr>
              <a:spLocks noChangeShapeType="1"/>
            </p:cNvSpPr>
            <p:nvPr/>
          </p:nvSpPr>
          <p:spPr bwMode="auto">
            <a:xfrm>
              <a:off x="0" y="2610"/>
              <a:ext cx="4473"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8791" name="Line 7"/>
            <p:cNvSpPr>
              <a:spLocks noChangeShapeType="1"/>
            </p:cNvSpPr>
            <p:nvPr/>
          </p:nvSpPr>
          <p:spPr bwMode="auto">
            <a:xfrm>
              <a:off x="0" y="1305"/>
              <a:ext cx="4047"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2" name="Line 8"/>
            <p:cNvSpPr>
              <a:spLocks noChangeShapeType="1"/>
            </p:cNvSpPr>
            <p:nvPr/>
          </p:nvSpPr>
          <p:spPr bwMode="auto">
            <a:xfrm>
              <a:off x="0" y="580"/>
              <a:ext cx="4047"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118793" name="Line 9"/>
            <p:cNvSpPr>
              <a:spLocks noChangeShapeType="1"/>
            </p:cNvSpPr>
            <p:nvPr/>
          </p:nvSpPr>
          <p:spPr bwMode="auto">
            <a:xfrm>
              <a:off x="0" y="2030"/>
              <a:ext cx="4047"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118794" name="未知"/>
            <p:cNvSpPr>
              <a:spLocks/>
            </p:cNvSpPr>
            <p:nvPr/>
          </p:nvSpPr>
          <p:spPr bwMode="auto">
            <a:xfrm>
              <a:off x="213" y="865"/>
              <a:ext cx="3189" cy="900"/>
            </a:xfrm>
            <a:custGeom>
              <a:avLst/>
              <a:gdLst/>
              <a:ahLst/>
              <a:cxnLst>
                <a:cxn ang="0">
                  <a:pos x="0" y="875"/>
                </a:cxn>
                <a:cxn ang="0">
                  <a:pos x="213" y="585"/>
                </a:cxn>
                <a:cxn ang="0">
                  <a:pos x="426" y="150"/>
                </a:cxn>
                <a:cxn ang="0">
                  <a:pos x="639" y="5"/>
                </a:cxn>
                <a:cxn ang="0">
                  <a:pos x="849" y="135"/>
                </a:cxn>
                <a:cxn ang="0">
                  <a:pos x="1059" y="615"/>
                </a:cxn>
                <a:cxn ang="0">
                  <a:pos x="1299" y="900"/>
                </a:cxn>
                <a:cxn ang="0">
                  <a:pos x="1554" y="615"/>
                </a:cxn>
                <a:cxn ang="0">
                  <a:pos x="1689" y="210"/>
                </a:cxn>
                <a:cxn ang="0">
                  <a:pos x="1917" y="5"/>
                </a:cxn>
                <a:cxn ang="0">
                  <a:pos x="2169" y="195"/>
                </a:cxn>
                <a:cxn ang="0">
                  <a:pos x="2319" y="630"/>
                </a:cxn>
                <a:cxn ang="0">
                  <a:pos x="2556" y="875"/>
                </a:cxn>
                <a:cxn ang="0">
                  <a:pos x="2829" y="645"/>
                </a:cxn>
                <a:cxn ang="0">
                  <a:pos x="2979" y="180"/>
                </a:cxn>
                <a:cxn ang="0">
                  <a:pos x="3189" y="0"/>
                </a:cxn>
              </a:cxnLst>
              <a:rect l="0" t="0" r="r" b="b"/>
              <a:pathLst>
                <a:path w="3189" h="900">
                  <a:moveTo>
                    <a:pt x="0" y="875"/>
                  </a:moveTo>
                  <a:cubicBezTo>
                    <a:pt x="71" y="790"/>
                    <a:pt x="142" y="706"/>
                    <a:pt x="213" y="585"/>
                  </a:cubicBezTo>
                  <a:cubicBezTo>
                    <a:pt x="284" y="464"/>
                    <a:pt x="355" y="247"/>
                    <a:pt x="426" y="150"/>
                  </a:cubicBezTo>
                  <a:cubicBezTo>
                    <a:pt x="497" y="53"/>
                    <a:pt x="569" y="7"/>
                    <a:pt x="639" y="5"/>
                  </a:cubicBezTo>
                  <a:cubicBezTo>
                    <a:pt x="709" y="3"/>
                    <a:pt x="779" y="33"/>
                    <a:pt x="849" y="135"/>
                  </a:cubicBezTo>
                  <a:cubicBezTo>
                    <a:pt x="919" y="237"/>
                    <a:pt x="984" y="488"/>
                    <a:pt x="1059" y="615"/>
                  </a:cubicBezTo>
                  <a:cubicBezTo>
                    <a:pt x="1134" y="742"/>
                    <a:pt x="1217" y="900"/>
                    <a:pt x="1299" y="900"/>
                  </a:cubicBezTo>
                  <a:cubicBezTo>
                    <a:pt x="1381" y="900"/>
                    <a:pt x="1489" y="730"/>
                    <a:pt x="1554" y="615"/>
                  </a:cubicBezTo>
                  <a:cubicBezTo>
                    <a:pt x="1619" y="500"/>
                    <a:pt x="1628" y="312"/>
                    <a:pt x="1689" y="210"/>
                  </a:cubicBezTo>
                  <a:cubicBezTo>
                    <a:pt x="1750" y="108"/>
                    <a:pt x="1837" y="7"/>
                    <a:pt x="1917" y="5"/>
                  </a:cubicBezTo>
                  <a:cubicBezTo>
                    <a:pt x="1997" y="3"/>
                    <a:pt x="2102" y="91"/>
                    <a:pt x="2169" y="195"/>
                  </a:cubicBezTo>
                  <a:cubicBezTo>
                    <a:pt x="2236" y="299"/>
                    <a:pt x="2255" y="517"/>
                    <a:pt x="2319" y="630"/>
                  </a:cubicBezTo>
                  <a:cubicBezTo>
                    <a:pt x="2383" y="743"/>
                    <a:pt x="2471" y="873"/>
                    <a:pt x="2556" y="875"/>
                  </a:cubicBezTo>
                  <a:cubicBezTo>
                    <a:pt x="2641" y="877"/>
                    <a:pt x="2758" y="761"/>
                    <a:pt x="2829" y="645"/>
                  </a:cubicBezTo>
                  <a:cubicBezTo>
                    <a:pt x="2900" y="529"/>
                    <a:pt x="2919" y="287"/>
                    <a:pt x="2979" y="180"/>
                  </a:cubicBezTo>
                  <a:cubicBezTo>
                    <a:pt x="3039" y="73"/>
                    <a:pt x="3145" y="37"/>
                    <a:pt x="3189" y="0"/>
                  </a:cubicBezTo>
                </a:path>
              </a:pathLst>
            </a:cu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5" name="Oval 11"/>
            <p:cNvSpPr>
              <a:spLocks noChangeArrowheads="1"/>
            </p:cNvSpPr>
            <p:nvPr/>
          </p:nvSpPr>
          <p:spPr bwMode="auto">
            <a:xfrm>
              <a:off x="198" y="169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6" name="Oval 12"/>
            <p:cNvSpPr>
              <a:spLocks noChangeArrowheads="1"/>
            </p:cNvSpPr>
            <p:nvPr/>
          </p:nvSpPr>
          <p:spPr bwMode="auto">
            <a:xfrm>
              <a:off x="408" y="14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7" name="Oval 13"/>
            <p:cNvSpPr>
              <a:spLocks noChangeArrowheads="1"/>
            </p:cNvSpPr>
            <p:nvPr/>
          </p:nvSpPr>
          <p:spPr bwMode="auto">
            <a:xfrm>
              <a:off x="606" y="100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8" name="Oval 14"/>
            <p:cNvSpPr>
              <a:spLocks noChangeArrowheads="1"/>
            </p:cNvSpPr>
            <p:nvPr/>
          </p:nvSpPr>
          <p:spPr bwMode="auto">
            <a:xfrm>
              <a:off x="837" y="84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799" name="Oval 15"/>
            <p:cNvSpPr>
              <a:spLocks noChangeArrowheads="1"/>
            </p:cNvSpPr>
            <p:nvPr/>
          </p:nvSpPr>
          <p:spPr bwMode="auto">
            <a:xfrm>
              <a:off x="1041" y="997"/>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0" name="Oval 16"/>
            <p:cNvSpPr>
              <a:spLocks noChangeArrowheads="1"/>
            </p:cNvSpPr>
            <p:nvPr/>
          </p:nvSpPr>
          <p:spPr bwMode="auto">
            <a:xfrm>
              <a:off x="1233" y="14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1" name="Oval 17"/>
            <p:cNvSpPr>
              <a:spLocks noChangeArrowheads="1"/>
            </p:cNvSpPr>
            <p:nvPr/>
          </p:nvSpPr>
          <p:spPr bwMode="auto">
            <a:xfrm>
              <a:off x="1476" y="1752"/>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2" name="Oval 18"/>
            <p:cNvSpPr>
              <a:spLocks noChangeArrowheads="1"/>
            </p:cNvSpPr>
            <p:nvPr/>
          </p:nvSpPr>
          <p:spPr bwMode="auto">
            <a:xfrm>
              <a:off x="1734" y="1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3" name="Oval 19"/>
            <p:cNvSpPr>
              <a:spLocks noChangeArrowheads="1"/>
            </p:cNvSpPr>
            <p:nvPr/>
          </p:nvSpPr>
          <p:spPr bwMode="auto">
            <a:xfrm>
              <a:off x="1905"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4" name="Oval 20"/>
            <p:cNvSpPr>
              <a:spLocks noChangeArrowheads="1"/>
            </p:cNvSpPr>
            <p:nvPr/>
          </p:nvSpPr>
          <p:spPr bwMode="auto">
            <a:xfrm>
              <a:off x="2103" y="85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5" name="Oval 21"/>
            <p:cNvSpPr>
              <a:spLocks noChangeArrowheads="1"/>
            </p:cNvSpPr>
            <p:nvPr/>
          </p:nvSpPr>
          <p:spPr bwMode="auto">
            <a:xfrm>
              <a:off x="2358"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6" name="Oval 22"/>
            <p:cNvSpPr>
              <a:spLocks noChangeArrowheads="1"/>
            </p:cNvSpPr>
            <p:nvPr/>
          </p:nvSpPr>
          <p:spPr bwMode="auto">
            <a:xfrm>
              <a:off x="2484" y="1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7" name="Oval 23"/>
            <p:cNvSpPr>
              <a:spLocks noChangeArrowheads="1"/>
            </p:cNvSpPr>
            <p:nvPr/>
          </p:nvSpPr>
          <p:spPr bwMode="auto">
            <a:xfrm>
              <a:off x="2742" y="170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8" name="Oval 24"/>
            <p:cNvSpPr>
              <a:spLocks noChangeArrowheads="1"/>
            </p:cNvSpPr>
            <p:nvPr/>
          </p:nvSpPr>
          <p:spPr bwMode="auto">
            <a:xfrm>
              <a:off x="3027" y="1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09" name="Oval 25"/>
            <p:cNvSpPr>
              <a:spLocks noChangeArrowheads="1"/>
            </p:cNvSpPr>
            <p:nvPr/>
          </p:nvSpPr>
          <p:spPr bwMode="auto">
            <a:xfrm>
              <a:off x="3351" y="85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8810" name="Oval 26"/>
            <p:cNvSpPr>
              <a:spLocks noChangeArrowheads="1"/>
            </p:cNvSpPr>
            <p:nvPr/>
          </p:nvSpPr>
          <p:spPr bwMode="auto">
            <a:xfrm>
              <a:off x="3168" y="103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sp>
        <p:nvSpPr>
          <p:cNvPr id="118811" name="Rectangle 27"/>
          <p:cNvSpPr>
            <a:spLocks noChangeArrowheads="1"/>
          </p:cNvSpPr>
          <p:nvPr/>
        </p:nvSpPr>
        <p:spPr bwMode="auto">
          <a:xfrm>
            <a:off x="467544" y="5157192"/>
            <a:ext cx="8396288" cy="1187450"/>
          </a:xfrm>
          <a:prstGeom prst="rect">
            <a:avLst/>
          </a:prstGeom>
          <a:noFill/>
          <a:ln w="9525">
            <a:noFill/>
            <a:miter lim="800000"/>
            <a:headEnd/>
            <a:tailEnd/>
          </a:ln>
          <a:effectLst/>
        </p:spPr>
        <p:txBody>
          <a:bodyPr anchor="ctr">
            <a:spAutoFit/>
          </a:bodyPr>
          <a:lstStyle/>
          <a:p>
            <a:r>
              <a:rPr lang="zh-CN" altLang="en-US" sz="2400" dirty="0" smtClean="0">
                <a:solidFill>
                  <a:srgbClr val="000000"/>
                </a:solidFill>
                <a:latin typeface="Tahoma" pitchFamily="34" charset="0"/>
              </a:rPr>
              <a:t>出现周期性排列，表明可能存在着引起周期性作用的因素。这时即使点子都在控制界限内，也应查找是否存在异常因素。</a:t>
            </a:r>
          </a:p>
        </p:txBody>
      </p:sp>
      <p:sp>
        <p:nvSpPr>
          <p:cNvPr id="28"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r>
              <a:rPr lang="zh-CN" altLang="zh-CN" sz="2400" b="1"/>
              <a:t>5</a:t>
            </a:r>
            <a:r>
              <a:rPr lang="zh-CN" sz="2400" b="1"/>
              <a:t>）接近。</a:t>
            </a:r>
            <a:r>
              <a:rPr lang="zh-CN" sz="2400"/>
              <a:t>图上的点接近中心线或上下控制界限的现象称为接近。接近存在以下几种状态：</a:t>
            </a:r>
          </a:p>
          <a:p>
            <a:r>
              <a:rPr lang="zh-CN" sz="2400" b="1"/>
              <a:t>点集中在中心线附近</a:t>
            </a:r>
            <a:r>
              <a:rPr lang="zh-CN" altLang="zh-CN" sz="2400" b="1"/>
              <a:t>:</a:t>
            </a:r>
          </a:p>
          <a:p>
            <a:r>
              <a:rPr lang="zh-CN" altLang="zh-CN" sz="2400"/>
              <a:t> </a:t>
            </a:r>
          </a:p>
        </p:txBody>
      </p:sp>
      <p:grpSp>
        <p:nvGrpSpPr>
          <p:cNvPr id="2" name="Group 4"/>
          <p:cNvGrpSpPr>
            <a:grpSpLocks/>
          </p:cNvGrpSpPr>
          <p:nvPr/>
        </p:nvGrpSpPr>
        <p:grpSpPr bwMode="auto">
          <a:xfrm>
            <a:off x="468313" y="3500438"/>
            <a:ext cx="7991475" cy="2305050"/>
            <a:chOff x="0" y="0"/>
            <a:chExt cx="8520" cy="2610"/>
          </a:xfrm>
        </p:grpSpPr>
        <p:sp>
          <p:nvSpPr>
            <p:cNvPr id="119813" name="未知"/>
            <p:cNvSpPr>
              <a:spLocks/>
            </p:cNvSpPr>
            <p:nvPr/>
          </p:nvSpPr>
          <p:spPr bwMode="auto">
            <a:xfrm>
              <a:off x="1082" y="661"/>
              <a:ext cx="5123" cy="980"/>
            </a:xfrm>
            <a:custGeom>
              <a:avLst/>
              <a:gdLst/>
              <a:ahLst/>
              <a:cxnLst>
                <a:cxn ang="0">
                  <a:pos x="0" y="702"/>
                </a:cxn>
                <a:cxn ang="0">
                  <a:pos x="232" y="477"/>
                </a:cxn>
                <a:cxn ang="0">
                  <a:pos x="653" y="395"/>
                </a:cxn>
                <a:cxn ang="0">
                  <a:pos x="870" y="702"/>
                </a:cxn>
                <a:cxn ang="0">
                  <a:pos x="1080" y="702"/>
                </a:cxn>
                <a:cxn ang="0">
                  <a:pos x="1279" y="748"/>
                </a:cxn>
                <a:cxn ang="0">
                  <a:pos x="1508" y="410"/>
                </a:cxn>
                <a:cxn ang="0">
                  <a:pos x="1877" y="524"/>
                </a:cxn>
                <a:cxn ang="0">
                  <a:pos x="2145" y="395"/>
                </a:cxn>
                <a:cxn ang="0">
                  <a:pos x="2345" y="748"/>
                </a:cxn>
                <a:cxn ang="0">
                  <a:pos x="2565" y="695"/>
                </a:cxn>
                <a:cxn ang="0">
                  <a:pos x="2766" y="458"/>
                </a:cxn>
                <a:cxn ang="0">
                  <a:pos x="2993" y="702"/>
                </a:cxn>
                <a:cxn ang="0">
                  <a:pos x="3218" y="695"/>
                </a:cxn>
                <a:cxn ang="0">
                  <a:pos x="3411" y="84"/>
                </a:cxn>
                <a:cxn ang="0">
                  <a:pos x="3638" y="980"/>
                </a:cxn>
                <a:cxn ang="0">
                  <a:pos x="3832" y="0"/>
                </a:cxn>
                <a:cxn ang="0">
                  <a:pos x="4019" y="730"/>
                </a:cxn>
                <a:cxn ang="0">
                  <a:pos x="4275" y="980"/>
                </a:cxn>
                <a:cxn ang="0">
                  <a:pos x="4449" y="636"/>
                </a:cxn>
                <a:cxn ang="0">
                  <a:pos x="4688" y="972"/>
                </a:cxn>
                <a:cxn ang="0">
                  <a:pos x="4905" y="402"/>
                </a:cxn>
                <a:cxn ang="0">
                  <a:pos x="5123" y="980"/>
                </a:cxn>
              </a:cxnLst>
              <a:rect l="0" t="0" r="r" b="b"/>
              <a:pathLst>
                <a:path w="5123" h="980">
                  <a:moveTo>
                    <a:pt x="0" y="702"/>
                  </a:moveTo>
                  <a:lnTo>
                    <a:pt x="232" y="477"/>
                  </a:lnTo>
                  <a:lnTo>
                    <a:pt x="653" y="395"/>
                  </a:lnTo>
                  <a:lnTo>
                    <a:pt x="870" y="702"/>
                  </a:lnTo>
                  <a:lnTo>
                    <a:pt x="1080" y="702"/>
                  </a:lnTo>
                  <a:lnTo>
                    <a:pt x="1279" y="748"/>
                  </a:lnTo>
                  <a:lnTo>
                    <a:pt x="1508" y="410"/>
                  </a:lnTo>
                  <a:lnTo>
                    <a:pt x="1877" y="524"/>
                  </a:lnTo>
                  <a:lnTo>
                    <a:pt x="2145" y="395"/>
                  </a:lnTo>
                  <a:lnTo>
                    <a:pt x="2345" y="748"/>
                  </a:lnTo>
                  <a:lnTo>
                    <a:pt x="2565" y="695"/>
                  </a:lnTo>
                  <a:lnTo>
                    <a:pt x="2766" y="458"/>
                  </a:lnTo>
                  <a:lnTo>
                    <a:pt x="2993" y="702"/>
                  </a:lnTo>
                  <a:lnTo>
                    <a:pt x="3218" y="695"/>
                  </a:lnTo>
                  <a:lnTo>
                    <a:pt x="3411" y="84"/>
                  </a:lnTo>
                  <a:lnTo>
                    <a:pt x="3638" y="980"/>
                  </a:lnTo>
                  <a:lnTo>
                    <a:pt x="3832" y="0"/>
                  </a:lnTo>
                  <a:lnTo>
                    <a:pt x="4019" y="730"/>
                  </a:lnTo>
                  <a:lnTo>
                    <a:pt x="4275" y="980"/>
                  </a:lnTo>
                  <a:lnTo>
                    <a:pt x="4449" y="636"/>
                  </a:lnTo>
                  <a:lnTo>
                    <a:pt x="4688" y="972"/>
                  </a:lnTo>
                  <a:lnTo>
                    <a:pt x="4905" y="402"/>
                  </a:lnTo>
                  <a:lnTo>
                    <a:pt x="5123" y="980"/>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4" name="Oval 6"/>
            <p:cNvSpPr>
              <a:spLocks noChangeArrowheads="1"/>
            </p:cNvSpPr>
            <p:nvPr/>
          </p:nvSpPr>
          <p:spPr bwMode="auto">
            <a:xfrm>
              <a:off x="1050" y="132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5" name="Oval 7"/>
            <p:cNvSpPr>
              <a:spLocks noChangeArrowheads="1"/>
            </p:cNvSpPr>
            <p:nvPr/>
          </p:nvSpPr>
          <p:spPr bwMode="auto">
            <a:xfrm>
              <a:off x="1716" y="103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6" name="Oval 8"/>
            <p:cNvSpPr>
              <a:spLocks noChangeArrowheads="1"/>
            </p:cNvSpPr>
            <p:nvPr/>
          </p:nvSpPr>
          <p:spPr bwMode="auto">
            <a:xfrm>
              <a:off x="1926" y="132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7" name="Oval 9"/>
            <p:cNvSpPr>
              <a:spLocks noChangeArrowheads="1"/>
            </p:cNvSpPr>
            <p:nvPr/>
          </p:nvSpPr>
          <p:spPr bwMode="auto">
            <a:xfrm>
              <a:off x="2139" y="132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8" name="Oval 10"/>
            <p:cNvSpPr>
              <a:spLocks noChangeArrowheads="1"/>
            </p:cNvSpPr>
            <p:nvPr/>
          </p:nvSpPr>
          <p:spPr bwMode="auto">
            <a:xfrm>
              <a:off x="2943" y="115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19" name="Oval 11"/>
            <p:cNvSpPr>
              <a:spLocks noChangeArrowheads="1"/>
            </p:cNvSpPr>
            <p:nvPr/>
          </p:nvSpPr>
          <p:spPr bwMode="auto">
            <a:xfrm>
              <a:off x="3408" y="136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0" name="Oval 12"/>
            <p:cNvSpPr>
              <a:spLocks noChangeArrowheads="1"/>
            </p:cNvSpPr>
            <p:nvPr/>
          </p:nvSpPr>
          <p:spPr bwMode="auto">
            <a:xfrm>
              <a:off x="3626" y="132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1" name="Oval 13"/>
            <p:cNvSpPr>
              <a:spLocks noChangeArrowheads="1"/>
            </p:cNvSpPr>
            <p:nvPr/>
          </p:nvSpPr>
          <p:spPr bwMode="auto">
            <a:xfrm>
              <a:off x="4278" y="133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2" name="Oval 14"/>
            <p:cNvSpPr>
              <a:spLocks noChangeArrowheads="1"/>
            </p:cNvSpPr>
            <p:nvPr/>
          </p:nvSpPr>
          <p:spPr bwMode="auto">
            <a:xfrm>
              <a:off x="4694" y="1610"/>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3" name="Oval 15"/>
            <p:cNvSpPr>
              <a:spLocks noChangeArrowheads="1"/>
            </p:cNvSpPr>
            <p:nvPr/>
          </p:nvSpPr>
          <p:spPr bwMode="auto">
            <a:xfrm>
              <a:off x="4881" y="63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4" name="Oval 16"/>
            <p:cNvSpPr>
              <a:spLocks noChangeArrowheads="1"/>
            </p:cNvSpPr>
            <p:nvPr/>
          </p:nvSpPr>
          <p:spPr bwMode="auto">
            <a:xfrm>
              <a:off x="1289" y="110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5" name="Oval 17"/>
            <p:cNvSpPr>
              <a:spLocks noChangeArrowheads="1"/>
            </p:cNvSpPr>
            <p:nvPr/>
          </p:nvSpPr>
          <p:spPr bwMode="auto">
            <a:xfrm>
              <a:off x="5960" y="105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6" name="Oval 18"/>
            <p:cNvSpPr>
              <a:spLocks noChangeArrowheads="1"/>
            </p:cNvSpPr>
            <p:nvPr/>
          </p:nvSpPr>
          <p:spPr bwMode="auto">
            <a:xfrm>
              <a:off x="2319" y="136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7" name="Oval 19"/>
            <p:cNvSpPr>
              <a:spLocks noChangeArrowheads="1"/>
            </p:cNvSpPr>
            <p:nvPr/>
          </p:nvSpPr>
          <p:spPr bwMode="auto">
            <a:xfrm>
              <a:off x="2559" y="102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8" name="Oval 20"/>
            <p:cNvSpPr>
              <a:spLocks noChangeArrowheads="1"/>
            </p:cNvSpPr>
            <p:nvPr/>
          </p:nvSpPr>
          <p:spPr bwMode="auto">
            <a:xfrm>
              <a:off x="6180" y="1600"/>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29" name="Oval 21"/>
            <p:cNvSpPr>
              <a:spLocks noChangeArrowheads="1"/>
            </p:cNvSpPr>
            <p:nvPr/>
          </p:nvSpPr>
          <p:spPr bwMode="auto">
            <a:xfrm>
              <a:off x="3196" y="104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0" name="Oval 22"/>
            <p:cNvSpPr>
              <a:spLocks noChangeArrowheads="1"/>
            </p:cNvSpPr>
            <p:nvPr/>
          </p:nvSpPr>
          <p:spPr bwMode="auto">
            <a:xfrm>
              <a:off x="3822" y="108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1" name="Oval 23"/>
            <p:cNvSpPr>
              <a:spLocks noChangeArrowheads="1"/>
            </p:cNvSpPr>
            <p:nvPr/>
          </p:nvSpPr>
          <p:spPr bwMode="auto">
            <a:xfrm>
              <a:off x="4057" y="133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2" name="Oval 24"/>
            <p:cNvSpPr>
              <a:spLocks noChangeArrowheads="1"/>
            </p:cNvSpPr>
            <p:nvPr/>
          </p:nvSpPr>
          <p:spPr bwMode="auto">
            <a:xfrm>
              <a:off x="4465" y="72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3" name="Oval 25"/>
            <p:cNvSpPr>
              <a:spLocks noChangeArrowheads="1"/>
            </p:cNvSpPr>
            <p:nvPr/>
          </p:nvSpPr>
          <p:spPr bwMode="auto">
            <a:xfrm>
              <a:off x="5085" y="1350"/>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4" name="Oval 26"/>
            <p:cNvSpPr>
              <a:spLocks noChangeArrowheads="1"/>
            </p:cNvSpPr>
            <p:nvPr/>
          </p:nvSpPr>
          <p:spPr bwMode="auto">
            <a:xfrm>
              <a:off x="5321" y="161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5" name="Oval 27"/>
            <p:cNvSpPr>
              <a:spLocks noChangeArrowheads="1"/>
            </p:cNvSpPr>
            <p:nvPr/>
          </p:nvSpPr>
          <p:spPr bwMode="auto">
            <a:xfrm>
              <a:off x="5513" y="127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6" name="Oval 28"/>
            <p:cNvSpPr>
              <a:spLocks noChangeArrowheads="1"/>
            </p:cNvSpPr>
            <p:nvPr/>
          </p:nvSpPr>
          <p:spPr bwMode="auto">
            <a:xfrm>
              <a:off x="5744" y="1595"/>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9837" name="Line 29"/>
            <p:cNvSpPr>
              <a:spLocks noChangeShapeType="1"/>
            </p:cNvSpPr>
            <p:nvPr/>
          </p:nvSpPr>
          <p:spPr bwMode="auto">
            <a:xfrm flipV="1">
              <a:off x="852" y="0"/>
              <a:ext cx="0" cy="261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9838" name="Line 30"/>
            <p:cNvSpPr>
              <a:spLocks noChangeShapeType="1"/>
            </p:cNvSpPr>
            <p:nvPr/>
          </p:nvSpPr>
          <p:spPr bwMode="auto">
            <a:xfrm>
              <a:off x="852" y="2610"/>
              <a:ext cx="6603"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9839" name="Line 31"/>
            <p:cNvSpPr>
              <a:spLocks noChangeShapeType="1"/>
            </p:cNvSpPr>
            <p:nvPr/>
          </p:nvSpPr>
          <p:spPr bwMode="auto">
            <a:xfrm>
              <a:off x="852" y="1253"/>
              <a:ext cx="5964"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9840" name="Line 32"/>
            <p:cNvSpPr>
              <a:spLocks noChangeShapeType="1"/>
            </p:cNvSpPr>
            <p:nvPr/>
          </p:nvSpPr>
          <p:spPr bwMode="auto">
            <a:xfrm>
              <a:off x="852" y="1015"/>
              <a:ext cx="5964" cy="0"/>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119841" name="Line 33"/>
            <p:cNvSpPr>
              <a:spLocks noChangeShapeType="1"/>
            </p:cNvSpPr>
            <p:nvPr/>
          </p:nvSpPr>
          <p:spPr bwMode="auto">
            <a:xfrm>
              <a:off x="852" y="580"/>
              <a:ext cx="5964"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119842" name="Line 34"/>
            <p:cNvSpPr>
              <a:spLocks noChangeShapeType="1"/>
            </p:cNvSpPr>
            <p:nvPr/>
          </p:nvSpPr>
          <p:spPr bwMode="auto">
            <a:xfrm>
              <a:off x="852" y="1493"/>
              <a:ext cx="5964" cy="0"/>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119843" name="Line 35"/>
            <p:cNvSpPr>
              <a:spLocks noChangeShapeType="1"/>
            </p:cNvSpPr>
            <p:nvPr/>
          </p:nvSpPr>
          <p:spPr bwMode="auto">
            <a:xfrm>
              <a:off x="852" y="1930"/>
              <a:ext cx="5964"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119844" name="Line 36"/>
            <p:cNvSpPr>
              <a:spLocks noChangeShapeType="1"/>
            </p:cNvSpPr>
            <p:nvPr/>
          </p:nvSpPr>
          <p:spPr bwMode="auto">
            <a:xfrm>
              <a:off x="975" y="290"/>
              <a:ext cx="0" cy="2030"/>
            </a:xfrm>
            <a:prstGeom prst="line">
              <a:avLst/>
            </a:prstGeom>
            <a:noFill/>
            <a:ln w="9525" cmpd="sng">
              <a:solidFill>
                <a:srgbClr val="000000"/>
              </a:solidFill>
              <a:prstDash val="lgDashDotDot"/>
              <a:round/>
              <a:headEnd/>
              <a:tailEnd/>
            </a:ln>
          </p:spPr>
          <p:txBody>
            <a:bodyPr/>
            <a:lstStyle/>
            <a:p>
              <a:endParaRPr lang="zh-CN" altLang="en-US" sz="2400" smtClean="0">
                <a:solidFill>
                  <a:srgbClr val="000000"/>
                </a:solidFill>
                <a:latin typeface="Tahoma" pitchFamily="34" charset="0"/>
              </a:endParaRPr>
            </a:p>
          </p:txBody>
        </p:sp>
        <p:sp>
          <p:nvSpPr>
            <p:cNvPr id="119845" name="Line 37"/>
            <p:cNvSpPr>
              <a:spLocks noChangeShapeType="1"/>
            </p:cNvSpPr>
            <p:nvPr/>
          </p:nvSpPr>
          <p:spPr bwMode="auto">
            <a:xfrm>
              <a:off x="4405" y="290"/>
              <a:ext cx="0" cy="2030"/>
            </a:xfrm>
            <a:prstGeom prst="line">
              <a:avLst/>
            </a:prstGeom>
            <a:noFill/>
            <a:ln w="9525" cmpd="sng">
              <a:solidFill>
                <a:srgbClr val="000000"/>
              </a:solidFill>
              <a:prstDash val="lgDashDotDot"/>
              <a:round/>
              <a:headEnd/>
              <a:tailEnd/>
            </a:ln>
          </p:spPr>
          <p:txBody>
            <a:bodyPr/>
            <a:lstStyle/>
            <a:p>
              <a:endParaRPr lang="zh-CN" altLang="en-US" sz="2400" smtClean="0">
                <a:solidFill>
                  <a:srgbClr val="000000"/>
                </a:solidFill>
                <a:latin typeface="Tahoma" pitchFamily="34" charset="0"/>
              </a:endParaRPr>
            </a:p>
          </p:txBody>
        </p:sp>
        <p:sp>
          <p:nvSpPr>
            <p:cNvPr id="119846" name="Rectangle 38"/>
            <p:cNvSpPr>
              <a:spLocks noChangeArrowheads="1"/>
            </p:cNvSpPr>
            <p:nvPr/>
          </p:nvSpPr>
          <p:spPr bwMode="auto">
            <a:xfrm>
              <a:off x="0" y="905"/>
              <a:ext cx="680" cy="260"/>
            </a:xfrm>
            <a:prstGeom prst="rect">
              <a:avLst/>
            </a:prstGeom>
            <a:solidFill>
              <a:srgbClr val="FFFFFF"/>
            </a:solidFill>
            <a:ln w="9525">
              <a:noFill/>
              <a:miter lim="800000"/>
              <a:headEnd/>
              <a:tailEnd/>
            </a:ln>
          </p:spPr>
          <p:txBody>
            <a:bodyPr lIns="0" tIns="0" rIns="0" bIns="0"/>
            <a:lstStyle/>
            <a:p>
              <a:endParaRPr lang="zh-CN" altLang="zh-CN" sz="1600" smtClean="0">
                <a:solidFill>
                  <a:srgbClr val="000000"/>
                </a:solidFill>
                <a:latin typeface="Tahoma" pitchFamily="34" charset="0"/>
              </a:endParaRPr>
            </a:p>
          </p:txBody>
        </p:sp>
        <p:sp>
          <p:nvSpPr>
            <p:cNvPr id="119847" name="Rectangle 39"/>
            <p:cNvSpPr>
              <a:spLocks noChangeArrowheads="1"/>
            </p:cNvSpPr>
            <p:nvPr/>
          </p:nvSpPr>
          <p:spPr bwMode="auto">
            <a:xfrm>
              <a:off x="0" y="1368"/>
              <a:ext cx="680" cy="260"/>
            </a:xfrm>
            <a:prstGeom prst="rect">
              <a:avLst/>
            </a:prstGeom>
            <a:solidFill>
              <a:srgbClr val="FFFFFF"/>
            </a:solidFill>
            <a:ln w="9525">
              <a:noFill/>
              <a:miter lim="800000"/>
              <a:headEnd/>
              <a:tailEnd/>
            </a:ln>
          </p:spPr>
          <p:txBody>
            <a:bodyPr lIns="0" tIns="0" rIns="0" bIns="0"/>
            <a:lstStyle/>
            <a:p>
              <a:endParaRPr lang="zh-CN" altLang="zh-CN" sz="1600" smtClean="0">
                <a:solidFill>
                  <a:srgbClr val="000000"/>
                </a:solidFill>
                <a:latin typeface="Tahoma" pitchFamily="34" charset="0"/>
              </a:endParaRPr>
            </a:p>
          </p:txBody>
        </p:sp>
        <p:sp>
          <p:nvSpPr>
            <p:cNvPr id="119848" name="Rectangle 40"/>
            <p:cNvSpPr>
              <a:spLocks noChangeArrowheads="1"/>
            </p:cNvSpPr>
            <p:nvPr/>
          </p:nvSpPr>
          <p:spPr bwMode="auto">
            <a:xfrm>
              <a:off x="1392" y="82"/>
              <a:ext cx="3444" cy="408"/>
            </a:xfrm>
            <a:prstGeom prst="rect">
              <a:avLst/>
            </a:prstGeom>
            <a:solidFill>
              <a:srgbClr val="FFFFFF"/>
            </a:solidFill>
            <a:ln w="9525">
              <a:noFill/>
              <a:miter lim="800000"/>
              <a:headEnd/>
              <a:tailEnd/>
            </a:ln>
          </p:spPr>
          <p:txBody>
            <a:bodyPr lIns="0" tIns="0" rIns="0" bIns="0"/>
            <a:lstStyle/>
            <a:p>
              <a:pPr algn="just"/>
              <a:r>
                <a:rPr lang="zh-CN" altLang="en-US" sz="1600" dirty="0" smtClean="0">
                  <a:solidFill>
                    <a:srgbClr val="000000"/>
                  </a:solidFill>
                </a:rPr>
                <a:t>连续</a:t>
              </a:r>
              <a:r>
                <a:rPr lang="zh-CN" altLang="zh-CN" sz="1600" dirty="0" smtClean="0">
                  <a:solidFill>
                    <a:srgbClr val="000000"/>
                  </a:solidFill>
                </a:rPr>
                <a:t>14</a:t>
              </a:r>
              <a:r>
                <a:rPr lang="zh-CN" altLang="en-US" sz="1600" dirty="0" smtClean="0">
                  <a:solidFill>
                    <a:srgbClr val="000000"/>
                  </a:solidFill>
                </a:rPr>
                <a:t>点出现在           之间</a:t>
              </a:r>
              <a:endParaRPr lang="zh-CN" altLang="en-US" sz="1600" dirty="0" smtClean="0">
                <a:solidFill>
                  <a:srgbClr val="000000"/>
                </a:solidFill>
                <a:latin typeface="Tahoma" pitchFamily="34" charset="0"/>
              </a:endParaRPr>
            </a:p>
          </p:txBody>
        </p:sp>
        <p:sp>
          <p:nvSpPr>
            <p:cNvPr id="119849" name="Rectangle 41"/>
            <p:cNvSpPr>
              <a:spLocks noChangeArrowheads="1"/>
            </p:cNvSpPr>
            <p:nvPr/>
          </p:nvSpPr>
          <p:spPr bwMode="auto">
            <a:xfrm>
              <a:off x="7029" y="428"/>
              <a:ext cx="1491" cy="297"/>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UCL()</a:t>
              </a:r>
              <a:endParaRPr lang="zh-CN" altLang="zh-CN" sz="1600" smtClean="0">
                <a:solidFill>
                  <a:srgbClr val="000000"/>
                </a:solidFill>
                <a:latin typeface="Tahoma" pitchFamily="34" charset="0"/>
              </a:endParaRPr>
            </a:p>
          </p:txBody>
        </p:sp>
        <p:sp>
          <p:nvSpPr>
            <p:cNvPr id="119850" name="Rectangle 42"/>
            <p:cNvSpPr>
              <a:spLocks noChangeArrowheads="1"/>
            </p:cNvSpPr>
            <p:nvPr/>
          </p:nvSpPr>
          <p:spPr bwMode="auto">
            <a:xfrm>
              <a:off x="7029" y="1740"/>
              <a:ext cx="1491" cy="297"/>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LCL()</a:t>
              </a:r>
              <a:endParaRPr lang="zh-CN" altLang="zh-CN" sz="1600" smtClean="0">
                <a:solidFill>
                  <a:srgbClr val="000000"/>
                </a:solidFill>
                <a:latin typeface="Tahoma" pitchFamily="34" charset="0"/>
              </a:endParaRPr>
            </a:p>
          </p:txBody>
        </p:sp>
        <p:sp>
          <p:nvSpPr>
            <p:cNvPr id="119851" name="Rectangle 43"/>
            <p:cNvSpPr>
              <a:spLocks noChangeArrowheads="1"/>
            </p:cNvSpPr>
            <p:nvPr/>
          </p:nvSpPr>
          <p:spPr bwMode="auto">
            <a:xfrm>
              <a:off x="7029" y="1103"/>
              <a:ext cx="1491" cy="260"/>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CL</a:t>
              </a:r>
              <a:endParaRPr lang="zh-CN" altLang="zh-CN" sz="1600" smtClean="0">
                <a:solidFill>
                  <a:srgbClr val="000000"/>
                </a:solidFill>
                <a:latin typeface="Tahoma" pitchFamily="34" charset="0"/>
              </a:endParaRPr>
            </a:p>
          </p:txBody>
        </p:sp>
      </p:grpSp>
      <p:sp>
        <p:nvSpPr>
          <p:cNvPr id="119852" name="Rectangle 44"/>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19853" name="Object 45"/>
          <p:cNvGraphicFramePr>
            <a:graphicFrameLocks noChangeAspect="1"/>
          </p:cNvGraphicFramePr>
          <p:nvPr/>
        </p:nvGraphicFramePr>
        <p:xfrm>
          <a:off x="3203575" y="3573016"/>
          <a:ext cx="576263" cy="217487"/>
        </p:xfrm>
        <a:graphic>
          <a:graphicData uri="http://schemas.openxmlformats.org/presentationml/2006/ole">
            <p:oleObj spid="_x0000_s143362" r:id="rId3" imgW="432304" imgH="165489" progId="Equation.3">
              <p:embed/>
            </p:oleObj>
          </a:graphicData>
        </a:graphic>
      </p:graphicFrame>
      <p:sp>
        <p:nvSpPr>
          <p:cNvPr id="46"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187450" y="1989138"/>
            <a:ext cx="7772400" cy="4114800"/>
          </a:xfrm>
        </p:spPr>
        <p:txBody>
          <a:bodyPr/>
          <a:lstStyle/>
          <a:p>
            <a:r>
              <a:rPr lang="zh-CN" sz="2400" dirty="0"/>
              <a:t>点连续出现在          之间，称点子接近中心线。若是连续</a:t>
            </a:r>
            <a:r>
              <a:rPr lang="zh-CN" altLang="zh-CN" sz="2400" dirty="0"/>
              <a:t>6</a:t>
            </a:r>
            <a:r>
              <a:rPr lang="zh-CN" sz="2400" dirty="0"/>
              <a:t>点出现在         之间或连续</a:t>
            </a:r>
            <a:r>
              <a:rPr lang="zh-CN" altLang="zh-CN" sz="2400" dirty="0"/>
              <a:t>14</a:t>
            </a:r>
            <a:r>
              <a:rPr lang="zh-CN" sz="2400" dirty="0"/>
              <a:t>点出现在         之间，则判为异常。</a:t>
            </a:r>
          </a:p>
          <a:p>
            <a:r>
              <a:rPr lang="zh-CN" sz="2400" dirty="0"/>
              <a:t>  </a:t>
            </a:r>
            <a:r>
              <a:rPr lang="zh-CN" sz="2400" b="1" dirty="0"/>
              <a:t>点集中在控制界线</a:t>
            </a:r>
            <a:r>
              <a:rPr lang="zh-CN" altLang="zh-CN" sz="2400" b="1" dirty="0"/>
              <a:t>:</a:t>
            </a:r>
          </a:p>
          <a:p>
            <a:r>
              <a:rPr lang="zh-CN" sz="2400" dirty="0"/>
              <a:t>点出现在        至           之间，称为接近控制界线。若出现以下情况，则判为异常：</a:t>
            </a:r>
          </a:p>
          <a:p>
            <a:r>
              <a:rPr lang="zh-CN" sz="2400" dirty="0"/>
              <a:t>连续</a:t>
            </a:r>
            <a:r>
              <a:rPr lang="zh-CN" altLang="zh-CN" sz="2400" dirty="0"/>
              <a:t>3</a:t>
            </a:r>
            <a:r>
              <a:rPr lang="zh-CN" sz="2400" dirty="0"/>
              <a:t>点中有</a:t>
            </a:r>
            <a:r>
              <a:rPr lang="zh-CN" altLang="zh-CN" sz="2400" dirty="0"/>
              <a:t>2</a:t>
            </a:r>
            <a:r>
              <a:rPr lang="zh-CN" sz="2400" dirty="0"/>
              <a:t>点；</a:t>
            </a:r>
          </a:p>
          <a:p>
            <a:r>
              <a:rPr lang="zh-CN" sz="2400" dirty="0"/>
              <a:t>连续</a:t>
            </a:r>
            <a:r>
              <a:rPr lang="zh-CN" altLang="zh-CN" sz="2400" dirty="0"/>
              <a:t>7</a:t>
            </a:r>
            <a:r>
              <a:rPr lang="zh-CN" sz="2400" dirty="0"/>
              <a:t>点中至少有</a:t>
            </a:r>
            <a:r>
              <a:rPr lang="zh-CN" altLang="zh-CN" sz="2400" dirty="0"/>
              <a:t>3</a:t>
            </a:r>
            <a:r>
              <a:rPr lang="zh-CN" sz="2400" dirty="0"/>
              <a:t>点；</a:t>
            </a:r>
          </a:p>
          <a:p>
            <a:r>
              <a:rPr lang="zh-CN" sz="2400" dirty="0"/>
              <a:t>连续</a:t>
            </a:r>
            <a:r>
              <a:rPr lang="zh-CN" altLang="zh-CN" sz="2400" dirty="0"/>
              <a:t>10</a:t>
            </a:r>
            <a:r>
              <a:rPr lang="zh-CN" sz="2400" dirty="0"/>
              <a:t>点中至少有</a:t>
            </a:r>
            <a:r>
              <a:rPr lang="zh-CN" altLang="zh-CN" sz="2400" dirty="0"/>
              <a:t>4</a:t>
            </a:r>
            <a:r>
              <a:rPr lang="zh-CN" sz="2400" dirty="0"/>
              <a:t>点。</a:t>
            </a:r>
          </a:p>
        </p:txBody>
      </p:sp>
      <p:sp>
        <p:nvSpPr>
          <p:cNvPr id="120836" name="Rectangle 4"/>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0837" name="Object 5"/>
          <p:cNvGraphicFramePr>
            <a:graphicFrameLocks noChangeAspect="1"/>
          </p:cNvGraphicFramePr>
          <p:nvPr/>
        </p:nvGraphicFramePr>
        <p:xfrm>
          <a:off x="3492500" y="2155825"/>
          <a:ext cx="935038" cy="252413"/>
        </p:xfrm>
        <a:graphic>
          <a:graphicData uri="http://schemas.openxmlformats.org/presentationml/2006/ole">
            <p:oleObj spid="_x0000_s144386" r:id="rId3" imgW="597217" imgH="165417" progId="Equation.3">
              <p:embed/>
            </p:oleObj>
          </a:graphicData>
        </a:graphic>
      </p:graphicFrame>
      <p:sp>
        <p:nvSpPr>
          <p:cNvPr id="120838" name="Rectangle 6"/>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0839" name="Object 7"/>
          <p:cNvGraphicFramePr>
            <a:graphicFrameLocks noChangeAspect="1"/>
          </p:cNvGraphicFramePr>
          <p:nvPr/>
        </p:nvGraphicFramePr>
        <p:xfrm>
          <a:off x="3635375" y="2492375"/>
          <a:ext cx="936625" cy="252413"/>
        </p:xfrm>
        <a:graphic>
          <a:graphicData uri="http://schemas.openxmlformats.org/presentationml/2006/ole">
            <p:oleObj spid="_x0000_s144387" r:id="rId4" imgW="597217" imgH="165417" progId="Equation.3">
              <p:embed/>
            </p:oleObj>
          </a:graphicData>
        </a:graphic>
      </p:graphicFrame>
      <p:graphicFrame>
        <p:nvGraphicFramePr>
          <p:cNvPr id="120840" name="Object 8"/>
          <p:cNvGraphicFramePr>
            <a:graphicFrameLocks noChangeAspect="1"/>
          </p:cNvGraphicFramePr>
          <p:nvPr/>
        </p:nvGraphicFramePr>
        <p:xfrm>
          <a:off x="7596188" y="2492375"/>
          <a:ext cx="720725" cy="273050"/>
        </p:xfrm>
        <a:graphic>
          <a:graphicData uri="http://schemas.openxmlformats.org/presentationml/2006/ole">
            <p:oleObj spid="_x0000_s144388" r:id="rId5" imgW="432304" imgH="165489" progId="Equation.3">
              <p:embed/>
            </p:oleObj>
          </a:graphicData>
        </a:graphic>
      </p:graphicFrame>
      <p:sp>
        <p:nvSpPr>
          <p:cNvPr id="12084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0842" name="Object 10"/>
          <p:cNvGraphicFramePr>
            <a:graphicFrameLocks noChangeAspect="1"/>
          </p:cNvGraphicFramePr>
          <p:nvPr/>
        </p:nvGraphicFramePr>
        <p:xfrm>
          <a:off x="2843213" y="3716338"/>
          <a:ext cx="792162" cy="254000"/>
        </p:xfrm>
        <a:graphic>
          <a:graphicData uri="http://schemas.openxmlformats.org/presentationml/2006/ole">
            <p:oleObj spid="_x0000_s144389" r:id="rId6" imgW="508317" imgH="165417" progId="Equation.3">
              <p:embed/>
            </p:oleObj>
          </a:graphicData>
        </a:graphic>
      </p:graphicFrame>
      <p:sp>
        <p:nvSpPr>
          <p:cNvPr id="120843" name="Rectangle 11"/>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0844" name="Object 12"/>
          <p:cNvGraphicFramePr>
            <a:graphicFrameLocks noChangeAspect="1"/>
          </p:cNvGraphicFramePr>
          <p:nvPr/>
        </p:nvGraphicFramePr>
        <p:xfrm>
          <a:off x="3995738" y="3716338"/>
          <a:ext cx="863600" cy="282575"/>
        </p:xfrm>
        <a:graphic>
          <a:graphicData uri="http://schemas.openxmlformats.org/presentationml/2006/ole">
            <p:oleObj spid="_x0000_s144390" r:id="rId7" imgW="495402" imgH="165345" progId="Equation.3">
              <p:embed/>
            </p:oleObj>
          </a:graphicData>
        </a:graphic>
      </p:graphicFrame>
      <p:sp>
        <p:nvSpPr>
          <p:cNvPr id="13"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979613" y="2205038"/>
            <a:ext cx="4968875" cy="2016125"/>
            <a:chOff x="0" y="0"/>
            <a:chExt cx="5964" cy="2030"/>
          </a:xfrm>
        </p:grpSpPr>
        <p:sp>
          <p:nvSpPr>
            <p:cNvPr id="121860" name="未知"/>
            <p:cNvSpPr>
              <a:spLocks/>
            </p:cNvSpPr>
            <p:nvPr/>
          </p:nvSpPr>
          <p:spPr bwMode="auto">
            <a:xfrm>
              <a:off x="249" y="433"/>
              <a:ext cx="3829" cy="1069"/>
            </a:xfrm>
            <a:custGeom>
              <a:avLst/>
              <a:gdLst/>
              <a:ahLst/>
              <a:cxnLst>
                <a:cxn ang="0">
                  <a:pos x="0" y="863"/>
                </a:cxn>
                <a:cxn ang="0">
                  <a:pos x="402" y="279"/>
                </a:cxn>
                <a:cxn ang="0">
                  <a:pos x="830" y="1069"/>
                </a:cxn>
                <a:cxn ang="0">
                  <a:pos x="1259" y="792"/>
                </a:cxn>
                <a:cxn ang="0">
                  <a:pos x="1677" y="412"/>
                </a:cxn>
                <a:cxn ang="0">
                  <a:pos x="2104" y="1069"/>
                </a:cxn>
                <a:cxn ang="0">
                  <a:pos x="2524" y="800"/>
                </a:cxn>
                <a:cxn ang="0">
                  <a:pos x="2919" y="0"/>
                </a:cxn>
                <a:cxn ang="0">
                  <a:pos x="3402" y="285"/>
                </a:cxn>
                <a:cxn ang="0">
                  <a:pos x="3829" y="40"/>
                </a:cxn>
              </a:cxnLst>
              <a:rect l="0" t="0" r="r" b="b"/>
              <a:pathLst>
                <a:path w="3829" h="1069">
                  <a:moveTo>
                    <a:pt x="0" y="863"/>
                  </a:moveTo>
                  <a:lnTo>
                    <a:pt x="402" y="279"/>
                  </a:lnTo>
                  <a:lnTo>
                    <a:pt x="830" y="1069"/>
                  </a:lnTo>
                  <a:lnTo>
                    <a:pt x="1259" y="792"/>
                  </a:lnTo>
                  <a:lnTo>
                    <a:pt x="1677" y="412"/>
                  </a:lnTo>
                  <a:lnTo>
                    <a:pt x="2104" y="1069"/>
                  </a:lnTo>
                  <a:lnTo>
                    <a:pt x="2524" y="800"/>
                  </a:lnTo>
                  <a:lnTo>
                    <a:pt x="2919" y="0"/>
                  </a:lnTo>
                  <a:lnTo>
                    <a:pt x="3402" y="285"/>
                  </a:lnTo>
                  <a:lnTo>
                    <a:pt x="3829" y="40"/>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1" name="Oval 5"/>
            <p:cNvSpPr>
              <a:spLocks noChangeArrowheads="1"/>
            </p:cNvSpPr>
            <p:nvPr/>
          </p:nvSpPr>
          <p:spPr bwMode="auto">
            <a:xfrm>
              <a:off x="218" y="124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2" name="Oval 6"/>
            <p:cNvSpPr>
              <a:spLocks noChangeArrowheads="1"/>
            </p:cNvSpPr>
            <p:nvPr/>
          </p:nvSpPr>
          <p:spPr bwMode="auto">
            <a:xfrm>
              <a:off x="621" y="68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3" name="Oval 7"/>
            <p:cNvSpPr>
              <a:spLocks noChangeArrowheads="1"/>
            </p:cNvSpPr>
            <p:nvPr/>
          </p:nvSpPr>
          <p:spPr bwMode="auto">
            <a:xfrm>
              <a:off x="1064" y="146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4" name="Oval 8"/>
            <p:cNvSpPr>
              <a:spLocks noChangeArrowheads="1"/>
            </p:cNvSpPr>
            <p:nvPr/>
          </p:nvSpPr>
          <p:spPr bwMode="auto">
            <a:xfrm>
              <a:off x="1474" y="118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5" name="Oval 9"/>
            <p:cNvSpPr>
              <a:spLocks noChangeArrowheads="1"/>
            </p:cNvSpPr>
            <p:nvPr/>
          </p:nvSpPr>
          <p:spPr bwMode="auto">
            <a:xfrm>
              <a:off x="1892" y="81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6" name="Oval 10"/>
            <p:cNvSpPr>
              <a:spLocks noChangeArrowheads="1"/>
            </p:cNvSpPr>
            <p:nvPr/>
          </p:nvSpPr>
          <p:spPr bwMode="auto">
            <a:xfrm>
              <a:off x="2341" y="1461"/>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7" name="Oval 11"/>
            <p:cNvSpPr>
              <a:spLocks noChangeArrowheads="1"/>
            </p:cNvSpPr>
            <p:nvPr/>
          </p:nvSpPr>
          <p:spPr bwMode="auto">
            <a:xfrm>
              <a:off x="2745" y="120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8" name="Oval 12"/>
            <p:cNvSpPr>
              <a:spLocks noChangeArrowheads="1"/>
            </p:cNvSpPr>
            <p:nvPr/>
          </p:nvSpPr>
          <p:spPr bwMode="auto">
            <a:xfrm>
              <a:off x="3142" y="41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69" name="Oval 13"/>
            <p:cNvSpPr>
              <a:spLocks noChangeArrowheads="1"/>
            </p:cNvSpPr>
            <p:nvPr/>
          </p:nvSpPr>
          <p:spPr bwMode="auto">
            <a:xfrm>
              <a:off x="3621" y="689"/>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70" name="Oval 14"/>
            <p:cNvSpPr>
              <a:spLocks noChangeArrowheads="1"/>
            </p:cNvSpPr>
            <p:nvPr/>
          </p:nvSpPr>
          <p:spPr bwMode="auto">
            <a:xfrm>
              <a:off x="4035" y="45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21871" name="Line 15"/>
            <p:cNvSpPr>
              <a:spLocks noChangeShapeType="1"/>
            </p:cNvSpPr>
            <p:nvPr/>
          </p:nvSpPr>
          <p:spPr bwMode="auto">
            <a:xfrm flipV="1">
              <a:off x="0" y="0"/>
              <a:ext cx="0" cy="203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21872" name="Line 16"/>
            <p:cNvSpPr>
              <a:spLocks noChangeShapeType="1"/>
            </p:cNvSpPr>
            <p:nvPr/>
          </p:nvSpPr>
          <p:spPr bwMode="auto">
            <a:xfrm>
              <a:off x="0" y="2030"/>
              <a:ext cx="4899"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grpSp>
          <p:nvGrpSpPr>
            <p:cNvPr id="3" name="Group 17"/>
            <p:cNvGrpSpPr>
              <a:grpSpLocks/>
            </p:cNvGrpSpPr>
            <p:nvPr/>
          </p:nvGrpSpPr>
          <p:grpSpPr bwMode="auto">
            <a:xfrm>
              <a:off x="0" y="390"/>
              <a:ext cx="4686" cy="1205"/>
              <a:chOff x="0" y="0"/>
              <a:chExt cx="4686" cy="1205"/>
            </a:xfrm>
          </p:grpSpPr>
          <p:sp>
            <p:nvSpPr>
              <p:cNvPr id="121874" name="Line 18"/>
              <p:cNvSpPr>
                <a:spLocks noChangeShapeType="1"/>
              </p:cNvSpPr>
              <p:nvPr/>
            </p:nvSpPr>
            <p:spPr bwMode="auto">
              <a:xfrm>
                <a:off x="0" y="625"/>
                <a:ext cx="4686"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21875" name="Line 19"/>
              <p:cNvSpPr>
                <a:spLocks noChangeShapeType="1"/>
              </p:cNvSpPr>
              <p:nvPr/>
            </p:nvSpPr>
            <p:spPr bwMode="auto">
              <a:xfrm>
                <a:off x="0" y="1015"/>
                <a:ext cx="4686" cy="0"/>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121876" name="Line 20"/>
              <p:cNvSpPr>
                <a:spLocks noChangeShapeType="1"/>
              </p:cNvSpPr>
              <p:nvPr/>
            </p:nvSpPr>
            <p:spPr bwMode="auto">
              <a:xfrm>
                <a:off x="0" y="215"/>
                <a:ext cx="4686" cy="0"/>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121877" name="Line 21"/>
              <p:cNvSpPr>
                <a:spLocks noChangeShapeType="1"/>
              </p:cNvSpPr>
              <p:nvPr/>
            </p:nvSpPr>
            <p:spPr bwMode="auto">
              <a:xfrm>
                <a:off x="0" y="0"/>
                <a:ext cx="4686"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121878" name="Line 22"/>
              <p:cNvSpPr>
                <a:spLocks noChangeShapeType="1"/>
              </p:cNvSpPr>
              <p:nvPr/>
            </p:nvSpPr>
            <p:spPr bwMode="auto">
              <a:xfrm>
                <a:off x="0" y="1205"/>
                <a:ext cx="4686"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grpSp>
        <p:sp>
          <p:nvSpPr>
            <p:cNvPr id="121879" name="Rectangle 23"/>
            <p:cNvSpPr>
              <a:spLocks noChangeArrowheads="1"/>
            </p:cNvSpPr>
            <p:nvPr/>
          </p:nvSpPr>
          <p:spPr bwMode="auto">
            <a:xfrm>
              <a:off x="4686" y="159"/>
              <a:ext cx="1278" cy="315"/>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UCL</a:t>
              </a:r>
              <a:endParaRPr lang="zh-CN" altLang="zh-CN" sz="1400" smtClean="0">
                <a:solidFill>
                  <a:srgbClr val="000000"/>
                </a:solidFill>
                <a:latin typeface="Tahoma" pitchFamily="34" charset="0"/>
              </a:endParaRPr>
            </a:p>
          </p:txBody>
        </p:sp>
        <p:sp>
          <p:nvSpPr>
            <p:cNvPr id="121880" name="Rectangle 24"/>
            <p:cNvSpPr>
              <a:spLocks noChangeArrowheads="1"/>
            </p:cNvSpPr>
            <p:nvPr/>
          </p:nvSpPr>
          <p:spPr bwMode="auto">
            <a:xfrm>
              <a:off x="4686" y="499"/>
              <a:ext cx="800" cy="260"/>
            </a:xfrm>
            <a:prstGeom prst="rect">
              <a:avLst/>
            </a:prstGeom>
            <a:solidFill>
              <a:srgbClr val="FFFFFF"/>
            </a:solidFill>
            <a:ln w="9525">
              <a:noFill/>
              <a:miter lim="800000"/>
              <a:headEnd/>
              <a:tailEnd/>
            </a:ln>
          </p:spPr>
          <p:txBody>
            <a:bodyPr lIns="0" tIns="0" rIns="0" bIns="0"/>
            <a:lstStyle/>
            <a:p>
              <a:endParaRPr lang="zh-CN" altLang="zh-CN" sz="1400" smtClean="0">
                <a:solidFill>
                  <a:srgbClr val="000000"/>
                </a:solidFill>
                <a:latin typeface="Tahoma" pitchFamily="34" charset="0"/>
              </a:endParaRPr>
            </a:p>
          </p:txBody>
        </p:sp>
        <p:sp>
          <p:nvSpPr>
            <p:cNvPr id="121881" name="Rectangle 25"/>
            <p:cNvSpPr>
              <a:spLocks noChangeArrowheads="1"/>
            </p:cNvSpPr>
            <p:nvPr/>
          </p:nvSpPr>
          <p:spPr bwMode="auto">
            <a:xfrm>
              <a:off x="4686" y="871"/>
              <a:ext cx="1278" cy="315"/>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CL</a:t>
              </a:r>
              <a:endParaRPr lang="zh-CN" altLang="zh-CN" sz="1400" smtClean="0">
                <a:solidFill>
                  <a:srgbClr val="000000"/>
                </a:solidFill>
                <a:latin typeface="Tahoma" pitchFamily="34" charset="0"/>
              </a:endParaRPr>
            </a:p>
          </p:txBody>
        </p:sp>
        <p:sp>
          <p:nvSpPr>
            <p:cNvPr id="121882" name="Rectangle 26"/>
            <p:cNvSpPr>
              <a:spLocks noChangeArrowheads="1"/>
            </p:cNvSpPr>
            <p:nvPr/>
          </p:nvSpPr>
          <p:spPr bwMode="auto">
            <a:xfrm>
              <a:off x="4686" y="1203"/>
              <a:ext cx="800" cy="260"/>
            </a:xfrm>
            <a:prstGeom prst="rect">
              <a:avLst/>
            </a:prstGeom>
            <a:solidFill>
              <a:srgbClr val="FFFFFF"/>
            </a:solidFill>
            <a:ln w="9525">
              <a:noFill/>
              <a:miter lim="800000"/>
              <a:headEnd/>
              <a:tailEnd/>
            </a:ln>
          </p:spPr>
          <p:txBody>
            <a:bodyPr lIns="0" tIns="0" rIns="0" bIns="0"/>
            <a:lstStyle/>
            <a:p>
              <a:endParaRPr lang="zh-CN" altLang="zh-CN" sz="1400" smtClean="0">
                <a:solidFill>
                  <a:srgbClr val="000000"/>
                </a:solidFill>
                <a:latin typeface="Tahoma" pitchFamily="34" charset="0"/>
              </a:endParaRPr>
            </a:p>
          </p:txBody>
        </p:sp>
        <p:sp>
          <p:nvSpPr>
            <p:cNvPr id="121883" name="Rectangle 27"/>
            <p:cNvSpPr>
              <a:spLocks noChangeArrowheads="1"/>
            </p:cNvSpPr>
            <p:nvPr/>
          </p:nvSpPr>
          <p:spPr bwMode="auto">
            <a:xfrm>
              <a:off x="4686" y="1461"/>
              <a:ext cx="1278" cy="315"/>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LCL</a:t>
              </a:r>
              <a:endParaRPr lang="zh-CN" altLang="zh-CN" sz="1400" smtClean="0">
                <a:solidFill>
                  <a:srgbClr val="000000"/>
                </a:solidFill>
                <a:latin typeface="Tahoma" pitchFamily="34" charset="0"/>
              </a:endParaRPr>
            </a:p>
          </p:txBody>
        </p:sp>
      </p:grpSp>
      <p:sp>
        <p:nvSpPr>
          <p:cNvPr id="121884" name="Rectangle 28"/>
          <p:cNvSpPr>
            <a:spLocks noChangeArrowheads="1"/>
          </p:cNvSpPr>
          <p:nvPr/>
        </p:nvSpPr>
        <p:spPr bwMode="auto">
          <a:xfrm>
            <a:off x="971550" y="4694238"/>
            <a:ext cx="7362825" cy="822325"/>
          </a:xfrm>
          <a:prstGeom prst="rect">
            <a:avLst/>
          </a:prstGeom>
          <a:noFill/>
          <a:ln w="9525">
            <a:noFill/>
            <a:miter lim="800000"/>
            <a:headEnd/>
            <a:tailEnd/>
          </a:ln>
          <a:effectLst/>
        </p:spPr>
        <p:txBody>
          <a:bodyPr anchor="ctr">
            <a:spAutoFit/>
          </a:bodyPr>
          <a:lstStyle/>
          <a:p>
            <a:r>
              <a:rPr lang="zh-CN" altLang="en-US" sz="2400" smtClean="0">
                <a:solidFill>
                  <a:srgbClr val="000000"/>
                </a:solidFill>
                <a:latin typeface="Tahoma" pitchFamily="34" charset="0"/>
              </a:rPr>
              <a:t>点接近控制界线的原因可能是控制不严，</a:t>
            </a:r>
            <a:r>
              <a:rPr lang="zh-CN" altLang="en-US" sz="2400" smtClean="0">
                <a:solidFill>
                  <a:srgbClr val="FF0000"/>
                </a:solidFill>
                <a:latin typeface="Tahoma" pitchFamily="34" charset="0"/>
              </a:rPr>
              <a:t>质量波动太大</a:t>
            </a:r>
            <a:r>
              <a:rPr lang="zh-CN" altLang="en-US" sz="2400" smtClean="0">
                <a:solidFill>
                  <a:srgbClr val="000000"/>
                </a:solidFill>
                <a:latin typeface="Tahoma" pitchFamily="34" charset="0"/>
              </a:rPr>
              <a:t>，应迅速查清原因并加以消除。</a:t>
            </a:r>
          </a:p>
        </p:txBody>
      </p:sp>
      <p:sp>
        <p:nvSpPr>
          <p:cNvPr id="29"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467544" y="1052736"/>
            <a:ext cx="8487544" cy="5079777"/>
          </a:xfrm>
        </p:spPr>
        <p:txBody>
          <a:bodyPr/>
          <a:lstStyle/>
          <a:p>
            <a:pPr>
              <a:lnSpc>
                <a:spcPct val="150000"/>
              </a:lnSpc>
            </a:pPr>
            <a:r>
              <a:rPr lang="zh-CN" altLang="zh-CN" sz="2400" b="1" dirty="0"/>
              <a:t>5. </a:t>
            </a:r>
            <a:r>
              <a:rPr lang="zh-CN" sz="2400" b="1" dirty="0"/>
              <a:t>控制图的应用</a:t>
            </a:r>
          </a:p>
          <a:p>
            <a:pPr>
              <a:lnSpc>
                <a:spcPct val="150000"/>
              </a:lnSpc>
            </a:pPr>
            <a:r>
              <a:rPr lang="zh-CN" altLang="zh-CN" sz="2400" dirty="0"/>
              <a:t>(1) </a:t>
            </a:r>
            <a:r>
              <a:rPr lang="zh-CN" sz="2400" dirty="0"/>
              <a:t>分析用控制图与管理用控制图</a:t>
            </a:r>
          </a:p>
          <a:p>
            <a:pPr>
              <a:lnSpc>
                <a:spcPct val="150000"/>
              </a:lnSpc>
            </a:pPr>
            <a:r>
              <a:rPr lang="zh-CN" sz="2400" dirty="0"/>
              <a:t>按照控制图的用途，可将其分为分析用控制图与管理用控制图两类。</a:t>
            </a:r>
          </a:p>
          <a:p>
            <a:pPr>
              <a:lnSpc>
                <a:spcPct val="150000"/>
              </a:lnSpc>
            </a:pPr>
            <a:r>
              <a:rPr lang="zh-CN" sz="2400" b="1" dirty="0"/>
              <a:t>分析用控制图</a:t>
            </a:r>
            <a:r>
              <a:rPr lang="zh-CN" altLang="zh-CN" sz="2400" b="1" dirty="0"/>
              <a:t>:</a:t>
            </a:r>
            <a:r>
              <a:rPr lang="zh-CN" sz="2400" dirty="0"/>
              <a:t>主要用于</a:t>
            </a:r>
            <a:r>
              <a:rPr lang="zh-CN" sz="2400" dirty="0">
                <a:solidFill>
                  <a:schemeClr val="hlink"/>
                </a:solidFill>
              </a:rPr>
              <a:t>调查</a:t>
            </a:r>
            <a:r>
              <a:rPr lang="zh-CN" sz="2400" dirty="0"/>
              <a:t>工序或工作过程</a:t>
            </a:r>
            <a:r>
              <a:rPr lang="zh-CN" sz="2400" dirty="0">
                <a:solidFill>
                  <a:schemeClr val="hlink"/>
                </a:solidFill>
              </a:rPr>
              <a:t>是否处于控制状态</a:t>
            </a:r>
            <a:r>
              <a:rPr lang="zh-CN" sz="2400" dirty="0"/>
              <a:t>，是否发生了异常，从而得到总体平均值和标准差的估计值，为确定控制界限提供较为准确的依据。</a:t>
            </a:r>
          </a:p>
          <a:p>
            <a:pPr>
              <a:lnSpc>
                <a:spcPct val="150000"/>
              </a:lnSpc>
            </a:pPr>
            <a:r>
              <a:rPr lang="zh-CN" sz="2400" b="1" dirty="0"/>
              <a:t>管理用控制图</a:t>
            </a:r>
            <a:r>
              <a:rPr lang="zh-CN" altLang="zh-CN" sz="2400" b="1" dirty="0"/>
              <a:t>:</a:t>
            </a:r>
            <a:r>
              <a:rPr lang="zh-CN" sz="2400" dirty="0"/>
              <a:t>主要用于控制工序或工作状态，</a:t>
            </a:r>
            <a:r>
              <a:rPr lang="zh-CN" sz="2400" dirty="0">
                <a:solidFill>
                  <a:schemeClr val="hlink"/>
                </a:solidFill>
              </a:rPr>
              <a:t>使之处于控制之中</a:t>
            </a:r>
            <a:r>
              <a:rPr lang="zh-CN" sz="2400" dirty="0"/>
              <a:t>。</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a:t>
            </a:r>
            <a:r>
              <a:rPr lang="zh-CN" altLang="en-US"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95288" y="980728"/>
            <a:ext cx="8559800" cy="5328592"/>
          </a:xfrm>
        </p:spPr>
        <p:txBody>
          <a:bodyPr/>
          <a:lstStyle/>
          <a:p>
            <a:pPr>
              <a:lnSpc>
                <a:spcPct val="150000"/>
              </a:lnSpc>
            </a:pPr>
            <a:r>
              <a:rPr lang="zh-CN" altLang="zh-CN" sz="2000" b="1" dirty="0"/>
              <a:t>(2)</a:t>
            </a:r>
            <a:r>
              <a:rPr lang="zh-CN" sz="2000" b="1" dirty="0"/>
              <a:t>控制图的使用及注意事项</a:t>
            </a:r>
          </a:p>
          <a:p>
            <a:pPr>
              <a:lnSpc>
                <a:spcPct val="150000"/>
              </a:lnSpc>
            </a:pPr>
            <a:r>
              <a:rPr lang="zh-CN" altLang="zh-CN" sz="2000" b="1" dirty="0"/>
              <a:t>1</a:t>
            </a:r>
            <a:r>
              <a:rPr lang="zh-CN" sz="2000" b="1" dirty="0"/>
              <a:t>）使用控制图控制项目质量</a:t>
            </a:r>
          </a:p>
          <a:p>
            <a:pPr>
              <a:lnSpc>
                <a:spcPct val="150000"/>
              </a:lnSpc>
            </a:pPr>
            <a:r>
              <a:rPr lang="zh-CN" sz="2000" b="1" dirty="0"/>
              <a:t>控制对象的选择。</a:t>
            </a:r>
            <a:r>
              <a:rPr lang="zh-CN" sz="2000" dirty="0"/>
              <a:t>用控制图控制项目质量，其控制对象可以是项目（工序）质量综合指标，也可以是单项指标；可以是计量数据，也可以是计数值。</a:t>
            </a:r>
          </a:p>
          <a:p>
            <a:pPr>
              <a:lnSpc>
                <a:spcPct val="150000"/>
              </a:lnSpc>
            </a:pPr>
            <a:r>
              <a:rPr lang="zh-CN" sz="2000" dirty="0"/>
              <a:t>在具体选择过程中应该考虑以下几点：</a:t>
            </a:r>
          </a:p>
          <a:p>
            <a:pPr>
              <a:lnSpc>
                <a:spcPct val="150000"/>
              </a:lnSpc>
            </a:pPr>
            <a:r>
              <a:rPr lang="zh-CN" sz="2000" dirty="0"/>
              <a:t>① 不仅要选择</a:t>
            </a:r>
            <a:r>
              <a:rPr lang="zh-CN" sz="2000" dirty="0">
                <a:solidFill>
                  <a:schemeClr val="hlink"/>
                </a:solidFill>
              </a:rPr>
              <a:t>最终的项目产品的质量特性</a:t>
            </a:r>
            <a:r>
              <a:rPr lang="zh-CN" sz="2000" dirty="0"/>
              <a:t>作为控制对象，同时应考虑项目的</a:t>
            </a:r>
            <a:r>
              <a:rPr lang="zh-CN" sz="2000" dirty="0">
                <a:solidFill>
                  <a:schemeClr val="hlink"/>
                </a:solidFill>
              </a:rPr>
              <a:t>阶段产品、工序、原材料</a:t>
            </a:r>
            <a:r>
              <a:rPr lang="zh-CN" sz="2000" dirty="0"/>
              <a:t>的质量的特性。</a:t>
            </a:r>
          </a:p>
          <a:p>
            <a:pPr>
              <a:lnSpc>
                <a:spcPct val="150000"/>
              </a:lnSpc>
            </a:pPr>
            <a:r>
              <a:rPr lang="zh-CN" sz="2000" dirty="0"/>
              <a:t>② 尽量选择</a:t>
            </a:r>
            <a:r>
              <a:rPr lang="zh-CN" sz="2000" dirty="0">
                <a:solidFill>
                  <a:schemeClr val="hlink"/>
                </a:solidFill>
              </a:rPr>
              <a:t>便于测定，便于处理</a:t>
            </a:r>
            <a:r>
              <a:rPr lang="zh-CN" sz="2000" dirty="0"/>
              <a:t>的质量指标。</a:t>
            </a:r>
          </a:p>
          <a:p>
            <a:pPr>
              <a:lnSpc>
                <a:spcPct val="150000"/>
              </a:lnSpc>
            </a:pPr>
            <a:r>
              <a:rPr lang="zh-CN" sz="2000" dirty="0"/>
              <a:t>③ 从技术、经济的角度难于直接测定的质量特性，可选用与之密切相关的代用特性。</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控制图的</a:t>
            </a:r>
            <a:r>
              <a:rPr lang="zh-CN" altLang="en-US" sz="3600" dirty="0" smtClean="0">
                <a:solidFill>
                  <a:srgbClr val="C00000"/>
                </a:solidFill>
              </a:rPr>
              <a:t>应用</a:t>
            </a:r>
            <a:endParaRPr lang="zh-CN" altLang="zh-CN" sz="3600" dirty="0">
              <a:solidFill>
                <a:srgbClr val="C0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528" y="0"/>
            <a:ext cx="8476431" cy="980728"/>
          </a:xfrm>
        </p:spPr>
        <p:txBody>
          <a:bodyPr/>
          <a:lstStyle/>
          <a:p>
            <a:r>
              <a:rPr lang="zh-CN" altLang="en-US" dirty="0" smtClean="0"/>
              <a:t>二、</a:t>
            </a:r>
            <a:r>
              <a:rPr lang="zh-CN" dirty="0" smtClean="0"/>
              <a:t>项目</a:t>
            </a:r>
            <a:r>
              <a:rPr lang="zh-CN" dirty="0"/>
              <a:t>质量控制方法</a:t>
            </a:r>
          </a:p>
        </p:txBody>
      </p:sp>
      <p:sp>
        <p:nvSpPr>
          <p:cNvPr id="4" name="内容占位符 3"/>
          <p:cNvSpPr>
            <a:spLocks noGrp="1"/>
          </p:cNvSpPr>
          <p:nvPr>
            <p:ph idx="1"/>
          </p:nvPr>
        </p:nvSpPr>
        <p:spPr>
          <a:xfrm>
            <a:off x="467544" y="1196753"/>
            <a:ext cx="6192688" cy="576063"/>
          </a:xfrm>
        </p:spPr>
        <p:txBody>
          <a:bodyPr/>
          <a:lstStyle/>
          <a:p>
            <a:r>
              <a:rPr lang="zh-CN" altLang="en-US" b="1" dirty="0" smtClean="0">
                <a:solidFill>
                  <a:srgbClr val="7030A0"/>
                </a:solidFill>
                <a:effectLst>
                  <a:outerShdw blurRad="38100" dist="38100" dir="2700000" algn="tl">
                    <a:srgbClr val="000000">
                      <a:alpha val="43137"/>
                    </a:srgbClr>
                  </a:outerShdw>
                </a:effectLst>
              </a:rPr>
              <a:t>开展项目质量控制活动的步骤</a:t>
            </a:r>
            <a:endParaRPr lang="zh-CN" altLang="en-US" b="1" dirty="0">
              <a:solidFill>
                <a:srgbClr val="7030A0"/>
              </a:solidFill>
              <a:effectLst>
                <a:outerShdw blurRad="38100" dist="38100" dir="2700000" algn="tl">
                  <a:srgbClr val="000000">
                    <a:alpha val="43137"/>
                  </a:srgbClr>
                </a:outerShdw>
              </a:effectLst>
            </a:endParaRPr>
          </a:p>
        </p:txBody>
      </p:sp>
      <p:pic>
        <p:nvPicPr>
          <p:cNvPr id="156675" name="Picture 3"/>
          <p:cNvPicPr>
            <a:picLocks noChangeAspect="1" noChangeArrowheads="1"/>
          </p:cNvPicPr>
          <p:nvPr/>
        </p:nvPicPr>
        <p:blipFill>
          <a:blip r:embed="rId2" cstate="print"/>
          <a:srcRect/>
          <a:stretch>
            <a:fillRect/>
          </a:stretch>
        </p:blipFill>
        <p:spPr bwMode="auto">
          <a:xfrm>
            <a:off x="683568" y="2708920"/>
            <a:ext cx="7730703" cy="1870695"/>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80963" y="1052736"/>
            <a:ext cx="8955087" cy="4935761"/>
          </a:xfrm>
        </p:spPr>
        <p:txBody>
          <a:bodyPr/>
          <a:lstStyle/>
          <a:p>
            <a:pPr>
              <a:lnSpc>
                <a:spcPts val="2800"/>
              </a:lnSpc>
            </a:pPr>
            <a:r>
              <a:rPr lang="zh-CN" sz="2400" b="1" dirty="0"/>
              <a:t>用控制图控制项目质量的实施步骤</a:t>
            </a:r>
            <a:r>
              <a:rPr lang="zh-CN" altLang="zh-CN" sz="2400" b="1" dirty="0"/>
              <a:t>:</a:t>
            </a:r>
          </a:p>
          <a:p>
            <a:pPr>
              <a:lnSpc>
                <a:spcPts val="2800"/>
              </a:lnSpc>
            </a:pPr>
            <a:r>
              <a:rPr lang="zh-CN" altLang="zh-CN" sz="2400" dirty="0"/>
              <a:t>① </a:t>
            </a:r>
            <a:r>
              <a:rPr lang="zh-CN" sz="2400" dirty="0"/>
              <a:t>选定</a:t>
            </a:r>
            <a:r>
              <a:rPr lang="zh-CN" sz="2400" dirty="0">
                <a:solidFill>
                  <a:schemeClr val="hlink"/>
                </a:solidFill>
              </a:rPr>
              <a:t>控制对象</a:t>
            </a:r>
            <a:r>
              <a:rPr lang="zh-CN" sz="2400" dirty="0"/>
              <a:t>。</a:t>
            </a:r>
          </a:p>
          <a:p>
            <a:pPr>
              <a:lnSpc>
                <a:spcPts val="2800"/>
              </a:lnSpc>
            </a:pPr>
            <a:r>
              <a:rPr lang="zh-CN" sz="2400" dirty="0"/>
              <a:t>② 选定控制图并确定</a:t>
            </a:r>
            <a:r>
              <a:rPr lang="zh-CN" sz="2400" dirty="0">
                <a:solidFill>
                  <a:schemeClr val="hlink"/>
                </a:solidFill>
              </a:rPr>
              <a:t>数据采集方法</a:t>
            </a:r>
            <a:r>
              <a:rPr lang="zh-CN" sz="2400" dirty="0"/>
              <a:t>。</a:t>
            </a:r>
          </a:p>
          <a:p>
            <a:pPr>
              <a:lnSpc>
                <a:spcPts val="2800"/>
              </a:lnSpc>
            </a:pPr>
            <a:r>
              <a:rPr lang="zh-CN" sz="2400" dirty="0"/>
              <a:t>③ 将收集的数据</a:t>
            </a:r>
            <a:r>
              <a:rPr lang="zh-CN" sz="2400" dirty="0">
                <a:solidFill>
                  <a:schemeClr val="hlink"/>
                </a:solidFill>
              </a:rPr>
              <a:t>制作直方图</a:t>
            </a:r>
            <a:r>
              <a:rPr lang="zh-CN" sz="2400" dirty="0"/>
              <a:t>并与规格界限相比较，若不能满足，则应提高工序能力，然后重新采集数据。</a:t>
            </a:r>
          </a:p>
          <a:p>
            <a:pPr>
              <a:lnSpc>
                <a:spcPts val="2800"/>
              </a:lnSpc>
            </a:pPr>
            <a:r>
              <a:rPr lang="zh-CN" sz="2400" dirty="0"/>
              <a:t>④ 制作</a:t>
            </a:r>
            <a:r>
              <a:rPr lang="zh-CN" sz="2400" dirty="0">
                <a:solidFill>
                  <a:schemeClr val="hlink"/>
                </a:solidFill>
              </a:rPr>
              <a:t>分析用控制图</a:t>
            </a:r>
            <a:r>
              <a:rPr lang="zh-CN" sz="2400" dirty="0"/>
              <a:t>。</a:t>
            </a:r>
          </a:p>
          <a:p>
            <a:pPr>
              <a:lnSpc>
                <a:spcPts val="2800"/>
              </a:lnSpc>
            </a:pPr>
            <a:r>
              <a:rPr lang="zh-CN" sz="2400" dirty="0"/>
              <a:t>⑤ </a:t>
            </a:r>
            <a:r>
              <a:rPr lang="zh-CN" sz="2400" dirty="0">
                <a:solidFill>
                  <a:schemeClr val="hlink"/>
                </a:solidFill>
              </a:rPr>
              <a:t>判断</a:t>
            </a:r>
            <a:r>
              <a:rPr lang="zh-CN" sz="2400" dirty="0"/>
              <a:t>控制对象</a:t>
            </a:r>
            <a:r>
              <a:rPr lang="zh-CN" sz="2400" b="1" i="1" dirty="0">
                <a:solidFill>
                  <a:schemeClr val="hlink"/>
                </a:solidFill>
              </a:rPr>
              <a:t>是否处于控制状态</a:t>
            </a:r>
            <a:r>
              <a:rPr lang="zh-CN" sz="2400" dirty="0"/>
              <a:t>。</a:t>
            </a:r>
          </a:p>
          <a:p>
            <a:pPr>
              <a:lnSpc>
                <a:spcPts val="2800"/>
              </a:lnSpc>
            </a:pPr>
            <a:r>
              <a:rPr lang="zh-CN" sz="2400" dirty="0"/>
              <a:t>⑥ 若异常，追查原因并加以消除，使作业条件标准化，防止再次发生异常，剔除异常数据，重新制作分析用控制图。</a:t>
            </a:r>
          </a:p>
          <a:p>
            <a:pPr>
              <a:lnSpc>
                <a:spcPts val="2800"/>
              </a:lnSpc>
            </a:pPr>
            <a:r>
              <a:rPr lang="zh-CN" sz="2400" dirty="0"/>
              <a:t>⑦ 延长正常的分析用控制图的控制界限，制作管理用控制图，</a:t>
            </a:r>
            <a:r>
              <a:rPr lang="zh-CN" sz="2400" b="1" i="1" dirty="0">
                <a:solidFill>
                  <a:schemeClr val="hlink"/>
                </a:solidFill>
              </a:rPr>
              <a:t>使之受控</a:t>
            </a:r>
            <a:r>
              <a:rPr lang="zh-CN" sz="2400" dirty="0"/>
              <a:t>。</a:t>
            </a:r>
          </a:p>
          <a:p>
            <a:pPr>
              <a:lnSpc>
                <a:spcPts val="2800"/>
              </a:lnSpc>
            </a:pPr>
            <a:r>
              <a:rPr lang="zh-CN" sz="2400" dirty="0"/>
              <a:t>⑧ 定期抽样、测定、计算并记入管理用控制图，观察分析点的动态，发现异常及时处理，</a:t>
            </a:r>
            <a:r>
              <a:rPr lang="zh-CN" sz="2400" b="1" i="1" dirty="0">
                <a:solidFill>
                  <a:schemeClr val="hlink"/>
                </a:solidFill>
              </a:rPr>
              <a:t>保证控制对象处于控制状态</a:t>
            </a:r>
            <a:r>
              <a:rPr lang="zh-CN" sz="2400" dirty="0"/>
              <a:t>。</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控制图的</a:t>
            </a:r>
            <a:r>
              <a:rPr lang="zh-CN" altLang="en-US" sz="3600" dirty="0" smtClean="0">
                <a:solidFill>
                  <a:srgbClr val="C00000"/>
                </a:solidFill>
              </a:rPr>
              <a:t>应用</a:t>
            </a:r>
            <a:endParaRPr lang="zh-CN" altLang="zh-CN" sz="3600" dirty="0">
              <a:solidFill>
                <a:srgbClr val="C00000"/>
              </a:solidFill>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116632"/>
            <a:ext cx="7343775" cy="6048375"/>
            <a:chOff x="0" y="0"/>
            <a:chExt cx="5964" cy="5755"/>
          </a:xfrm>
          <a:solidFill>
            <a:schemeClr val="accent1">
              <a:lumMod val="90000"/>
            </a:schemeClr>
          </a:solidFill>
        </p:grpSpPr>
        <p:sp>
          <p:nvSpPr>
            <p:cNvPr id="125955" name="Rectangle 3"/>
            <p:cNvSpPr>
              <a:spLocks noChangeArrowheads="1"/>
            </p:cNvSpPr>
            <p:nvPr/>
          </p:nvSpPr>
          <p:spPr bwMode="auto">
            <a:xfrm>
              <a:off x="2556" y="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选择控制对象</a:t>
              </a:r>
              <a:endParaRPr lang="zh-CN" altLang="en-US" sz="1400" b="1" smtClean="0">
                <a:solidFill>
                  <a:srgbClr val="000000"/>
                </a:solidFill>
                <a:latin typeface="Tahoma" pitchFamily="34" charset="0"/>
              </a:endParaRPr>
            </a:p>
          </p:txBody>
        </p:sp>
        <p:sp>
          <p:nvSpPr>
            <p:cNvPr id="125956" name="Rectangle 4"/>
            <p:cNvSpPr>
              <a:spLocks noChangeArrowheads="1"/>
            </p:cNvSpPr>
            <p:nvPr/>
          </p:nvSpPr>
          <p:spPr bwMode="auto">
            <a:xfrm>
              <a:off x="2343" y="580"/>
              <a:ext cx="1650"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选择控制图类型</a:t>
              </a:r>
              <a:endParaRPr lang="zh-CN" altLang="en-US" sz="1400" b="1" smtClean="0">
                <a:solidFill>
                  <a:srgbClr val="000000"/>
                </a:solidFill>
                <a:latin typeface="Tahoma" pitchFamily="34" charset="0"/>
              </a:endParaRPr>
            </a:p>
          </p:txBody>
        </p:sp>
        <p:sp>
          <p:nvSpPr>
            <p:cNvPr id="125957" name="Rectangle 5"/>
            <p:cNvSpPr>
              <a:spLocks noChangeArrowheads="1"/>
            </p:cNvSpPr>
            <p:nvPr/>
          </p:nvSpPr>
          <p:spPr bwMode="auto">
            <a:xfrm>
              <a:off x="2556" y="2275"/>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判    断</a:t>
              </a:r>
              <a:endParaRPr lang="zh-CN" altLang="en-US" sz="1400" b="1" smtClean="0">
                <a:solidFill>
                  <a:srgbClr val="000000"/>
                </a:solidFill>
                <a:latin typeface="Tahoma" pitchFamily="34" charset="0"/>
              </a:endParaRPr>
            </a:p>
          </p:txBody>
        </p:sp>
        <p:sp>
          <p:nvSpPr>
            <p:cNvPr id="125958" name="Rectangle 6"/>
            <p:cNvSpPr>
              <a:spLocks noChangeArrowheads="1"/>
            </p:cNvSpPr>
            <p:nvPr/>
          </p:nvSpPr>
          <p:spPr bwMode="auto">
            <a:xfrm>
              <a:off x="2556" y="111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采集数据</a:t>
              </a:r>
              <a:endParaRPr lang="zh-CN" altLang="en-US" sz="1400" b="1" smtClean="0">
                <a:solidFill>
                  <a:srgbClr val="000000"/>
                </a:solidFill>
                <a:latin typeface="Tahoma" pitchFamily="34" charset="0"/>
              </a:endParaRPr>
            </a:p>
          </p:txBody>
        </p:sp>
        <p:sp>
          <p:nvSpPr>
            <p:cNvPr id="125959" name="Rectangle 7"/>
            <p:cNvSpPr>
              <a:spLocks noChangeArrowheads="1"/>
            </p:cNvSpPr>
            <p:nvPr/>
          </p:nvSpPr>
          <p:spPr bwMode="auto">
            <a:xfrm>
              <a:off x="2556" y="1695"/>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作直方图</a:t>
              </a:r>
              <a:endParaRPr lang="zh-CN" altLang="en-US" sz="1400" b="1" smtClean="0">
                <a:solidFill>
                  <a:srgbClr val="000000"/>
                </a:solidFill>
                <a:latin typeface="Tahoma" pitchFamily="34" charset="0"/>
              </a:endParaRPr>
            </a:p>
          </p:txBody>
        </p:sp>
        <p:sp>
          <p:nvSpPr>
            <p:cNvPr id="125960" name="Line 8"/>
            <p:cNvSpPr>
              <a:spLocks noChangeShapeType="1"/>
            </p:cNvSpPr>
            <p:nvPr/>
          </p:nvSpPr>
          <p:spPr bwMode="auto">
            <a:xfrm>
              <a:off x="3195" y="29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61" name="Line 9"/>
            <p:cNvSpPr>
              <a:spLocks noChangeShapeType="1"/>
            </p:cNvSpPr>
            <p:nvPr/>
          </p:nvSpPr>
          <p:spPr bwMode="auto">
            <a:xfrm>
              <a:off x="3195" y="82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62" name="Line 10"/>
            <p:cNvSpPr>
              <a:spLocks noChangeShapeType="1"/>
            </p:cNvSpPr>
            <p:nvPr/>
          </p:nvSpPr>
          <p:spPr bwMode="auto">
            <a:xfrm>
              <a:off x="3195" y="1405"/>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63" name="Line 11"/>
            <p:cNvSpPr>
              <a:spLocks noChangeShapeType="1"/>
            </p:cNvSpPr>
            <p:nvPr/>
          </p:nvSpPr>
          <p:spPr bwMode="auto">
            <a:xfrm>
              <a:off x="3195" y="1985"/>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64" name="Line 12"/>
            <p:cNvSpPr>
              <a:spLocks noChangeShapeType="1"/>
            </p:cNvSpPr>
            <p:nvPr/>
          </p:nvSpPr>
          <p:spPr bwMode="auto">
            <a:xfrm>
              <a:off x="0" y="5610"/>
              <a:ext cx="426"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grpSp>
          <p:nvGrpSpPr>
            <p:cNvPr id="3" name="Group 13"/>
            <p:cNvGrpSpPr>
              <a:grpSpLocks/>
            </p:cNvGrpSpPr>
            <p:nvPr/>
          </p:nvGrpSpPr>
          <p:grpSpPr bwMode="auto">
            <a:xfrm>
              <a:off x="0" y="3145"/>
              <a:ext cx="5964" cy="2610"/>
              <a:chOff x="0" y="0"/>
              <a:chExt cx="5964" cy="2610"/>
            </a:xfrm>
            <a:grpFill/>
          </p:grpSpPr>
          <p:sp>
            <p:nvSpPr>
              <p:cNvPr id="125966" name="Rectangle 14"/>
              <p:cNvSpPr>
                <a:spLocks noChangeArrowheads="1"/>
              </p:cNvSpPr>
              <p:nvPr/>
            </p:nvSpPr>
            <p:spPr bwMode="auto">
              <a:xfrm>
                <a:off x="852" y="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正    常</a:t>
                </a:r>
                <a:endParaRPr lang="zh-CN" altLang="en-US" sz="1400" b="1" smtClean="0">
                  <a:solidFill>
                    <a:srgbClr val="000000"/>
                  </a:solidFill>
                  <a:latin typeface="Tahoma" pitchFamily="34" charset="0"/>
                </a:endParaRPr>
              </a:p>
            </p:txBody>
          </p:sp>
          <p:sp>
            <p:nvSpPr>
              <p:cNvPr id="125967" name="Rectangle 15"/>
              <p:cNvSpPr>
                <a:spLocks noChangeArrowheads="1"/>
              </p:cNvSpPr>
              <p:nvPr/>
            </p:nvSpPr>
            <p:spPr bwMode="auto">
              <a:xfrm>
                <a:off x="4047" y="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异    常</a:t>
                </a:r>
                <a:endParaRPr lang="zh-CN" altLang="en-US" sz="1400" b="1" smtClean="0">
                  <a:solidFill>
                    <a:srgbClr val="000000"/>
                  </a:solidFill>
                  <a:latin typeface="Tahoma" pitchFamily="34" charset="0"/>
                </a:endParaRPr>
              </a:p>
            </p:txBody>
          </p:sp>
          <p:sp>
            <p:nvSpPr>
              <p:cNvPr id="125968" name="Rectangle 16"/>
              <p:cNvSpPr>
                <a:spLocks noChangeArrowheads="1"/>
              </p:cNvSpPr>
              <p:nvPr/>
            </p:nvSpPr>
            <p:spPr bwMode="auto">
              <a:xfrm>
                <a:off x="639" y="580"/>
                <a:ext cx="1704"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作分析用控制图</a:t>
                </a:r>
                <a:endParaRPr lang="zh-CN" altLang="en-US" sz="1400" b="1" smtClean="0">
                  <a:solidFill>
                    <a:srgbClr val="000000"/>
                  </a:solidFill>
                  <a:latin typeface="Tahoma" pitchFamily="34" charset="0"/>
                </a:endParaRPr>
              </a:p>
            </p:txBody>
          </p:sp>
          <p:sp>
            <p:nvSpPr>
              <p:cNvPr id="125969" name="Rectangle 17"/>
              <p:cNvSpPr>
                <a:spLocks noChangeArrowheads="1"/>
              </p:cNvSpPr>
              <p:nvPr/>
            </p:nvSpPr>
            <p:spPr bwMode="auto">
              <a:xfrm>
                <a:off x="852" y="116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判    断</a:t>
                </a:r>
                <a:endParaRPr lang="zh-CN" altLang="en-US" sz="1400" b="1" smtClean="0">
                  <a:solidFill>
                    <a:srgbClr val="000000"/>
                  </a:solidFill>
                  <a:latin typeface="Tahoma" pitchFamily="34" charset="0"/>
                </a:endParaRPr>
              </a:p>
            </p:txBody>
          </p:sp>
          <p:sp>
            <p:nvSpPr>
              <p:cNvPr id="125970" name="Rectangle 18"/>
              <p:cNvSpPr>
                <a:spLocks noChangeArrowheads="1"/>
              </p:cNvSpPr>
              <p:nvPr/>
            </p:nvSpPr>
            <p:spPr bwMode="auto">
              <a:xfrm>
                <a:off x="852" y="174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异    常</a:t>
                </a:r>
                <a:endParaRPr lang="zh-CN" altLang="en-US" sz="1400" b="1" smtClean="0">
                  <a:solidFill>
                    <a:srgbClr val="000000"/>
                  </a:solidFill>
                  <a:latin typeface="Tahoma" pitchFamily="34" charset="0"/>
                </a:endParaRPr>
              </a:p>
            </p:txBody>
          </p:sp>
          <p:sp>
            <p:nvSpPr>
              <p:cNvPr id="125971" name="Rectangle 19"/>
              <p:cNvSpPr>
                <a:spLocks noChangeArrowheads="1"/>
              </p:cNvSpPr>
              <p:nvPr/>
            </p:nvSpPr>
            <p:spPr bwMode="auto">
              <a:xfrm>
                <a:off x="426" y="2320"/>
                <a:ext cx="2130"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处理、重作分析用控制图</a:t>
                </a:r>
                <a:endParaRPr lang="zh-CN" altLang="en-US" sz="1400" b="1" smtClean="0">
                  <a:solidFill>
                    <a:srgbClr val="000000"/>
                  </a:solidFill>
                  <a:latin typeface="Tahoma" pitchFamily="34" charset="0"/>
                </a:endParaRPr>
              </a:p>
            </p:txBody>
          </p:sp>
          <p:sp>
            <p:nvSpPr>
              <p:cNvPr id="125972" name="Rectangle 20"/>
              <p:cNvSpPr>
                <a:spLocks noChangeArrowheads="1"/>
              </p:cNvSpPr>
              <p:nvPr/>
            </p:nvSpPr>
            <p:spPr bwMode="auto">
              <a:xfrm>
                <a:off x="4047" y="58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提高工序能力</a:t>
                </a:r>
                <a:endParaRPr lang="zh-CN" altLang="en-US" sz="1400" b="1" smtClean="0">
                  <a:solidFill>
                    <a:srgbClr val="000000"/>
                  </a:solidFill>
                  <a:latin typeface="Tahoma" pitchFamily="34" charset="0"/>
                </a:endParaRPr>
              </a:p>
            </p:txBody>
          </p:sp>
          <p:sp>
            <p:nvSpPr>
              <p:cNvPr id="125973" name="Rectangle 21"/>
              <p:cNvSpPr>
                <a:spLocks noChangeArrowheads="1"/>
              </p:cNvSpPr>
              <p:nvPr/>
            </p:nvSpPr>
            <p:spPr bwMode="auto">
              <a:xfrm>
                <a:off x="4047" y="116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正    常</a:t>
                </a:r>
                <a:endParaRPr lang="zh-CN" altLang="en-US" sz="1400" b="1" smtClean="0">
                  <a:solidFill>
                    <a:srgbClr val="000000"/>
                  </a:solidFill>
                  <a:latin typeface="Tahoma" pitchFamily="34" charset="0"/>
                </a:endParaRPr>
              </a:p>
            </p:txBody>
          </p:sp>
          <p:sp>
            <p:nvSpPr>
              <p:cNvPr id="125974" name="Rectangle 22"/>
              <p:cNvSpPr>
                <a:spLocks noChangeArrowheads="1"/>
              </p:cNvSpPr>
              <p:nvPr/>
            </p:nvSpPr>
            <p:spPr bwMode="auto">
              <a:xfrm>
                <a:off x="3834" y="1740"/>
                <a:ext cx="1704"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作管理用控制图</a:t>
                </a:r>
                <a:endParaRPr lang="zh-CN" altLang="en-US" sz="1400" b="1" smtClean="0">
                  <a:solidFill>
                    <a:srgbClr val="000000"/>
                  </a:solidFill>
                  <a:latin typeface="Tahoma" pitchFamily="34" charset="0"/>
                </a:endParaRPr>
              </a:p>
            </p:txBody>
          </p:sp>
          <p:sp>
            <p:nvSpPr>
              <p:cNvPr id="125975" name="Rectangle 23"/>
              <p:cNvSpPr>
                <a:spLocks noChangeArrowheads="1"/>
              </p:cNvSpPr>
              <p:nvPr/>
            </p:nvSpPr>
            <p:spPr bwMode="auto">
              <a:xfrm>
                <a:off x="4047" y="2320"/>
                <a:ext cx="1278" cy="290"/>
              </a:xfrm>
              <a:prstGeom prst="rect">
                <a:avLst/>
              </a:prstGeom>
              <a:grpFill/>
              <a:ln w="9525" cmpd="sng">
                <a:solidFill>
                  <a:srgbClr val="000000"/>
                </a:solidFill>
                <a:miter lim="800000"/>
                <a:headEnd/>
                <a:tailEnd/>
              </a:ln>
            </p:spPr>
            <p:txBody>
              <a:bodyPr lIns="0" tIns="0" rIns="0" bIns="0"/>
              <a:lstStyle/>
              <a:p>
                <a:pPr algn="ctr"/>
                <a:r>
                  <a:rPr lang="zh-CN" altLang="en-US" sz="1400" b="1" smtClean="0">
                    <a:solidFill>
                      <a:srgbClr val="000000"/>
                    </a:solidFill>
                  </a:rPr>
                  <a:t>控    制</a:t>
                </a:r>
                <a:endParaRPr lang="zh-CN" altLang="en-US" sz="1400" b="1" smtClean="0">
                  <a:solidFill>
                    <a:srgbClr val="000000"/>
                  </a:solidFill>
                  <a:latin typeface="Tahoma" pitchFamily="34" charset="0"/>
                </a:endParaRPr>
              </a:p>
            </p:txBody>
          </p:sp>
          <p:sp>
            <p:nvSpPr>
              <p:cNvPr id="125976" name="Line 24"/>
              <p:cNvSpPr>
                <a:spLocks noChangeShapeType="1"/>
              </p:cNvSpPr>
              <p:nvPr/>
            </p:nvSpPr>
            <p:spPr bwMode="auto">
              <a:xfrm>
                <a:off x="1491" y="29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77" name="Line 25"/>
              <p:cNvSpPr>
                <a:spLocks noChangeShapeType="1"/>
              </p:cNvSpPr>
              <p:nvPr/>
            </p:nvSpPr>
            <p:spPr bwMode="auto">
              <a:xfrm>
                <a:off x="1491" y="87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78" name="Line 26"/>
              <p:cNvSpPr>
                <a:spLocks noChangeShapeType="1"/>
              </p:cNvSpPr>
              <p:nvPr/>
            </p:nvSpPr>
            <p:spPr bwMode="auto">
              <a:xfrm>
                <a:off x="1491" y="145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79" name="Line 27"/>
              <p:cNvSpPr>
                <a:spLocks noChangeShapeType="1"/>
              </p:cNvSpPr>
              <p:nvPr/>
            </p:nvSpPr>
            <p:spPr bwMode="auto">
              <a:xfrm>
                <a:off x="1491" y="203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0" name="Line 28"/>
              <p:cNvSpPr>
                <a:spLocks noChangeShapeType="1"/>
              </p:cNvSpPr>
              <p:nvPr/>
            </p:nvSpPr>
            <p:spPr bwMode="auto">
              <a:xfrm>
                <a:off x="4686" y="29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1" name="Line 29"/>
              <p:cNvSpPr>
                <a:spLocks noChangeShapeType="1"/>
              </p:cNvSpPr>
              <p:nvPr/>
            </p:nvSpPr>
            <p:spPr bwMode="auto">
              <a:xfrm>
                <a:off x="4686" y="145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2" name="Line 30"/>
              <p:cNvSpPr>
                <a:spLocks noChangeShapeType="1"/>
              </p:cNvSpPr>
              <p:nvPr/>
            </p:nvSpPr>
            <p:spPr bwMode="auto">
              <a:xfrm>
                <a:off x="4686" y="2030"/>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3" name="Line 31"/>
              <p:cNvSpPr>
                <a:spLocks noChangeShapeType="1"/>
              </p:cNvSpPr>
              <p:nvPr/>
            </p:nvSpPr>
            <p:spPr bwMode="auto">
              <a:xfrm flipV="1">
                <a:off x="0" y="1305"/>
                <a:ext cx="0" cy="116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125984" name="Line 32"/>
              <p:cNvSpPr>
                <a:spLocks noChangeShapeType="1"/>
              </p:cNvSpPr>
              <p:nvPr/>
            </p:nvSpPr>
            <p:spPr bwMode="auto">
              <a:xfrm>
                <a:off x="0" y="1305"/>
                <a:ext cx="852" cy="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5" name="Line 33"/>
              <p:cNvSpPr>
                <a:spLocks noChangeShapeType="1"/>
              </p:cNvSpPr>
              <p:nvPr/>
            </p:nvSpPr>
            <p:spPr bwMode="auto">
              <a:xfrm>
                <a:off x="2130" y="1305"/>
                <a:ext cx="1917" cy="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6" name="Line 34"/>
              <p:cNvSpPr>
                <a:spLocks noChangeShapeType="1"/>
              </p:cNvSpPr>
              <p:nvPr/>
            </p:nvSpPr>
            <p:spPr bwMode="auto">
              <a:xfrm>
                <a:off x="5325" y="725"/>
                <a:ext cx="639"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grpSp>
        <p:sp>
          <p:nvSpPr>
            <p:cNvPr id="125987" name="Line 35"/>
            <p:cNvSpPr>
              <a:spLocks noChangeShapeType="1"/>
            </p:cNvSpPr>
            <p:nvPr/>
          </p:nvSpPr>
          <p:spPr bwMode="auto">
            <a:xfrm flipV="1">
              <a:off x="5964" y="1260"/>
              <a:ext cx="0" cy="261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125988" name="Line 36"/>
            <p:cNvSpPr>
              <a:spLocks noChangeShapeType="1"/>
            </p:cNvSpPr>
            <p:nvPr/>
          </p:nvSpPr>
          <p:spPr bwMode="auto">
            <a:xfrm flipH="1">
              <a:off x="3834" y="1260"/>
              <a:ext cx="2130" cy="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89" name="Line 37"/>
            <p:cNvSpPr>
              <a:spLocks noChangeShapeType="1"/>
            </p:cNvSpPr>
            <p:nvPr/>
          </p:nvSpPr>
          <p:spPr bwMode="auto">
            <a:xfrm>
              <a:off x="1491" y="2855"/>
              <a:ext cx="3195"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125990" name="Line 38"/>
            <p:cNvSpPr>
              <a:spLocks noChangeShapeType="1"/>
            </p:cNvSpPr>
            <p:nvPr/>
          </p:nvSpPr>
          <p:spPr bwMode="auto">
            <a:xfrm>
              <a:off x="3195" y="2565"/>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91" name="Line 39"/>
            <p:cNvSpPr>
              <a:spLocks noChangeShapeType="1"/>
            </p:cNvSpPr>
            <p:nvPr/>
          </p:nvSpPr>
          <p:spPr bwMode="auto">
            <a:xfrm>
              <a:off x="1491" y="2855"/>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sp>
          <p:nvSpPr>
            <p:cNvPr id="125992" name="Line 40"/>
            <p:cNvSpPr>
              <a:spLocks noChangeShapeType="1"/>
            </p:cNvSpPr>
            <p:nvPr/>
          </p:nvSpPr>
          <p:spPr bwMode="auto">
            <a:xfrm>
              <a:off x="4686" y="2855"/>
              <a:ext cx="0" cy="290"/>
            </a:xfrm>
            <a:prstGeom prst="line">
              <a:avLst/>
            </a:prstGeom>
            <a:grpFill/>
            <a:ln w="9525" cmpd="sng">
              <a:solidFill>
                <a:srgbClr val="000000"/>
              </a:solidFill>
              <a:round/>
              <a:headEnd/>
              <a:tailEnd type="triangle" w="med" len="med"/>
            </a:ln>
          </p:spPr>
          <p:txBody>
            <a:bodyPr/>
            <a:lstStyle/>
            <a:p>
              <a:endParaRPr lang="zh-CN" altLang="en-US" sz="2400" b="1" smtClean="0">
                <a:solidFill>
                  <a:srgbClr val="000000"/>
                </a:solidFill>
                <a:latin typeface="Tahoma" pitchFamily="34" charset="0"/>
              </a:endParaRPr>
            </a:p>
          </p:txBody>
        </p:sp>
      </p:grpSp>
    </p:spTree>
  </p:cSld>
  <p:clrMapOvr>
    <a:masterClrMapping/>
  </p:clrMapOvr>
  <p:transition>
    <p:cover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395288" y="1196752"/>
            <a:ext cx="8559800" cy="4935761"/>
          </a:xfrm>
        </p:spPr>
        <p:txBody>
          <a:bodyPr/>
          <a:lstStyle/>
          <a:p>
            <a:pPr>
              <a:lnSpc>
                <a:spcPct val="150000"/>
              </a:lnSpc>
            </a:pPr>
            <a:r>
              <a:rPr lang="zh-CN" altLang="zh-CN" sz="2000" b="1" dirty="0"/>
              <a:t>2</a:t>
            </a:r>
            <a:r>
              <a:rPr lang="zh-CN" sz="2000" b="1" dirty="0"/>
              <a:t>）使用控制图的注意事项</a:t>
            </a:r>
          </a:p>
          <a:p>
            <a:pPr>
              <a:lnSpc>
                <a:spcPct val="150000"/>
              </a:lnSpc>
            </a:pPr>
            <a:r>
              <a:rPr lang="zh-CN" altLang="zh-CN" sz="2000" dirty="0"/>
              <a:t>1</a:t>
            </a:r>
            <a:r>
              <a:rPr lang="zh-CN" sz="2000" dirty="0"/>
              <a:t>）只有在项目（工序）实施过程中</a:t>
            </a:r>
            <a:r>
              <a:rPr lang="zh-CN" sz="2000" dirty="0">
                <a:solidFill>
                  <a:schemeClr val="hlink"/>
                </a:solidFill>
              </a:rPr>
              <a:t>处于正常稳定状态下（正态分布）</a:t>
            </a:r>
            <a:r>
              <a:rPr lang="zh-CN" sz="2000" dirty="0"/>
              <a:t>，所确定的控制界限才有意义。</a:t>
            </a:r>
          </a:p>
          <a:p>
            <a:pPr>
              <a:lnSpc>
                <a:spcPct val="150000"/>
              </a:lnSpc>
            </a:pPr>
            <a:r>
              <a:rPr lang="zh-CN" altLang="zh-CN" sz="2000" dirty="0"/>
              <a:t>2</a:t>
            </a:r>
            <a:r>
              <a:rPr lang="zh-CN" sz="2000" dirty="0"/>
              <a:t>）在项目质量控制图中，除了需要标出       控制界限外，有时还需要标出      或其他数值的控制界限。</a:t>
            </a:r>
          </a:p>
          <a:p>
            <a:pPr>
              <a:lnSpc>
                <a:spcPct val="150000"/>
              </a:lnSpc>
            </a:pPr>
            <a:r>
              <a:rPr lang="zh-CN" altLang="zh-CN" sz="2000" dirty="0"/>
              <a:t>3</a:t>
            </a:r>
            <a:r>
              <a:rPr lang="zh-CN" sz="2000" dirty="0"/>
              <a:t>）经过长时间使用的控制图，应根据情况对控制界线进行修订。一般来说，出现下列情况时，需</a:t>
            </a:r>
            <a:r>
              <a:rPr lang="zh-CN" sz="2000" dirty="0">
                <a:solidFill>
                  <a:schemeClr val="hlink"/>
                </a:solidFill>
              </a:rPr>
              <a:t>重新确定控制界线</a:t>
            </a:r>
            <a:r>
              <a:rPr lang="zh-CN" sz="2000" dirty="0"/>
              <a:t>：</a:t>
            </a:r>
          </a:p>
          <a:p>
            <a:pPr>
              <a:lnSpc>
                <a:spcPct val="150000"/>
              </a:lnSpc>
            </a:pPr>
            <a:r>
              <a:rPr lang="zh-CN" sz="2000" dirty="0"/>
              <a:t>① 控制对象的基本条件明显改变。如作业条件、工艺方法、原材料等发生了明显变化；</a:t>
            </a:r>
          </a:p>
          <a:p>
            <a:pPr>
              <a:lnSpc>
                <a:spcPct val="150000"/>
              </a:lnSpc>
            </a:pPr>
            <a:r>
              <a:rPr lang="zh-CN" sz="2000" dirty="0"/>
              <a:t>② 连续使用较长时间（一般在</a:t>
            </a:r>
            <a:r>
              <a:rPr lang="zh-CN" altLang="zh-CN" sz="2000" dirty="0"/>
              <a:t>3</a:t>
            </a:r>
            <a:r>
              <a:rPr lang="zh-CN" sz="2000" dirty="0"/>
              <a:t>个月以上）时，亦需重新确定。</a:t>
            </a:r>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6981" name="Object 5"/>
          <p:cNvGraphicFramePr>
            <a:graphicFrameLocks noChangeAspect="1"/>
          </p:cNvGraphicFramePr>
          <p:nvPr/>
        </p:nvGraphicFramePr>
        <p:xfrm>
          <a:off x="5364088" y="2852936"/>
          <a:ext cx="576262" cy="349250"/>
        </p:xfrm>
        <a:graphic>
          <a:graphicData uri="http://schemas.openxmlformats.org/presentationml/2006/ole">
            <p:oleObj spid="_x0000_s145410" r:id="rId3" imgW="267017" imgH="165417" progId="Equation.3">
              <p:embed/>
            </p:oleObj>
          </a:graphicData>
        </a:graphic>
      </p:graphicFrame>
      <p:sp>
        <p:nvSpPr>
          <p:cNvPr id="12698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26983" name="Object 7"/>
          <p:cNvGraphicFramePr>
            <a:graphicFrameLocks noChangeAspect="1"/>
          </p:cNvGraphicFramePr>
          <p:nvPr/>
        </p:nvGraphicFramePr>
        <p:xfrm>
          <a:off x="1259632" y="3284984"/>
          <a:ext cx="576263" cy="349250"/>
        </p:xfrm>
        <a:graphic>
          <a:graphicData uri="http://schemas.openxmlformats.org/presentationml/2006/ole">
            <p:oleObj spid="_x0000_s145411" r:id="rId4" imgW="267017" imgH="165417" progId="Equation.3">
              <p:embed/>
            </p:oleObj>
          </a:graphicData>
        </a:graphic>
      </p:graphicFrame>
      <p:sp>
        <p:nvSpPr>
          <p:cNvPr id="8" name="Rectangle 2"/>
          <p:cNvSpPr>
            <a:spLocks noGrp="1" noChangeArrowheads="1"/>
          </p:cNvSpPr>
          <p:nvPr>
            <p:ph type="title"/>
          </p:nvPr>
        </p:nvSpPr>
        <p:spPr/>
        <p:txBody>
          <a:bodyPr/>
          <a:lstStyle/>
          <a:p>
            <a:r>
              <a:rPr lang="zh-CN" altLang="zh-CN" sz="3600" dirty="0" smtClean="0">
                <a:solidFill>
                  <a:srgbClr val="C00000"/>
                </a:solidFill>
              </a:rPr>
              <a:t>控制图的</a:t>
            </a:r>
            <a:r>
              <a:rPr lang="zh-CN" altLang="en-US" sz="3600" dirty="0" smtClean="0">
                <a:solidFill>
                  <a:srgbClr val="C00000"/>
                </a:solidFill>
              </a:rPr>
              <a:t>应用</a:t>
            </a:r>
            <a:endParaRPr lang="zh-CN" altLang="zh-CN" sz="3600" dirty="0">
              <a:solidFill>
                <a:srgbClr val="C00000"/>
              </a:solidFill>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sz="3600" b="1" dirty="0" smtClean="0"/>
              <a:t>（五）</a:t>
            </a:r>
            <a:r>
              <a:rPr lang="zh-CN" sz="3600" b="1" dirty="0" smtClean="0"/>
              <a:t>相关分析</a:t>
            </a:r>
            <a:r>
              <a:rPr lang="zh-CN" sz="3600" b="1" dirty="0"/>
              <a:t>与回归分析方法</a:t>
            </a:r>
          </a:p>
        </p:txBody>
      </p:sp>
      <p:sp>
        <p:nvSpPr>
          <p:cNvPr id="128003" name="Rectangle 3"/>
          <p:cNvSpPr>
            <a:spLocks noGrp="1" noChangeArrowheads="1"/>
          </p:cNvSpPr>
          <p:nvPr>
            <p:ph type="body" idx="1"/>
          </p:nvPr>
        </p:nvSpPr>
        <p:spPr>
          <a:xfrm>
            <a:off x="179388" y="1052736"/>
            <a:ext cx="8775700" cy="5079777"/>
          </a:xfrm>
        </p:spPr>
        <p:txBody>
          <a:bodyPr/>
          <a:lstStyle/>
          <a:p>
            <a:pPr>
              <a:lnSpc>
                <a:spcPts val="3100"/>
              </a:lnSpc>
            </a:pPr>
            <a:r>
              <a:rPr lang="zh-CN" altLang="zh-CN" sz="2400" b="1" dirty="0"/>
              <a:t>1.</a:t>
            </a:r>
            <a:r>
              <a:rPr lang="zh-CN" sz="2400" b="1" dirty="0"/>
              <a:t>相关关系</a:t>
            </a:r>
          </a:p>
          <a:p>
            <a:pPr>
              <a:lnSpc>
                <a:spcPts val="3100"/>
              </a:lnSpc>
            </a:pPr>
            <a:r>
              <a:rPr lang="zh-CN" sz="2400" b="1" dirty="0" smtClean="0"/>
              <a:t>三</a:t>
            </a:r>
            <a:r>
              <a:rPr lang="zh-CN" sz="2400" b="1" dirty="0"/>
              <a:t>种关系：</a:t>
            </a:r>
            <a:r>
              <a:rPr lang="zh-CN" sz="2400" dirty="0"/>
              <a:t>相互独立、确定性关系和相关关系。</a:t>
            </a:r>
          </a:p>
          <a:p>
            <a:pPr>
              <a:lnSpc>
                <a:spcPts val="3100"/>
              </a:lnSpc>
            </a:pPr>
            <a:r>
              <a:rPr lang="zh-CN" sz="2400" b="1" dirty="0"/>
              <a:t>相互独立：</a:t>
            </a:r>
            <a:r>
              <a:rPr lang="zh-CN" sz="2400" dirty="0"/>
              <a:t>两个因素间，一个因素的变化不会直接引起另一因素的变化，或者有所变化，但这种变化可以忽略不计时，就可以认为两个因素之间是相互独立的。</a:t>
            </a:r>
          </a:p>
          <a:p>
            <a:pPr>
              <a:lnSpc>
                <a:spcPts val="3100"/>
              </a:lnSpc>
            </a:pPr>
            <a:r>
              <a:rPr lang="zh-CN" sz="2400" b="1" dirty="0"/>
              <a:t>确定性关系：</a:t>
            </a:r>
            <a:r>
              <a:rPr lang="zh-CN" altLang="zh-CN" sz="2400" dirty="0"/>
              <a:t>A</a:t>
            </a:r>
            <a:r>
              <a:rPr lang="zh-CN" sz="2400" dirty="0"/>
              <a:t>、</a:t>
            </a:r>
            <a:r>
              <a:rPr lang="zh-CN" altLang="zh-CN" sz="2400" dirty="0"/>
              <a:t>B</a:t>
            </a:r>
            <a:r>
              <a:rPr lang="zh-CN" sz="2400" dirty="0"/>
              <a:t>两变量之间，若</a:t>
            </a:r>
            <a:r>
              <a:rPr lang="zh-CN" altLang="zh-CN" sz="2400" dirty="0"/>
              <a:t>A</a:t>
            </a:r>
            <a:r>
              <a:rPr lang="zh-CN" sz="2400" dirty="0"/>
              <a:t>发生变化，则</a:t>
            </a:r>
            <a:r>
              <a:rPr lang="zh-CN" altLang="zh-CN" sz="2400" dirty="0"/>
              <a:t>B</a:t>
            </a:r>
            <a:r>
              <a:rPr lang="zh-CN" sz="2400" dirty="0"/>
              <a:t>也随之改变，且有一个较为</a:t>
            </a:r>
            <a:r>
              <a:rPr lang="zh-CN" sz="2400" dirty="0">
                <a:solidFill>
                  <a:schemeClr val="hlink"/>
                </a:solidFill>
              </a:rPr>
              <a:t>确定的值与之相对应</a:t>
            </a:r>
            <a:r>
              <a:rPr lang="zh-CN" sz="2400" dirty="0"/>
              <a:t>。因此，如果给变量</a:t>
            </a:r>
            <a:r>
              <a:rPr lang="zh-CN" altLang="zh-CN" sz="2400" dirty="0"/>
              <a:t>A</a:t>
            </a:r>
            <a:r>
              <a:rPr lang="zh-CN" sz="2400" dirty="0"/>
              <a:t>某一个数值，则可得到变量</a:t>
            </a:r>
            <a:r>
              <a:rPr lang="zh-CN" altLang="zh-CN" sz="2400" dirty="0"/>
              <a:t>B</a:t>
            </a:r>
            <a:r>
              <a:rPr lang="zh-CN" sz="2400" dirty="0"/>
              <a:t>的一个对应值。</a:t>
            </a:r>
          </a:p>
          <a:p>
            <a:pPr>
              <a:lnSpc>
                <a:spcPts val="3100"/>
              </a:lnSpc>
            </a:pPr>
            <a:r>
              <a:rPr lang="zh-CN" sz="2400" b="1" dirty="0"/>
              <a:t>相关关系：</a:t>
            </a:r>
            <a:r>
              <a:rPr lang="zh-CN" sz="2400" dirty="0"/>
              <a:t>两变量之间，当一个变量随机地变化时，只能大体上知道另一个变量也会以某种形式发生变化，但却</a:t>
            </a:r>
            <a:r>
              <a:rPr lang="zh-CN" sz="2400" dirty="0">
                <a:solidFill>
                  <a:schemeClr val="hlink"/>
                </a:solidFill>
              </a:rPr>
              <a:t>不能得到其精确的对应值</a:t>
            </a:r>
            <a:r>
              <a:rPr lang="zh-CN" sz="2400" dirty="0"/>
              <a:t>，称两个变量之间的这种关系为</a:t>
            </a:r>
            <a:r>
              <a:rPr lang="zh-CN" sz="2400" b="1" dirty="0">
                <a:solidFill>
                  <a:srgbClr val="C00000"/>
                </a:solidFill>
                <a:effectLst>
                  <a:outerShdw blurRad="38100" dist="38100" dir="2700000" algn="tl">
                    <a:srgbClr val="000000">
                      <a:alpha val="43137"/>
                    </a:srgbClr>
                  </a:outerShdw>
                </a:effectLst>
              </a:rPr>
              <a:t>相关关系</a:t>
            </a:r>
            <a:r>
              <a:rPr lang="zh-CN" sz="2400" dirty="0"/>
              <a:t>。 </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z="3200" dirty="0" smtClean="0">
                <a:solidFill>
                  <a:srgbClr val="C00000"/>
                </a:solidFill>
              </a:rPr>
              <a:t>质量数据</a:t>
            </a:r>
            <a:r>
              <a:rPr lang="zh-CN" altLang="zh-CN" sz="3200" dirty="0" smtClean="0">
                <a:solidFill>
                  <a:srgbClr val="C00000"/>
                </a:solidFill>
              </a:rPr>
              <a:t>常见</a:t>
            </a:r>
            <a:r>
              <a:rPr lang="zh-CN" altLang="en-US" sz="3200" dirty="0" smtClean="0">
                <a:solidFill>
                  <a:srgbClr val="C00000"/>
                </a:solidFill>
              </a:rPr>
              <a:t>的</a:t>
            </a:r>
            <a:r>
              <a:rPr lang="zh-CN" altLang="zh-CN" sz="3200" dirty="0" smtClean="0">
                <a:solidFill>
                  <a:srgbClr val="C00000"/>
                </a:solidFill>
              </a:rPr>
              <a:t>相关</a:t>
            </a:r>
            <a:r>
              <a:rPr lang="zh-CN" altLang="zh-CN" sz="3200" dirty="0" smtClean="0">
                <a:solidFill>
                  <a:srgbClr val="C00000"/>
                </a:solidFill>
              </a:rPr>
              <a:t>关系</a:t>
            </a:r>
            <a:endParaRPr lang="zh-CN" altLang="zh-CN" dirty="0">
              <a:solidFill>
                <a:srgbClr val="C00000"/>
              </a:solidFill>
            </a:endParaRPr>
          </a:p>
        </p:txBody>
      </p:sp>
      <p:sp>
        <p:nvSpPr>
          <p:cNvPr id="129027" name="Rectangle 3"/>
          <p:cNvSpPr>
            <a:spLocks noGrp="1" noChangeArrowheads="1"/>
          </p:cNvSpPr>
          <p:nvPr>
            <p:ph type="body" idx="1"/>
          </p:nvPr>
        </p:nvSpPr>
        <p:spPr>
          <a:xfrm>
            <a:off x="684213" y="1268760"/>
            <a:ext cx="8270875" cy="4863753"/>
          </a:xfrm>
        </p:spPr>
        <p:txBody>
          <a:bodyPr/>
          <a:lstStyle/>
          <a:p>
            <a:pPr>
              <a:lnSpc>
                <a:spcPct val="150000"/>
              </a:lnSpc>
            </a:pPr>
            <a:r>
              <a:rPr lang="zh-CN" sz="2400" dirty="0" smtClean="0"/>
              <a:t>（</a:t>
            </a:r>
            <a:r>
              <a:rPr lang="zh-CN" altLang="zh-CN" sz="2400" dirty="0"/>
              <a:t>1</a:t>
            </a:r>
            <a:r>
              <a:rPr lang="zh-CN" sz="2400" dirty="0"/>
              <a:t>）两个</a:t>
            </a:r>
            <a:r>
              <a:rPr lang="zh-CN" sz="2400" dirty="0">
                <a:solidFill>
                  <a:schemeClr val="hlink"/>
                </a:solidFill>
              </a:rPr>
              <a:t>质量特性</a:t>
            </a:r>
            <a:r>
              <a:rPr lang="zh-CN" sz="2400" dirty="0"/>
              <a:t>（指标）之间的相关关系。</a:t>
            </a:r>
          </a:p>
          <a:p>
            <a:pPr>
              <a:lnSpc>
                <a:spcPct val="150000"/>
              </a:lnSpc>
            </a:pPr>
            <a:r>
              <a:rPr lang="zh-CN" sz="2400" dirty="0"/>
              <a:t>（</a:t>
            </a:r>
            <a:r>
              <a:rPr lang="zh-CN" altLang="zh-CN" sz="2400" dirty="0"/>
              <a:t>2</a:t>
            </a:r>
            <a:r>
              <a:rPr lang="zh-CN" sz="2400" dirty="0"/>
              <a:t>）</a:t>
            </a:r>
            <a:r>
              <a:rPr lang="zh-CN" sz="2400" dirty="0">
                <a:solidFill>
                  <a:schemeClr val="hlink"/>
                </a:solidFill>
              </a:rPr>
              <a:t>要因与质量特性</a:t>
            </a:r>
            <a:r>
              <a:rPr lang="zh-CN" sz="2400" dirty="0"/>
              <a:t>之间的相关关系。</a:t>
            </a:r>
          </a:p>
          <a:p>
            <a:pPr>
              <a:lnSpc>
                <a:spcPct val="150000"/>
              </a:lnSpc>
            </a:pPr>
            <a:r>
              <a:rPr lang="zh-CN" sz="2400" dirty="0"/>
              <a:t>（</a:t>
            </a:r>
            <a:r>
              <a:rPr lang="zh-CN" altLang="zh-CN" sz="2400" dirty="0"/>
              <a:t>3</a:t>
            </a:r>
            <a:r>
              <a:rPr lang="zh-CN" sz="2400" dirty="0"/>
              <a:t>）</a:t>
            </a:r>
            <a:r>
              <a:rPr lang="zh-CN" sz="2400" dirty="0">
                <a:solidFill>
                  <a:schemeClr val="hlink"/>
                </a:solidFill>
              </a:rPr>
              <a:t>因素之间</a:t>
            </a:r>
            <a:r>
              <a:rPr lang="zh-CN" sz="2400" dirty="0"/>
              <a:t>的相关关系，即当两个因素同时作用于某质量特性时，其相互之间的相关关系</a:t>
            </a:r>
            <a:r>
              <a:rPr lang="zh-CN" sz="2400" dirty="0" smtClean="0"/>
              <a:t>。</a:t>
            </a:r>
            <a:endParaRPr lang="zh-CN" sz="2400" b="1"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zh-CN" sz="3600" dirty="0" smtClean="0">
                <a:solidFill>
                  <a:srgbClr val="C00000"/>
                </a:solidFill>
              </a:rPr>
              <a:t>2.相关分析</a:t>
            </a:r>
            <a:r>
              <a:rPr lang="zh-CN" altLang="zh-CN" sz="3600" dirty="0" smtClean="0">
                <a:solidFill>
                  <a:srgbClr val="C00000"/>
                </a:solidFill>
              </a:rPr>
              <a:t>法</a:t>
            </a:r>
            <a:endParaRPr lang="zh-CN" altLang="zh-CN" dirty="0">
              <a:solidFill>
                <a:srgbClr val="C00000"/>
              </a:solidFill>
            </a:endParaRPr>
          </a:p>
        </p:txBody>
      </p:sp>
      <p:sp>
        <p:nvSpPr>
          <p:cNvPr id="130051" name="Rectangle 3"/>
          <p:cNvSpPr>
            <a:spLocks noGrp="1" noChangeArrowheads="1"/>
          </p:cNvSpPr>
          <p:nvPr>
            <p:ph type="body" idx="1"/>
          </p:nvPr>
        </p:nvSpPr>
        <p:spPr/>
        <p:txBody>
          <a:bodyPr/>
          <a:lstStyle/>
          <a:p>
            <a:pPr>
              <a:lnSpc>
                <a:spcPct val="150000"/>
              </a:lnSpc>
            </a:pPr>
            <a:r>
              <a:rPr lang="zh-CN" sz="2400" dirty="0" smtClean="0"/>
              <a:t>分析</a:t>
            </a:r>
            <a:r>
              <a:rPr lang="zh-CN" sz="2400" dirty="0"/>
              <a:t>、判断、研究变量之间</a:t>
            </a:r>
            <a:r>
              <a:rPr lang="zh-CN" sz="2400" dirty="0">
                <a:solidFill>
                  <a:schemeClr val="hlink"/>
                </a:solidFill>
              </a:rPr>
              <a:t>是否存在相关关系</a:t>
            </a:r>
            <a:r>
              <a:rPr lang="zh-CN" sz="2400" dirty="0"/>
              <a:t>并</a:t>
            </a:r>
            <a:r>
              <a:rPr lang="zh-CN" sz="2400" dirty="0">
                <a:solidFill>
                  <a:schemeClr val="hlink"/>
                </a:solidFill>
              </a:rPr>
              <a:t>明确相关程度</a:t>
            </a:r>
            <a:r>
              <a:rPr lang="zh-CN" sz="2400" dirty="0"/>
              <a:t>的方法，就是相关分析法。</a:t>
            </a:r>
          </a:p>
          <a:p>
            <a:pPr>
              <a:lnSpc>
                <a:spcPct val="150000"/>
              </a:lnSpc>
            </a:pPr>
            <a:r>
              <a:rPr lang="zh-CN" sz="2400" dirty="0"/>
              <a:t>常用的相关分析法有定性分析和定量分析法。</a:t>
            </a:r>
          </a:p>
          <a:p>
            <a:pPr>
              <a:lnSpc>
                <a:spcPct val="150000"/>
              </a:lnSpc>
            </a:pPr>
            <a:r>
              <a:rPr lang="zh-CN" altLang="zh-CN" sz="2400" b="1" dirty="0"/>
              <a:t>(1)</a:t>
            </a:r>
            <a:r>
              <a:rPr lang="zh-CN" sz="2400" b="1" dirty="0"/>
              <a:t>定性分析法</a:t>
            </a:r>
          </a:p>
          <a:p>
            <a:pPr>
              <a:lnSpc>
                <a:spcPct val="150000"/>
              </a:lnSpc>
            </a:pPr>
            <a:r>
              <a:rPr lang="zh-CN" sz="2400" dirty="0"/>
              <a:t>常用的定性分析法是散布图法。</a:t>
            </a:r>
          </a:p>
          <a:p>
            <a:pPr>
              <a:lnSpc>
                <a:spcPct val="150000"/>
              </a:lnSpc>
            </a:pPr>
            <a:r>
              <a:rPr lang="zh-CN" sz="2400" dirty="0"/>
              <a:t>散布图又称</a:t>
            </a:r>
            <a:r>
              <a:rPr lang="zh-CN" sz="2400" dirty="0" smtClean="0"/>
              <a:t>相关图，</a:t>
            </a:r>
            <a:r>
              <a:rPr lang="zh-CN" sz="2400" dirty="0"/>
              <a:t>一般用横坐标表示自变量</a:t>
            </a:r>
            <a:r>
              <a:rPr lang="zh-CN" altLang="zh-CN" sz="2400" dirty="0"/>
              <a:t>x</a:t>
            </a:r>
            <a:r>
              <a:rPr lang="zh-CN" sz="2400" dirty="0"/>
              <a:t>，用纵坐标表示因变量</a:t>
            </a:r>
            <a:r>
              <a:rPr lang="zh-CN" altLang="zh-CN" sz="2400" dirty="0"/>
              <a:t>y</a:t>
            </a:r>
            <a:r>
              <a:rPr lang="zh-CN" sz="2400" dirty="0"/>
              <a:t>。 </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zh-CN" sz="3600" dirty="0" smtClean="0">
                <a:solidFill>
                  <a:srgbClr val="C00000"/>
                </a:solidFill>
              </a:rPr>
              <a:t>散布图</a:t>
            </a:r>
            <a:endParaRPr lang="zh-CN" altLang="zh-CN" sz="3600" dirty="0">
              <a:solidFill>
                <a:srgbClr val="C00000"/>
              </a:solidFill>
            </a:endParaRPr>
          </a:p>
        </p:txBody>
      </p:sp>
      <p:grpSp>
        <p:nvGrpSpPr>
          <p:cNvPr id="2" name="Group 3"/>
          <p:cNvGrpSpPr>
            <a:grpSpLocks/>
          </p:cNvGrpSpPr>
          <p:nvPr/>
        </p:nvGrpSpPr>
        <p:grpSpPr bwMode="auto">
          <a:xfrm>
            <a:off x="1485900" y="2349500"/>
            <a:ext cx="5678488" cy="3384550"/>
            <a:chOff x="0" y="0"/>
            <a:chExt cx="7028" cy="2175"/>
          </a:xfrm>
        </p:grpSpPr>
        <p:sp>
          <p:nvSpPr>
            <p:cNvPr id="131076" name="Line 4"/>
            <p:cNvSpPr>
              <a:spLocks noChangeShapeType="1"/>
            </p:cNvSpPr>
            <p:nvPr/>
          </p:nvSpPr>
          <p:spPr bwMode="auto">
            <a:xfrm>
              <a:off x="441" y="1970"/>
              <a:ext cx="6177" cy="0"/>
            </a:xfrm>
            <a:prstGeom prst="line">
              <a:avLst/>
            </a:prstGeom>
            <a:noFill/>
            <a:ln w="12700" cap="sq" cmpd="sng">
              <a:solidFill>
                <a:srgbClr val="000000"/>
              </a:solidFill>
              <a:round/>
              <a:headEnd/>
              <a:tailEnd type="triangle" w="med" len="med"/>
            </a:ln>
            <a:effectLst/>
          </p:spPr>
          <p:txBody>
            <a:bodyPr/>
            <a:lstStyle/>
            <a:p>
              <a:endParaRPr lang="zh-CN" altLang="en-US" sz="2400" smtClean="0">
                <a:solidFill>
                  <a:srgbClr val="000000"/>
                </a:solidFill>
                <a:latin typeface="Tahoma" pitchFamily="34" charset="0"/>
              </a:endParaRPr>
            </a:p>
          </p:txBody>
        </p:sp>
        <p:sp>
          <p:nvSpPr>
            <p:cNvPr id="131077" name="Line 5"/>
            <p:cNvSpPr>
              <a:spLocks noChangeShapeType="1"/>
            </p:cNvSpPr>
            <p:nvPr/>
          </p:nvSpPr>
          <p:spPr bwMode="auto">
            <a:xfrm flipV="1">
              <a:off x="441" y="0"/>
              <a:ext cx="0" cy="1970"/>
            </a:xfrm>
            <a:prstGeom prst="line">
              <a:avLst/>
            </a:prstGeom>
            <a:noFill/>
            <a:ln w="12700" cap="sq" cmpd="sng">
              <a:solidFill>
                <a:srgbClr val="000000"/>
              </a:solidFill>
              <a:round/>
              <a:headEnd/>
              <a:tailEnd type="triangle" w="med" len="med"/>
            </a:ln>
            <a:effectLst/>
          </p:spPr>
          <p:txBody>
            <a:bodyPr/>
            <a:lstStyle/>
            <a:p>
              <a:endParaRPr lang="zh-CN" altLang="en-US" sz="2400" smtClean="0">
                <a:solidFill>
                  <a:srgbClr val="000000"/>
                </a:solidFill>
                <a:latin typeface="Tahoma" pitchFamily="34" charset="0"/>
              </a:endParaRPr>
            </a:p>
          </p:txBody>
        </p:sp>
        <p:grpSp>
          <p:nvGrpSpPr>
            <p:cNvPr id="3" name="Group 6"/>
            <p:cNvGrpSpPr>
              <a:grpSpLocks/>
            </p:cNvGrpSpPr>
            <p:nvPr/>
          </p:nvGrpSpPr>
          <p:grpSpPr bwMode="auto">
            <a:xfrm>
              <a:off x="0" y="145"/>
              <a:ext cx="7028" cy="2030"/>
              <a:chOff x="0" y="0"/>
              <a:chExt cx="7028" cy="2030"/>
            </a:xfrm>
          </p:grpSpPr>
          <p:sp>
            <p:nvSpPr>
              <p:cNvPr id="131079" name="Oval 7"/>
              <p:cNvSpPr>
                <a:spLocks noChangeArrowheads="1"/>
              </p:cNvSpPr>
              <p:nvPr/>
            </p:nvSpPr>
            <p:spPr bwMode="auto">
              <a:xfrm>
                <a:off x="1278" y="7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0" name="Oval 8"/>
              <p:cNvSpPr>
                <a:spLocks noChangeArrowheads="1"/>
              </p:cNvSpPr>
              <p:nvPr/>
            </p:nvSpPr>
            <p:spPr bwMode="auto">
              <a:xfrm>
                <a:off x="1758" y="66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1" name="Oval 9"/>
              <p:cNvSpPr>
                <a:spLocks noChangeArrowheads="1"/>
              </p:cNvSpPr>
              <p:nvPr/>
            </p:nvSpPr>
            <p:spPr bwMode="auto">
              <a:xfrm>
                <a:off x="1221"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2" name="Oval 10"/>
              <p:cNvSpPr>
                <a:spLocks noChangeArrowheads="1"/>
              </p:cNvSpPr>
              <p:nvPr/>
            </p:nvSpPr>
            <p:spPr bwMode="auto">
              <a:xfrm>
                <a:off x="1461"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3" name="Oval 11"/>
              <p:cNvSpPr>
                <a:spLocks noChangeArrowheads="1"/>
              </p:cNvSpPr>
              <p:nvPr/>
            </p:nvSpPr>
            <p:spPr bwMode="auto">
              <a:xfrm>
                <a:off x="1404" y="782"/>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4" name="Oval 12"/>
              <p:cNvSpPr>
                <a:spLocks noChangeArrowheads="1"/>
              </p:cNvSpPr>
              <p:nvPr/>
            </p:nvSpPr>
            <p:spPr bwMode="auto">
              <a:xfrm>
                <a:off x="1518" y="839"/>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5" name="Oval 13"/>
              <p:cNvSpPr>
                <a:spLocks noChangeArrowheads="1"/>
              </p:cNvSpPr>
              <p:nvPr/>
            </p:nvSpPr>
            <p:spPr bwMode="auto">
              <a:xfrm>
                <a:off x="1575" y="66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6" name="Oval 14"/>
              <p:cNvSpPr>
                <a:spLocks noChangeArrowheads="1"/>
              </p:cNvSpPr>
              <p:nvPr/>
            </p:nvSpPr>
            <p:spPr bwMode="auto">
              <a:xfrm>
                <a:off x="1221" y="1262"/>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7" name="Oval 15"/>
              <p:cNvSpPr>
                <a:spLocks noChangeArrowheads="1"/>
              </p:cNvSpPr>
              <p:nvPr/>
            </p:nvSpPr>
            <p:spPr bwMode="auto">
              <a:xfrm>
                <a:off x="1503" y="117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8" name="Oval 16"/>
              <p:cNvSpPr>
                <a:spLocks noChangeArrowheads="1"/>
              </p:cNvSpPr>
              <p:nvPr/>
            </p:nvSpPr>
            <p:spPr bwMode="auto">
              <a:xfrm>
                <a:off x="1491" y="58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89" name="Oval 17"/>
              <p:cNvSpPr>
                <a:spLocks noChangeArrowheads="1"/>
              </p:cNvSpPr>
              <p:nvPr/>
            </p:nvSpPr>
            <p:spPr bwMode="auto">
              <a:xfrm>
                <a:off x="1704" y="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0" name="Oval 18"/>
              <p:cNvSpPr>
                <a:spLocks noChangeArrowheads="1"/>
              </p:cNvSpPr>
              <p:nvPr/>
            </p:nvSpPr>
            <p:spPr bwMode="auto">
              <a:xfrm>
                <a:off x="1704" y="87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1" name="Oval 19"/>
              <p:cNvSpPr>
                <a:spLocks noChangeArrowheads="1"/>
              </p:cNvSpPr>
              <p:nvPr/>
            </p:nvSpPr>
            <p:spPr bwMode="auto">
              <a:xfrm>
                <a:off x="1632" y="130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2" name="Oval 20"/>
              <p:cNvSpPr>
                <a:spLocks noChangeArrowheads="1"/>
              </p:cNvSpPr>
              <p:nvPr/>
            </p:nvSpPr>
            <p:spPr bwMode="auto">
              <a:xfrm>
                <a:off x="1632" y="132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3" name="Oval 21"/>
              <p:cNvSpPr>
                <a:spLocks noChangeArrowheads="1"/>
              </p:cNvSpPr>
              <p:nvPr/>
            </p:nvSpPr>
            <p:spPr bwMode="auto">
              <a:xfrm>
                <a:off x="1647"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4" name="Oval 22"/>
              <p:cNvSpPr>
                <a:spLocks noChangeArrowheads="1"/>
              </p:cNvSpPr>
              <p:nvPr/>
            </p:nvSpPr>
            <p:spPr bwMode="auto">
              <a:xfrm>
                <a:off x="1917" y="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5" name="Oval 23"/>
              <p:cNvSpPr>
                <a:spLocks noChangeArrowheads="1"/>
              </p:cNvSpPr>
              <p:nvPr/>
            </p:nvSpPr>
            <p:spPr bwMode="auto">
              <a:xfrm>
                <a:off x="2157" y="29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6" name="Oval 24"/>
              <p:cNvSpPr>
                <a:spLocks noChangeArrowheads="1"/>
              </p:cNvSpPr>
              <p:nvPr/>
            </p:nvSpPr>
            <p:spPr bwMode="auto">
              <a:xfrm>
                <a:off x="2301" y="20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7" name="Oval 25"/>
              <p:cNvSpPr>
                <a:spLocks noChangeArrowheads="1"/>
              </p:cNvSpPr>
              <p:nvPr/>
            </p:nvSpPr>
            <p:spPr bwMode="auto">
              <a:xfrm>
                <a:off x="2541" y="14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8" name="Oval 26"/>
              <p:cNvSpPr>
                <a:spLocks noChangeArrowheads="1"/>
              </p:cNvSpPr>
              <p:nvPr/>
            </p:nvSpPr>
            <p:spPr bwMode="auto">
              <a:xfrm>
                <a:off x="2781" y="8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099" name="Oval 27"/>
              <p:cNvSpPr>
                <a:spLocks noChangeArrowheads="1"/>
              </p:cNvSpPr>
              <p:nvPr/>
            </p:nvSpPr>
            <p:spPr bwMode="auto">
              <a:xfrm>
                <a:off x="2982" y="29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0" name="Oval 28"/>
              <p:cNvSpPr>
                <a:spLocks noChangeArrowheads="1"/>
              </p:cNvSpPr>
              <p:nvPr/>
            </p:nvSpPr>
            <p:spPr bwMode="auto">
              <a:xfrm>
                <a:off x="3222" y="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1" name="Oval 29"/>
              <p:cNvSpPr>
                <a:spLocks noChangeArrowheads="1"/>
              </p:cNvSpPr>
              <p:nvPr/>
            </p:nvSpPr>
            <p:spPr bwMode="auto">
              <a:xfrm>
                <a:off x="3138" y="37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2" name="Oval 30"/>
              <p:cNvSpPr>
                <a:spLocks noChangeArrowheads="1"/>
              </p:cNvSpPr>
              <p:nvPr/>
            </p:nvSpPr>
            <p:spPr bwMode="auto">
              <a:xfrm>
                <a:off x="2769" y="29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3" name="Oval 31"/>
              <p:cNvSpPr>
                <a:spLocks noChangeArrowheads="1"/>
              </p:cNvSpPr>
              <p:nvPr/>
            </p:nvSpPr>
            <p:spPr bwMode="auto">
              <a:xfrm>
                <a:off x="2556" y="29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4" name="Oval 32"/>
              <p:cNvSpPr>
                <a:spLocks noChangeArrowheads="1"/>
              </p:cNvSpPr>
              <p:nvPr/>
            </p:nvSpPr>
            <p:spPr bwMode="auto">
              <a:xfrm>
                <a:off x="2343" y="53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5" name="Oval 33"/>
              <p:cNvSpPr>
                <a:spLocks noChangeArrowheads="1"/>
              </p:cNvSpPr>
              <p:nvPr/>
            </p:nvSpPr>
            <p:spPr bwMode="auto">
              <a:xfrm>
                <a:off x="2424" y="35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6" name="Oval 34"/>
              <p:cNvSpPr>
                <a:spLocks noChangeArrowheads="1"/>
              </p:cNvSpPr>
              <p:nvPr/>
            </p:nvSpPr>
            <p:spPr bwMode="auto">
              <a:xfrm>
                <a:off x="2130" y="58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7" name="Oval 35"/>
              <p:cNvSpPr>
                <a:spLocks noChangeArrowheads="1"/>
              </p:cNvSpPr>
              <p:nvPr/>
            </p:nvSpPr>
            <p:spPr bwMode="auto">
              <a:xfrm>
                <a:off x="1917" y="58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8" name="Oval 36"/>
              <p:cNvSpPr>
                <a:spLocks noChangeArrowheads="1"/>
              </p:cNvSpPr>
              <p:nvPr/>
            </p:nvSpPr>
            <p:spPr bwMode="auto">
              <a:xfrm>
                <a:off x="2157" y="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09" name="Oval 37"/>
              <p:cNvSpPr>
                <a:spLocks noChangeArrowheads="1"/>
              </p:cNvSpPr>
              <p:nvPr/>
            </p:nvSpPr>
            <p:spPr bwMode="auto">
              <a:xfrm>
                <a:off x="1917" y="813"/>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0" name="Oval 38"/>
              <p:cNvSpPr>
                <a:spLocks noChangeArrowheads="1"/>
              </p:cNvSpPr>
              <p:nvPr/>
            </p:nvSpPr>
            <p:spPr bwMode="auto">
              <a:xfrm>
                <a:off x="1917" y="101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1" name="Oval 39"/>
              <p:cNvSpPr>
                <a:spLocks noChangeArrowheads="1"/>
              </p:cNvSpPr>
              <p:nvPr/>
            </p:nvSpPr>
            <p:spPr bwMode="auto">
              <a:xfrm>
                <a:off x="1917" y="29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2" name="Oval 40"/>
              <p:cNvSpPr>
                <a:spLocks noChangeArrowheads="1"/>
              </p:cNvSpPr>
              <p:nvPr/>
            </p:nvSpPr>
            <p:spPr bwMode="auto">
              <a:xfrm>
                <a:off x="2286" y="95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3" name="Oval 41"/>
              <p:cNvSpPr>
                <a:spLocks noChangeArrowheads="1"/>
              </p:cNvSpPr>
              <p:nvPr/>
            </p:nvSpPr>
            <p:spPr bwMode="auto">
              <a:xfrm>
                <a:off x="2130" y="7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4" name="Oval 42"/>
              <p:cNvSpPr>
                <a:spLocks noChangeArrowheads="1"/>
              </p:cNvSpPr>
              <p:nvPr/>
            </p:nvSpPr>
            <p:spPr bwMode="auto">
              <a:xfrm>
                <a:off x="2499" y="7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5" name="Oval 43"/>
              <p:cNvSpPr>
                <a:spLocks noChangeArrowheads="1"/>
              </p:cNvSpPr>
              <p:nvPr/>
            </p:nvSpPr>
            <p:spPr bwMode="auto">
              <a:xfrm>
                <a:off x="2739" y="43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6" name="Oval 44"/>
              <p:cNvSpPr>
                <a:spLocks noChangeArrowheads="1"/>
              </p:cNvSpPr>
              <p:nvPr/>
            </p:nvSpPr>
            <p:spPr bwMode="auto">
              <a:xfrm>
                <a:off x="2739" y="96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7" name="Oval 45"/>
              <p:cNvSpPr>
                <a:spLocks noChangeArrowheads="1"/>
              </p:cNvSpPr>
              <p:nvPr/>
            </p:nvSpPr>
            <p:spPr bwMode="auto">
              <a:xfrm>
                <a:off x="2925" y="668"/>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8" name="Oval 46"/>
              <p:cNvSpPr>
                <a:spLocks noChangeArrowheads="1"/>
              </p:cNvSpPr>
              <p:nvPr/>
            </p:nvSpPr>
            <p:spPr bwMode="auto">
              <a:xfrm>
                <a:off x="2556" y="58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19" name="Oval 47"/>
              <p:cNvSpPr>
                <a:spLocks noChangeArrowheads="1"/>
              </p:cNvSpPr>
              <p:nvPr/>
            </p:nvSpPr>
            <p:spPr bwMode="auto">
              <a:xfrm>
                <a:off x="2343" y="82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0" name="Oval 48"/>
              <p:cNvSpPr>
                <a:spLocks noChangeArrowheads="1"/>
              </p:cNvSpPr>
              <p:nvPr/>
            </p:nvSpPr>
            <p:spPr bwMode="auto">
              <a:xfrm>
                <a:off x="2130" y="106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1" name="Oval 49"/>
              <p:cNvSpPr>
                <a:spLocks noChangeArrowheads="1"/>
              </p:cNvSpPr>
              <p:nvPr/>
            </p:nvSpPr>
            <p:spPr bwMode="auto">
              <a:xfrm>
                <a:off x="1917" y="116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2" name="Oval 50"/>
              <p:cNvSpPr>
                <a:spLocks noChangeArrowheads="1"/>
              </p:cNvSpPr>
              <p:nvPr/>
            </p:nvSpPr>
            <p:spPr bwMode="auto">
              <a:xfrm>
                <a:off x="2157" y="87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3" name="Oval 51"/>
              <p:cNvSpPr>
                <a:spLocks noChangeArrowheads="1"/>
              </p:cNvSpPr>
              <p:nvPr/>
            </p:nvSpPr>
            <p:spPr bwMode="auto">
              <a:xfrm>
                <a:off x="2397" y="111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4" name="Oval 52"/>
              <p:cNvSpPr>
                <a:spLocks noChangeArrowheads="1"/>
              </p:cNvSpPr>
              <p:nvPr/>
            </p:nvSpPr>
            <p:spPr bwMode="auto">
              <a:xfrm>
                <a:off x="2556" y="870"/>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5" name="Oval 53"/>
              <p:cNvSpPr>
                <a:spLocks noChangeArrowheads="1"/>
              </p:cNvSpPr>
              <p:nvPr/>
            </p:nvSpPr>
            <p:spPr bwMode="auto">
              <a:xfrm>
                <a:off x="2796" y="72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6" name="Oval 54"/>
              <p:cNvSpPr>
                <a:spLocks noChangeArrowheads="1"/>
              </p:cNvSpPr>
              <p:nvPr/>
            </p:nvSpPr>
            <p:spPr bwMode="auto">
              <a:xfrm>
                <a:off x="2556" y="1103"/>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7" name="Oval 55"/>
              <p:cNvSpPr>
                <a:spLocks noChangeArrowheads="1"/>
              </p:cNvSpPr>
              <p:nvPr/>
            </p:nvSpPr>
            <p:spPr bwMode="auto">
              <a:xfrm>
                <a:off x="2940" y="46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8" name="Oval 56"/>
              <p:cNvSpPr>
                <a:spLocks noChangeArrowheads="1"/>
              </p:cNvSpPr>
              <p:nvPr/>
            </p:nvSpPr>
            <p:spPr bwMode="auto">
              <a:xfrm>
                <a:off x="3195" y="145"/>
                <a:ext cx="57" cy="57"/>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29" name="Rectangle 57"/>
              <p:cNvSpPr>
                <a:spLocks noChangeArrowheads="1"/>
              </p:cNvSpPr>
              <p:nvPr/>
            </p:nvSpPr>
            <p:spPr bwMode="auto">
              <a:xfrm>
                <a:off x="0" y="0"/>
                <a:ext cx="213" cy="290"/>
              </a:xfrm>
              <a:prstGeom prst="rect">
                <a:avLst/>
              </a:prstGeom>
              <a:solidFill>
                <a:srgbClr val="FFFFFF"/>
              </a:solidFill>
              <a:ln w="9525">
                <a:noFill/>
                <a:miter lim="800000"/>
                <a:headEnd/>
                <a:tailEnd/>
              </a:ln>
            </p:spPr>
            <p:txBody>
              <a:bodyPr lIns="0" tIns="0" rIns="0" bIns="0"/>
              <a:lstStyle/>
              <a:p>
                <a:pPr algn="just"/>
                <a:r>
                  <a:rPr lang="zh-CN" altLang="zh-CN" sz="1800" smtClean="0">
                    <a:solidFill>
                      <a:srgbClr val="000000"/>
                    </a:solidFill>
                  </a:rPr>
                  <a:t>y</a:t>
                </a:r>
                <a:endParaRPr lang="zh-CN" altLang="zh-CN" sz="1800" smtClean="0">
                  <a:solidFill>
                    <a:srgbClr val="000000"/>
                  </a:solidFill>
                  <a:latin typeface="Tahoma" pitchFamily="34" charset="0"/>
                </a:endParaRPr>
              </a:p>
            </p:txBody>
          </p:sp>
          <p:sp>
            <p:nvSpPr>
              <p:cNvPr id="131130" name="Rectangle 58"/>
              <p:cNvSpPr>
                <a:spLocks noChangeArrowheads="1"/>
              </p:cNvSpPr>
              <p:nvPr/>
            </p:nvSpPr>
            <p:spPr bwMode="auto">
              <a:xfrm>
                <a:off x="6816" y="1740"/>
                <a:ext cx="212" cy="290"/>
              </a:xfrm>
              <a:prstGeom prst="rect">
                <a:avLst/>
              </a:prstGeom>
              <a:solidFill>
                <a:srgbClr val="FFFFFF"/>
              </a:solidFill>
              <a:ln w="9525">
                <a:noFill/>
                <a:miter lim="800000"/>
                <a:headEnd/>
                <a:tailEnd/>
              </a:ln>
            </p:spPr>
            <p:txBody>
              <a:bodyPr lIns="0" tIns="0" rIns="0" bIns="0"/>
              <a:lstStyle/>
              <a:p>
                <a:pPr algn="just"/>
                <a:r>
                  <a:rPr lang="zh-CN" altLang="zh-CN" sz="1800" smtClean="0">
                    <a:solidFill>
                      <a:srgbClr val="000000"/>
                    </a:solidFill>
                  </a:rPr>
                  <a:t>x</a:t>
                </a:r>
                <a:endParaRPr lang="zh-CN" altLang="zh-CN" sz="1800" smtClean="0">
                  <a:solidFill>
                    <a:srgbClr val="000000"/>
                  </a:solidFill>
                  <a:latin typeface="Tahoma" pitchFamily="34" charset="0"/>
                </a:endParaRPr>
              </a:p>
            </p:txBody>
          </p:sp>
          <p:sp>
            <p:nvSpPr>
              <p:cNvPr id="131131" name="Rectangle 59"/>
              <p:cNvSpPr>
                <a:spLocks noChangeArrowheads="1"/>
              </p:cNvSpPr>
              <p:nvPr/>
            </p:nvSpPr>
            <p:spPr bwMode="auto">
              <a:xfrm>
                <a:off x="213" y="1740"/>
                <a:ext cx="212" cy="290"/>
              </a:xfrm>
              <a:prstGeom prst="rect">
                <a:avLst/>
              </a:prstGeom>
              <a:solidFill>
                <a:srgbClr val="FFFFFF"/>
              </a:solidFill>
              <a:ln w="9525">
                <a:noFill/>
                <a:miter lim="800000"/>
                <a:headEnd/>
                <a:tailEnd/>
              </a:ln>
            </p:spPr>
            <p:txBody>
              <a:bodyPr lIns="0" tIns="0" rIns="0" bIns="0"/>
              <a:lstStyle/>
              <a:p>
                <a:pPr algn="just"/>
                <a:r>
                  <a:rPr lang="zh-CN" altLang="zh-CN" sz="1800" smtClean="0">
                    <a:solidFill>
                      <a:srgbClr val="000000"/>
                    </a:solidFill>
                  </a:rPr>
                  <a:t>0</a:t>
                </a:r>
                <a:endParaRPr lang="zh-CN" altLang="zh-CN" sz="1800" smtClean="0">
                  <a:solidFill>
                    <a:srgbClr val="000000"/>
                  </a:solidFill>
                  <a:latin typeface="Tahoma" pitchFamily="34" charset="0"/>
                </a:endParaRPr>
              </a:p>
            </p:txBody>
          </p:sp>
          <p:sp>
            <p:nvSpPr>
              <p:cNvPr id="131132" name="Line 60"/>
              <p:cNvSpPr>
                <a:spLocks noChangeShapeType="1"/>
              </p:cNvSpPr>
              <p:nvPr/>
            </p:nvSpPr>
            <p:spPr bwMode="auto">
              <a:xfrm flipV="1">
                <a:off x="852"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3" name="Line 61"/>
              <p:cNvSpPr>
                <a:spLocks noChangeShapeType="1"/>
              </p:cNvSpPr>
              <p:nvPr/>
            </p:nvSpPr>
            <p:spPr bwMode="auto">
              <a:xfrm flipV="1">
                <a:off x="1278"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4" name="Line 62"/>
              <p:cNvSpPr>
                <a:spLocks noChangeShapeType="1"/>
              </p:cNvSpPr>
              <p:nvPr/>
            </p:nvSpPr>
            <p:spPr bwMode="auto">
              <a:xfrm flipV="1">
                <a:off x="1704"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5" name="Line 63"/>
              <p:cNvSpPr>
                <a:spLocks noChangeShapeType="1"/>
              </p:cNvSpPr>
              <p:nvPr/>
            </p:nvSpPr>
            <p:spPr bwMode="auto">
              <a:xfrm flipV="1">
                <a:off x="2130"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6" name="Line 64"/>
              <p:cNvSpPr>
                <a:spLocks noChangeShapeType="1"/>
              </p:cNvSpPr>
              <p:nvPr/>
            </p:nvSpPr>
            <p:spPr bwMode="auto">
              <a:xfrm flipV="1">
                <a:off x="2556"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7" name="Line 65"/>
              <p:cNvSpPr>
                <a:spLocks noChangeShapeType="1"/>
              </p:cNvSpPr>
              <p:nvPr/>
            </p:nvSpPr>
            <p:spPr bwMode="auto">
              <a:xfrm flipV="1">
                <a:off x="2982"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8" name="Line 66"/>
              <p:cNvSpPr>
                <a:spLocks noChangeShapeType="1"/>
              </p:cNvSpPr>
              <p:nvPr/>
            </p:nvSpPr>
            <p:spPr bwMode="auto">
              <a:xfrm flipV="1">
                <a:off x="3408"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39" name="Line 67"/>
              <p:cNvSpPr>
                <a:spLocks noChangeShapeType="1"/>
              </p:cNvSpPr>
              <p:nvPr/>
            </p:nvSpPr>
            <p:spPr bwMode="auto">
              <a:xfrm flipV="1">
                <a:off x="3834"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0" name="Line 68"/>
              <p:cNvSpPr>
                <a:spLocks noChangeShapeType="1"/>
              </p:cNvSpPr>
              <p:nvPr/>
            </p:nvSpPr>
            <p:spPr bwMode="auto">
              <a:xfrm flipV="1">
                <a:off x="4260"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1" name="Line 69"/>
              <p:cNvSpPr>
                <a:spLocks noChangeShapeType="1"/>
              </p:cNvSpPr>
              <p:nvPr/>
            </p:nvSpPr>
            <p:spPr bwMode="auto">
              <a:xfrm flipV="1">
                <a:off x="4686"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2" name="Line 70"/>
              <p:cNvSpPr>
                <a:spLocks noChangeShapeType="1"/>
              </p:cNvSpPr>
              <p:nvPr/>
            </p:nvSpPr>
            <p:spPr bwMode="auto">
              <a:xfrm flipV="1">
                <a:off x="5112"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3" name="Line 71"/>
              <p:cNvSpPr>
                <a:spLocks noChangeShapeType="1"/>
              </p:cNvSpPr>
              <p:nvPr/>
            </p:nvSpPr>
            <p:spPr bwMode="auto">
              <a:xfrm flipV="1">
                <a:off x="5538" y="1740"/>
                <a:ext cx="0" cy="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4" name="Line 72"/>
              <p:cNvSpPr>
                <a:spLocks noChangeShapeType="1"/>
              </p:cNvSpPr>
              <p:nvPr/>
            </p:nvSpPr>
            <p:spPr bwMode="auto">
              <a:xfrm>
                <a:off x="426" y="1450"/>
                <a:ext cx="85"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5" name="Line 73"/>
              <p:cNvSpPr>
                <a:spLocks noChangeShapeType="1"/>
              </p:cNvSpPr>
              <p:nvPr/>
            </p:nvSpPr>
            <p:spPr bwMode="auto">
              <a:xfrm>
                <a:off x="426" y="1075"/>
                <a:ext cx="85"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6" name="Line 74"/>
              <p:cNvSpPr>
                <a:spLocks noChangeShapeType="1"/>
              </p:cNvSpPr>
              <p:nvPr/>
            </p:nvSpPr>
            <p:spPr bwMode="auto">
              <a:xfrm>
                <a:off x="426" y="725"/>
                <a:ext cx="85"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31147" name="Line 75"/>
              <p:cNvSpPr>
                <a:spLocks noChangeShapeType="1"/>
              </p:cNvSpPr>
              <p:nvPr/>
            </p:nvSpPr>
            <p:spPr bwMode="auto">
              <a:xfrm>
                <a:off x="426" y="390"/>
                <a:ext cx="85"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gr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zh-CN" sz="3600" dirty="0" smtClean="0">
                <a:solidFill>
                  <a:srgbClr val="C00000"/>
                </a:solidFill>
              </a:rPr>
              <a:t>散布图的观察分析</a:t>
            </a:r>
            <a:endParaRPr lang="zh-CN" altLang="zh-CN" dirty="0">
              <a:solidFill>
                <a:srgbClr val="C00000"/>
              </a:solidFill>
            </a:endParaRPr>
          </a:p>
        </p:txBody>
      </p:sp>
      <p:sp>
        <p:nvSpPr>
          <p:cNvPr id="133123" name="Rectangle 3"/>
          <p:cNvSpPr>
            <a:spLocks noGrp="1" noChangeArrowheads="1"/>
          </p:cNvSpPr>
          <p:nvPr>
            <p:ph type="body" idx="1"/>
          </p:nvPr>
        </p:nvSpPr>
        <p:spPr>
          <a:xfrm>
            <a:off x="467544" y="1124744"/>
            <a:ext cx="8343900" cy="763215"/>
          </a:xfrm>
        </p:spPr>
        <p:txBody>
          <a:bodyPr/>
          <a:lstStyle/>
          <a:p>
            <a:pPr>
              <a:lnSpc>
                <a:spcPct val="80000"/>
              </a:lnSpc>
              <a:buNone/>
            </a:pPr>
            <a:r>
              <a:rPr lang="zh-CN" sz="2400" dirty="0" smtClean="0"/>
              <a:t>当</a:t>
            </a:r>
            <a:r>
              <a:rPr lang="zh-CN" altLang="zh-CN" sz="2400" dirty="0"/>
              <a:t>x</a:t>
            </a:r>
            <a:r>
              <a:rPr lang="zh-CN" sz="2400" dirty="0"/>
              <a:t>值增大时，</a:t>
            </a:r>
            <a:r>
              <a:rPr lang="zh-CN" altLang="zh-CN" sz="2400" dirty="0"/>
              <a:t>y</a:t>
            </a:r>
            <a:r>
              <a:rPr lang="zh-CN" sz="2400" dirty="0"/>
              <a:t>值有相应增大或减小趋势，则认为两个变量之间存在相关关系。否则不相关</a:t>
            </a:r>
            <a:r>
              <a:rPr lang="zh-CN" sz="2400" dirty="0" smtClean="0"/>
              <a:t>。</a:t>
            </a:r>
            <a:endParaRPr lang="zh-CN" sz="2400" dirty="0"/>
          </a:p>
        </p:txBody>
      </p:sp>
      <p:pic>
        <p:nvPicPr>
          <p:cNvPr id="243713" name="Picture 1"/>
          <p:cNvPicPr>
            <a:picLocks noChangeAspect="1" noChangeArrowheads="1"/>
          </p:cNvPicPr>
          <p:nvPr/>
        </p:nvPicPr>
        <p:blipFill>
          <a:blip r:embed="rId2" cstate="print"/>
          <a:srcRect/>
          <a:stretch>
            <a:fillRect/>
          </a:stretch>
        </p:blipFill>
        <p:spPr bwMode="auto">
          <a:xfrm>
            <a:off x="755576" y="2204864"/>
            <a:ext cx="7660597" cy="3655665"/>
          </a:xfrm>
          <a:prstGeom prst="rect">
            <a:avLst/>
          </a:prstGeom>
          <a:noFill/>
          <a:ln w="9525">
            <a:noFill/>
            <a:miter lim="800000"/>
            <a:headEnd/>
            <a:tailEnd/>
          </a:ln>
        </p:spPr>
      </p:pic>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zh-CN" sz="3600" dirty="0" smtClean="0">
                <a:solidFill>
                  <a:srgbClr val="C00000"/>
                </a:solidFill>
              </a:rPr>
              <a:t>散布图应用要点</a:t>
            </a:r>
            <a:endParaRPr lang="zh-CN" altLang="zh-CN" dirty="0">
              <a:solidFill>
                <a:srgbClr val="C00000"/>
              </a:solidFill>
            </a:endParaRPr>
          </a:p>
        </p:txBody>
      </p:sp>
      <p:sp>
        <p:nvSpPr>
          <p:cNvPr id="135171" name="Rectangle 3"/>
          <p:cNvSpPr>
            <a:spLocks noGrp="1" noChangeArrowheads="1"/>
          </p:cNvSpPr>
          <p:nvPr>
            <p:ph type="body" idx="1"/>
          </p:nvPr>
        </p:nvSpPr>
        <p:spPr>
          <a:xfrm>
            <a:off x="250825" y="1196752"/>
            <a:ext cx="8704263" cy="4935761"/>
          </a:xfrm>
        </p:spPr>
        <p:txBody>
          <a:bodyPr/>
          <a:lstStyle/>
          <a:p>
            <a:pPr>
              <a:lnSpc>
                <a:spcPts val="3100"/>
              </a:lnSpc>
            </a:pPr>
            <a:r>
              <a:rPr lang="zh-CN" sz="2400" dirty="0" smtClean="0">
                <a:solidFill>
                  <a:schemeClr val="hlink"/>
                </a:solidFill>
              </a:rPr>
              <a:t>合理分层</a:t>
            </a:r>
            <a:endParaRPr lang="zh-CN" sz="2400" dirty="0"/>
          </a:p>
          <a:p>
            <a:pPr>
              <a:lnSpc>
                <a:spcPts val="3100"/>
              </a:lnSpc>
            </a:pPr>
            <a:r>
              <a:rPr lang="zh-CN" sz="2400" dirty="0" smtClean="0"/>
              <a:t>异常</a:t>
            </a:r>
            <a:r>
              <a:rPr lang="zh-CN" sz="2400" dirty="0"/>
              <a:t>的点应</a:t>
            </a:r>
            <a:r>
              <a:rPr lang="zh-CN" sz="2400" dirty="0">
                <a:solidFill>
                  <a:schemeClr val="hlink"/>
                </a:solidFill>
              </a:rPr>
              <a:t>剔除</a:t>
            </a:r>
            <a:r>
              <a:rPr lang="zh-CN" sz="2400" dirty="0"/>
              <a:t>。</a:t>
            </a:r>
          </a:p>
          <a:p>
            <a:pPr>
              <a:lnSpc>
                <a:spcPts val="3100"/>
              </a:lnSpc>
            </a:pPr>
            <a:r>
              <a:rPr lang="zh-CN" sz="2400" dirty="0" smtClean="0"/>
              <a:t>在</a:t>
            </a:r>
            <a:r>
              <a:rPr lang="zh-CN" sz="2400" dirty="0"/>
              <a:t>图</a:t>
            </a:r>
            <a:r>
              <a:rPr lang="zh-CN" sz="2400" dirty="0" smtClean="0"/>
              <a:t>中数据</a:t>
            </a:r>
            <a:r>
              <a:rPr lang="zh-CN" sz="2400" dirty="0"/>
              <a:t>范围</a:t>
            </a:r>
            <a:r>
              <a:rPr lang="zh-CN" sz="2400" dirty="0" smtClean="0"/>
              <a:t>之内</a:t>
            </a:r>
            <a:r>
              <a:rPr lang="zh-CN" altLang="en-US" sz="2400" dirty="0" smtClean="0"/>
              <a:t>判断</a:t>
            </a:r>
            <a:r>
              <a:rPr lang="zh-CN" sz="2400" dirty="0" smtClean="0"/>
              <a:t>，</a:t>
            </a:r>
            <a:r>
              <a:rPr lang="zh-CN" sz="2400" dirty="0"/>
              <a:t>不得任意外延。</a:t>
            </a:r>
          </a:p>
          <a:p>
            <a:pPr>
              <a:lnSpc>
                <a:spcPts val="3100"/>
              </a:lnSpc>
            </a:pPr>
            <a:r>
              <a:rPr lang="zh-CN" sz="2400" dirty="0" smtClean="0"/>
              <a:t>若</a:t>
            </a:r>
            <a:r>
              <a:rPr lang="zh-CN" sz="2400" dirty="0">
                <a:solidFill>
                  <a:schemeClr val="hlink"/>
                </a:solidFill>
              </a:rPr>
              <a:t>存在强</a:t>
            </a:r>
            <a:r>
              <a:rPr lang="zh-CN" sz="2400" dirty="0" smtClean="0">
                <a:solidFill>
                  <a:schemeClr val="hlink"/>
                </a:solidFill>
              </a:rPr>
              <a:t>相关性</a:t>
            </a:r>
            <a:r>
              <a:rPr lang="zh-CN" altLang="en-US" sz="2400" dirty="0" smtClean="0">
                <a:solidFill>
                  <a:schemeClr val="hlink"/>
                </a:solidFill>
              </a:rPr>
              <a:t>，</a:t>
            </a:r>
            <a:r>
              <a:rPr lang="zh-CN" sz="2400" dirty="0" smtClean="0"/>
              <a:t>进一步定量</a:t>
            </a:r>
            <a:r>
              <a:rPr lang="zh-CN" sz="2400" dirty="0"/>
              <a:t>相关分析和回归分析，确定相关程度及回归方程式</a:t>
            </a:r>
            <a:r>
              <a:rPr lang="zh-CN" sz="2400" dirty="0" smtClean="0"/>
              <a:t>；</a:t>
            </a:r>
            <a:endParaRPr lang="en-US" altLang="zh-CN" sz="2400" dirty="0" smtClean="0"/>
          </a:p>
          <a:p>
            <a:pPr>
              <a:lnSpc>
                <a:spcPts val="3100"/>
              </a:lnSpc>
            </a:pPr>
            <a:r>
              <a:rPr lang="zh-CN" sz="2400" dirty="0" smtClean="0"/>
              <a:t>若</a:t>
            </a:r>
            <a:r>
              <a:rPr lang="zh-CN" sz="2400" dirty="0"/>
              <a:t>为弱相关性</a:t>
            </a:r>
            <a:r>
              <a:rPr lang="zh-CN" sz="2400" dirty="0" smtClean="0"/>
              <a:t>，</a:t>
            </a:r>
            <a:r>
              <a:rPr lang="zh-CN" altLang="en-US" sz="2400" dirty="0" smtClean="0"/>
              <a:t>可能</a:t>
            </a:r>
            <a:r>
              <a:rPr lang="zh-CN" sz="2400" dirty="0" smtClean="0"/>
              <a:t>受到</a:t>
            </a:r>
            <a:r>
              <a:rPr lang="zh-CN" sz="2400" dirty="0"/>
              <a:t>其他因素的影响</a:t>
            </a:r>
            <a:r>
              <a:rPr lang="zh-CN" sz="2400" dirty="0" smtClean="0"/>
              <a:t>，将</a:t>
            </a:r>
            <a:r>
              <a:rPr lang="zh-CN" sz="2400" dirty="0"/>
              <a:t>数据分层或</a:t>
            </a:r>
            <a:r>
              <a:rPr lang="zh-CN" sz="2400" dirty="0" smtClean="0"/>
              <a:t>合并</a:t>
            </a:r>
            <a:r>
              <a:rPr lang="zh-CN" altLang="en-US" sz="2400" dirty="0" smtClean="0"/>
              <a:t>后再看</a:t>
            </a:r>
            <a:r>
              <a:rPr lang="zh-CN" sz="2400" dirty="0" smtClean="0"/>
              <a:t>；</a:t>
            </a:r>
            <a:r>
              <a:rPr lang="zh-CN" sz="2400" dirty="0"/>
              <a:t>若不相关</a:t>
            </a:r>
            <a:r>
              <a:rPr lang="zh-CN" sz="2400" dirty="0" smtClean="0"/>
              <a:t>，</a:t>
            </a:r>
            <a:r>
              <a:rPr lang="zh-CN" altLang="en-US" sz="2400" dirty="0" smtClean="0"/>
              <a:t>给出</a:t>
            </a:r>
            <a:r>
              <a:rPr lang="zh-CN" sz="2400" dirty="0" smtClean="0"/>
              <a:t>判断</a:t>
            </a:r>
            <a:r>
              <a:rPr lang="zh-CN" sz="2400" dirty="0"/>
              <a:t>。</a:t>
            </a:r>
          </a:p>
          <a:p>
            <a:pPr>
              <a:lnSpc>
                <a:spcPts val="3100"/>
              </a:lnSpc>
            </a:pPr>
            <a:r>
              <a:rPr lang="zh-CN" sz="2400" dirty="0"/>
              <a:t>应</a:t>
            </a:r>
            <a:r>
              <a:rPr lang="zh-CN" sz="2400" dirty="0">
                <a:solidFill>
                  <a:schemeClr val="hlink"/>
                </a:solidFill>
              </a:rPr>
              <a:t>确定在什么条件下</a:t>
            </a:r>
            <a:r>
              <a:rPr lang="zh-CN" sz="2400" dirty="0"/>
              <a:t>相关</a:t>
            </a:r>
            <a:r>
              <a:rPr lang="zh-CN" sz="2400" dirty="0" smtClean="0"/>
              <a:t>。</a:t>
            </a:r>
            <a:endParaRPr lang="en-US" altLang="zh-CN" sz="2400" dirty="0" smtClean="0"/>
          </a:p>
          <a:p>
            <a:pPr>
              <a:lnSpc>
                <a:spcPts val="3100"/>
              </a:lnSpc>
            </a:pPr>
            <a:r>
              <a:rPr lang="zh-CN" altLang="zh-CN" sz="2400" dirty="0" smtClean="0"/>
              <a:t>散布图不能反映相关的</a:t>
            </a:r>
            <a:r>
              <a:rPr lang="zh-CN" altLang="zh-CN" sz="2400" dirty="0" smtClean="0"/>
              <a:t>原因。</a:t>
            </a:r>
            <a:endParaRPr lang="zh-CN" altLang="zh-CN" sz="2400" dirty="0" smtClean="0"/>
          </a:p>
          <a:p>
            <a:pPr>
              <a:lnSpc>
                <a:spcPts val="3100"/>
              </a:lnSpc>
            </a:pPr>
            <a:r>
              <a:rPr lang="zh-CN" altLang="zh-CN" sz="2400" dirty="0" smtClean="0"/>
              <a:t>可靠性</a:t>
            </a:r>
            <a:r>
              <a:rPr lang="zh-CN" altLang="zh-CN" sz="2400" dirty="0" smtClean="0"/>
              <a:t>较低</a:t>
            </a:r>
            <a:r>
              <a:rPr lang="zh-CN" altLang="zh-CN" sz="2400" dirty="0" smtClean="0"/>
              <a:t>，是</a:t>
            </a:r>
            <a:r>
              <a:rPr lang="zh-CN" altLang="zh-CN" sz="2400" dirty="0" smtClean="0"/>
              <a:t>一种</a:t>
            </a:r>
            <a:r>
              <a:rPr lang="zh-CN" altLang="zh-CN" sz="2400" dirty="0" smtClean="0">
                <a:solidFill>
                  <a:schemeClr val="hlink"/>
                </a:solidFill>
              </a:rPr>
              <a:t>定性判断的方法</a:t>
            </a:r>
            <a:r>
              <a:rPr lang="zh-CN" altLang="zh-CN" sz="2400" dirty="0" smtClean="0"/>
              <a:t>。</a:t>
            </a:r>
            <a:endParaRPr lang="zh-CN" sz="2400"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pPr>
              <a:lnSpc>
                <a:spcPct val="150000"/>
              </a:lnSpc>
            </a:pPr>
            <a:r>
              <a:rPr lang="zh-CN" altLang="zh-CN" sz="2800" b="1" dirty="0"/>
              <a:t>(2)</a:t>
            </a:r>
            <a:r>
              <a:rPr lang="zh-CN" sz="2800" b="1" dirty="0"/>
              <a:t>定量分析法</a:t>
            </a:r>
          </a:p>
          <a:p>
            <a:pPr>
              <a:lnSpc>
                <a:spcPct val="150000"/>
              </a:lnSpc>
            </a:pPr>
            <a:r>
              <a:rPr lang="zh-CN" sz="2800" dirty="0"/>
              <a:t>变量间是否相关，相关的程度如何，可以根据数理统计原理作出统计性的判断。这种统计判断方法称之为</a:t>
            </a:r>
            <a:r>
              <a:rPr lang="zh-CN" sz="2800" b="1" dirty="0">
                <a:solidFill>
                  <a:srgbClr val="C00000"/>
                </a:solidFill>
                <a:effectLst>
                  <a:outerShdw blurRad="38100" dist="38100" dir="2700000" algn="tl">
                    <a:srgbClr val="000000">
                      <a:alpha val="43137"/>
                    </a:srgbClr>
                  </a:outerShdw>
                </a:effectLst>
              </a:rPr>
              <a:t>相关检验</a:t>
            </a:r>
            <a:r>
              <a:rPr lang="zh-CN" sz="2800" dirty="0"/>
              <a:t>，这是一种定量分析方法。</a:t>
            </a:r>
          </a:p>
          <a:p>
            <a:pPr>
              <a:lnSpc>
                <a:spcPct val="150000"/>
              </a:lnSpc>
            </a:pPr>
            <a:r>
              <a:rPr lang="zh-CN" sz="2800" dirty="0"/>
              <a:t>常用的相关检验方法有</a:t>
            </a:r>
            <a:r>
              <a:rPr lang="zh-CN" sz="2800" b="1" dirty="0">
                <a:solidFill>
                  <a:srgbClr val="C00000"/>
                </a:solidFill>
                <a:effectLst>
                  <a:outerShdw blurRad="38100" dist="38100" dir="2700000" algn="tl">
                    <a:srgbClr val="000000">
                      <a:alpha val="43137"/>
                    </a:srgbClr>
                  </a:outerShdw>
                </a:effectLst>
              </a:rPr>
              <a:t>相关系数检定法</a:t>
            </a:r>
            <a:r>
              <a:rPr lang="zh-CN" sz="2800" dirty="0"/>
              <a:t>和</a:t>
            </a:r>
            <a:r>
              <a:rPr lang="zh-CN" sz="2800" b="1" dirty="0">
                <a:solidFill>
                  <a:srgbClr val="C00000"/>
                </a:solidFill>
                <a:effectLst>
                  <a:outerShdw blurRad="38100" dist="38100" dir="2700000" algn="tl">
                    <a:srgbClr val="000000">
                      <a:alpha val="43137"/>
                    </a:srgbClr>
                  </a:outerShdw>
                </a:effectLst>
              </a:rPr>
              <a:t>中位数检定法</a:t>
            </a:r>
            <a:r>
              <a:rPr lang="zh-CN" sz="2800" dirty="0"/>
              <a:t>。</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2.相关分析</a:t>
            </a:r>
            <a:r>
              <a:rPr lang="zh-CN" altLang="zh-CN" sz="3600" dirty="0" smtClean="0">
                <a:solidFill>
                  <a:srgbClr val="C00000"/>
                </a:solidFill>
              </a:rPr>
              <a:t>法</a:t>
            </a:r>
            <a:endParaRPr lang="zh-CN" altLang="zh-CN" dirty="0">
              <a:solidFill>
                <a:srgbClr val="C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3600" dirty="0" smtClean="0">
                <a:solidFill>
                  <a:srgbClr val="C00000"/>
                </a:solidFill>
              </a:rPr>
              <a:t>（一）发现异常的方法</a:t>
            </a:r>
            <a:endParaRPr lang="zh-CN" sz="3600" dirty="0">
              <a:solidFill>
                <a:srgbClr val="C00000"/>
              </a:solidFill>
            </a:endParaRPr>
          </a:p>
        </p:txBody>
      </p:sp>
      <p:sp>
        <p:nvSpPr>
          <p:cNvPr id="15363" name="Rectangle 3"/>
          <p:cNvSpPr>
            <a:spLocks noGrp="1" noChangeArrowheads="1"/>
          </p:cNvSpPr>
          <p:nvPr>
            <p:ph type="body" idx="1"/>
          </p:nvPr>
        </p:nvSpPr>
        <p:spPr/>
        <p:txBody>
          <a:bodyPr/>
          <a:lstStyle/>
          <a:p>
            <a:pPr>
              <a:lnSpc>
                <a:spcPct val="150000"/>
              </a:lnSpc>
              <a:buNone/>
            </a:pPr>
            <a:r>
              <a:rPr lang="en-US" altLang="zh-CN" b="1" dirty="0">
                <a:solidFill>
                  <a:srgbClr val="7030A0"/>
                </a:solidFill>
                <a:effectLst>
                  <a:outerShdw blurRad="38100" dist="38100" dir="2700000" algn="tl">
                    <a:srgbClr val="000000">
                      <a:alpha val="43137"/>
                    </a:srgbClr>
                  </a:outerShdw>
                </a:effectLst>
                <a:latin typeface="+mn-lt"/>
                <a:ea typeface="+mn-ea"/>
                <a:cs typeface="+mn-cs"/>
              </a:rPr>
              <a:t>1</a:t>
            </a:r>
            <a:r>
              <a:rPr lang="zh-CN" altLang="en-US" b="1" dirty="0">
                <a:solidFill>
                  <a:srgbClr val="7030A0"/>
                </a:solidFill>
                <a:effectLst>
                  <a:outerShdw blurRad="38100" dist="38100" dir="2700000" algn="tl">
                    <a:srgbClr val="000000">
                      <a:alpha val="43137"/>
                    </a:srgbClr>
                  </a:outerShdw>
                </a:effectLst>
                <a:latin typeface="+mn-lt"/>
                <a:ea typeface="+mn-ea"/>
                <a:cs typeface="+mn-cs"/>
              </a:rPr>
              <a:t>、直方图分析法</a:t>
            </a:r>
          </a:p>
          <a:p>
            <a:pPr>
              <a:lnSpc>
                <a:spcPct val="150000"/>
              </a:lnSpc>
              <a:buNone/>
            </a:pPr>
            <a:r>
              <a:rPr lang="en-US" altLang="zh-CN" b="1" dirty="0" smtClean="0">
                <a:solidFill>
                  <a:srgbClr val="7030A0"/>
                </a:solidFill>
                <a:effectLst>
                  <a:outerShdw blurRad="38100" dist="38100" dir="2700000" algn="tl">
                    <a:srgbClr val="000000">
                      <a:alpha val="43137"/>
                    </a:srgbClr>
                  </a:outerShdw>
                </a:effectLst>
                <a:latin typeface="+mn-lt"/>
                <a:ea typeface="+mn-ea"/>
                <a:cs typeface="+mn-cs"/>
              </a:rPr>
              <a:t>2</a:t>
            </a:r>
            <a:r>
              <a:rPr lang="zh-CN" altLang="en-US" b="1" dirty="0">
                <a:solidFill>
                  <a:srgbClr val="7030A0"/>
                </a:solidFill>
                <a:effectLst>
                  <a:outerShdw blurRad="38100" dist="38100" dir="2700000" algn="tl">
                    <a:srgbClr val="000000">
                      <a:alpha val="43137"/>
                    </a:srgbClr>
                  </a:outerShdw>
                </a:effectLst>
                <a:latin typeface="+mn-lt"/>
                <a:ea typeface="+mn-ea"/>
                <a:cs typeface="+mn-cs"/>
              </a:rPr>
              <a:t>、数值分析法</a:t>
            </a:r>
          </a:p>
          <a:p>
            <a:pPr>
              <a:lnSpc>
                <a:spcPct val="150000"/>
              </a:lnSpc>
              <a:buNone/>
            </a:pPr>
            <a:r>
              <a:rPr lang="en-US" altLang="zh-CN" b="1" dirty="0" smtClean="0">
                <a:solidFill>
                  <a:srgbClr val="7030A0"/>
                </a:solidFill>
                <a:effectLst>
                  <a:outerShdw blurRad="38100" dist="38100" dir="2700000" algn="tl">
                    <a:srgbClr val="000000">
                      <a:alpha val="43137"/>
                    </a:srgbClr>
                  </a:outerShdw>
                </a:effectLst>
                <a:latin typeface="+mn-lt"/>
                <a:ea typeface="+mn-ea"/>
                <a:cs typeface="+mn-cs"/>
              </a:rPr>
              <a:t>3</a:t>
            </a:r>
            <a:r>
              <a:rPr lang="zh-CN" altLang="en-US" b="1" dirty="0">
                <a:solidFill>
                  <a:srgbClr val="7030A0"/>
                </a:solidFill>
                <a:effectLst>
                  <a:outerShdw blurRad="38100" dist="38100" dir="2700000" algn="tl">
                    <a:srgbClr val="000000">
                      <a:alpha val="43137"/>
                    </a:srgbClr>
                  </a:outerShdw>
                </a:effectLst>
                <a:latin typeface="+mn-lt"/>
                <a:ea typeface="+mn-ea"/>
                <a:cs typeface="+mn-cs"/>
              </a:rPr>
              <a:t>、动态分析</a:t>
            </a:r>
            <a:r>
              <a:rPr lang="zh-CN" altLang="en-US" b="1" dirty="0" smtClean="0">
                <a:solidFill>
                  <a:srgbClr val="7030A0"/>
                </a:solidFill>
                <a:effectLst>
                  <a:outerShdw blurRad="38100" dist="38100" dir="2700000" algn="tl">
                    <a:srgbClr val="000000">
                      <a:alpha val="43137"/>
                    </a:srgbClr>
                  </a:outerShdw>
                </a:effectLst>
                <a:latin typeface="+mn-lt"/>
                <a:ea typeface="+mn-ea"/>
                <a:cs typeface="+mn-cs"/>
              </a:rPr>
              <a:t>法</a:t>
            </a:r>
            <a:endParaRPr lang="zh-CN" altLang="en-US" b="1" dirty="0">
              <a:solidFill>
                <a:srgbClr val="7030A0"/>
              </a:solidFill>
              <a:effectLst>
                <a:outerShdw blurRad="38100" dist="38100" dir="2700000" algn="tl">
                  <a:srgbClr val="000000">
                    <a:alpha val="43137"/>
                  </a:srgbClr>
                </a:outerShdw>
              </a:effectLst>
              <a:latin typeface="+mn-lt"/>
              <a:ea typeface="+mn-ea"/>
              <a:cs typeface="+mn-cs"/>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zh-CN" sz="3600" dirty="0" smtClean="0">
                <a:solidFill>
                  <a:srgbClr val="C00000"/>
                </a:solidFill>
              </a:rPr>
              <a:t>相关系数检定法</a:t>
            </a:r>
            <a:endParaRPr lang="zh-CN" altLang="zh-CN" dirty="0">
              <a:solidFill>
                <a:srgbClr val="C00000"/>
              </a:solidFill>
            </a:endParaRPr>
          </a:p>
        </p:txBody>
      </p:sp>
      <p:sp>
        <p:nvSpPr>
          <p:cNvPr id="138243" name="Rectangle 3"/>
          <p:cNvSpPr>
            <a:spLocks noGrp="1" noChangeArrowheads="1"/>
          </p:cNvSpPr>
          <p:nvPr>
            <p:ph type="body" idx="1"/>
          </p:nvPr>
        </p:nvSpPr>
        <p:spPr>
          <a:xfrm>
            <a:off x="395288" y="1340768"/>
            <a:ext cx="8559800" cy="4791745"/>
          </a:xfrm>
        </p:spPr>
        <p:txBody>
          <a:bodyPr/>
          <a:lstStyle/>
          <a:p>
            <a:pPr>
              <a:lnSpc>
                <a:spcPct val="150000"/>
              </a:lnSpc>
            </a:pPr>
            <a:r>
              <a:rPr lang="zh-CN" dirty="0" smtClean="0">
                <a:solidFill>
                  <a:schemeClr val="hlink"/>
                </a:solidFill>
              </a:rPr>
              <a:t>相关系数</a:t>
            </a:r>
            <a:r>
              <a:rPr lang="zh-CN" dirty="0"/>
              <a:t>是判断变量间相关关系密切程度的一个定量指标</a:t>
            </a:r>
            <a:r>
              <a:rPr lang="zh-CN" dirty="0" smtClean="0"/>
              <a:t>。</a:t>
            </a:r>
            <a:endParaRPr lang="zh-CN" dirty="0"/>
          </a:p>
        </p:txBody>
      </p:sp>
      <p:sp>
        <p:nvSpPr>
          <p:cNvPr id="138244" name="Rectangle 4"/>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38245" name="Object 5"/>
          <p:cNvGraphicFramePr>
            <a:graphicFrameLocks noChangeAspect="1"/>
          </p:cNvGraphicFramePr>
          <p:nvPr/>
        </p:nvGraphicFramePr>
        <p:xfrm>
          <a:off x="2987824" y="3933056"/>
          <a:ext cx="2449512" cy="1135063"/>
        </p:xfrm>
        <a:graphic>
          <a:graphicData uri="http://schemas.openxmlformats.org/presentationml/2006/ole">
            <p:oleObj spid="_x0000_s146434" r:id="rId3" imgW="902017" imgH="419417" progId="Equation.3">
              <p:embed/>
            </p:oleObj>
          </a:graphicData>
        </a:graphic>
      </p:graphicFrame>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zh-CN" dirty="0" smtClean="0">
                <a:solidFill>
                  <a:srgbClr val="C00000"/>
                </a:solidFill>
              </a:rPr>
              <a:t>相关系数</a:t>
            </a:r>
            <a:endParaRPr lang="zh-CN" altLang="zh-CN" dirty="0">
              <a:solidFill>
                <a:srgbClr val="C00000"/>
              </a:solidFill>
            </a:endParaRPr>
          </a:p>
        </p:txBody>
      </p:sp>
      <p:sp>
        <p:nvSpPr>
          <p:cNvPr id="13926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39268" name="Object 4"/>
          <p:cNvGraphicFramePr>
            <a:graphicFrameLocks noChangeAspect="1"/>
          </p:cNvGraphicFramePr>
          <p:nvPr/>
        </p:nvGraphicFramePr>
        <p:xfrm>
          <a:off x="1547813" y="2133600"/>
          <a:ext cx="6408737" cy="1008063"/>
        </p:xfrm>
        <a:graphic>
          <a:graphicData uri="http://schemas.openxmlformats.org/presentationml/2006/ole">
            <p:oleObj spid="_x0000_s147458" r:id="rId3" imgW="2908617" imgH="457517" progId="Equation.3">
              <p:embed/>
            </p:oleObj>
          </a:graphicData>
        </a:graphic>
      </p:graphicFrame>
      <p:sp>
        <p:nvSpPr>
          <p:cNvPr id="139269"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39270" name="Object 6"/>
          <p:cNvGraphicFramePr>
            <a:graphicFrameLocks noChangeAspect="1"/>
          </p:cNvGraphicFramePr>
          <p:nvPr/>
        </p:nvGraphicFramePr>
        <p:xfrm>
          <a:off x="1619250" y="3573463"/>
          <a:ext cx="6121400" cy="1198562"/>
        </p:xfrm>
        <a:graphic>
          <a:graphicData uri="http://schemas.openxmlformats.org/presentationml/2006/ole">
            <p:oleObj spid="_x0000_s147459" r:id="rId4" imgW="2337117" imgH="457517" progId="Equation.3">
              <p:embed/>
            </p:oleObj>
          </a:graphicData>
        </a:graphic>
      </p:graphicFrame>
      <p:sp>
        <p:nvSpPr>
          <p:cNvPr id="139271"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39272" name="Object 8"/>
          <p:cNvGraphicFramePr>
            <a:graphicFrameLocks noChangeAspect="1"/>
          </p:cNvGraphicFramePr>
          <p:nvPr/>
        </p:nvGraphicFramePr>
        <p:xfrm>
          <a:off x="1692275" y="5084763"/>
          <a:ext cx="5903913" cy="1162050"/>
        </p:xfrm>
        <a:graphic>
          <a:graphicData uri="http://schemas.openxmlformats.org/presentationml/2006/ole">
            <p:oleObj spid="_x0000_s147460" r:id="rId5" imgW="2324417" imgH="457517" progId="Equation.3">
              <p:embed/>
            </p:oleObj>
          </a:graphicData>
        </a:graphic>
      </p:graphicFrame>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67544" y="1052736"/>
            <a:ext cx="8487544" cy="5328592"/>
          </a:xfrm>
        </p:spPr>
        <p:txBody>
          <a:bodyPr/>
          <a:lstStyle/>
          <a:p>
            <a:r>
              <a:rPr lang="en-US" altLang="zh-CN" sz="2400" b="1" i="1" dirty="0" smtClean="0"/>
              <a:t>r</a:t>
            </a:r>
            <a:r>
              <a:rPr lang="zh-CN" altLang="en-US" sz="2400" b="1" i="1" dirty="0" smtClean="0"/>
              <a:t>的取值范围为：</a:t>
            </a:r>
            <a:r>
              <a:rPr lang="en-US" altLang="zh-CN" sz="2400" b="1" i="1" dirty="0" smtClean="0"/>
              <a:t>0</a:t>
            </a:r>
            <a:r>
              <a:rPr lang="zh-CN" altLang="en-US" sz="2400" b="1" i="1" dirty="0" smtClean="0"/>
              <a:t>≤</a:t>
            </a:r>
            <a:r>
              <a:rPr lang="en-US" altLang="zh-CN" sz="2400" b="1" i="1" dirty="0" smtClean="0"/>
              <a:t>︱r︱≤1</a:t>
            </a:r>
          </a:p>
          <a:p>
            <a:pPr>
              <a:buNone/>
            </a:pPr>
            <a:r>
              <a:rPr lang="en-US" altLang="zh-CN" sz="2400" dirty="0" smtClean="0"/>
              <a:t>	</a:t>
            </a:r>
            <a:r>
              <a:rPr lang="zh-CN" altLang="en-US" sz="2400" dirty="0" smtClean="0"/>
              <a:t>当</a:t>
            </a:r>
            <a:r>
              <a:rPr lang="en-US" altLang="zh-CN" sz="2400" dirty="0" smtClean="0"/>
              <a:t>︱</a:t>
            </a:r>
            <a:r>
              <a:rPr lang="en-US" altLang="zh-CN" sz="2400" b="1" dirty="0" smtClean="0"/>
              <a:t>r︱ </a:t>
            </a:r>
            <a:r>
              <a:rPr lang="zh-CN" altLang="en-US" sz="2400" b="1" dirty="0" smtClean="0"/>
              <a:t>＝</a:t>
            </a:r>
            <a:r>
              <a:rPr lang="en-US" altLang="zh-CN" sz="2400" b="1" dirty="0" smtClean="0"/>
              <a:t>1</a:t>
            </a:r>
            <a:r>
              <a:rPr lang="zh-CN" altLang="en-US" sz="2400" b="1" dirty="0" smtClean="0"/>
              <a:t>时，表示</a:t>
            </a:r>
            <a:r>
              <a:rPr lang="en-US" altLang="zh-CN" sz="2400" b="1" dirty="0" smtClean="0"/>
              <a:t>x</a:t>
            </a:r>
            <a:r>
              <a:rPr lang="zh-CN" altLang="en-US" sz="2400" b="1" dirty="0" smtClean="0"/>
              <a:t>与</a:t>
            </a:r>
            <a:r>
              <a:rPr lang="en-US" altLang="zh-CN" sz="2400" b="1" dirty="0" smtClean="0"/>
              <a:t>y</a:t>
            </a:r>
            <a:r>
              <a:rPr lang="zh-CN" altLang="en-US" sz="2400" b="1" dirty="0" smtClean="0"/>
              <a:t>是直线关系；</a:t>
            </a:r>
          </a:p>
          <a:p>
            <a:pPr>
              <a:buNone/>
            </a:pPr>
            <a:r>
              <a:rPr lang="en-US" altLang="zh-CN" sz="2400" b="1" dirty="0" smtClean="0"/>
              <a:t>	-</a:t>
            </a:r>
            <a:r>
              <a:rPr lang="en-US" altLang="zh-CN" sz="2400" b="1" dirty="0" smtClean="0"/>
              <a:t>1</a:t>
            </a:r>
            <a:r>
              <a:rPr lang="zh-CN" altLang="en-US" sz="2400" b="1" dirty="0" smtClean="0"/>
              <a:t>＜</a:t>
            </a:r>
            <a:r>
              <a:rPr lang="en-US" altLang="zh-CN" sz="2400" b="1" dirty="0" smtClean="0"/>
              <a:t>r</a:t>
            </a:r>
            <a:r>
              <a:rPr lang="zh-CN" altLang="en-US" sz="2400" b="1" dirty="0" smtClean="0"/>
              <a:t>＜</a:t>
            </a:r>
            <a:r>
              <a:rPr lang="en-US" altLang="zh-CN" sz="2400" b="1" dirty="0" smtClean="0"/>
              <a:t>1</a:t>
            </a:r>
            <a:r>
              <a:rPr lang="zh-CN" altLang="en-US" sz="2400" b="1" dirty="0" smtClean="0"/>
              <a:t>时，表示</a:t>
            </a:r>
            <a:r>
              <a:rPr lang="en-US" altLang="zh-CN" sz="2400" b="1" dirty="0" smtClean="0"/>
              <a:t>x</a:t>
            </a:r>
            <a:r>
              <a:rPr lang="zh-CN" altLang="en-US" sz="2400" b="1" dirty="0" smtClean="0"/>
              <a:t>与</a:t>
            </a:r>
            <a:r>
              <a:rPr lang="en-US" altLang="zh-CN" sz="2400" b="1" dirty="0" smtClean="0"/>
              <a:t>y</a:t>
            </a:r>
            <a:r>
              <a:rPr lang="zh-CN" altLang="en-US" sz="2400" b="1" dirty="0" smtClean="0"/>
              <a:t>存在相关关系；</a:t>
            </a:r>
          </a:p>
          <a:p>
            <a:pPr>
              <a:buNone/>
            </a:pPr>
            <a:r>
              <a:rPr lang="en-US" altLang="zh-CN" sz="2400" dirty="0" smtClean="0"/>
              <a:t>	︱</a:t>
            </a:r>
            <a:r>
              <a:rPr lang="en-US" altLang="zh-CN" sz="2400" b="1" dirty="0" smtClean="0"/>
              <a:t>r︱→1</a:t>
            </a:r>
            <a:r>
              <a:rPr lang="zh-CN" altLang="en-US" sz="2400" b="1" dirty="0" smtClean="0"/>
              <a:t>时，表示</a:t>
            </a:r>
            <a:r>
              <a:rPr lang="en-US" altLang="zh-CN" sz="2400" b="1" dirty="0" smtClean="0"/>
              <a:t>x</a:t>
            </a:r>
            <a:r>
              <a:rPr lang="zh-CN" altLang="en-US" sz="2400" b="1" dirty="0" smtClean="0"/>
              <a:t>与</a:t>
            </a:r>
            <a:r>
              <a:rPr lang="en-US" altLang="zh-CN" sz="2400" b="1" dirty="0" smtClean="0"/>
              <a:t>y</a:t>
            </a:r>
            <a:r>
              <a:rPr lang="zh-CN" altLang="en-US" sz="2400" b="1" dirty="0" smtClean="0"/>
              <a:t>存在显著性相关关系；</a:t>
            </a:r>
          </a:p>
          <a:p>
            <a:pPr>
              <a:buNone/>
            </a:pPr>
            <a:r>
              <a:rPr lang="en-US" altLang="zh-CN" sz="2400" b="1" dirty="0" smtClean="0"/>
              <a:t>	r</a:t>
            </a:r>
            <a:r>
              <a:rPr lang="zh-CN" altLang="en-US" sz="2400" b="1" dirty="0" smtClean="0"/>
              <a:t>＝</a:t>
            </a:r>
            <a:r>
              <a:rPr lang="en-US" altLang="zh-CN" sz="2400" b="1" dirty="0" smtClean="0"/>
              <a:t>0</a:t>
            </a:r>
            <a:r>
              <a:rPr lang="zh-CN" altLang="en-US" sz="2400" b="1" dirty="0" smtClean="0"/>
              <a:t>时，表示</a:t>
            </a:r>
            <a:r>
              <a:rPr lang="en-US" altLang="zh-CN" sz="2400" b="1" dirty="0" smtClean="0"/>
              <a:t>x</a:t>
            </a:r>
            <a:r>
              <a:rPr lang="zh-CN" altLang="en-US" sz="2400" b="1" dirty="0" smtClean="0"/>
              <a:t>与</a:t>
            </a:r>
            <a:r>
              <a:rPr lang="en-US" altLang="zh-CN" sz="2400" b="1" dirty="0" smtClean="0"/>
              <a:t>y</a:t>
            </a:r>
            <a:r>
              <a:rPr lang="zh-CN" altLang="en-US" sz="2400" b="1" dirty="0" smtClean="0"/>
              <a:t>不相关。</a:t>
            </a:r>
          </a:p>
          <a:p>
            <a:r>
              <a:rPr lang="zh-CN" altLang="en-US" sz="2400" dirty="0" smtClean="0"/>
              <a:t> 线性相关关系的判断</a:t>
            </a:r>
          </a:p>
          <a:p>
            <a:pPr>
              <a:buNone/>
            </a:pPr>
            <a:r>
              <a:rPr lang="en-US" altLang="zh-CN" sz="2400" dirty="0" smtClean="0"/>
              <a:t> 	︱</a:t>
            </a:r>
            <a:r>
              <a:rPr lang="en-US" altLang="zh-CN" sz="2400" b="1" dirty="0" smtClean="0"/>
              <a:t>r︱≥ </a:t>
            </a:r>
            <a:r>
              <a:rPr lang="en-US" altLang="zh-CN" sz="2400" b="1" dirty="0" smtClean="0"/>
              <a:t>    </a:t>
            </a:r>
            <a:r>
              <a:rPr lang="zh-CN" altLang="en-US" sz="2400" b="1" dirty="0" smtClean="0"/>
              <a:t>时</a:t>
            </a:r>
            <a:r>
              <a:rPr lang="zh-CN" altLang="en-US" sz="2400" b="1" dirty="0" smtClean="0"/>
              <a:t>，</a:t>
            </a:r>
            <a:r>
              <a:rPr lang="en-US" altLang="zh-CN" sz="2400" b="1" dirty="0" smtClean="0"/>
              <a:t>x</a:t>
            </a:r>
            <a:r>
              <a:rPr lang="zh-CN" altLang="en-US" sz="2400" b="1" dirty="0" smtClean="0"/>
              <a:t>与</a:t>
            </a:r>
            <a:r>
              <a:rPr lang="en-US" altLang="zh-CN" sz="2400" b="1" dirty="0" smtClean="0"/>
              <a:t>y</a:t>
            </a:r>
            <a:r>
              <a:rPr lang="zh-CN" altLang="en-US" sz="2400" b="1" dirty="0" smtClean="0"/>
              <a:t>间存在显著性相关关系；</a:t>
            </a:r>
          </a:p>
          <a:p>
            <a:pPr>
              <a:buNone/>
            </a:pPr>
            <a:r>
              <a:rPr lang="en-US" altLang="zh-CN" sz="2400" dirty="0" smtClean="0"/>
              <a:t>	︱</a:t>
            </a:r>
            <a:r>
              <a:rPr lang="en-US" altLang="zh-CN" sz="2400" b="1" dirty="0" smtClean="0"/>
              <a:t>r</a:t>
            </a:r>
            <a:r>
              <a:rPr lang="en-US" altLang="zh-CN" sz="2400" b="1" dirty="0" smtClean="0"/>
              <a:t>︱&lt;     </a:t>
            </a:r>
            <a:r>
              <a:rPr lang="zh-CN" altLang="en-US" sz="2400" b="1" dirty="0" smtClean="0"/>
              <a:t>时</a:t>
            </a:r>
            <a:r>
              <a:rPr lang="zh-CN" altLang="en-US" sz="2400" b="1" dirty="0" smtClean="0"/>
              <a:t>，表明</a:t>
            </a:r>
            <a:r>
              <a:rPr lang="en-US" altLang="zh-CN" sz="2400" b="1" dirty="0" smtClean="0"/>
              <a:t>x</a:t>
            </a:r>
            <a:r>
              <a:rPr lang="zh-CN" altLang="en-US" sz="2400" b="1" dirty="0" smtClean="0"/>
              <a:t>与</a:t>
            </a:r>
            <a:r>
              <a:rPr lang="en-US" altLang="zh-CN" sz="2400" b="1" dirty="0" smtClean="0"/>
              <a:t>y</a:t>
            </a:r>
            <a:r>
              <a:rPr lang="zh-CN" altLang="en-US" sz="2400" b="1" dirty="0" smtClean="0"/>
              <a:t>之间不存在相关关系。</a:t>
            </a:r>
          </a:p>
          <a:p>
            <a:r>
              <a:rPr lang="zh-CN" altLang="en-US" sz="2400" dirty="0" smtClean="0"/>
              <a:t> </a:t>
            </a:r>
            <a:r>
              <a:rPr lang="zh-CN" altLang="en-US" sz="2400" dirty="0" smtClean="0"/>
              <a:t> 值</a:t>
            </a:r>
            <a:r>
              <a:rPr lang="zh-CN" altLang="en-US" sz="2400" dirty="0" smtClean="0"/>
              <a:t>确定由</a:t>
            </a:r>
            <a:r>
              <a:rPr lang="en-US" altLang="zh-CN" sz="2400" b="1" dirty="0" smtClean="0"/>
              <a:t>r</a:t>
            </a:r>
            <a:r>
              <a:rPr lang="zh-CN" altLang="en-US" sz="2400" b="1" dirty="0" smtClean="0"/>
              <a:t>（</a:t>
            </a:r>
            <a:r>
              <a:rPr lang="en-US" altLang="zh-CN" sz="2400" b="1" dirty="0" smtClean="0"/>
              <a:t>n-2,</a:t>
            </a:r>
            <a:r>
              <a:rPr lang="el-GR" altLang="zh-CN" sz="2400" b="1" dirty="0" smtClean="0"/>
              <a:t>α</a:t>
            </a:r>
            <a:r>
              <a:rPr lang="zh-CN" altLang="el-GR" sz="2400" b="1" dirty="0" smtClean="0"/>
              <a:t>）</a:t>
            </a:r>
            <a:r>
              <a:rPr lang="zh-CN" altLang="en-US" sz="2400" b="1" dirty="0" smtClean="0"/>
              <a:t>确定见表</a:t>
            </a:r>
            <a:r>
              <a:rPr lang="en-US" altLang="zh-CN" sz="2400" b="1" dirty="0" smtClean="0"/>
              <a:t>5-17</a:t>
            </a:r>
            <a:endParaRPr lang="zh-CN" altLang="en-US" sz="2400" b="1" dirty="0" smtClean="0"/>
          </a:p>
          <a:p>
            <a:pPr>
              <a:buNone/>
            </a:pPr>
            <a:r>
              <a:rPr lang="en-US" altLang="zh-CN" sz="2400" dirty="0" smtClean="0"/>
              <a:t>	α</a:t>
            </a:r>
            <a:r>
              <a:rPr lang="zh-CN" altLang="en-US" sz="2400" dirty="0" smtClean="0"/>
              <a:t>为显著性水平，常取为</a:t>
            </a:r>
            <a:r>
              <a:rPr lang="en-US" altLang="zh-CN" sz="2400" b="1" dirty="0" smtClean="0"/>
              <a:t>0.05</a:t>
            </a:r>
            <a:r>
              <a:rPr lang="zh-CN" altLang="en-US" sz="2400" b="1" dirty="0" smtClean="0"/>
              <a:t>、</a:t>
            </a:r>
            <a:r>
              <a:rPr lang="en-US" altLang="zh-CN" sz="2400" b="1" dirty="0" smtClean="0"/>
              <a:t>0.01</a:t>
            </a:r>
            <a:r>
              <a:rPr lang="zh-CN" altLang="en-US" sz="2400" b="1" dirty="0" smtClean="0"/>
              <a:t>；</a:t>
            </a:r>
          </a:p>
          <a:p>
            <a:pPr>
              <a:buNone/>
            </a:pPr>
            <a:r>
              <a:rPr lang="en-US" altLang="zh-CN" sz="2400" b="1" dirty="0" smtClean="0"/>
              <a:t>	f</a:t>
            </a:r>
            <a:r>
              <a:rPr lang="zh-CN" altLang="en-US" sz="2400" b="1" dirty="0" smtClean="0"/>
              <a:t>＝</a:t>
            </a:r>
            <a:r>
              <a:rPr lang="en-US" altLang="zh-CN" sz="2400" b="1" dirty="0" smtClean="0"/>
              <a:t>n-2</a:t>
            </a:r>
            <a:r>
              <a:rPr lang="zh-CN" altLang="en-US" sz="2400" b="1" dirty="0" smtClean="0"/>
              <a:t>为自由度；一般要求</a:t>
            </a:r>
            <a:r>
              <a:rPr lang="en-US" altLang="zh-CN" sz="2400" b="1" dirty="0" smtClean="0"/>
              <a:t>n</a:t>
            </a:r>
            <a:r>
              <a:rPr lang="zh-CN" altLang="en-US" sz="2400" b="1" dirty="0" smtClean="0"/>
              <a:t>≥</a:t>
            </a:r>
            <a:r>
              <a:rPr lang="en-US" altLang="zh-CN" sz="2400" b="1" dirty="0" smtClean="0"/>
              <a:t>30</a:t>
            </a:r>
            <a:r>
              <a:rPr lang="zh-CN" altLang="en-US" sz="2400" b="1" dirty="0" smtClean="0"/>
              <a:t>。</a:t>
            </a:r>
          </a:p>
        </p:txBody>
      </p:sp>
      <p:graphicFrame>
        <p:nvGraphicFramePr>
          <p:cNvPr id="251905" name="Object 1"/>
          <p:cNvGraphicFramePr>
            <a:graphicFrameLocks noChangeAspect="1"/>
          </p:cNvGraphicFramePr>
          <p:nvPr/>
        </p:nvGraphicFramePr>
        <p:xfrm>
          <a:off x="1931764" y="4077072"/>
          <a:ext cx="407988" cy="503238"/>
        </p:xfrm>
        <a:graphic>
          <a:graphicData uri="http://schemas.openxmlformats.org/presentationml/2006/ole">
            <p:oleObj spid="_x0000_s251905" r:id="rId3" imgW="165560" imgH="203694" progId="Equation.3">
              <p:embed/>
            </p:oleObj>
          </a:graphicData>
        </a:graphic>
      </p:graphicFrame>
      <p:graphicFrame>
        <p:nvGraphicFramePr>
          <p:cNvPr id="251906" name="Object 2"/>
          <p:cNvGraphicFramePr>
            <a:graphicFrameLocks noChangeAspect="1"/>
          </p:cNvGraphicFramePr>
          <p:nvPr/>
        </p:nvGraphicFramePr>
        <p:xfrm>
          <a:off x="1907704" y="3717032"/>
          <a:ext cx="407988" cy="503238"/>
        </p:xfrm>
        <a:graphic>
          <a:graphicData uri="http://schemas.openxmlformats.org/presentationml/2006/ole">
            <p:oleObj spid="_x0000_s251906" r:id="rId4" imgW="165560" imgH="203694" progId="Equation.3">
              <p:embed/>
            </p:oleObj>
          </a:graphicData>
        </a:graphic>
      </p:graphicFrame>
      <p:graphicFrame>
        <p:nvGraphicFramePr>
          <p:cNvPr id="251907" name="Object 3"/>
          <p:cNvGraphicFramePr>
            <a:graphicFrameLocks noChangeAspect="1"/>
          </p:cNvGraphicFramePr>
          <p:nvPr/>
        </p:nvGraphicFramePr>
        <p:xfrm>
          <a:off x="755576" y="4509120"/>
          <a:ext cx="407987" cy="503238"/>
        </p:xfrm>
        <a:graphic>
          <a:graphicData uri="http://schemas.openxmlformats.org/presentationml/2006/ole">
            <p:oleObj spid="_x0000_s251907" r:id="rId5" imgW="165560" imgH="203694" progId="Equation.3">
              <p:embed/>
            </p:oleObj>
          </a:graphicData>
        </a:graphic>
      </p:graphicFrame>
      <p:sp>
        <p:nvSpPr>
          <p:cNvPr id="7" name="Rectangle 2"/>
          <p:cNvSpPr>
            <a:spLocks noGrp="1" noChangeArrowheads="1"/>
          </p:cNvSpPr>
          <p:nvPr>
            <p:ph type="title"/>
          </p:nvPr>
        </p:nvSpPr>
        <p:spPr/>
        <p:txBody>
          <a:bodyPr/>
          <a:lstStyle/>
          <a:p>
            <a:r>
              <a:rPr lang="zh-CN" altLang="zh-CN" dirty="0" smtClean="0">
                <a:solidFill>
                  <a:srgbClr val="C00000"/>
                </a:solidFill>
              </a:rPr>
              <a:t>相关系数</a:t>
            </a:r>
            <a:endParaRPr lang="zh-CN" altLang="zh-CN" dirty="0">
              <a:solidFill>
                <a:srgbClr val="C00000"/>
              </a:solidFill>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zh-CN" sz="3600" dirty="0" smtClean="0">
                <a:solidFill>
                  <a:srgbClr val="C00000"/>
                </a:solidFill>
              </a:rPr>
              <a:t>中位数检定法</a:t>
            </a:r>
            <a:endParaRPr lang="zh-CN" altLang="zh-CN" dirty="0">
              <a:solidFill>
                <a:srgbClr val="C00000"/>
              </a:solidFill>
            </a:endParaRPr>
          </a:p>
        </p:txBody>
      </p:sp>
      <p:sp>
        <p:nvSpPr>
          <p:cNvPr id="141315" name="Rectangle 3"/>
          <p:cNvSpPr>
            <a:spLocks noGrp="1" noChangeArrowheads="1"/>
          </p:cNvSpPr>
          <p:nvPr>
            <p:ph type="body" idx="1"/>
          </p:nvPr>
        </p:nvSpPr>
        <p:spPr>
          <a:xfrm>
            <a:off x="250825" y="1124744"/>
            <a:ext cx="8704263" cy="5007769"/>
          </a:xfrm>
        </p:spPr>
        <p:txBody>
          <a:bodyPr/>
          <a:lstStyle/>
          <a:p>
            <a:pPr>
              <a:lnSpc>
                <a:spcPct val="150000"/>
              </a:lnSpc>
            </a:pPr>
            <a:r>
              <a:rPr lang="zh-CN" sz="2400" dirty="0" smtClean="0"/>
              <a:t>中位数</a:t>
            </a:r>
            <a:r>
              <a:rPr lang="zh-CN" sz="2400" dirty="0"/>
              <a:t>检定法又称</a:t>
            </a:r>
            <a:r>
              <a:rPr lang="zh-CN" sz="2400" b="1" dirty="0">
                <a:solidFill>
                  <a:srgbClr val="C00000"/>
                </a:solidFill>
                <a:effectLst>
                  <a:outerShdw blurRad="38100" dist="38100" dir="2700000" algn="tl">
                    <a:srgbClr val="000000">
                      <a:alpha val="43137"/>
                    </a:srgbClr>
                  </a:outerShdw>
                </a:effectLst>
              </a:rPr>
              <a:t>符号检定法</a:t>
            </a:r>
            <a:r>
              <a:rPr lang="zh-CN" sz="2400" dirty="0"/>
              <a:t>，这是一种简易方法</a:t>
            </a:r>
            <a:r>
              <a:rPr lang="zh-CN" sz="2400" dirty="0" smtClean="0"/>
              <a:t>。</a:t>
            </a:r>
            <a:endParaRPr lang="en-US" altLang="zh-CN" sz="2400" dirty="0" smtClean="0"/>
          </a:p>
          <a:p>
            <a:pPr>
              <a:lnSpc>
                <a:spcPct val="150000"/>
              </a:lnSpc>
            </a:pPr>
            <a:r>
              <a:rPr lang="zh-CN" sz="2400" dirty="0" smtClean="0"/>
              <a:t>在</a:t>
            </a:r>
            <a:r>
              <a:rPr lang="zh-CN" sz="2400" dirty="0"/>
              <a:t>散布图上画出垂直中位线和水平中位线，使得图上在垂直（水平）中位线左右（上下）的点数相等。点的总个数若为奇数，则通过当中的点引垂直线（水平线）；若为偶数，则在当中两个点的中间引垂直线（水平线）。</a:t>
            </a:r>
          </a:p>
          <a:p>
            <a:pPr>
              <a:lnSpc>
                <a:spcPct val="150000"/>
              </a:lnSpc>
            </a:pPr>
            <a:r>
              <a:rPr lang="zh-CN" sz="2400" dirty="0"/>
              <a:t>    </a:t>
            </a:r>
          </a:p>
        </p:txBody>
      </p:sp>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14131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395288" y="1196752"/>
            <a:ext cx="8559800" cy="4935761"/>
          </a:xfrm>
        </p:spPr>
        <p:txBody>
          <a:bodyPr/>
          <a:lstStyle/>
          <a:p>
            <a:pPr>
              <a:lnSpc>
                <a:spcPct val="90000"/>
              </a:lnSpc>
            </a:pPr>
            <a:r>
              <a:rPr lang="zh-CN" sz="2400" dirty="0" smtClean="0"/>
              <a:t>求</a:t>
            </a:r>
            <a:r>
              <a:rPr lang="zh-CN" sz="2400" dirty="0"/>
              <a:t>对角区域的点数之和与总点数</a:t>
            </a:r>
            <a:r>
              <a:rPr lang="zh-CN" sz="2400" dirty="0" smtClean="0"/>
              <a:t>。扣除</a:t>
            </a:r>
            <a:r>
              <a:rPr lang="zh-CN" sz="2400" dirty="0"/>
              <a:t>中位线上的</a:t>
            </a:r>
            <a:r>
              <a:rPr lang="zh-CN" sz="2400" dirty="0" smtClean="0"/>
              <a:t>点。</a:t>
            </a:r>
            <a:endParaRPr lang="zh-CN" sz="2400" dirty="0"/>
          </a:p>
          <a:p>
            <a:pPr>
              <a:lnSpc>
                <a:spcPct val="90000"/>
              </a:lnSpc>
            </a:pPr>
            <a:r>
              <a:rPr lang="zh-CN" sz="2400" dirty="0"/>
              <a:t>与中位数检定表（表</a:t>
            </a:r>
            <a:r>
              <a:rPr lang="zh-CN" altLang="zh-CN" sz="2400" dirty="0"/>
              <a:t>5-19</a:t>
            </a:r>
            <a:r>
              <a:rPr lang="zh-CN" sz="2400" dirty="0"/>
              <a:t>）比较并加以判断。</a:t>
            </a:r>
          </a:p>
          <a:p>
            <a:pPr>
              <a:lnSpc>
                <a:spcPct val="90000"/>
              </a:lnSpc>
            </a:pPr>
            <a:r>
              <a:rPr lang="zh-CN" sz="2400" dirty="0"/>
              <a:t>从表</a:t>
            </a:r>
            <a:r>
              <a:rPr lang="zh-CN" altLang="zh-CN" sz="2400" dirty="0"/>
              <a:t>5-19</a:t>
            </a:r>
            <a:r>
              <a:rPr lang="zh-CN" sz="2400" dirty="0"/>
              <a:t>中相应的总点数一列里，找出显著性水平为</a:t>
            </a:r>
            <a:r>
              <a:rPr lang="zh-CN" altLang="zh-CN" sz="2400" dirty="0"/>
              <a:t>0.01</a:t>
            </a:r>
            <a:r>
              <a:rPr lang="zh-CN" sz="2400" dirty="0"/>
              <a:t>或</a:t>
            </a:r>
            <a:r>
              <a:rPr lang="zh-CN" altLang="zh-CN" sz="2400" dirty="0"/>
              <a:t>0.05</a:t>
            </a:r>
            <a:r>
              <a:rPr lang="zh-CN" sz="2400" dirty="0"/>
              <a:t>栏的判定数。如果：</a:t>
            </a:r>
          </a:p>
          <a:p>
            <a:pPr>
              <a:lnSpc>
                <a:spcPct val="90000"/>
              </a:lnSpc>
            </a:pPr>
            <a:r>
              <a:rPr lang="zh-CN" sz="2400" dirty="0"/>
              <a:t>判定数＞</a:t>
            </a:r>
            <a:r>
              <a:rPr lang="zh-CN" altLang="zh-CN" sz="2400" dirty="0"/>
              <a:t>n</a:t>
            </a:r>
            <a:r>
              <a:rPr lang="zh-CN" sz="2400" dirty="0"/>
              <a:t>（</a:t>
            </a:r>
            <a:r>
              <a:rPr lang="zh-CN" altLang="zh-CN" sz="2400" dirty="0"/>
              <a:t>Ⅱ</a:t>
            </a:r>
            <a:r>
              <a:rPr lang="zh-CN" sz="2400" dirty="0"/>
              <a:t>）</a:t>
            </a:r>
            <a:r>
              <a:rPr lang="zh-CN" altLang="zh-CN" sz="2400" dirty="0"/>
              <a:t>+ n</a:t>
            </a:r>
            <a:r>
              <a:rPr lang="zh-CN" sz="2400" dirty="0"/>
              <a:t>（</a:t>
            </a:r>
            <a:r>
              <a:rPr lang="zh-CN" altLang="zh-CN" sz="2400" dirty="0"/>
              <a:t>Ⅳ</a:t>
            </a:r>
            <a:r>
              <a:rPr lang="zh-CN" sz="2400" dirty="0"/>
              <a:t>），则呈正相关；</a:t>
            </a:r>
          </a:p>
          <a:p>
            <a:pPr>
              <a:lnSpc>
                <a:spcPct val="90000"/>
              </a:lnSpc>
            </a:pPr>
            <a:r>
              <a:rPr lang="zh-CN" sz="2400" dirty="0"/>
              <a:t>判定数＞</a:t>
            </a:r>
            <a:r>
              <a:rPr lang="zh-CN" altLang="zh-CN" sz="2400" dirty="0"/>
              <a:t>n</a:t>
            </a:r>
            <a:r>
              <a:rPr lang="zh-CN" sz="2400" dirty="0"/>
              <a:t>（</a:t>
            </a:r>
            <a:r>
              <a:rPr lang="zh-CN" altLang="zh-CN" sz="2400" dirty="0"/>
              <a:t>Ⅰ</a:t>
            </a:r>
            <a:r>
              <a:rPr lang="zh-CN" sz="2400" dirty="0"/>
              <a:t>）</a:t>
            </a:r>
            <a:r>
              <a:rPr lang="zh-CN" altLang="zh-CN" sz="2400" dirty="0"/>
              <a:t>+ n</a:t>
            </a:r>
            <a:r>
              <a:rPr lang="zh-CN" sz="2400" dirty="0"/>
              <a:t>（</a:t>
            </a:r>
            <a:r>
              <a:rPr lang="zh-CN" altLang="zh-CN" sz="2400" dirty="0"/>
              <a:t>Ⅲ</a:t>
            </a:r>
            <a:r>
              <a:rPr lang="zh-CN" sz="2400" dirty="0"/>
              <a:t>），则呈负相关。</a:t>
            </a:r>
          </a:p>
          <a:p>
            <a:pPr>
              <a:lnSpc>
                <a:spcPct val="90000"/>
              </a:lnSpc>
            </a:pPr>
            <a:endParaRPr lang="zh-CN" altLang="zh-CN" sz="2400" dirty="0"/>
          </a:p>
        </p:txBody>
      </p:sp>
      <p:sp>
        <p:nvSpPr>
          <p:cNvPr id="5" name="Rectangle 2"/>
          <p:cNvSpPr>
            <a:spLocks noGrp="1" noChangeArrowheads="1"/>
          </p:cNvSpPr>
          <p:nvPr>
            <p:ph type="title"/>
          </p:nvPr>
        </p:nvSpPr>
        <p:spPr/>
        <p:txBody>
          <a:bodyPr/>
          <a:lstStyle/>
          <a:p>
            <a:r>
              <a:rPr lang="zh-CN" altLang="zh-CN" sz="3600" dirty="0" smtClean="0">
                <a:solidFill>
                  <a:srgbClr val="C00000"/>
                </a:solidFill>
              </a:rPr>
              <a:t>中位数检定法</a:t>
            </a:r>
            <a:endParaRPr lang="zh-CN" altLang="zh-CN" dirty="0">
              <a:solidFill>
                <a:srgbClr val="C00000"/>
              </a:solidFill>
            </a:endParaRPr>
          </a:p>
        </p:txBody>
      </p:sp>
      <p:pic>
        <p:nvPicPr>
          <p:cNvPr id="254977" name="Picture 1"/>
          <p:cNvPicPr>
            <a:picLocks noChangeAspect="1" noChangeArrowheads="1"/>
          </p:cNvPicPr>
          <p:nvPr/>
        </p:nvPicPr>
        <p:blipFill>
          <a:blip r:embed="rId2" cstate="print"/>
          <a:srcRect/>
          <a:stretch>
            <a:fillRect/>
          </a:stretch>
        </p:blipFill>
        <p:spPr bwMode="auto">
          <a:xfrm>
            <a:off x="2771800" y="3933056"/>
            <a:ext cx="2952328" cy="2360240"/>
          </a:xfrm>
          <a:prstGeom prst="rect">
            <a:avLst/>
          </a:prstGeom>
          <a:noFill/>
          <a:ln w="9525">
            <a:noFill/>
            <a:miter lim="800000"/>
            <a:headEnd/>
            <a:tailEnd/>
          </a:ln>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zh-CN" sz="3200" dirty="0" smtClean="0">
                <a:solidFill>
                  <a:srgbClr val="C00000"/>
                </a:solidFill>
              </a:rPr>
              <a:t>回归分析法</a:t>
            </a:r>
            <a:endParaRPr lang="zh-CN" altLang="zh-CN" sz="2400" dirty="0">
              <a:solidFill>
                <a:srgbClr val="C00000"/>
              </a:solidFill>
            </a:endParaRPr>
          </a:p>
        </p:txBody>
      </p:sp>
      <p:sp>
        <p:nvSpPr>
          <p:cNvPr id="143363" name="Rectangle 3"/>
          <p:cNvSpPr>
            <a:spLocks noGrp="1" noChangeArrowheads="1"/>
          </p:cNvSpPr>
          <p:nvPr>
            <p:ph type="body" idx="1"/>
          </p:nvPr>
        </p:nvSpPr>
        <p:spPr>
          <a:xfrm>
            <a:off x="323850" y="1196752"/>
            <a:ext cx="8631238" cy="4935761"/>
          </a:xfrm>
        </p:spPr>
        <p:txBody>
          <a:bodyPr/>
          <a:lstStyle/>
          <a:p>
            <a:pPr>
              <a:lnSpc>
                <a:spcPts val="3000"/>
              </a:lnSpc>
            </a:pPr>
            <a:r>
              <a:rPr lang="zh-CN" sz="2400" dirty="0" smtClean="0"/>
              <a:t>若</a:t>
            </a:r>
            <a:r>
              <a:rPr lang="zh-CN" sz="2400" dirty="0"/>
              <a:t>两个变量之间存在较强的相互关系，常表明它们之间存在</a:t>
            </a:r>
            <a:r>
              <a:rPr lang="zh-CN" sz="2400" b="1" dirty="0">
                <a:solidFill>
                  <a:srgbClr val="C00000"/>
                </a:solidFill>
                <a:effectLst>
                  <a:outerShdw blurRad="38100" dist="38100" dir="2700000" algn="tl">
                    <a:srgbClr val="000000">
                      <a:alpha val="43137"/>
                    </a:srgbClr>
                  </a:outerShdw>
                </a:effectLst>
              </a:rPr>
              <a:t>某种函数关系</a:t>
            </a:r>
            <a:r>
              <a:rPr lang="zh-CN" sz="2400" dirty="0"/>
              <a:t>，这种关系就称之为回归关系，相关函数称之为回归函数，简称为</a:t>
            </a:r>
            <a:r>
              <a:rPr lang="zh-CN" sz="2400" b="1" dirty="0">
                <a:solidFill>
                  <a:srgbClr val="C00000"/>
                </a:solidFill>
                <a:effectLst>
                  <a:outerShdw blurRad="38100" dist="38100" dir="2700000" algn="tl">
                    <a:srgbClr val="000000">
                      <a:alpha val="43137"/>
                    </a:srgbClr>
                  </a:outerShdw>
                </a:effectLst>
              </a:rPr>
              <a:t>回归</a:t>
            </a:r>
            <a:r>
              <a:rPr lang="zh-CN" sz="2400" dirty="0"/>
              <a:t>。</a:t>
            </a:r>
          </a:p>
          <a:p>
            <a:pPr>
              <a:lnSpc>
                <a:spcPts val="3000"/>
              </a:lnSpc>
            </a:pPr>
            <a:r>
              <a:rPr lang="zh-CN" sz="2400" b="1" dirty="0">
                <a:solidFill>
                  <a:srgbClr val="C00000"/>
                </a:solidFill>
                <a:effectLst>
                  <a:outerShdw blurRad="38100" dist="38100" dir="2700000" algn="tl">
                    <a:srgbClr val="000000">
                      <a:alpha val="43137"/>
                    </a:srgbClr>
                  </a:outerShdw>
                </a:effectLst>
              </a:rPr>
              <a:t>回归分析</a:t>
            </a:r>
            <a:r>
              <a:rPr lang="zh-CN" altLang="zh-CN" sz="2400" b="1" dirty="0"/>
              <a:t>:</a:t>
            </a:r>
            <a:r>
              <a:rPr lang="zh-CN" sz="2400" dirty="0"/>
              <a:t>对两个或两个以上的变量之间的相互关系作出估计，并能较为精确地找出它们之间的关系式，这一过程称之为回归分析。</a:t>
            </a:r>
          </a:p>
          <a:p>
            <a:pPr>
              <a:lnSpc>
                <a:spcPts val="3000"/>
              </a:lnSpc>
            </a:pPr>
            <a:r>
              <a:rPr lang="zh-CN" sz="2400" dirty="0"/>
              <a:t>若一项质量问题只涉及一对自变量</a:t>
            </a:r>
            <a:r>
              <a:rPr lang="zh-CN" altLang="zh-CN" sz="2400" dirty="0"/>
              <a:t>x</a:t>
            </a:r>
            <a:r>
              <a:rPr lang="zh-CN" sz="2400" dirty="0"/>
              <a:t>与因变量</a:t>
            </a:r>
            <a:r>
              <a:rPr lang="zh-CN" altLang="zh-CN" sz="2400" dirty="0"/>
              <a:t>y</a:t>
            </a:r>
            <a:r>
              <a:rPr lang="zh-CN" sz="2400" dirty="0"/>
              <a:t>之间的函数关系问题，则称之为</a:t>
            </a:r>
            <a:r>
              <a:rPr lang="zh-CN" sz="2400" b="1" dirty="0">
                <a:solidFill>
                  <a:srgbClr val="C00000"/>
                </a:solidFill>
                <a:effectLst>
                  <a:outerShdw blurRad="38100" dist="38100" dir="2700000" algn="tl">
                    <a:srgbClr val="000000">
                      <a:alpha val="43137"/>
                    </a:srgbClr>
                  </a:outerShdw>
                </a:effectLst>
              </a:rPr>
              <a:t>单回归或一元回归</a:t>
            </a:r>
            <a:r>
              <a:rPr lang="zh-CN" altLang="zh-CN" sz="2400" b="1" dirty="0">
                <a:solidFill>
                  <a:srgbClr val="C00000"/>
                </a:solidFill>
                <a:effectLst>
                  <a:outerShdw blurRad="38100" dist="38100" dir="2700000" algn="tl">
                    <a:srgbClr val="000000">
                      <a:alpha val="43137"/>
                    </a:srgbClr>
                  </a:outerShdw>
                </a:effectLst>
              </a:rPr>
              <a:t>.</a:t>
            </a:r>
          </a:p>
          <a:p>
            <a:pPr>
              <a:lnSpc>
                <a:spcPts val="3000"/>
              </a:lnSpc>
            </a:pPr>
            <a:r>
              <a:rPr lang="zh-CN" sz="2400" dirty="0"/>
              <a:t>若分析三个以上的变量间的回归关系，称之为</a:t>
            </a:r>
            <a:r>
              <a:rPr lang="zh-CN" sz="2400" b="1" dirty="0">
                <a:solidFill>
                  <a:srgbClr val="C00000"/>
                </a:solidFill>
                <a:effectLst>
                  <a:outerShdw blurRad="38100" dist="38100" dir="2700000" algn="tl">
                    <a:srgbClr val="000000">
                      <a:alpha val="43137"/>
                    </a:srgbClr>
                  </a:outerShdw>
                </a:effectLst>
              </a:rPr>
              <a:t>重回归分析</a:t>
            </a:r>
            <a:r>
              <a:rPr lang="zh-CN" sz="2400" dirty="0"/>
              <a:t>。</a:t>
            </a:r>
          </a:p>
          <a:p>
            <a:pPr>
              <a:lnSpc>
                <a:spcPts val="3000"/>
              </a:lnSpc>
            </a:pPr>
            <a:r>
              <a:rPr lang="zh-CN" sz="2400" dirty="0"/>
              <a:t>若变量间呈线性关系，则回归方程式为</a:t>
            </a:r>
            <a:r>
              <a:rPr lang="zh-CN" sz="2400" b="1" dirty="0">
                <a:solidFill>
                  <a:srgbClr val="C00000"/>
                </a:solidFill>
                <a:effectLst>
                  <a:outerShdw blurRad="38100" dist="38100" dir="2700000" algn="tl">
                    <a:srgbClr val="000000">
                      <a:alpha val="43137"/>
                    </a:srgbClr>
                  </a:outerShdw>
                </a:effectLst>
              </a:rPr>
              <a:t>线性（直线）方程式</a:t>
            </a:r>
            <a:r>
              <a:rPr lang="zh-CN" altLang="zh-CN" sz="2400" b="1" dirty="0"/>
              <a:t>.</a:t>
            </a:r>
          </a:p>
          <a:p>
            <a:pPr>
              <a:lnSpc>
                <a:spcPts val="3000"/>
              </a:lnSpc>
            </a:pPr>
            <a:r>
              <a:rPr lang="zh-CN" sz="2400" dirty="0"/>
              <a:t>若呈非线性关系，则回归方程式为</a:t>
            </a:r>
            <a:r>
              <a:rPr lang="zh-CN" sz="2400" b="1" dirty="0">
                <a:solidFill>
                  <a:srgbClr val="C00000"/>
                </a:solidFill>
                <a:effectLst>
                  <a:outerShdw blurRad="38100" dist="38100" dir="2700000" algn="tl">
                    <a:srgbClr val="000000">
                      <a:alpha val="43137"/>
                    </a:srgbClr>
                  </a:outerShdw>
                </a:effectLst>
              </a:rPr>
              <a:t>非线性（曲线）方程式</a:t>
            </a:r>
            <a:r>
              <a:rPr lang="zh-CN" sz="2400" dirty="0"/>
              <a:t>。</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250825" y="1268760"/>
            <a:ext cx="8704263" cy="4863753"/>
          </a:xfrm>
        </p:spPr>
        <p:txBody>
          <a:bodyPr/>
          <a:lstStyle/>
          <a:p>
            <a:pPr>
              <a:lnSpc>
                <a:spcPct val="80000"/>
              </a:lnSpc>
            </a:pPr>
            <a:r>
              <a:rPr lang="zh-CN" altLang="zh-CN" sz="2400" dirty="0"/>
              <a:t>1</a:t>
            </a:r>
            <a:r>
              <a:rPr lang="zh-CN" sz="2400" dirty="0"/>
              <a:t>）一元线性回归方程式的建立</a:t>
            </a:r>
          </a:p>
          <a:p>
            <a:pPr>
              <a:lnSpc>
                <a:spcPct val="80000"/>
              </a:lnSpc>
            </a:pPr>
            <a:r>
              <a:rPr lang="zh-CN" sz="2400" dirty="0"/>
              <a:t>一元线性回归方程式的标准形式为：</a:t>
            </a:r>
          </a:p>
        </p:txBody>
      </p:sp>
      <p:sp>
        <p:nvSpPr>
          <p:cNvPr id="144387"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4388" name="Object 4"/>
          <p:cNvGraphicFramePr>
            <a:graphicFrameLocks noChangeAspect="1"/>
          </p:cNvGraphicFramePr>
          <p:nvPr/>
        </p:nvGraphicFramePr>
        <p:xfrm>
          <a:off x="5508104" y="1484784"/>
          <a:ext cx="1871663" cy="623888"/>
        </p:xfrm>
        <a:graphic>
          <a:graphicData uri="http://schemas.openxmlformats.org/presentationml/2006/ole">
            <p:oleObj spid="_x0000_s149506" r:id="rId3" imgW="597217" imgH="203517" progId="Equation.3">
              <p:embed/>
            </p:oleObj>
          </a:graphicData>
        </a:graphic>
      </p:graphicFrame>
      <p:sp>
        <p:nvSpPr>
          <p:cNvPr id="144389" name="Rectangle 5"/>
          <p:cNvSpPr>
            <a:spLocks noChangeArrowheads="1"/>
          </p:cNvSpPr>
          <p:nvPr/>
        </p:nvSpPr>
        <p:spPr bwMode="auto">
          <a:xfrm>
            <a:off x="323528" y="2420888"/>
            <a:ext cx="8599488" cy="457200"/>
          </a:xfrm>
          <a:prstGeom prst="rect">
            <a:avLst/>
          </a:prstGeom>
          <a:noFill/>
          <a:ln w="9525">
            <a:noFill/>
            <a:miter lim="800000"/>
            <a:headEnd/>
            <a:tailEnd/>
          </a:ln>
          <a:effectLst/>
        </p:spPr>
        <p:txBody>
          <a:bodyPr wrap="none" anchor="ctr">
            <a:spAutoFit/>
          </a:bodyPr>
          <a:lstStyle/>
          <a:p>
            <a:r>
              <a:rPr lang="zh-CN" altLang="en-US" sz="2400" dirty="0" smtClean="0">
                <a:solidFill>
                  <a:srgbClr val="000000"/>
                </a:solidFill>
                <a:latin typeface="Tahoma" pitchFamily="34" charset="0"/>
              </a:rPr>
              <a:t>一元线性回归方程式所代表的直线，称为变量</a:t>
            </a:r>
            <a:r>
              <a:rPr lang="zh-CN" altLang="zh-CN" sz="2400" dirty="0" smtClean="0">
                <a:solidFill>
                  <a:srgbClr val="000000"/>
                </a:solidFill>
                <a:latin typeface="Tahoma" pitchFamily="34" charset="0"/>
              </a:rPr>
              <a:t>y</a:t>
            </a:r>
            <a:r>
              <a:rPr lang="zh-CN" altLang="en-US" sz="2400" dirty="0" smtClean="0">
                <a:solidFill>
                  <a:srgbClr val="000000"/>
                </a:solidFill>
                <a:latin typeface="Tahoma" pitchFamily="34" charset="0"/>
              </a:rPr>
              <a:t>对</a:t>
            </a:r>
            <a:r>
              <a:rPr lang="zh-CN" altLang="zh-CN" sz="2400" dirty="0" smtClean="0">
                <a:solidFill>
                  <a:srgbClr val="000000"/>
                </a:solidFill>
                <a:latin typeface="Tahoma" pitchFamily="34" charset="0"/>
              </a:rPr>
              <a:t>x</a:t>
            </a:r>
            <a:r>
              <a:rPr lang="zh-CN" altLang="en-US" sz="2400" dirty="0" smtClean="0">
                <a:solidFill>
                  <a:srgbClr val="000000"/>
                </a:solidFill>
                <a:latin typeface="Tahoma" pitchFamily="34" charset="0"/>
              </a:rPr>
              <a:t>的回归直线</a:t>
            </a:r>
            <a:r>
              <a:rPr lang="zh-CN" altLang="zh-CN" sz="2400" dirty="0" smtClean="0">
                <a:solidFill>
                  <a:srgbClr val="000000"/>
                </a:solidFill>
                <a:latin typeface="Tahoma" pitchFamily="34" charset="0"/>
              </a:rPr>
              <a:t>. </a:t>
            </a:r>
          </a:p>
        </p:txBody>
      </p:sp>
      <p:grpSp>
        <p:nvGrpSpPr>
          <p:cNvPr id="2" name="Group 6"/>
          <p:cNvGrpSpPr>
            <a:grpSpLocks/>
          </p:cNvGrpSpPr>
          <p:nvPr/>
        </p:nvGrpSpPr>
        <p:grpSpPr bwMode="auto">
          <a:xfrm>
            <a:off x="1259632" y="2996952"/>
            <a:ext cx="5832475" cy="3168650"/>
            <a:chOff x="0" y="0"/>
            <a:chExt cx="5529" cy="3268"/>
          </a:xfrm>
        </p:grpSpPr>
        <p:sp>
          <p:nvSpPr>
            <p:cNvPr id="144391" name="Rectangle 7"/>
            <p:cNvSpPr>
              <a:spLocks noChangeArrowheads="1"/>
            </p:cNvSpPr>
            <p:nvPr/>
          </p:nvSpPr>
          <p:spPr bwMode="auto">
            <a:xfrm>
              <a:off x="0" y="2808"/>
              <a:ext cx="426" cy="435"/>
            </a:xfrm>
            <a:prstGeom prst="rect">
              <a:avLst/>
            </a:prstGeom>
            <a:solidFill>
              <a:srgbClr val="FFFFFF"/>
            </a:solidFill>
            <a:ln w="9525">
              <a:noFill/>
              <a:miter lim="800000"/>
              <a:headEnd/>
              <a:tailEnd/>
            </a:ln>
          </p:spPr>
          <p:txBody>
            <a:bodyPr/>
            <a:lstStyle/>
            <a:p>
              <a:pPr algn="just"/>
              <a:r>
                <a:rPr lang="zh-CN" altLang="zh-CN" smtClean="0">
                  <a:solidFill>
                    <a:srgbClr val="000000"/>
                  </a:solidFill>
                </a:rPr>
                <a:t>0</a:t>
              </a:r>
              <a:endParaRPr lang="zh-CN" altLang="zh-CN" smtClean="0">
                <a:solidFill>
                  <a:srgbClr val="000000"/>
                </a:solidFill>
                <a:latin typeface="Tahoma" pitchFamily="34" charset="0"/>
              </a:endParaRPr>
            </a:p>
          </p:txBody>
        </p:sp>
        <p:sp>
          <p:nvSpPr>
            <p:cNvPr id="144392" name="Rectangle 8"/>
            <p:cNvSpPr>
              <a:spLocks noChangeArrowheads="1"/>
            </p:cNvSpPr>
            <p:nvPr/>
          </p:nvSpPr>
          <p:spPr bwMode="auto">
            <a:xfrm>
              <a:off x="0" y="0"/>
              <a:ext cx="426" cy="435"/>
            </a:xfrm>
            <a:prstGeom prst="rect">
              <a:avLst/>
            </a:prstGeom>
            <a:solidFill>
              <a:srgbClr val="FFFFFF"/>
            </a:solidFill>
            <a:ln w="9525">
              <a:noFill/>
              <a:miter lim="800000"/>
              <a:headEnd/>
              <a:tailEnd/>
            </a:ln>
          </p:spPr>
          <p:txBody>
            <a:bodyPr/>
            <a:lstStyle/>
            <a:p>
              <a:pPr algn="just"/>
              <a:r>
                <a:rPr lang="zh-CN" altLang="zh-CN" smtClean="0">
                  <a:solidFill>
                    <a:srgbClr val="000000"/>
                  </a:solidFill>
                </a:rPr>
                <a:t>y</a:t>
              </a:r>
              <a:endParaRPr lang="zh-CN" altLang="zh-CN" smtClean="0">
                <a:solidFill>
                  <a:srgbClr val="000000"/>
                </a:solidFill>
                <a:latin typeface="Tahoma" pitchFamily="34" charset="0"/>
              </a:endParaRPr>
            </a:p>
          </p:txBody>
        </p:sp>
        <p:sp>
          <p:nvSpPr>
            <p:cNvPr id="144393" name="Line 9"/>
            <p:cNvSpPr>
              <a:spLocks noChangeShapeType="1"/>
            </p:cNvSpPr>
            <p:nvPr/>
          </p:nvSpPr>
          <p:spPr bwMode="auto">
            <a:xfrm flipV="1">
              <a:off x="426" y="0"/>
              <a:ext cx="0" cy="290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44394" name="Line 10"/>
            <p:cNvSpPr>
              <a:spLocks noChangeShapeType="1"/>
            </p:cNvSpPr>
            <p:nvPr/>
          </p:nvSpPr>
          <p:spPr bwMode="auto">
            <a:xfrm>
              <a:off x="426" y="2925"/>
              <a:ext cx="4473"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44395" name="Rectangle 11"/>
            <p:cNvSpPr>
              <a:spLocks noChangeArrowheads="1"/>
            </p:cNvSpPr>
            <p:nvPr/>
          </p:nvSpPr>
          <p:spPr bwMode="auto">
            <a:xfrm>
              <a:off x="5055" y="2833"/>
              <a:ext cx="474" cy="435"/>
            </a:xfrm>
            <a:prstGeom prst="rect">
              <a:avLst/>
            </a:prstGeom>
            <a:solidFill>
              <a:srgbClr val="FFFFFF"/>
            </a:solidFill>
            <a:ln w="9525">
              <a:noFill/>
              <a:miter lim="800000"/>
              <a:headEnd/>
              <a:tailEnd/>
            </a:ln>
          </p:spPr>
          <p:txBody>
            <a:bodyPr/>
            <a:lstStyle/>
            <a:p>
              <a:pPr algn="just"/>
              <a:r>
                <a:rPr lang="zh-CN" altLang="zh-CN" smtClean="0">
                  <a:solidFill>
                    <a:srgbClr val="000000"/>
                  </a:solidFill>
                </a:rPr>
                <a:t>x</a:t>
              </a:r>
              <a:endParaRPr lang="zh-CN" altLang="zh-CN" smtClean="0">
                <a:solidFill>
                  <a:srgbClr val="000000"/>
                </a:solidFill>
                <a:latin typeface="Tahoma" pitchFamily="34" charset="0"/>
              </a:endParaRPr>
            </a:p>
          </p:txBody>
        </p:sp>
        <p:sp>
          <p:nvSpPr>
            <p:cNvPr id="144396" name="Rectangle 12"/>
            <p:cNvSpPr>
              <a:spLocks noChangeArrowheads="1"/>
            </p:cNvSpPr>
            <p:nvPr/>
          </p:nvSpPr>
          <p:spPr bwMode="auto">
            <a:xfrm>
              <a:off x="4260" y="145"/>
              <a:ext cx="1065" cy="435"/>
            </a:xfrm>
            <a:prstGeom prst="rect">
              <a:avLst/>
            </a:prstGeom>
            <a:solidFill>
              <a:srgbClr val="FFFFFF"/>
            </a:solidFill>
            <a:ln w="9525">
              <a:noFill/>
              <a:miter lim="800000"/>
              <a:headEnd/>
              <a:tailEnd/>
            </a:ln>
          </p:spPr>
          <p:txBody>
            <a:bodyPr/>
            <a:lstStyle/>
            <a:p>
              <a:pPr algn="just"/>
              <a:r>
                <a:rPr lang="zh-CN" altLang="zh-CN" smtClean="0">
                  <a:solidFill>
                    <a:srgbClr val="000000"/>
                  </a:solidFill>
                </a:rPr>
                <a:t>y=a+bx</a:t>
              </a:r>
              <a:endParaRPr lang="zh-CN" altLang="zh-CN" smtClean="0">
                <a:solidFill>
                  <a:srgbClr val="000000"/>
                </a:solidFill>
                <a:latin typeface="Tahoma" pitchFamily="34" charset="0"/>
              </a:endParaRPr>
            </a:p>
          </p:txBody>
        </p:sp>
        <p:grpSp>
          <p:nvGrpSpPr>
            <p:cNvPr id="3" name="Group 13"/>
            <p:cNvGrpSpPr>
              <a:grpSpLocks/>
            </p:cNvGrpSpPr>
            <p:nvPr/>
          </p:nvGrpSpPr>
          <p:grpSpPr bwMode="auto">
            <a:xfrm>
              <a:off x="639" y="624"/>
              <a:ext cx="3408" cy="1885"/>
              <a:chOff x="0" y="0"/>
              <a:chExt cx="3408" cy="1885"/>
            </a:xfrm>
          </p:grpSpPr>
          <p:sp>
            <p:nvSpPr>
              <p:cNvPr id="144398" name="Line 14"/>
              <p:cNvSpPr>
                <a:spLocks noChangeShapeType="1"/>
              </p:cNvSpPr>
              <p:nvPr/>
            </p:nvSpPr>
            <p:spPr bwMode="auto">
              <a:xfrm flipV="1">
                <a:off x="0" y="0"/>
                <a:ext cx="3408" cy="1885"/>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399" name="Oval 15"/>
              <p:cNvSpPr>
                <a:spLocks noChangeArrowheads="1"/>
              </p:cNvSpPr>
              <p:nvPr/>
            </p:nvSpPr>
            <p:spPr bwMode="auto">
              <a:xfrm>
                <a:off x="60" y="174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0" name="Oval 16"/>
              <p:cNvSpPr>
                <a:spLocks noChangeArrowheads="1"/>
              </p:cNvSpPr>
              <p:nvPr/>
            </p:nvSpPr>
            <p:spPr bwMode="auto">
              <a:xfrm>
                <a:off x="213" y="165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1" name="Oval 17"/>
              <p:cNvSpPr>
                <a:spLocks noChangeArrowheads="1"/>
              </p:cNvSpPr>
              <p:nvPr/>
            </p:nvSpPr>
            <p:spPr bwMode="auto">
              <a:xfrm>
                <a:off x="386" y="157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2" name="Oval 18"/>
              <p:cNvSpPr>
                <a:spLocks noChangeArrowheads="1"/>
              </p:cNvSpPr>
              <p:nvPr/>
            </p:nvSpPr>
            <p:spPr bwMode="auto">
              <a:xfrm>
                <a:off x="599" y="145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3" name="Oval 19"/>
              <p:cNvSpPr>
                <a:spLocks noChangeArrowheads="1"/>
              </p:cNvSpPr>
              <p:nvPr/>
            </p:nvSpPr>
            <p:spPr bwMode="auto">
              <a:xfrm>
                <a:off x="794" y="130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4" name="Oval 20"/>
              <p:cNvSpPr>
                <a:spLocks noChangeArrowheads="1"/>
              </p:cNvSpPr>
              <p:nvPr/>
            </p:nvSpPr>
            <p:spPr bwMode="auto">
              <a:xfrm>
                <a:off x="1034" y="122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5" name="Oval 21"/>
              <p:cNvSpPr>
                <a:spLocks noChangeArrowheads="1"/>
              </p:cNvSpPr>
              <p:nvPr/>
            </p:nvSpPr>
            <p:spPr bwMode="auto">
              <a:xfrm>
                <a:off x="1208" y="104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6" name="Oval 22"/>
              <p:cNvSpPr>
                <a:spLocks noChangeArrowheads="1"/>
              </p:cNvSpPr>
              <p:nvPr/>
            </p:nvSpPr>
            <p:spPr bwMode="auto">
              <a:xfrm>
                <a:off x="1448" y="97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7" name="Oval 23"/>
              <p:cNvSpPr>
                <a:spLocks noChangeArrowheads="1"/>
              </p:cNvSpPr>
              <p:nvPr/>
            </p:nvSpPr>
            <p:spPr bwMode="auto">
              <a:xfrm>
                <a:off x="1688" y="87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8" name="Oval 24"/>
              <p:cNvSpPr>
                <a:spLocks noChangeArrowheads="1"/>
              </p:cNvSpPr>
              <p:nvPr/>
            </p:nvSpPr>
            <p:spPr bwMode="auto">
              <a:xfrm>
                <a:off x="1551" y="88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09" name="Oval 25"/>
              <p:cNvSpPr>
                <a:spLocks noChangeArrowheads="1"/>
              </p:cNvSpPr>
              <p:nvPr/>
            </p:nvSpPr>
            <p:spPr bwMode="auto">
              <a:xfrm>
                <a:off x="1791" y="72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0" name="Oval 26"/>
              <p:cNvSpPr>
                <a:spLocks noChangeArrowheads="1"/>
              </p:cNvSpPr>
              <p:nvPr/>
            </p:nvSpPr>
            <p:spPr bwMode="auto">
              <a:xfrm>
                <a:off x="1917" y="72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1" name="Oval 27"/>
              <p:cNvSpPr>
                <a:spLocks noChangeArrowheads="1"/>
              </p:cNvSpPr>
              <p:nvPr/>
            </p:nvSpPr>
            <p:spPr bwMode="auto">
              <a:xfrm>
                <a:off x="2090" y="64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2" name="Oval 28"/>
              <p:cNvSpPr>
                <a:spLocks noChangeArrowheads="1"/>
              </p:cNvSpPr>
              <p:nvPr/>
            </p:nvSpPr>
            <p:spPr bwMode="auto">
              <a:xfrm>
                <a:off x="2130" y="58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3" name="Oval 29"/>
              <p:cNvSpPr>
                <a:spLocks noChangeArrowheads="1"/>
              </p:cNvSpPr>
              <p:nvPr/>
            </p:nvSpPr>
            <p:spPr bwMode="auto">
              <a:xfrm>
                <a:off x="2318" y="49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4" name="Oval 30"/>
              <p:cNvSpPr>
                <a:spLocks noChangeArrowheads="1"/>
              </p:cNvSpPr>
              <p:nvPr/>
            </p:nvSpPr>
            <p:spPr bwMode="auto">
              <a:xfrm>
                <a:off x="2573" y="35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5" name="Oval 31"/>
              <p:cNvSpPr>
                <a:spLocks noChangeArrowheads="1"/>
              </p:cNvSpPr>
              <p:nvPr/>
            </p:nvSpPr>
            <p:spPr bwMode="auto">
              <a:xfrm>
                <a:off x="2813" y="25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6" name="Oval 32"/>
              <p:cNvSpPr>
                <a:spLocks noChangeArrowheads="1"/>
              </p:cNvSpPr>
              <p:nvPr/>
            </p:nvSpPr>
            <p:spPr bwMode="auto">
              <a:xfrm>
                <a:off x="3053" y="10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7" name="Oval 33"/>
              <p:cNvSpPr>
                <a:spLocks noChangeArrowheads="1"/>
              </p:cNvSpPr>
              <p:nvPr/>
            </p:nvSpPr>
            <p:spPr bwMode="auto">
              <a:xfrm>
                <a:off x="2471" y="42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8" name="Oval 34"/>
              <p:cNvSpPr>
                <a:spLocks noChangeArrowheads="1"/>
              </p:cNvSpPr>
              <p:nvPr/>
            </p:nvSpPr>
            <p:spPr bwMode="auto">
              <a:xfrm>
                <a:off x="3195" y="14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19" name="Oval 35"/>
              <p:cNvSpPr>
                <a:spLocks noChangeArrowheads="1"/>
              </p:cNvSpPr>
              <p:nvPr/>
            </p:nvSpPr>
            <p:spPr bwMode="auto">
              <a:xfrm>
                <a:off x="2982" y="29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0" name="Oval 36"/>
              <p:cNvSpPr>
                <a:spLocks noChangeArrowheads="1"/>
              </p:cNvSpPr>
              <p:nvPr/>
            </p:nvSpPr>
            <p:spPr bwMode="auto">
              <a:xfrm>
                <a:off x="2769" y="43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1" name="Oval 37"/>
              <p:cNvSpPr>
                <a:spLocks noChangeArrowheads="1"/>
              </p:cNvSpPr>
              <p:nvPr/>
            </p:nvSpPr>
            <p:spPr bwMode="auto">
              <a:xfrm>
                <a:off x="2556" y="54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2" name="Oval 38"/>
              <p:cNvSpPr>
                <a:spLocks noChangeArrowheads="1"/>
              </p:cNvSpPr>
              <p:nvPr/>
            </p:nvSpPr>
            <p:spPr bwMode="auto">
              <a:xfrm>
                <a:off x="2403" y="62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3" name="Oval 39"/>
              <p:cNvSpPr>
                <a:spLocks noChangeArrowheads="1"/>
              </p:cNvSpPr>
              <p:nvPr/>
            </p:nvSpPr>
            <p:spPr bwMode="auto">
              <a:xfrm>
                <a:off x="2303" y="72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4" name="Oval 40"/>
              <p:cNvSpPr>
                <a:spLocks noChangeArrowheads="1"/>
              </p:cNvSpPr>
              <p:nvPr/>
            </p:nvSpPr>
            <p:spPr bwMode="auto">
              <a:xfrm>
                <a:off x="2015" y="84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5" name="Oval 41"/>
              <p:cNvSpPr>
                <a:spLocks noChangeArrowheads="1"/>
              </p:cNvSpPr>
              <p:nvPr/>
            </p:nvSpPr>
            <p:spPr bwMode="auto">
              <a:xfrm>
                <a:off x="1877" y="88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6" name="Oval 42"/>
              <p:cNvSpPr>
                <a:spLocks noChangeArrowheads="1"/>
              </p:cNvSpPr>
              <p:nvPr/>
            </p:nvSpPr>
            <p:spPr bwMode="auto">
              <a:xfrm>
                <a:off x="1704" y="101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7" name="Oval 43"/>
              <p:cNvSpPr>
                <a:spLocks noChangeArrowheads="1"/>
              </p:cNvSpPr>
              <p:nvPr/>
            </p:nvSpPr>
            <p:spPr bwMode="auto">
              <a:xfrm>
                <a:off x="1491" y="112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8" name="Oval 44"/>
              <p:cNvSpPr>
                <a:spLocks noChangeArrowheads="1"/>
              </p:cNvSpPr>
              <p:nvPr/>
            </p:nvSpPr>
            <p:spPr bwMode="auto">
              <a:xfrm>
                <a:off x="1338" y="119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29" name="Oval 45"/>
              <p:cNvSpPr>
                <a:spLocks noChangeArrowheads="1"/>
              </p:cNvSpPr>
              <p:nvPr/>
            </p:nvSpPr>
            <p:spPr bwMode="auto">
              <a:xfrm>
                <a:off x="1238" y="130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30" name="Oval 46"/>
              <p:cNvSpPr>
                <a:spLocks noChangeArrowheads="1"/>
              </p:cNvSpPr>
              <p:nvPr/>
            </p:nvSpPr>
            <p:spPr bwMode="auto">
              <a:xfrm>
                <a:off x="852" y="145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31" name="Oval 47"/>
              <p:cNvSpPr>
                <a:spLocks noChangeArrowheads="1"/>
              </p:cNvSpPr>
              <p:nvPr/>
            </p:nvSpPr>
            <p:spPr bwMode="auto">
              <a:xfrm>
                <a:off x="639" y="159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32" name="Oval 48"/>
              <p:cNvSpPr>
                <a:spLocks noChangeArrowheads="1"/>
              </p:cNvSpPr>
              <p:nvPr/>
            </p:nvSpPr>
            <p:spPr bwMode="auto">
              <a:xfrm>
                <a:off x="426" y="1700"/>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44433" name="Oval 49"/>
              <p:cNvSpPr>
                <a:spLocks noChangeArrowheads="1"/>
              </p:cNvSpPr>
              <p:nvPr/>
            </p:nvSpPr>
            <p:spPr bwMode="auto">
              <a:xfrm>
                <a:off x="213" y="1815"/>
                <a:ext cx="40" cy="40"/>
              </a:xfrm>
              <a:prstGeom prst="ellipse">
                <a:avLst/>
              </a:prstGeom>
              <a:solidFill>
                <a:srgbClr val="000000"/>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grpSp>
      <p:sp>
        <p:nvSpPr>
          <p:cNvPr id="50" name="Rectangle 2"/>
          <p:cNvSpPr>
            <a:spLocks noGrp="1" noChangeArrowheads="1"/>
          </p:cNvSpPr>
          <p:nvPr>
            <p:ph type="title"/>
          </p:nvPr>
        </p:nvSpPr>
        <p:spPr>
          <a:xfrm>
            <a:off x="467544" y="0"/>
            <a:ext cx="8476431" cy="980728"/>
          </a:xfrm>
        </p:spPr>
        <p:txBody>
          <a:bodyPr/>
          <a:lstStyle/>
          <a:p>
            <a:r>
              <a:rPr lang="zh-CN" altLang="zh-CN" sz="3200" dirty="0" smtClean="0">
                <a:solidFill>
                  <a:srgbClr val="C00000"/>
                </a:solidFill>
              </a:rPr>
              <a:t>回归分析法</a:t>
            </a:r>
            <a:endParaRPr lang="zh-CN" altLang="zh-CN" sz="2400" dirty="0">
              <a:solidFill>
                <a:srgbClr val="C00000"/>
              </a:solidFill>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5412" name="Object 4"/>
          <p:cNvGraphicFramePr>
            <a:graphicFrameLocks noChangeAspect="1"/>
          </p:cNvGraphicFramePr>
          <p:nvPr/>
        </p:nvGraphicFramePr>
        <p:xfrm>
          <a:off x="1908175" y="1989138"/>
          <a:ext cx="1871663" cy="593725"/>
        </p:xfrm>
        <a:graphic>
          <a:graphicData uri="http://schemas.openxmlformats.org/presentationml/2006/ole">
            <p:oleObj spid="_x0000_s150530" r:id="rId3" imgW="597476" imgH="190900" progId="Equation.3">
              <p:embed/>
            </p:oleObj>
          </a:graphicData>
        </a:graphic>
      </p:graphicFrame>
      <p:sp>
        <p:nvSpPr>
          <p:cNvPr id="145413"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5414" name="Object 6"/>
          <p:cNvGraphicFramePr>
            <a:graphicFrameLocks noChangeAspect="1"/>
          </p:cNvGraphicFramePr>
          <p:nvPr/>
        </p:nvGraphicFramePr>
        <p:xfrm>
          <a:off x="2051050" y="2636838"/>
          <a:ext cx="1512888" cy="1250950"/>
        </p:xfrm>
        <a:graphic>
          <a:graphicData uri="http://schemas.openxmlformats.org/presentationml/2006/ole">
            <p:oleObj spid="_x0000_s150531" r:id="rId4" imgW="495402" imgH="406541" progId="Equation.3">
              <p:embed/>
            </p:oleObj>
          </a:graphicData>
        </a:graphic>
      </p:graphicFrame>
      <p:sp>
        <p:nvSpPr>
          <p:cNvPr id="145415" name="Rectangle 7"/>
          <p:cNvSpPr>
            <a:spLocks noChangeArrowheads="1"/>
          </p:cNvSpPr>
          <p:nvPr/>
        </p:nvSpPr>
        <p:spPr bwMode="auto">
          <a:xfrm>
            <a:off x="2124075" y="4233863"/>
            <a:ext cx="3629025" cy="457200"/>
          </a:xfrm>
          <a:prstGeom prst="rect">
            <a:avLst/>
          </a:prstGeom>
          <a:noFill/>
          <a:ln w="9525">
            <a:noFill/>
            <a:miter lim="800000"/>
            <a:headEnd/>
            <a:tailEnd/>
          </a:ln>
          <a:effectLst/>
        </p:spPr>
        <p:txBody>
          <a:bodyPr wrap="none">
            <a:spAutoFit/>
          </a:bodyPr>
          <a:lstStyle/>
          <a:p>
            <a:r>
              <a:rPr lang="zh-CN" altLang="en-US" sz="2400" smtClean="0">
                <a:solidFill>
                  <a:srgbClr val="000000"/>
                </a:solidFill>
                <a:latin typeface="Tahoma" pitchFamily="34" charset="0"/>
              </a:rPr>
              <a:t>式中各符号的含义见教材</a:t>
            </a:r>
            <a:r>
              <a:rPr lang="zh-CN" altLang="zh-CN" sz="2400" smtClean="0">
                <a:solidFill>
                  <a:srgbClr val="000000"/>
                </a:solidFill>
                <a:latin typeface="Tahoma" pitchFamily="34" charset="0"/>
              </a:rPr>
              <a:t>.</a:t>
            </a:r>
          </a:p>
        </p:txBody>
      </p:sp>
      <p:sp>
        <p:nvSpPr>
          <p:cNvPr id="8" name="Rectangle 2"/>
          <p:cNvSpPr>
            <a:spLocks noGrp="1" noChangeArrowheads="1"/>
          </p:cNvSpPr>
          <p:nvPr>
            <p:ph type="title"/>
          </p:nvPr>
        </p:nvSpPr>
        <p:spPr/>
        <p:txBody>
          <a:bodyPr/>
          <a:lstStyle/>
          <a:p>
            <a:r>
              <a:rPr lang="zh-CN" altLang="zh-CN" sz="3200" dirty="0" smtClean="0">
                <a:solidFill>
                  <a:srgbClr val="C00000"/>
                </a:solidFill>
              </a:rPr>
              <a:t>回归分析法</a:t>
            </a:r>
            <a:endParaRPr lang="zh-CN" altLang="zh-CN" sz="2400" dirty="0">
              <a:solidFill>
                <a:srgbClr val="C00000"/>
              </a:solidFill>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468313" y="1340768"/>
            <a:ext cx="8486775" cy="4791745"/>
          </a:xfrm>
        </p:spPr>
        <p:txBody>
          <a:bodyPr/>
          <a:lstStyle/>
          <a:p>
            <a:r>
              <a:rPr lang="zh-CN" altLang="zh-CN" sz="2400" b="1" dirty="0"/>
              <a:t>2</a:t>
            </a:r>
            <a:r>
              <a:rPr lang="zh-CN" sz="2400" b="1" dirty="0"/>
              <a:t>）一元线性回归方程式的检验</a:t>
            </a:r>
          </a:p>
          <a:p>
            <a:r>
              <a:rPr lang="zh-CN" sz="2400" dirty="0"/>
              <a:t>所建立的一元线性回归方程式能否用于实际，主要取决于变量相关的密切程度与回归式的精度。</a:t>
            </a:r>
          </a:p>
          <a:p>
            <a:r>
              <a:rPr lang="zh-CN" sz="2400" dirty="0">
                <a:solidFill>
                  <a:schemeClr val="hlink"/>
                </a:solidFill>
              </a:rPr>
              <a:t>检验回归式的精度</a:t>
            </a:r>
            <a:r>
              <a:rPr lang="zh-CN" sz="2400" dirty="0"/>
              <a:t>，主要采用剩余标准差</a:t>
            </a:r>
            <a:r>
              <a:rPr lang="zh-CN" altLang="zh-CN" sz="2400" dirty="0"/>
              <a:t>Sq</a:t>
            </a:r>
            <a:r>
              <a:rPr lang="zh-CN" sz="2400" dirty="0"/>
              <a:t>。</a:t>
            </a:r>
          </a:p>
        </p:txBody>
      </p:sp>
      <p:sp>
        <p:nvSpPr>
          <p:cNvPr id="146436" name="Rectangle 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6437" name="Object 5"/>
          <p:cNvGraphicFramePr>
            <a:graphicFrameLocks noChangeAspect="1"/>
          </p:cNvGraphicFramePr>
          <p:nvPr/>
        </p:nvGraphicFramePr>
        <p:xfrm>
          <a:off x="1187450" y="4005263"/>
          <a:ext cx="6767513" cy="1255712"/>
        </p:xfrm>
        <a:graphic>
          <a:graphicData uri="http://schemas.openxmlformats.org/presentationml/2006/ole">
            <p:oleObj spid="_x0000_s151554" r:id="rId3" imgW="2514917" imgH="470217" progId="Equation.3">
              <p:embed/>
            </p:oleObj>
          </a:graphicData>
        </a:graphic>
      </p:graphicFrame>
      <p:sp>
        <p:nvSpPr>
          <p:cNvPr id="146438" name="Rectangle 6"/>
          <p:cNvSpPr>
            <a:spLocks noChangeArrowheads="1"/>
          </p:cNvSpPr>
          <p:nvPr/>
        </p:nvSpPr>
        <p:spPr bwMode="auto">
          <a:xfrm>
            <a:off x="1908175" y="5516563"/>
            <a:ext cx="3629025" cy="457200"/>
          </a:xfrm>
          <a:prstGeom prst="rect">
            <a:avLst/>
          </a:prstGeom>
          <a:noFill/>
          <a:ln w="9525">
            <a:noFill/>
            <a:miter lim="800000"/>
            <a:headEnd/>
            <a:tailEnd/>
          </a:ln>
          <a:effectLst/>
        </p:spPr>
        <p:txBody>
          <a:bodyPr wrap="none">
            <a:spAutoFit/>
          </a:bodyPr>
          <a:lstStyle/>
          <a:p>
            <a:r>
              <a:rPr lang="zh-CN" altLang="en-US" sz="2400" smtClean="0">
                <a:solidFill>
                  <a:srgbClr val="000000"/>
                </a:solidFill>
                <a:latin typeface="Tahoma" pitchFamily="34" charset="0"/>
              </a:rPr>
              <a:t>式中各符号的含义见教材</a:t>
            </a:r>
            <a:r>
              <a:rPr lang="zh-CN" altLang="zh-CN" sz="2400" smtClean="0">
                <a:solidFill>
                  <a:srgbClr val="000000"/>
                </a:solidFill>
                <a:latin typeface="Tahoma" pitchFamily="34" charset="0"/>
              </a:rPr>
              <a:t>.</a:t>
            </a:r>
          </a:p>
        </p:txBody>
      </p:sp>
      <p:sp>
        <p:nvSpPr>
          <p:cNvPr id="7" name="Rectangle 2"/>
          <p:cNvSpPr>
            <a:spLocks noGrp="1" noChangeArrowheads="1"/>
          </p:cNvSpPr>
          <p:nvPr>
            <p:ph type="title"/>
          </p:nvPr>
        </p:nvSpPr>
        <p:spPr/>
        <p:txBody>
          <a:bodyPr/>
          <a:lstStyle/>
          <a:p>
            <a:r>
              <a:rPr lang="zh-CN" altLang="zh-CN" sz="3200" dirty="0" smtClean="0">
                <a:solidFill>
                  <a:srgbClr val="C00000"/>
                </a:solidFill>
              </a:rPr>
              <a:t>回归分析法</a:t>
            </a:r>
            <a:endParaRPr lang="zh-CN" altLang="zh-CN" sz="2400" dirty="0">
              <a:solidFill>
                <a:srgbClr val="C00000"/>
              </a:solidFill>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158750" y="1989138"/>
            <a:ext cx="8775700" cy="4114800"/>
          </a:xfrm>
        </p:spPr>
        <p:txBody>
          <a:bodyPr/>
          <a:lstStyle/>
          <a:p>
            <a:r>
              <a:rPr lang="zh-CN" altLang="zh-CN" sz="2400"/>
              <a:t>S</a:t>
            </a:r>
            <a:r>
              <a:rPr lang="zh-CN" altLang="zh-CN" sz="1800"/>
              <a:t>q</a:t>
            </a:r>
            <a:r>
              <a:rPr lang="zh-CN" sz="2400"/>
              <a:t>越小，     的波动就越小，回归式的精度就越高，由</a:t>
            </a:r>
            <a:r>
              <a:rPr lang="zh-CN" altLang="zh-CN" sz="2400"/>
              <a:t>xi</a:t>
            </a:r>
            <a:r>
              <a:rPr lang="zh-CN" sz="2400"/>
              <a:t>推算得到的      值与真实值     之间的误差就越小。反之亦然。</a:t>
            </a:r>
          </a:p>
          <a:p>
            <a:r>
              <a:rPr lang="zh-CN" sz="2400"/>
              <a:t> </a:t>
            </a:r>
            <a:r>
              <a:rPr lang="zh-CN" altLang="zh-CN" sz="2400"/>
              <a:t>S</a:t>
            </a:r>
            <a:r>
              <a:rPr lang="zh-CN" altLang="zh-CN" sz="1600"/>
              <a:t>q</a:t>
            </a:r>
            <a:r>
              <a:rPr lang="zh-CN" sz="2400"/>
              <a:t>与有关，发生变化时， </a:t>
            </a:r>
            <a:r>
              <a:rPr lang="zh-CN" altLang="zh-CN" sz="2400"/>
              <a:t>S</a:t>
            </a:r>
            <a:r>
              <a:rPr lang="zh-CN" altLang="zh-CN" sz="1600"/>
              <a:t>q</a:t>
            </a:r>
            <a:r>
              <a:rPr lang="zh-CN" sz="2400"/>
              <a:t>即随之发生变化，所以，对于不同    值，其回归式的精度就不能用</a:t>
            </a:r>
            <a:r>
              <a:rPr lang="zh-CN" altLang="zh-CN" sz="2400"/>
              <a:t>S</a:t>
            </a:r>
            <a:r>
              <a:rPr lang="zh-CN" altLang="zh-CN" sz="1600"/>
              <a:t>q</a:t>
            </a:r>
            <a:r>
              <a:rPr lang="zh-CN" sz="2400"/>
              <a:t>值来比较，而应用相对值回归变异系数来表式回归精度。</a:t>
            </a:r>
          </a:p>
          <a:p>
            <a:r>
              <a:rPr lang="zh-CN" sz="2400"/>
              <a:t>回归变异系数</a:t>
            </a:r>
            <a:r>
              <a:rPr lang="zh-CN" altLang="zh-CN" sz="2400"/>
              <a:t>: </a:t>
            </a:r>
          </a:p>
        </p:txBody>
      </p:sp>
      <p:graphicFrame>
        <p:nvGraphicFramePr>
          <p:cNvPr id="147460" name="Object 4"/>
          <p:cNvGraphicFramePr>
            <a:graphicFrameLocks noChangeAspect="1"/>
          </p:cNvGraphicFramePr>
          <p:nvPr/>
        </p:nvGraphicFramePr>
        <p:xfrm>
          <a:off x="1843088" y="2036763"/>
          <a:ext cx="349250" cy="431800"/>
        </p:xfrm>
        <a:graphic>
          <a:graphicData uri="http://schemas.openxmlformats.org/presentationml/2006/ole">
            <p:oleObj spid="_x0000_s152578" r:id="rId3" imgW="165560" imgH="203694" progId="Equation.3">
              <p:embed/>
            </p:oleObj>
          </a:graphicData>
        </a:graphic>
      </p:graphicFrame>
      <p:sp>
        <p:nvSpPr>
          <p:cNvPr id="147461"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7462" name="Object 6"/>
          <p:cNvGraphicFramePr>
            <a:graphicFrameLocks noChangeAspect="1"/>
          </p:cNvGraphicFramePr>
          <p:nvPr/>
        </p:nvGraphicFramePr>
        <p:xfrm>
          <a:off x="1666875" y="2389188"/>
          <a:ext cx="349250" cy="431800"/>
        </p:xfrm>
        <a:graphic>
          <a:graphicData uri="http://schemas.openxmlformats.org/presentationml/2006/ole">
            <p:oleObj spid="_x0000_s152579" r:id="rId4" imgW="165560" imgH="203694" progId="Equation.3">
              <p:embed/>
            </p:oleObj>
          </a:graphicData>
        </a:graphic>
      </p:graphicFrame>
      <p:graphicFrame>
        <p:nvGraphicFramePr>
          <p:cNvPr id="147463" name="Object 7"/>
          <p:cNvGraphicFramePr>
            <a:graphicFrameLocks noChangeAspect="1"/>
          </p:cNvGraphicFramePr>
          <p:nvPr/>
        </p:nvGraphicFramePr>
        <p:xfrm>
          <a:off x="3716338" y="2349500"/>
          <a:ext cx="407987" cy="504825"/>
        </p:xfrm>
        <a:graphic>
          <a:graphicData uri="http://schemas.openxmlformats.org/presentationml/2006/ole">
            <p:oleObj spid="_x0000_s152580" r:id="rId5" imgW="165560" imgH="203694" progId="Equation.3">
              <p:embed/>
            </p:oleObj>
          </a:graphicData>
        </a:graphic>
      </p:graphicFrame>
      <p:sp>
        <p:nvSpPr>
          <p:cNvPr id="147464" name="Rectangle 8"/>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7465" name="Object 9"/>
          <p:cNvGraphicFramePr>
            <a:graphicFrameLocks noChangeAspect="1"/>
          </p:cNvGraphicFramePr>
          <p:nvPr/>
        </p:nvGraphicFramePr>
        <p:xfrm>
          <a:off x="971550" y="3236913"/>
          <a:ext cx="295275" cy="431800"/>
        </p:xfrm>
        <a:graphic>
          <a:graphicData uri="http://schemas.openxmlformats.org/presentationml/2006/ole">
            <p:oleObj spid="_x0000_s152581" r:id="rId6" imgW="127262" imgH="178040" progId="Equation.3">
              <p:embed/>
            </p:oleObj>
          </a:graphicData>
        </a:graphic>
      </p:graphicFrame>
      <p:sp>
        <p:nvSpPr>
          <p:cNvPr id="147466" name="Rectangle 1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47467" name="Object 11"/>
          <p:cNvGraphicFramePr>
            <a:graphicFrameLocks noChangeAspect="1"/>
          </p:cNvGraphicFramePr>
          <p:nvPr/>
        </p:nvGraphicFramePr>
        <p:xfrm>
          <a:off x="2987675" y="4365625"/>
          <a:ext cx="2376488" cy="1031875"/>
        </p:xfrm>
        <a:graphic>
          <a:graphicData uri="http://schemas.openxmlformats.org/presentationml/2006/ole">
            <p:oleObj spid="_x0000_s152582" r:id="rId7" imgW="940117" imgH="406717" progId="Equation.3">
              <p:embed/>
            </p:oleObj>
          </a:graphicData>
        </a:graphic>
      </p:graphicFrame>
      <p:sp>
        <p:nvSpPr>
          <p:cNvPr id="12" name="Rectangle 2"/>
          <p:cNvSpPr>
            <a:spLocks noGrp="1" noChangeArrowheads="1"/>
          </p:cNvSpPr>
          <p:nvPr>
            <p:ph type="title"/>
          </p:nvPr>
        </p:nvSpPr>
        <p:spPr/>
        <p:txBody>
          <a:bodyPr/>
          <a:lstStyle/>
          <a:p>
            <a:r>
              <a:rPr lang="zh-CN" altLang="zh-CN" sz="3200" dirty="0" smtClean="0">
                <a:solidFill>
                  <a:srgbClr val="C00000"/>
                </a:solidFill>
              </a:rPr>
              <a:t>回归分析法</a:t>
            </a:r>
            <a:endParaRPr lang="zh-CN" altLang="zh-CN" sz="2400" dirty="0">
              <a:solidFill>
                <a:srgbClr val="C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95536" y="1196752"/>
            <a:ext cx="8415338" cy="4968552"/>
          </a:xfrm>
        </p:spPr>
        <p:txBody>
          <a:bodyPr/>
          <a:lstStyle/>
          <a:p>
            <a:pPr marL="609600" indent="-609600"/>
            <a:r>
              <a:rPr lang="zh-CN" altLang="zh-CN" sz="2400" b="1" dirty="0"/>
              <a:t>1. </a:t>
            </a:r>
            <a:r>
              <a:rPr lang="zh-CN" sz="2400" b="1" dirty="0"/>
              <a:t>直方图分析法</a:t>
            </a:r>
          </a:p>
          <a:p>
            <a:pPr marL="609600" indent="-609600">
              <a:buFont typeface="Wingdings" pitchFamily="2" charset="2"/>
              <a:buNone/>
            </a:pPr>
            <a:r>
              <a:rPr lang="zh-CN" sz="2400" dirty="0"/>
              <a:t>             定期（每周、旬、月、季、年等）采集一批质量数据，做出直方图，分析其图形及其与标准界限的关系，做出判断。</a:t>
            </a:r>
          </a:p>
          <a:p>
            <a:pPr marL="609600" indent="-609600"/>
            <a:r>
              <a:rPr lang="zh-CN" altLang="zh-CN" sz="2400" b="1" dirty="0"/>
              <a:t>2. </a:t>
            </a:r>
            <a:r>
              <a:rPr lang="zh-CN" sz="2400" b="1" dirty="0"/>
              <a:t>数值分析法</a:t>
            </a:r>
          </a:p>
          <a:p>
            <a:pPr marL="609600" indent="-609600">
              <a:buFont typeface="Wingdings" pitchFamily="2" charset="2"/>
              <a:buNone/>
            </a:pPr>
            <a:r>
              <a:rPr lang="zh-CN" sz="2400" dirty="0"/>
              <a:t>            对定期采集的质量数据加以统计分析，根据统计分析的结果判断是否有异常。</a:t>
            </a:r>
          </a:p>
          <a:p>
            <a:pPr marL="609600" indent="-609600">
              <a:buNone/>
            </a:pPr>
            <a:r>
              <a:rPr lang="en-US" altLang="zh-CN" sz="2400" dirty="0" smtClean="0"/>
              <a:t>	</a:t>
            </a:r>
            <a:r>
              <a:rPr lang="zh-CN" altLang="zh-CN" sz="2400" dirty="0" smtClean="0"/>
              <a:t>(</a:t>
            </a:r>
            <a:r>
              <a:rPr lang="zh-CN" altLang="zh-CN" sz="2400" dirty="0"/>
              <a:t>1) </a:t>
            </a:r>
            <a:r>
              <a:rPr lang="zh-CN" sz="2400" dirty="0"/>
              <a:t>估计总体</a:t>
            </a:r>
            <a:r>
              <a:rPr lang="zh-CN" sz="2400" dirty="0" smtClean="0"/>
              <a:t>不合格品率</a:t>
            </a:r>
            <a:endParaRPr lang="zh-CN" sz="2400" dirty="0"/>
          </a:p>
          <a:p>
            <a:pPr marL="609600" indent="-609600">
              <a:buFont typeface="Wingdings" pitchFamily="2" charset="2"/>
              <a:buNone/>
            </a:pPr>
            <a:r>
              <a:rPr lang="zh-CN" sz="2400" dirty="0"/>
              <a:t>            总体不合格品率是指质量数据</a:t>
            </a:r>
            <a:r>
              <a:rPr lang="zh-CN" sz="2400" b="1" dirty="0">
                <a:solidFill>
                  <a:srgbClr val="7030A0"/>
                </a:solidFill>
                <a:effectLst>
                  <a:outerShdw blurRad="38100" dist="38100" dir="2700000" algn="tl">
                    <a:srgbClr val="000000">
                      <a:alpha val="43137"/>
                    </a:srgbClr>
                  </a:outerShdw>
                </a:effectLst>
              </a:rPr>
              <a:t>超出允许偏差范围的百分率</a:t>
            </a:r>
            <a:r>
              <a:rPr lang="zh-CN" sz="2400" dirty="0"/>
              <a:t>，其估计方法视质量数据特性（计量值，计数值），规格界限特点（双测，单测）不同而不同。</a:t>
            </a:r>
          </a:p>
        </p:txBody>
      </p:sp>
      <p:sp>
        <p:nvSpPr>
          <p:cNvPr id="4" name="Rectangle 2"/>
          <p:cNvSpPr>
            <a:spLocks noGrp="1" noChangeArrowheads="1"/>
          </p:cNvSpPr>
          <p:nvPr>
            <p:ph type="title"/>
          </p:nvPr>
        </p:nvSpPr>
        <p:spPr/>
        <p:txBody>
          <a:bodyPr/>
          <a:lstStyle/>
          <a:p>
            <a:r>
              <a:rPr lang="zh-CN" altLang="en-US" sz="3200" dirty="0" smtClean="0">
                <a:solidFill>
                  <a:srgbClr val="C00000"/>
                </a:solidFill>
              </a:rPr>
              <a:t>（一）发现异常的方法</a:t>
            </a:r>
            <a:endParaRPr lang="zh-CN" sz="3200" dirty="0">
              <a:solidFill>
                <a:srgbClr val="C00000"/>
              </a:solidFill>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zh-CN" sz="3200" dirty="0" smtClean="0">
                <a:solidFill>
                  <a:srgbClr val="C00000"/>
                </a:solidFill>
              </a:rPr>
              <a:t>相关与回归分析的用途</a:t>
            </a:r>
            <a:endParaRPr lang="zh-CN" altLang="zh-CN" dirty="0">
              <a:solidFill>
                <a:srgbClr val="C00000"/>
              </a:solidFill>
            </a:endParaRPr>
          </a:p>
        </p:txBody>
      </p:sp>
      <p:sp>
        <p:nvSpPr>
          <p:cNvPr id="149507" name="Rectangle 3"/>
          <p:cNvSpPr>
            <a:spLocks noGrp="1" noChangeArrowheads="1"/>
          </p:cNvSpPr>
          <p:nvPr>
            <p:ph type="body" idx="1"/>
          </p:nvPr>
        </p:nvSpPr>
        <p:spPr>
          <a:xfrm>
            <a:off x="250825" y="1268760"/>
            <a:ext cx="8704263" cy="4863753"/>
          </a:xfrm>
        </p:spPr>
        <p:txBody>
          <a:bodyPr/>
          <a:lstStyle/>
          <a:p>
            <a:pPr>
              <a:lnSpc>
                <a:spcPct val="150000"/>
              </a:lnSpc>
            </a:pPr>
            <a:r>
              <a:rPr lang="zh-CN" sz="2400" dirty="0" smtClean="0"/>
              <a:t>相关</a:t>
            </a:r>
            <a:r>
              <a:rPr lang="zh-CN" sz="2400" dirty="0"/>
              <a:t>与回归分析可用来研究质量特性与某些因素之间，质量特性之间，因素与因素之间的相互关系，并揭示他们内部的联系</a:t>
            </a:r>
            <a:r>
              <a:rPr lang="zh-CN" sz="2400" dirty="0" smtClean="0"/>
              <a:t>。</a:t>
            </a:r>
            <a:endParaRPr lang="zh-CN" sz="2400" dirty="0"/>
          </a:p>
          <a:p>
            <a:pPr>
              <a:lnSpc>
                <a:spcPct val="150000"/>
              </a:lnSpc>
              <a:buNone/>
            </a:pPr>
            <a:r>
              <a:rPr lang="zh-CN" altLang="zh-CN" sz="2400" dirty="0"/>
              <a:t>1</a:t>
            </a:r>
            <a:r>
              <a:rPr lang="zh-CN" sz="2400" dirty="0"/>
              <a:t>）定量表示变量之间的关系</a:t>
            </a:r>
          </a:p>
          <a:p>
            <a:pPr>
              <a:lnSpc>
                <a:spcPct val="150000"/>
              </a:lnSpc>
              <a:buNone/>
            </a:pPr>
            <a:r>
              <a:rPr lang="zh-CN" altLang="zh-CN" sz="2400" dirty="0"/>
              <a:t>2</a:t>
            </a:r>
            <a:r>
              <a:rPr lang="zh-CN" sz="2400" dirty="0"/>
              <a:t>）对所确定的关系进行可信度分析、统计检验。</a:t>
            </a:r>
          </a:p>
          <a:p>
            <a:pPr>
              <a:lnSpc>
                <a:spcPct val="150000"/>
              </a:lnSpc>
              <a:buNone/>
            </a:pPr>
            <a:r>
              <a:rPr lang="zh-CN" altLang="zh-CN" sz="2400" dirty="0"/>
              <a:t>3</a:t>
            </a:r>
            <a:r>
              <a:rPr lang="zh-CN" sz="2400" dirty="0"/>
              <a:t>）从影响某一质量特性的若干个变量中，分析判断各变量的显著性。</a:t>
            </a:r>
          </a:p>
          <a:p>
            <a:pPr>
              <a:lnSpc>
                <a:spcPct val="150000"/>
              </a:lnSpc>
              <a:buNone/>
            </a:pPr>
            <a:r>
              <a:rPr lang="zh-CN" altLang="zh-CN" sz="2400" dirty="0"/>
              <a:t>4</a:t>
            </a:r>
            <a:r>
              <a:rPr lang="zh-CN" sz="2400" dirty="0"/>
              <a:t>）利用回归分析，对项目实施过程进行预测和最佳控制。</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23528" y="0"/>
            <a:ext cx="8476431" cy="980728"/>
          </a:xfrm>
        </p:spPr>
        <p:txBody>
          <a:bodyPr/>
          <a:lstStyle/>
          <a:p>
            <a:r>
              <a:rPr lang="zh-CN" altLang="en-US" sz="3600" dirty="0" smtClean="0"/>
              <a:t>（六）</a:t>
            </a:r>
            <a:r>
              <a:rPr lang="zh-CN" sz="3600" dirty="0" smtClean="0"/>
              <a:t>合格</a:t>
            </a:r>
            <a:r>
              <a:rPr lang="zh-CN" sz="3600" dirty="0"/>
              <a:t>控制</a:t>
            </a:r>
            <a:r>
              <a:rPr lang="zh-CN" sz="3600" b="1" dirty="0"/>
              <a:t>方法</a:t>
            </a:r>
          </a:p>
        </p:txBody>
      </p:sp>
      <p:sp>
        <p:nvSpPr>
          <p:cNvPr id="150531" name="Rectangle 3"/>
          <p:cNvSpPr>
            <a:spLocks noGrp="1" noChangeArrowheads="1"/>
          </p:cNvSpPr>
          <p:nvPr>
            <p:ph type="body" idx="1"/>
          </p:nvPr>
        </p:nvSpPr>
        <p:spPr>
          <a:xfrm>
            <a:off x="250825" y="1268760"/>
            <a:ext cx="8709025" cy="4835178"/>
          </a:xfrm>
        </p:spPr>
        <p:txBody>
          <a:bodyPr/>
          <a:lstStyle/>
          <a:p>
            <a:pPr>
              <a:lnSpc>
                <a:spcPts val="3000"/>
              </a:lnSpc>
            </a:pPr>
            <a:r>
              <a:rPr lang="zh-CN" sz="2400" dirty="0" smtClean="0"/>
              <a:t>防止</a:t>
            </a:r>
            <a:r>
              <a:rPr lang="zh-CN" sz="2400" dirty="0"/>
              <a:t>将不合格品交付给用户或使不合格品进入下一道工序</a:t>
            </a:r>
            <a:r>
              <a:rPr lang="zh-CN" sz="2400" dirty="0" smtClean="0"/>
              <a:t>，进行</a:t>
            </a:r>
            <a:r>
              <a:rPr lang="zh-CN" sz="2400" dirty="0"/>
              <a:t>合格控制</a:t>
            </a:r>
            <a:r>
              <a:rPr lang="zh-CN" sz="2400" dirty="0" smtClean="0"/>
              <a:t>。</a:t>
            </a:r>
            <a:endParaRPr lang="zh-CN" sz="2400" dirty="0"/>
          </a:p>
          <a:p>
            <a:pPr>
              <a:lnSpc>
                <a:spcPts val="3000"/>
              </a:lnSpc>
            </a:pPr>
            <a:r>
              <a:rPr lang="zh-CN" sz="2400" dirty="0"/>
              <a:t>合格控制具有</a:t>
            </a:r>
            <a:r>
              <a:rPr lang="zh-CN" sz="2400" b="1" dirty="0">
                <a:solidFill>
                  <a:srgbClr val="C00000"/>
                </a:solidFill>
                <a:effectLst>
                  <a:outerShdw blurRad="38100" dist="38100" dir="2700000" algn="tl">
                    <a:srgbClr val="000000">
                      <a:alpha val="43137"/>
                    </a:srgbClr>
                  </a:outerShdw>
                </a:effectLst>
              </a:rPr>
              <a:t>保证、预防及报告</a:t>
            </a:r>
            <a:r>
              <a:rPr lang="zh-CN" sz="2400" dirty="0"/>
              <a:t>等三项重要的职能。</a:t>
            </a:r>
          </a:p>
          <a:p>
            <a:pPr>
              <a:lnSpc>
                <a:spcPts val="3000"/>
              </a:lnSpc>
            </a:pPr>
            <a:r>
              <a:rPr lang="zh-CN" altLang="zh-CN" sz="2400" b="1" dirty="0"/>
              <a:t>1.</a:t>
            </a:r>
            <a:r>
              <a:rPr lang="zh-CN" sz="2400" b="1" dirty="0"/>
              <a:t>合格控制原理</a:t>
            </a:r>
          </a:p>
          <a:p>
            <a:pPr>
              <a:lnSpc>
                <a:spcPts val="3000"/>
              </a:lnSpc>
              <a:buNone/>
            </a:pPr>
            <a:r>
              <a:rPr lang="en-US" altLang="zh-CN" sz="2400" b="1" dirty="0" smtClean="0"/>
              <a:t>   </a:t>
            </a:r>
            <a:r>
              <a:rPr lang="zh-CN" altLang="zh-CN" sz="2400" b="1" dirty="0" smtClean="0"/>
              <a:t>(</a:t>
            </a:r>
            <a:r>
              <a:rPr lang="zh-CN" altLang="zh-CN" sz="2400" b="1" dirty="0"/>
              <a:t>1)</a:t>
            </a:r>
            <a:r>
              <a:rPr lang="zh-CN" sz="2400" b="1" dirty="0"/>
              <a:t>合格控制中常用的名词术语</a:t>
            </a:r>
          </a:p>
          <a:p>
            <a:pPr indent="100013">
              <a:lnSpc>
                <a:spcPts val="3000"/>
              </a:lnSpc>
              <a:buNone/>
            </a:pPr>
            <a:r>
              <a:rPr lang="zh-CN" altLang="zh-CN" sz="2400" dirty="0"/>
              <a:t>1) </a:t>
            </a:r>
            <a:r>
              <a:rPr lang="zh-CN" sz="2400" dirty="0"/>
              <a:t>单位产品</a:t>
            </a:r>
          </a:p>
          <a:p>
            <a:pPr indent="457200">
              <a:lnSpc>
                <a:spcPts val="3000"/>
              </a:lnSpc>
              <a:buNone/>
            </a:pPr>
            <a:r>
              <a:rPr lang="zh-CN" sz="2400" dirty="0"/>
              <a:t>为实施合格控制而划分的单位体或单位量。</a:t>
            </a:r>
          </a:p>
          <a:p>
            <a:pPr indent="100013">
              <a:lnSpc>
                <a:spcPts val="3000"/>
              </a:lnSpc>
              <a:buNone/>
            </a:pPr>
            <a:r>
              <a:rPr lang="zh-CN" altLang="zh-CN" sz="2400" dirty="0"/>
              <a:t>2) </a:t>
            </a:r>
            <a:r>
              <a:rPr lang="zh-CN" sz="2400" dirty="0"/>
              <a:t>产品批</a:t>
            </a:r>
          </a:p>
          <a:p>
            <a:pPr marL="714375" indent="0">
              <a:lnSpc>
                <a:spcPts val="3000"/>
              </a:lnSpc>
              <a:buNone/>
              <a:tabLst>
                <a:tab pos="542925" algn="l"/>
              </a:tabLst>
            </a:pPr>
            <a:r>
              <a:rPr lang="zh-CN" sz="2400" dirty="0"/>
              <a:t>产品批亦称交验批，是作为</a:t>
            </a:r>
            <a:r>
              <a:rPr lang="zh-CN" sz="2400" dirty="0">
                <a:solidFill>
                  <a:schemeClr val="hlink"/>
                </a:solidFill>
              </a:rPr>
              <a:t>质量检验对象</a:t>
            </a:r>
            <a:r>
              <a:rPr lang="zh-CN" sz="2400" dirty="0"/>
              <a:t>而汇集起来的</a:t>
            </a:r>
            <a:r>
              <a:rPr lang="zh-CN" sz="2400" dirty="0">
                <a:solidFill>
                  <a:schemeClr val="hlink"/>
                </a:solidFill>
              </a:rPr>
              <a:t>一批产品</a:t>
            </a:r>
            <a:r>
              <a:rPr lang="zh-CN" sz="2400" dirty="0"/>
              <a:t>。产品批应是由</a:t>
            </a:r>
            <a:r>
              <a:rPr lang="zh-CN" sz="2400" dirty="0">
                <a:solidFill>
                  <a:schemeClr val="hlink"/>
                </a:solidFill>
              </a:rPr>
              <a:t>在基本相同的条件下</a:t>
            </a:r>
            <a:r>
              <a:rPr lang="zh-CN" sz="2400" dirty="0"/>
              <a:t>所形成的</a:t>
            </a:r>
            <a:r>
              <a:rPr lang="zh-CN" sz="2400" dirty="0">
                <a:solidFill>
                  <a:schemeClr val="hlink"/>
                </a:solidFill>
              </a:rPr>
              <a:t>同种单位产品所构成。</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1"/>
          </p:nvPr>
        </p:nvSpPr>
        <p:spPr>
          <a:xfrm>
            <a:off x="468313" y="1196752"/>
            <a:ext cx="8491537" cy="5112568"/>
          </a:xfrm>
        </p:spPr>
        <p:txBody>
          <a:bodyPr/>
          <a:lstStyle/>
          <a:p>
            <a:pPr indent="14288">
              <a:lnSpc>
                <a:spcPts val="3000"/>
              </a:lnSpc>
              <a:buNone/>
            </a:pPr>
            <a:r>
              <a:rPr lang="zh-CN" altLang="zh-CN" sz="2400" dirty="0"/>
              <a:t>3) </a:t>
            </a:r>
            <a:r>
              <a:rPr lang="zh-CN" sz="2400" dirty="0"/>
              <a:t>批量</a:t>
            </a:r>
          </a:p>
          <a:p>
            <a:pPr marL="714375" indent="14288">
              <a:lnSpc>
                <a:spcPts val="3000"/>
              </a:lnSpc>
              <a:buNone/>
            </a:pPr>
            <a:r>
              <a:rPr lang="zh-CN" sz="2400" dirty="0"/>
              <a:t>产品批中所包含的</a:t>
            </a:r>
            <a:r>
              <a:rPr lang="zh-CN" sz="2400" dirty="0">
                <a:solidFill>
                  <a:schemeClr val="hlink"/>
                </a:solidFill>
              </a:rPr>
              <a:t>单位产品的总数</a:t>
            </a:r>
            <a:r>
              <a:rPr lang="zh-CN" sz="2400" dirty="0"/>
              <a:t>即为批量。</a:t>
            </a:r>
          </a:p>
          <a:p>
            <a:pPr indent="14288">
              <a:lnSpc>
                <a:spcPts val="3000"/>
              </a:lnSpc>
              <a:buNone/>
            </a:pPr>
            <a:r>
              <a:rPr lang="zh-CN" altLang="zh-CN" sz="2400" dirty="0"/>
              <a:t>4) </a:t>
            </a:r>
            <a:r>
              <a:rPr lang="zh-CN" sz="2400" dirty="0"/>
              <a:t>单位产品缺陷</a:t>
            </a:r>
          </a:p>
          <a:p>
            <a:pPr marL="714375" indent="14288">
              <a:lnSpc>
                <a:spcPts val="3000"/>
              </a:lnSpc>
              <a:buNone/>
            </a:pPr>
            <a:r>
              <a:rPr lang="zh-CN" sz="2400" dirty="0"/>
              <a:t>凡是单位产品不符合产品质量标准规定的</a:t>
            </a:r>
            <a:r>
              <a:rPr lang="zh-CN" sz="2400" dirty="0">
                <a:solidFill>
                  <a:schemeClr val="hlink"/>
                </a:solidFill>
              </a:rPr>
              <a:t>任何一点</a:t>
            </a:r>
            <a:r>
              <a:rPr lang="zh-CN" sz="2400" dirty="0"/>
              <a:t>，即构成单位产品的一个</a:t>
            </a:r>
            <a:r>
              <a:rPr lang="zh-CN" sz="2400" dirty="0">
                <a:latin typeface="Arial"/>
              </a:rPr>
              <a:t>“</a:t>
            </a:r>
            <a:r>
              <a:rPr lang="zh-CN" sz="2400" dirty="0"/>
              <a:t>缺陷</a:t>
            </a:r>
            <a:r>
              <a:rPr lang="zh-CN" sz="2400" dirty="0">
                <a:latin typeface="Arial"/>
              </a:rPr>
              <a:t>”</a:t>
            </a:r>
            <a:r>
              <a:rPr lang="zh-CN" sz="2400" dirty="0"/>
              <a:t>。</a:t>
            </a:r>
          </a:p>
          <a:p>
            <a:pPr indent="14288">
              <a:lnSpc>
                <a:spcPts val="3000"/>
              </a:lnSpc>
              <a:buNone/>
            </a:pPr>
            <a:r>
              <a:rPr lang="zh-CN" altLang="zh-CN" sz="2400" dirty="0"/>
              <a:t>5) </a:t>
            </a:r>
            <a:r>
              <a:rPr lang="zh-CN" sz="2400" dirty="0"/>
              <a:t>合格品与不合格品</a:t>
            </a:r>
          </a:p>
          <a:p>
            <a:pPr marL="800100" indent="14288">
              <a:lnSpc>
                <a:spcPts val="3000"/>
              </a:lnSpc>
              <a:buNone/>
            </a:pPr>
            <a:r>
              <a:rPr lang="zh-CN" sz="2400" dirty="0"/>
              <a:t>符合合格质量标准</a:t>
            </a:r>
            <a:r>
              <a:rPr lang="zh-CN" sz="2400" dirty="0" smtClean="0"/>
              <a:t>的为</a:t>
            </a:r>
            <a:r>
              <a:rPr lang="zh-CN" sz="2400" dirty="0"/>
              <a:t>合格品，不符合者为不合格品。</a:t>
            </a:r>
          </a:p>
          <a:p>
            <a:pPr indent="14288">
              <a:lnSpc>
                <a:spcPts val="3000"/>
              </a:lnSpc>
              <a:buNone/>
            </a:pPr>
            <a:r>
              <a:rPr lang="zh-CN" altLang="zh-CN" sz="2400" dirty="0"/>
              <a:t>6) </a:t>
            </a:r>
            <a:r>
              <a:rPr lang="zh-CN" sz="2400" dirty="0"/>
              <a:t>批不合格品率</a:t>
            </a:r>
          </a:p>
          <a:p>
            <a:pPr marL="714375" indent="14288">
              <a:lnSpc>
                <a:spcPts val="3000"/>
              </a:lnSpc>
              <a:buNone/>
            </a:pPr>
            <a:r>
              <a:rPr lang="zh-CN" sz="2400" dirty="0"/>
              <a:t>产品批中不合格品数占整个批量的百分比称为批不合格品率，即：</a:t>
            </a:r>
          </a:p>
          <a:p>
            <a:pPr>
              <a:lnSpc>
                <a:spcPts val="3000"/>
              </a:lnSpc>
            </a:pPr>
            <a:endParaRPr lang="zh-CN" altLang="zh-CN" sz="2400" dirty="0"/>
          </a:p>
        </p:txBody>
      </p:sp>
      <p:sp>
        <p:nvSpPr>
          <p:cNvPr id="15155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51557" name="Object 5"/>
          <p:cNvGraphicFramePr>
            <a:graphicFrameLocks noChangeAspect="1"/>
          </p:cNvGraphicFramePr>
          <p:nvPr/>
        </p:nvGraphicFramePr>
        <p:xfrm>
          <a:off x="3923928" y="5301208"/>
          <a:ext cx="1079500" cy="941387"/>
        </p:xfrm>
        <a:graphic>
          <a:graphicData uri="http://schemas.openxmlformats.org/presentationml/2006/ole">
            <p:oleObj spid="_x0000_s153602" r:id="rId3" imgW="445010" imgH="394188" progId="Equation.3">
              <p:embed/>
            </p:oleObj>
          </a:graphicData>
        </a:graphic>
      </p:graphicFrame>
      <p:sp>
        <p:nvSpPr>
          <p:cNvPr id="6"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468313" y="1124744"/>
            <a:ext cx="8486775" cy="5007769"/>
          </a:xfrm>
        </p:spPr>
        <p:txBody>
          <a:bodyPr/>
          <a:lstStyle/>
          <a:p>
            <a:pPr marL="628650" indent="0">
              <a:buNone/>
            </a:pPr>
            <a:r>
              <a:rPr lang="zh-CN" sz="2400" dirty="0"/>
              <a:t>批不合格品率是衡量产品批质量水平的一个重要指标。</a:t>
            </a:r>
          </a:p>
          <a:p>
            <a:pPr marL="628650" indent="0">
              <a:buNone/>
            </a:pPr>
            <a:r>
              <a:rPr lang="zh-CN" sz="2400" dirty="0"/>
              <a:t>亦可用产品批的每</a:t>
            </a:r>
            <a:r>
              <a:rPr lang="zh-CN" altLang="zh-CN" sz="2400" dirty="0"/>
              <a:t>100</a:t>
            </a:r>
            <a:r>
              <a:rPr lang="zh-CN" sz="2400" dirty="0"/>
              <a:t>个单位产品的缺陷数表示产品批的质量水平，即</a:t>
            </a:r>
            <a:r>
              <a:rPr lang="zh-CN" sz="2400" dirty="0" smtClean="0"/>
              <a:t>：</a:t>
            </a:r>
            <a:endParaRPr lang="en-US" altLang="zh-CN" sz="2400" dirty="0" smtClean="0"/>
          </a:p>
          <a:p>
            <a:pPr marL="628650" indent="0">
              <a:buNone/>
            </a:pPr>
            <a:endParaRPr lang="zh-CN" sz="2400" dirty="0"/>
          </a:p>
          <a:p>
            <a:endParaRPr lang="zh-CN" sz="2400" dirty="0"/>
          </a:p>
          <a:p>
            <a:r>
              <a:rPr lang="zh-CN" altLang="zh-CN" sz="2400" dirty="0"/>
              <a:t>7) </a:t>
            </a:r>
            <a:r>
              <a:rPr lang="zh-CN" sz="2400" dirty="0"/>
              <a:t>过程平均不合格品率</a:t>
            </a:r>
          </a:p>
          <a:p>
            <a:pPr marL="714375" indent="0">
              <a:buNone/>
            </a:pPr>
            <a:r>
              <a:rPr lang="zh-CN" sz="2400" dirty="0"/>
              <a:t>过程平均不合格品率，是指数批产品的初次检验时发现的平均不合格品率，即：</a:t>
            </a:r>
          </a:p>
        </p:txBody>
      </p:sp>
      <p:sp>
        <p:nvSpPr>
          <p:cNvPr id="1525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52581" name="Object 5"/>
          <p:cNvGraphicFramePr>
            <a:graphicFrameLocks noChangeAspect="1"/>
          </p:cNvGraphicFramePr>
          <p:nvPr/>
        </p:nvGraphicFramePr>
        <p:xfrm>
          <a:off x="3851920" y="2204864"/>
          <a:ext cx="1296987" cy="769938"/>
        </p:xfrm>
        <a:graphic>
          <a:graphicData uri="http://schemas.openxmlformats.org/presentationml/2006/ole">
            <p:oleObj spid="_x0000_s154626" r:id="rId3" imgW="660717" imgH="394017" progId="Equation.3">
              <p:embed/>
            </p:oleObj>
          </a:graphicData>
        </a:graphic>
      </p:graphicFrame>
      <p:sp>
        <p:nvSpPr>
          <p:cNvPr id="152582" name="Rectangle 6"/>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52583" name="Object 7"/>
          <p:cNvGraphicFramePr>
            <a:graphicFrameLocks noChangeAspect="1"/>
          </p:cNvGraphicFramePr>
          <p:nvPr/>
        </p:nvGraphicFramePr>
        <p:xfrm>
          <a:off x="2195736" y="4437112"/>
          <a:ext cx="5681397" cy="1587178"/>
        </p:xfrm>
        <a:graphic>
          <a:graphicData uri="http://schemas.openxmlformats.org/presentationml/2006/ole">
            <p:oleObj spid="_x0000_s154627" r:id="rId4" imgW="2997517" imgH="838517" progId="Equation.3">
              <p:embed/>
            </p:oleObj>
          </a:graphicData>
        </a:graphic>
      </p:graphicFrame>
      <p:sp>
        <p:nvSpPr>
          <p:cNvPr id="8"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323850" y="1268760"/>
            <a:ext cx="8631238" cy="4863753"/>
          </a:xfrm>
        </p:spPr>
        <p:txBody>
          <a:bodyPr/>
          <a:lstStyle/>
          <a:p>
            <a:r>
              <a:rPr lang="zh-CN" altLang="zh-CN" sz="2400" dirty="0"/>
              <a:t>      </a:t>
            </a:r>
            <a:r>
              <a:rPr lang="zh-CN" sz="2400" dirty="0"/>
              <a:t>值是难以得到的，一般可以通过抽样检查的结果来估计。</a:t>
            </a:r>
          </a:p>
          <a:p>
            <a:r>
              <a:rPr lang="zh-CN" sz="2400" dirty="0"/>
              <a:t>从Ｋ批产品中顺序抽取大小为</a:t>
            </a:r>
            <a:r>
              <a:rPr lang="zh-CN" altLang="zh-CN" sz="2400" dirty="0"/>
              <a:t>n</a:t>
            </a:r>
            <a:r>
              <a:rPr lang="zh-CN" altLang="zh-CN" sz="1600" dirty="0"/>
              <a:t>1</a:t>
            </a:r>
            <a:r>
              <a:rPr lang="zh-CN" altLang="zh-CN" sz="2400" dirty="0"/>
              <a:t>,n</a:t>
            </a:r>
            <a:r>
              <a:rPr lang="zh-CN" altLang="zh-CN" sz="1600" dirty="0"/>
              <a:t>2</a:t>
            </a:r>
            <a:r>
              <a:rPr lang="zh-CN" altLang="zh-CN" sz="2400" dirty="0"/>
              <a:t>,</a:t>
            </a:r>
            <a:r>
              <a:rPr lang="zh-CN" altLang="zh-CN" sz="2400" dirty="0">
                <a:latin typeface="Arial"/>
              </a:rPr>
              <a:t>…</a:t>
            </a:r>
            <a:r>
              <a:rPr lang="zh-CN" sz="2400" dirty="0"/>
              <a:t>，</a:t>
            </a:r>
            <a:r>
              <a:rPr lang="zh-CN" altLang="zh-CN" sz="2400" dirty="0"/>
              <a:t>n</a:t>
            </a:r>
            <a:r>
              <a:rPr lang="zh-CN" altLang="zh-CN" sz="1600" dirty="0"/>
              <a:t>k</a:t>
            </a:r>
            <a:r>
              <a:rPr lang="zh-CN" sz="2400" dirty="0"/>
              <a:t>的Ｋ个样本。各样本中出现的不合格品数分别为</a:t>
            </a:r>
            <a:r>
              <a:rPr lang="zh-CN" altLang="zh-CN" sz="2400" dirty="0"/>
              <a:t>d</a:t>
            </a:r>
            <a:r>
              <a:rPr lang="zh-CN" altLang="zh-CN" sz="1600" dirty="0"/>
              <a:t>1</a:t>
            </a:r>
            <a:r>
              <a:rPr lang="zh-CN" altLang="zh-CN" sz="2400" dirty="0"/>
              <a:t>,d</a:t>
            </a:r>
            <a:r>
              <a:rPr lang="zh-CN" altLang="zh-CN" sz="1600" dirty="0"/>
              <a:t>2</a:t>
            </a:r>
            <a:r>
              <a:rPr lang="zh-CN" altLang="zh-CN" sz="2400" dirty="0"/>
              <a:t>,</a:t>
            </a:r>
            <a:r>
              <a:rPr lang="zh-CN" altLang="zh-CN" sz="2400" dirty="0">
                <a:latin typeface="Arial"/>
              </a:rPr>
              <a:t>…</a:t>
            </a:r>
            <a:r>
              <a:rPr lang="zh-CN" sz="2400" dirty="0"/>
              <a:t>，</a:t>
            </a:r>
            <a:r>
              <a:rPr lang="zh-CN" altLang="zh-CN" sz="2400" dirty="0"/>
              <a:t>d</a:t>
            </a:r>
            <a:r>
              <a:rPr lang="zh-CN" altLang="zh-CN" sz="1600" dirty="0"/>
              <a:t>k</a:t>
            </a:r>
            <a:r>
              <a:rPr lang="zh-CN" sz="2400" dirty="0"/>
              <a:t>，则： </a:t>
            </a:r>
          </a:p>
          <a:p>
            <a:endParaRPr lang="zh-CN" sz="2400" dirty="0"/>
          </a:p>
          <a:p>
            <a:endParaRPr lang="zh-CN" sz="2400" dirty="0"/>
          </a:p>
          <a:p>
            <a:endParaRPr lang="zh-CN" sz="2400" dirty="0"/>
          </a:p>
          <a:p>
            <a:r>
              <a:rPr lang="zh-CN" sz="2400" dirty="0"/>
              <a:t> 计算过程平均不合格品率的目的，是为了</a:t>
            </a:r>
            <a:r>
              <a:rPr lang="zh-CN" sz="2400" dirty="0">
                <a:solidFill>
                  <a:schemeClr val="hlink"/>
                </a:solidFill>
              </a:rPr>
              <a:t>估计</a:t>
            </a:r>
            <a:r>
              <a:rPr lang="zh-CN" sz="2400" dirty="0"/>
              <a:t>在正常情况下所提供的产品的不合格品率。若项目实施条件稳定，这个估计值可用于预测近期交验产品的不合格品率。 </a:t>
            </a:r>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53605" name="Object 5"/>
          <p:cNvGraphicFramePr>
            <a:graphicFrameLocks noChangeAspect="1"/>
          </p:cNvGraphicFramePr>
          <p:nvPr/>
        </p:nvGraphicFramePr>
        <p:xfrm>
          <a:off x="899592" y="1268760"/>
          <a:ext cx="323850" cy="431800"/>
        </p:xfrm>
        <a:graphic>
          <a:graphicData uri="http://schemas.openxmlformats.org/presentationml/2006/ole">
            <p:oleObj spid="_x0000_s155650" r:id="rId3" imgW="140199" imgH="191065" progId="Equation.3">
              <p:embed/>
            </p:oleObj>
          </a:graphicData>
        </a:graphic>
      </p:graphicFrame>
      <p:sp>
        <p:nvSpPr>
          <p:cNvPr id="153606"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53607" name="Object 7"/>
          <p:cNvGraphicFramePr>
            <a:graphicFrameLocks noChangeAspect="1"/>
          </p:cNvGraphicFramePr>
          <p:nvPr/>
        </p:nvGraphicFramePr>
        <p:xfrm>
          <a:off x="2627784" y="2636912"/>
          <a:ext cx="2951162" cy="969962"/>
        </p:xfrm>
        <a:graphic>
          <a:graphicData uri="http://schemas.openxmlformats.org/presentationml/2006/ole">
            <p:oleObj spid="_x0000_s155651" r:id="rId4" imgW="1359217" imgH="444817" progId="Equation.3">
              <p:embed/>
            </p:oleObj>
          </a:graphicData>
        </a:graphic>
      </p:graphicFrame>
      <p:sp>
        <p:nvSpPr>
          <p:cNvPr id="8"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395288" y="1196752"/>
            <a:ext cx="8559800" cy="4935761"/>
          </a:xfrm>
        </p:spPr>
        <p:txBody>
          <a:bodyPr/>
          <a:lstStyle/>
          <a:p>
            <a:pPr>
              <a:lnSpc>
                <a:spcPct val="80000"/>
              </a:lnSpc>
            </a:pPr>
            <a:r>
              <a:rPr lang="zh-CN" altLang="zh-CN" sz="2400" b="1" dirty="0"/>
              <a:t>(2)</a:t>
            </a:r>
            <a:r>
              <a:rPr lang="zh-CN" sz="2400" b="1" dirty="0"/>
              <a:t>合格控制的类型</a:t>
            </a:r>
          </a:p>
          <a:p>
            <a:pPr indent="642938">
              <a:lnSpc>
                <a:spcPct val="80000"/>
              </a:lnSpc>
              <a:buNone/>
            </a:pPr>
            <a:r>
              <a:rPr lang="zh-CN" sz="2400" dirty="0"/>
              <a:t>根据所采用的合格控制方法，可将合格控制分为四种类型：抽查、全检、合格证检查、抽样验收检查。</a:t>
            </a:r>
          </a:p>
          <a:p>
            <a:pPr indent="14288">
              <a:lnSpc>
                <a:spcPct val="80000"/>
              </a:lnSpc>
              <a:buNone/>
            </a:pPr>
            <a:r>
              <a:rPr lang="zh-CN" altLang="zh-CN" sz="2400" dirty="0"/>
              <a:t>1) </a:t>
            </a:r>
            <a:r>
              <a:rPr lang="zh-CN" sz="2400" dirty="0"/>
              <a:t>抽查</a:t>
            </a:r>
          </a:p>
          <a:p>
            <a:pPr indent="557213">
              <a:lnSpc>
                <a:spcPct val="80000"/>
              </a:lnSpc>
              <a:buNone/>
            </a:pPr>
            <a:r>
              <a:rPr lang="zh-CN" sz="2400" dirty="0"/>
              <a:t>从每批项目产品中抽取一定比例的样品作为样本，作通过或通不过的检验，符合规定要求的予以验收。</a:t>
            </a:r>
          </a:p>
          <a:p>
            <a:pPr indent="14288">
              <a:lnSpc>
                <a:spcPct val="80000"/>
              </a:lnSpc>
              <a:buNone/>
            </a:pPr>
            <a:r>
              <a:rPr lang="zh-CN" altLang="zh-CN" sz="2400" dirty="0"/>
              <a:t>2) </a:t>
            </a:r>
            <a:r>
              <a:rPr lang="zh-CN" sz="2400" dirty="0"/>
              <a:t>全检</a:t>
            </a:r>
          </a:p>
          <a:p>
            <a:pPr indent="457200">
              <a:lnSpc>
                <a:spcPct val="80000"/>
              </a:lnSpc>
              <a:buNone/>
            </a:pPr>
            <a:r>
              <a:rPr lang="zh-CN" sz="2400" dirty="0"/>
              <a:t>对产品逐一加以检查，合格者接收，不合格者拒收。 </a:t>
            </a:r>
          </a:p>
          <a:p>
            <a:pPr indent="14288">
              <a:lnSpc>
                <a:spcPct val="80000"/>
              </a:lnSpc>
              <a:buNone/>
            </a:pPr>
            <a:r>
              <a:rPr lang="zh-CN" altLang="zh-CN" sz="2400" dirty="0"/>
              <a:t>3) </a:t>
            </a:r>
            <a:r>
              <a:rPr lang="zh-CN" sz="2400" dirty="0"/>
              <a:t>合格证检查</a:t>
            </a:r>
          </a:p>
          <a:p>
            <a:pPr indent="642938">
              <a:lnSpc>
                <a:spcPct val="80000"/>
              </a:lnSpc>
              <a:buNone/>
            </a:pPr>
            <a:r>
              <a:rPr lang="zh-CN" sz="2400" dirty="0"/>
              <a:t>这一方法是从供应商方面得到一份表明已对产品进行合格试验和检查的合格证。 </a:t>
            </a:r>
          </a:p>
          <a:p>
            <a:pPr indent="14288">
              <a:lnSpc>
                <a:spcPct val="80000"/>
              </a:lnSpc>
              <a:buNone/>
            </a:pPr>
            <a:r>
              <a:rPr lang="zh-CN" altLang="zh-CN" sz="2400" dirty="0"/>
              <a:t>4) </a:t>
            </a:r>
            <a:r>
              <a:rPr lang="zh-CN" sz="2400" dirty="0"/>
              <a:t>抽样验收检查</a:t>
            </a:r>
          </a:p>
          <a:p>
            <a:pPr indent="642938">
              <a:lnSpc>
                <a:spcPct val="80000"/>
              </a:lnSpc>
              <a:buNone/>
            </a:pPr>
            <a:r>
              <a:rPr lang="zh-CN" sz="2400" dirty="0"/>
              <a:t>抽样验收合格控制的理论依据是概率论和数理统计，是一种比较理想的合格控制方法。</a:t>
            </a:r>
          </a:p>
        </p:txBody>
      </p:sp>
      <p:sp>
        <p:nvSpPr>
          <p:cNvPr id="4"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395288" y="1124744"/>
            <a:ext cx="8559800" cy="5007769"/>
          </a:xfrm>
        </p:spPr>
        <p:txBody>
          <a:bodyPr/>
          <a:lstStyle/>
          <a:p>
            <a:r>
              <a:rPr lang="zh-CN" altLang="zh-CN" sz="2400" b="1" dirty="0"/>
              <a:t>(3)</a:t>
            </a:r>
            <a:r>
              <a:rPr lang="zh-CN" sz="2400" b="1" dirty="0"/>
              <a:t>抽样验收</a:t>
            </a:r>
            <a:r>
              <a:rPr lang="zh-CN" sz="2400" b="1" dirty="0" smtClean="0"/>
              <a:t>原理</a:t>
            </a:r>
            <a:endParaRPr lang="zh-CN" sz="2400" b="1" dirty="0"/>
          </a:p>
          <a:p>
            <a:r>
              <a:rPr lang="zh-CN" sz="2000" dirty="0"/>
              <a:t>抽样验收是指从成批产品中抽取</a:t>
            </a:r>
            <a:r>
              <a:rPr lang="zh-CN" sz="2000" dirty="0">
                <a:solidFill>
                  <a:schemeClr val="hlink"/>
                </a:solidFill>
              </a:rPr>
              <a:t>一部分样品进行评价</a:t>
            </a:r>
            <a:r>
              <a:rPr lang="zh-CN" sz="2000" dirty="0"/>
              <a:t>，并通过这种评价确定整批产品是否符合质量要求，从而达到接收或拒收整批产品的目的。</a:t>
            </a:r>
          </a:p>
          <a:p>
            <a:endParaRPr lang="zh-CN" sz="2000" dirty="0"/>
          </a:p>
          <a:p>
            <a:r>
              <a:rPr lang="zh-CN" sz="2000" dirty="0"/>
              <a:t>由于用一部分产品质量状况推断整批产品的质量状况，因此，存在</a:t>
            </a:r>
            <a:r>
              <a:rPr lang="zh-CN" sz="2000" dirty="0">
                <a:solidFill>
                  <a:schemeClr val="hlink"/>
                </a:solidFill>
              </a:rPr>
              <a:t>错判的风险</a:t>
            </a:r>
            <a:r>
              <a:rPr lang="zh-CN" sz="2000" dirty="0"/>
              <a:t>，使一些可接收的产品被拒收，而一些不合格品却有可能被接收。</a:t>
            </a:r>
          </a:p>
          <a:p>
            <a:endParaRPr lang="zh-CN" sz="2000" dirty="0"/>
          </a:p>
          <a:p>
            <a:r>
              <a:rPr lang="zh-CN" sz="2000" dirty="0"/>
              <a:t>第一种错判是</a:t>
            </a:r>
            <a:r>
              <a:rPr lang="zh-CN" sz="2000" b="1" dirty="0">
                <a:solidFill>
                  <a:srgbClr val="C00000"/>
                </a:solidFill>
                <a:effectLst>
                  <a:outerShdw blurRad="38100" dist="38100" dir="2700000" algn="tl">
                    <a:srgbClr val="000000">
                      <a:alpha val="43137"/>
                    </a:srgbClr>
                  </a:outerShdw>
                </a:effectLst>
              </a:rPr>
              <a:t>项目实施者</a:t>
            </a:r>
            <a:r>
              <a:rPr lang="zh-CN" sz="2000" dirty="0"/>
              <a:t>所关心的主要问题，</a:t>
            </a:r>
            <a:r>
              <a:rPr lang="zh-CN" sz="2000" dirty="0">
                <a:solidFill>
                  <a:schemeClr val="hlink"/>
                </a:solidFill>
              </a:rPr>
              <a:t>项目实施者</a:t>
            </a:r>
            <a:r>
              <a:rPr lang="zh-CN" sz="2000" dirty="0"/>
              <a:t>要求尽可能减小合格品被拒收的风险。这一风险是指由于某一抽样检验方案所造成的使一些产品即使其质量符合合格质量水平也遭到拒收的概率，用</a:t>
            </a:r>
            <a:r>
              <a:rPr lang="zh-CN" altLang="zh-CN" sz="2000" dirty="0"/>
              <a:t>α</a:t>
            </a:r>
            <a:r>
              <a:rPr lang="zh-CN" sz="2000" dirty="0"/>
              <a:t>表示。（</a:t>
            </a:r>
            <a:r>
              <a:rPr lang="zh-CN" sz="2000" b="1" i="1" dirty="0">
                <a:solidFill>
                  <a:schemeClr val="hlink"/>
                </a:solidFill>
              </a:rPr>
              <a:t>弃真风险</a:t>
            </a:r>
            <a:r>
              <a:rPr lang="zh-CN" sz="2000" dirty="0"/>
              <a:t>）</a:t>
            </a:r>
          </a:p>
          <a:p>
            <a:endParaRPr lang="zh-CN" sz="2000" dirty="0"/>
          </a:p>
          <a:p>
            <a:r>
              <a:rPr lang="zh-CN" sz="2000" dirty="0"/>
              <a:t>第二种错判是</a:t>
            </a:r>
            <a:r>
              <a:rPr lang="zh-CN" sz="2000" b="1" dirty="0">
                <a:solidFill>
                  <a:srgbClr val="C00000"/>
                </a:solidFill>
                <a:effectLst>
                  <a:outerShdw blurRad="38100" dist="38100" dir="2700000" algn="tl">
                    <a:srgbClr val="000000">
                      <a:alpha val="43137"/>
                    </a:srgbClr>
                  </a:outerShdw>
                </a:effectLst>
              </a:rPr>
              <a:t>用户</a:t>
            </a:r>
            <a:r>
              <a:rPr lang="zh-CN" sz="2000" dirty="0"/>
              <a:t>所关心的主要问题，</a:t>
            </a:r>
            <a:r>
              <a:rPr lang="zh-CN" sz="2000" dirty="0">
                <a:solidFill>
                  <a:schemeClr val="hlink"/>
                </a:solidFill>
              </a:rPr>
              <a:t>用户</a:t>
            </a:r>
            <a:r>
              <a:rPr lang="zh-CN" sz="2000" dirty="0"/>
              <a:t>要求尽可能减小不合格品被接收的风险。该风险是指由抽样检验方案造成的使达不到质量最低要求（容许不合格品率）的产品被接收的概率，用</a:t>
            </a:r>
            <a:r>
              <a:rPr lang="zh-CN" altLang="zh-CN" sz="2000" dirty="0"/>
              <a:t>β</a:t>
            </a:r>
            <a:r>
              <a:rPr lang="zh-CN" sz="2000" dirty="0"/>
              <a:t>表示。（</a:t>
            </a:r>
            <a:r>
              <a:rPr lang="zh-CN" sz="2000" b="1" i="1" dirty="0">
                <a:solidFill>
                  <a:schemeClr val="hlink"/>
                </a:solidFill>
              </a:rPr>
              <a:t>存伪风险</a:t>
            </a:r>
            <a:r>
              <a:rPr lang="zh-CN" sz="2000" dirty="0"/>
              <a:t>）</a:t>
            </a:r>
          </a:p>
        </p:txBody>
      </p:sp>
      <p:sp>
        <p:nvSpPr>
          <p:cNvPr id="4"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11188" y="1196752"/>
            <a:ext cx="8343900" cy="4935761"/>
          </a:xfrm>
        </p:spPr>
        <p:txBody>
          <a:bodyPr/>
          <a:lstStyle/>
          <a:p>
            <a:pPr>
              <a:lnSpc>
                <a:spcPct val="150000"/>
              </a:lnSpc>
            </a:pPr>
            <a:r>
              <a:rPr lang="zh-CN" altLang="en-US" sz="2400" b="1" dirty="0" smtClean="0">
                <a:solidFill>
                  <a:srgbClr val="7030A0"/>
                </a:solidFill>
                <a:effectLst>
                  <a:outerShdw blurRad="38100" dist="38100" dir="2700000" algn="tl">
                    <a:srgbClr val="000000">
                      <a:alpha val="43137"/>
                    </a:srgbClr>
                  </a:outerShdw>
                </a:effectLst>
              </a:rPr>
              <a:t>合格质量水平</a:t>
            </a:r>
            <a:r>
              <a:rPr lang="en-US" altLang="zh-CN" sz="2400" b="1" dirty="0" smtClean="0">
                <a:solidFill>
                  <a:srgbClr val="7030A0"/>
                </a:solidFill>
                <a:effectLst>
                  <a:outerShdw blurRad="38100" dist="38100" dir="2700000" algn="tl">
                    <a:srgbClr val="000000">
                      <a:alpha val="43137"/>
                    </a:srgbClr>
                  </a:outerShdw>
                </a:effectLst>
              </a:rPr>
              <a:t>AQL </a:t>
            </a:r>
            <a:r>
              <a:rPr lang="zh-CN" altLang="en-US" sz="2400" b="1" dirty="0" smtClean="0">
                <a:solidFill>
                  <a:srgbClr val="7030A0"/>
                </a:solidFill>
                <a:effectLst>
                  <a:outerShdw blurRad="38100" dist="38100" dir="2700000" algn="tl">
                    <a:srgbClr val="000000">
                      <a:alpha val="43137"/>
                    </a:srgbClr>
                  </a:outerShdw>
                </a:effectLst>
              </a:rPr>
              <a:t>：</a:t>
            </a:r>
            <a:r>
              <a:rPr lang="zh-CN" altLang="en-US" sz="2400" b="1" dirty="0" smtClean="0"/>
              <a:t>一批产品被认为合格满意</a:t>
            </a:r>
            <a:r>
              <a:rPr lang="zh-CN" altLang="en-US" sz="2400" b="1" dirty="0" smtClean="0"/>
              <a:t>的不合格品率</a:t>
            </a:r>
            <a:r>
              <a:rPr lang="zh-CN" altLang="en-US" sz="2400" b="1" dirty="0" smtClean="0"/>
              <a:t>的上限。</a:t>
            </a:r>
            <a:r>
              <a:rPr lang="en-US" altLang="zh-CN" sz="2400" b="1" dirty="0" smtClean="0"/>
              <a:t>AQL</a:t>
            </a:r>
            <a:r>
              <a:rPr lang="zh-CN" altLang="en-US" sz="2400" b="1" dirty="0" smtClean="0"/>
              <a:t>是用来描述过程平均</a:t>
            </a:r>
            <a:r>
              <a:rPr lang="zh-CN" altLang="en-US" sz="2400" b="1" dirty="0" smtClean="0"/>
              <a:t>的一</a:t>
            </a:r>
            <a:r>
              <a:rPr lang="zh-CN" altLang="en-US" sz="2400" b="1" dirty="0" smtClean="0"/>
              <a:t>个重要指标。</a:t>
            </a:r>
          </a:p>
          <a:p>
            <a:pPr>
              <a:lnSpc>
                <a:spcPct val="150000"/>
              </a:lnSpc>
            </a:pPr>
            <a:r>
              <a:rPr lang="zh-CN" altLang="en-US" sz="2400" b="1" dirty="0" smtClean="0">
                <a:solidFill>
                  <a:srgbClr val="7030A0"/>
                </a:solidFill>
                <a:effectLst>
                  <a:outerShdw blurRad="38100" dist="38100" dir="2700000" algn="tl">
                    <a:srgbClr val="000000">
                      <a:alpha val="43137"/>
                    </a:srgbClr>
                  </a:outerShdw>
                </a:effectLst>
              </a:rPr>
              <a:t>批容许不合格品率</a:t>
            </a:r>
            <a:r>
              <a:rPr lang="en-US" altLang="zh-CN" sz="2400" b="1" dirty="0" smtClean="0">
                <a:solidFill>
                  <a:srgbClr val="7030A0"/>
                </a:solidFill>
                <a:effectLst>
                  <a:outerShdw blurRad="38100" dist="38100" dir="2700000" algn="tl">
                    <a:srgbClr val="000000">
                      <a:alpha val="43137"/>
                    </a:srgbClr>
                  </a:outerShdw>
                </a:effectLst>
              </a:rPr>
              <a:t>LTPD </a:t>
            </a:r>
            <a:r>
              <a:rPr lang="zh-CN" altLang="en-US" sz="2400" b="1" dirty="0" smtClean="0">
                <a:solidFill>
                  <a:srgbClr val="7030A0"/>
                </a:solidFill>
                <a:effectLst>
                  <a:outerShdw blurRad="38100" dist="38100" dir="2700000" algn="tl">
                    <a:srgbClr val="000000">
                      <a:alpha val="43137"/>
                    </a:srgbClr>
                  </a:outerShdw>
                </a:effectLst>
              </a:rPr>
              <a:t>：</a:t>
            </a:r>
            <a:r>
              <a:rPr lang="zh-CN" altLang="en-US" sz="2400" b="1" dirty="0" smtClean="0"/>
              <a:t>指可容许的最低</a:t>
            </a:r>
            <a:r>
              <a:rPr lang="zh-CN" altLang="en-US" sz="2400" b="1" dirty="0" smtClean="0"/>
              <a:t>质量水平</a:t>
            </a:r>
            <a:r>
              <a:rPr lang="en-US" altLang="zh-CN" sz="2400" b="1" dirty="0" smtClean="0"/>
              <a:t>——</a:t>
            </a:r>
            <a:r>
              <a:rPr lang="zh-CN" altLang="en-US" sz="2400" b="1" dirty="0" smtClean="0"/>
              <a:t>最高不合格品率。</a:t>
            </a:r>
          </a:p>
          <a:p>
            <a:pPr>
              <a:lnSpc>
                <a:spcPct val="150000"/>
              </a:lnSpc>
            </a:pPr>
            <a:r>
              <a:rPr lang="zh-CN" altLang="en-US" sz="2400" b="1" dirty="0" smtClean="0">
                <a:solidFill>
                  <a:srgbClr val="7030A0"/>
                </a:solidFill>
                <a:effectLst>
                  <a:outerShdw blurRad="38100" dist="38100" dir="2700000" algn="tl">
                    <a:srgbClr val="000000">
                      <a:alpha val="43137"/>
                    </a:srgbClr>
                  </a:outerShdw>
                </a:effectLst>
              </a:rPr>
              <a:t>优良质量水平</a:t>
            </a:r>
            <a:r>
              <a:rPr lang="en-US" altLang="zh-CN" sz="2400" b="1" dirty="0" smtClean="0">
                <a:solidFill>
                  <a:srgbClr val="7030A0"/>
                </a:solidFill>
                <a:effectLst>
                  <a:outerShdw blurRad="38100" dist="38100" dir="2700000" algn="tl">
                    <a:srgbClr val="000000">
                      <a:alpha val="43137"/>
                    </a:srgbClr>
                  </a:outerShdw>
                </a:effectLst>
              </a:rPr>
              <a:t>GQL </a:t>
            </a:r>
            <a:r>
              <a:rPr lang="zh-CN" altLang="en-US" sz="2400" b="1" dirty="0" smtClean="0">
                <a:solidFill>
                  <a:srgbClr val="7030A0"/>
                </a:solidFill>
                <a:effectLst>
                  <a:outerShdw blurRad="38100" dist="38100" dir="2700000" algn="tl">
                    <a:srgbClr val="000000">
                      <a:alpha val="43137"/>
                    </a:srgbClr>
                  </a:outerShdw>
                </a:effectLst>
              </a:rPr>
              <a:t>：</a:t>
            </a:r>
            <a:r>
              <a:rPr lang="zh-CN" altLang="en-US" sz="2400" b="1" dirty="0" smtClean="0"/>
              <a:t>是指一批产品被认为质量</a:t>
            </a:r>
            <a:r>
              <a:rPr lang="zh-CN" altLang="en-US" sz="2400" b="1" dirty="0" smtClean="0"/>
              <a:t>优良</a:t>
            </a:r>
            <a:r>
              <a:rPr lang="zh-CN" altLang="en-US" sz="2400" b="1" dirty="0" smtClean="0"/>
              <a:t>的不合格品率的上限。</a:t>
            </a:r>
            <a:endParaRPr lang="zh-CN" sz="2400" dirty="0"/>
          </a:p>
        </p:txBody>
      </p:sp>
      <p:sp>
        <p:nvSpPr>
          <p:cNvPr id="4"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8313" y="1196752"/>
            <a:ext cx="8486775" cy="4935761"/>
          </a:xfrm>
        </p:spPr>
        <p:txBody>
          <a:bodyPr/>
          <a:lstStyle/>
          <a:p>
            <a:pPr>
              <a:lnSpc>
                <a:spcPct val="150000"/>
              </a:lnSpc>
            </a:pPr>
            <a:r>
              <a:rPr lang="zh-CN" altLang="zh-CN" sz="2400" b="1" dirty="0" smtClean="0"/>
              <a:t>2</a:t>
            </a:r>
            <a:r>
              <a:rPr lang="zh-CN" altLang="zh-CN" sz="2400" b="1" dirty="0"/>
              <a:t>. </a:t>
            </a:r>
            <a:r>
              <a:rPr lang="zh-CN" sz="2400" b="1" dirty="0"/>
              <a:t>抽样检验方案</a:t>
            </a:r>
          </a:p>
          <a:p>
            <a:pPr>
              <a:lnSpc>
                <a:spcPct val="150000"/>
              </a:lnSpc>
            </a:pPr>
            <a:r>
              <a:rPr lang="zh-CN" altLang="en-US" sz="2400" dirty="0" smtClean="0"/>
              <a:t>计数</a:t>
            </a:r>
            <a:r>
              <a:rPr lang="zh-CN" altLang="en-US" sz="2400" dirty="0" smtClean="0"/>
              <a:t>型抽样方案、计量型抽样方案。</a:t>
            </a:r>
          </a:p>
          <a:p>
            <a:pPr indent="14288">
              <a:lnSpc>
                <a:spcPct val="150000"/>
              </a:lnSpc>
              <a:buNone/>
            </a:pPr>
            <a:r>
              <a:rPr lang="zh-CN" altLang="en-US" sz="2400" dirty="0" smtClean="0"/>
              <a:t>（</a:t>
            </a:r>
            <a:r>
              <a:rPr lang="en-US" altLang="zh-CN" sz="2400" dirty="0" smtClean="0"/>
              <a:t>1</a:t>
            </a:r>
            <a:r>
              <a:rPr lang="zh-CN" altLang="en-US" sz="2400" dirty="0" smtClean="0"/>
              <a:t>）计数型抽样方案</a:t>
            </a:r>
          </a:p>
          <a:p>
            <a:pPr indent="14288">
              <a:lnSpc>
                <a:spcPct val="150000"/>
              </a:lnSpc>
              <a:buNone/>
            </a:pPr>
            <a:r>
              <a:rPr lang="en-US" altLang="zh-CN" sz="2400" dirty="0" smtClean="0"/>
              <a:t>	</a:t>
            </a:r>
            <a:r>
              <a:rPr lang="zh-CN" altLang="en-US" sz="2400" dirty="0" smtClean="0"/>
              <a:t>抽样方案</a:t>
            </a:r>
            <a:r>
              <a:rPr lang="zh-CN" altLang="en-US" sz="2400" dirty="0" smtClean="0"/>
              <a:t>一般为（</a:t>
            </a:r>
            <a:r>
              <a:rPr lang="en-US" altLang="zh-CN" sz="2400" dirty="0" smtClean="0"/>
              <a:t>n</a:t>
            </a:r>
            <a:r>
              <a:rPr lang="zh-CN" altLang="en-US" sz="2400" dirty="0" smtClean="0"/>
              <a:t>，</a:t>
            </a:r>
            <a:r>
              <a:rPr lang="en-US" altLang="zh-CN" sz="2400" dirty="0" smtClean="0"/>
              <a:t>c</a:t>
            </a:r>
            <a:r>
              <a:rPr lang="zh-CN" altLang="en-US" sz="2400" dirty="0" smtClean="0"/>
              <a:t>）</a:t>
            </a:r>
            <a:r>
              <a:rPr lang="en-US" altLang="zh-CN" sz="2400" dirty="0" smtClean="0"/>
              <a:t>, </a:t>
            </a:r>
            <a:r>
              <a:rPr lang="zh-CN" altLang="zh-CN" sz="2400" dirty="0" smtClean="0">
                <a:solidFill>
                  <a:schemeClr val="hlink"/>
                </a:solidFill>
              </a:rPr>
              <a:t>样本容量</a:t>
            </a:r>
            <a:r>
              <a:rPr lang="zh-CN" altLang="zh-CN" sz="2400" dirty="0" smtClean="0">
                <a:solidFill>
                  <a:schemeClr val="hlink"/>
                </a:solidFill>
              </a:rPr>
              <a:t>n</a:t>
            </a:r>
            <a:r>
              <a:rPr lang="zh-CN" altLang="zh-CN" sz="2400" dirty="0" smtClean="0"/>
              <a:t>和</a:t>
            </a:r>
            <a:r>
              <a:rPr lang="zh-CN" altLang="zh-CN" sz="2400" dirty="0" smtClean="0">
                <a:solidFill>
                  <a:schemeClr val="hlink"/>
                </a:solidFill>
              </a:rPr>
              <a:t>合格判别界限c</a:t>
            </a:r>
            <a:endParaRPr lang="zh-CN" altLang="en-US" sz="2400" dirty="0" smtClean="0"/>
          </a:p>
          <a:p>
            <a:pPr indent="14288">
              <a:lnSpc>
                <a:spcPct val="150000"/>
              </a:lnSpc>
              <a:buNone/>
            </a:pPr>
            <a:r>
              <a:rPr lang="zh-CN" altLang="en-US" sz="2400" dirty="0" smtClean="0"/>
              <a:t>（</a:t>
            </a:r>
            <a:r>
              <a:rPr lang="en-US" altLang="zh-CN" sz="2400" dirty="0" smtClean="0"/>
              <a:t>2</a:t>
            </a:r>
            <a:r>
              <a:rPr lang="zh-CN" altLang="en-US" sz="2400" dirty="0" smtClean="0"/>
              <a:t>）计量型抽样方案</a:t>
            </a:r>
          </a:p>
          <a:p>
            <a:pPr indent="642938">
              <a:lnSpc>
                <a:spcPct val="150000"/>
              </a:lnSpc>
              <a:buNone/>
            </a:pPr>
            <a:r>
              <a:rPr lang="zh-CN" altLang="en-US" sz="2400" dirty="0" smtClean="0"/>
              <a:t>先要确定</a:t>
            </a:r>
            <a:r>
              <a:rPr lang="en-US" altLang="zh-CN" sz="2400" dirty="0" smtClean="0"/>
              <a:t>n</a:t>
            </a:r>
            <a:r>
              <a:rPr lang="zh-CN" altLang="en-US" sz="2400" dirty="0" smtClean="0"/>
              <a:t>、验收函数</a:t>
            </a:r>
            <a:r>
              <a:rPr lang="en-US" altLang="zh-CN" sz="2400" dirty="0" smtClean="0"/>
              <a:t>Y</a:t>
            </a:r>
            <a:r>
              <a:rPr lang="zh-CN" altLang="en-US" sz="2400" dirty="0" smtClean="0"/>
              <a:t>、验收界限</a:t>
            </a:r>
            <a:r>
              <a:rPr lang="en-US" altLang="zh-CN" sz="2400" dirty="0" smtClean="0"/>
              <a:t>k</a:t>
            </a:r>
            <a:r>
              <a:rPr lang="zh-CN" altLang="en-US" sz="2400" dirty="0" smtClean="0"/>
              <a:t>，然后</a:t>
            </a:r>
            <a:r>
              <a:rPr lang="zh-CN" altLang="en-US" sz="2400" dirty="0" smtClean="0"/>
              <a:t>测量各样品的质量特性值，计算验收</a:t>
            </a:r>
            <a:r>
              <a:rPr lang="zh-CN" altLang="en-US" sz="2400" dirty="0" smtClean="0"/>
              <a:t>函数</a:t>
            </a:r>
            <a:r>
              <a:rPr lang="zh-CN" altLang="en-US" sz="2400" dirty="0" smtClean="0"/>
              <a:t>值，并与验收界限比较，最后对该产品</a:t>
            </a:r>
            <a:r>
              <a:rPr lang="zh-CN" altLang="en-US" sz="2400" dirty="0" smtClean="0"/>
              <a:t>批的</a:t>
            </a:r>
            <a:r>
              <a:rPr lang="zh-CN" altLang="en-US" sz="2400" dirty="0" smtClean="0"/>
              <a:t>质量状况作出合格与否的判断。</a:t>
            </a:r>
            <a:endParaRPr lang="zh-CN" sz="2400" dirty="0"/>
          </a:p>
        </p:txBody>
      </p:sp>
      <p:sp>
        <p:nvSpPr>
          <p:cNvPr id="4" name="Rectangle 2"/>
          <p:cNvSpPr>
            <a:spLocks noGrp="1" noChangeArrowheads="1"/>
          </p:cNvSpPr>
          <p:nvPr>
            <p:ph type="title"/>
          </p:nvPr>
        </p:nvSpPr>
        <p:spPr/>
        <p:txBody>
          <a:bodyPr/>
          <a:lstStyle/>
          <a:p>
            <a:r>
              <a:rPr lang="zh-CN" altLang="en-US" sz="3600" dirty="0" smtClean="0"/>
              <a:t>（六）</a:t>
            </a:r>
            <a:r>
              <a:rPr lang="zh-CN" sz="3600" dirty="0" smtClean="0"/>
              <a:t>合格</a:t>
            </a:r>
            <a:r>
              <a:rPr lang="zh-CN" sz="3600" dirty="0"/>
              <a:t>控制</a:t>
            </a:r>
            <a:r>
              <a:rPr lang="zh-CN" sz="3600" b="1" dirty="0"/>
              <a:t>方法</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zh-CN" sz="3600" dirty="0" smtClean="0">
                <a:solidFill>
                  <a:srgbClr val="C00000"/>
                </a:solidFill>
              </a:rPr>
              <a:t>抽样检验</a:t>
            </a:r>
            <a:r>
              <a:rPr lang="zh-CN" altLang="zh-CN" sz="3600" dirty="0" smtClean="0">
                <a:solidFill>
                  <a:srgbClr val="C00000"/>
                </a:solidFill>
              </a:rPr>
              <a:t>方案</a:t>
            </a:r>
            <a:endParaRPr lang="zh-CN" altLang="zh-CN" sz="3600" dirty="0">
              <a:solidFill>
                <a:srgbClr val="C00000"/>
              </a:solidFill>
            </a:endParaRPr>
          </a:p>
        </p:txBody>
      </p:sp>
      <p:sp>
        <p:nvSpPr>
          <p:cNvPr id="158723" name="Rectangle 3"/>
          <p:cNvSpPr>
            <a:spLocks noGrp="1" noChangeArrowheads="1"/>
          </p:cNvSpPr>
          <p:nvPr>
            <p:ph type="body" idx="1"/>
          </p:nvPr>
        </p:nvSpPr>
        <p:spPr>
          <a:xfrm>
            <a:off x="395288" y="1196752"/>
            <a:ext cx="8559800" cy="4935761"/>
          </a:xfrm>
        </p:spPr>
        <p:txBody>
          <a:bodyPr/>
          <a:lstStyle/>
          <a:p>
            <a:pPr>
              <a:lnSpc>
                <a:spcPct val="150000"/>
              </a:lnSpc>
            </a:pPr>
            <a:r>
              <a:rPr lang="zh-CN" altLang="en-US" sz="2800" b="1" dirty="0" smtClean="0"/>
              <a:t>计数型抽样方案方法简单，但样本量大</a:t>
            </a:r>
            <a:r>
              <a:rPr lang="zh-CN" altLang="en-US" sz="2800" b="1" dirty="0" smtClean="0"/>
              <a:t>、可靠</a:t>
            </a:r>
            <a:r>
              <a:rPr lang="zh-CN" altLang="en-US" sz="2800" b="1" dirty="0" smtClean="0"/>
              <a:t>性比计量型方案要差；计量型</a:t>
            </a:r>
            <a:r>
              <a:rPr lang="zh-CN" altLang="en-US" sz="2800" b="1" dirty="0" smtClean="0"/>
              <a:t>抽样方案</a:t>
            </a:r>
            <a:r>
              <a:rPr lang="zh-CN" altLang="en-US" sz="2800" b="1" dirty="0" smtClean="0"/>
              <a:t>样本量小、可靠性好，但方法较繁琐。</a:t>
            </a:r>
          </a:p>
          <a:p>
            <a:pPr>
              <a:lnSpc>
                <a:spcPct val="150000"/>
              </a:lnSpc>
            </a:pPr>
            <a:r>
              <a:rPr lang="zh-CN" altLang="en-US" sz="2800" b="1" dirty="0" smtClean="0"/>
              <a:t>一般</a:t>
            </a:r>
            <a:r>
              <a:rPr lang="zh-CN" altLang="en-US" sz="2800" b="1" dirty="0" smtClean="0"/>
              <a:t>情况下，</a:t>
            </a:r>
            <a:r>
              <a:rPr lang="zh-CN" altLang="en-US" sz="2800" b="1" dirty="0" smtClean="0">
                <a:solidFill>
                  <a:srgbClr val="C00000"/>
                </a:solidFill>
                <a:effectLst>
                  <a:outerShdw blurRad="38100" dist="38100" dir="2700000" algn="tl">
                    <a:srgbClr val="000000">
                      <a:alpha val="43137"/>
                    </a:srgbClr>
                  </a:outerShdw>
                </a:effectLst>
              </a:rPr>
              <a:t>重要的</a:t>
            </a:r>
            <a:r>
              <a:rPr lang="zh-CN" altLang="en-US" sz="2800" b="1" dirty="0" smtClean="0"/>
              <a:t>项目或质量指标、</a:t>
            </a:r>
            <a:r>
              <a:rPr lang="zh-CN" altLang="en-US" sz="2800" b="1" dirty="0" smtClean="0"/>
              <a:t>难以</a:t>
            </a:r>
            <a:r>
              <a:rPr lang="zh-CN" altLang="en-US" sz="2800" b="1" dirty="0" smtClean="0"/>
              <a:t>采取样本的宜采用</a:t>
            </a:r>
            <a:r>
              <a:rPr lang="zh-CN" altLang="en-US" sz="2800" b="1" dirty="0" smtClean="0">
                <a:solidFill>
                  <a:srgbClr val="C00000"/>
                </a:solidFill>
                <a:effectLst>
                  <a:outerShdw blurRad="38100" dist="38100" dir="2700000" algn="tl">
                    <a:srgbClr val="000000">
                      <a:alpha val="43137"/>
                    </a:srgbClr>
                  </a:outerShdw>
                </a:effectLst>
              </a:rPr>
              <a:t>计量方案</a:t>
            </a:r>
            <a:r>
              <a:rPr lang="zh-CN" altLang="en-US" sz="2800" b="1" dirty="0" smtClean="0"/>
              <a:t>，</a:t>
            </a:r>
            <a:r>
              <a:rPr lang="zh-CN" altLang="en-US" sz="2800" b="1" dirty="0" smtClean="0">
                <a:solidFill>
                  <a:srgbClr val="C00000"/>
                </a:solidFill>
                <a:effectLst>
                  <a:outerShdw blurRad="38100" dist="38100" dir="2700000" algn="tl">
                    <a:srgbClr val="000000">
                      <a:alpha val="43137"/>
                    </a:srgbClr>
                  </a:outerShdw>
                </a:effectLst>
              </a:rPr>
              <a:t>次要</a:t>
            </a:r>
            <a:r>
              <a:rPr lang="zh-CN" altLang="en-US" sz="2800" b="1" dirty="0" smtClean="0"/>
              <a:t>的</a:t>
            </a:r>
            <a:r>
              <a:rPr lang="zh-CN" altLang="en-US" sz="2800" b="1" dirty="0" smtClean="0"/>
              <a:t>可采用</a:t>
            </a:r>
            <a:r>
              <a:rPr lang="zh-CN" altLang="en-US" sz="2800" b="1" dirty="0" smtClean="0">
                <a:solidFill>
                  <a:srgbClr val="C00000"/>
                </a:solidFill>
                <a:effectLst>
                  <a:outerShdw blurRad="38100" dist="38100" dir="2700000" algn="tl">
                    <a:srgbClr val="000000">
                      <a:alpha val="43137"/>
                    </a:srgbClr>
                  </a:outerShdw>
                </a:effectLst>
              </a:rPr>
              <a:t>计数方案</a:t>
            </a:r>
            <a:r>
              <a:rPr lang="zh-CN" altLang="en-US" sz="2800" b="1" dirty="0" smtClean="0"/>
              <a:t>。</a:t>
            </a:r>
            <a:endParaRPr lang="zh-CN"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
        <p:nvSpPr>
          <p:cNvPr id="17411" name="Rectangle 3"/>
          <p:cNvSpPr>
            <a:spLocks noGrp="1" noChangeArrowheads="1"/>
          </p:cNvSpPr>
          <p:nvPr>
            <p:ph type="body" idx="1"/>
          </p:nvPr>
        </p:nvSpPr>
        <p:spPr>
          <a:xfrm>
            <a:off x="1187450" y="1196752"/>
            <a:ext cx="7772400" cy="4907186"/>
          </a:xfrm>
        </p:spPr>
        <p:txBody>
          <a:bodyPr/>
          <a:lstStyle/>
          <a:p>
            <a:pPr>
              <a:buNone/>
            </a:pPr>
            <a:r>
              <a:rPr lang="zh-CN" altLang="zh-CN" sz="2400" dirty="0"/>
              <a:t>1) </a:t>
            </a:r>
            <a:r>
              <a:rPr lang="zh-CN" sz="2400" dirty="0"/>
              <a:t>计量值数据总体不合格品率的估计</a:t>
            </a:r>
          </a:p>
          <a:p>
            <a:pPr>
              <a:buFont typeface="Wingdings" pitchFamily="2" charset="2"/>
              <a:buNone/>
            </a:pPr>
            <a:r>
              <a:rPr lang="zh-CN" sz="2400" dirty="0"/>
              <a:t>计算出一批数据的均值和标准差，用以估计总体均值和标准差，根据正态分布规律估计总体不合格品率：若为双侧公差，即规定了下限和上限，则总体不合格品率的估计值为：</a:t>
            </a:r>
          </a:p>
          <a:p>
            <a:endParaRPr lang="zh-CN" altLang="zh-CN" sz="2400" dirty="0"/>
          </a:p>
        </p:txBody>
      </p:sp>
      <p:sp>
        <p:nvSpPr>
          <p:cNvPr id="17412" name="Rectangle 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7413" name="Object 5"/>
          <p:cNvGraphicFramePr>
            <a:graphicFrameLocks noChangeAspect="1"/>
          </p:cNvGraphicFramePr>
          <p:nvPr/>
        </p:nvGraphicFramePr>
        <p:xfrm>
          <a:off x="1640385" y="3789040"/>
          <a:ext cx="5524003" cy="942529"/>
        </p:xfrm>
        <a:graphic>
          <a:graphicData uri="http://schemas.openxmlformats.org/presentationml/2006/ole">
            <p:oleObj spid="_x0000_s78850" r:id="rId3" imgW="2768917" imgH="482917" progId="Equation.3">
              <p:embed/>
            </p:oleObj>
          </a:graphicData>
        </a:graphic>
      </p:graphicFrame>
      <p:sp>
        <p:nvSpPr>
          <p:cNvPr id="17414"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7415" name="Object 7"/>
          <p:cNvGraphicFramePr>
            <a:graphicFrameLocks noChangeAspect="1"/>
          </p:cNvGraphicFramePr>
          <p:nvPr/>
        </p:nvGraphicFramePr>
        <p:xfrm>
          <a:off x="2077952" y="4919485"/>
          <a:ext cx="5014328" cy="1101803"/>
        </p:xfrm>
        <a:graphic>
          <a:graphicData uri="http://schemas.openxmlformats.org/presentationml/2006/ole">
            <p:oleObj spid="_x0000_s78851" r:id="rId4" imgW="2210117" imgH="482917" progId="Equation.3">
              <p:embed/>
            </p:oleObj>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zh-CN" sz="3600" dirty="0" smtClean="0">
                <a:solidFill>
                  <a:srgbClr val="C00000"/>
                </a:solidFill>
              </a:rPr>
              <a:t>计数型抽检方案</a:t>
            </a:r>
            <a:endParaRPr lang="zh-CN" altLang="zh-CN" dirty="0">
              <a:solidFill>
                <a:srgbClr val="C00000"/>
              </a:solidFill>
            </a:endParaRPr>
          </a:p>
        </p:txBody>
      </p:sp>
      <p:sp>
        <p:nvSpPr>
          <p:cNvPr id="160771" name="Rectangle 3"/>
          <p:cNvSpPr>
            <a:spLocks noGrp="1" noChangeArrowheads="1"/>
          </p:cNvSpPr>
          <p:nvPr>
            <p:ph type="body" idx="1"/>
          </p:nvPr>
        </p:nvSpPr>
        <p:spPr>
          <a:xfrm>
            <a:off x="395288" y="1196752"/>
            <a:ext cx="8559800" cy="4935761"/>
          </a:xfrm>
        </p:spPr>
        <p:txBody>
          <a:bodyPr/>
          <a:lstStyle/>
          <a:p>
            <a:r>
              <a:rPr lang="zh-CN" sz="2400" dirty="0" smtClean="0"/>
              <a:t>最简单是</a:t>
            </a:r>
            <a:r>
              <a:rPr lang="zh-CN" sz="2400" dirty="0"/>
              <a:t>一次计数抽检方案，即（</a:t>
            </a:r>
            <a:r>
              <a:rPr lang="zh-CN" altLang="zh-CN" sz="2400" dirty="0"/>
              <a:t>n,c</a:t>
            </a:r>
            <a:r>
              <a:rPr lang="zh-CN" sz="2400" dirty="0"/>
              <a:t>）方案。从批量Ｎ中随机抽取容量为</a:t>
            </a:r>
            <a:r>
              <a:rPr lang="zh-CN" altLang="zh-CN" sz="2400" dirty="0"/>
              <a:t>n</a:t>
            </a:r>
            <a:r>
              <a:rPr lang="zh-CN" sz="2400" dirty="0"/>
              <a:t>的一个样本，检测样本中的全部产品，记下其中的不合格品数</a:t>
            </a:r>
            <a:r>
              <a:rPr lang="zh-CN" altLang="zh-CN" sz="2400" dirty="0"/>
              <a:t>d</a:t>
            </a:r>
            <a:r>
              <a:rPr lang="zh-CN" sz="2400" dirty="0"/>
              <a:t>。若</a:t>
            </a:r>
            <a:r>
              <a:rPr lang="zh-CN" altLang="zh-CN" sz="2400" dirty="0"/>
              <a:t>d≤</a:t>
            </a:r>
            <a:r>
              <a:rPr lang="zh-CN" sz="2400" dirty="0"/>
              <a:t>ｃ，则认为该批产品质量合格；否则，则认为不合格，予以拒收。</a:t>
            </a:r>
          </a:p>
        </p:txBody>
      </p:sp>
      <p:grpSp>
        <p:nvGrpSpPr>
          <p:cNvPr id="2" name="Group 4"/>
          <p:cNvGrpSpPr>
            <a:grpSpLocks/>
          </p:cNvGrpSpPr>
          <p:nvPr/>
        </p:nvGrpSpPr>
        <p:grpSpPr bwMode="auto">
          <a:xfrm>
            <a:off x="3059832" y="3212976"/>
            <a:ext cx="2447925" cy="3024187"/>
            <a:chOff x="0" y="0"/>
            <a:chExt cx="2790" cy="3900"/>
          </a:xfrm>
          <a:solidFill>
            <a:srgbClr val="CCFFFF"/>
          </a:solidFill>
        </p:grpSpPr>
        <p:sp>
          <p:nvSpPr>
            <p:cNvPr id="160773" name="Text Box 5"/>
            <p:cNvSpPr txBox="1">
              <a:spLocks noChangeArrowheads="1"/>
            </p:cNvSpPr>
            <p:nvPr/>
          </p:nvSpPr>
          <p:spPr bwMode="auto">
            <a:xfrm>
              <a:off x="450" y="0"/>
              <a:ext cx="1980" cy="468"/>
            </a:xfrm>
            <a:prstGeom prst="rect">
              <a:avLst/>
            </a:prstGeom>
            <a:grpFill/>
            <a:ln w="9525" cmpd="sng">
              <a:solidFill>
                <a:srgbClr val="000000"/>
              </a:solidFill>
              <a:miter lim="800000"/>
              <a:headEnd/>
              <a:tailEnd/>
            </a:ln>
          </p:spPr>
          <p:txBody>
            <a:bodyPr/>
            <a:lstStyle/>
            <a:p>
              <a:pPr algn="just"/>
              <a:r>
                <a:rPr lang="zh-CN" altLang="en-US" sz="1400" b="1" smtClean="0">
                  <a:solidFill>
                    <a:srgbClr val="000000"/>
                  </a:solidFill>
                </a:rPr>
                <a:t>从Ｎ中抽取</a:t>
              </a:r>
              <a:r>
                <a:rPr lang="zh-CN" altLang="zh-CN" sz="1400" b="1" smtClean="0">
                  <a:solidFill>
                    <a:srgbClr val="000000"/>
                  </a:solidFill>
                </a:rPr>
                <a:t>n</a:t>
              </a:r>
              <a:r>
                <a:rPr lang="zh-CN" altLang="en-US" sz="1400" b="1" smtClean="0">
                  <a:solidFill>
                    <a:srgbClr val="000000"/>
                  </a:solidFill>
                </a:rPr>
                <a:t>件样品</a:t>
              </a:r>
              <a:endParaRPr lang="zh-CN" altLang="en-US" sz="1400" b="1" smtClean="0">
                <a:solidFill>
                  <a:srgbClr val="000000"/>
                </a:solidFill>
                <a:latin typeface="Tahoma" pitchFamily="34" charset="0"/>
              </a:endParaRPr>
            </a:p>
          </p:txBody>
        </p:sp>
        <p:sp>
          <p:nvSpPr>
            <p:cNvPr id="160774" name="Text Box 6"/>
            <p:cNvSpPr txBox="1">
              <a:spLocks noChangeArrowheads="1"/>
            </p:cNvSpPr>
            <p:nvPr/>
          </p:nvSpPr>
          <p:spPr bwMode="auto">
            <a:xfrm>
              <a:off x="990" y="780"/>
              <a:ext cx="720" cy="468"/>
            </a:xfrm>
            <a:prstGeom prst="rect">
              <a:avLst/>
            </a:prstGeom>
            <a:grpFill/>
            <a:ln w="9525" cmpd="sng">
              <a:solidFill>
                <a:srgbClr val="000000"/>
              </a:solidFill>
              <a:miter lim="800000"/>
              <a:headEnd/>
              <a:tailEnd/>
            </a:ln>
          </p:spPr>
          <p:txBody>
            <a:bodyPr/>
            <a:lstStyle/>
            <a:p>
              <a:pPr algn="just"/>
              <a:r>
                <a:rPr lang="zh-CN" altLang="en-US" sz="1400" b="1" smtClean="0">
                  <a:solidFill>
                    <a:srgbClr val="000000"/>
                  </a:solidFill>
                </a:rPr>
                <a:t>检测</a:t>
              </a:r>
              <a:endParaRPr lang="zh-CN" altLang="en-US" sz="1400" b="1" smtClean="0">
                <a:solidFill>
                  <a:srgbClr val="000000"/>
                </a:solidFill>
                <a:latin typeface="Tahoma" pitchFamily="34" charset="0"/>
              </a:endParaRPr>
            </a:p>
          </p:txBody>
        </p:sp>
        <p:sp>
          <p:nvSpPr>
            <p:cNvPr id="160775" name="Text Box 7"/>
            <p:cNvSpPr txBox="1">
              <a:spLocks noChangeArrowheads="1"/>
            </p:cNvSpPr>
            <p:nvPr/>
          </p:nvSpPr>
          <p:spPr bwMode="auto">
            <a:xfrm>
              <a:off x="90" y="1560"/>
              <a:ext cx="2520" cy="468"/>
            </a:xfrm>
            <a:prstGeom prst="rect">
              <a:avLst/>
            </a:prstGeom>
            <a:grpFill/>
            <a:ln w="9525" cmpd="sng">
              <a:solidFill>
                <a:srgbClr val="000000"/>
              </a:solidFill>
              <a:miter lim="800000"/>
              <a:headEnd/>
              <a:tailEnd/>
            </a:ln>
          </p:spPr>
          <p:txBody>
            <a:bodyPr/>
            <a:lstStyle/>
            <a:p>
              <a:pPr algn="just"/>
              <a:r>
                <a:rPr lang="zh-CN" altLang="zh-CN" sz="1400" b="1" dirty="0" smtClean="0">
                  <a:solidFill>
                    <a:srgbClr val="000000"/>
                  </a:solidFill>
                </a:rPr>
                <a:t>n</a:t>
              </a:r>
              <a:r>
                <a:rPr lang="zh-CN" altLang="en-US" sz="1400" b="1" dirty="0" smtClean="0">
                  <a:solidFill>
                    <a:srgbClr val="000000"/>
                  </a:solidFill>
                </a:rPr>
                <a:t>件样品中有</a:t>
              </a:r>
              <a:r>
                <a:rPr lang="zh-CN" altLang="zh-CN" sz="1400" b="1" dirty="0" smtClean="0">
                  <a:solidFill>
                    <a:srgbClr val="000000"/>
                  </a:solidFill>
                </a:rPr>
                <a:t>d</a:t>
              </a:r>
              <a:r>
                <a:rPr lang="zh-CN" altLang="en-US" sz="1400" b="1" dirty="0" smtClean="0">
                  <a:solidFill>
                    <a:srgbClr val="000000"/>
                  </a:solidFill>
                </a:rPr>
                <a:t>件不合格品</a:t>
              </a:r>
              <a:endParaRPr lang="zh-CN" altLang="en-US" sz="1400" b="1" dirty="0" smtClean="0">
                <a:solidFill>
                  <a:srgbClr val="000000"/>
                </a:solidFill>
                <a:latin typeface="Tahoma" pitchFamily="34" charset="0"/>
              </a:endParaRPr>
            </a:p>
          </p:txBody>
        </p:sp>
        <p:sp>
          <p:nvSpPr>
            <p:cNvPr id="160776" name="Text Box 8"/>
            <p:cNvSpPr txBox="1">
              <a:spLocks noChangeArrowheads="1"/>
            </p:cNvSpPr>
            <p:nvPr/>
          </p:nvSpPr>
          <p:spPr bwMode="auto">
            <a:xfrm>
              <a:off x="90" y="2496"/>
              <a:ext cx="900" cy="468"/>
            </a:xfrm>
            <a:prstGeom prst="rect">
              <a:avLst/>
            </a:prstGeom>
            <a:grpFill/>
            <a:ln w="9525" cmpd="sng">
              <a:solidFill>
                <a:srgbClr val="000000"/>
              </a:solidFill>
              <a:miter lim="800000"/>
              <a:headEnd/>
              <a:tailEnd/>
            </a:ln>
          </p:spPr>
          <p:txBody>
            <a:bodyPr/>
            <a:lstStyle/>
            <a:p>
              <a:pPr algn="just"/>
              <a:r>
                <a:rPr lang="zh-CN" altLang="zh-CN" sz="1400" b="1" smtClean="0">
                  <a:solidFill>
                    <a:srgbClr val="000000"/>
                  </a:solidFill>
                </a:rPr>
                <a:t> d≤c</a:t>
              </a:r>
              <a:endParaRPr lang="zh-CN" altLang="zh-CN" sz="1400" b="1" smtClean="0">
                <a:solidFill>
                  <a:srgbClr val="000000"/>
                </a:solidFill>
                <a:latin typeface="Tahoma" pitchFamily="34" charset="0"/>
              </a:endParaRPr>
            </a:p>
          </p:txBody>
        </p:sp>
        <p:sp>
          <p:nvSpPr>
            <p:cNvPr id="160777" name="Text Box 9"/>
            <p:cNvSpPr txBox="1">
              <a:spLocks noChangeArrowheads="1"/>
            </p:cNvSpPr>
            <p:nvPr/>
          </p:nvSpPr>
          <p:spPr bwMode="auto">
            <a:xfrm>
              <a:off x="1710" y="2496"/>
              <a:ext cx="900" cy="468"/>
            </a:xfrm>
            <a:prstGeom prst="rect">
              <a:avLst/>
            </a:prstGeom>
            <a:grpFill/>
            <a:ln w="9525" cmpd="sng">
              <a:solidFill>
                <a:srgbClr val="000000"/>
              </a:solidFill>
              <a:miter lim="800000"/>
              <a:headEnd/>
              <a:tailEnd/>
            </a:ln>
          </p:spPr>
          <p:txBody>
            <a:bodyPr/>
            <a:lstStyle/>
            <a:p>
              <a:pPr algn="just"/>
              <a:r>
                <a:rPr lang="zh-CN" altLang="zh-CN" sz="1400" b="1" smtClean="0">
                  <a:solidFill>
                    <a:srgbClr val="000000"/>
                  </a:solidFill>
                </a:rPr>
                <a:t>d</a:t>
              </a:r>
              <a:r>
                <a:rPr lang="zh-CN" altLang="en-US" sz="1400" b="1" smtClean="0">
                  <a:solidFill>
                    <a:srgbClr val="000000"/>
                  </a:solidFill>
                </a:rPr>
                <a:t>＞</a:t>
              </a:r>
              <a:r>
                <a:rPr lang="zh-CN" altLang="zh-CN" sz="1400" b="1" smtClean="0">
                  <a:solidFill>
                    <a:srgbClr val="000000"/>
                  </a:solidFill>
                </a:rPr>
                <a:t>c</a:t>
              </a:r>
              <a:endParaRPr lang="zh-CN" altLang="zh-CN" sz="1400" b="1" smtClean="0">
                <a:solidFill>
                  <a:srgbClr val="000000"/>
                </a:solidFill>
                <a:latin typeface="Tahoma" pitchFamily="34" charset="0"/>
              </a:endParaRPr>
            </a:p>
          </p:txBody>
        </p:sp>
        <p:sp>
          <p:nvSpPr>
            <p:cNvPr id="160778" name="Text Box 10"/>
            <p:cNvSpPr txBox="1">
              <a:spLocks noChangeArrowheads="1"/>
            </p:cNvSpPr>
            <p:nvPr/>
          </p:nvSpPr>
          <p:spPr bwMode="auto">
            <a:xfrm>
              <a:off x="0" y="3432"/>
              <a:ext cx="1260" cy="468"/>
            </a:xfrm>
            <a:prstGeom prst="rect">
              <a:avLst/>
            </a:prstGeom>
            <a:grpFill/>
            <a:ln w="9525" cmpd="sng">
              <a:solidFill>
                <a:srgbClr val="000000"/>
              </a:solidFill>
              <a:miter lim="800000"/>
              <a:headEnd/>
              <a:tailEnd/>
            </a:ln>
          </p:spPr>
          <p:txBody>
            <a:bodyPr/>
            <a:lstStyle/>
            <a:p>
              <a:pPr algn="just"/>
              <a:r>
                <a:rPr lang="zh-CN" altLang="en-US" sz="1400" b="1" smtClean="0">
                  <a:solidFill>
                    <a:srgbClr val="000000"/>
                  </a:solidFill>
                </a:rPr>
                <a:t>判断批合格</a:t>
              </a:r>
              <a:endParaRPr lang="zh-CN" altLang="en-US" sz="1400" b="1" smtClean="0">
                <a:solidFill>
                  <a:srgbClr val="000000"/>
                </a:solidFill>
                <a:latin typeface="Tahoma" pitchFamily="34" charset="0"/>
              </a:endParaRPr>
            </a:p>
          </p:txBody>
        </p:sp>
        <p:sp>
          <p:nvSpPr>
            <p:cNvPr id="160779" name="Text Box 11"/>
            <p:cNvSpPr txBox="1">
              <a:spLocks noChangeArrowheads="1"/>
            </p:cNvSpPr>
            <p:nvPr/>
          </p:nvSpPr>
          <p:spPr bwMode="auto">
            <a:xfrm>
              <a:off x="1350" y="3432"/>
              <a:ext cx="1440" cy="468"/>
            </a:xfrm>
            <a:prstGeom prst="rect">
              <a:avLst/>
            </a:prstGeom>
            <a:grpFill/>
            <a:ln w="9525" cmpd="sng">
              <a:solidFill>
                <a:srgbClr val="000000"/>
              </a:solidFill>
              <a:miter lim="800000"/>
              <a:headEnd/>
              <a:tailEnd/>
            </a:ln>
          </p:spPr>
          <p:txBody>
            <a:bodyPr/>
            <a:lstStyle/>
            <a:p>
              <a:pPr algn="just"/>
              <a:r>
                <a:rPr lang="zh-CN" altLang="en-US" sz="1400" b="1" smtClean="0">
                  <a:solidFill>
                    <a:srgbClr val="000000"/>
                  </a:solidFill>
                </a:rPr>
                <a:t>判断批不合格</a:t>
              </a:r>
              <a:endParaRPr lang="zh-CN" altLang="en-US" sz="1400" b="1" smtClean="0">
                <a:solidFill>
                  <a:srgbClr val="000000"/>
                </a:solidFill>
                <a:latin typeface="Tahoma" pitchFamily="34" charset="0"/>
              </a:endParaRPr>
            </a:p>
          </p:txBody>
        </p:sp>
        <p:sp>
          <p:nvSpPr>
            <p:cNvPr id="160780" name="Line 12"/>
            <p:cNvSpPr>
              <a:spLocks noChangeShapeType="1"/>
            </p:cNvSpPr>
            <p:nvPr/>
          </p:nvSpPr>
          <p:spPr bwMode="auto">
            <a:xfrm>
              <a:off x="1350" y="450"/>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160781" name="Line 13"/>
            <p:cNvSpPr>
              <a:spLocks noChangeShapeType="1"/>
            </p:cNvSpPr>
            <p:nvPr/>
          </p:nvSpPr>
          <p:spPr bwMode="auto">
            <a:xfrm>
              <a:off x="1350" y="1248"/>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160782" name="Line 14"/>
            <p:cNvSpPr>
              <a:spLocks noChangeShapeType="1"/>
            </p:cNvSpPr>
            <p:nvPr/>
          </p:nvSpPr>
          <p:spPr bwMode="auto">
            <a:xfrm>
              <a:off x="1350" y="2034"/>
              <a:ext cx="0" cy="156"/>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160783" name="Line 15"/>
            <p:cNvSpPr>
              <a:spLocks noChangeShapeType="1"/>
            </p:cNvSpPr>
            <p:nvPr/>
          </p:nvSpPr>
          <p:spPr bwMode="auto">
            <a:xfrm>
              <a:off x="630" y="2199"/>
              <a:ext cx="1440"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160784" name="Line 16"/>
            <p:cNvSpPr>
              <a:spLocks noChangeShapeType="1"/>
            </p:cNvSpPr>
            <p:nvPr/>
          </p:nvSpPr>
          <p:spPr bwMode="auto">
            <a:xfrm>
              <a:off x="630" y="2199"/>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160785" name="Line 17"/>
            <p:cNvSpPr>
              <a:spLocks noChangeShapeType="1"/>
            </p:cNvSpPr>
            <p:nvPr/>
          </p:nvSpPr>
          <p:spPr bwMode="auto">
            <a:xfrm>
              <a:off x="2070" y="2199"/>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160786" name="Line 18"/>
            <p:cNvSpPr>
              <a:spLocks noChangeShapeType="1"/>
            </p:cNvSpPr>
            <p:nvPr/>
          </p:nvSpPr>
          <p:spPr bwMode="auto">
            <a:xfrm>
              <a:off x="630" y="2961"/>
              <a:ext cx="0" cy="468"/>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160787" name="Line 19"/>
            <p:cNvSpPr>
              <a:spLocks noChangeShapeType="1"/>
            </p:cNvSpPr>
            <p:nvPr/>
          </p:nvSpPr>
          <p:spPr bwMode="auto">
            <a:xfrm>
              <a:off x="2070" y="2964"/>
              <a:ext cx="0" cy="468"/>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gr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zh-CN" sz="3600" dirty="0" smtClean="0">
                <a:solidFill>
                  <a:srgbClr val="C00000"/>
                </a:solidFill>
              </a:rPr>
              <a:t>计量型抽检方案</a:t>
            </a:r>
            <a:endParaRPr lang="zh-CN" altLang="zh-CN" dirty="0">
              <a:solidFill>
                <a:srgbClr val="C00000"/>
              </a:solidFill>
            </a:endParaRPr>
          </a:p>
        </p:txBody>
      </p:sp>
      <p:sp>
        <p:nvSpPr>
          <p:cNvPr id="162819" name="Rectangle 3"/>
          <p:cNvSpPr>
            <a:spLocks noGrp="1" noChangeArrowheads="1"/>
          </p:cNvSpPr>
          <p:nvPr>
            <p:ph type="body" idx="1"/>
          </p:nvPr>
        </p:nvSpPr>
        <p:spPr>
          <a:xfrm>
            <a:off x="395288" y="1124744"/>
            <a:ext cx="8559800" cy="5007769"/>
          </a:xfrm>
        </p:spPr>
        <p:txBody>
          <a:bodyPr/>
          <a:lstStyle/>
          <a:p>
            <a:pPr>
              <a:lnSpc>
                <a:spcPct val="150000"/>
              </a:lnSpc>
            </a:pPr>
            <a:r>
              <a:rPr lang="zh-CN" sz="2400" dirty="0" smtClean="0"/>
              <a:t>从</a:t>
            </a:r>
            <a:r>
              <a:rPr lang="zh-CN" sz="2400" dirty="0"/>
              <a:t>产品批中随机抽取大小为</a:t>
            </a:r>
            <a:r>
              <a:rPr lang="zh-CN" altLang="zh-CN" sz="2400" dirty="0"/>
              <a:t>n</a:t>
            </a:r>
            <a:r>
              <a:rPr lang="zh-CN" sz="2400" dirty="0"/>
              <a:t>的样本，对样本中的每一个样品进行检测，根据所得质量数据计算验收函数值，将验收函数值与验收界限相比较，并对该批产品质量状况作出判断。</a:t>
            </a:r>
            <a:endParaRPr lang="zh-CN" sz="2800" dirty="0"/>
          </a:p>
        </p:txBody>
      </p:sp>
      <p:grpSp>
        <p:nvGrpSpPr>
          <p:cNvPr id="2" name="Group 4"/>
          <p:cNvGrpSpPr>
            <a:grpSpLocks/>
          </p:cNvGrpSpPr>
          <p:nvPr/>
        </p:nvGrpSpPr>
        <p:grpSpPr bwMode="auto">
          <a:xfrm>
            <a:off x="2627312" y="3068960"/>
            <a:ext cx="3384847" cy="3239765"/>
            <a:chOff x="0" y="0"/>
            <a:chExt cx="2160" cy="3588"/>
          </a:xfrm>
          <a:solidFill>
            <a:srgbClr val="CCFFFF"/>
          </a:solidFill>
        </p:grpSpPr>
        <p:sp>
          <p:nvSpPr>
            <p:cNvPr id="162821" name="Text Box 5"/>
            <p:cNvSpPr txBox="1">
              <a:spLocks noChangeArrowheads="1"/>
            </p:cNvSpPr>
            <p:nvPr/>
          </p:nvSpPr>
          <p:spPr bwMode="auto">
            <a:xfrm>
              <a:off x="105" y="0"/>
              <a:ext cx="1980" cy="468"/>
            </a:xfrm>
            <a:prstGeom prst="rect">
              <a:avLst/>
            </a:prstGeom>
            <a:grpFill/>
            <a:ln w="9525" cmpd="sng">
              <a:solidFill>
                <a:srgbClr val="000000"/>
              </a:solidFill>
              <a:miter lim="800000"/>
              <a:headEnd/>
              <a:tailEnd/>
            </a:ln>
            <a:effectLst/>
          </p:spPr>
          <p:txBody>
            <a:bodyPr/>
            <a:lstStyle/>
            <a:p>
              <a:pPr algn="just"/>
              <a:r>
                <a:rPr lang="zh-CN" altLang="zh-CN" sz="1400" b="1" dirty="0" smtClean="0">
                  <a:solidFill>
                    <a:srgbClr val="000000"/>
                  </a:solidFill>
                </a:rPr>
                <a:t>            </a:t>
              </a:r>
              <a:r>
                <a:rPr lang="zh-CN" altLang="en-US" sz="1400" b="1" dirty="0" smtClean="0">
                  <a:solidFill>
                    <a:srgbClr val="000000"/>
                  </a:solidFill>
                </a:rPr>
                <a:t>从</a:t>
              </a:r>
              <a:r>
                <a:rPr lang="zh-CN" altLang="zh-CN" sz="1400" b="1" dirty="0" smtClean="0">
                  <a:solidFill>
                    <a:srgbClr val="000000"/>
                  </a:solidFill>
                </a:rPr>
                <a:t>N</a:t>
              </a:r>
              <a:r>
                <a:rPr lang="zh-CN" altLang="en-US" sz="1400" b="1" dirty="0" smtClean="0">
                  <a:solidFill>
                    <a:srgbClr val="000000"/>
                  </a:solidFill>
                </a:rPr>
                <a:t>中抽取</a:t>
              </a:r>
              <a:r>
                <a:rPr lang="zh-CN" altLang="zh-CN" sz="1400" b="1" dirty="0" smtClean="0">
                  <a:solidFill>
                    <a:srgbClr val="000000"/>
                  </a:solidFill>
                </a:rPr>
                <a:t>n</a:t>
              </a:r>
              <a:r>
                <a:rPr lang="zh-CN" altLang="en-US" sz="1400" b="1" dirty="0" smtClean="0">
                  <a:solidFill>
                    <a:srgbClr val="000000"/>
                  </a:solidFill>
                </a:rPr>
                <a:t>件样品</a:t>
              </a:r>
              <a:endParaRPr lang="zh-CN" altLang="en-US" sz="1400" b="1" dirty="0" smtClean="0">
                <a:solidFill>
                  <a:srgbClr val="000000"/>
                </a:solidFill>
                <a:latin typeface="Tahoma" pitchFamily="34" charset="0"/>
              </a:endParaRPr>
            </a:p>
          </p:txBody>
        </p:sp>
        <p:sp>
          <p:nvSpPr>
            <p:cNvPr id="162822" name="Text Box 6"/>
            <p:cNvSpPr txBox="1">
              <a:spLocks noChangeArrowheads="1"/>
            </p:cNvSpPr>
            <p:nvPr/>
          </p:nvSpPr>
          <p:spPr bwMode="auto">
            <a:xfrm>
              <a:off x="735" y="780"/>
              <a:ext cx="720" cy="468"/>
            </a:xfrm>
            <a:prstGeom prst="rect">
              <a:avLst/>
            </a:prstGeom>
            <a:grpFill/>
            <a:ln w="9525" cmpd="sng">
              <a:solidFill>
                <a:srgbClr val="000000"/>
              </a:solidFill>
              <a:miter lim="800000"/>
              <a:headEnd/>
              <a:tailEnd/>
            </a:ln>
            <a:effectLst/>
          </p:spPr>
          <p:txBody>
            <a:bodyPr/>
            <a:lstStyle/>
            <a:p>
              <a:pPr algn="just"/>
              <a:r>
                <a:rPr lang="zh-CN" altLang="zh-CN" sz="1400" b="1" smtClean="0">
                  <a:solidFill>
                    <a:srgbClr val="000000"/>
                  </a:solidFill>
                </a:rPr>
                <a:t>     </a:t>
              </a:r>
              <a:r>
                <a:rPr lang="zh-CN" altLang="en-US" sz="1400" b="1" smtClean="0">
                  <a:solidFill>
                    <a:srgbClr val="000000"/>
                  </a:solidFill>
                </a:rPr>
                <a:t>检测</a:t>
              </a:r>
              <a:endParaRPr lang="zh-CN" altLang="en-US" sz="1400" b="1" smtClean="0">
                <a:solidFill>
                  <a:srgbClr val="000000"/>
                </a:solidFill>
                <a:latin typeface="Tahoma" pitchFamily="34" charset="0"/>
              </a:endParaRPr>
            </a:p>
          </p:txBody>
        </p:sp>
        <p:sp>
          <p:nvSpPr>
            <p:cNvPr id="162823" name="Text Box 7"/>
            <p:cNvSpPr txBox="1">
              <a:spLocks noChangeArrowheads="1"/>
            </p:cNvSpPr>
            <p:nvPr/>
          </p:nvSpPr>
          <p:spPr bwMode="auto">
            <a:xfrm>
              <a:off x="195" y="1560"/>
              <a:ext cx="1800" cy="468"/>
            </a:xfrm>
            <a:prstGeom prst="rect">
              <a:avLst/>
            </a:prstGeom>
            <a:grpFill/>
            <a:ln w="9525" cmpd="sng">
              <a:solidFill>
                <a:srgbClr val="000000"/>
              </a:solidFill>
              <a:miter lim="800000"/>
              <a:headEnd/>
              <a:tailEnd/>
            </a:ln>
            <a:effectLst/>
          </p:spPr>
          <p:txBody>
            <a:bodyPr/>
            <a:lstStyle/>
            <a:p>
              <a:pPr algn="just"/>
              <a:r>
                <a:rPr lang="zh-CN" altLang="zh-CN" sz="1400" b="1" smtClean="0">
                  <a:solidFill>
                    <a:srgbClr val="000000"/>
                  </a:solidFill>
                </a:rPr>
                <a:t>        </a:t>
              </a:r>
              <a:r>
                <a:rPr lang="zh-CN" altLang="en-US" sz="1400" b="1" smtClean="0">
                  <a:solidFill>
                    <a:srgbClr val="000000"/>
                  </a:solidFill>
                </a:rPr>
                <a:t>计算验收函数值</a:t>
              </a:r>
              <a:r>
                <a:rPr lang="zh-CN" altLang="zh-CN" sz="1400" b="1" smtClean="0">
                  <a:solidFill>
                    <a:srgbClr val="000000"/>
                  </a:solidFill>
                </a:rPr>
                <a:t>Y</a:t>
              </a:r>
              <a:endParaRPr lang="zh-CN" altLang="zh-CN" sz="1400" b="1" smtClean="0">
                <a:solidFill>
                  <a:srgbClr val="000000"/>
                </a:solidFill>
                <a:latin typeface="Tahoma" pitchFamily="34" charset="0"/>
              </a:endParaRPr>
            </a:p>
          </p:txBody>
        </p:sp>
        <p:sp>
          <p:nvSpPr>
            <p:cNvPr id="162824" name="Text Box 8"/>
            <p:cNvSpPr txBox="1">
              <a:spLocks noChangeArrowheads="1"/>
            </p:cNvSpPr>
            <p:nvPr/>
          </p:nvSpPr>
          <p:spPr bwMode="auto">
            <a:xfrm>
              <a:off x="0" y="2340"/>
              <a:ext cx="2160" cy="468"/>
            </a:xfrm>
            <a:prstGeom prst="rect">
              <a:avLst/>
            </a:prstGeom>
            <a:grpFill/>
            <a:ln w="9525" cmpd="sng">
              <a:solidFill>
                <a:srgbClr val="000000"/>
              </a:solidFill>
              <a:miter lim="800000"/>
              <a:headEnd/>
              <a:tailEnd/>
            </a:ln>
            <a:effectLst/>
          </p:spPr>
          <p:txBody>
            <a:bodyPr/>
            <a:lstStyle/>
            <a:p>
              <a:pPr algn="just"/>
              <a:r>
                <a:rPr lang="zh-CN" altLang="zh-CN" sz="1400" b="1" smtClean="0">
                  <a:solidFill>
                    <a:srgbClr val="000000"/>
                  </a:solidFill>
                </a:rPr>
                <a:t>            Y</a:t>
              </a:r>
              <a:r>
                <a:rPr lang="zh-CN" altLang="en-US" sz="1400" b="1" smtClean="0">
                  <a:solidFill>
                    <a:srgbClr val="000000"/>
                  </a:solidFill>
                </a:rPr>
                <a:t>与验收界限</a:t>
              </a:r>
              <a:r>
                <a:rPr lang="zh-CN" altLang="zh-CN" sz="1400" b="1" smtClean="0">
                  <a:solidFill>
                    <a:srgbClr val="000000"/>
                  </a:solidFill>
                </a:rPr>
                <a:t>K</a:t>
              </a:r>
              <a:r>
                <a:rPr lang="zh-CN" altLang="en-US" sz="1400" b="1" smtClean="0">
                  <a:solidFill>
                    <a:srgbClr val="000000"/>
                  </a:solidFill>
                </a:rPr>
                <a:t>相比较</a:t>
              </a:r>
              <a:endParaRPr lang="zh-CN" altLang="en-US" sz="1400" b="1" smtClean="0">
                <a:solidFill>
                  <a:srgbClr val="000000"/>
                </a:solidFill>
                <a:latin typeface="Tahoma" pitchFamily="34" charset="0"/>
              </a:endParaRPr>
            </a:p>
          </p:txBody>
        </p:sp>
        <p:sp>
          <p:nvSpPr>
            <p:cNvPr id="162825" name="Text Box 9"/>
            <p:cNvSpPr txBox="1">
              <a:spLocks noChangeArrowheads="1"/>
            </p:cNvSpPr>
            <p:nvPr/>
          </p:nvSpPr>
          <p:spPr bwMode="auto">
            <a:xfrm>
              <a:off x="735" y="3120"/>
              <a:ext cx="720" cy="468"/>
            </a:xfrm>
            <a:prstGeom prst="rect">
              <a:avLst/>
            </a:prstGeom>
            <a:grpFill/>
            <a:ln w="9525" cmpd="sng">
              <a:solidFill>
                <a:srgbClr val="000000"/>
              </a:solidFill>
              <a:miter lim="800000"/>
              <a:headEnd/>
              <a:tailEnd/>
            </a:ln>
            <a:effectLst/>
          </p:spPr>
          <p:txBody>
            <a:bodyPr/>
            <a:lstStyle/>
            <a:p>
              <a:pPr algn="just"/>
              <a:r>
                <a:rPr lang="zh-CN" altLang="zh-CN" sz="1400" b="1" smtClean="0">
                  <a:solidFill>
                    <a:srgbClr val="000000"/>
                  </a:solidFill>
                </a:rPr>
                <a:t>    </a:t>
              </a:r>
              <a:r>
                <a:rPr lang="zh-CN" altLang="en-US" sz="1400" b="1" smtClean="0">
                  <a:solidFill>
                    <a:srgbClr val="000000"/>
                  </a:solidFill>
                </a:rPr>
                <a:t>判断</a:t>
              </a:r>
              <a:endParaRPr lang="zh-CN" altLang="en-US" sz="1400" b="1" smtClean="0">
                <a:solidFill>
                  <a:srgbClr val="000000"/>
                </a:solidFill>
                <a:latin typeface="Tahoma" pitchFamily="34" charset="0"/>
              </a:endParaRPr>
            </a:p>
          </p:txBody>
        </p:sp>
        <p:sp>
          <p:nvSpPr>
            <p:cNvPr id="162826" name="Line 10"/>
            <p:cNvSpPr>
              <a:spLocks noChangeShapeType="1"/>
            </p:cNvSpPr>
            <p:nvPr/>
          </p:nvSpPr>
          <p:spPr bwMode="auto">
            <a:xfrm>
              <a:off x="1095" y="468"/>
              <a:ext cx="0" cy="312"/>
            </a:xfrm>
            <a:prstGeom prst="line">
              <a:avLst/>
            </a:prstGeom>
            <a:grpFill/>
            <a:ln w="9525" cmpd="sng">
              <a:solidFill>
                <a:srgbClr val="000000"/>
              </a:solidFill>
              <a:round/>
              <a:headEnd/>
              <a:tailEnd type="stealth" w="sm" len="lg"/>
            </a:ln>
            <a:effectLst/>
          </p:spPr>
          <p:txBody>
            <a:bodyPr/>
            <a:lstStyle/>
            <a:p>
              <a:endParaRPr lang="zh-CN" altLang="en-US" sz="2400" b="1" smtClean="0">
                <a:solidFill>
                  <a:srgbClr val="000000"/>
                </a:solidFill>
                <a:latin typeface="Tahoma" pitchFamily="34" charset="0"/>
              </a:endParaRPr>
            </a:p>
          </p:txBody>
        </p:sp>
        <p:sp>
          <p:nvSpPr>
            <p:cNvPr id="162827" name="Line 11"/>
            <p:cNvSpPr>
              <a:spLocks noChangeShapeType="1"/>
            </p:cNvSpPr>
            <p:nvPr/>
          </p:nvSpPr>
          <p:spPr bwMode="auto">
            <a:xfrm>
              <a:off x="1095" y="1248"/>
              <a:ext cx="0" cy="312"/>
            </a:xfrm>
            <a:prstGeom prst="line">
              <a:avLst/>
            </a:prstGeom>
            <a:grpFill/>
            <a:ln w="9525" cmpd="sng">
              <a:solidFill>
                <a:srgbClr val="000000"/>
              </a:solidFill>
              <a:round/>
              <a:headEnd/>
              <a:tailEnd type="stealth" w="sm" len="lg"/>
            </a:ln>
            <a:effectLst/>
          </p:spPr>
          <p:txBody>
            <a:bodyPr/>
            <a:lstStyle/>
            <a:p>
              <a:endParaRPr lang="zh-CN" altLang="en-US" sz="2400" b="1" smtClean="0">
                <a:solidFill>
                  <a:srgbClr val="000000"/>
                </a:solidFill>
                <a:latin typeface="Tahoma" pitchFamily="34" charset="0"/>
              </a:endParaRPr>
            </a:p>
          </p:txBody>
        </p:sp>
        <p:sp>
          <p:nvSpPr>
            <p:cNvPr id="162828" name="Line 12"/>
            <p:cNvSpPr>
              <a:spLocks noChangeShapeType="1"/>
            </p:cNvSpPr>
            <p:nvPr/>
          </p:nvSpPr>
          <p:spPr bwMode="auto">
            <a:xfrm>
              <a:off x="1095" y="2028"/>
              <a:ext cx="0" cy="312"/>
            </a:xfrm>
            <a:prstGeom prst="line">
              <a:avLst/>
            </a:prstGeom>
            <a:grpFill/>
            <a:ln w="9525" cmpd="sng">
              <a:solidFill>
                <a:srgbClr val="000000"/>
              </a:solidFill>
              <a:round/>
              <a:headEnd/>
              <a:tailEnd type="stealth" w="sm" len="lg"/>
            </a:ln>
            <a:effectLst/>
          </p:spPr>
          <p:txBody>
            <a:bodyPr/>
            <a:lstStyle/>
            <a:p>
              <a:endParaRPr lang="zh-CN" altLang="en-US" sz="2400" b="1" smtClean="0">
                <a:solidFill>
                  <a:srgbClr val="000000"/>
                </a:solidFill>
                <a:latin typeface="Tahoma" pitchFamily="34" charset="0"/>
              </a:endParaRPr>
            </a:p>
          </p:txBody>
        </p:sp>
        <p:sp>
          <p:nvSpPr>
            <p:cNvPr id="162829" name="Line 13"/>
            <p:cNvSpPr>
              <a:spLocks noChangeShapeType="1"/>
            </p:cNvSpPr>
            <p:nvPr/>
          </p:nvSpPr>
          <p:spPr bwMode="auto">
            <a:xfrm>
              <a:off x="1095" y="2808"/>
              <a:ext cx="0" cy="312"/>
            </a:xfrm>
            <a:prstGeom prst="line">
              <a:avLst/>
            </a:prstGeom>
            <a:grpFill/>
            <a:ln w="9525" cmpd="sng">
              <a:solidFill>
                <a:srgbClr val="000000"/>
              </a:solidFill>
              <a:round/>
              <a:headEnd/>
              <a:tailEnd type="stealth" w="sm" len="lg"/>
            </a:ln>
            <a:effectLst/>
          </p:spPr>
          <p:txBody>
            <a:bodyPr/>
            <a:lstStyle/>
            <a:p>
              <a:endParaRPr lang="zh-CN" altLang="en-US" sz="2400" b="1" smtClean="0">
                <a:solidFill>
                  <a:srgbClr val="000000"/>
                </a:solidFill>
                <a:latin typeface="Tahoma" pitchFamily="34" charset="0"/>
              </a:endParaRPr>
            </a:p>
          </p:txBody>
        </p:sp>
      </p:gr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zh-CN" sz="3600" dirty="0" smtClean="0">
                <a:solidFill>
                  <a:srgbClr val="C00000"/>
                </a:solidFill>
              </a:rPr>
              <a:t>抽检方案可靠性</a:t>
            </a:r>
            <a:endParaRPr lang="zh-CN" altLang="zh-CN" sz="3600" dirty="0">
              <a:solidFill>
                <a:srgbClr val="C00000"/>
              </a:solidFill>
            </a:endParaRPr>
          </a:p>
        </p:txBody>
      </p:sp>
      <p:sp>
        <p:nvSpPr>
          <p:cNvPr id="164867" name="Rectangle 3"/>
          <p:cNvSpPr>
            <a:spLocks noGrp="1" noChangeArrowheads="1"/>
          </p:cNvSpPr>
          <p:nvPr>
            <p:ph type="body" idx="1"/>
          </p:nvPr>
        </p:nvSpPr>
        <p:spPr>
          <a:xfrm>
            <a:off x="539750" y="1052736"/>
            <a:ext cx="8415338" cy="5079777"/>
          </a:xfrm>
        </p:spPr>
        <p:txBody>
          <a:bodyPr/>
          <a:lstStyle/>
          <a:p>
            <a:pPr>
              <a:lnSpc>
                <a:spcPts val="3100"/>
              </a:lnSpc>
            </a:pPr>
            <a:r>
              <a:rPr lang="zh-CN" sz="2400" dirty="0"/>
              <a:t>影响抽检方案可靠性的最主要因素</a:t>
            </a:r>
            <a:r>
              <a:rPr lang="zh-CN" altLang="zh-CN" sz="2400" dirty="0"/>
              <a:t>:</a:t>
            </a:r>
            <a:r>
              <a:rPr lang="zh-CN" sz="2400" dirty="0"/>
              <a:t>样本容量和判别界限。</a:t>
            </a:r>
          </a:p>
          <a:p>
            <a:pPr indent="14288">
              <a:lnSpc>
                <a:spcPts val="3100"/>
              </a:lnSpc>
              <a:buNone/>
            </a:pPr>
            <a:r>
              <a:rPr lang="zh-CN" altLang="zh-CN" sz="2400" dirty="0" smtClean="0"/>
              <a:t>1</a:t>
            </a:r>
            <a:r>
              <a:rPr lang="zh-CN" altLang="zh-CN" sz="2400" dirty="0"/>
              <a:t>) </a:t>
            </a:r>
            <a:r>
              <a:rPr lang="zh-CN" sz="2400" dirty="0"/>
              <a:t>合格判定数</a:t>
            </a:r>
            <a:r>
              <a:rPr lang="zh-CN" altLang="zh-CN" sz="2400" dirty="0"/>
              <a:t>c</a:t>
            </a:r>
            <a:r>
              <a:rPr lang="zh-CN" sz="2400" dirty="0"/>
              <a:t>对方案可靠性的影响</a:t>
            </a:r>
          </a:p>
          <a:p>
            <a:pPr indent="14288">
              <a:lnSpc>
                <a:spcPts val="3100"/>
              </a:lnSpc>
              <a:buNone/>
            </a:pPr>
            <a:r>
              <a:rPr lang="zh-CN" sz="2400" dirty="0"/>
              <a:t>在抽样方案</a:t>
            </a:r>
            <a:r>
              <a:rPr lang="zh-CN" altLang="zh-CN" sz="2400" dirty="0"/>
              <a:t>(n,c)</a:t>
            </a:r>
            <a:r>
              <a:rPr lang="zh-CN" sz="2400" dirty="0"/>
              <a:t>中，若</a:t>
            </a:r>
            <a:r>
              <a:rPr lang="zh-CN" altLang="zh-CN" sz="2400" dirty="0"/>
              <a:t>n</a:t>
            </a:r>
            <a:r>
              <a:rPr lang="zh-CN" sz="2400" dirty="0"/>
              <a:t>一定，则</a:t>
            </a:r>
            <a:r>
              <a:rPr lang="zh-CN" altLang="zh-CN" sz="2400" dirty="0"/>
              <a:t>c</a:t>
            </a:r>
            <a:r>
              <a:rPr lang="zh-CN" sz="2400" dirty="0"/>
              <a:t>越大，方案的可靠性就越差。</a:t>
            </a:r>
          </a:p>
          <a:p>
            <a:pPr indent="14288">
              <a:lnSpc>
                <a:spcPts val="3100"/>
              </a:lnSpc>
              <a:buNone/>
            </a:pPr>
            <a:r>
              <a:rPr lang="zh-CN" altLang="zh-CN" sz="2400" dirty="0"/>
              <a:t>2) </a:t>
            </a:r>
            <a:r>
              <a:rPr lang="zh-CN" sz="2400" dirty="0"/>
              <a:t>样本容量</a:t>
            </a:r>
            <a:r>
              <a:rPr lang="zh-CN" altLang="zh-CN" sz="2400" dirty="0"/>
              <a:t>n</a:t>
            </a:r>
            <a:r>
              <a:rPr lang="zh-CN" sz="2400" dirty="0"/>
              <a:t>对可靠性的影响</a:t>
            </a:r>
          </a:p>
          <a:p>
            <a:pPr indent="14288">
              <a:lnSpc>
                <a:spcPts val="3100"/>
              </a:lnSpc>
              <a:buNone/>
            </a:pPr>
            <a:r>
              <a:rPr lang="zh-CN" sz="2400" dirty="0"/>
              <a:t>若合格判定数</a:t>
            </a:r>
            <a:r>
              <a:rPr lang="zh-CN" altLang="zh-CN" sz="2400" dirty="0"/>
              <a:t>c</a:t>
            </a:r>
            <a:r>
              <a:rPr lang="zh-CN" sz="2400" dirty="0"/>
              <a:t>不变，则样本容量越大，方案的可靠性就越好。</a:t>
            </a:r>
          </a:p>
          <a:p>
            <a:pPr indent="14288">
              <a:lnSpc>
                <a:spcPts val="3100"/>
              </a:lnSpc>
              <a:buNone/>
            </a:pPr>
            <a:r>
              <a:rPr lang="zh-CN" altLang="zh-CN" sz="2400" dirty="0"/>
              <a:t>3)</a:t>
            </a:r>
            <a:r>
              <a:rPr lang="zh-CN" sz="2400" dirty="0"/>
              <a:t>批量的大小对方案可靠性的影响</a:t>
            </a:r>
          </a:p>
          <a:p>
            <a:pPr indent="14288">
              <a:lnSpc>
                <a:spcPts val="3100"/>
              </a:lnSpc>
              <a:buNone/>
            </a:pPr>
            <a:r>
              <a:rPr lang="zh-CN" sz="2400" dirty="0"/>
              <a:t>当抽检方案</a:t>
            </a:r>
            <a:r>
              <a:rPr lang="zh-CN" sz="2400" dirty="0" smtClean="0"/>
              <a:t>一定，</a:t>
            </a:r>
            <a:r>
              <a:rPr lang="zh-CN" sz="2400" dirty="0"/>
              <a:t>批量对方案可靠性的影响并不大，一般当批量为所抽取样本的</a:t>
            </a:r>
            <a:r>
              <a:rPr lang="zh-CN" altLang="zh-CN" sz="2400" dirty="0"/>
              <a:t>10</a:t>
            </a:r>
            <a:r>
              <a:rPr lang="zh-CN" sz="2400" dirty="0"/>
              <a:t>倍以上时，即可将批量视为无限大，这时可不考虑批量对方案可靠性的影响。</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zh-CN" sz="3600" dirty="0" smtClean="0">
                <a:solidFill>
                  <a:srgbClr val="C00000"/>
                </a:solidFill>
              </a:rPr>
              <a:t>合格控制的实施</a:t>
            </a:r>
            <a:endParaRPr lang="zh-CN" altLang="zh-CN" dirty="0">
              <a:solidFill>
                <a:srgbClr val="C00000"/>
              </a:solidFill>
            </a:endParaRPr>
          </a:p>
        </p:txBody>
      </p:sp>
      <p:sp>
        <p:nvSpPr>
          <p:cNvPr id="165891" name="Rectangle 3"/>
          <p:cNvSpPr>
            <a:spLocks noGrp="1" noChangeArrowheads="1"/>
          </p:cNvSpPr>
          <p:nvPr>
            <p:ph type="body" idx="1"/>
          </p:nvPr>
        </p:nvSpPr>
        <p:spPr>
          <a:xfrm>
            <a:off x="684213" y="1124744"/>
            <a:ext cx="8270875" cy="5007769"/>
          </a:xfrm>
        </p:spPr>
        <p:txBody>
          <a:bodyPr/>
          <a:lstStyle/>
          <a:p>
            <a:pPr indent="14288">
              <a:lnSpc>
                <a:spcPts val="3000"/>
              </a:lnSpc>
              <a:buNone/>
            </a:pPr>
            <a:r>
              <a:rPr lang="zh-CN" altLang="zh-CN" sz="2400" b="1" dirty="0" smtClean="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1)</a:t>
            </a:r>
            <a:r>
              <a:rPr lang="zh-CN" sz="2400" b="1" dirty="0">
                <a:solidFill>
                  <a:srgbClr val="7030A0"/>
                </a:solidFill>
                <a:effectLst>
                  <a:outerShdw blurRad="38100" dist="38100" dir="2700000" algn="tl">
                    <a:srgbClr val="000000">
                      <a:alpha val="43137"/>
                    </a:srgbClr>
                  </a:outerShdw>
                </a:effectLst>
              </a:rPr>
              <a:t>项目实施阶段的合格控制</a:t>
            </a:r>
          </a:p>
          <a:p>
            <a:pPr indent="642938">
              <a:lnSpc>
                <a:spcPts val="3000"/>
              </a:lnSpc>
              <a:buNone/>
            </a:pPr>
            <a:r>
              <a:rPr lang="zh-CN" sz="2400" dirty="0"/>
              <a:t>在项目实施阶段，通过制订合格控制计划、建立合格控制制度、合理确定合格控制周期、严格实施控制计划等环节加以实现。</a:t>
            </a:r>
          </a:p>
          <a:p>
            <a:pPr indent="457200">
              <a:lnSpc>
                <a:spcPts val="3000"/>
              </a:lnSpc>
              <a:buNone/>
            </a:pPr>
            <a:r>
              <a:rPr lang="zh-CN" altLang="zh-CN" sz="2400" dirty="0"/>
              <a:t>1) </a:t>
            </a:r>
            <a:r>
              <a:rPr lang="zh-CN" sz="2400" dirty="0"/>
              <a:t>制订合格控制计划</a:t>
            </a:r>
          </a:p>
          <a:p>
            <a:pPr indent="457200">
              <a:lnSpc>
                <a:spcPts val="3000"/>
              </a:lnSpc>
              <a:buNone/>
            </a:pPr>
            <a:r>
              <a:rPr lang="zh-CN" altLang="zh-CN" sz="2400" dirty="0"/>
              <a:t>2) </a:t>
            </a:r>
            <a:r>
              <a:rPr lang="zh-CN" sz="2400" dirty="0"/>
              <a:t>建立合格控制制度</a:t>
            </a:r>
          </a:p>
          <a:p>
            <a:pPr indent="457200">
              <a:lnSpc>
                <a:spcPts val="3000"/>
              </a:lnSpc>
              <a:buNone/>
            </a:pPr>
            <a:r>
              <a:rPr lang="zh-CN" altLang="zh-CN" sz="2400" dirty="0"/>
              <a:t>3) </a:t>
            </a:r>
            <a:r>
              <a:rPr lang="zh-CN" sz="2400" dirty="0"/>
              <a:t>合理确定合格控制周期</a:t>
            </a:r>
          </a:p>
          <a:p>
            <a:pPr indent="457200">
              <a:lnSpc>
                <a:spcPts val="3000"/>
              </a:lnSpc>
              <a:buNone/>
            </a:pPr>
            <a:r>
              <a:rPr lang="zh-CN" altLang="zh-CN" sz="2400" dirty="0"/>
              <a:t>4) </a:t>
            </a:r>
            <a:r>
              <a:rPr lang="zh-CN" sz="2400" dirty="0"/>
              <a:t>严格实施</a:t>
            </a:r>
          </a:p>
          <a:p>
            <a:pPr indent="14288">
              <a:lnSpc>
                <a:spcPts val="3000"/>
              </a:lnSpc>
              <a:buNone/>
            </a:pPr>
            <a:r>
              <a:rPr lang="zh-CN" altLang="zh-CN" sz="2400" b="1" dirty="0">
                <a:solidFill>
                  <a:srgbClr val="7030A0"/>
                </a:solidFill>
                <a:effectLst>
                  <a:outerShdw blurRad="38100" dist="38100" dir="2700000" algn="tl">
                    <a:srgbClr val="000000">
                      <a:alpha val="43137"/>
                    </a:srgbClr>
                  </a:outerShdw>
                </a:effectLst>
              </a:rPr>
              <a:t>(2) 项目收尾阶段的合格控制</a:t>
            </a:r>
          </a:p>
          <a:p>
            <a:pPr indent="642938">
              <a:lnSpc>
                <a:spcPts val="3000"/>
              </a:lnSpc>
              <a:buNone/>
            </a:pPr>
            <a:r>
              <a:rPr lang="zh-CN" sz="2400" dirty="0"/>
              <a:t>项目收尾阶段的合格控制主要工作是项目验收。采用必要的手段和方法对已完项目的质量加以评判，合格者接受，不合格者拒收。</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sz="3600" dirty="0" smtClean="0"/>
              <a:t>（七）</a:t>
            </a:r>
            <a:r>
              <a:rPr lang="zh-CN" sz="3600" b="1" dirty="0" smtClean="0"/>
              <a:t>质量</a:t>
            </a:r>
            <a:r>
              <a:rPr lang="zh-CN" sz="3600" b="1" dirty="0"/>
              <a:t>决策方法</a:t>
            </a:r>
          </a:p>
        </p:txBody>
      </p:sp>
      <p:sp>
        <p:nvSpPr>
          <p:cNvPr id="166915" name="Rectangle 3"/>
          <p:cNvSpPr>
            <a:spLocks noGrp="1" noChangeArrowheads="1"/>
          </p:cNvSpPr>
          <p:nvPr>
            <p:ph type="body" idx="1"/>
          </p:nvPr>
        </p:nvSpPr>
        <p:spPr>
          <a:xfrm>
            <a:off x="179388" y="1196752"/>
            <a:ext cx="8780462" cy="4907186"/>
          </a:xfrm>
        </p:spPr>
        <p:txBody>
          <a:bodyPr/>
          <a:lstStyle/>
          <a:p>
            <a:pPr>
              <a:lnSpc>
                <a:spcPct val="150000"/>
              </a:lnSpc>
            </a:pPr>
            <a:r>
              <a:rPr lang="zh-CN" sz="2400" dirty="0" smtClean="0"/>
              <a:t>首要问题：</a:t>
            </a:r>
            <a:r>
              <a:rPr lang="zh-CN" sz="2400" dirty="0"/>
              <a:t>如何确定质量目标；</a:t>
            </a:r>
          </a:p>
          <a:p>
            <a:pPr>
              <a:lnSpc>
                <a:spcPct val="150000"/>
              </a:lnSpc>
            </a:pPr>
            <a:r>
              <a:rPr lang="zh-CN" sz="2400" dirty="0" smtClean="0"/>
              <a:t>其次：</a:t>
            </a:r>
            <a:r>
              <a:rPr lang="zh-CN" sz="2400" dirty="0"/>
              <a:t>为实现质量目标，</a:t>
            </a:r>
            <a:r>
              <a:rPr lang="zh-CN" sz="2400" dirty="0" smtClean="0"/>
              <a:t>如何选出</a:t>
            </a:r>
            <a:r>
              <a:rPr lang="zh-CN" sz="2400" dirty="0"/>
              <a:t>最佳方案，并付诸实施；</a:t>
            </a:r>
          </a:p>
          <a:p>
            <a:pPr>
              <a:lnSpc>
                <a:spcPct val="150000"/>
              </a:lnSpc>
            </a:pPr>
            <a:r>
              <a:rPr lang="zh-CN" sz="2400" dirty="0" smtClean="0"/>
              <a:t>第三：</a:t>
            </a:r>
            <a:r>
              <a:rPr lang="zh-CN" sz="2400" dirty="0"/>
              <a:t>在实施过程中，发生了问题，</a:t>
            </a:r>
            <a:r>
              <a:rPr lang="zh-CN" sz="2400" dirty="0" smtClean="0"/>
              <a:t>如何解决</a:t>
            </a:r>
            <a:r>
              <a:rPr lang="zh-CN" sz="2400" dirty="0"/>
              <a:t>，保证实现目标。</a:t>
            </a:r>
          </a:p>
          <a:p>
            <a:pPr>
              <a:lnSpc>
                <a:spcPct val="150000"/>
              </a:lnSpc>
              <a:buFont typeface="Wingdings" pitchFamily="2" charset="2"/>
              <a:buNone/>
            </a:pPr>
            <a:endParaRPr lang="en-US" altLang="zh-CN" sz="2400" dirty="0" smtClean="0"/>
          </a:p>
          <a:p>
            <a:pPr>
              <a:lnSpc>
                <a:spcPct val="150000"/>
              </a:lnSpc>
              <a:buFont typeface="Wingdings" pitchFamily="2" charset="2"/>
              <a:buNone/>
            </a:pPr>
            <a:r>
              <a:rPr lang="zh-CN" sz="2400" dirty="0" smtClean="0"/>
              <a:t>决策</a:t>
            </a:r>
            <a:r>
              <a:rPr lang="zh-CN" sz="2400" dirty="0"/>
              <a:t>贯穿于质量控制的全过程</a:t>
            </a:r>
            <a:r>
              <a:rPr lang="zh-CN" sz="2400" dirty="0" smtClean="0"/>
              <a:t>；</a:t>
            </a:r>
            <a:endParaRPr lang="zh-CN" sz="2400" dirty="0"/>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468313" y="1124744"/>
            <a:ext cx="8486775" cy="5007769"/>
          </a:xfrm>
        </p:spPr>
        <p:txBody>
          <a:bodyPr/>
          <a:lstStyle/>
          <a:p>
            <a:pPr>
              <a:lnSpc>
                <a:spcPct val="150000"/>
              </a:lnSpc>
            </a:pPr>
            <a:r>
              <a:rPr lang="zh-CN" altLang="zh-CN" sz="2800" b="1" dirty="0" smtClean="0">
                <a:solidFill>
                  <a:srgbClr val="7030A0"/>
                </a:solidFill>
                <a:effectLst>
                  <a:outerShdw blurRad="38100" dist="38100" dir="2700000" algn="tl">
                    <a:srgbClr val="000000">
                      <a:alpha val="43137"/>
                    </a:srgbClr>
                  </a:outerShdw>
                </a:effectLst>
              </a:rPr>
              <a:t>1. 决策方法</a:t>
            </a:r>
          </a:p>
          <a:p>
            <a:pPr indent="14288">
              <a:lnSpc>
                <a:spcPct val="150000"/>
              </a:lnSpc>
              <a:buNone/>
            </a:pPr>
            <a:r>
              <a:rPr lang="zh-CN" altLang="zh-CN" sz="2400" dirty="0" smtClean="0"/>
              <a:t>肯定型</a:t>
            </a:r>
            <a:r>
              <a:rPr lang="zh-CN" altLang="zh-CN" sz="2400" dirty="0" smtClean="0"/>
              <a:t>决策方法，风险型决策方法和决策树法。</a:t>
            </a:r>
          </a:p>
          <a:p>
            <a:pPr indent="14288">
              <a:lnSpc>
                <a:spcPct val="150000"/>
              </a:lnSpc>
              <a:buNone/>
            </a:pPr>
            <a:r>
              <a:rPr lang="zh-CN" altLang="zh-CN" sz="2400" b="1" dirty="0" smtClean="0"/>
              <a:t>(1) 肯定型</a:t>
            </a:r>
            <a:r>
              <a:rPr lang="zh-CN" altLang="zh-CN" sz="2400" b="1" dirty="0" smtClean="0"/>
              <a:t>决策方法</a:t>
            </a:r>
          </a:p>
          <a:p>
            <a:pPr indent="14288">
              <a:lnSpc>
                <a:spcPct val="150000"/>
              </a:lnSpc>
              <a:buNone/>
            </a:pPr>
            <a:r>
              <a:rPr lang="zh-CN" altLang="zh-CN" sz="2400" dirty="0" smtClean="0"/>
              <a:t>是</a:t>
            </a:r>
            <a:r>
              <a:rPr lang="zh-CN" altLang="zh-CN" sz="2400" dirty="0" smtClean="0"/>
              <a:t>在已知的多个备选方案中，选择一个最佳方案。</a:t>
            </a:r>
          </a:p>
          <a:p>
            <a:pPr>
              <a:lnSpc>
                <a:spcPct val="150000"/>
              </a:lnSpc>
              <a:buNone/>
            </a:pPr>
            <a:r>
              <a:rPr lang="en-US" altLang="zh-CN" sz="2400" b="1" dirty="0" smtClean="0"/>
              <a:t>	</a:t>
            </a:r>
            <a:r>
              <a:rPr lang="zh-CN" altLang="zh-CN" sz="2400" b="1" dirty="0" smtClean="0"/>
              <a:t>(</a:t>
            </a:r>
            <a:r>
              <a:rPr lang="zh-CN" altLang="zh-CN" sz="2400" b="1" dirty="0"/>
              <a:t>2)  </a:t>
            </a:r>
            <a:r>
              <a:rPr lang="zh-CN" sz="2400" b="1" dirty="0"/>
              <a:t>风险型决策方法</a:t>
            </a:r>
          </a:p>
          <a:p>
            <a:pPr indent="14288">
              <a:lnSpc>
                <a:spcPct val="150000"/>
              </a:lnSpc>
              <a:buNone/>
            </a:pPr>
            <a:r>
              <a:rPr lang="zh-CN" sz="2400" dirty="0" smtClean="0"/>
              <a:t>哪</a:t>
            </a:r>
            <a:r>
              <a:rPr lang="zh-CN" sz="2400" dirty="0"/>
              <a:t>一</a:t>
            </a:r>
            <a:r>
              <a:rPr lang="zh-CN" sz="2400" dirty="0" smtClean="0"/>
              <a:t>种</a:t>
            </a:r>
            <a:r>
              <a:rPr lang="zh-CN" altLang="en-US" sz="2400" dirty="0" smtClean="0"/>
              <a:t>状态</a:t>
            </a:r>
            <a:r>
              <a:rPr lang="zh-CN" sz="2400" dirty="0" smtClean="0"/>
              <a:t>会发生不肯定，发生</a:t>
            </a:r>
            <a:r>
              <a:rPr lang="zh-CN" sz="2400" dirty="0"/>
              <a:t>的</a:t>
            </a:r>
            <a:r>
              <a:rPr lang="zh-CN" sz="2400" dirty="0" smtClean="0"/>
              <a:t>可能性可</a:t>
            </a:r>
            <a:r>
              <a:rPr lang="zh-CN" altLang="en-US" sz="2400" dirty="0" smtClean="0"/>
              <a:t>知。</a:t>
            </a:r>
            <a:endParaRPr lang="zh-CN" sz="2400" dirty="0"/>
          </a:p>
          <a:p>
            <a:pPr indent="14288">
              <a:lnSpc>
                <a:spcPct val="150000"/>
              </a:lnSpc>
              <a:buNone/>
            </a:pPr>
            <a:r>
              <a:rPr lang="zh-CN" sz="2400" dirty="0" smtClean="0"/>
              <a:t>期望值</a:t>
            </a:r>
            <a:r>
              <a:rPr lang="zh-CN" sz="2400" dirty="0"/>
              <a:t>准则、合理准则、优势准则、意向水平</a:t>
            </a:r>
            <a:r>
              <a:rPr lang="zh-CN" sz="2400" dirty="0" smtClean="0"/>
              <a:t>准则。</a:t>
            </a:r>
            <a:endParaRPr lang="zh-CN" sz="2400" dirty="0"/>
          </a:p>
        </p:txBody>
      </p:sp>
      <p:sp>
        <p:nvSpPr>
          <p:cNvPr id="4" name="Rectangle 2"/>
          <p:cNvSpPr>
            <a:spLocks noGrp="1" noChangeArrowheads="1"/>
          </p:cNvSpPr>
          <p:nvPr>
            <p:ph type="title"/>
          </p:nvPr>
        </p:nvSpPr>
        <p:spPr/>
        <p:txBody>
          <a:bodyPr/>
          <a:lstStyle/>
          <a:p>
            <a:r>
              <a:rPr lang="zh-CN" altLang="en-US" sz="3600" dirty="0" smtClean="0"/>
              <a:t>（七）</a:t>
            </a:r>
            <a:r>
              <a:rPr lang="zh-CN" sz="3600" b="1" dirty="0" smtClean="0"/>
              <a:t>质量</a:t>
            </a:r>
            <a:r>
              <a:rPr lang="zh-CN" sz="3600" b="1" dirty="0"/>
              <a:t>决策方法</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zh-CN" sz="3600" dirty="0" smtClean="0">
                <a:solidFill>
                  <a:srgbClr val="C00000"/>
                </a:solidFill>
              </a:rPr>
              <a:t>风险型决策方法</a:t>
            </a:r>
            <a:endParaRPr lang="zh-CN" altLang="zh-CN" sz="3600" dirty="0">
              <a:solidFill>
                <a:srgbClr val="C00000"/>
              </a:solidFill>
            </a:endParaRPr>
          </a:p>
        </p:txBody>
      </p:sp>
      <p:sp>
        <p:nvSpPr>
          <p:cNvPr id="168963" name="Rectangle 3"/>
          <p:cNvSpPr>
            <a:spLocks noGrp="1" noChangeArrowheads="1"/>
          </p:cNvSpPr>
          <p:nvPr>
            <p:ph type="body" idx="1"/>
          </p:nvPr>
        </p:nvSpPr>
        <p:spPr>
          <a:xfrm>
            <a:off x="468313" y="1124744"/>
            <a:ext cx="8486775" cy="5007769"/>
          </a:xfrm>
        </p:spPr>
        <p:txBody>
          <a:bodyPr/>
          <a:lstStyle/>
          <a:p>
            <a:pPr>
              <a:lnSpc>
                <a:spcPct val="90000"/>
              </a:lnSpc>
              <a:buNone/>
            </a:pPr>
            <a:endParaRPr lang="zh-CN" altLang="zh-CN" sz="2400" dirty="0" smtClean="0"/>
          </a:p>
          <a:p>
            <a:pPr>
              <a:lnSpc>
                <a:spcPct val="90000"/>
              </a:lnSpc>
            </a:pPr>
            <a:r>
              <a:rPr lang="zh-CN" altLang="zh-CN" sz="2400" b="1" dirty="0" smtClean="0"/>
              <a:t>1) 优势准则。</a:t>
            </a:r>
            <a:r>
              <a:rPr lang="zh-CN" altLang="zh-CN" sz="2400" dirty="0" smtClean="0"/>
              <a:t>优势准则用于多方案的决策矩阵的选优。即对各方案进行比较，评价哪些方案为优势，哪些方案为劣势，从而舍弃劣者，在减少了备选方案的基础上，再进行选优。</a:t>
            </a:r>
          </a:p>
          <a:p>
            <a:r>
              <a:rPr lang="zh-CN" altLang="zh-CN" sz="2400" b="1" dirty="0" smtClean="0"/>
              <a:t>2</a:t>
            </a:r>
            <a:r>
              <a:rPr lang="zh-CN" sz="2400" b="1" dirty="0"/>
              <a:t>）期望值准则</a:t>
            </a:r>
            <a:r>
              <a:rPr lang="zh-CN" sz="2400" dirty="0"/>
              <a:t>。期望值，就是在不同状态下可能得到的值，或希望得到的值。决策时，先计算决策问题的支付矩阵，然后计算出每个方案的期望值，最后以期望值为标准，选择最大或最小的方案为最优方案。</a:t>
            </a:r>
          </a:p>
          <a:p>
            <a:r>
              <a:rPr lang="zh-CN" altLang="zh-CN" sz="2400" b="1" dirty="0"/>
              <a:t>3</a:t>
            </a:r>
            <a:r>
              <a:rPr lang="zh-CN" sz="2400" b="1" dirty="0"/>
              <a:t>）合理准则</a:t>
            </a:r>
            <a:r>
              <a:rPr lang="zh-CN" sz="2400" dirty="0"/>
              <a:t>。合理准则也称普拉斯准则。主要用于缺乏历史资料或资料很少的情况下，认为</a:t>
            </a:r>
            <a:r>
              <a:rPr lang="zh-CN" sz="2400" dirty="0">
                <a:solidFill>
                  <a:schemeClr val="hlink"/>
                </a:solidFill>
              </a:rPr>
              <a:t>各种自然状态发生的概率是相等的</a:t>
            </a:r>
            <a:r>
              <a:rPr lang="zh-CN" sz="2400" dirty="0"/>
              <a:t>。</a:t>
            </a:r>
          </a:p>
          <a:p>
            <a:r>
              <a:rPr lang="zh-CN" altLang="zh-CN" sz="2400" b="1" dirty="0"/>
              <a:t>4</a:t>
            </a:r>
            <a:r>
              <a:rPr lang="zh-CN" sz="2400" b="1" dirty="0"/>
              <a:t>）意向水平准则</a:t>
            </a:r>
            <a:r>
              <a:rPr lang="zh-CN" sz="2400" dirty="0"/>
              <a:t>。根据决策者所拥有的条件和质量目标要求，</a:t>
            </a:r>
            <a:r>
              <a:rPr lang="zh-CN" sz="2400" dirty="0">
                <a:solidFill>
                  <a:schemeClr val="hlink"/>
                </a:solidFill>
              </a:rPr>
              <a:t>确定一个界限</a:t>
            </a:r>
            <a:r>
              <a:rPr lang="zh-CN" sz="2400" dirty="0"/>
              <a:t>，凡是不符合这一界限的方案予以舍弃。</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zh-CN" sz="3600" dirty="0" smtClean="0">
                <a:solidFill>
                  <a:srgbClr val="C00000"/>
                </a:solidFill>
              </a:rPr>
              <a:t>决策方法</a:t>
            </a:r>
            <a:endParaRPr lang="zh-CN" altLang="zh-CN" sz="3600" dirty="0">
              <a:solidFill>
                <a:srgbClr val="C00000"/>
              </a:solidFill>
            </a:endParaRPr>
          </a:p>
        </p:txBody>
      </p:sp>
      <p:sp>
        <p:nvSpPr>
          <p:cNvPr id="169987" name="Rectangle 3"/>
          <p:cNvSpPr>
            <a:spLocks noGrp="1" noChangeArrowheads="1"/>
          </p:cNvSpPr>
          <p:nvPr>
            <p:ph type="body" idx="1"/>
          </p:nvPr>
        </p:nvSpPr>
        <p:spPr>
          <a:xfrm>
            <a:off x="395288" y="1268760"/>
            <a:ext cx="8424862" cy="4690715"/>
          </a:xfrm>
        </p:spPr>
        <p:txBody>
          <a:bodyPr/>
          <a:lstStyle/>
          <a:p>
            <a:r>
              <a:rPr lang="zh-CN" sz="2400" b="1" dirty="0"/>
              <a:t>（</a:t>
            </a:r>
            <a:r>
              <a:rPr lang="zh-CN" altLang="zh-CN" sz="2400" b="1" dirty="0"/>
              <a:t>3</a:t>
            </a:r>
            <a:r>
              <a:rPr lang="zh-CN" sz="2400" b="1" dirty="0"/>
              <a:t>）决策树法</a:t>
            </a:r>
          </a:p>
          <a:p>
            <a:r>
              <a:rPr lang="zh-CN" sz="2400" dirty="0"/>
              <a:t>决策树，是以树的生长过程不断分枝表示事件发生的各种可能性，用分枝和剪修来选优的决策方法。</a:t>
            </a:r>
          </a:p>
          <a:p>
            <a:r>
              <a:rPr lang="zh-CN" sz="2400" dirty="0"/>
              <a:t>决策树的组成部分包括：决策点、方案分枝、自然状态点、概率分枝等。</a:t>
            </a:r>
          </a:p>
        </p:txBody>
      </p:sp>
      <p:grpSp>
        <p:nvGrpSpPr>
          <p:cNvPr id="2" name="Group 4"/>
          <p:cNvGrpSpPr>
            <a:grpSpLocks/>
          </p:cNvGrpSpPr>
          <p:nvPr/>
        </p:nvGrpSpPr>
        <p:grpSpPr bwMode="auto">
          <a:xfrm>
            <a:off x="2124075" y="3933825"/>
            <a:ext cx="4608513" cy="2303463"/>
            <a:chOff x="0" y="0"/>
            <a:chExt cx="3910" cy="2041"/>
          </a:xfrm>
        </p:grpSpPr>
        <p:sp>
          <p:nvSpPr>
            <p:cNvPr id="169989" name="Rectangle 5"/>
            <p:cNvSpPr>
              <a:spLocks noChangeArrowheads="1"/>
            </p:cNvSpPr>
            <p:nvPr/>
          </p:nvSpPr>
          <p:spPr bwMode="auto">
            <a:xfrm>
              <a:off x="2700" y="1092"/>
              <a:ext cx="90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概率分枝</a:t>
              </a:r>
              <a:endParaRPr lang="zh-CN" altLang="en-US" sz="1600" smtClean="0">
                <a:solidFill>
                  <a:srgbClr val="000000"/>
                </a:solidFill>
                <a:latin typeface="Tahoma" pitchFamily="34" charset="0"/>
              </a:endParaRPr>
            </a:p>
          </p:txBody>
        </p:sp>
        <p:sp>
          <p:nvSpPr>
            <p:cNvPr id="169990" name="Rectangle 6"/>
            <p:cNvSpPr>
              <a:spLocks noChangeArrowheads="1"/>
            </p:cNvSpPr>
            <p:nvPr/>
          </p:nvSpPr>
          <p:spPr bwMode="auto">
            <a:xfrm>
              <a:off x="180" y="663"/>
              <a:ext cx="90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决策点</a:t>
              </a:r>
              <a:endParaRPr lang="zh-CN" altLang="en-US" sz="1600" smtClean="0">
                <a:solidFill>
                  <a:srgbClr val="000000"/>
                </a:solidFill>
                <a:latin typeface="Tahoma" pitchFamily="34" charset="0"/>
              </a:endParaRPr>
            </a:p>
          </p:txBody>
        </p:sp>
        <p:sp>
          <p:nvSpPr>
            <p:cNvPr id="169991" name="Rectangle 7"/>
            <p:cNvSpPr>
              <a:spLocks noChangeArrowheads="1"/>
            </p:cNvSpPr>
            <p:nvPr/>
          </p:nvSpPr>
          <p:spPr bwMode="auto">
            <a:xfrm>
              <a:off x="0" y="936"/>
              <a:ext cx="1260" cy="468"/>
            </a:xfrm>
            <a:prstGeom prst="rect">
              <a:avLst/>
            </a:prstGeom>
            <a:solidFill>
              <a:srgbClr val="FFFFFF"/>
            </a:solidFill>
            <a:ln w="9525" cmpd="sng">
              <a:solidFill>
                <a:srgbClr val="000000"/>
              </a:solidFill>
              <a:miter lim="800000"/>
              <a:headEnd/>
              <a:tailEnd/>
            </a:ln>
          </p:spPr>
          <p:txBody>
            <a:bodyPr/>
            <a:lstStyle/>
            <a:p>
              <a:pPr algn="ctr"/>
              <a:r>
                <a:rPr lang="zh-CN" altLang="zh-CN" sz="1600" smtClean="0">
                  <a:solidFill>
                    <a:srgbClr val="000000"/>
                  </a:solidFill>
                </a:rPr>
                <a:t>1</a:t>
              </a:r>
              <a:endParaRPr lang="zh-CN" altLang="zh-CN" sz="1600" smtClean="0">
                <a:solidFill>
                  <a:srgbClr val="000000"/>
                </a:solidFill>
                <a:latin typeface="Tahoma" pitchFamily="34" charset="0"/>
              </a:endParaRPr>
            </a:p>
          </p:txBody>
        </p:sp>
        <p:grpSp>
          <p:nvGrpSpPr>
            <p:cNvPr id="3" name="Group 8"/>
            <p:cNvGrpSpPr>
              <a:grpSpLocks/>
            </p:cNvGrpSpPr>
            <p:nvPr/>
          </p:nvGrpSpPr>
          <p:grpSpPr bwMode="auto">
            <a:xfrm>
              <a:off x="2160" y="130"/>
              <a:ext cx="1750" cy="793"/>
              <a:chOff x="0" y="0"/>
              <a:chExt cx="1750" cy="793"/>
            </a:xfrm>
          </p:grpSpPr>
          <p:sp>
            <p:nvSpPr>
              <p:cNvPr id="169993" name="Oval 9"/>
              <p:cNvSpPr>
                <a:spLocks noChangeArrowheads="1"/>
              </p:cNvSpPr>
              <p:nvPr/>
            </p:nvSpPr>
            <p:spPr bwMode="auto">
              <a:xfrm>
                <a:off x="0" y="182"/>
                <a:ext cx="471" cy="468"/>
              </a:xfrm>
              <a:prstGeom prst="ellipse">
                <a:avLst/>
              </a:prstGeom>
              <a:solidFill>
                <a:srgbClr val="FFFFFF"/>
              </a:solidFill>
              <a:ln w="9525" cmpd="sng">
                <a:solidFill>
                  <a:srgbClr val="000000"/>
                </a:solidFill>
                <a:round/>
                <a:headEnd/>
                <a:tailEnd/>
              </a:ln>
            </p:spPr>
            <p:txBody>
              <a:bodyPr lIns="0" tIns="0" rIns="0" bIns="0"/>
              <a:lstStyle/>
              <a:p>
                <a:pPr algn="ctr"/>
                <a:r>
                  <a:rPr lang="zh-CN" altLang="zh-CN" sz="1600" smtClean="0">
                    <a:solidFill>
                      <a:srgbClr val="000000"/>
                    </a:solidFill>
                  </a:rPr>
                  <a:t>2</a:t>
                </a:r>
                <a:endParaRPr lang="zh-CN" altLang="zh-CN" sz="1600" smtClean="0">
                  <a:solidFill>
                    <a:srgbClr val="000000"/>
                  </a:solidFill>
                  <a:latin typeface="Tahoma" pitchFamily="34" charset="0"/>
                </a:endParaRPr>
              </a:p>
            </p:txBody>
          </p:sp>
          <p:sp>
            <p:nvSpPr>
              <p:cNvPr id="169994" name="Line 10"/>
              <p:cNvSpPr>
                <a:spLocks noChangeShapeType="1"/>
              </p:cNvSpPr>
              <p:nvPr/>
            </p:nvSpPr>
            <p:spPr bwMode="auto">
              <a:xfrm rot="140268" flipV="1">
                <a:off x="449" y="0"/>
                <a:ext cx="1260" cy="312"/>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69995" name="Line 11"/>
              <p:cNvSpPr>
                <a:spLocks noChangeShapeType="1"/>
              </p:cNvSpPr>
              <p:nvPr/>
            </p:nvSpPr>
            <p:spPr bwMode="auto">
              <a:xfrm rot="541166">
                <a:off x="399" y="650"/>
                <a:ext cx="1351" cy="143"/>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grpSp>
          <p:nvGrpSpPr>
            <p:cNvPr id="4" name="Group 12"/>
            <p:cNvGrpSpPr>
              <a:grpSpLocks/>
            </p:cNvGrpSpPr>
            <p:nvPr/>
          </p:nvGrpSpPr>
          <p:grpSpPr bwMode="auto">
            <a:xfrm>
              <a:off x="2160" y="1248"/>
              <a:ext cx="1750" cy="793"/>
              <a:chOff x="0" y="0"/>
              <a:chExt cx="1750" cy="793"/>
            </a:xfrm>
          </p:grpSpPr>
          <p:sp>
            <p:nvSpPr>
              <p:cNvPr id="169997" name="Oval 13"/>
              <p:cNvSpPr>
                <a:spLocks noChangeArrowheads="1"/>
              </p:cNvSpPr>
              <p:nvPr/>
            </p:nvSpPr>
            <p:spPr bwMode="auto">
              <a:xfrm>
                <a:off x="0" y="182"/>
                <a:ext cx="471" cy="468"/>
              </a:xfrm>
              <a:prstGeom prst="ellipse">
                <a:avLst/>
              </a:prstGeom>
              <a:solidFill>
                <a:srgbClr val="FFFFFF"/>
              </a:solidFill>
              <a:ln w="9525" cmpd="sng">
                <a:solidFill>
                  <a:srgbClr val="000000"/>
                </a:solidFill>
                <a:round/>
                <a:headEnd/>
                <a:tailEnd/>
              </a:ln>
            </p:spPr>
            <p:txBody>
              <a:bodyPr lIns="0" tIns="0" rIns="0" bIns="0"/>
              <a:lstStyle/>
              <a:p>
                <a:pPr algn="ctr"/>
                <a:r>
                  <a:rPr lang="zh-CN" altLang="zh-CN" sz="1600" smtClean="0">
                    <a:solidFill>
                      <a:srgbClr val="000000"/>
                    </a:solidFill>
                  </a:rPr>
                  <a:t>3</a:t>
                </a:r>
                <a:endParaRPr lang="zh-CN" altLang="zh-CN" sz="1600" smtClean="0">
                  <a:solidFill>
                    <a:srgbClr val="000000"/>
                  </a:solidFill>
                  <a:latin typeface="Tahoma" pitchFamily="34" charset="0"/>
                </a:endParaRPr>
              </a:p>
            </p:txBody>
          </p:sp>
          <p:sp>
            <p:nvSpPr>
              <p:cNvPr id="169998" name="Line 14"/>
              <p:cNvSpPr>
                <a:spLocks noChangeShapeType="1"/>
              </p:cNvSpPr>
              <p:nvPr/>
            </p:nvSpPr>
            <p:spPr bwMode="auto">
              <a:xfrm rot="140268" flipV="1">
                <a:off x="449" y="0"/>
                <a:ext cx="1260" cy="312"/>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69999" name="Line 15"/>
              <p:cNvSpPr>
                <a:spLocks noChangeShapeType="1"/>
              </p:cNvSpPr>
              <p:nvPr/>
            </p:nvSpPr>
            <p:spPr bwMode="auto">
              <a:xfrm rot="541166">
                <a:off x="399" y="650"/>
                <a:ext cx="1351" cy="143"/>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sp>
          <p:nvSpPr>
            <p:cNvPr id="170000" name="Line 16"/>
            <p:cNvSpPr>
              <a:spLocks noChangeShapeType="1"/>
            </p:cNvSpPr>
            <p:nvPr/>
          </p:nvSpPr>
          <p:spPr bwMode="auto">
            <a:xfrm flipV="1">
              <a:off x="1260" y="624"/>
              <a:ext cx="900" cy="468"/>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70001" name="Line 17"/>
            <p:cNvSpPr>
              <a:spLocks noChangeShapeType="1"/>
            </p:cNvSpPr>
            <p:nvPr/>
          </p:nvSpPr>
          <p:spPr bwMode="auto">
            <a:xfrm>
              <a:off x="1260" y="1248"/>
              <a:ext cx="900" cy="468"/>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70002" name="Rectangle 18"/>
            <p:cNvSpPr>
              <a:spLocks noChangeArrowheads="1"/>
            </p:cNvSpPr>
            <p:nvPr/>
          </p:nvSpPr>
          <p:spPr bwMode="auto">
            <a:xfrm>
              <a:off x="900" y="1560"/>
              <a:ext cx="90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方案分枝</a:t>
              </a:r>
              <a:endParaRPr lang="zh-CN" altLang="en-US" sz="1600" smtClean="0">
                <a:solidFill>
                  <a:srgbClr val="000000"/>
                </a:solidFill>
                <a:latin typeface="Tahoma" pitchFamily="34" charset="0"/>
              </a:endParaRPr>
            </a:p>
          </p:txBody>
        </p:sp>
        <p:sp>
          <p:nvSpPr>
            <p:cNvPr id="170003" name="Rectangle 19"/>
            <p:cNvSpPr>
              <a:spLocks noChangeArrowheads="1"/>
            </p:cNvSpPr>
            <p:nvPr/>
          </p:nvSpPr>
          <p:spPr bwMode="auto">
            <a:xfrm>
              <a:off x="1980" y="0"/>
              <a:ext cx="90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自然状态点</a:t>
              </a:r>
              <a:endParaRPr lang="zh-CN" altLang="en-US" sz="1600" smtClean="0">
                <a:solidFill>
                  <a:srgbClr val="000000"/>
                </a:solidFill>
                <a:latin typeface="Tahoma" pitchFamily="34" charset="0"/>
              </a:endParaRPr>
            </a:p>
          </p:txBody>
        </p:sp>
      </p:gr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zh-CN" sz="3600" dirty="0" smtClean="0">
                <a:solidFill>
                  <a:srgbClr val="C00000"/>
                </a:solidFill>
              </a:rPr>
              <a:t>决策树法</a:t>
            </a:r>
            <a:endParaRPr lang="zh-CN" altLang="zh-CN" sz="3600" dirty="0">
              <a:solidFill>
                <a:srgbClr val="C00000"/>
              </a:solidFill>
            </a:endParaRPr>
          </a:p>
        </p:txBody>
      </p:sp>
      <p:sp>
        <p:nvSpPr>
          <p:cNvPr id="171011" name="Rectangle 3"/>
          <p:cNvSpPr>
            <a:spLocks noGrp="1" noChangeArrowheads="1"/>
          </p:cNvSpPr>
          <p:nvPr>
            <p:ph type="body" idx="1"/>
          </p:nvPr>
        </p:nvSpPr>
        <p:spPr/>
        <p:txBody>
          <a:bodyPr/>
          <a:lstStyle/>
          <a:p>
            <a:pPr>
              <a:lnSpc>
                <a:spcPct val="150000"/>
              </a:lnSpc>
            </a:pPr>
            <a:r>
              <a:rPr lang="zh-CN" sz="2400" b="1" dirty="0"/>
              <a:t>决策点：</a:t>
            </a:r>
            <a:r>
              <a:rPr lang="zh-CN" sz="2400" dirty="0"/>
              <a:t>拟达到的目的，如改进质量，提高混凝土强度等。在决策树中，就是树的出发点。</a:t>
            </a:r>
          </a:p>
          <a:p>
            <a:pPr>
              <a:lnSpc>
                <a:spcPct val="150000"/>
              </a:lnSpc>
            </a:pPr>
            <a:r>
              <a:rPr lang="zh-CN" sz="2400" b="1" dirty="0"/>
              <a:t>方案分枝：</a:t>
            </a:r>
            <a:r>
              <a:rPr lang="zh-CN" sz="2400" dirty="0"/>
              <a:t>为达到某项目的，拟采取的各种方案。从决策点引出若干条直线，每条直线代表一个方案。</a:t>
            </a:r>
          </a:p>
          <a:p>
            <a:pPr>
              <a:lnSpc>
                <a:spcPct val="150000"/>
              </a:lnSpc>
            </a:pPr>
            <a:r>
              <a:rPr lang="zh-CN" sz="2400" b="1" dirty="0"/>
              <a:t>自然状态点：</a:t>
            </a:r>
            <a:r>
              <a:rPr lang="zh-CN" sz="2400" dirty="0"/>
              <a:t>在各方案分枝末端画一圆圈，并标注代号。</a:t>
            </a:r>
          </a:p>
          <a:p>
            <a:pPr>
              <a:lnSpc>
                <a:spcPct val="150000"/>
              </a:lnSpc>
            </a:pPr>
            <a:r>
              <a:rPr lang="zh-CN" sz="2400" b="1" dirty="0"/>
              <a:t>概率分枝：</a:t>
            </a:r>
            <a:r>
              <a:rPr lang="zh-CN" sz="2400" dirty="0"/>
              <a:t>从自然状态点引出若干条直线，每条直线代表一种可能性。</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611188" y="1124744"/>
            <a:ext cx="8343900" cy="5007769"/>
          </a:xfrm>
        </p:spPr>
        <p:txBody>
          <a:bodyPr/>
          <a:lstStyle/>
          <a:p>
            <a:pPr marL="609600" indent="-609600">
              <a:lnSpc>
                <a:spcPts val="3000"/>
              </a:lnSpc>
            </a:pPr>
            <a:r>
              <a:rPr lang="zh-CN" altLang="zh-CN" sz="2400" b="1" dirty="0"/>
              <a:t>2.</a:t>
            </a:r>
            <a:r>
              <a:rPr lang="zh-CN" sz="2400" b="1" dirty="0"/>
              <a:t>过程决策程序图法</a:t>
            </a:r>
          </a:p>
          <a:p>
            <a:pPr marL="609600" indent="-609600">
              <a:lnSpc>
                <a:spcPts val="3000"/>
              </a:lnSpc>
            </a:pPr>
            <a:r>
              <a:rPr lang="zh-CN" sz="2400" dirty="0"/>
              <a:t>过程决策程序图法又称</a:t>
            </a:r>
            <a:r>
              <a:rPr lang="zh-CN" altLang="zh-CN" sz="2400" dirty="0"/>
              <a:t>PDPC</a:t>
            </a:r>
            <a:r>
              <a:rPr lang="zh-CN" sz="2400" dirty="0" smtClean="0"/>
              <a:t>法。</a:t>
            </a:r>
            <a:r>
              <a:rPr lang="zh-CN" sz="2400" dirty="0"/>
              <a:t>这是将运筹学中所使用的过程决策程序用于质量控制的方法。</a:t>
            </a:r>
          </a:p>
          <a:p>
            <a:pPr marL="609600" indent="-609600">
              <a:lnSpc>
                <a:spcPts val="3000"/>
              </a:lnSpc>
            </a:pPr>
            <a:r>
              <a:rPr lang="zh-CN" altLang="zh-CN" sz="2400" dirty="0"/>
              <a:t>PDPC</a:t>
            </a:r>
            <a:r>
              <a:rPr lang="zh-CN" sz="2400" dirty="0"/>
              <a:t>法，就是在制定达到质量目标的计划时，加以全面分析，</a:t>
            </a:r>
            <a:r>
              <a:rPr lang="zh-CN" sz="2400" dirty="0">
                <a:solidFill>
                  <a:schemeClr val="hlink"/>
                </a:solidFill>
              </a:rPr>
              <a:t>估计可能出现的问题</a:t>
            </a:r>
            <a:r>
              <a:rPr lang="zh-CN" sz="2400" dirty="0"/>
              <a:t>，制定相应的</a:t>
            </a:r>
            <a:r>
              <a:rPr lang="zh-CN" sz="2400" dirty="0">
                <a:solidFill>
                  <a:schemeClr val="hlink"/>
                </a:solidFill>
              </a:rPr>
              <a:t>应变措施和应变计划</a:t>
            </a:r>
            <a:r>
              <a:rPr lang="zh-CN" sz="2400" dirty="0"/>
              <a:t>，使得计划在实施过程中</a:t>
            </a:r>
            <a:r>
              <a:rPr lang="zh-CN" sz="2400" dirty="0">
                <a:solidFill>
                  <a:schemeClr val="hlink"/>
                </a:solidFill>
              </a:rPr>
              <a:t>遇到问题时</a:t>
            </a:r>
            <a:r>
              <a:rPr lang="zh-CN" sz="2400" dirty="0"/>
              <a:t>，仍能有条不紊地进行，以实现预期目目标。</a:t>
            </a:r>
          </a:p>
          <a:p>
            <a:pPr marL="609600" indent="-609600">
              <a:lnSpc>
                <a:spcPts val="3000"/>
              </a:lnSpc>
            </a:pPr>
            <a:r>
              <a:rPr lang="zh-CN" altLang="zh-CN" sz="2400" b="1" dirty="0"/>
              <a:t>3. </a:t>
            </a:r>
            <a:r>
              <a:rPr lang="zh-CN" sz="2400" b="1" dirty="0"/>
              <a:t>对策表</a:t>
            </a:r>
          </a:p>
          <a:p>
            <a:pPr marL="609600" indent="-609600">
              <a:lnSpc>
                <a:spcPts val="3000"/>
              </a:lnSpc>
            </a:pPr>
            <a:r>
              <a:rPr lang="zh-CN" sz="2400" dirty="0"/>
              <a:t>在项目质量控制中，运用因果分析图法、排列图法、控制图等各种方法所发现的主要质量问题和因素等，都需要进行分析、制定对策并尽快予以解决，以保证或提高项目质量。这一管理过程可借助于对策表进行。</a:t>
            </a:r>
          </a:p>
        </p:txBody>
      </p:sp>
      <p:sp>
        <p:nvSpPr>
          <p:cNvPr id="4" name="Rectangle 2"/>
          <p:cNvSpPr>
            <a:spLocks noGrp="1" noChangeArrowheads="1"/>
          </p:cNvSpPr>
          <p:nvPr>
            <p:ph type="title"/>
          </p:nvPr>
        </p:nvSpPr>
        <p:spPr/>
        <p:txBody>
          <a:bodyPr/>
          <a:lstStyle/>
          <a:p>
            <a:r>
              <a:rPr lang="zh-CN" altLang="en-US" sz="3600" dirty="0" smtClean="0"/>
              <a:t>（七）</a:t>
            </a:r>
            <a:r>
              <a:rPr lang="zh-CN" sz="3600" b="1" dirty="0" smtClean="0"/>
              <a:t>质量</a:t>
            </a:r>
            <a:r>
              <a:rPr lang="zh-CN" sz="3600" b="1" dirty="0"/>
              <a:t>决策方法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187450" y="1989138"/>
            <a:ext cx="7772400" cy="4114800"/>
          </a:xfrm>
        </p:spPr>
        <p:txBody>
          <a:bodyPr/>
          <a:lstStyle/>
          <a:p>
            <a:r>
              <a:rPr lang="zh-CN" altLang="zh-CN" sz="2400"/>
              <a:t>[</a:t>
            </a:r>
            <a:r>
              <a:rPr lang="zh-CN" sz="2400"/>
              <a:t>例</a:t>
            </a:r>
            <a:r>
              <a:rPr lang="zh-CN" altLang="zh-CN" sz="2400"/>
              <a:t>] </a:t>
            </a:r>
            <a:r>
              <a:rPr lang="zh-CN" sz="2400"/>
              <a:t>测得某项目质量数据   </a:t>
            </a:r>
            <a:r>
              <a:rPr lang="zh-CN" altLang="zh-CN" sz="2400"/>
              <a:t>=105mm</a:t>
            </a:r>
            <a:r>
              <a:rPr lang="zh-CN" sz="2400"/>
              <a:t>，</a:t>
            </a:r>
            <a:r>
              <a:rPr lang="zh-CN" altLang="zh-CN" sz="2400"/>
              <a:t>s=15.2mm</a:t>
            </a:r>
            <a:r>
              <a:rPr lang="zh-CN" sz="2400"/>
              <a:t>，规定下限为</a:t>
            </a:r>
            <a:r>
              <a:rPr lang="zh-CN" altLang="zh-CN" sz="2400"/>
              <a:t>95mm</a:t>
            </a:r>
            <a:r>
              <a:rPr lang="zh-CN" sz="2400"/>
              <a:t>，上限为</a:t>
            </a:r>
            <a:r>
              <a:rPr lang="zh-CN" altLang="zh-CN" sz="2400"/>
              <a:t>120mm</a:t>
            </a:r>
            <a:r>
              <a:rPr lang="zh-CN" sz="2400"/>
              <a:t>，估计总体不合格品率。</a:t>
            </a:r>
          </a:p>
          <a:p>
            <a:r>
              <a:rPr lang="zh-CN" sz="2400" b="1"/>
              <a:t>解：</a:t>
            </a:r>
            <a:r>
              <a:rPr lang="zh-CN" sz="2400"/>
              <a:t> </a:t>
            </a: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8437" name="Object 5"/>
          <p:cNvGraphicFramePr>
            <a:graphicFrameLocks noChangeAspect="1"/>
          </p:cNvGraphicFramePr>
          <p:nvPr/>
        </p:nvGraphicFramePr>
        <p:xfrm>
          <a:off x="5003800" y="2060575"/>
          <a:ext cx="317500" cy="358775"/>
        </p:xfrm>
        <a:graphic>
          <a:graphicData uri="http://schemas.openxmlformats.org/presentationml/2006/ole">
            <p:oleObj spid="_x0000_s79874" r:id="rId3" imgW="140138" imgH="165560" progId="Equation.3">
              <p:embed/>
            </p:oleObj>
          </a:graphicData>
        </a:graphic>
      </p:graphicFrame>
      <p:sp>
        <p:nvSpPr>
          <p:cNvPr id="18438"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8439" name="Object 7"/>
          <p:cNvGraphicFramePr>
            <a:graphicFrameLocks noChangeAspect="1"/>
          </p:cNvGraphicFramePr>
          <p:nvPr/>
        </p:nvGraphicFramePr>
        <p:xfrm>
          <a:off x="2195513" y="3284538"/>
          <a:ext cx="4464050" cy="862012"/>
        </p:xfrm>
        <a:graphic>
          <a:graphicData uri="http://schemas.openxmlformats.org/presentationml/2006/ole">
            <p:oleObj spid="_x0000_s79875" r:id="rId4" imgW="2514917" imgH="482917" progId="Equation.3">
              <p:embed/>
            </p:oleObj>
          </a:graphicData>
        </a:graphic>
      </p:graphicFrame>
      <p:sp>
        <p:nvSpPr>
          <p:cNvPr id="18440"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8441" name="Object 9"/>
          <p:cNvGraphicFramePr>
            <a:graphicFrameLocks noChangeAspect="1"/>
          </p:cNvGraphicFramePr>
          <p:nvPr/>
        </p:nvGraphicFramePr>
        <p:xfrm>
          <a:off x="2555875" y="4292600"/>
          <a:ext cx="4103688" cy="896938"/>
        </p:xfrm>
        <a:graphic>
          <a:graphicData uri="http://schemas.openxmlformats.org/presentationml/2006/ole">
            <p:oleObj spid="_x0000_s79876" r:id="rId5" imgW="2133917" imgH="470217" progId="Equation.3">
              <p:embed/>
            </p:oleObj>
          </a:graphicData>
        </a:graphic>
      </p:graphicFrame>
      <p:sp>
        <p:nvSpPr>
          <p:cNvPr id="18442"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8443" name="Object 11"/>
          <p:cNvGraphicFramePr>
            <a:graphicFrameLocks noChangeAspect="1"/>
          </p:cNvGraphicFramePr>
          <p:nvPr/>
        </p:nvGraphicFramePr>
        <p:xfrm>
          <a:off x="1419225" y="5445125"/>
          <a:ext cx="7099300" cy="306388"/>
        </p:xfrm>
        <a:graphic>
          <a:graphicData uri="http://schemas.openxmlformats.org/presentationml/2006/ole">
            <p:oleObj spid="_x0000_s79877" r:id="rId6" imgW="4644486" imgH="203341" progId="Equation.3">
              <p:embed/>
            </p:oleObj>
          </a:graphicData>
        </a:graphic>
      </p:graphicFrame>
      <p:sp>
        <p:nvSpPr>
          <p:cNvPr id="12"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zh-CN" sz="3600" dirty="0" smtClean="0">
                <a:solidFill>
                  <a:srgbClr val="C00000"/>
                </a:solidFill>
              </a:rPr>
              <a:t>对策表</a:t>
            </a:r>
            <a:endParaRPr lang="zh-CN" altLang="zh-CN" sz="3600" dirty="0">
              <a:solidFill>
                <a:srgbClr val="C00000"/>
              </a:solidFill>
            </a:endParaRPr>
          </a:p>
        </p:txBody>
      </p:sp>
      <p:sp>
        <p:nvSpPr>
          <p:cNvPr id="173059" name="Rectangle 3"/>
          <p:cNvSpPr>
            <a:spLocks noGrp="1" noChangeArrowheads="1"/>
          </p:cNvSpPr>
          <p:nvPr>
            <p:ph type="body" idx="1"/>
          </p:nvPr>
        </p:nvSpPr>
        <p:spPr/>
        <p:txBody>
          <a:bodyPr/>
          <a:lstStyle/>
          <a:p>
            <a:r>
              <a:rPr lang="zh-CN" sz="2400"/>
              <a:t>对策表一般应包括下述内容：存在问题、应达到的目标、采取的对策、负责人、完成期限等。对策表以表格形式列出，简单明了。对策表既是实施的计划，又是检查的依据。 </a:t>
            </a:r>
          </a:p>
        </p:txBody>
      </p:sp>
      <p:sp>
        <p:nvSpPr>
          <p:cNvPr id="173060" name="Rectangle 4"/>
          <p:cNvSpPr>
            <a:spLocks noChangeArrowheads="1"/>
          </p:cNvSpPr>
          <p:nvPr/>
        </p:nvSpPr>
        <p:spPr bwMode="auto">
          <a:xfrm>
            <a:off x="1900238" y="2166938"/>
            <a:ext cx="608012" cy="0"/>
          </a:xfrm>
          <a:prstGeom prst="rect">
            <a:avLst/>
          </a:prstGeom>
          <a:noFill/>
          <a:ln w="9525">
            <a:noFill/>
            <a:miter lim="800000"/>
            <a:headEnd/>
            <a:tailEnd/>
          </a:ln>
          <a:effectLst/>
        </p:spPr>
        <p:txBody>
          <a:bodyPr wrap="none">
            <a:spAutoFit/>
          </a:bodyPr>
          <a:lstStyle/>
          <a:p>
            <a:endParaRPr lang="zh-CN" altLang="en-US" sz="2400" smtClean="0">
              <a:solidFill>
                <a:srgbClr val="000000"/>
              </a:solidFill>
              <a:latin typeface="Tahoma" pitchFamily="34" charset="0"/>
            </a:endParaRPr>
          </a:p>
        </p:txBody>
      </p:sp>
      <p:graphicFrame>
        <p:nvGraphicFramePr>
          <p:cNvPr id="173061" name="Group 5"/>
          <p:cNvGraphicFramePr>
            <a:graphicFrameLocks noGrp="1"/>
          </p:cNvGraphicFramePr>
          <p:nvPr/>
        </p:nvGraphicFramePr>
        <p:xfrm>
          <a:off x="395288" y="3644900"/>
          <a:ext cx="8137525" cy="1524000"/>
        </p:xfrm>
        <a:graphic>
          <a:graphicData uri="http://schemas.openxmlformats.org/drawingml/2006/table">
            <a:tbl>
              <a:tblPr/>
              <a:tblGrid>
                <a:gridCol w="925512"/>
                <a:gridCol w="1030288"/>
                <a:gridCol w="1030287"/>
                <a:gridCol w="1028700"/>
                <a:gridCol w="1030288"/>
                <a:gridCol w="1030287"/>
                <a:gridCol w="1235075"/>
                <a:gridCol w="827088"/>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序号</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现状</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目标</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对策</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负责人</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完成期限</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备注</a:t>
                      </a:r>
                      <a:endParaRPr kumimoji="0" 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zh-CN" altLang="zh-CN" sz="1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C0C0C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p:txBody>
          <a:bodyPr/>
          <a:lstStyle/>
          <a:p>
            <a:pPr>
              <a:lnSpc>
                <a:spcPct val="150000"/>
              </a:lnSpc>
            </a:pPr>
            <a:r>
              <a:rPr lang="zh-CN" altLang="zh-CN" sz="2400" b="1" dirty="0"/>
              <a:t>4. </a:t>
            </a:r>
            <a:r>
              <a:rPr lang="zh-CN" sz="2400" b="1" dirty="0"/>
              <a:t>质量决策评价</a:t>
            </a:r>
          </a:p>
          <a:p>
            <a:pPr>
              <a:lnSpc>
                <a:spcPct val="150000"/>
              </a:lnSpc>
            </a:pPr>
            <a:r>
              <a:rPr lang="zh-CN" sz="2400" dirty="0"/>
              <a:t>质量决策的实施必然会耗费时间和资金。因此，决策者在决策时，应对选择的方案是否可行进行技术经济评价和环境适应性评价。此外，方案实施后，亦应进行效果评价，以便总结经验，吸取教训，提高决策水平。</a:t>
            </a:r>
          </a:p>
        </p:txBody>
      </p:sp>
      <p:sp>
        <p:nvSpPr>
          <p:cNvPr id="4" name="Rectangle 2"/>
          <p:cNvSpPr>
            <a:spLocks noGrp="1" noChangeArrowheads="1"/>
          </p:cNvSpPr>
          <p:nvPr>
            <p:ph type="title"/>
          </p:nvPr>
        </p:nvSpPr>
        <p:spPr/>
        <p:txBody>
          <a:bodyPr/>
          <a:lstStyle/>
          <a:p>
            <a:r>
              <a:rPr lang="zh-CN" altLang="en-US" sz="3600" dirty="0" smtClean="0"/>
              <a:t>（七）</a:t>
            </a:r>
            <a:r>
              <a:rPr lang="zh-CN" sz="3600" b="1" dirty="0" smtClean="0"/>
              <a:t>质量</a:t>
            </a:r>
            <a:r>
              <a:rPr lang="zh-CN" sz="3600" b="1" dirty="0"/>
              <a:t>决策方法</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3"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5" name="Group 67"/>
            <p:cNvGrpSpPr>
              <a:grpSpLocks/>
            </p:cNvGrpSpPr>
            <p:nvPr/>
          </p:nvGrpSpPr>
          <p:grpSpPr bwMode="auto">
            <a:xfrm>
              <a:off x="1565" y="709"/>
              <a:ext cx="941" cy="1453"/>
              <a:chOff x="1543" y="796"/>
              <a:chExt cx="941" cy="1453"/>
            </a:xfrm>
          </p:grpSpPr>
          <p:grpSp>
            <p:nvGrpSpPr>
              <p:cNvPr id="6" name="Group 21"/>
              <p:cNvGrpSpPr>
                <a:grpSpLocks/>
              </p:cNvGrpSpPr>
              <p:nvPr/>
            </p:nvGrpSpPr>
            <p:grpSpPr bwMode="auto">
              <a:xfrm rot="-4877226">
                <a:off x="1913" y="676"/>
                <a:ext cx="344" cy="583"/>
                <a:chOff x="4733" y="2116"/>
                <a:chExt cx="151" cy="202"/>
              </a:xfrm>
            </p:grpSpPr>
            <p:grpSp>
              <p:nvGrpSpPr>
                <p:cNvPr id="7"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8" name="Group 24"/>
                  <p:cNvGrpSpPr>
                    <a:grpSpLocks/>
                  </p:cNvGrpSpPr>
                  <p:nvPr/>
                </p:nvGrpSpPr>
                <p:grpSpPr bwMode="auto">
                  <a:xfrm>
                    <a:off x="4748" y="2173"/>
                    <a:ext cx="99" cy="91"/>
                    <a:chOff x="4748" y="2173"/>
                    <a:chExt cx="99" cy="91"/>
                  </a:xfrm>
                </p:grpSpPr>
                <p:grpSp>
                  <p:nvGrpSpPr>
                    <p:cNvPr id="9"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10"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11" name="Group 44"/>
                <p:cNvGrpSpPr>
                  <a:grpSpLocks/>
                </p:cNvGrpSpPr>
                <p:nvPr/>
              </p:nvGrpSpPr>
              <p:grpSpPr bwMode="auto">
                <a:xfrm>
                  <a:off x="4244" y="2066"/>
                  <a:ext cx="506" cy="326"/>
                  <a:chOff x="4244" y="2066"/>
                  <a:chExt cx="506" cy="326"/>
                </a:xfrm>
              </p:grpSpPr>
              <p:grpSp>
                <p:nvGrpSpPr>
                  <p:cNvPr id="12" name="Group 45"/>
                  <p:cNvGrpSpPr>
                    <a:grpSpLocks/>
                  </p:cNvGrpSpPr>
                  <p:nvPr/>
                </p:nvGrpSpPr>
                <p:grpSpPr bwMode="auto">
                  <a:xfrm>
                    <a:off x="4244" y="2066"/>
                    <a:ext cx="506" cy="326"/>
                    <a:chOff x="4244" y="2066"/>
                    <a:chExt cx="506" cy="326"/>
                  </a:xfrm>
                </p:grpSpPr>
                <p:grpSp>
                  <p:nvGrpSpPr>
                    <p:cNvPr id="13" name="Group 46"/>
                    <p:cNvGrpSpPr>
                      <a:grpSpLocks/>
                    </p:cNvGrpSpPr>
                    <p:nvPr/>
                  </p:nvGrpSpPr>
                  <p:grpSpPr bwMode="auto">
                    <a:xfrm>
                      <a:off x="4244" y="2066"/>
                      <a:ext cx="506" cy="326"/>
                      <a:chOff x="4244" y="2066"/>
                      <a:chExt cx="506" cy="326"/>
                    </a:xfrm>
                  </p:grpSpPr>
                  <p:grpSp>
                    <p:nvGrpSpPr>
                      <p:cNvPr id="14"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15"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r>
              <a:rPr lang="zh-CN" sz="2400"/>
              <a:t>查正态分布表可得： </a:t>
            </a:r>
          </a:p>
        </p:txBody>
      </p:sp>
      <p:graphicFrame>
        <p:nvGraphicFramePr>
          <p:cNvPr id="19460" name="Object 4"/>
          <p:cNvGraphicFramePr>
            <a:graphicFrameLocks noChangeAspect="1"/>
          </p:cNvGraphicFramePr>
          <p:nvPr/>
        </p:nvGraphicFramePr>
        <p:xfrm>
          <a:off x="2051050" y="2708275"/>
          <a:ext cx="1008063" cy="346075"/>
        </p:xfrm>
        <a:graphic>
          <a:graphicData uri="http://schemas.openxmlformats.org/presentationml/2006/ole">
            <p:oleObj spid="_x0000_s80898" r:id="rId3" imgW="584517" imgH="203517" progId="Equation.3">
              <p:embed/>
            </p:oleObj>
          </a:graphicData>
        </a:graphic>
      </p:graphicFrame>
      <p:sp>
        <p:nvSpPr>
          <p:cNvPr id="19461" name="Rectangle 5"/>
          <p:cNvSpPr>
            <a:spLocks noChangeArrowheads="1"/>
          </p:cNvSpPr>
          <p:nvPr/>
        </p:nvSpPr>
        <p:spPr bwMode="auto">
          <a:xfrm>
            <a:off x="3076575" y="2695575"/>
            <a:ext cx="868363" cy="366713"/>
          </a:xfrm>
          <a:prstGeom prst="rect">
            <a:avLst/>
          </a:prstGeom>
          <a:noFill/>
          <a:ln w="9525">
            <a:noFill/>
            <a:miter lim="800000"/>
            <a:headEnd/>
            <a:tailEnd/>
          </a:ln>
          <a:effectLst/>
        </p:spPr>
        <p:txBody>
          <a:bodyPr wrap="none" anchor="ctr">
            <a:spAutoFit/>
          </a:bodyPr>
          <a:lstStyle/>
          <a:p>
            <a:r>
              <a:rPr lang="zh-CN" altLang="zh-CN" sz="1800" smtClean="0">
                <a:solidFill>
                  <a:srgbClr val="000000"/>
                </a:solidFill>
                <a:latin typeface="Tahoma" pitchFamily="34" charset="0"/>
              </a:rPr>
              <a:t>=0.25 </a:t>
            </a:r>
          </a:p>
        </p:txBody>
      </p:sp>
      <p:sp>
        <p:nvSpPr>
          <p:cNvPr id="19462"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9463" name="Object 7"/>
          <p:cNvGraphicFramePr>
            <a:graphicFrameLocks noChangeAspect="1"/>
          </p:cNvGraphicFramePr>
          <p:nvPr/>
        </p:nvGraphicFramePr>
        <p:xfrm>
          <a:off x="4221163" y="2708275"/>
          <a:ext cx="992187" cy="342900"/>
        </p:xfrm>
        <a:graphic>
          <a:graphicData uri="http://schemas.openxmlformats.org/presentationml/2006/ole">
            <p:oleObj spid="_x0000_s80899" r:id="rId4" imgW="584264" imgH="203429" progId="Equation.3">
              <p:embed/>
            </p:oleObj>
          </a:graphicData>
        </a:graphic>
      </p:graphicFrame>
      <p:sp>
        <p:nvSpPr>
          <p:cNvPr id="19464" name="Rectangle 8"/>
          <p:cNvSpPr>
            <a:spLocks noChangeArrowheads="1"/>
          </p:cNvSpPr>
          <p:nvPr/>
        </p:nvSpPr>
        <p:spPr bwMode="auto">
          <a:xfrm>
            <a:off x="5148263" y="2684463"/>
            <a:ext cx="868362" cy="366712"/>
          </a:xfrm>
          <a:prstGeom prst="rect">
            <a:avLst/>
          </a:prstGeom>
          <a:noFill/>
          <a:ln w="9525">
            <a:noFill/>
            <a:miter lim="800000"/>
            <a:headEnd/>
            <a:tailEnd/>
          </a:ln>
          <a:effectLst/>
        </p:spPr>
        <p:txBody>
          <a:bodyPr wrap="none" anchor="ctr">
            <a:spAutoFit/>
          </a:bodyPr>
          <a:lstStyle/>
          <a:p>
            <a:r>
              <a:rPr lang="zh-CN" altLang="zh-CN" sz="1800" smtClean="0">
                <a:solidFill>
                  <a:srgbClr val="000000"/>
                </a:solidFill>
                <a:latin typeface="Tahoma" pitchFamily="34" charset="0"/>
              </a:rPr>
              <a:t>=0.16 </a:t>
            </a:r>
          </a:p>
        </p:txBody>
      </p:sp>
      <p:sp>
        <p:nvSpPr>
          <p:cNvPr id="19465" name="Rectangle 9"/>
          <p:cNvSpPr>
            <a:spLocks noChangeArrowheads="1"/>
          </p:cNvSpPr>
          <p:nvPr/>
        </p:nvSpPr>
        <p:spPr bwMode="auto">
          <a:xfrm>
            <a:off x="1476375" y="3644900"/>
            <a:ext cx="6186488" cy="1187450"/>
          </a:xfrm>
          <a:prstGeom prst="rect">
            <a:avLst/>
          </a:prstGeom>
          <a:noFill/>
          <a:ln w="9525">
            <a:noFill/>
            <a:miter lim="800000"/>
            <a:headEnd/>
            <a:tailEnd/>
          </a:ln>
          <a:effectLst/>
        </p:spPr>
        <p:txBody>
          <a:bodyPr anchor="ctr">
            <a:spAutoFit/>
          </a:bodyPr>
          <a:lstStyle/>
          <a:p>
            <a:r>
              <a:rPr lang="zh-CN" altLang="en-US" sz="2400" smtClean="0">
                <a:solidFill>
                  <a:srgbClr val="000000"/>
                </a:solidFill>
                <a:latin typeface="Tahoma" pitchFamily="34" charset="0"/>
              </a:rPr>
              <a:t>所以，</a:t>
            </a:r>
            <a:r>
              <a:rPr lang="zh-CN" altLang="zh-CN" sz="2400" smtClean="0">
                <a:solidFill>
                  <a:srgbClr val="000000"/>
                </a:solidFill>
                <a:latin typeface="Tahoma" pitchFamily="34" charset="0"/>
              </a:rPr>
              <a:t>P=0.25+0.16=0.41=41%</a:t>
            </a:r>
            <a:r>
              <a:rPr lang="zh-CN" altLang="en-US" sz="2400" smtClean="0">
                <a:solidFill>
                  <a:srgbClr val="000000"/>
                </a:solidFill>
                <a:latin typeface="Tahoma" pitchFamily="34" charset="0"/>
              </a:rPr>
              <a:t>，即估计总体不合格品率为</a:t>
            </a:r>
            <a:r>
              <a:rPr lang="zh-CN" altLang="zh-CN" sz="2400" smtClean="0">
                <a:solidFill>
                  <a:srgbClr val="000000"/>
                </a:solidFill>
                <a:latin typeface="Tahoma" pitchFamily="34" charset="0"/>
              </a:rPr>
              <a:t>41%</a:t>
            </a:r>
            <a:r>
              <a:rPr lang="zh-CN" altLang="en-US" sz="2400" smtClean="0">
                <a:solidFill>
                  <a:srgbClr val="000000"/>
                </a:solidFill>
                <a:latin typeface="Tahoma" pitchFamily="34" charset="0"/>
              </a:rPr>
              <a:t>。显然，总体不合格品率太高，说明存在异常。</a:t>
            </a:r>
          </a:p>
        </p:txBody>
      </p:sp>
      <p:sp>
        <p:nvSpPr>
          <p:cNvPr id="10"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zh-CN" sz="2400"/>
              <a:t>若为单侧公差，即规定了下限或上限，则总体不合格品率的估计值为：</a:t>
            </a:r>
          </a:p>
          <a:p>
            <a:endParaRPr lang="zh-CN" sz="2400"/>
          </a:p>
          <a:p>
            <a:endParaRPr lang="zh-CN" sz="2400"/>
          </a:p>
          <a:p>
            <a:endParaRPr lang="zh-CN" sz="2400"/>
          </a:p>
          <a:p>
            <a:r>
              <a:rPr lang="zh-CN" sz="2400"/>
              <a:t>或 </a:t>
            </a:r>
          </a:p>
          <a:p>
            <a:endParaRPr lang="zh-CN" altLang="zh-CN" sz="2400"/>
          </a:p>
        </p:txBody>
      </p:sp>
      <p:sp>
        <p:nvSpPr>
          <p:cNvPr id="20484" name="Rectangle 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0485" name="Object 5"/>
          <p:cNvGraphicFramePr>
            <a:graphicFrameLocks noChangeAspect="1"/>
          </p:cNvGraphicFramePr>
          <p:nvPr/>
        </p:nvGraphicFramePr>
        <p:xfrm>
          <a:off x="1187450" y="2852738"/>
          <a:ext cx="2860675" cy="936625"/>
        </p:xfrm>
        <a:graphic>
          <a:graphicData uri="http://schemas.openxmlformats.org/presentationml/2006/ole">
            <p:oleObj spid="_x0000_s81922" r:id="rId3" imgW="1448117" imgH="482917" progId="Equation.3">
              <p:embed/>
            </p:oleObj>
          </a:graphicData>
        </a:graphic>
      </p:graphicFrame>
      <p:sp>
        <p:nvSpPr>
          <p:cNvPr id="20486" name="Rectangle 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0487" name="Object 7"/>
          <p:cNvGraphicFramePr>
            <a:graphicFrameLocks noChangeAspect="1"/>
          </p:cNvGraphicFramePr>
          <p:nvPr/>
        </p:nvGraphicFramePr>
        <p:xfrm>
          <a:off x="4860925" y="2854325"/>
          <a:ext cx="2743200" cy="1079500"/>
        </p:xfrm>
        <a:graphic>
          <a:graphicData uri="http://schemas.openxmlformats.org/presentationml/2006/ole">
            <p:oleObj spid="_x0000_s81923" r:id="rId4" imgW="1130617" imgH="470217" progId="Equation.3">
              <p:embed/>
            </p:oleObj>
          </a:graphicData>
        </a:graphic>
      </p:graphicFrame>
      <p:sp>
        <p:nvSpPr>
          <p:cNvPr id="20488" name="Rectangle 8"/>
          <p:cNvSpPr>
            <a:spLocks noChangeArrowheads="1"/>
          </p:cNvSpPr>
          <p:nvPr/>
        </p:nvSpPr>
        <p:spPr bwMode="auto">
          <a:xfrm>
            <a:off x="4330700" y="3246438"/>
            <a:ext cx="484188" cy="366712"/>
          </a:xfrm>
          <a:prstGeom prst="rect">
            <a:avLst/>
          </a:prstGeom>
          <a:noFill/>
          <a:ln w="9525">
            <a:noFill/>
            <a:miter lim="800000"/>
            <a:headEnd/>
            <a:tailEnd/>
          </a:ln>
          <a:effectLst/>
        </p:spPr>
        <p:txBody>
          <a:bodyPr wrap="none" anchor="ctr">
            <a:spAutoFit/>
          </a:bodyPr>
          <a:lstStyle/>
          <a:p>
            <a:r>
              <a:rPr lang="zh-CN" altLang="en-US" sz="1800" smtClean="0">
                <a:solidFill>
                  <a:srgbClr val="000000"/>
                </a:solidFill>
                <a:latin typeface="Tahoma" pitchFamily="34" charset="0"/>
              </a:rPr>
              <a:t>或 </a:t>
            </a:r>
          </a:p>
        </p:txBody>
      </p:sp>
      <p:sp>
        <p:nvSpPr>
          <p:cNvPr id="20489"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0490" name="Object 10"/>
          <p:cNvGraphicFramePr>
            <a:graphicFrameLocks noChangeAspect="1"/>
          </p:cNvGraphicFramePr>
          <p:nvPr/>
        </p:nvGraphicFramePr>
        <p:xfrm>
          <a:off x="1835150" y="4222750"/>
          <a:ext cx="2984500" cy="955675"/>
        </p:xfrm>
        <a:graphic>
          <a:graphicData uri="http://schemas.openxmlformats.org/presentationml/2006/ole">
            <p:oleObj spid="_x0000_s81924" r:id="rId5" imgW="1473517" imgH="482917" progId="Equation.3">
              <p:embed/>
            </p:oleObj>
          </a:graphicData>
        </a:graphic>
      </p:graphicFrame>
      <p:sp>
        <p:nvSpPr>
          <p:cNvPr id="2049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0492" name="Object 12"/>
          <p:cNvGraphicFramePr>
            <a:graphicFrameLocks noChangeAspect="1"/>
          </p:cNvGraphicFramePr>
          <p:nvPr/>
        </p:nvGraphicFramePr>
        <p:xfrm>
          <a:off x="4860925" y="4076700"/>
          <a:ext cx="3095625" cy="1125538"/>
        </p:xfrm>
        <a:graphic>
          <a:graphicData uri="http://schemas.openxmlformats.org/presentationml/2006/ole">
            <p:oleObj spid="_x0000_s81925" r:id="rId6" imgW="1117917" imgH="482917" progId="Equation.3">
              <p:embed/>
            </p:oleObj>
          </a:graphicData>
        </a:graphic>
      </p:graphicFrame>
      <p:sp>
        <p:nvSpPr>
          <p:cNvPr id="13"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116013" y="1989138"/>
            <a:ext cx="7772400" cy="4114800"/>
          </a:xfrm>
        </p:spPr>
        <p:txBody>
          <a:bodyPr/>
          <a:lstStyle/>
          <a:p>
            <a:r>
              <a:rPr lang="zh-CN" altLang="zh-CN" sz="2400"/>
              <a:t>[</a:t>
            </a:r>
            <a:r>
              <a:rPr lang="zh-CN" sz="2400"/>
              <a:t>例</a:t>
            </a:r>
            <a:r>
              <a:rPr lang="zh-CN" altLang="zh-CN" sz="2400"/>
              <a:t>] </a:t>
            </a:r>
            <a:r>
              <a:rPr lang="zh-CN" sz="2400"/>
              <a:t>测得某项目质量数据      </a:t>
            </a:r>
            <a:r>
              <a:rPr lang="zh-CN" altLang="zh-CN" sz="2400"/>
              <a:t>=33MPa</a:t>
            </a:r>
            <a:r>
              <a:rPr lang="zh-CN" sz="2400"/>
              <a:t>，</a:t>
            </a:r>
            <a:r>
              <a:rPr lang="zh-CN" altLang="zh-CN" sz="2400"/>
              <a:t>s=4MPa</a:t>
            </a:r>
            <a:r>
              <a:rPr lang="zh-CN" sz="2400"/>
              <a:t>，规定下限为</a:t>
            </a:r>
            <a:r>
              <a:rPr lang="zh-CN" altLang="zh-CN" sz="2400"/>
              <a:t>30 MPa</a:t>
            </a:r>
            <a:r>
              <a:rPr lang="zh-CN" sz="2400"/>
              <a:t>，试估计总体不合格品率。</a:t>
            </a:r>
          </a:p>
          <a:p>
            <a:r>
              <a:rPr lang="zh-CN" sz="2400" b="1"/>
              <a:t>解：</a:t>
            </a:r>
            <a:r>
              <a:rPr lang="zh-CN" sz="2400"/>
              <a:t> </a:t>
            </a:r>
          </a:p>
        </p:txBody>
      </p:sp>
      <p:graphicFrame>
        <p:nvGraphicFramePr>
          <p:cNvPr id="21508" name="Object 4"/>
          <p:cNvGraphicFramePr>
            <a:graphicFrameLocks noChangeAspect="1"/>
          </p:cNvGraphicFramePr>
          <p:nvPr/>
        </p:nvGraphicFramePr>
        <p:xfrm>
          <a:off x="5251450" y="2124075"/>
          <a:ext cx="255588" cy="288925"/>
        </p:xfrm>
        <a:graphic>
          <a:graphicData uri="http://schemas.openxmlformats.org/presentationml/2006/ole">
            <p:oleObj spid="_x0000_s82946" r:id="rId3" imgW="140138" imgH="165560" progId="Equation.3">
              <p:embed/>
            </p:oleObj>
          </a:graphicData>
        </a:graphic>
      </p:graphicFrame>
      <p:sp>
        <p:nvSpPr>
          <p:cNvPr id="21509" name="Rectangle 5"/>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1510" name="Object 6"/>
          <p:cNvGraphicFramePr>
            <a:graphicFrameLocks noChangeAspect="1"/>
          </p:cNvGraphicFramePr>
          <p:nvPr/>
        </p:nvGraphicFramePr>
        <p:xfrm>
          <a:off x="1692275" y="3143250"/>
          <a:ext cx="6985000" cy="1077913"/>
        </p:xfrm>
        <a:graphic>
          <a:graphicData uri="http://schemas.openxmlformats.org/presentationml/2006/ole">
            <p:oleObj spid="_x0000_s82947" r:id="rId4" imgW="3137217" imgH="470217" progId="Equation.3">
              <p:embed/>
            </p:oleObj>
          </a:graphicData>
        </a:graphic>
      </p:graphicFrame>
      <p:sp>
        <p:nvSpPr>
          <p:cNvPr id="21511" name="Rectangle 7"/>
          <p:cNvSpPr>
            <a:spLocks noChangeArrowheads="1"/>
          </p:cNvSpPr>
          <p:nvPr/>
        </p:nvSpPr>
        <p:spPr bwMode="auto">
          <a:xfrm>
            <a:off x="1835150" y="4451350"/>
            <a:ext cx="4321175" cy="457200"/>
          </a:xfrm>
          <a:prstGeom prst="rect">
            <a:avLst/>
          </a:prstGeom>
          <a:noFill/>
          <a:ln w="9525">
            <a:noFill/>
            <a:miter lim="800000"/>
            <a:headEnd/>
            <a:tailEnd/>
          </a:ln>
          <a:effectLst/>
        </p:spPr>
        <p:txBody>
          <a:bodyPr anchor="ctr">
            <a:spAutoFit/>
          </a:bodyPr>
          <a:lstStyle/>
          <a:p>
            <a:r>
              <a:rPr lang="zh-CN" altLang="en-US" sz="2400" smtClean="0">
                <a:solidFill>
                  <a:srgbClr val="000000"/>
                </a:solidFill>
                <a:cs typeface="Times New Roman" pitchFamily="18" charset="0"/>
              </a:rPr>
              <a:t>查正态分布表得：</a:t>
            </a:r>
            <a:endParaRPr lang="zh-CN" altLang="en-US" sz="2400" smtClean="0">
              <a:solidFill>
                <a:srgbClr val="000000"/>
              </a:solidFill>
              <a:latin typeface="Arial" pitchFamily="34" charset="0"/>
            </a:endParaRPr>
          </a:p>
        </p:txBody>
      </p:sp>
      <p:graphicFrame>
        <p:nvGraphicFramePr>
          <p:cNvPr id="21512" name="Object 8"/>
          <p:cNvGraphicFramePr>
            <a:graphicFrameLocks noChangeAspect="1"/>
          </p:cNvGraphicFramePr>
          <p:nvPr/>
        </p:nvGraphicFramePr>
        <p:xfrm>
          <a:off x="4716463" y="4508500"/>
          <a:ext cx="1150937" cy="396875"/>
        </p:xfrm>
        <a:graphic>
          <a:graphicData uri="http://schemas.openxmlformats.org/presentationml/2006/ole">
            <p:oleObj spid="_x0000_s82948" r:id="rId5" imgW="584517" imgH="203517" progId="Equation.3">
              <p:embed/>
            </p:oleObj>
          </a:graphicData>
        </a:graphic>
      </p:graphicFrame>
      <p:sp>
        <p:nvSpPr>
          <p:cNvPr id="21513" name="Rectangle 9"/>
          <p:cNvSpPr>
            <a:spLocks noChangeArrowheads="1"/>
          </p:cNvSpPr>
          <p:nvPr/>
        </p:nvSpPr>
        <p:spPr bwMode="auto">
          <a:xfrm>
            <a:off x="1979613" y="4976813"/>
            <a:ext cx="4213225" cy="822325"/>
          </a:xfrm>
          <a:prstGeom prst="rect">
            <a:avLst/>
          </a:prstGeom>
          <a:noFill/>
          <a:ln w="9525">
            <a:noFill/>
            <a:miter lim="800000"/>
            <a:headEnd/>
            <a:tailEnd/>
          </a:ln>
          <a:effectLst/>
        </p:spPr>
        <p:txBody>
          <a:bodyPr anchor="ctr">
            <a:spAutoFit/>
          </a:bodyPr>
          <a:lstStyle/>
          <a:p>
            <a:pPr indent="304800" eaLnBrk="0" hangingPunct="0"/>
            <a:r>
              <a:rPr lang="zh-CN" altLang="en-US" sz="2400" smtClean="0">
                <a:solidFill>
                  <a:srgbClr val="000000"/>
                </a:solidFill>
                <a:cs typeface="Times New Roman" pitchFamily="18" charset="0"/>
              </a:rPr>
              <a:t>所以，</a:t>
            </a:r>
            <a:r>
              <a:rPr lang="zh-CN" altLang="zh-CN" sz="2400" smtClean="0">
                <a:solidFill>
                  <a:srgbClr val="000000"/>
                </a:solidFill>
                <a:cs typeface="Times New Roman" pitchFamily="18" charset="0"/>
              </a:rPr>
              <a:t>P=0.23=23%</a:t>
            </a:r>
            <a:endParaRPr lang="zh-CN" altLang="zh-CN" sz="2400" smtClean="0">
              <a:solidFill>
                <a:srgbClr val="000000"/>
              </a:solidFill>
              <a:latin typeface="Tahoma" pitchFamily="34" charset="0"/>
            </a:endParaRPr>
          </a:p>
          <a:p>
            <a:pPr indent="304800" eaLnBrk="0" hangingPunct="0"/>
            <a:endParaRPr lang="zh-CN" altLang="zh-CN" sz="2400" smtClean="0">
              <a:solidFill>
                <a:srgbClr val="000000"/>
              </a:solidFill>
              <a:latin typeface="Arial" pitchFamily="34" charset="0"/>
            </a:endParaRPr>
          </a:p>
        </p:txBody>
      </p:sp>
      <p:sp>
        <p:nvSpPr>
          <p:cNvPr id="21514" name="Rectangle 10"/>
          <p:cNvSpPr>
            <a:spLocks noChangeArrowheads="1"/>
          </p:cNvSpPr>
          <p:nvPr/>
        </p:nvSpPr>
        <p:spPr bwMode="auto">
          <a:xfrm>
            <a:off x="5795963" y="4476750"/>
            <a:ext cx="1323975" cy="457200"/>
          </a:xfrm>
          <a:prstGeom prst="rect">
            <a:avLst/>
          </a:prstGeom>
          <a:noFill/>
          <a:ln w="9525">
            <a:noFill/>
            <a:miter lim="800000"/>
            <a:headEnd/>
            <a:tailEnd/>
          </a:ln>
          <a:effectLst/>
        </p:spPr>
        <p:txBody>
          <a:bodyPr>
            <a:spAutoFit/>
          </a:bodyPr>
          <a:lstStyle/>
          <a:p>
            <a:r>
              <a:rPr lang="zh-CN" altLang="zh-CN" sz="2400" smtClean="0">
                <a:solidFill>
                  <a:srgbClr val="000000"/>
                </a:solidFill>
                <a:latin typeface="Tahoma" pitchFamily="34" charset="0"/>
              </a:rPr>
              <a:t>=0.23</a:t>
            </a:r>
          </a:p>
        </p:txBody>
      </p:sp>
      <p:sp>
        <p:nvSpPr>
          <p:cNvPr id="21515" name="Rectangle 11"/>
          <p:cNvSpPr>
            <a:spLocks noChangeArrowheads="1"/>
          </p:cNvSpPr>
          <p:nvPr/>
        </p:nvSpPr>
        <p:spPr bwMode="auto">
          <a:xfrm>
            <a:off x="2195513" y="5616575"/>
            <a:ext cx="4778375"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latin typeface="Tahoma" pitchFamily="34" charset="0"/>
              </a:rPr>
              <a:t>即估计总体不合格品率为</a:t>
            </a:r>
            <a:r>
              <a:rPr lang="zh-CN" altLang="zh-CN" sz="2400" smtClean="0">
                <a:solidFill>
                  <a:srgbClr val="000000"/>
                </a:solidFill>
                <a:latin typeface="Tahoma" pitchFamily="34" charset="0"/>
              </a:rPr>
              <a:t>23%</a:t>
            </a:r>
            <a:r>
              <a:rPr lang="zh-CN" altLang="en-US" sz="2400" smtClean="0">
                <a:solidFill>
                  <a:srgbClr val="000000"/>
                </a:solidFill>
                <a:latin typeface="Tahoma" pitchFamily="34" charset="0"/>
              </a:rPr>
              <a:t>。</a:t>
            </a:r>
          </a:p>
        </p:txBody>
      </p:sp>
      <p:sp>
        <p:nvSpPr>
          <p:cNvPr id="12"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pPr>
              <a:buNone/>
            </a:pPr>
            <a:r>
              <a:rPr lang="zh-CN" altLang="zh-CN" sz="2400" dirty="0"/>
              <a:t>2) </a:t>
            </a:r>
            <a:r>
              <a:rPr lang="zh-CN" sz="2400" dirty="0"/>
              <a:t>计数值数据总体不合格品率的估计</a:t>
            </a:r>
          </a:p>
          <a:p>
            <a:pPr>
              <a:buNone/>
            </a:pPr>
            <a:r>
              <a:rPr lang="zh-CN" sz="2400" dirty="0"/>
              <a:t>根据在大小为</a:t>
            </a:r>
            <a:r>
              <a:rPr lang="zh-CN" altLang="zh-CN" sz="2400" dirty="0"/>
              <a:t>n</a:t>
            </a:r>
            <a:r>
              <a:rPr lang="zh-CN" sz="2400" dirty="0"/>
              <a:t>的样本中所含不合格品数</a:t>
            </a:r>
            <a:r>
              <a:rPr lang="zh-CN" altLang="zh-CN" sz="2400" dirty="0"/>
              <a:t>r</a:t>
            </a:r>
            <a:r>
              <a:rPr lang="zh-CN" sz="2400" dirty="0"/>
              <a:t>，计算出样本不合格率，用若干样本不合格率的平均值估计总体不合格率。</a:t>
            </a:r>
          </a:p>
          <a:p>
            <a:pPr>
              <a:buNone/>
            </a:pPr>
            <a:r>
              <a:rPr lang="zh-CN" sz="2400" dirty="0"/>
              <a:t>即：</a:t>
            </a:r>
          </a:p>
        </p:txBody>
      </p:sp>
      <p:sp>
        <p:nvSpPr>
          <p:cNvPr id="22532"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2533" name="Object 5"/>
          <p:cNvGraphicFramePr>
            <a:graphicFrameLocks noChangeAspect="1"/>
          </p:cNvGraphicFramePr>
          <p:nvPr/>
        </p:nvGraphicFramePr>
        <p:xfrm>
          <a:off x="2411413" y="4005263"/>
          <a:ext cx="5473700" cy="1057275"/>
        </p:xfrm>
        <a:graphic>
          <a:graphicData uri="http://schemas.openxmlformats.org/presentationml/2006/ole">
            <p:oleObj spid="_x0000_s83970" r:id="rId3" imgW="2222817" imgH="432117" progId="Equation.3">
              <p:embed/>
            </p:oleObj>
          </a:graphicData>
        </a:graphic>
      </p:graphicFrame>
      <p:sp>
        <p:nvSpPr>
          <p:cNvPr id="6"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3214686"/>
            <a:ext cx="9144000" cy="1357322"/>
          </a:xfrm>
          <a:prstGeom prst="rect">
            <a:avLst/>
          </a:prstGeom>
          <a:noFill/>
          <a:ln w="9525">
            <a:noFill/>
            <a:miter lim="800000"/>
            <a:headEnd/>
            <a:tailEnd/>
          </a:ln>
          <a:effectLst/>
        </p:spPr>
      </p:pic>
      <p:sp>
        <p:nvSpPr>
          <p:cNvPr id="3" name="Text Box 14"/>
          <p:cNvSpPr txBox="1">
            <a:spLocks noChangeArrowheads="1"/>
          </p:cNvSpPr>
          <p:nvPr/>
        </p:nvSpPr>
        <p:spPr bwMode="auto">
          <a:xfrm>
            <a:off x="928662" y="2071678"/>
            <a:ext cx="7415215" cy="1015663"/>
          </a:xfrm>
          <a:prstGeom prst="rect">
            <a:avLst/>
          </a:prstGeom>
          <a:noFill/>
          <a:ln w="9525">
            <a:noFill/>
            <a:miter lim="800000"/>
            <a:headEnd/>
            <a:tailEnd/>
          </a:ln>
        </p:spPr>
        <p:txBody>
          <a:bodyPr wrap="square" anchorCtr="1">
            <a:spAutoFit/>
          </a:bodyPr>
          <a:lstStyle/>
          <a:p>
            <a:pPr algn="dist"/>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第</a:t>
            </a:r>
            <a:r>
              <a:rPr kumimoji="1" lang="en-US" altLang="zh-CN" sz="6000" dirty="0" smtClean="0">
                <a:solidFill>
                  <a:srgbClr val="00642D"/>
                </a:solidFill>
                <a:effectLst>
                  <a:outerShdw blurRad="38100" dist="38100" dir="2700000" algn="tl">
                    <a:srgbClr val="C0C0C0"/>
                  </a:outerShdw>
                </a:effectLst>
                <a:latin typeface="华文琥珀" pitchFamily="2" charset="-122"/>
                <a:ea typeface="华文琥珀" pitchFamily="2" charset="-122"/>
              </a:rPr>
              <a:t>5</a:t>
            </a:r>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章 项目质量控制</a:t>
            </a:r>
            <a:endParaRPr kumimoji="1" lang="zh-CN" altLang="en-US" sz="28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68313" y="1196752"/>
            <a:ext cx="8486775" cy="2232247"/>
          </a:xfrm>
        </p:spPr>
        <p:txBody>
          <a:bodyPr/>
          <a:lstStyle/>
          <a:p>
            <a:pPr>
              <a:lnSpc>
                <a:spcPct val="150000"/>
              </a:lnSpc>
            </a:pPr>
            <a:r>
              <a:rPr lang="zh-CN" sz="2400" dirty="0"/>
              <a:t>结论</a:t>
            </a:r>
            <a:r>
              <a:rPr lang="zh-CN" altLang="zh-CN" sz="2400" dirty="0"/>
              <a:t>:</a:t>
            </a:r>
            <a:r>
              <a:rPr lang="zh-CN" sz="2400" dirty="0"/>
              <a:t>通过对总体不合格品率的估计，可以对总体的质量状况及是否存在异常加以判断。一般来说，规定一个质量水平</a:t>
            </a:r>
            <a:r>
              <a:rPr lang="zh-CN" altLang="zh-CN" sz="2400" dirty="0"/>
              <a:t>Pt</a:t>
            </a:r>
            <a:r>
              <a:rPr lang="zh-CN" sz="2400" dirty="0"/>
              <a:t>，若总体不合格品率的估计值</a:t>
            </a:r>
            <a:r>
              <a:rPr lang="zh-CN" altLang="zh-CN" sz="2400" dirty="0"/>
              <a:t>P</a:t>
            </a:r>
            <a:r>
              <a:rPr lang="zh-CN" sz="2400" dirty="0"/>
              <a:t>超过</a:t>
            </a:r>
            <a:r>
              <a:rPr lang="zh-CN" altLang="zh-CN" sz="2400" dirty="0"/>
              <a:t>Pt</a:t>
            </a:r>
            <a:r>
              <a:rPr lang="zh-CN" sz="2400" dirty="0"/>
              <a:t>，则可判断存在异常；若</a:t>
            </a:r>
            <a:r>
              <a:rPr lang="zh-CN" altLang="zh-CN" sz="2400" dirty="0"/>
              <a:t>P</a:t>
            </a:r>
            <a:r>
              <a:rPr lang="zh-CN" sz="2400" dirty="0"/>
              <a:t>小于或等于</a:t>
            </a:r>
            <a:r>
              <a:rPr lang="zh-CN" altLang="zh-CN" sz="2400" dirty="0"/>
              <a:t>Pt</a:t>
            </a:r>
            <a:r>
              <a:rPr lang="zh-CN" sz="2400" dirty="0"/>
              <a:t>，则可判断为正常。</a:t>
            </a:r>
          </a:p>
        </p:txBody>
      </p:sp>
      <p:sp>
        <p:nvSpPr>
          <p:cNvPr id="4" name="Rectangle 2"/>
          <p:cNvSpPr>
            <a:spLocks noGrp="1" noChangeArrowheads="1"/>
          </p:cNvSpPr>
          <p:nvPr>
            <p:ph type="title"/>
          </p:nvPr>
        </p:nvSpPr>
        <p:spPr>
          <a:xfrm>
            <a:off x="467544" y="0"/>
            <a:ext cx="8476431" cy="980728"/>
          </a:xfrm>
        </p:spPr>
        <p:txBody>
          <a:bodyPr/>
          <a:lstStyle/>
          <a:p>
            <a:r>
              <a:rPr lang="zh-CN" altLang="zh-CN" sz="3600" dirty="0">
                <a:solidFill>
                  <a:srgbClr val="C00000"/>
                </a:solidFill>
              </a:rPr>
              <a:t>2. 数值分析</a:t>
            </a:r>
            <a:r>
              <a:rPr lang="zh-CN" altLang="zh-CN" sz="3600" dirty="0" smtClean="0">
                <a:solidFill>
                  <a:srgbClr val="C00000"/>
                </a:solidFill>
              </a:rPr>
              <a:t>法</a:t>
            </a:r>
            <a:endParaRPr lang="zh-CN" altLang="zh-CN" sz="3600" dirty="0">
              <a:solidFill>
                <a:srgbClr val="C00000"/>
              </a:solidFill>
            </a:endParaRPr>
          </a:p>
        </p:txBody>
      </p:sp>
      <p:sp>
        <p:nvSpPr>
          <p:cNvPr id="5" name="Rectangle 3"/>
          <p:cNvSpPr txBox="1">
            <a:spLocks noChangeArrowheads="1"/>
          </p:cNvSpPr>
          <p:nvPr/>
        </p:nvSpPr>
        <p:spPr bwMode="auto">
          <a:xfrm>
            <a:off x="323850" y="3634382"/>
            <a:ext cx="8631238" cy="2674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2</a:t>
            </a:r>
            <a:r>
              <a:rPr kumimoji="0" lang="zh-CN" sz="2400" b="0" i="0" u="none" strike="noStrike" kern="0" cap="none" spc="0" normalizeH="0" baseline="0" noProof="0" dirty="0" smtClean="0">
                <a:ln>
                  <a:noFill/>
                </a:ln>
                <a:solidFill>
                  <a:schemeClr val="tx1"/>
                </a:solidFill>
                <a:effectLst/>
                <a:uLnTx/>
                <a:uFillTx/>
                <a:latin typeface="+mn-lt"/>
                <a:ea typeface="+mn-ea"/>
                <a:cs typeface="+mn-cs"/>
              </a:rPr>
              <a:t>） 计算分析频率曲线偏度系数</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sz="2400" b="0" i="0" u="none" strike="noStrike" kern="0" cap="none" spc="0" normalizeH="0" baseline="0" noProof="0" dirty="0" smtClean="0">
                <a:ln>
                  <a:noFill/>
                </a:ln>
                <a:solidFill>
                  <a:schemeClr val="tx1"/>
                </a:solidFill>
                <a:effectLst/>
                <a:uLnTx/>
                <a:uFillTx/>
                <a:latin typeface="+mn-lt"/>
                <a:ea typeface="+mn-ea"/>
                <a:cs typeface="+mn-cs"/>
              </a:rPr>
              <a:t>          频率曲线的偏斜状况可用偏度系数    表示。因此，通过计算分析，可对质量数据的分布情况加以判断。</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sz="2400" b="0" i="0" u="none" strike="noStrike" kern="0" cap="none" spc="0" normalizeH="0" baseline="0" noProof="0" dirty="0" smtClean="0">
                <a:ln>
                  <a:noFill/>
                </a:ln>
                <a:solidFill>
                  <a:schemeClr val="tx1"/>
                </a:solidFill>
                <a:effectLst/>
                <a:uLnTx/>
                <a:uFillTx/>
                <a:latin typeface="+mn-lt"/>
                <a:ea typeface="+mn-ea"/>
                <a:cs typeface="+mn-cs"/>
              </a:rPr>
              <a:t>若</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&gt;0</a:t>
            </a:r>
            <a:r>
              <a:rPr kumimoji="0" lang="zh-CN" sz="2400" b="0" i="0" u="none" strike="noStrike" kern="0" cap="none" spc="0" normalizeH="0" baseline="0" noProof="0" dirty="0" smtClean="0">
                <a:ln>
                  <a:noFill/>
                </a:ln>
                <a:solidFill>
                  <a:schemeClr val="tx1"/>
                </a:solidFill>
                <a:effectLst/>
                <a:uLnTx/>
                <a:uFillTx/>
                <a:latin typeface="+mn-lt"/>
                <a:ea typeface="+mn-ea"/>
                <a:cs typeface="+mn-cs"/>
              </a:rPr>
              <a:t>，则曲线正偏，即偏向下限；值越大，偏向程度越大；</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sz="2400" b="0" i="0" u="none" strike="noStrike" kern="0" cap="none" spc="0" normalizeH="0" baseline="0" noProof="0" dirty="0" smtClean="0">
                <a:ln>
                  <a:noFill/>
                </a:ln>
                <a:solidFill>
                  <a:schemeClr val="tx1"/>
                </a:solidFill>
                <a:effectLst/>
                <a:uLnTx/>
                <a:uFillTx/>
                <a:latin typeface="+mn-lt"/>
                <a:ea typeface="+mn-ea"/>
                <a:cs typeface="+mn-cs"/>
              </a:rPr>
              <a:t>若</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&lt;0</a:t>
            </a:r>
            <a:r>
              <a:rPr kumimoji="0" lang="zh-CN" sz="2400" b="0" i="0" u="none" strike="noStrike" kern="0" cap="none" spc="0" normalizeH="0" baseline="0" noProof="0" dirty="0" smtClean="0">
                <a:ln>
                  <a:noFill/>
                </a:ln>
                <a:solidFill>
                  <a:schemeClr val="tx1"/>
                </a:solidFill>
                <a:effectLst/>
                <a:uLnTx/>
                <a:uFillTx/>
                <a:latin typeface="+mn-lt"/>
                <a:ea typeface="+mn-ea"/>
                <a:cs typeface="+mn-cs"/>
              </a:rPr>
              <a:t>，则曲线负偏，即偏向上限；若</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=0</a:t>
            </a:r>
            <a:r>
              <a:rPr kumimoji="0" lang="zh-CN" sz="2400" b="0" i="0" u="none" strike="noStrike" kern="0" cap="none" spc="0" normalizeH="0" baseline="0" noProof="0" dirty="0" smtClean="0">
                <a:ln>
                  <a:noFill/>
                </a:ln>
                <a:solidFill>
                  <a:schemeClr val="tx1"/>
                </a:solidFill>
                <a:effectLst/>
                <a:uLnTx/>
                <a:uFillTx/>
                <a:latin typeface="+mn-lt"/>
                <a:ea typeface="+mn-ea"/>
                <a:cs typeface="+mn-cs"/>
              </a:rPr>
              <a:t>，则曲线对称。</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sz="2400" b="0" i="0" u="none" strike="noStrike" kern="0" cap="none" spc="0" normalizeH="0" baseline="0" noProof="0" dirty="0" smtClean="0">
                <a:ln>
                  <a:noFill/>
                </a:ln>
                <a:solidFill>
                  <a:schemeClr val="tx1"/>
                </a:solidFill>
                <a:effectLst/>
                <a:uLnTx/>
                <a:uFillTx/>
                <a:latin typeface="+mn-lt"/>
                <a:ea typeface="+mn-ea"/>
                <a:cs typeface="+mn-cs"/>
              </a:rPr>
              <a:t>显然，</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&gt;0</a:t>
            </a:r>
            <a:r>
              <a:rPr kumimoji="0" lang="zh-CN" sz="2400" b="0" i="0" u="none" strike="noStrike" kern="0" cap="none" spc="0" normalizeH="0" baseline="0" noProof="0" dirty="0" smtClean="0">
                <a:ln>
                  <a:noFill/>
                </a:ln>
                <a:solidFill>
                  <a:schemeClr val="tx1"/>
                </a:solidFill>
                <a:effectLst/>
                <a:uLnTx/>
                <a:uFillTx/>
                <a:latin typeface="+mn-lt"/>
                <a:ea typeface="+mn-ea"/>
                <a:cs typeface="+mn-cs"/>
              </a:rPr>
              <a:t>或</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&lt;0</a:t>
            </a:r>
            <a:r>
              <a:rPr kumimoji="0" lang="zh-CN" sz="2400" b="0" i="0" u="none" strike="noStrike" kern="0" cap="none" spc="0" normalizeH="0" baseline="0" noProof="0" dirty="0" smtClean="0">
                <a:ln>
                  <a:noFill/>
                </a:ln>
                <a:solidFill>
                  <a:schemeClr val="tx1"/>
                </a:solidFill>
                <a:effectLst/>
                <a:uLnTx/>
                <a:uFillTx/>
                <a:latin typeface="+mn-lt"/>
                <a:ea typeface="+mn-ea"/>
                <a:cs typeface="+mn-cs"/>
              </a:rPr>
              <a:t>表明了质量数据偏向一测，说明存在异常。</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23850" y="1484784"/>
            <a:ext cx="8631238" cy="1512168"/>
          </a:xfrm>
        </p:spPr>
        <p:txBody>
          <a:bodyPr/>
          <a:lstStyle/>
          <a:p>
            <a:r>
              <a:rPr lang="zh-CN" altLang="zh-CN" sz="2400" b="1" dirty="0" smtClean="0"/>
              <a:t>3</a:t>
            </a:r>
            <a:r>
              <a:rPr lang="zh-CN" altLang="zh-CN" sz="2400" b="1" dirty="0"/>
              <a:t>. </a:t>
            </a:r>
            <a:r>
              <a:rPr lang="zh-CN" sz="2400" b="1" dirty="0"/>
              <a:t>动态分析法</a:t>
            </a:r>
          </a:p>
          <a:p>
            <a:pPr>
              <a:buFont typeface="Wingdings" pitchFamily="2" charset="2"/>
              <a:buNone/>
            </a:pPr>
            <a:r>
              <a:rPr lang="zh-CN" sz="2400" dirty="0"/>
              <a:t>        采用控制图法，分析质量随时间而变化的情况，以判断是否有异常。</a:t>
            </a:r>
          </a:p>
          <a:p>
            <a:pPr>
              <a:buFont typeface="Wingdings" pitchFamily="2" charset="2"/>
              <a:buNone/>
            </a:pPr>
            <a:endParaRPr lang="zh-CN" altLang="zh-CN" sz="2400" dirty="0"/>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8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90" name="Rectangle 14"/>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4592" name="Rectangle 16"/>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pic>
        <p:nvPicPr>
          <p:cNvPr id="85001" name="Picture 9"/>
          <p:cNvPicPr>
            <a:picLocks noChangeAspect="1" noChangeArrowheads="1"/>
          </p:cNvPicPr>
          <p:nvPr/>
        </p:nvPicPr>
        <p:blipFill>
          <a:blip r:embed="rId2" cstate="print"/>
          <a:srcRect/>
          <a:stretch>
            <a:fillRect/>
          </a:stretch>
        </p:blipFill>
        <p:spPr bwMode="auto">
          <a:xfrm>
            <a:off x="1043608" y="3501008"/>
            <a:ext cx="7188799" cy="2232248"/>
          </a:xfrm>
          <a:prstGeom prst="rect">
            <a:avLst/>
          </a:prstGeom>
          <a:noFill/>
          <a:ln w="9525">
            <a:noFill/>
            <a:miter lim="800000"/>
            <a:headEnd/>
            <a:tailEnd/>
          </a:ln>
        </p:spPr>
      </p:pic>
      <p:sp>
        <p:nvSpPr>
          <p:cNvPr id="19" name="Rectangle 2"/>
          <p:cNvSpPr>
            <a:spLocks noGrp="1" noChangeArrowheads="1"/>
          </p:cNvSpPr>
          <p:nvPr>
            <p:ph type="title"/>
          </p:nvPr>
        </p:nvSpPr>
        <p:spPr>
          <a:xfrm>
            <a:off x="467544" y="0"/>
            <a:ext cx="8476431" cy="980728"/>
          </a:xfrm>
        </p:spPr>
        <p:txBody>
          <a:bodyPr/>
          <a:lstStyle/>
          <a:p>
            <a:r>
              <a:rPr lang="zh-CN" altLang="en-US" sz="3200" dirty="0" smtClean="0">
                <a:solidFill>
                  <a:srgbClr val="C00000"/>
                </a:solidFill>
              </a:rPr>
              <a:t>（一）发现异常的方法</a:t>
            </a:r>
            <a:endParaRPr lang="zh-CN" sz="3200" dirty="0">
              <a:solidFill>
                <a:srgbClr val="C0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44041" y="0"/>
            <a:ext cx="8476431" cy="980728"/>
          </a:xfrm>
        </p:spPr>
        <p:txBody>
          <a:bodyPr/>
          <a:lstStyle/>
          <a:p>
            <a:r>
              <a:rPr lang="zh-CN" altLang="en-US" sz="3200" dirty="0" smtClean="0">
                <a:solidFill>
                  <a:srgbClr val="C00000"/>
                </a:solidFill>
              </a:rPr>
              <a:t>（</a:t>
            </a:r>
            <a:r>
              <a:rPr lang="zh-CN" altLang="en-US" sz="3200" dirty="0">
                <a:solidFill>
                  <a:srgbClr val="C00000"/>
                </a:solidFill>
              </a:rPr>
              <a:t>二）工序能力分析法</a:t>
            </a:r>
            <a:endParaRPr lang="zh-CN" sz="3200" b="1" dirty="0">
              <a:solidFill>
                <a:srgbClr val="C00000"/>
              </a:solidFill>
            </a:endParaRPr>
          </a:p>
        </p:txBody>
      </p:sp>
      <p:sp>
        <p:nvSpPr>
          <p:cNvPr id="25603" name="Rectangle 3"/>
          <p:cNvSpPr>
            <a:spLocks noGrp="1" noChangeArrowheads="1"/>
          </p:cNvSpPr>
          <p:nvPr>
            <p:ph type="body" idx="1"/>
          </p:nvPr>
        </p:nvSpPr>
        <p:spPr>
          <a:xfrm>
            <a:off x="395288" y="1124744"/>
            <a:ext cx="8564562" cy="5184576"/>
          </a:xfrm>
        </p:spPr>
        <p:txBody>
          <a:bodyPr/>
          <a:lstStyle/>
          <a:p>
            <a:pPr>
              <a:lnSpc>
                <a:spcPct val="150000"/>
              </a:lnSpc>
            </a:pPr>
            <a:r>
              <a:rPr lang="zh-CN" sz="2400" b="1" dirty="0">
                <a:solidFill>
                  <a:srgbClr val="7030A0"/>
                </a:solidFill>
                <a:effectLst>
                  <a:outerShdw blurRad="38100" dist="38100" dir="2700000" algn="tl">
                    <a:srgbClr val="000000">
                      <a:alpha val="43137"/>
                    </a:srgbClr>
                  </a:outerShdw>
                </a:effectLst>
              </a:rPr>
              <a:t>工序能力：</a:t>
            </a:r>
            <a:r>
              <a:rPr lang="zh-CN" sz="2400" dirty="0"/>
              <a:t>工序对项目质量的保证程度称之为工序能力。分析工序能力的目的，就是要了解该工序过程保证项目质量的功能，这是项目质量控制所不可缺少的环节。</a:t>
            </a:r>
          </a:p>
          <a:p>
            <a:pPr>
              <a:lnSpc>
                <a:spcPct val="150000"/>
              </a:lnSpc>
            </a:pPr>
            <a:r>
              <a:rPr lang="zh-CN" altLang="zh-CN" sz="2400" dirty="0"/>
              <a:t>1. </a:t>
            </a:r>
            <a:r>
              <a:rPr lang="zh-CN" sz="2400" dirty="0"/>
              <a:t>工序能力</a:t>
            </a:r>
          </a:p>
          <a:p>
            <a:pPr>
              <a:lnSpc>
                <a:spcPct val="150000"/>
              </a:lnSpc>
              <a:buFont typeface="Wingdings" pitchFamily="2" charset="2"/>
              <a:buNone/>
            </a:pPr>
            <a:r>
              <a:rPr lang="zh-CN" sz="2400" dirty="0"/>
              <a:t> </a:t>
            </a:r>
            <a:r>
              <a:rPr lang="zh-CN" sz="2400" b="1" dirty="0"/>
              <a:t>工序能力</a:t>
            </a:r>
            <a:r>
              <a:rPr lang="zh-CN" sz="2400" dirty="0"/>
              <a:t>，是工序处于稳定状态下的实际加工能力。</a:t>
            </a:r>
          </a:p>
          <a:p>
            <a:pPr>
              <a:lnSpc>
                <a:spcPct val="150000"/>
              </a:lnSpc>
              <a:buFont typeface="Wingdings" pitchFamily="2" charset="2"/>
              <a:buNone/>
            </a:pPr>
            <a:r>
              <a:rPr lang="zh-CN" sz="2400" b="1" dirty="0"/>
              <a:t> 稳定状态，</a:t>
            </a:r>
            <a:r>
              <a:rPr lang="zh-CN" sz="2400" dirty="0"/>
              <a:t>是指按照有关标准要求提供原材料或上一道工序的加工成果，本工序按作业规程规定实施并在形成工序质量的各主要因素无异常的条件下进行。在此状态下，代表工序质量的质量特性值近似服从于正态分布。</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1"/>
          </p:nvPr>
        </p:nvSpPr>
        <p:spPr>
          <a:xfrm>
            <a:off x="611560" y="1268760"/>
            <a:ext cx="7926015" cy="1224136"/>
          </a:xfrm>
        </p:spPr>
        <p:txBody>
          <a:bodyPr/>
          <a:lstStyle/>
          <a:p>
            <a:pPr>
              <a:lnSpc>
                <a:spcPct val="150000"/>
              </a:lnSpc>
            </a:pPr>
            <a:r>
              <a:rPr lang="zh-CN" sz="2400" b="1" dirty="0"/>
              <a:t>计算工序能力的公式一般为：</a:t>
            </a:r>
            <a:r>
              <a:rPr lang="zh-CN" altLang="zh-CN" sz="2400" b="1" dirty="0"/>
              <a:t>A</a:t>
            </a:r>
            <a:r>
              <a:rPr lang="zh-CN" altLang="zh-CN" sz="2400" b="1" dirty="0" smtClean="0"/>
              <a:t>=</a:t>
            </a:r>
            <a:endParaRPr lang="en-US" altLang="zh-CN" sz="2400" b="1" dirty="0" smtClean="0"/>
          </a:p>
          <a:p>
            <a:pPr>
              <a:lnSpc>
                <a:spcPct val="150000"/>
              </a:lnSpc>
            </a:pPr>
            <a:r>
              <a:rPr lang="zh-CN" altLang="en-US" sz="2400" b="1" dirty="0" smtClean="0"/>
              <a:t>具有足够的精确度和良好的经济性。</a:t>
            </a:r>
            <a:r>
              <a:rPr lang="zh-CN" altLang="zh-CN" sz="2400" dirty="0" smtClean="0"/>
              <a:t> </a:t>
            </a:r>
            <a:endParaRPr lang="zh-CN" altLang="zh-CN" sz="2400" b="1" dirty="0"/>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26629" name="Object 5"/>
          <p:cNvGraphicFramePr>
            <a:graphicFrameLocks noChangeAspect="1"/>
          </p:cNvGraphicFramePr>
          <p:nvPr/>
        </p:nvGraphicFramePr>
        <p:xfrm>
          <a:off x="5580112" y="1340768"/>
          <a:ext cx="576263" cy="455612"/>
        </p:xfrm>
        <a:graphic>
          <a:graphicData uri="http://schemas.openxmlformats.org/presentationml/2006/ole">
            <p:oleObj spid="_x0000_s86018" r:id="rId3" imgW="229016" imgH="178194" progId="Equation.3">
              <p:embed/>
            </p:oleObj>
          </a:graphicData>
        </a:graphic>
      </p:graphicFrame>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33"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35"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37"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41"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43" name="Rectangle 1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6645" name="Rectangle 2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25" name="Rectangle 2"/>
          <p:cNvSpPr>
            <a:spLocks noGrp="1" noChangeArrowheads="1"/>
          </p:cNvSpPr>
          <p:nvPr>
            <p:ph type="title"/>
          </p:nvPr>
        </p:nvSpPr>
        <p:spPr>
          <a:xfrm>
            <a:off x="344041" y="0"/>
            <a:ext cx="8476431" cy="980728"/>
          </a:xfrm>
        </p:spPr>
        <p:txBody>
          <a:bodyPr anchor="ctr" anchorCtr="1"/>
          <a:lstStyle/>
          <a:p>
            <a:r>
              <a:rPr lang="zh-CN" altLang="en-US" sz="3600" b="1" dirty="0" smtClean="0">
                <a:solidFill>
                  <a:srgbClr val="C00000"/>
                </a:solidFill>
                <a:effectLst>
                  <a:outerShdw blurRad="38100" dist="38100" dir="2700000" algn="tl">
                    <a:srgbClr val="000000">
                      <a:alpha val="43137"/>
                    </a:srgbClr>
                  </a:outerShdw>
                </a:effectLst>
              </a:rPr>
              <a:t>工序能力</a:t>
            </a:r>
            <a:endParaRPr lang="zh-CN" sz="3600" b="1" dirty="0">
              <a:solidFill>
                <a:srgbClr val="C00000"/>
              </a:solidFill>
              <a:effectLst>
                <a:outerShdw blurRad="38100" dist="38100" dir="2700000" algn="tl">
                  <a:srgbClr val="000000">
                    <a:alpha val="43137"/>
                  </a:srgbClr>
                </a:outerShdw>
              </a:effectLst>
            </a:endParaRPr>
          </a:p>
        </p:txBody>
      </p:sp>
      <p:grpSp>
        <p:nvGrpSpPr>
          <p:cNvPr id="27" name="组合 26"/>
          <p:cNvGrpSpPr/>
          <p:nvPr/>
        </p:nvGrpSpPr>
        <p:grpSpPr>
          <a:xfrm>
            <a:off x="0" y="2423815"/>
            <a:ext cx="9144000" cy="4173537"/>
            <a:chOff x="0" y="1124744"/>
            <a:chExt cx="9144000" cy="4173537"/>
          </a:xfrm>
        </p:grpSpPr>
        <p:sp>
          <p:nvSpPr>
            <p:cNvPr id="28"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9"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0"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1" name="Text Box 3"/>
            <p:cNvSpPr txBox="1">
              <a:spLocks noChangeArrowheads="1"/>
            </p:cNvSpPr>
            <p:nvPr/>
          </p:nvSpPr>
          <p:spPr bwMode="auto">
            <a:xfrm>
              <a:off x="4366741" y="4782344"/>
              <a:ext cx="1247775" cy="515937"/>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99.7%</a:t>
              </a:r>
              <a:endParaRPr kumimoji="1" lang="en-US" altLang="zh-CN" sz="2000" dirty="0">
                <a:solidFill>
                  <a:srgbClr val="161BE8"/>
                </a:solidFill>
                <a:cs typeface="Arial" pitchFamily="34" charset="0"/>
              </a:endParaRPr>
            </a:p>
          </p:txBody>
        </p:sp>
        <p:sp>
          <p:nvSpPr>
            <p:cNvPr id="32" name="Freeform 4"/>
            <p:cNvSpPr>
              <a:spLocks/>
            </p:cNvSpPr>
            <p:nvPr/>
          </p:nvSpPr>
          <p:spPr bwMode="auto">
            <a:xfrm>
              <a:off x="2051720" y="1124744"/>
              <a:ext cx="5616575" cy="2863850"/>
            </a:xfrm>
            <a:custGeom>
              <a:avLst/>
              <a:gdLst>
                <a:gd name="T0" fmla="*/ 0 w 5560"/>
                <a:gd name="T1" fmla="*/ 2710 h 2710"/>
                <a:gd name="T2" fmla="*/ 760 w 5560"/>
                <a:gd name="T3" fmla="*/ 2630 h 2710"/>
                <a:gd name="T4" fmla="*/ 1480 w 5560"/>
                <a:gd name="T5" fmla="*/ 2370 h 2710"/>
                <a:gd name="T6" fmla="*/ 2200 w 5560"/>
                <a:gd name="T7" fmla="*/ 1410 h 2710"/>
                <a:gd name="T8" fmla="*/ 2880 w 5560"/>
                <a:gd name="T9" fmla="*/ 110 h 2710"/>
                <a:gd name="T10" fmla="*/ 3320 w 5560"/>
                <a:gd name="T11" fmla="*/ 750 h 2710"/>
                <a:gd name="T12" fmla="*/ 3600 w 5560"/>
                <a:gd name="T13" fmla="*/ 1410 h 2710"/>
                <a:gd name="T14" fmla="*/ 4240 w 5560"/>
                <a:gd name="T15" fmla="*/ 2370 h 2710"/>
                <a:gd name="T16" fmla="*/ 4840 w 5560"/>
                <a:gd name="T17" fmla="*/ 2650 h 2710"/>
                <a:gd name="T18" fmla="*/ 5560 w 5560"/>
                <a:gd name="T19" fmla="*/ 2710 h 27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60"/>
                <a:gd name="T31" fmla="*/ 0 h 2710"/>
                <a:gd name="T32" fmla="*/ 5560 w 5560"/>
                <a:gd name="T33" fmla="*/ 2710 h 27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60" h="2710">
                  <a:moveTo>
                    <a:pt x="0" y="2710"/>
                  </a:moveTo>
                  <a:cubicBezTo>
                    <a:pt x="256" y="2698"/>
                    <a:pt x="513" y="2687"/>
                    <a:pt x="760" y="2630"/>
                  </a:cubicBezTo>
                  <a:cubicBezTo>
                    <a:pt x="1007" y="2573"/>
                    <a:pt x="1240" y="2573"/>
                    <a:pt x="1480" y="2370"/>
                  </a:cubicBezTo>
                  <a:cubicBezTo>
                    <a:pt x="1720" y="2167"/>
                    <a:pt x="1967" y="1787"/>
                    <a:pt x="2200" y="1410"/>
                  </a:cubicBezTo>
                  <a:cubicBezTo>
                    <a:pt x="2433" y="1033"/>
                    <a:pt x="2693" y="220"/>
                    <a:pt x="2880" y="110"/>
                  </a:cubicBezTo>
                  <a:cubicBezTo>
                    <a:pt x="3067" y="0"/>
                    <a:pt x="3200" y="533"/>
                    <a:pt x="3320" y="750"/>
                  </a:cubicBezTo>
                  <a:cubicBezTo>
                    <a:pt x="3440" y="967"/>
                    <a:pt x="3447" y="1140"/>
                    <a:pt x="3600" y="1410"/>
                  </a:cubicBezTo>
                  <a:cubicBezTo>
                    <a:pt x="3753" y="1680"/>
                    <a:pt x="4033" y="2163"/>
                    <a:pt x="4240" y="2370"/>
                  </a:cubicBezTo>
                  <a:cubicBezTo>
                    <a:pt x="4447" y="2577"/>
                    <a:pt x="4620" y="2593"/>
                    <a:pt x="4840" y="2650"/>
                  </a:cubicBezTo>
                  <a:cubicBezTo>
                    <a:pt x="5060" y="2707"/>
                    <a:pt x="5310" y="2708"/>
                    <a:pt x="5560" y="2710"/>
                  </a:cubicBezTo>
                </a:path>
              </a:pathLst>
            </a:custGeom>
            <a:solidFill>
              <a:srgbClr val="00CCFF"/>
            </a:solidFill>
            <a:ln w="25400">
              <a:solidFill>
                <a:srgbClr val="161BE8"/>
              </a:solidFill>
              <a:round/>
              <a:headEnd/>
              <a:tailEnd/>
            </a:ln>
          </p:spPr>
          <p:txBody>
            <a:bodyPr/>
            <a:lstStyle/>
            <a:p>
              <a:endParaRPr lang="zh-CN" altLang="en-US"/>
            </a:p>
          </p:txBody>
        </p:sp>
        <p:sp>
          <p:nvSpPr>
            <p:cNvPr id="33" name="Line 5"/>
            <p:cNvSpPr>
              <a:spLocks noChangeShapeType="1"/>
            </p:cNvSpPr>
            <p:nvPr/>
          </p:nvSpPr>
          <p:spPr bwMode="auto">
            <a:xfrm>
              <a:off x="1221457" y="4020344"/>
              <a:ext cx="7099300" cy="0"/>
            </a:xfrm>
            <a:prstGeom prst="line">
              <a:avLst/>
            </a:prstGeom>
            <a:noFill/>
            <a:ln w="38100" cap="rnd">
              <a:solidFill>
                <a:srgbClr val="FF0000"/>
              </a:solidFill>
              <a:round/>
              <a:headEnd/>
              <a:tailEnd type="triangle" w="med" len="med"/>
            </a:ln>
          </p:spPr>
          <p:txBody>
            <a:bodyPr/>
            <a:lstStyle/>
            <a:p>
              <a:endParaRPr lang="zh-CN" altLang="en-US"/>
            </a:p>
          </p:txBody>
        </p:sp>
        <p:sp>
          <p:nvSpPr>
            <p:cNvPr id="34" name="Line 6"/>
            <p:cNvSpPr>
              <a:spLocks noChangeShapeType="1"/>
            </p:cNvSpPr>
            <p:nvPr/>
          </p:nvSpPr>
          <p:spPr bwMode="auto">
            <a:xfrm flipV="1">
              <a:off x="1234157" y="1268760"/>
              <a:ext cx="25475" cy="2702368"/>
            </a:xfrm>
            <a:prstGeom prst="line">
              <a:avLst/>
            </a:prstGeom>
            <a:noFill/>
            <a:ln w="38100" cap="rnd">
              <a:solidFill>
                <a:srgbClr val="FF0000"/>
              </a:solidFill>
              <a:round/>
              <a:headEnd/>
              <a:tailEnd type="triangle" w="med" len="med"/>
            </a:ln>
          </p:spPr>
          <p:txBody>
            <a:bodyPr/>
            <a:lstStyle/>
            <a:p>
              <a:endParaRPr lang="zh-CN" altLang="en-US"/>
            </a:p>
          </p:txBody>
        </p:sp>
        <p:sp>
          <p:nvSpPr>
            <p:cNvPr id="35" name="Line 7"/>
            <p:cNvSpPr>
              <a:spLocks noChangeShapeType="1"/>
            </p:cNvSpPr>
            <p:nvPr/>
          </p:nvSpPr>
          <p:spPr bwMode="auto">
            <a:xfrm flipV="1">
              <a:off x="5739482" y="2683669"/>
              <a:ext cx="0" cy="1108075"/>
            </a:xfrm>
            <a:prstGeom prst="line">
              <a:avLst/>
            </a:prstGeom>
            <a:noFill/>
            <a:ln w="9525">
              <a:solidFill>
                <a:schemeClr val="tx1"/>
              </a:solidFill>
              <a:prstDash val="dash"/>
              <a:round/>
              <a:headEnd/>
              <a:tailEnd/>
            </a:ln>
          </p:spPr>
          <p:txBody>
            <a:bodyPr/>
            <a:lstStyle/>
            <a:p>
              <a:endParaRPr lang="zh-CN" altLang="en-US"/>
            </a:p>
          </p:txBody>
        </p:sp>
        <p:sp>
          <p:nvSpPr>
            <p:cNvPr id="36" name="Line 8"/>
            <p:cNvSpPr>
              <a:spLocks noChangeShapeType="1"/>
            </p:cNvSpPr>
            <p:nvPr/>
          </p:nvSpPr>
          <p:spPr bwMode="auto">
            <a:xfrm>
              <a:off x="4194845" y="2683669"/>
              <a:ext cx="11112" cy="1717675"/>
            </a:xfrm>
            <a:prstGeom prst="line">
              <a:avLst/>
            </a:prstGeom>
            <a:noFill/>
            <a:ln w="9525">
              <a:solidFill>
                <a:schemeClr val="tx1"/>
              </a:solidFill>
              <a:prstDash val="dash"/>
              <a:round/>
              <a:headEnd/>
              <a:tailEnd/>
            </a:ln>
          </p:spPr>
          <p:txBody>
            <a:bodyPr/>
            <a:lstStyle/>
            <a:p>
              <a:endParaRPr lang="zh-CN" altLang="en-US"/>
            </a:p>
          </p:txBody>
        </p:sp>
        <p:sp>
          <p:nvSpPr>
            <p:cNvPr id="37" name="Text Box 9"/>
            <p:cNvSpPr txBox="1">
              <a:spLocks noChangeArrowheads="1"/>
            </p:cNvSpPr>
            <p:nvPr/>
          </p:nvSpPr>
          <p:spPr bwMode="auto">
            <a:xfrm>
              <a:off x="4699670" y="3640931"/>
              <a:ext cx="914400" cy="401638"/>
            </a:xfrm>
            <a:prstGeom prst="rect">
              <a:avLst/>
            </a:prstGeom>
            <a:noFill/>
            <a:ln w="9525">
              <a:noFill/>
              <a:miter lim="800000"/>
              <a:headEnd/>
              <a:tailEnd/>
            </a:ln>
          </p:spPr>
          <p:txBody>
            <a:bodyPr/>
            <a:lstStyle/>
            <a:p>
              <a:pPr algn="just"/>
              <a:r>
                <a:rPr kumimoji="1" lang="en-US" altLang="zh-CN" sz="1000">
                  <a:cs typeface="Arial" pitchFamily="34" charset="0"/>
                </a:rPr>
                <a:t>Te</a:t>
              </a:r>
            </a:p>
          </p:txBody>
        </p:sp>
        <p:sp>
          <p:nvSpPr>
            <p:cNvPr id="38" name="Line 10"/>
            <p:cNvSpPr>
              <a:spLocks noChangeShapeType="1"/>
            </p:cNvSpPr>
            <p:nvPr/>
          </p:nvSpPr>
          <p:spPr bwMode="auto">
            <a:xfrm>
              <a:off x="5739482" y="2877344"/>
              <a:ext cx="0" cy="1508125"/>
            </a:xfrm>
            <a:prstGeom prst="line">
              <a:avLst/>
            </a:prstGeom>
            <a:noFill/>
            <a:ln w="9525">
              <a:solidFill>
                <a:schemeClr val="tx1"/>
              </a:solidFill>
              <a:prstDash val="lgDash"/>
              <a:round/>
              <a:headEnd/>
              <a:tailEnd/>
            </a:ln>
          </p:spPr>
          <p:txBody>
            <a:bodyPr/>
            <a:lstStyle/>
            <a:p>
              <a:endParaRPr lang="zh-CN" altLang="en-US"/>
            </a:p>
          </p:txBody>
        </p:sp>
        <p:sp>
          <p:nvSpPr>
            <p:cNvPr id="39" name="Line 11"/>
            <p:cNvSpPr>
              <a:spLocks noChangeShapeType="1"/>
            </p:cNvSpPr>
            <p:nvPr/>
          </p:nvSpPr>
          <p:spPr bwMode="auto">
            <a:xfrm>
              <a:off x="3520157" y="3639344"/>
              <a:ext cx="0" cy="990600"/>
            </a:xfrm>
            <a:prstGeom prst="line">
              <a:avLst/>
            </a:prstGeom>
            <a:noFill/>
            <a:ln w="9525">
              <a:solidFill>
                <a:schemeClr val="tx1"/>
              </a:solidFill>
              <a:prstDash val="lgDash"/>
              <a:round/>
              <a:headEnd/>
              <a:tailEnd/>
            </a:ln>
          </p:spPr>
          <p:txBody>
            <a:bodyPr/>
            <a:lstStyle/>
            <a:p>
              <a:endParaRPr lang="zh-CN" altLang="en-US"/>
            </a:p>
          </p:txBody>
        </p:sp>
        <p:sp>
          <p:nvSpPr>
            <p:cNvPr id="40" name="Line 12"/>
            <p:cNvSpPr>
              <a:spLocks noChangeShapeType="1"/>
            </p:cNvSpPr>
            <p:nvPr/>
          </p:nvSpPr>
          <p:spPr bwMode="auto">
            <a:xfrm flipH="1">
              <a:off x="6491957" y="3715544"/>
              <a:ext cx="17463" cy="914400"/>
            </a:xfrm>
            <a:prstGeom prst="line">
              <a:avLst/>
            </a:prstGeom>
            <a:noFill/>
            <a:ln w="9525">
              <a:solidFill>
                <a:schemeClr val="tx1"/>
              </a:solidFill>
              <a:prstDash val="lgDash"/>
              <a:round/>
              <a:headEnd/>
              <a:tailEnd/>
            </a:ln>
          </p:spPr>
          <p:txBody>
            <a:bodyPr/>
            <a:lstStyle/>
            <a:p>
              <a:endParaRPr lang="zh-CN" altLang="en-US"/>
            </a:p>
          </p:txBody>
        </p:sp>
        <p:sp>
          <p:nvSpPr>
            <p:cNvPr id="41" name="Line 13"/>
            <p:cNvSpPr>
              <a:spLocks noChangeShapeType="1"/>
            </p:cNvSpPr>
            <p:nvPr/>
          </p:nvSpPr>
          <p:spPr bwMode="auto">
            <a:xfrm>
              <a:off x="7253957" y="4020344"/>
              <a:ext cx="0" cy="914400"/>
            </a:xfrm>
            <a:prstGeom prst="line">
              <a:avLst/>
            </a:prstGeom>
            <a:noFill/>
            <a:ln w="9525">
              <a:solidFill>
                <a:schemeClr val="tx1"/>
              </a:solidFill>
              <a:prstDash val="lgDash"/>
              <a:round/>
              <a:headEnd/>
              <a:tailEnd/>
            </a:ln>
          </p:spPr>
          <p:txBody>
            <a:bodyPr/>
            <a:lstStyle/>
            <a:p>
              <a:endParaRPr lang="zh-CN" altLang="en-US"/>
            </a:p>
          </p:txBody>
        </p:sp>
        <p:sp>
          <p:nvSpPr>
            <p:cNvPr id="42" name="Text Box 14"/>
            <p:cNvSpPr txBox="1">
              <a:spLocks noChangeArrowheads="1"/>
            </p:cNvSpPr>
            <p:nvPr/>
          </p:nvSpPr>
          <p:spPr bwMode="auto">
            <a:xfrm>
              <a:off x="4366741" y="4154884"/>
              <a:ext cx="1193973" cy="495300"/>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68.3%</a:t>
              </a:r>
              <a:endParaRPr kumimoji="1" lang="en-US" altLang="zh-CN" sz="2000" dirty="0">
                <a:solidFill>
                  <a:srgbClr val="161BE8"/>
                </a:solidFill>
                <a:cs typeface="Arial" pitchFamily="34" charset="0"/>
              </a:endParaRPr>
            </a:p>
          </p:txBody>
        </p:sp>
        <p:sp>
          <p:nvSpPr>
            <p:cNvPr id="43" name="Text Box 15"/>
            <p:cNvSpPr txBox="1">
              <a:spLocks noChangeArrowheads="1"/>
            </p:cNvSpPr>
            <p:nvPr/>
          </p:nvSpPr>
          <p:spPr bwMode="auto">
            <a:xfrm>
              <a:off x="4438749" y="4434160"/>
              <a:ext cx="1049957" cy="382588"/>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95.5%</a:t>
              </a:r>
              <a:endParaRPr kumimoji="1" lang="en-US" altLang="zh-CN" sz="2000" dirty="0">
                <a:solidFill>
                  <a:srgbClr val="161BE8"/>
                </a:solidFill>
                <a:cs typeface="Arial" pitchFamily="34" charset="0"/>
              </a:endParaRPr>
            </a:p>
          </p:txBody>
        </p:sp>
        <p:sp>
          <p:nvSpPr>
            <p:cNvPr id="44" name="Line 16"/>
            <p:cNvSpPr>
              <a:spLocks noChangeShapeType="1"/>
            </p:cNvSpPr>
            <p:nvPr/>
          </p:nvSpPr>
          <p:spPr bwMode="auto">
            <a:xfrm>
              <a:off x="5148932" y="4401344"/>
              <a:ext cx="590550" cy="0"/>
            </a:xfrm>
            <a:prstGeom prst="line">
              <a:avLst/>
            </a:prstGeom>
            <a:noFill/>
            <a:ln w="9525">
              <a:solidFill>
                <a:schemeClr val="tx1"/>
              </a:solidFill>
              <a:round/>
              <a:headEnd/>
              <a:tailEnd type="triangle" w="med" len="med"/>
            </a:ln>
          </p:spPr>
          <p:txBody>
            <a:bodyPr/>
            <a:lstStyle/>
            <a:p>
              <a:endParaRPr lang="zh-CN" altLang="en-US"/>
            </a:p>
          </p:txBody>
        </p:sp>
        <p:sp>
          <p:nvSpPr>
            <p:cNvPr id="45" name="Line 17"/>
            <p:cNvSpPr>
              <a:spLocks noChangeShapeType="1"/>
            </p:cNvSpPr>
            <p:nvPr/>
          </p:nvSpPr>
          <p:spPr bwMode="auto">
            <a:xfrm>
              <a:off x="5148932" y="4636294"/>
              <a:ext cx="1360488" cy="0"/>
            </a:xfrm>
            <a:prstGeom prst="line">
              <a:avLst/>
            </a:prstGeom>
            <a:noFill/>
            <a:ln w="9525">
              <a:solidFill>
                <a:schemeClr val="tx1"/>
              </a:solidFill>
              <a:round/>
              <a:headEnd/>
              <a:tailEnd type="triangle" w="med" len="med"/>
            </a:ln>
          </p:spPr>
          <p:txBody>
            <a:bodyPr/>
            <a:lstStyle/>
            <a:p>
              <a:endParaRPr lang="zh-CN" altLang="en-US"/>
            </a:p>
          </p:txBody>
        </p:sp>
        <p:sp>
          <p:nvSpPr>
            <p:cNvPr id="46" name="Line 18"/>
            <p:cNvSpPr>
              <a:spLocks noChangeShapeType="1"/>
            </p:cNvSpPr>
            <p:nvPr/>
          </p:nvSpPr>
          <p:spPr bwMode="auto">
            <a:xfrm>
              <a:off x="5653757" y="4934744"/>
              <a:ext cx="1608138" cy="0"/>
            </a:xfrm>
            <a:prstGeom prst="line">
              <a:avLst/>
            </a:prstGeom>
            <a:noFill/>
            <a:ln w="9525">
              <a:solidFill>
                <a:schemeClr val="tx1"/>
              </a:solidFill>
              <a:round/>
              <a:headEnd/>
              <a:tailEnd type="triangle" w="med" len="med"/>
            </a:ln>
          </p:spPr>
          <p:txBody>
            <a:bodyPr/>
            <a:lstStyle/>
            <a:p>
              <a:endParaRPr lang="zh-CN" altLang="en-US"/>
            </a:p>
          </p:txBody>
        </p:sp>
        <p:sp>
          <p:nvSpPr>
            <p:cNvPr id="47" name="Line 19"/>
            <p:cNvSpPr>
              <a:spLocks noChangeShapeType="1"/>
            </p:cNvSpPr>
            <p:nvPr/>
          </p:nvSpPr>
          <p:spPr bwMode="auto">
            <a:xfrm flipH="1">
              <a:off x="4194845" y="4401344"/>
              <a:ext cx="504825" cy="0"/>
            </a:xfrm>
            <a:prstGeom prst="line">
              <a:avLst/>
            </a:prstGeom>
            <a:noFill/>
            <a:ln w="9525">
              <a:solidFill>
                <a:schemeClr val="tx1"/>
              </a:solidFill>
              <a:round/>
              <a:headEnd/>
              <a:tailEnd type="triangle" w="med" len="med"/>
            </a:ln>
          </p:spPr>
          <p:txBody>
            <a:bodyPr/>
            <a:lstStyle/>
            <a:p>
              <a:endParaRPr lang="zh-CN" altLang="en-US"/>
            </a:p>
          </p:txBody>
        </p:sp>
        <p:sp>
          <p:nvSpPr>
            <p:cNvPr id="48" name="Line 20"/>
            <p:cNvSpPr>
              <a:spLocks noChangeShapeType="1"/>
            </p:cNvSpPr>
            <p:nvPr/>
          </p:nvSpPr>
          <p:spPr bwMode="auto">
            <a:xfrm flipH="1" flipV="1">
              <a:off x="3520157" y="4629944"/>
              <a:ext cx="1179513" cy="6350"/>
            </a:xfrm>
            <a:prstGeom prst="line">
              <a:avLst/>
            </a:prstGeom>
            <a:noFill/>
            <a:ln w="9525">
              <a:solidFill>
                <a:schemeClr val="tx1"/>
              </a:solidFill>
              <a:round/>
              <a:headEnd/>
              <a:tailEnd type="triangle" w="med" len="med"/>
            </a:ln>
          </p:spPr>
          <p:txBody>
            <a:bodyPr/>
            <a:lstStyle/>
            <a:p>
              <a:endParaRPr lang="zh-CN" altLang="en-US"/>
            </a:p>
          </p:txBody>
        </p:sp>
        <p:sp>
          <p:nvSpPr>
            <p:cNvPr id="49" name="Line 21"/>
            <p:cNvSpPr>
              <a:spLocks noChangeShapeType="1"/>
            </p:cNvSpPr>
            <p:nvPr/>
          </p:nvSpPr>
          <p:spPr bwMode="auto">
            <a:xfrm flipH="1">
              <a:off x="2650207" y="4934744"/>
              <a:ext cx="1936750" cy="0"/>
            </a:xfrm>
            <a:prstGeom prst="line">
              <a:avLst/>
            </a:prstGeom>
            <a:noFill/>
            <a:ln w="9525">
              <a:solidFill>
                <a:schemeClr val="tx1"/>
              </a:solidFill>
              <a:round/>
              <a:headEnd/>
              <a:tailEnd type="triangle" w="med" len="med"/>
            </a:ln>
          </p:spPr>
          <p:txBody>
            <a:bodyPr/>
            <a:lstStyle/>
            <a:p>
              <a:endParaRPr lang="zh-CN" altLang="en-US"/>
            </a:p>
          </p:txBody>
        </p:sp>
        <p:sp>
          <p:nvSpPr>
            <p:cNvPr id="50" name="Line 23"/>
            <p:cNvSpPr>
              <a:spLocks noChangeShapeType="1"/>
            </p:cNvSpPr>
            <p:nvPr/>
          </p:nvSpPr>
          <p:spPr bwMode="auto">
            <a:xfrm>
              <a:off x="5008389" y="1265833"/>
              <a:ext cx="0" cy="2763713"/>
            </a:xfrm>
            <a:prstGeom prst="line">
              <a:avLst/>
            </a:prstGeom>
            <a:noFill/>
            <a:ln w="9525">
              <a:solidFill>
                <a:schemeClr val="tx1"/>
              </a:solidFill>
              <a:round/>
              <a:headEnd/>
              <a:tailEnd/>
            </a:ln>
          </p:spPr>
          <p:txBody>
            <a:bodyPr wrap="none"/>
            <a:lstStyle/>
            <a:p>
              <a:endParaRPr lang="zh-CN" altLang="en-US"/>
            </a:p>
          </p:txBody>
        </p:sp>
        <p:sp>
          <p:nvSpPr>
            <p:cNvPr id="51" name="Line 24"/>
            <p:cNvSpPr>
              <a:spLocks noChangeShapeType="1"/>
            </p:cNvSpPr>
            <p:nvPr/>
          </p:nvSpPr>
          <p:spPr bwMode="auto">
            <a:xfrm>
              <a:off x="2681957" y="3944144"/>
              <a:ext cx="0" cy="990600"/>
            </a:xfrm>
            <a:prstGeom prst="line">
              <a:avLst/>
            </a:prstGeom>
            <a:noFill/>
            <a:ln w="9525">
              <a:solidFill>
                <a:schemeClr val="tx1"/>
              </a:solidFill>
              <a:prstDash val="lgDash"/>
              <a:round/>
              <a:headEnd/>
              <a:tailEnd/>
            </a:ln>
          </p:spPr>
          <p:txBody>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pPr>
              <a:lnSpc>
                <a:spcPct val="150000"/>
              </a:lnSpc>
            </a:pPr>
            <a:r>
              <a:rPr lang="zh-CN" altLang="zh-CN" sz="2400" dirty="0"/>
              <a:t>      </a:t>
            </a:r>
            <a:r>
              <a:rPr lang="zh-CN" sz="2400" dirty="0"/>
              <a:t>值越大，工序能力越小；     值越小，工序能力越大。因此，提高工序能力，关键在于减小    的数值。</a:t>
            </a:r>
          </a:p>
          <a:p>
            <a:pPr>
              <a:lnSpc>
                <a:spcPct val="150000"/>
              </a:lnSpc>
            </a:pPr>
            <a:endParaRPr lang="zh-CN" sz="2400" b="1" dirty="0"/>
          </a:p>
          <a:p>
            <a:pPr>
              <a:lnSpc>
                <a:spcPct val="150000"/>
              </a:lnSpc>
            </a:pPr>
            <a:r>
              <a:rPr lang="zh-CN" sz="2400" b="1" dirty="0"/>
              <a:t>工序能力具有以下主要用途：</a:t>
            </a:r>
          </a:p>
          <a:p>
            <a:pPr>
              <a:lnSpc>
                <a:spcPct val="150000"/>
              </a:lnSpc>
            </a:pPr>
            <a:r>
              <a:rPr lang="zh-CN" sz="2400" dirty="0"/>
              <a:t>（</a:t>
            </a:r>
            <a:r>
              <a:rPr lang="zh-CN" altLang="zh-CN" sz="2400" dirty="0"/>
              <a:t>1</a:t>
            </a:r>
            <a:r>
              <a:rPr lang="zh-CN" sz="2400" dirty="0"/>
              <a:t>）作为判定和控制工序质量的重要指标。</a:t>
            </a:r>
          </a:p>
          <a:p>
            <a:pPr>
              <a:lnSpc>
                <a:spcPct val="150000"/>
              </a:lnSpc>
            </a:pPr>
            <a:r>
              <a:rPr lang="zh-CN" sz="2400" dirty="0"/>
              <a:t>（</a:t>
            </a:r>
            <a:r>
              <a:rPr lang="zh-CN" altLang="zh-CN" sz="2400" dirty="0"/>
              <a:t>2</a:t>
            </a:r>
            <a:r>
              <a:rPr lang="zh-CN" sz="2400" dirty="0"/>
              <a:t>）作为项目质量设计，工艺方案制定，检验标准的确立，设备选择等各项技术准备工作的重要依据。</a:t>
            </a:r>
          </a:p>
        </p:txBody>
      </p:sp>
      <p:graphicFrame>
        <p:nvGraphicFramePr>
          <p:cNvPr id="27652" name="Object 4"/>
          <p:cNvGraphicFramePr>
            <a:graphicFrameLocks noChangeAspect="1"/>
          </p:cNvGraphicFramePr>
          <p:nvPr/>
        </p:nvGraphicFramePr>
        <p:xfrm>
          <a:off x="4644008" y="1340768"/>
          <a:ext cx="504825" cy="400050"/>
        </p:xfrm>
        <a:graphic>
          <a:graphicData uri="http://schemas.openxmlformats.org/presentationml/2006/ole">
            <p:oleObj spid="_x0000_s87042" r:id="rId3" imgW="229016" imgH="178194" progId="Equation.3">
              <p:embed/>
            </p:oleObj>
          </a:graphicData>
        </a:graphic>
      </p:graphicFrame>
      <p:graphicFrame>
        <p:nvGraphicFramePr>
          <p:cNvPr id="27653" name="Object 5"/>
          <p:cNvGraphicFramePr>
            <a:graphicFrameLocks noChangeAspect="1"/>
          </p:cNvGraphicFramePr>
          <p:nvPr/>
        </p:nvGraphicFramePr>
        <p:xfrm>
          <a:off x="971600" y="1340768"/>
          <a:ext cx="503237" cy="398463"/>
        </p:xfrm>
        <a:graphic>
          <a:graphicData uri="http://schemas.openxmlformats.org/presentationml/2006/ole">
            <p:oleObj spid="_x0000_s87043" r:id="rId4" imgW="229016" imgH="178194" progId="Equation.3">
              <p:embed/>
            </p:oleObj>
          </a:graphicData>
        </a:graphic>
      </p:graphicFrame>
      <p:graphicFrame>
        <p:nvGraphicFramePr>
          <p:cNvPr id="27654" name="Object 6"/>
          <p:cNvGraphicFramePr>
            <a:graphicFrameLocks noChangeAspect="1"/>
          </p:cNvGraphicFramePr>
          <p:nvPr/>
        </p:nvGraphicFramePr>
        <p:xfrm>
          <a:off x="5724128" y="1916832"/>
          <a:ext cx="360363" cy="338137"/>
        </p:xfrm>
        <a:graphic>
          <a:graphicData uri="http://schemas.openxmlformats.org/presentationml/2006/ole">
            <p:oleObj spid="_x0000_s87044" r:id="rId5" imgW="152982" imgH="140260" progId="Equation.3">
              <p:embed/>
            </p:oleObj>
          </a:graphicData>
        </a:graphic>
      </p:graphicFrame>
      <p:sp>
        <p:nvSpPr>
          <p:cNvPr id="27655" name="Rectangle 7"/>
          <p:cNvSpPr>
            <a:spLocks noChangeArrowheads="1"/>
          </p:cNvSpPr>
          <p:nvPr/>
        </p:nvSpPr>
        <p:spPr bwMode="auto">
          <a:xfrm>
            <a:off x="0" y="2765425"/>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8" name="Rectangle 2"/>
          <p:cNvSpPr>
            <a:spLocks noGrp="1" noChangeArrowheads="1"/>
          </p:cNvSpPr>
          <p:nvPr>
            <p:ph type="title"/>
          </p:nvPr>
        </p:nvSpPr>
        <p:spPr>
          <a:xfrm>
            <a:off x="344041" y="0"/>
            <a:ext cx="8476431" cy="980728"/>
          </a:xfrm>
        </p:spPr>
        <p:txBody>
          <a:bodyPr anchor="ctr" anchorCtr="1"/>
          <a:lstStyle/>
          <a:p>
            <a:r>
              <a:rPr lang="zh-CN" altLang="en-US" sz="3600" b="1" dirty="0" smtClean="0">
                <a:solidFill>
                  <a:srgbClr val="C00000"/>
                </a:solidFill>
                <a:effectLst>
                  <a:outerShdw blurRad="38100" dist="38100" dir="2700000" algn="tl">
                    <a:srgbClr val="000000">
                      <a:alpha val="43137"/>
                    </a:srgbClr>
                  </a:outerShdw>
                </a:effectLst>
              </a:rPr>
              <a:t>工序能力</a:t>
            </a:r>
            <a:endParaRPr lang="zh-CN" sz="36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sz="3600" dirty="0">
                <a:solidFill>
                  <a:srgbClr val="C00000"/>
                </a:solidFill>
              </a:rPr>
              <a:t>工序能力指数</a:t>
            </a:r>
            <a:endParaRPr lang="zh-CN" altLang="zh-CN" dirty="0">
              <a:solidFill>
                <a:srgbClr val="C00000"/>
              </a:solidFill>
            </a:endParaRPr>
          </a:p>
        </p:txBody>
      </p:sp>
      <p:sp>
        <p:nvSpPr>
          <p:cNvPr id="28675" name="Rectangle 3"/>
          <p:cNvSpPr>
            <a:spLocks noGrp="1" noChangeArrowheads="1"/>
          </p:cNvSpPr>
          <p:nvPr>
            <p:ph type="body" idx="1"/>
          </p:nvPr>
        </p:nvSpPr>
        <p:spPr/>
        <p:txBody>
          <a:bodyPr/>
          <a:lstStyle/>
          <a:p>
            <a:pPr>
              <a:lnSpc>
                <a:spcPct val="150000"/>
              </a:lnSpc>
            </a:pPr>
            <a:r>
              <a:rPr lang="zh-CN" sz="2400" b="1" dirty="0" smtClean="0"/>
              <a:t>工序</a:t>
            </a:r>
            <a:r>
              <a:rPr lang="zh-CN" sz="2400" b="1" dirty="0"/>
              <a:t>能力指数</a:t>
            </a:r>
            <a:r>
              <a:rPr lang="zh-CN" altLang="zh-CN" sz="2400" b="1" dirty="0"/>
              <a:t>:</a:t>
            </a:r>
            <a:r>
              <a:rPr lang="zh-CN" sz="2400" dirty="0"/>
              <a:t>是指某工序的工序能力</a:t>
            </a:r>
            <a:r>
              <a:rPr lang="zh-CN" sz="2400" b="1" dirty="0">
                <a:solidFill>
                  <a:srgbClr val="C00000"/>
                </a:solidFill>
                <a:effectLst>
                  <a:outerShdw blurRad="38100" dist="38100" dir="2700000" algn="tl">
                    <a:srgbClr val="000000">
                      <a:alpha val="43137"/>
                    </a:srgbClr>
                  </a:outerShdw>
                </a:effectLst>
              </a:rPr>
              <a:t>满足公差要求的程度</a:t>
            </a:r>
            <a:r>
              <a:rPr lang="zh-CN" altLang="zh-CN" sz="2400" dirty="0"/>
              <a:t>.</a:t>
            </a:r>
            <a:r>
              <a:rPr lang="zh-CN" sz="2400" dirty="0"/>
              <a:t>为了定量表示工序能力满足项目质量要求的程度而引入工序能力指数的概念。</a:t>
            </a:r>
          </a:p>
          <a:p>
            <a:pPr>
              <a:lnSpc>
                <a:spcPct val="150000"/>
              </a:lnSpc>
            </a:pPr>
            <a:r>
              <a:rPr lang="zh-CN" sz="2400" b="1" dirty="0"/>
              <a:t>无偏情况下的工序能力指数</a:t>
            </a:r>
            <a:r>
              <a:rPr lang="zh-CN" altLang="zh-CN" sz="2400" b="1" dirty="0"/>
              <a:t>(Cp</a:t>
            </a:r>
            <a:r>
              <a:rPr lang="zh-CN" altLang="zh-CN" sz="2400" dirty="0"/>
              <a:t> )</a:t>
            </a:r>
            <a:r>
              <a:rPr lang="zh-CN" altLang="zh-CN" sz="2400" b="1" dirty="0"/>
              <a:t>: </a:t>
            </a:r>
            <a:r>
              <a:rPr lang="zh-CN" altLang="zh-CN" sz="2400" dirty="0"/>
              <a:t>Cp</a:t>
            </a:r>
            <a:r>
              <a:rPr lang="zh-CN" sz="2400" dirty="0"/>
              <a:t>表示设计公差的中心值与测定数据的分布中心一致时的工序能力指数</a:t>
            </a:r>
            <a:r>
              <a:rPr lang="zh-CN" altLang="zh-CN" sz="2400" dirty="0"/>
              <a:t>.</a:t>
            </a:r>
          </a:p>
          <a:p>
            <a:pPr>
              <a:lnSpc>
                <a:spcPct val="150000"/>
              </a:lnSpc>
            </a:pPr>
            <a:r>
              <a:rPr lang="zh-CN" sz="2400" b="1" dirty="0"/>
              <a:t>有偏情况下的工序能力指数 </a:t>
            </a:r>
            <a:r>
              <a:rPr lang="zh-CN" altLang="zh-CN" sz="2400" b="1" dirty="0"/>
              <a:t>(Cpk</a:t>
            </a:r>
            <a:r>
              <a:rPr lang="zh-CN" altLang="zh-CN" sz="2400" dirty="0"/>
              <a:t> ):Cpk</a:t>
            </a:r>
            <a:r>
              <a:rPr lang="zh-CN" sz="2400" dirty="0"/>
              <a:t>表示设计公差的中心值与测定数据分布中心不一致情况下的工序能力指数。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zh-CN" sz="3200" dirty="0">
                <a:solidFill>
                  <a:srgbClr val="C00000"/>
                </a:solidFill>
              </a:rPr>
              <a:t>工序能力指数(Cp</a:t>
            </a:r>
            <a:r>
              <a:rPr lang="zh-CN" altLang="zh-CN" sz="3200" dirty="0" smtClean="0">
                <a:solidFill>
                  <a:srgbClr val="C00000"/>
                </a:solidFill>
              </a:rPr>
              <a:t> )</a:t>
            </a:r>
            <a:endParaRPr lang="zh-CN" altLang="zh-CN" sz="3200" dirty="0">
              <a:solidFill>
                <a:srgbClr val="C00000"/>
              </a:solidFill>
            </a:endParaRPr>
          </a:p>
        </p:txBody>
      </p:sp>
      <p:sp>
        <p:nvSpPr>
          <p:cNvPr id="29699" name="Rectangle 3"/>
          <p:cNvSpPr>
            <a:spLocks noGrp="1" noChangeArrowheads="1"/>
          </p:cNvSpPr>
          <p:nvPr>
            <p:ph type="body" idx="1"/>
          </p:nvPr>
        </p:nvSpPr>
        <p:spPr/>
        <p:txBody>
          <a:bodyPr/>
          <a:lstStyle/>
          <a:p>
            <a:r>
              <a:rPr lang="zh-CN" sz="2400"/>
              <a:t>所谓公差中心值与测定数据分布中心一致，是指数据均值与公差中心</a:t>
            </a:r>
            <a:r>
              <a:rPr lang="zh-CN" altLang="zh-CN" sz="2400"/>
              <a:t>M</a:t>
            </a:r>
            <a:r>
              <a:rPr lang="zh-CN" sz="2400"/>
              <a:t>相重合</a:t>
            </a:r>
            <a:r>
              <a:rPr lang="zh-CN" altLang="zh-CN" sz="2400"/>
              <a:t>.</a:t>
            </a:r>
          </a:p>
        </p:txBody>
      </p:sp>
      <p:grpSp>
        <p:nvGrpSpPr>
          <p:cNvPr id="2" name="Group 4"/>
          <p:cNvGrpSpPr>
            <a:grpSpLocks/>
          </p:cNvGrpSpPr>
          <p:nvPr/>
        </p:nvGrpSpPr>
        <p:grpSpPr bwMode="auto">
          <a:xfrm>
            <a:off x="2484438" y="2997200"/>
            <a:ext cx="3887787" cy="2519363"/>
            <a:chOff x="0" y="0"/>
            <a:chExt cx="2242" cy="1232"/>
          </a:xfrm>
        </p:grpSpPr>
        <p:sp>
          <p:nvSpPr>
            <p:cNvPr id="29701" name="Line 5"/>
            <p:cNvSpPr>
              <a:spLocks noChangeShapeType="1"/>
            </p:cNvSpPr>
            <p:nvPr/>
          </p:nvSpPr>
          <p:spPr bwMode="auto">
            <a:xfrm flipV="1">
              <a:off x="226" y="71"/>
              <a:ext cx="0" cy="936"/>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29702" name="Rectangle 6"/>
            <p:cNvSpPr>
              <a:spLocks noChangeArrowheads="1"/>
            </p:cNvSpPr>
            <p:nvPr/>
          </p:nvSpPr>
          <p:spPr bwMode="auto">
            <a:xfrm>
              <a:off x="0" y="182"/>
              <a:ext cx="72" cy="125"/>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P</a:t>
              </a:r>
              <a:endParaRPr lang="zh-CN" altLang="zh-CN" sz="1600" smtClean="0">
                <a:solidFill>
                  <a:srgbClr val="000000"/>
                </a:solidFill>
                <a:latin typeface="Tahoma" pitchFamily="34" charset="0"/>
              </a:endParaRPr>
            </a:p>
          </p:txBody>
        </p:sp>
        <p:sp>
          <p:nvSpPr>
            <p:cNvPr id="29703" name="Line 7"/>
            <p:cNvSpPr>
              <a:spLocks noChangeShapeType="1"/>
            </p:cNvSpPr>
            <p:nvPr/>
          </p:nvSpPr>
          <p:spPr bwMode="auto">
            <a:xfrm flipV="1">
              <a:off x="1162" y="198"/>
              <a:ext cx="0" cy="812"/>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29704" name="未知"/>
            <p:cNvSpPr>
              <a:spLocks/>
            </p:cNvSpPr>
            <p:nvPr/>
          </p:nvSpPr>
          <p:spPr bwMode="auto">
            <a:xfrm>
              <a:off x="630" y="292"/>
              <a:ext cx="1068" cy="710"/>
            </a:xfrm>
            <a:custGeom>
              <a:avLst/>
              <a:gdLst/>
              <a:ahLst/>
              <a:cxnLst>
                <a:cxn ang="0">
                  <a:pos x="0" y="1775"/>
                </a:cxn>
                <a:cxn ang="0">
                  <a:pos x="345" y="1505"/>
                </a:cxn>
                <a:cxn ang="0">
                  <a:pos x="720" y="317"/>
                </a:cxn>
                <a:cxn ang="0">
                  <a:pos x="1260" y="5"/>
                </a:cxn>
                <a:cxn ang="0">
                  <a:pos x="1815" y="350"/>
                </a:cxn>
                <a:cxn ang="0">
                  <a:pos x="2205" y="1490"/>
                </a:cxn>
                <a:cxn ang="0">
                  <a:pos x="2670" y="1775"/>
                </a:cxn>
              </a:cxnLst>
              <a:rect l="0" t="0" r="r" b="b"/>
              <a:pathLst>
                <a:path w="2670" h="1775">
                  <a:moveTo>
                    <a:pt x="0" y="1775"/>
                  </a:moveTo>
                  <a:cubicBezTo>
                    <a:pt x="58" y="1727"/>
                    <a:pt x="225" y="1748"/>
                    <a:pt x="345" y="1505"/>
                  </a:cubicBezTo>
                  <a:cubicBezTo>
                    <a:pt x="465" y="1262"/>
                    <a:pt x="568" y="567"/>
                    <a:pt x="720" y="317"/>
                  </a:cubicBezTo>
                  <a:cubicBezTo>
                    <a:pt x="872" y="67"/>
                    <a:pt x="1078" y="0"/>
                    <a:pt x="1260" y="5"/>
                  </a:cubicBezTo>
                  <a:cubicBezTo>
                    <a:pt x="1442" y="10"/>
                    <a:pt x="1658" y="103"/>
                    <a:pt x="1815" y="350"/>
                  </a:cubicBezTo>
                  <a:cubicBezTo>
                    <a:pt x="1972" y="597"/>
                    <a:pt x="2062" y="1253"/>
                    <a:pt x="2205" y="1490"/>
                  </a:cubicBezTo>
                  <a:cubicBezTo>
                    <a:pt x="2348" y="1727"/>
                    <a:pt x="2573" y="1716"/>
                    <a:pt x="2670" y="1775"/>
                  </a:cubicBezTo>
                </a:path>
              </a:pathLst>
            </a:cu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29705" name="Rectangle 9"/>
            <p:cNvSpPr>
              <a:spLocks noChangeArrowheads="1"/>
            </p:cNvSpPr>
            <p:nvPr/>
          </p:nvSpPr>
          <p:spPr bwMode="auto">
            <a:xfrm>
              <a:off x="1088" y="0"/>
              <a:ext cx="72" cy="125"/>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M</a:t>
              </a:r>
              <a:endParaRPr lang="zh-CN" altLang="zh-CN" sz="1600" smtClean="0">
                <a:solidFill>
                  <a:srgbClr val="000000"/>
                </a:solidFill>
                <a:latin typeface="Tahoma" pitchFamily="34" charset="0"/>
              </a:endParaRPr>
            </a:p>
          </p:txBody>
        </p:sp>
        <p:grpSp>
          <p:nvGrpSpPr>
            <p:cNvPr id="3" name="Group 10"/>
            <p:cNvGrpSpPr>
              <a:grpSpLocks/>
            </p:cNvGrpSpPr>
            <p:nvPr/>
          </p:nvGrpSpPr>
          <p:grpSpPr bwMode="auto">
            <a:xfrm>
              <a:off x="226" y="1010"/>
              <a:ext cx="2016" cy="187"/>
              <a:chOff x="0" y="0"/>
              <a:chExt cx="5040" cy="468"/>
            </a:xfrm>
          </p:grpSpPr>
          <p:sp>
            <p:nvSpPr>
              <p:cNvPr id="29707" name="Line 11"/>
              <p:cNvSpPr>
                <a:spLocks noChangeShapeType="1"/>
              </p:cNvSpPr>
              <p:nvPr/>
            </p:nvSpPr>
            <p:spPr bwMode="auto">
              <a:xfrm>
                <a:off x="0" y="0"/>
                <a:ext cx="4860"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29708" name="Rectangle 12"/>
              <p:cNvSpPr>
                <a:spLocks noChangeArrowheads="1"/>
              </p:cNvSpPr>
              <p:nvPr/>
            </p:nvSpPr>
            <p:spPr bwMode="auto">
              <a:xfrm>
                <a:off x="2160" y="156"/>
                <a:ext cx="360" cy="312"/>
              </a:xfrm>
              <a:prstGeom prst="rect">
                <a:avLst/>
              </a:prstGeom>
              <a:solidFill>
                <a:srgbClr val="FFFFFF"/>
              </a:solidFill>
              <a:ln w="9525">
                <a:noFill/>
                <a:miter lim="800000"/>
                <a:headEnd/>
                <a:tailEnd/>
              </a:ln>
            </p:spPr>
            <p:txBody>
              <a:bodyPr lIns="0" tIns="0" rIns="0" bIns="0"/>
              <a:lstStyle/>
              <a:p>
                <a:endParaRPr lang="zh-CN" altLang="zh-CN" sz="1600" smtClean="0">
                  <a:solidFill>
                    <a:srgbClr val="000000"/>
                  </a:solidFill>
                  <a:latin typeface="Tahoma" pitchFamily="34" charset="0"/>
                </a:endParaRPr>
              </a:p>
            </p:txBody>
          </p:sp>
          <p:sp>
            <p:nvSpPr>
              <p:cNvPr id="29709" name="Rectangle 13"/>
              <p:cNvSpPr>
                <a:spLocks noChangeArrowheads="1"/>
              </p:cNvSpPr>
              <p:nvPr/>
            </p:nvSpPr>
            <p:spPr bwMode="auto">
              <a:xfrm>
                <a:off x="4860" y="0"/>
                <a:ext cx="180" cy="312"/>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X</a:t>
                </a:r>
                <a:endParaRPr lang="zh-CN" altLang="zh-CN" sz="1600" smtClean="0">
                  <a:solidFill>
                    <a:srgbClr val="000000"/>
                  </a:solidFill>
                  <a:latin typeface="Tahoma" pitchFamily="34" charset="0"/>
                </a:endParaRPr>
              </a:p>
            </p:txBody>
          </p:sp>
        </p:grpSp>
        <p:sp>
          <p:nvSpPr>
            <p:cNvPr id="29710" name="Line 14"/>
            <p:cNvSpPr>
              <a:spLocks noChangeShapeType="1"/>
            </p:cNvSpPr>
            <p:nvPr/>
          </p:nvSpPr>
          <p:spPr bwMode="auto">
            <a:xfrm>
              <a:off x="509" y="197"/>
              <a:ext cx="0" cy="811"/>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29711" name="Line 15"/>
            <p:cNvSpPr>
              <a:spLocks noChangeShapeType="1"/>
            </p:cNvSpPr>
            <p:nvPr/>
          </p:nvSpPr>
          <p:spPr bwMode="auto">
            <a:xfrm>
              <a:off x="1814" y="197"/>
              <a:ext cx="0" cy="811"/>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29712" name="Rectangle 16"/>
            <p:cNvSpPr>
              <a:spLocks noChangeArrowheads="1"/>
            </p:cNvSpPr>
            <p:nvPr/>
          </p:nvSpPr>
          <p:spPr bwMode="auto">
            <a:xfrm>
              <a:off x="362" y="227"/>
              <a:ext cx="143" cy="136"/>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T</a:t>
              </a:r>
              <a:r>
                <a:rPr lang="zh-CN" altLang="zh-CN" sz="1400" baseline="-25000" smtClean="0">
                  <a:solidFill>
                    <a:srgbClr val="000000"/>
                  </a:solidFill>
                </a:rPr>
                <a:t>l</a:t>
              </a:r>
              <a:endParaRPr lang="zh-CN" altLang="zh-CN" sz="1400" smtClean="0">
                <a:solidFill>
                  <a:srgbClr val="000000"/>
                </a:solidFill>
                <a:latin typeface="Tahoma" pitchFamily="34" charset="0"/>
              </a:endParaRPr>
            </a:p>
          </p:txBody>
        </p:sp>
        <p:sp>
          <p:nvSpPr>
            <p:cNvPr id="29713" name="Rectangle 17"/>
            <p:cNvSpPr>
              <a:spLocks noChangeArrowheads="1"/>
            </p:cNvSpPr>
            <p:nvPr/>
          </p:nvSpPr>
          <p:spPr bwMode="auto">
            <a:xfrm>
              <a:off x="1873" y="227"/>
              <a:ext cx="144" cy="125"/>
            </a:xfrm>
            <a:prstGeom prst="rect">
              <a:avLst/>
            </a:prstGeom>
            <a:solidFill>
              <a:srgbClr val="FFFFFF"/>
            </a:solidFill>
            <a:ln w="9525">
              <a:noFill/>
              <a:miter lim="800000"/>
              <a:headEnd/>
              <a:tailEnd/>
            </a:ln>
          </p:spPr>
          <p:txBody>
            <a:bodyPr lIns="0" tIns="0" rIns="0" bIns="0"/>
            <a:lstStyle/>
            <a:p>
              <a:pPr algn="just"/>
              <a:r>
                <a:rPr lang="zh-CN" altLang="zh-CN" sz="1400" smtClean="0">
                  <a:solidFill>
                    <a:srgbClr val="000000"/>
                  </a:solidFill>
                </a:rPr>
                <a:t>T</a:t>
              </a:r>
              <a:r>
                <a:rPr lang="zh-CN" altLang="zh-CN" sz="1400" baseline="-25000" smtClean="0">
                  <a:solidFill>
                    <a:srgbClr val="000000"/>
                  </a:solidFill>
                </a:rPr>
                <a:t>u</a:t>
              </a:r>
              <a:endParaRPr lang="zh-CN" altLang="zh-CN" sz="1400" smtClean="0">
                <a:solidFill>
                  <a:srgbClr val="000000"/>
                </a:solidFill>
                <a:latin typeface="Tahoma" pitchFamily="34" charset="0"/>
              </a:endParaRPr>
            </a:p>
          </p:txBody>
        </p:sp>
        <p:graphicFrame>
          <p:nvGraphicFramePr>
            <p:cNvPr id="29714" name="Object 18"/>
            <p:cNvGraphicFramePr>
              <a:graphicFrameLocks noChangeAspect="1"/>
            </p:cNvGraphicFramePr>
            <p:nvPr/>
          </p:nvGraphicFramePr>
          <p:xfrm>
            <a:off x="1028" y="1043"/>
            <a:ext cx="227" cy="189"/>
          </p:xfrm>
          <a:graphic>
            <a:graphicData uri="http://schemas.openxmlformats.org/presentationml/2006/ole">
              <p:oleObj spid="_x0000_s88066" r:id="rId3" imgW="178271" imgH="190983" progId="Equation.3">
                <p:embed/>
              </p:oleObj>
            </a:graphicData>
          </a:graphic>
        </p:graphicFrame>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zh-CN" sz="3200" dirty="0">
                <a:solidFill>
                  <a:srgbClr val="C00000"/>
                </a:solidFill>
              </a:rPr>
              <a:t>工序能力指数 (Cpk</a:t>
            </a:r>
            <a:r>
              <a:rPr lang="zh-CN" altLang="zh-CN" sz="3200" dirty="0" smtClean="0">
                <a:solidFill>
                  <a:srgbClr val="C00000"/>
                </a:solidFill>
              </a:rPr>
              <a:t> )</a:t>
            </a:r>
            <a:endParaRPr lang="zh-CN" altLang="zh-CN" sz="3200" dirty="0">
              <a:solidFill>
                <a:srgbClr val="C00000"/>
              </a:solidFill>
            </a:endParaRPr>
          </a:p>
        </p:txBody>
      </p:sp>
      <p:sp>
        <p:nvSpPr>
          <p:cNvPr id="30723" name="Rectangle 3"/>
          <p:cNvSpPr>
            <a:spLocks noGrp="1" noChangeArrowheads="1"/>
          </p:cNvSpPr>
          <p:nvPr>
            <p:ph type="body" idx="1"/>
          </p:nvPr>
        </p:nvSpPr>
        <p:spPr>
          <a:xfrm>
            <a:off x="1165225" y="1989138"/>
            <a:ext cx="7772400" cy="4114800"/>
          </a:xfrm>
        </p:spPr>
        <p:txBody>
          <a:bodyPr/>
          <a:lstStyle/>
          <a:p>
            <a:r>
              <a:rPr lang="zh-CN" sz="2400"/>
              <a:t>当数据均值与公差中心</a:t>
            </a:r>
            <a:r>
              <a:rPr lang="zh-CN" altLang="zh-CN" sz="2400"/>
              <a:t>M</a:t>
            </a:r>
            <a:r>
              <a:rPr lang="zh-CN" sz="2400"/>
              <a:t>不相重合时，即称为公差中心与分布中心不一致，此时存在一个中心偏离值   </a:t>
            </a:r>
            <a:r>
              <a:rPr lang="zh-CN" altLang="zh-CN" sz="2400"/>
              <a:t>.</a:t>
            </a:r>
          </a:p>
        </p:txBody>
      </p:sp>
      <p:sp>
        <p:nvSpPr>
          <p:cNvPr id="30724" name="Rectangle 4"/>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0725" name="Object 5"/>
          <p:cNvGraphicFramePr>
            <a:graphicFrameLocks noChangeAspect="1"/>
          </p:cNvGraphicFramePr>
          <p:nvPr/>
        </p:nvGraphicFramePr>
        <p:xfrm>
          <a:off x="7740650" y="2492375"/>
          <a:ext cx="250825" cy="288925"/>
        </p:xfrm>
        <a:graphic>
          <a:graphicData uri="http://schemas.openxmlformats.org/presentationml/2006/ole">
            <p:oleObj spid="_x0000_s89090" r:id="rId3" imgW="127427" imgH="140138" progId="Equation.3">
              <p:embed/>
            </p:oleObj>
          </a:graphicData>
        </a:graphic>
      </p:graphicFrame>
      <p:grpSp>
        <p:nvGrpSpPr>
          <p:cNvPr id="2" name="Group 6"/>
          <p:cNvGrpSpPr>
            <a:grpSpLocks/>
          </p:cNvGrpSpPr>
          <p:nvPr/>
        </p:nvGrpSpPr>
        <p:grpSpPr bwMode="auto">
          <a:xfrm>
            <a:off x="2527300" y="3213100"/>
            <a:ext cx="3484563" cy="2160588"/>
            <a:chOff x="0" y="0"/>
            <a:chExt cx="2195" cy="1361"/>
          </a:xfrm>
        </p:grpSpPr>
        <p:graphicFrame>
          <p:nvGraphicFramePr>
            <p:cNvPr id="30727" name="Object 7"/>
            <p:cNvGraphicFramePr>
              <a:graphicFrameLocks noChangeAspect="1"/>
            </p:cNvGraphicFramePr>
            <p:nvPr/>
          </p:nvGraphicFramePr>
          <p:xfrm>
            <a:off x="1014" y="1172"/>
            <a:ext cx="227" cy="189"/>
          </p:xfrm>
          <a:graphic>
            <a:graphicData uri="http://schemas.openxmlformats.org/presentationml/2006/ole">
              <p:oleObj spid="_x0000_s89091" r:id="rId4" imgW="178271" imgH="190983" progId="Equation.3">
                <p:embed/>
              </p:oleObj>
            </a:graphicData>
          </a:graphic>
        </p:graphicFrame>
        <p:graphicFrame>
          <p:nvGraphicFramePr>
            <p:cNvPr id="30728" name="Object 8"/>
            <p:cNvGraphicFramePr>
              <a:graphicFrameLocks noChangeAspect="1"/>
            </p:cNvGraphicFramePr>
            <p:nvPr/>
          </p:nvGraphicFramePr>
          <p:xfrm>
            <a:off x="832" y="0"/>
            <a:ext cx="210" cy="227"/>
          </p:xfrm>
          <a:graphic>
            <a:graphicData uri="http://schemas.openxmlformats.org/presentationml/2006/ole">
              <p:oleObj spid="_x0000_s89092" r:id="rId5" imgW="127427" imgH="140138" progId="Equation.3">
                <p:embed/>
              </p:oleObj>
            </a:graphicData>
          </a:graphic>
        </p:graphicFrame>
        <p:grpSp>
          <p:nvGrpSpPr>
            <p:cNvPr id="3" name="Group 9"/>
            <p:cNvGrpSpPr>
              <a:grpSpLocks/>
            </p:cNvGrpSpPr>
            <p:nvPr/>
          </p:nvGrpSpPr>
          <p:grpSpPr bwMode="auto">
            <a:xfrm>
              <a:off x="606" y="232"/>
              <a:ext cx="1068" cy="811"/>
              <a:chOff x="0" y="0"/>
              <a:chExt cx="2670" cy="2028"/>
            </a:xfrm>
          </p:grpSpPr>
          <p:sp>
            <p:nvSpPr>
              <p:cNvPr id="30730" name="Line 10"/>
              <p:cNvSpPr>
                <a:spLocks noChangeShapeType="1"/>
              </p:cNvSpPr>
              <p:nvPr/>
            </p:nvSpPr>
            <p:spPr bwMode="auto">
              <a:xfrm flipV="1">
                <a:off x="1260" y="0"/>
                <a:ext cx="0" cy="2028"/>
              </a:xfrm>
              <a:prstGeom prst="line">
                <a:avLst/>
              </a:prstGeom>
              <a:noFill/>
              <a:ln w="9525" cmpd="sng">
                <a:solidFill>
                  <a:srgbClr val="000000"/>
                </a:solidFill>
                <a:prstDash val="lgDashDot"/>
                <a:round/>
                <a:headEnd/>
                <a:tailEnd/>
              </a:ln>
            </p:spPr>
            <p:txBody>
              <a:bodyPr/>
              <a:lstStyle/>
              <a:p>
                <a:endParaRPr lang="zh-CN" altLang="en-US" sz="2400" smtClean="0">
                  <a:solidFill>
                    <a:srgbClr val="000000"/>
                  </a:solidFill>
                  <a:latin typeface="Tahoma" pitchFamily="34" charset="0"/>
                </a:endParaRPr>
              </a:p>
            </p:txBody>
          </p:sp>
          <p:sp>
            <p:nvSpPr>
              <p:cNvPr id="30731" name="未知"/>
              <p:cNvSpPr>
                <a:spLocks/>
              </p:cNvSpPr>
              <p:nvPr/>
            </p:nvSpPr>
            <p:spPr bwMode="auto">
              <a:xfrm>
                <a:off x="0" y="151"/>
                <a:ext cx="2670" cy="1775"/>
              </a:xfrm>
              <a:custGeom>
                <a:avLst/>
                <a:gdLst/>
                <a:ahLst/>
                <a:cxnLst>
                  <a:cxn ang="0">
                    <a:pos x="0" y="1775"/>
                  </a:cxn>
                  <a:cxn ang="0">
                    <a:pos x="345" y="1505"/>
                  </a:cxn>
                  <a:cxn ang="0">
                    <a:pos x="720" y="317"/>
                  </a:cxn>
                  <a:cxn ang="0">
                    <a:pos x="1260" y="5"/>
                  </a:cxn>
                  <a:cxn ang="0">
                    <a:pos x="1815" y="350"/>
                  </a:cxn>
                  <a:cxn ang="0">
                    <a:pos x="2205" y="1490"/>
                  </a:cxn>
                  <a:cxn ang="0">
                    <a:pos x="2670" y="1775"/>
                  </a:cxn>
                </a:cxnLst>
                <a:rect l="0" t="0" r="r" b="b"/>
                <a:pathLst>
                  <a:path w="2670" h="1775">
                    <a:moveTo>
                      <a:pt x="0" y="1775"/>
                    </a:moveTo>
                    <a:cubicBezTo>
                      <a:pt x="58" y="1727"/>
                      <a:pt x="225" y="1748"/>
                      <a:pt x="345" y="1505"/>
                    </a:cubicBezTo>
                    <a:cubicBezTo>
                      <a:pt x="465" y="1262"/>
                      <a:pt x="568" y="567"/>
                      <a:pt x="720" y="317"/>
                    </a:cubicBezTo>
                    <a:cubicBezTo>
                      <a:pt x="872" y="67"/>
                      <a:pt x="1078" y="0"/>
                      <a:pt x="1260" y="5"/>
                    </a:cubicBezTo>
                    <a:cubicBezTo>
                      <a:pt x="1442" y="10"/>
                      <a:pt x="1658" y="103"/>
                      <a:pt x="1815" y="350"/>
                    </a:cubicBezTo>
                    <a:cubicBezTo>
                      <a:pt x="1972" y="597"/>
                      <a:pt x="2062" y="1253"/>
                      <a:pt x="2205" y="1490"/>
                    </a:cubicBezTo>
                    <a:cubicBezTo>
                      <a:pt x="2348" y="1727"/>
                      <a:pt x="2573" y="1716"/>
                      <a:pt x="2670" y="1775"/>
                    </a:cubicBezTo>
                  </a:path>
                </a:pathLst>
              </a:cu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sp>
          <p:nvSpPr>
            <p:cNvPr id="30732" name="Line 12"/>
            <p:cNvSpPr>
              <a:spLocks noChangeShapeType="1"/>
            </p:cNvSpPr>
            <p:nvPr/>
          </p:nvSpPr>
          <p:spPr bwMode="auto">
            <a:xfrm flipV="1">
              <a:off x="179" y="102"/>
              <a:ext cx="0" cy="936"/>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30733" name="Rectangle 13"/>
            <p:cNvSpPr>
              <a:spLocks noChangeArrowheads="1"/>
            </p:cNvSpPr>
            <p:nvPr/>
          </p:nvSpPr>
          <p:spPr bwMode="auto">
            <a:xfrm>
              <a:off x="0" y="182"/>
              <a:ext cx="72" cy="125"/>
            </a:xfrm>
            <a:prstGeom prst="rect">
              <a:avLst/>
            </a:prstGeom>
            <a:solidFill>
              <a:srgbClr val="FFFFFF"/>
            </a:solidFill>
            <a:ln w="9525">
              <a:noFill/>
              <a:miter lim="800000"/>
              <a:headEnd/>
              <a:tailEnd/>
            </a:ln>
          </p:spPr>
          <p:txBody>
            <a:bodyPr lIns="0" tIns="0" rIns="0" bIns="0"/>
            <a:lstStyle/>
            <a:p>
              <a:r>
                <a:rPr lang="zh-CN" altLang="zh-CN" sz="1400" smtClean="0">
                  <a:solidFill>
                    <a:srgbClr val="000000"/>
                  </a:solidFill>
                  <a:cs typeface="Times New Roman" pitchFamily="18" charset="0"/>
                </a:rPr>
                <a:t>P</a:t>
              </a:r>
              <a:endParaRPr lang="zh-CN" altLang="zh-CN" sz="1400" smtClean="0">
                <a:solidFill>
                  <a:srgbClr val="000000"/>
                </a:solidFill>
                <a:latin typeface="Arial" pitchFamily="34" charset="0"/>
              </a:endParaRPr>
            </a:p>
          </p:txBody>
        </p:sp>
        <p:grpSp>
          <p:nvGrpSpPr>
            <p:cNvPr id="4" name="Group 14"/>
            <p:cNvGrpSpPr>
              <a:grpSpLocks/>
            </p:cNvGrpSpPr>
            <p:nvPr/>
          </p:nvGrpSpPr>
          <p:grpSpPr bwMode="auto">
            <a:xfrm>
              <a:off x="179" y="1027"/>
              <a:ext cx="2016" cy="187"/>
              <a:chOff x="0" y="0"/>
              <a:chExt cx="5040" cy="468"/>
            </a:xfrm>
          </p:grpSpPr>
          <p:sp>
            <p:nvSpPr>
              <p:cNvPr id="30735" name="Line 15"/>
              <p:cNvSpPr>
                <a:spLocks noChangeShapeType="1"/>
              </p:cNvSpPr>
              <p:nvPr/>
            </p:nvSpPr>
            <p:spPr bwMode="auto">
              <a:xfrm>
                <a:off x="0" y="0"/>
                <a:ext cx="4860"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30736" name="Rectangle 16"/>
              <p:cNvSpPr>
                <a:spLocks noChangeArrowheads="1"/>
              </p:cNvSpPr>
              <p:nvPr/>
            </p:nvSpPr>
            <p:spPr bwMode="auto">
              <a:xfrm>
                <a:off x="2160" y="156"/>
                <a:ext cx="360" cy="312"/>
              </a:xfrm>
              <a:prstGeom prst="rect">
                <a:avLst/>
              </a:prstGeom>
              <a:solidFill>
                <a:srgbClr val="FFFFFF"/>
              </a:solidFill>
              <a:ln w="9525">
                <a:noFill/>
                <a:miter lim="800000"/>
                <a:headEnd/>
                <a:tailEnd/>
              </a:ln>
            </p:spPr>
            <p:txBody>
              <a:bodyPr lIns="0" tIns="0" rIns="0" bIns="0"/>
              <a:lstStyle/>
              <a:p>
                <a:endParaRPr lang="zh-CN" altLang="en-US" sz="2400" smtClean="0">
                  <a:solidFill>
                    <a:srgbClr val="000000"/>
                  </a:solidFill>
                  <a:latin typeface="Tahoma" pitchFamily="34" charset="0"/>
                </a:endParaRPr>
              </a:p>
            </p:txBody>
          </p:sp>
          <p:sp>
            <p:nvSpPr>
              <p:cNvPr id="30737" name="Rectangle 17"/>
              <p:cNvSpPr>
                <a:spLocks noChangeArrowheads="1"/>
              </p:cNvSpPr>
              <p:nvPr/>
            </p:nvSpPr>
            <p:spPr bwMode="auto">
              <a:xfrm>
                <a:off x="4860" y="0"/>
                <a:ext cx="180" cy="312"/>
              </a:xfrm>
              <a:prstGeom prst="rect">
                <a:avLst/>
              </a:prstGeom>
              <a:solidFill>
                <a:srgbClr val="FFFFFF"/>
              </a:solidFill>
              <a:ln w="9525">
                <a:noFill/>
                <a:miter lim="800000"/>
                <a:headEnd/>
                <a:tailEnd/>
              </a:ln>
            </p:spPr>
            <p:txBody>
              <a:bodyPr lIns="0" tIns="0" rIns="0" bIns="0"/>
              <a:lstStyle/>
              <a:p>
                <a:r>
                  <a:rPr lang="zh-CN" altLang="zh-CN" sz="1400" smtClean="0">
                    <a:solidFill>
                      <a:srgbClr val="000000"/>
                    </a:solidFill>
                    <a:cs typeface="Times New Roman" pitchFamily="18" charset="0"/>
                  </a:rPr>
                  <a:t>X</a:t>
                </a:r>
                <a:endParaRPr lang="zh-CN" altLang="zh-CN" sz="1400" smtClean="0">
                  <a:solidFill>
                    <a:srgbClr val="000000"/>
                  </a:solidFill>
                  <a:latin typeface="Arial" pitchFamily="34" charset="0"/>
                </a:endParaRPr>
              </a:p>
            </p:txBody>
          </p:sp>
        </p:grpSp>
        <p:sp>
          <p:nvSpPr>
            <p:cNvPr id="30738" name="Line 18"/>
            <p:cNvSpPr>
              <a:spLocks noChangeShapeType="1"/>
            </p:cNvSpPr>
            <p:nvPr/>
          </p:nvSpPr>
          <p:spPr bwMode="auto">
            <a:xfrm>
              <a:off x="696" y="227"/>
              <a:ext cx="0" cy="811"/>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30739" name="Line 19"/>
            <p:cNvSpPr>
              <a:spLocks noChangeShapeType="1"/>
            </p:cNvSpPr>
            <p:nvPr/>
          </p:nvSpPr>
          <p:spPr bwMode="auto">
            <a:xfrm>
              <a:off x="1974" y="227"/>
              <a:ext cx="0" cy="811"/>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30740" name="Rectangle 20"/>
            <p:cNvSpPr>
              <a:spLocks noChangeArrowheads="1"/>
            </p:cNvSpPr>
            <p:nvPr/>
          </p:nvSpPr>
          <p:spPr bwMode="auto">
            <a:xfrm>
              <a:off x="459" y="182"/>
              <a:ext cx="162" cy="181"/>
            </a:xfrm>
            <a:prstGeom prst="rect">
              <a:avLst/>
            </a:prstGeom>
            <a:solidFill>
              <a:srgbClr val="FFFFFF"/>
            </a:solidFill>
            <a:ln w="9525">
              <a:noFill/>
              <a:miter lim="800000"/>
              <a:headEnd/>
              <a:tailEnd/>
            </a:ln>
          </p:spPr>
          <p:txBody>
            <a:bodyPr lIns="0" tIns="0" rIns="0" bIns="0"/>
            <a:lstStyle/>
            <a:p>
              <a:r>
                <a:rPr lang="zh-CN" altLang="zh-CN" sz="1400" smtClean="0">
                  <a:solidFill>
                    <a:srgbClr val="000000"/>
                  </a:solidFill>
                  <a:cs typeface="Times New Roman" pitchFamily="18" charset="0"/>
                </a:rPr>
                <a:t>T</a:t>
              </a:r>
              <a:r>
                <a:rPr lang="zh-CN" altLang="zh-CN" sz="1400" baseline="-30000" smtClean="0">
                  <a:solidFill>
                    <a:srgbClr val="000000"/>
                  </a:solidFill>
                  <a:cs typeface="Times New Roman" pitchFamily="18" charset="0"/>
                </a:rPr>
                <a:t>l</a:t>
              </a:r>
              <a:endParaRPr lang="zh-CN" altLang="zh-CN" sz="1400" smtClean="0">
                <a:solidFill>
                  <a:srgbClr val="000000"/>
                </a:solidFill>
                <a:latin typeface="Arial" pitchFamily="34" charset="0"/>
              </a:endParaRPr>
            </a:p>
          </p:txBody>
        </p:sp>
        <p:sp>
          <p:nvSpPr>
            <p:cNvPr id="30741" name="Rectangle 21"/>
            <p:cNvSpPr>
              <a:spLocks noChangeArrowheads="1"/>
            </p:cNvSpPr>
            <p:nvPr/>
          </p:nvSpPr>
          <p:spPr bwMode="auto">
            <a:xfrm>
              <a:off x="2046" y="227"/>
              <a:ext cx="144" cy="125"/>
            </a:xfrm>
            <a:prstGeom prst="rect">
              <a:avLst/>
            </a:prstGeom>
            <a:solidFill>
              <a:srgbClr val="FFFFFF"/>
            </a:solidFill>
            <a:ln w="9525">
              <a:noFill/>
              <a:miter lim="800000"/>
              <a:headEnd/>
              <a:tailEnd/>
            </a:ln>
          </p:spPr>
          <p:txBody>
            <a:bodyPr lIns="0" tIns="0" rIns="0" bIns="0"/>
            <a:lstStyle/>
            <a:p>
              <a:r>
                <a:rPr lang="zh-CN" altLang="zh-CN" sz="1400" smtClean="0">
                  <a:solidFill>
                    <a:srgbClr val="000000"/>
                  </a:solidFill>
                  <a:cs typeface="Times New Roman" pitchFamily="18" charset="0"/>
                </a:rPr>
                <a:t>T</a:t>
              </a:r>
              <a:r>
                <a:rPr lang="zh-CN" altLang="zh-CN" sz="1400" baseline="-30000" smtClean="0">
                  <a:solidFill>
                    <a:srgbClr val="000000"/>
                  </a:solidFill>
                  <a:cs typeface="Times New Roman" pitchFamily="18" charset="0"/>
                </a:rPr>
                <a:t>u</a:t>
              </a:r>
              <a:endParaRPr lang="zh-CN" altLang="zh-CN" sz="1400" smtClean="0">
                <a:solidFill>
                  <a:srgbClr val="000000"/>
                </a:solidFill>
                <a:latin typeface="Arial" pitchFamily="34" charset="0"/>
              </a:endParaRPr>
            </a:p>
          </p:txBody>
        </p:sp>
        <p:grpSp>
          <p:nvGrpSpPr>
            <p:cNvPr id="5" name="Group 22"/>
            <p:cNvGrpSpPr>
              <a:grpSpLocks/>
            </p:cNvGrpSpPr>
            <p:nvPr/>
          </p:nvGrpSpPr>
          <p:grpSpPr bwMode="auto">
            <a:xfrm>
              <a:off x="827" y="91"/>
              <a:ext cx="720" cy="937"/>
              <a:chOff x="0" y="0"/>
              <a:chExt cx="1800" cy="2343"/>
            </a:xfrm>
          </p:grpSpPr>
          <p:sp>
            <p:nvSpPr>
              <p:cNvPr id="30743" name="Rectangle 23"/>
              <p:cNvSpPr>
                <a:spLocks noChangeArrowheads="1"/>
              </p:cNvSpPr>
              <p:nvPr/>
            </p:nvSpPr>
            <p:spPr bwMode="auto">
              <a:xfrm>
                <a:off x="1260" y="0"/>
                <a:ext cx="180" cy="312"/>
              </a:xfrm>
              <a:prstGeom prst="rect">
                <a:avLst/>
              </a:prstGeom>
              <a:solidFill>
                <a:srgbClr val="FFFFFF"/>
              </a:solidFill>
              <a:ln w="9525">
                <a:noFill/>
                <a:miter lim="800000"/>
                <a:headEnd/>
                <a:tailEnd/>
              </a:ln>
            </p:spPr>
            <p:txBody>
              <a:bodyPr lIns="0" tIns="0" rIns="0" bIns="0"/>
              <a:lstStyle/>
              <a:p>
                <a:r>
                  <a:rPr lang="zh-CN" altLang="zh-CN" sz="1400" smtClean="0">
                    <a:solidFill>
                      <a:srgbClr val="000000"/>
                    </a:solidFill>
                    <a:cs typeface="Times New Roman" pitchFamily="18" charset="0"/>
                  </a:rPr>
                  <a:t>M</a:t>
                </a:r>
                <a:endParaRPr lang="zh-CN" altLang="zh-CN" sz="1400" smtClean="0">
                  <a:solidFill>
                    <a:srgbClr val="000000"/>
                  </a:solidFill>
                  <a:latin typeface="Arial" pitchFamily="34" charset="0"/>
                </a:endParaRPr>
              </a:p>
            </p:txBody>
          </p:sp>
          <p:sp>
            <p:nvSpPr>
              <p:cNvPr id="30744" name="Line 24"/>
              <p:cNvSpPr>
                <a:spLocks noChangeShapeType="1"/>
              </p:cNvSpPr>
              <p:nvPr/>
            </p:nvSpPr>
            <p:spPr bwMode="auto">
              <a:xfrm flipV="1">
                <a:off x="1260" y="315"/>
                <a:ext cx="0" cy="2028"/>
              </a:xfrm>
              <a:prstGeom prst="line">
                <a:avLst/>
              </a:prstGeom>
              <a:noFill/>
              <a:ln w="9525" cmpd="sng">
                <a:solidFill>
                  <a:srgbClr val="000000"/>
                </a:solidFill>
                <a:prstDash val="lgDashDotDot"/>
                <a:round/>
                <a:headEnd/>
                <a:tailEnd/>
              </a:ln>
            </p:spPr>
            <p:txBody>
              <a:bodyPr/>
              <a:lstStyle/>
              <a:p>
                <a:endParaRPr lang="zh-CN" altLang="en-US" sz="2400" smtClean="0">
                  <a:solidFill>
                    <a:srgbClr val="000000"/>
                  </a:solidFill>
                  <a:latin typeface="Tahoma" pitchFamily="34" charset="0"/>
                </a:endParaRPr>
              </a:p>
            </p:txBody>
          </p:sp>
          <p:sp>
            <p:nvSpPr>
              <p:cNvPr id="30745" name="Line 25"/>
              <p:cNvSpPr>
                <a:spLocks noChangeShapeType="1"/>
              </p:cNvSpPr>
              <p:nvPr/>
            </p:nvSpPr>
            <p:spPr bwMode="auto">
              <a:xfrm>
                <a:off x="180" y="468"/>
                <a:ext cx="540"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30746" name="Line 26"/>
              <p:cNvSpPr>
                <a:spLocks noChangeShapeType="1"/>
              </p:cNvSpPr>
              <p:nvPr/>
            </p:nvSpPr>
            <p:spPr bwMode="auto">
              <a:xfrm flipH="1">
                <a:off x="1260" y="468"/>
                <a:ext cx="540"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30747" name="Rectangle 27"/>
              <p:cNvSpPr>
                <a:spLocks noChangeArrowheads="1"/>
              </p:cNvSpPr>
              <p:nvPr/>
            </p:nvSpPr>
            <p:spPr bwMode="auto">
              <a:xfrm>
                <a:off x="0" y="156"/>
                <a:ext cx="180" cy="198"/>
              </a:xfrm>
              <a:prstGeom prst="rect">
                <a:avLst/>
              </a:prstGeom>
              <a:solidFill>
                <a:srgbClr val="FFFFFF"/>
              </a:solidFill>
              <a:ln w="9525">
                <a:noFill/>
                <a:miter lim="800000"/>
                <a:headEnd/>
                <a:tailEnd/>
              </a:ln>
            </p:spPr>
            <p:txBody>
              <a:bodyPr lIns="0" tIns="0" rIns="0" bIns="0"/>
              <a:lstStyle/>
              <a:p>
                <a:endParaRPr lang="zh-CN" altLang="en-US" sz="2400" smtClean="0">
                  <a:solidFill>
                    <a:srgbClr val="000000"/>
                  </a:solidFill>
                  <a:latin typeface="Tahoma" pitchFamily="34" charset="0"/>
                </a:endParaRPr>
              </a:p>
            </p:txBody>
          </p:sp>
        </p:grpSp>
      </p:grpSp>
      <p:sp>
        <p:nvSpPr>
          <p:cNvPr id="30748" name="Rectangle 28"/>
          <p:cNvSpPr>
            <a:spLocks noChangeArrowheads="1"/>
          </p:cNvSpPr>
          <p:nvPr/>
        </p:nvSpPr>
        <p:spPr bwMode="auto">
          <a:xfrm>
            <a:off x="0" y="24892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30749" name="Rectangle 29"/>
          <p:cNvSpPr>
            <a:spLocks noChangeArrowheads="1"/>
          </p:cNvSpPr>
          <p:nvPr/>
        </p:nvSpPr>
        <p:spPr bwMode="auto">
          <a:xfrm>
            <a:off x="0" y="2489200"/>
            <a:ext cx="0" cy="0"/>
          </a:xfrm>
          <a:prstGeom prst="rect">
            <a:avLst/>
          </a:prstGeom>
          <a:solidFill>
            <a:schemeClr val="accent1"/>
          </a:solidFill>
          <a:ln w="9525" cmpd="sng">
            <a:solidFill>
              <a:schemeClr val="tx1"/>
            </a:solidFill>
            <a:miter lim="800000"/>
            <a:headEnd/>
            <a:tailEnd/>
          </a:ln>
          <a:effectLst/>
        </p:spPr>
        <p:txBody>
          <a:bodyPr/>
          <a:lstStyle/>
          <a:p>
            <a:endParaRPr lang="zh-CN" altLang="en-US" sz="2400" smtClean="0">
              <a:solidFill>
                <a:srgbClr val="000000"/>
              </a:solidFill>
              <a:latin typeface="Tahoma" pitchFamily="34" charset="0"/>
            </a:endParaRPr>
          </a:p>
        </p:txBody>
      </p:sp>
      <p:sp>
        <p:nvSpPr>
          <p:cNvPr id="30750" name="Rectangle 30"/>
          <p:cNvSpPr>
            <a:spLocks noChangeArrowheads="1"/>
          </p:cNvSpPr>
          <p:nvPr/>
        </p:nvSpPr>
        <p:spPr bwMode="auto">
          <a:xfrm>
            <a:off x="0" y="2679700"/>
            <a:ext cx="0" cy="0"/>
          </a:xfrm>
          <a:prstGeom prst="rect">
            <a:avLst/>
          </a:prstGeom>
          <a:solidFill>
            <a:schemeClr val="accent1"/>
          </a:solidFill>
          <a:ln w="9525" cmpd="sng">
            <a:solidFill>
              <a:schemeClr val="tx1"/>
            </a:solidFill>
            <a:miter lim="800000"/>
            <a:headEnd/>
            <a:tailEnd/>
          </a:ln>
          <a:effectLst/>
        </p:spPr>
        <p:txBody>
          <a:bodyPr/>
          <a:lstStyle/>
          <a:p>
            <a:endParaRPr lang="zh-CN" altLang="en-US" sz="2400" smtClean="0">
              <a:solidFill>
                <a:srgbClr val="000000"/>
              </a:solidFill>
              <a:latin typeface="Tahoma"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zh-CN" sz="3200" dirty="0" smtClean="0">
                <a:solidFill>
                  <a:srgbClr val="C00000"/>
                </a:solidFill>
              </a:rPr>
              <a:t>Cp值的计算</a:t>
            </a:r>
            <a:endParaRPr lang="zh-CN" altLang="zh-CN" sz="3200" dirty="0">
              <a:solidFill>
                <a:srgbClr val="C00000"/>
              </a:solidFill>
            </a:endParaRPr>
          </a:p>
        </p:txBody>
      </p:sp>
      <p:sp>
        <p:nvSpPr>
          <p:cNvPr id="31747" name="Rectangle 3"/>
          <p:cNvSpPr>
            <a:spLocks noGrp="1" noChangeArrowheads="1"/>
          </p:cNvSpPr>
          <p:nvPr>
            <p:ph type="body" idx="1"/>
          </p:nvPr>
        </p:nvSpPr>
        <p:spPr>
          <a:xfrm>
            <a:off x="1187450" y="1989138"/>
            <a:ext cx="7772400" cy="4114800"/>
          </a:xfrm>
        </p:spPr>
        <p:txBody>
          <a:bodyPr/>
          <a:lstStyle/>
          <a:p>
            <a:pPr marL="609600" indent="-609600"/>
            <a:r>
              <a:rPr lang="zh-CN" altLang="zh-CN" sz="2400" dirty="0" smtClean="0"/>
              <a:t>1</a:t>
            </a:r>
            <a:r>
              <a:rPr lang="zh-CN" altLang="zh-CN" sz="2400" dirty="0"/>
              <a:t>) </a:t>
            </a:r>
            <a:r>
              <a:rPr lang="zh-CN" sz="2400" dirty="0"/>
              <a:t>计量数据情况下的</a:t>
            </a:r>
            <a:r>
              <a:rPr lang="zh-CN" altLang="zh-CN" sz="2400" dirty="0"/>
              <a:t>Cp</a:t>
            </a:r>
            <a:r>
              <a:rPr lang="zh-CN" sz="2400" dirty="0"/>
              <a:t>值</a:t>
            </a:r>
          </a:p>
          <a:p>
            <a:pPr marL="609600" indent="-609600"/>
            <a:r>
              <a:rPr lang="zh-CN" sz="2400" dirty="0"/>
              <a:t>① 双侧公差情况下。当同时给出某质量指标的上、下界限时，工序能力指数计算</a:t>
            </a:r>
            <a:r>
              <a:rPr lang="zh-CN" altLang="zh-CN" sz="2400" dirty="0"/>
              <a:t>:</a:t>
            </a:r>
          </a:p>
          <a:p>
            <a:pPr marL="609600" indent="-609600"/>
            <a:endParaRPr lang="zh-CN" altLang="zh-CN" sz="2400" dirty="0"/>
          </a:p>
          <a:p>
            <a:pPr marL="609600" indent="-609600"/>
            <a:endParaRPr lang="zh-CN" altLang="zh-CN" sz="2400" dirty="0"/>
          </a:p>
          <a:p>
            <a:pPr marL="609600" indent="-609600"/>
            <a:endParaRPr lang="zh-CN" altLang="zh-CN" sz="2400" dirty="0"/>
          </a:p>
          <a:p>
            <a:pPr marL="609600" indent="-609600"/>
            <a:r>
              <a:rPr lang="zh-CN" sz="2400" dirty="0"/>
              <a:t>结合计算示例讲解</a:t>
            </a:r>
            <a:r>
              <a:rPr lang="zh-CN" altLang="zh-CN" sz="2400" dirty="0"/>
              <a:t>.</a:t>
            </a:r>
          </a:p>
        </p:txBody>
      </p:sp>
      <p:sp>
        <p:nvSpPr>
          <p:cNvPr id="31748" name="Rectangle 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1749" name="Object 5"/>
          <p:cNvGraphicFramePr>
            <a:graphicFrameLocks noChangeAspect="1"/>
          </p:cNvGraphicFramePr>
          <p:nvPr/>
        </p:nvGraphicFramePr>
        <p:xfrm>
          <a:off x="3779912" y="3501008"/>
          <a:ext cx="2808287" cy="966788"/>
        </p:xfrm>
        <a:graphic>
          <a:graphicData uri="http://schemas.openxmlformats.org/presentationml/2006/ole">
            <p:oleObj spid="_x0000_s90114" r:id="rId3" imgW="1194117" imgH="406717" progId="Equation.3">
              <p:embed/>
            </p:oleObj>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187450" y="1989138"/>
            <a:ext cx="7772400" cy="4114800"/>
          </a:xfrm>
        </p:spPr>
        <p:txBody>
          <a:bodyPr/>
          <a:lstStyle/>
          <a:p>
            <a:r>
              <a:rPr lang="zh-CN" altLang="zh-CN" sz="2400" dirty="0"/>
              <a:t>② </a:t>
            </a:r>
            <a:r>
              <a:rPr lang="zh-CN" sz="2400" dirty="0"/>
              <a:t>单侧公差情况下。某些质量指标只给出上限或下限。工序能力指数计算</a:t>
            </a:r>
            <a:r>
              <a:rPr lang="zh-CN" altLang="zh-CN" sz="2400" dirty="0"/>
              <a:t>:</a:t>
            </a:r>
          </a:p>
          <a:p>
            <a:endParaRPr lang="zh-CN" altLang="zh-CN" sz="2400" dirty="0"/>
          </a:p>
          <a:p>
            <a:endParaRPr lang="zh-CN" altLang="zh-CN" sz="2400" dirty="0"/>
          </a:p>
          <a:p>
            <a:endParaRPr lang="zh-CN" altLang="zh-CN" sz="2400" dirty="0"/>
          </a:p>
          <a:p>
            <a:endParaRPr lang="zh-CN" altLang="zh-CN" sz="2400" dirty="0"/>
          </a:p>
          <a:p>
            <a:endParaRPr lang="zh-CN" altLang="zh-CN" sz="2400" dirty="0"/>
          </a:p>
          <a:p>
            <a:r>
              <a:rPr lang="zh-CN" sz="2400" dirty="0"/>
              <a:t>各符号的意义见教材</a:t>
            </a:r>
            <a:r>
              <a:rPr lang="zh-CN" altLang="zh-CN" sz="2400" dirty="0"/>
              <a:t>.</a:t>
            </a:r>
          </a:p>
          <a:p>
            <a:r>
              <a:rPr lang="zh-CN" sz="2400" dirty="0"/>
              <a:t>结合计算示例讲解</a:t>
            </a:r>
            <a:r>
              <a:rPr lang="zh-CN" altLang="zh-CN" sz="2400" dirty="0"/>
              <a:t>.</a:t>
            </a:r>
          </a:p>
        </p:txBody>
      </p:sp>
      <p:sp>
        <p:nvSpPr>
          <p:cNvPr id="32772" name="Rectangle 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2773" name="Object 5"/>
          <p:cNvGraphicFramePr>
            <a:graphicFrameLocks noChangeAspect="1"/>
          </p:cNvGraphicFramePr>
          <p:nvPr/>
        </p:nvGraphicFramePr>
        <p:xfrm>
          <a:off x="2627313" y="2997200"/>
          <a:ext cx="2736850" cy="817563"/>
        </p:xfrm>
        <a:graphic>
          <a:graphicData uri="http://schemas.openxmlformats.org/presentationml/2006/ole">
            <p:oleObj spid="_x0000_s91138" r:id="rId3" imgW="1372513" imgH="406893" progId="Equation.3">
              <p:embed/>
            </p:oleObj>
          </a:graphicData>
        </a:graphic>
      </p:graphicFrame>
      <p:sp>
        <p:nvSpPr>
          <p:cNvPr id="32774"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2775" name="Object 7"/>
          <p:cNvGraphicFramePr>
            <a:graphicFrameLocks noChangeAspect="1"/>
          </p:cNvGraphicFramePr>
          <p:nvPr/>
        </p:nvGraphicFramePr>
        <p:xfrm>
          <a:off x="2700338" y="4005263"/>
          <a:ext cx="2592387" cy="796925"/>
        </p:xfrm>
        <a:graphic>
          <a:graphicData uri="http://schemas.openxmlformats.org/presentationml/2006/ole">
            <p:oleObj spid="_x0000_s91139" r:id="rId4" imgW="1333817" imgH="406717" progId="Equation.3">
              <p:embed/>
            </p:oleObj>
          </a:graphicData>
        </a:graphic>
      </p:graphicFrame>
      <p:sp>
        <p:nvSpPr>
          <p:cNvPr id="8" name="Rectangle 2"/>
          <p:cNvSpPr>
            <a:spLocks noGrp="1" noChangeArrowheads="1"/>
          </p:cNvSpPr>
          <p:nvPr>
            <p:ph type="title"/>
          </p:nvPr>
        </p:nvSpPr>
        <p:spPr>
          <a:xfrm>
            <a:off x="467544" y="0"/>
            <a:ext cx="8476431" cy="980728"/>
          </a:xfrm>
        </p:spPr>
        <p:txBody>
          <a:bodyPr/>
          <a:lstStyle/>
          <a:p>
            <a:r>
              <a:rPr lang="zh-CN" altLang="zh-CN" sz="3200" dirty="0" smtClean="0">
                <a:solidFill>
                  <a:srgbClr val="C00000"/>
                </a:solidFill>
              </a:rPr>
              <a:t>Cp值的计算</a:t>
            </a:r>
            <a:endParaRPr lang="zh-CN" altLang="zh-CN" sz="3200" dirty="0">
              <a:solidFill>
                <a:srgbClr val="C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44624"/>
            <a:ext cx="8476431" cy="908721"/>
          </a:xfrm>
        </p:spPr>
        <p:txBody>
          <a:bodyPr/>
          <a:lstStyle/>
          <a:p>
            <a:r>
              <a:rPr lang="zh-CN" b="1" dirty="0">
                <a:effectLst>
                  <a:outerShdw blurRad="38100" dist="38100" dir="2700000" algn="tl">
                    <a:srgbClr val="000000">
                      <a:alpha val="43137"/>
                    </a:srgbClr>
                  </a:outerShdw>
                </a:effectLst>
              </a:rPr>
              <a:t>主要内容</a:t>
            </a:r>
          </a:p>
        </p:txBody>
      </p:sp>
      <p:sp>
        <p:nvSpPr>
          <p:cNvPr id="6147" name="Rectangle 3"/>
          <p:cNvSpPr>
            <a:spLocks noGrp="1" noChangeArrowheads="1"/>
          </p:cNvSpPr>
          <p:nvPr>
            <p:ph type="body" idx="1"/>
          </p:nvPr>
        </p:nvSpPr>
        <p:spPr/>
        <p:txBody>
          <a:bodyPr/>
          <a:lstStyle/>
          <a:p>
            <a:r>
              <a:rPr lang="zh-CN"/>
              <a:t>理解质量控制原理</a:t>
            </a:r>
          </a:p>
          <a:p>
            <a:r>
              <a:rPr lang="zh-CN"/>
              <a:t>掌握</a:t>
            </a:r>
            <a:r>
              <a:rPr lang="zh-CN">
                <a:solidFill>
                  <a:schemeClr val="hlink"/>
                </a:solidFill>
              </a:rPr>
              <a:t>发现异常的方法</a:t>
            </a:r>
          </a:p>
          <a:p>
            <a:r>
              <a:rPr lang="zh-CN"/>
              <a:t>掌握</a:t>
            </a:r>
            <a:r>
              <a:rPr lang="zh-CN">
                <a:solidFill>
                  <a:schemeClr val="hlink"/>
                </a:solidFill>
              </a:rPr>
              <a:t>工序能力分析方法</a:t>
            </a:r>
          </a:p>
          <a:p>
            <a:r>
              <a:rPr lang="zh-CN"/>
              <a:t>掌握</a:t>
            </a:r>
            <a:r>
              <a:rPr lang="zh-CN">
                <a:solidFill>
                  <a:schemeClr val="hlink"/>
                </a:solidFill>
              </a:rPr>
              <a:t>分析原因的方法</a:t>
            </a:r>
          </a:p>
          <a:p>
            <a:r>
              <a:rPr lang="zh-CN"/>
              <a:t>掌握</a:t>
            </a:r>
            <a:r>
              <a:rPr lang="zh-CN">
                <a:solidFill>
                  <a:schemeClr val="hlink"/>
                </a:solidFill>
              </a:rPr>
              <a:t>动态控制方法</a:t>
            </a:r>
          </a:p>
          <a:p>
            <a:r>
              <a:rPr lang="zh-CN"/>
              <a:t>熟悉相关分析与回归分析方法、合格控制方法和质量决策方法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sz="half" idx="1"/>
          </p:nvPr>
        </p:nvSpPr>
        <p:spPr>
          <a:xfrm>
            <a:off x="1182688" y="2017713"/>
            <a:ext cx="6989762" cy="4114800"/>
          </a:xfrm>
        </p:spPr>
        <p:txBody>
          <a:bodyPr/>
          <a:lstStyle/>
          <a:p>
            <a:r>
              <a:rPr lang="zh-CN" altLang="zh-CN" sz="2400"/>
              <a:t>2) </a:t>
            </a:r>
            <a:r>
              <a:rPr lang="zh-CN" sz="2400"/>
              <a:t>计数值情况下的      值</a:t>
            </a:r>
          </a:p>
          <a:p>
            <a:r>
              <a:rPr lang="zh-CN" sz="2400"/>
              <a:t>计数值情况下的     值计算，相当于单侧公差的情况。若以不合格品数</a:t>
            </a:r>
            <a:r>
              <a:rPr lang="zh-CN" altLang="zh-CN" sz="2400"/>
              <a:t>r</a:t>
            </a:r>
            <a:r>
              <a:rPr lang="zh-CN" sz="2400"/>
              <a:t>作为衡量工序质量的指标，以       作为标准要求，则：</a:t>
            </a:r>
          </a:p>
          <a:p>
            <a:endParaRPr lang="zh-CN" sz="2400"/>
          </a:p>
          <a:p>
            <a:endParaRPr lang="zh-CN" sz="2400"/>
          </a:p>
          <a:p>
            <a:endParaRPr lang="zh-CN" sz="2400"/>
          </a:p>
          <a:p>
            <a:r>
              <a:rPr lang="zh-CN" sz="2400"/>
              <a:t>各符号的意义见教材</a:t>
            </a:r>
            <a:r>
              <a:rPr lang="zh-CN" altLang="zh-CN" sz="2400"/>
              <a:t>.</a:t>
            </a:r>
          </a:p>
          <a:p>
            <a:r>
              <a:rPr lang="zh-CN" sz="2400"/>
              <a:t>结合计算示例讲解</a:t>
            </a:r>
            <a:r>
              <a:rPr lang="zh-CN" altLang="zh-CN" sz="2400"/>
              <a:t>.</a:t>
            </a:r>
          </a:p>
        </p:txBody>
      </p:sp>
      <p:sp>
        <p:nvSpPr>
          <p:cNvPr id="33796"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3797" name="Object 5"/>
          <p:cNvGraphicFramePr>
            <a:graphicFrameLocks noChangeAspect="1"/>
          </p:cNvGraphicFramePr>
          <p:nvPr/>
        </p:nvGraphicFramePr>
        <p:xfrm>
          <a:off x="3779838" y="2492375"/>
          <a:ext cx="396875" cy="431800"/>
        </p:xfrm>
        <a:graphic>
          <a:graphicData uri="http://schemas.openxmlformats.org/presentationml/2006/ole">
            <p:oleObj spid="_x0000_s92162" r:id="rId3" imgW="216311" imgH="241722" progId="Equation.3">
              <p:embed/>
            </p:oleObj>
          </a:graphicData>
        </a:graphic>
      </p:graphicFrame>
      <p:sp>
        <p:nvSpPr>
          <p:cNvPr id="3379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3799" name="Object 7"/>
          <p:cNvGraphicFramePr>
            <a:graphicFrameLocks noChangeAspect="1"/>
          </p:cNvGraphicFramePr>
          <p:nvPr/>
        </p:nvGraphicFramePr>
        <p:xfrm>
          <a:off x="4140200" y="1989138"/>
          <a:ext cx="465138" cy="504825"/>
        </p:xfrm>
        <a:graphic>
          <a:graphicData uri="http://schemas.openxmlformats.org/presentationml/2006/ole">
            <p:oleObj spid="_x0000_s92163" r:id="rId4" imgW="216311" imgH="241722" progId="Equation.3">
              <p:embed/>
            </p:oleObj>
          </a:graphicData>
        </a:graphic>
      </p:graphicFrame>
      <p:graphicFrame>
        <p:nvGraphicFramePr>
          <p:cNvPr id="33800" name="Object 8"/>
          <p:cNvGraphicFramePr>
            <a:graphicFrameLocks noChangeAspect="1"/>
          </p:cNvGraphicFramePr>
          <p:nvPr>
            <p:ph sz="half" idx="2"/>
          </p:nvPr>
        </p:nvGraphicFramePr>
        <p:xfrm>
          <a:off x="2627313" y="3068638"/>
          <a:ext cx="530225" cy="576262"/>
        </p:xfrm>
        <a:graphic>
          <a:graphicData uri="http://schemas.openxmlformats.org/presentationml/2006/ole">
            <p:oleObj spid="_x0000_s92164" r:id="rId5" imgW="140199" imgH="229215" progId="Equation.3">
              <p:embed/>
            </p:oleObj>
          </a:graphicData>
        </a:graphic>
      </p:graphicFrame>
      <p:sp>
        <p:nvSpPr>
          <p:cNvPr id="33801" name="Rectangle 9"/>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3802" name="Object 10"/>
          <p:cNvGraphicFramePr>
            <a:graphicFrameLocks noChangeAspect="1"/>
          </p:cNvGraphicFramePr>
          <p:nvPr/>
        </p:nvGraphicFramePr>
        <p:xfrm>
          <a:off x="2987675" y="3789363"/>
          <a:ext cx="2879725" cy="796925"/>
        </p:xfrm>
        <a:graphic>
          <a:graphicData uri="http://schemas.openxmlformats.org/presentationml/2006/ole">
            <p:oleObj spid="_x0000_s92165" r:id="rId6" imgW="1689417" imgH="470217" progId="Equation.3">
              <p:embed/>
            </p:oleObj>
          </a:graphicData>
        </a:graphic>
      </p:graphicFrame>
      <p:sp>
        <p:nvSpPr>
          <p:cNvPr id="13" name="Rectangle 2"/>
          <p:cNvSpPr>
            <a:spLocks noGrp="1" noChangeArrowheads="1"/>
          </p:cNvSpPr>
          <p:nvPr>
            <p:ph type="title"/>
          </p:nvPr>
        </p:nvSpPr>
        <p:spPr>
          <a:xfrm>
            <a:off x="467544" y="0"/>
            <a:ext cx="8476431" cy="980728"/>
          </a:xfrm>
        </p:spPr>
        <p:txBody>
          <a:bodyPr anchor="ctr" anchorCtr="1"/>
          <a:lstStyle/>
          <a:p>
            <a:r>
              <a:rPr lang="zh-CN" altLang="zh-CN" sz="3200" b="1" dirty="0" smtClean="0">
                <a:solidFill>
                  <a:srgbClr val="C00000"/>
                </a:solidFill>
                <a:effectLst>
                  <a:outerShdw blurRad="38100" dist="38100" dir="2700000" algn="tl">
                    <a:srgbClr val="000000">
                      <a:alpha val="43137"/>
                    </a:srgbClr>
                  </a:outerShdw>
                </a:effectLst>
              </a:rPr>
              <a:t>Cp值的计算</a:t>
            </a:r>
            <a:endParaRPr lang="zh-CN" altLang="zh-CN" sz="32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half" idx="1"/>
          </p:nvPr>
        </p:nvSpPr>
        <p:spPr>
          <a:xfrm>
            <a:off x="1182688" y="2017713"/>
            <a:ext cx="6918325" cy="4114800"/>
          </a:xfrm>
        </p:spPr>
        <p:txBody>
          <a:bodyPr/>
          <a:lstStyle/>
          <a:p>
            <a:r>
              <a:rPr lang="zh-CN" sz="2400"/>
              <a:t>若以不合格品率作为衡量工序质量的指标，以          作为标准要求，则：</a:t>
            </a:r>
          </a:p>
          <a:p>
            <a:endParaRPr lang="zh-CN" sz="2400"/>
          </a:p>
          <a:p>
            <a:endParaRPr lang="zh-CN" sz="2400"/>
          </a:p>
          <a:p>
            <a:endParaRPr lang="zh-CN" sz="2400"/>
          </a:p>
          <a:p>
            <a:endParaRPr lang="zh-CN" sz="2400"/>
          </a:p>
          <a:p>
            <a:endParaRPr lang="zh-CN" sz="2400"/>
          </a:p>
          <a:p>
            <a:r>
              <a:rPr lang="zh-CN" sz="2400"/>
              <a:t>各符号的意义见教材</a:t>
            </a:r>
            <a:r>
              <a:rPr lang="zh-CN" altLang="zh-CN" sz="2400"/>
              <a:t>.</a:t>
            </a:r>
          </a:p>
        </p:txBody>
      </p:sp>
      <p:graphicFrame>
        <p:nvGraphicFramePr>
          <p:cNvPr id="34820" name="Object 4"/>
          <p:cNvGraphicFramePr>
            <a:graphicFrameLocks noChangeAspect="1"/>
          </p:cNvGraphicFramePr>
          <p:nvPr>
            <p:ph sz="half" idx="2"/>
          </p:nvPr>
        </p:nvGraphicFramePr>
        <p:xfrm>
          <a:off x="7740650" y="1916113"/>
          <a:ext cx="504825" cy="649287"/>
        </p:xfrm>
        <a:graphic>
          <a:graphicData uri="http://schemas.openxmlformats.org/presentationml/2006/ole">
            <p:oleObj spid="_x0000_s93186" r:id="rId3" imgW="178040" imgH="228818" progId="Equation.3">
              <p:embed/>
            </p:oleObj>
          </a:graphicData>
        </a:graphic>
      </p:graphicFrame>
      <p:sp>
        <p:nvSpPr>
          <p:cNvPr id="34821" name="Rectangle 5"/>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4822" name="Object 6"/>
          <p:cNvGraphicFramePr>
            <a:graphicFrameLocks noChangeAspect="1"/>
          </p:cNvGraphicFramePr>
          <p:nvPr/>
        </p:nvGraphicFramePr>
        <p:xfrm>
          <a:off x="2484438" y="2997200"/>
          <a:ext cx="4392612" cy="1555750"/>
        </p:xfrm>
        <a:graphic>
          <a:graphicData uri="http://schemas.openxmlformats.org/presentationml/2006/ole">
            <p:oleObj spid="_x0000_s93187" r:id="rId4" imgW="1829117" imgH="648017" progId="Equation.3">
              <p:embed/>
            </p:oleObj>
          </a:graphicData>
        </a:graphic>
      </p:graphicFrame>
      <p:sp>
        <p:nvSpPr>
          <p:cNvPr id="9" name="Rectangle 2"/>
          <p:cNvSpPr>
            <a:spLocks noGrp="1" noChangeArrowheads="1"/>
          </p:cNvSpPr>
          <p:nvPr>
            <p:ph type="title"/>
          </p:nvPr>
        </p:nvSpPr>
        <p:spPr>
          <a:xfrm>
            <a:off x="467544" y="0"/>
            <a:ext cx="8476431" cy="980728"/>
          </a:xfrm>
        </p:spPr>
        <p:txBody>
          <a:bodyPr anchor="ctr" anchorCtr="1"/>
          <a:lstStyle/>
          <a:p>
            <a:r>
              <a:rPr lang="zh-CN" altLang="zh-CN" sz="3200" b="1" dirty="0" smtClean="0">
                <a:solidFill>
                  <a:srgbClr val="C00000"/>
                </a:solidFill>
                <a:effectLst>
                  <a:outerShdw blurRad="38100" dist="38100" dir="2700000" algn="tl">
                    <a:srgbClr val="000000">
                      <a:alpha val="43137"/>
                    </a:srgbClr>
                  </a:outerShdw>
                </a:effectLst>
              </a:rPr>
              <a:t>Cp值的计算</a:t>
            </a:r>
            <a:endParaRPr lang="zh-CN" altLang="zh-CN" sz="32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nvPr>
        </p:nvSpPr>
        <p:spPr>
          <a:xfrm>
            <a:off x="1182688" y="1268760"/>
            <a:ext cx="7134225" cy="4863753"/>
          </a:xfrm>
        </p:spPr>
        <p:txBody>
          <a:bodyPr/>
          <a:lstStyle/>
          <a:p>
            <a:pPr marL="609600" indent="-609600"/>
            <a:r>
              <a:rPr lang="zh-CN" altLang="zh-CN" sz="2400" dirty="0"/>
              <a:t>(2)       </a:t>
            </a:r>
            <a:r>
              <a:rPr lang="zh-CN" sz="2400" dirty="0"/>
              <a:t>值的计算</a:t>
            </a:r>
          </a:p>
          <a:p>
            <a:pPr marL="609600" indent="-609600"/>
            <a:r>
              <a:rPr lang="zh-CN" sz="2400" dirty="0"/>
              <a:t>给定双侧公差，工序质量数据分布中心与公差中心</a:t>
            </a:r>
            <a:r>
              <a:rPr lang="zh-CN" altLang="zh-CN" sz="2400" dirty="0"/>
              <a:t>M</a:t>
            </a:r>
            <a:r>
              <a:rPr lang="zh-CN" sz="2400" dirty="0"/>
              <a:t>不重合，其偏离值为     。此时，工序能力指数的计算：</a:t>
            </a:r>
          </a:p>
        </p:txBody>
      </p:sp>
      <p:graphicFrame>
        <p:nvGraphicFramePr>
          <p:cNvPr id="35844" name="Object 4"/>
          <p:cNvGraphicFramePr>
            <a:graphicFrameLocks noChangeAspect="1"/>
          </p:cNvGraphicFramePr>
          <p:nvPr>
            <p:ph sz="half" idx="2"/>
          </p:nvPr>
        </p:nvGraphicFramePr>
        <p:xfrm>
          <a:off x="2339752" y="1340768"/>
          <a:ext cx="504825" cy="407144"/>
        </p:xfrm>
        <a:graphic>
          <a:graphicData uri="http://schemas.openxmlformats.org/presentationml/2006/ole">
            <p:oleObj spid="_x0000_s94210" r:id="rId3" imgW="254427" imgH="241722" progId="Equation.3">
              <p:embed/>
            </p:oleObj>
          </a:graphicData>
        </a:graphic>
      </p:graphicFrame>
      <p:graphicFrame>
        <p:nvGraphicFramePr>
          <p:cNvPr id="35845" name="Object 5"/>
          <p:cNvGraphicFramePr>
            <a:graphicFrameLocks noChangeAspect="1"/>
          </p:cNvGraphicFramePr>
          <p:nvPr/>
        </p:nvGraphicFramePr>
        <p:xfrm>
          <a:off x="5436096" y="2132856"/>
          <a:ext cx="431800" cy="431800"/>
        </p:xfrm>
        <a:graphic>
          <a:graphicData uri="http://schemas.openxmlformats.org/presentationml/2006/ole">
            <p:oleObj spid="_x0000_s94211" name="公式" r:id="rId4" imgW="126720" imgH="139680" progId="Equation.3">
              <p:embed/>
            </p:oleObj>
          </a:graphicData>
        </a:graphic>
      </p:graphicFrame>
      <p:sp>
        <p:nvSpPr>
          <p:cNvPr id="35846"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5847" name="Object 7"/>
          <p:cNvGraphicFramePr>
            <a:graphicFrameLocks noChangeAspect="1"/>
          </p:cNvGraphicFramePr>
          <p:nvPr/>
        </p:nvGraphicFramePr>
        <p:xfrm>
          <a:off x="3491880" y="3068960"/>
          <a:ext cx="2447925" cy="855663"/>
        </p:xfrm>
        <a:graphic>
          <a:graphicData uri="http://schemas.openxmlformats.org/presentationml/2006/ole">
            <p:oleObj spid="_x0000_s94212" r:id="rId5" imgW="1168717" imgH="406717" progId="Equation.3">
              <p:embed/>
            </p:oleObj>
          </a:graphicData>
        </a:graphic>
      </p:graphicFrame>
      <p:sp>
        <p:nvSpPr>
          <p:cNvPr id="35848" name="Rectangle 8"/>
          <p:cNvSpPr>
            <a:spLocks noChangeArrowheads="1"/>
          </p:cNvSpPr>
          <p:nvPr/>
        </p:nvSpPr>
        <p:spPr bwMode="auto">
          <a:xfrm>
            <a:off x="1619250" y="4437063"/>
            <a:ext cx="88900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latin typeface="Tahoma" pitchFamily="34" charset="0"/>
              </a:rPr>
              <a:t>式中 </a:t>
            </a:r>
          </a:p>
        </p:txBody>
      </p:sp>
      <p:sp>
        <p:nvSpPr>
          <p:cNvPr id="35849"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5850" name="Object 10"/>
          <p:cNvGraphicFramePr>
            <a:graphicFrameLocks noChangeAspect="1"/>
          </p:cNvGraphicFramePr>
          <p:nvPr/>
        </p:nvGraphicFramePr>
        <p:xfrm>
          <a:off x="3059113" y="4365625"/>
          <a:ext cx="2592387" cy="744538"/>
        </p:xfrm>
        <a:graphic>
          <a:graphicData uri="http://schemas.openxmlformats.org/presentationml/2006/ole">
            <p:oleObj spid="_x0000_s94213" r:id="rId6" imgW="1587817" imgH="457517" progId="Equation.3">
              <p:embed/>
            </p:oleObj>
          </a:graphicData>
        </a:graphic>
      </p:graphicFrame>
      <p:sp>
        <p:nvSpPr>
          <p:cNvPr id="35851" name="Rectangle 11"/>
          <p:cNvSpPr>
            <a:spLocks noChangeArrowheads="1"/>
          </p:cNvSpPr>
          <p:nvPr/>
        </p:nvSpPr>
        <p:spPr bwMode="auto">
          <a:xfrm>
            <a:off x="1547813" y="5373688"/>
            <a:ext cx="88900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latin typeface="Tahoma" pitchFamily="34" charset="0"/>
              </a:rPr>
              <a:t>所以 </a:t>
            </a:r>
          </a:p>
        </p:txBody>
      </p:sp>
      <p:sp>
        <p:nvSpPr>
          <p:cNvPr id="35852"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5853" name="Object 13"/>
          <p:cNvGraphicFramePr>
            <a:graphicFrameLocks noChangeAspect="1"/>
          </p:cNvGraphicFramePr>
          <p:nvPr/>
        </p:nvGraphicFramePr>
        <p:xfrm>
          <a:off x="2627313" y="5373688"/>
          <a:ext cx="3529012" cy="849312"/>
        </p:xfrm>
        <a:graphic>
          <a:graphicData uri="http://schemas.openxmlformats.org/presentationml/2006/ole">
            <p:oleObj spid="_x0000_s94214" r:id="rId7" imgW="1777546" imgH="431930" progId="Equation.3">
              <p:embed/>
            </p:oleObj>
          </a:graphicData>
        </a:graphic>
      </p:graphicFrame>
      <p:sp>
        <p:nvSpPr>
          <p:cNvPr id="14" name="Rectangle 2"/>
          <p:cNvSpPr>
            <a:spLocks noGrp="1" noChangeArrowheads="1"/>
          </p:cNvSpPr>
          <p:nvPr>
            <p:ph type="title"/>
          </p:nvPr>
        </p:nvSpPr>
        <p:spPr>
          <a:xfrm>
            <a:off x="467544" y="0"/>
            <a:ext cx="8476431" cy="980728"/>
          </a:xfrm>
        </p:spPr>
        <p:txBody>
          <a:bodyPr anchor="ctr" anchorCtr="1"/>
          <a:lstStyle/>
          <a:p>
            <a:r>
              <a:rPr lang="zh-CN" altLang="zh-CN" sz="3200" b="1" dirty="0" smtClean="0">
                <a:solidFill>
                  <a:srgbClr val="C00000"/>
                </a:solidFill>
                <a:effectLst>
                  <a:outerShdw blurRad="38100" dist="38100" dir="2700000" algn="tl">
                    <a:srgbClr val="000000">
                      <a:alpha val="43137"/>
                    </a:srgbClr>
                  </a:outerShdw>
                </a:effectLst>
              </a:rPr>
              <a:t>C</a:t>
            </a:r>
            <a:r>
              <a:rPr lang="zh-CN" altLang="zh-CN" sz="3200" b="1" baseline="-25000" dirty="0" smtClean="0">
                <a:solidFill>
                  <a:srgbClr val="C00000"/>
                </a:solidFill>
                <a:effectLst>
                  <a:outerShdw blurRad="38100" dist="38100" dir="2700000" algn="tl">
                    <a:srgbClr val="000000">
                      <a:alpha val="43137"/>
                    </a:srgbClr>
                  </a:outerShdw>
                </a:effectLst>
              </a:rPr>
              <a:t>p</a:t>
            </a:r>
            <a:r>
              <a:rPr lang="en-US" altLang="zh-CN" sz="3200" b="1" baseline="-25000" dirty="0" smtClean="0">
                <a:solidFill>
                  <a:srgbClr val="C00000"/>
                </a:solidFill>
                <a:effectLst>
                  <a:outerShdw blurRad="38100" dist="38100" dir="2700000" algn="tl">
                    <a:srgbClr val="000000">
                      <a:alpha val="43137"/>
                    </a:srgbClr>
                  </a:outerShdw>
                </a:effectLst>
              </a:rPr>
              <a:t>k</a:t>
            </a:r>
            <a:r>
              <a:rPr lang="zh-CN" altLang="zh-CN" sz="3200" b="1" dirty="0" smtClean="0">
                <a:solidFill>
                  <a:srgbClr val="C00000"/>
                </a:solidFill>
                <a:effectLst>
                  <a:outerShdw blurRad="38100" dist="38100" dir="2700000" algn="tl">
                    <a:srgbClr val="000000">
                      <a:alpha val="43137"/>
                    </a:srgbClr>
                  </a:outerShdw>
                </a:effectLst>
              </a:rPr>
              <a:t>值的计算</a:t>
            </a:r>
            <a:endParaRPr lang="zh-CN" altLang="zh-CN" sz="32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6868" name="Object 4"/>
          <p:cNvGraphicFramePr>
            <a:graphicFrameLocks noChangeAspect="1"/>
          </p:cNvGraphicFramePr>
          <p:nvPr/>
        </p:nvGraphicFramePr>
        <p:xfrm>
          <a:off x="2339975" y="2133600"/>
          <a:ext cx="3095625" cy="865188"/>
        </p:xfrm>
        <a:graphic>
          <a:graphicData uri="http://schemas.openxmlformats.org/presentationml/2006/ole">
            <p:oleObj spid="_x0000_s95234" r:id="rId3" imgW="1537017" imgH="432117" progId="Equation.3">
              <p:embed/>
            </p:oleObj>
          </a:graphicData>
        </a:graphic>
      </p:graphicFrame>
      <p:sp>
        <p:nvSpPr>
          <p:cNvPr id="3686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6870" name="Object 6"/>
          <p:cNvGraphicFramePr>
            <a:graphicFrameLocks noChangeAspect="1"/>
          </p:cNvGraphicFramePr>
          <p:nvPr/>
        </p:nvGraphicFramePr>
        <p:xfrm>
          <a:off x="2339975" y="3284538"/>
          <a:ext cx="3455988" cy="881062"/>
        </p:xfrm>
        <a:graphic>
          <a:graphicData uri="http://schemas.openxmlformats.org/presentationml/2006/ole">
            <p:oleObj spid="_x0000_s95235" r:id="rId4" imgW="2278613" imgH="629399" progId="Equation.3">
              <p:embed/>
            </p:oleObj>
          </a:graphicData>
        </a:graphic>
      </p:graphicFrame>
      <p:sp>
        <p:nvSpPr>
          <p:cNvPr id="36871" name="Rectangle 7"/>
          <p:cNvSpPr>
            <a:spLocks noChangeArrowheads="1"/>
          </p:cNvSpPr>
          <p:nvPr/>
        </p:nvSpPr>
        <p:spPr bwMode="auto">
          <a:xfrm>
            <a:off x="1476375" y="4221163"/>
            <a:ext cx="58420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latin typeface="Tahoma" pitchFamily="34" charset="0"/>
              </a:rPr>
              <a:t>令 </a:t>
            </a:r>
          </a:p>
        </p:txBody>
      </p:sp>
      <p:sp>
        <p:nvSpPr>
          <p:cNvPr id="36872" name="Rectangle 8"/>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6873" name="Object 9"/>
          <p:cNvGraphicFramePr>
            <a:graphicFrameLocks noChangeAspect="1"/>
          </p:cNvGraphicFramePr>
          <p:nvPr/>
        </p:nvGraphicFramePr>
        <p:xfrm>
          <a:off x="1979613" y="4149725"/>
          <a:ext cx="5343525" cy="1368425"/>
        </p:xfrm>
        <a:graphic>
          <a:graphicData uri="http://schemas.openxmlformats.org/presentationml/2006/ole">
            <p:oleObj spid="_x0000_s95236" r:id="rId5" imgW="3162617" imgH="813117" progId="Equation.3">
              <p:embed/>
            </p:oleObj>
          </a:graphicData>
        </a:graphic>
      </p:graphicFrame>
      <p:sp>
        <p:nvSpPr>
          <p:cNvPr id="36874" name="Rectangle 10"/>
          <p:cNvSpPr>
            <a:spLocks noChangeArrowheads="1"/>
          </p:cNvSpPr>
          <p:nvPr/>
        </p:nvSpPr>
        <p:spPr bwMode="auto">
          <a:xfrm>
            <a:off x="1476375" y="5589588"/>
            <a:ext cx="43751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latin typeface="Tahoma" pitchFamily="34" charset="0"/>
              </a:rPr>
              <a:t>式中    </a:t>
            </a:r>
            <a:r>
              <a:rPr lang="zh-CN" altLang="zh-CN" sz="2400" smtClean="0">
                <a:solidFill>
                  <a:srgbClr val="000000"/>
                </a:solidFill>
                <a:latin typeface="Tahoma" pitchFamily="34" charset="0"/>
              </a:rPr>
              <a:t>k</a:t>
            </a:r>
            <a:r>
              <a:rPr lang="zh-CN" altLang="zh-CN" sz="2400" smtClean="0">
                <a:solidFill>
                  <a:srgbClr val="000000"/>
                </a:solidFill>
                <a:latin typeface="Arial"/>
              </a:rPr>
              <a:t>——</a:t>
            </a:r>
            <a:r>
              <a:rPr lang="zh-CN" altLang="en-US" sz="2400" smtClean="0">
                <a:solidFill>
                  <a:srgbClr val="000000"/>
                </a:solidFill>
                <a:latin typeface="Tahoma" pitchFamily="34" charset="0"/>
              </a:rPr>
              <a:t>平均值的偏离度。</a:t>
            </a:r>
          </a:p>
        </p:txBody>
      </p:sp>
      <p:sp>
        <p:nvSpPr>
          <p:cNvPr id="11" name="Rectangle 2"/>
          <p:cNvSpPr>
            <a:spLocks noGrp="1" noChangeArrowheads="1"/>
          </p:cNvSpPr>
          <p:nvPr>
            <p:ph type="title"/>
          </p:nvPr>
        </p:nvSpPr>
        <p:spPr>
          <a:xfrm>
            <a:off x="467544" y="0"/>
            <a:ext cx="8476431" cy="980728"/>
          </a:xfrm>
        </p:spPr>
        <p:txBody>
          <a:bodyPr anchor="ctr" anchorCtr="1"/>
          <a:lstStyle/>
          <a:p>
            <a:r>
              <a:rPr lang="zh-CN" altLang="zh-CN" sz="3200" b="1" dirty="0" smtClean="0">
                <a:solidFill>
                  <a:srgbClr val="C00000"/>
                </a:solidFill>
                <a:effectLst>
                  <a:outerShdw blurRad="38100" dist="38100" dir="2700000" algn="tl">
                    <a:srgbClr val="000000">
                      <a:alpha val="43137"/>
                    </a:srgbClr>
                  </a:outerShdw>
                </a:effectLst>
              </a:rPr>
              <a:t>C</a:t>
            </a:r>
            <a:r>
              <a:rPr lang="zh-CN" altLang="zh-CN" sz="3200" b="1" baseline="-25000" dirty="0" smtClean="0">
                <a:solidFill>
                  <a:srgbClr val="C00000"/>
                </a:solidFill>
                <a:effectLst>
                  <a:outerShdw blurRad="38100" dist="38100" dir="2700000" algn="tl">
                    <a:srgbClr val="000000">
                      <a:alpha val="43137"/>
                    </a:srgbClr>
                  </a:outerShdw>
                </a:effectLst>
              </a:rPr>
              <a:t>p</a:t>
            </a:r>
            <a:r>
              <a:rPr lang="en-US" altLang="zh-CN" sz="3200" b="1" baseline="-25000" dirty="0" smtClean="0">
                <a:solidFill>
                  <a:srgbClr val="C00000"/>
                </a:solidFill>
                <a:effectLst>
                  <a:outerShdw blurRad="38100" dist="38100" dir="2700000" algn="tl">
                    <a:srgbClr val="000000">
                      <a:alpha val="43137"/>
                    </a:srgbClr>
                  </a:outerShdw>
                </a:effectLst>
              </a:rPr>
              <a:t>k</a:t>
            </a:r>
            <a:r>
              <a:rPr lang="zh-CN" altLang="zh-CN" sz="3200" b="1" dirty="0" smtClean="0">
                <a:solidFill>
                  <a:srgbClr val="C00000"/>
                </a:solidFill>
                <a:effectLst>
                  <a:outerShdw blurRad="38100" dist="38100" dir="2700000" algn="tl">
                    <a:srgbClr val="000000">
                      <a:alpha val="43137"/>
                    </a:srgbClr>
                  </a:outerShdw>
                </a:effectLst>
              </a:rPr>
              <a:t>值的计算</a:t>
            </a:r>
            <a:endParaRPr lang="zh-CN" alt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r>
              <a:rPr lang="zh-CN" sz="2400" dirty="0"/>
              <a:t>则 </a:t>
            </a:r>
          </a:p>
          <a:p>
            <a:endParaRPr lang="zh-CN" sz="2400" dirty="0"/>
          </a:p>
          <a:p>
            <a:endParaRPr lang="zh-CN" sz="2400" dirty="0"/>
          </a:p>
          <a:p>
            <a:endParaRPr lang="zh-CN" sz="2400" dirty="0"/>
          </a:p>
          <a:p>
            <a:endParaRPr lang="zh-CN" sz="2400" dirty="0"/>
          </a:p>
          <a:p>
            <a:r>
              <a:rPr lang="zh-CN" sz="2400" dirty="0"/>
              <a:t>结合计算示例讲解</a:t>
            </a:r>
            <a:r>
              <a:rPr lang="zh-CN" altLang="zh-CN" sz="2400" dirty="0"/>
              <a:t>.</a:t>
            </a:r>
          </a:p>
        </p:txBody>
      </p:sp>
      <p:sp>
        <p:nvSpPr>
          <p:cNvPr id="37892" name="Rectangle 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7893" name="Object 5"/>
          <p:cNvGraphicFramePr>
            <a:graphicFrameLocks noChangeAspect="1"/>
          </p:cNvGraphicFramePr>
          <p:nvPr/>
        </p:nvGraphicFramePr>
        <p:xfrm>
          <a:off x="2123728" y="2060848"/>
          <a:ext cx="5329237" cy="1106487"/>
        </p:xfrm>
        <a:graphic>
          <a:graphicData uri="http://schemas.openxmlformats.org/presentationml/2006/ole">
            <p:oleObj spid="_x0000_s96258" r:id="rId3" imgW="1968817" imgH="406717" progId="Equation.3">
              <p:embed/>
            </p:oleObj>
          </a:graphicData>
        </a:graphic>
      </p:graphicFrame>
      <p:sp>
        <p:nvSpPr>
          <p:cNvPr id="6" name="Rectangle 2"/>
          <p:cNvSpPr>
            <a:spLocks noGrp="1" noChangeArrowheads="1"/>
          </p:cNvSpPr>
          <p:nvPr>
            <p:ph type="title"/>
          </p:nvPr>
        </p:nvSpPr>
        <p:spPr>
          <a:xfrm>
            <a:off x="467544" y="0"/>
            <a:ext cx="8476431" cy="980728"/>
          </a:xfrm>
        </p:spPr>
        <p:txBody>
          <a:bodyPr anchor="ctr" anchorCtr="1"/>
          <a:lstStyle/>
          <a:p>
            <a:r>
              <a:rPr lang="zh-CN" altLang="zh-CN" sz="3200" b="1" dirty="0" smtClean="0">
                <a:solidFill>
                  <a:srgbClr val="C00000"/>
                </a:solidFill>
                <a:effectLst>
                  <a:outerShdw blurRad="38100" dist="38100" dir="2700000" algn="tl">
                    <a:srgbClr val="000000">
                      <a:alpha val="43137"/>
                    </a:srgbClr>
                  </a:outerShdw>
                </a:effectLst>
              </a:rPr>
              <a:t>C</a:t>
            </a:r>
            <a:r>
              <a:rPr lang="zh-CN" altLang="zh-CN" sz="3200" b="1" baseline="-25000" dirty="0" smtClean="0">
                <a:solidFill>
                  <a:srgbClr val="C00000"/>
                </a:solidFill>
                <a:effectLst>
                  <a:outerShdw blurRad="38100" dist="38100" dir="2700000" algn="tl">
                    <a:srgbClr val="000000">
                      <a:alpha val="43137"/>
                    </a:srgbClr>
                  </a:outerShdw>
                </a:effectLst>
              </a:rPr>
              <a:t>p</a:t>
            </a:r>
            <a:r>
              <a:rPr lang="en-US" altLang="zh-CN" sz="3200" b="1" baseline="-25000" dirty="0" smtClean="0">
                <a:solidFill>
                  <a:srgbClr val="C00000"/>
                </a:solidFill>
                <a:effectLst>
                  <a:outerShdw blurRad="38100" dist="38100" dir="2700000" algn="tl">
                    <a:srgbClr val="000000">
                      <a:alpha val="43137"/>
                    </a:srgbClr>
                  </a:outerShdw>
                </a:effectLst>
              </a:rPr>
              <a:t>k</a:t>
            </a:r>
            <a:r>
              <a:rPr lang="zh-CN" altLang="zh-CN" sz="3200" b="1" dirty="0" smtClean="0">
                <a:solidFill>
                  <a:srgbClr val="C00000"/>
                </a:solidFill>
                <a:effectLst>
                  <a:outerShdw blurRad="38100" dist="38100" dir="2700000" algn="tl">
                    <a:srgbClr val="000000">
                      <a:alpha val="43137"/>
                    </a:srgbClr>
                  </a:outerShdw>
                </a:effectLst>
              </a:rPr>
              <a:t>值的计算</a:t>
            </a:r>
            <a:endParaRPr lang="zh-CN" alt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395288" y="1196752"/>
            <a:ext cx="8424862" cy="5112568"/>
          </a:xfrm>
        </p:spPr>
        <p:txBody>
          <a:bodyPr/>
          <a:lstStyle/>
          <a:p>
            <a:pPr marL="609600" indent="-609600"/>
            <a:r>
              <a:rPr lang="zh-CN" altLang="zh-CN" sz="2400" b="1" dirty="0"/>
              <a:t>3. </a:t>
            </a:r>
            <a:r>
              <a:rPr lang="zh-CN" sz="2400" b="1" dirty="0"/>
              <a:t>工序能力分析</a:t>
            </a:r>
          </a:p>
          <a:p>
            <a:pPr marL="609600" indent="-609600">
              <a:lnSpc>
                <a:spcPct val="150000"/>
              </a:lnSpc>
              <a:buNone/>
            </a:pPr>
            <a:r>
              <a:rPr lang="en-US" altLang="zh-CN" sz="2400" dirty="0" smtClean="0"/>
              <a:t>	</a:t>
            </a:r>
            <a:r>
              <a:rPr lang="zh-CN" sz="2400" dirty="0" smtClean="0"/>
              <a:t>（</a:t>
            </a:r>
            <a:r>
              <a:rPr lang="zh-CN" altLang="zh-CN" sz="2400" dirty="0"/>
              <a:t>1</a:t>
            </a:r>
            <a:r>
              <a:rPr lang="zh-CN" sz="2400" dirty="0"/>
              <a:t>）工序能力指数与不合格品率之间的关系</a:t>
            </a:r>
          </a:p>
          <a:p>
            <a:pPr marL="609600" indent="819150">
              <a:lnSpc>
                <a:spcPct val="150000"/>
              </a:lnSpc>
              <a:buNone/>
            </a:pPr>
            <a:r>
              <a:rPr lang="zh-CN" sz="2400" dirty="0" smtClean="0"/>
              <a:t>只要</a:t>
            </a:r>
            <a:r>
              <a:rPr lang="zh-CN" sz="2400" dirty="0"/>
              <a:t>知道了工序能力指数，即可估计出不合格品率。</a:t>
            </a:r>
          </a:p>
          <a:p>
            <a:pPr marL="609600" indent="-609600">
              <a:lnSpc>
                <a:spcPct val="150000"/>
              </a:lnSpc>
            </a:pPr>
            <a:r>
              <a:rPr lang="zh-CN" altLang="zh-CN" sz="2400" dirty="0"/>
              <a:t>1) </a:t>
            </a:r>
            <a:r>
              <a:rPr lang="zh-CN" sz="2400" dirty="0"/>
              <a:t>双侧公差，分布中心与公差中心一致。设     为质量特征值超出公差上限      而造成的不合格品率；</a:t>
            </a:r>
            <a:r>
              <a:rPr lang="zh-CN" altLang="zh-CN" sz="2400" dirty="0"/>
              <a:t>p(x&gt;     </a:t>
            </a:r>
            <a:r>
              <a:rPr lang="zh-CN" altLang="zh-CN" sz="2400" dirty="0" smtClean="0"/>
              <a:t>)</a:t>
            </a:r>
            <a:r>
              <a:rPr lang="zh-CN" sz="2400" dirty="0"/>
              <a:t>为质量特征值</a:t>
            </a:r>
            <a:r>
              <a:rPr lang="zh-CN" sz="2400" dirty="0">
                <a:solidFill>
                  <a:schemeClr val="hlink"/>
                </a:solidFill>
              </a:rPr>
              <a:t>超出公差上限的概率</a:t>
            </a:r>
            <a:r>
              <a:rPr lang="zh-CN" sz="2400" dirty="0"/>
              <a:t>，则</a:t>
            </a:r>
            <a:r>
              <a:rPr lang="zh-CN" altLang="zh-CN" sz="2400" dirty="0"/>
              <a:t>:</a:t>
            </a:r>
          </a:p>
        </p:txBody>
      </p:sp>
      <p:graphicFrame>
        <p:nvGraphicFramePr>
          <p:cNvPr id="38916" name="Object 4"/>
          <p:cNvGraphicFramePr>
            <a:graphicFrameLocks noChangeAspect="1"/>
          </p:cNvGraphicFramePr>
          <p:nvPr>
            <p:ph sz="half" idx="2"/>
          </p:nvPr>
        </p:nvGraphicFramePr>
        <p:xfrm>
          <a:off x="7092280" y="3068960"/>
          <a:ext cx="280988" cy="360362"/>
        </p:xfrm>
        <a:graphic>
          <a:graphicData uri="http://schemas.openxmlformats.org/presentationml/2006/ole">
            <p:oleObj spid="_x0000_s97282" r:id="rId3" imgW="178040" imgH="228818" progId="Equation.3">
              <p:embed/>
            </p:oleObj>
          </a:graphicData>
        </a:graphic>
      </p:graphicFrame>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8918" name="Object 6"/>
          <p:cNvGraphicFramePr>
            <a:graphicFrameLocks noChangeAspect="1"/>
          </p:cNvGraphicFramePr>
          <p:nvPr/>
        </p:nvGraphicFramePr>
        <p:xfrm>
          <a:off x="7812360" y="3573016"/>
          <a:ext cx="304800" cy="431800"/>
        </p:xfrm>
        <a:graphic>
          <a:graphicData uri="http://schemas.openxmlformats.org/presentationml/2006/ole">
            <p:oleObj spid="_x0000_s97283" r:id="rId4" imgW="165560" imgH="229116" progId="Equation.3">
              <p:embed/>
            </p:oleObj>
          </a:graphicData>
        </a:graphic>
      </p:graphicFrame>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8920" name="Object 8"/>
          <p:cNvGraphicFramePr>
            <a:graphicFrameLocks noChangeAspect="1"/>
          </p:cNvGraphicFramePr>
          <p:nvPr/>
        </p:nvGraphicFramePr>
        <p:xfrm>
          <a:off x="3635896" y="3573016"/>
          <a:ext cx="255587" cy="360363"/>
        </p:xfrm>
        <a:graphic>
          <a:graphicData uri="http://schemas.openxmlformats.org/presentationml/2006/ole">
            <p:oleObj spid="_x0000_s97284" r:id="rId5" imgW="165560" imgH="229116" progId="Equation.3">
              <p:embed/>
            </p:oleObj>
          </a:graphicData>
        </a:graphic>
      </p:graphicFrame>
      <p:sp>
        <p:nvSpPr>
          <p:cNvPr id="38921" name="Rectangle 9"/>
          <p:cNvSpPr>
            <a:spLocks noChangeArrowheads="1"/>
          </p:cNvSpPr>
          <p:nvPr/>
        </p:nvSpPr>
        <p:spPr bwMode="auto">
          <a:xfrm>
            <a:off x="0" y="2427064"/>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8922" name="Object 10"/>
          <p:cNvGraphicFramePr>
            <a:graphicFrameLocks noChangeAspect="1"/>
          </p:cNvGraphicFramePr>
          <p:nvPr/>
        </p:nvGraphicFramePr>
        <p:xfrm>
          <a:off x="611560" y="4797152"/>
          <a:ext cx="8312150" cy="863600"/>
        </p:xfrm>
        <a:graphic>
          <a:graphicData uri="http://schemas.openxmlformats.org/presentationml/2006/ole">
            <p:oleObj spid="_x0000_s97285" r:id="rId6" imgW="3899117" imgH="419357" progId="Equation.3">
              <p:embed/>
            </p:oleObj>
          </a:graphicData>
        </a:graphic>
      </p:graphicFrame>
      <p:sp>
        <p:nvSpPr>
          <p:cNvPr id="38923" name="Rectangle 11"/>
          <p:cNvSpPr>
            <a:spLocks noChangeArrowheads="1"/>
          </p:cNvSpPr>
          <p:nvPr/>
        </p:nvSpPr>
        <p:spPr bwMode="auto">
          <a:xfrm>
            <a:off x="0" y="2517552"/>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8924" name="Object 12"/>
          <p:cNvGraphicFramePr>
            <a:graphicFrameLocks noChangeAspect="1"/>
          </p:cNvGraphicFramePr>
          <p:nvPr/>
        </p:nvGraphicFramePr>
        <p:xfrm>
          <a:off x="1043608" y="5733256"/>
          <a:ext cx="4032250" cy="512762"/>
        </p:xfrm>
        <a:graphic>
          <a:graphicData uri="http://schemas.openxmlformats.org/presentationml/2006/ole">
            <p:oleObj spid="_x0000_s97286" r:id="rId7" imgW="1867217" imgH="241617" progId="Equation.3">
              <p:embed/>
            </p:oleObj>
          </a:graphicData>
        </a:graphic>
      </p:graphicFrame>
      <p:sp>
        <p:nvSpPr>
          <p:cNvPr id="13" name="Rectangle 2"/>
          <p:cNvSpPr>
            <a:spLocks noGrp="1" noChangeArrowheads="1"/>
          </p:cNvSpPr>
          <p:nvPr>
            <p:ph type="title"/>
          </p:nvPr>
        </p:nvSpPr>
        <p:spPr>
          <a:xfrm>
            <a:off x="344041" y="0"/>
            <a:ext cx="8476431" cy="980728"/>
          </a:xfrm>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r>
              <a:rPr lang="zh-CN" sz="2400"/>
              <a:t>式中    </a:t>
            </a:r>
            <a:r>
              <a:rPr lang="zh-CN" altLang="zh-CN" sz="2400"/>
              <a:t>t</a:t>
            </a:r>
            <a:r>
              <a:rPr lang="zh-CN" altLang="zh-CN" sz="2400">
                <a:latin typeface="Arial"/>
              </a:rPr>
              <a:t>——</a:t>
            </a:r>
            <a:r>
              <a:rPr lang="zh-CN" sz="2400"/>
              <a:t>标准正态分布值。</a:t>
            </a:r>
          </a:p>
          <a:p>
            <a:r>
              <a:rPr lang="zh-CN" sz="2400"/>
              <a:t>若设     为质量特征</a:t>
            </a:r>
            <a:r>
              <a:rPr lang="zh-CN" sz="2400">
                <a:solidFill>
                  <a:schemeClr val="hlink"/>
                </a:solidFill>
              </a:rPr>
              <a:t>超出公差下限</a:t>
            </a:r>
            <a:r>
              <a:rPr lang="zh-CN" sz="2400"/>
              <a:t>而造成的不合格品率，则</a:t>
            </a:r>
            <a:r>
              <a:rPr lang="zh-CN" altLang="zh-CN" sz="2400"/>
              <a:t>:</a:t>
            </a:r>
          </a:p>
        </p:txBody>
      </p:sp>
      <p:graphicFrame>
        <p:nvGraphicFramePr>
          <p:cNvPr id="39940" name="Object 4"/>
          <p:cNvGraphicFramePr>
            <a:graphicFrameLocks noChangeAspect="1"/>
          </p:cNvGraphicFramePr>
          <p:nvPr/>
        </p:nvGraphicFramePr>
        <p:xfrm>
          <a:off x="2268538" y="2413000"/>
          <a:ext cx="400050" cy="504825"/>
        </p:xfrm>
        <a:graphic>
          <a:graphicData uri="http://schemas.openxmlformats.org/presentationml/2006/ole">
            <p:oleObj spid="_x0000_s98306" r:id="rId3" imgW="178194" imgH="229016" progId="Equation.3">
              <p:embed/>
            </p:oleObj>
          </a:graphicData>
        </a:graphic>
      </p:graphicFrame>
      <p:sp>
        <p:nvSpPr>
          <p:cNvPr id="39941"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9942" name="Object 6"/>
          <p:cNvGraphicFramePr>
            <a:graphicFrameLocks noChangeAspect="1"/>
          </p:cNvGraphicFramePr>
          <p:nvPr/>
        </p:nvGraphicFramePr>
        <p:xfrm>
          <a:off x="611188" y="3213100"/>
          <a:ext cx="8497887" cy="865188"/>
        </p:xfrm>
        <a:graphic>
          <a:graphicData uri="http://schemas.openxmlformats.org/presentationml/2006/ole">
            <p:oleObj spid="_x0000_s98307" r:id="rId4" imgW="3962477" imgH="419357" progId="Equation.3">
              <p:embed/>
            </p:oleObj>
          </a:graphicData>
        </a:graphic>
      </p:graphicFrame>
      <p:sp>
        <p:nvSpPr>
          <p:cNvPr id="3994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39944" name="Object 8"/>
          <p:cNvGraphicFramePr>
            <a:graphicFrameLocks noChangeAspect="1"/>
          </p:cNvGraphicFramePr>
          <p:nvPr/>
        </p:nvGraphicFramePr>
        <p:xfrm>
          <a:off x="971550" y="4292600"/>
          <a:ext cx="5043488" cy="501650"/>
        </p:xfrm>
        <a:graphic>
          <a:graphicData uri="http://schemas.openxmlformats.org/presentationml/2006/ole">
            <p:oleObj spid="_x0000_s98308" r:id="rId5" imgW="2400617" imgH="241617" progId="Equation.3">
              <p:embed/>
            </p:oleObj>
          </a:graphicData>
        </a:graphic>
      </p:graphicFrame>
      <p:graphicFrame>
        <p:nvGraphicFramePr>
          <p:cNvPr id="39945" name="Object 9"/>
          <p:cNvGraphicFramePr>
            <a:graphicFrameLocks noChangeAspect="1"/>
          </p:cNvGraphicFramePr>
          <p:nvPr/>
        </p:nvGraphicFramePr>
        <p:xfrm>
          <a:off x="1479550" y="5521325"/>
          <a:ext cx="3956050" cy="528638"/>
        </p:xfrm>
        <a:graphic>
          <a:graphicData uri="http://schemas.openxmlformats.org/presentationml/2006/ole">
            <p:oleObj spid="_x0000_s98309" r:id="rId6" imgW="1778317" imgH="241617" progId="Equation.3">
              <p:embed/>
            </p:oleObj>
          </a:graphicData>
        </a:graphic>
      </p:graphicFrame>
      <p:sp>
        <p:nvSpPr>
          <p:cNvPr id="39946" name="Rectangle 10"/>
          <p:cNvSpPr>
            <a:spLocks noChangeArrowheads="1"/>
          </p:cNvSpPr>
          <p:nvPr/>
        </p:nvSpPr>
        <p:spPr bwMode="auto">
          <a:xfrm>
            <a:off x="323850" y="4868863"/>
            <a:ext cx="2622550" cy="457200"/>
          </a:xfrm>
          <a:prstGeom prst="rect">
            <a:avLst/>
          </a:prstGeom>
          <a:noFill/>
          <a:ln w="9525">
            <a:noFill/>
            <a:miter lim="800000"/>
            <a:headEnd/>
            <a:tailEnd/>
          </a:ln>
          <a:effectLst/>
        </p:spPr>
        <p:txBody>
          <a:bodyPr wrap="none">
            <a:spAutoFit/>
          </a:bodyPr>
          <a:lstStyle/>
          <a:p>
            <a:r>
              <a:rPr lang="zh-CN" altLang="en-US" sz="2400" smtClean="0">
                <a:solidFill>
                  <a:srgbClr val="000000"/>
                </a:solidFill>
                <a:latin typeface="Tahoma" pitchFamily="34" charset="0"/>
              </a:rPr>
              <a:t>总的不合格品率：</a:t>
            </a:r>
          </a:p>
        </p:txBody>
      </p:sp>
      <p:sp>
        <p:nvSpPr>
          <p:cNvPr id="11"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971550" y="1773238"/>
            <a:ext cx="7772400" cy="4868862"/>
          </a:xfrm>
        </p:spPr>
        <p:txBody>
          <a:bodyPr/>
          <a:lstStyle/>
          <a:p>
            <a:r>
              <a:rPr lang="zh-CN" altLang="zh-CN" sz="2400" dirty="0"/>
              <a:t>2) </a:t>
            </a:r>
            <a:r>
              <a:rPr lang="zh-CN" sz="2400" dirty="0"/>
              <a:t>双侧公差，分布中心偏离公差中心。</a:t>
            </a:r>
            <a:r>
              <a:rPr lang="zh-CN" sz="2400" dirty="0">
                <a:solidFill>
                  <a:schemeClr val="hlink"/>
                </a:solidFill>
              </a:rPr>
              <a:t>当均值大于公差中心</a:t>
            </a:r>
            <a:r>
              <a:rPr lang="zh-CN" altLang="zh-CN" sz="2400" dirty="0">
                <a:solidFill>
                  <a:schemeClr val="hlink"/>
                </a:solidFill>
              </a:rPr>
              <a:t>M</a:t>
            </a:r>
            <a:r>
              <a:rPr lang="zh-CN" sz="2400" dirty="0"/>
              <a:t>，即分布中心偏向公差上限时，则</a:t>
            </a:r>
            <a:r>
              <a:rPr lang="zh-CN" altLang="zh-CN" sz="2400" dirty="0"/>
              <a:t>:</a:t>
            </a:r>
          </a:p>
          <a:p>
            <a:endParaRPr lang="zh-CN" altLang="zh-CN" sz="2400" dirty="0"/>
          </a:p>
          <a:p>
            <a:endParaRPr lang="zh-CN" altLang="zh-CN" sz="2400" dirty="0"/>
          </a:p>
          <a:p>
            <a:endParaRPr lang="zh-CN" altLang="zh-CN" sz="2400" dirty="0"/>
          </a:p>
          <a:p>
            <a:endParaRPr lang="zh-CN" altLang="zh-CN" sz="2400" dirty="0"/>
          </a:p>
          <a:p>
            <a:endParaRPr lang="zh-CN" altLang="zh-CN" sz="2400" dirty="0"/>
          </a:p>
          <a:p>
            <a:endParaRPr lang="zh-CN" altLang="zh-CN" sz="2400" dirty="0"/>
          </a:p>
          <a:p>
            <a:endParaRPr lang="zh-CN" altLang="zh-CN" sz="2400" dirty="0"/>
          </a:p>
          <a:p>
            <a:r>
              <a:rPr lang="zh-CN" sz="2400" dirty="0"/>
              <a:t>式中各符号表示的含义见教材</a:t>
            </a:r>
            <a:r>
              <a:rPr lang="zh-CN" altLang="zh-CN" sz="2400" dirty="0"/>
              <a:t>.</a:t>
            </a:r>
          </a:p>
        </p:txBody>
      </p:sp>
      <p:sp>
        <p:nvSpPr>
          <p:cNvPr id="40964" name="Rectangle 4"/>
          <p:cNvSpPr>
            <a:spLocks noChangeArrowheads="1"/>
          </p:cNvSpPr>
          <p:nvPr/>
        </p:nvSpPr>
        <p:spPr bwMode="auto">
          <a:xfrm>
            <a:off x="0" y="31432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0965" name="Object 5"/>
          <p:cNvGraphicFramePr>
            <a:graphicFrameLocks noChangeAspect="1"/>
          </p:cNvGraphicFramePr>
          <p:nvPr/>
        </p:nvGraphicFramePr>
        <p:xfrm>
          <a:off x="1692275" y="2565400"/>
          <a:ext cx="7004050" cy="976313"/>
        </p:xfrm>
        <a:graphic>
          <a:graphicData uri="http://schemas.openxmlformats.org/presentationml/2006/ole">
            <p:oleObj spid="_x0000_s99330" r:id="rId3" imgW="3949877" imgH="571637" progId="Equation.3">
              <p:embed/>
            </p:oleObj>
          </a:graphicData>
        </a:graphic>
      </p:graphicFrame>
      <p:sp>
        <p:nvSpPr>
          <p:cNvPr id="40966"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0967" name="Object 7"/>
          <p:cNvGraphicFramePr>
            <a:graphicFrameLocks noChangeAspect="1"/>
          </p:cNvGraphicFramePr>
          <p:nvPr/>
        </p:nvGraphicFramePr>
        <p:xfrm>
          <a:off x="1979613" y="3716338"/>
          <a:ext cx="6624637" cy="406400"/>
        </p:xfrm>
        <a:graphic>
          <a:graphicData uri="http://schemas.openxmlformats.org/presentationml/2006/ole">
            <p:oleObj spid="_x0000_s99331" r:id="rId4" imgW="3873817" imgH="241617" progId="Equation.3">
              <p:embed/>
            </p:oleObj>
          </a:graphicData>
        </a:graphic>
      </p:graphicFrame>
      <p:sp>
        <p:nvSpPr>
          <p:cNvPr id="40968" name="Rectangle 8"/>
          <p:cNvSpPr>
            <a:spLocks noChangeArrowheads="1"/>
          </p:cNvSpPr>
          <p:nvPr/>
        </p:nvSpPr>
        <p:spPr bwMode="auto">
          <a:xfrm>
            <a:off x="1331913" y="4292600"/>
            <a:ext cx="20891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同理可得：     </a:t>
            </a:r>
            <a:endParaRPr lang="zh-CN" altLang="en-US" sz="2400" smtClean="0">
              <a:solidFill>
                <a:srgbClr val="000000"/>
              </a:solidFill>
              <a:latin typeface="Arial" pitchFamily="34" charset="0"/>
            </a:endParaRPr>
          </a:p>
        </p:txBody>
      </p:sp>
      <p:graphicFrame>
        <p:nvGraphicFramePr>
          <p:cNvPr id="40969" name="Object 9"/>
          <p:cNvGraphicFramePr>
            <a:graphicFrameLocks noChangeAspect="1"/>
          </p:cNvGraphicFramePr>
          <p:nvPr/>
        </p:nvGraphicFramePr>
        <p:xfrm>
          <a:off x="3132138" y="4292600"/>
          <a:ext cx="2447925" cy="425450"/>
        </p:xfrm>
        <a:graphic>
          <a:graphicData uri="http://schemas.openxmlformats.org/presentationml/2006/ole">
            <p:oleObj spid="_x0000_s99332" r:id="rId5" imgW="1359217" imgH="241617" progId="Equation.3">
              <p:embed/>
            </p:oleObj>
          </a:graphicData>
        </a:graphic>
      </p:graphicFrame>
      <p:sp>
        <p:nvSpPr>
          <p:cNvPr id="40970" name="Rectangle 10"/>
          <p:cNvSpPr>
            <a:spLocks noChangeArrowheads="1"/>
          </p:cNvSpPr>
          <p:nvPr/>
        </p:nvSpPr>
        <p:spPr bwMode="auto">
          <a:xfrm>
            <a:off x="539750" y="5013325"/>
            <a:ext cx="26225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总的不合格品率：</a:t>
            </a:r>
            <a:endParaRPr lang="zh-CN" altLang="en-US" sz="2400" smtClean="0">
              <a:solidFill>
                <a:srgbClr val="000000"/>
              </a:solidFill>
              <a:latin typeface="Arial" pitchFamily="34" charset="0"/>
            </a:endParaRPr>
          </a:p>
        </p:txBody>
      </p:sp>
      <p:graphicFrame>
        <p:nvGraphicFramePr>
          <p:cNvPr id="40971" name="Object 11"/>
          <p:cNvGraphicFramePr>
            <a:graphicFrameLocks noChangeAspect="1"/>
          </p:cNvGraphicFramePr>
          <p:nvPr/>
        </p:nvGraphicFramePr>
        <p:xfrm>
          <a:off x="3276600" y="5013325"/>
          <a:ext cx="4824413" cy="395288"/>
        </p:xfrm>
        <a:graphic>
          <a:graphicData uri="http://schemas.openxmlformats.org/presentationml/2006/ole">
            <p:oleObj spid="_x0000_s99333" r:id="rId6" imgW="2908617" imgH="241617" progId="Equation.3">
              <p:embed/>
            </p:oleObj>
          </a:graphicData>
        </a:graphic>
      </p:graphicFrame>
      <p:sp>
        <p:nvSpPr>
          <p:cNvPr id="12"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95288" y="2017713"/>
            <a:ext cx="8559800" cy="4114800"/>
          </a:xfrm>
        </p:spPr>
        <p:txBody>
          <a:bodyPr/>
          <a:lstStyle/>
          <a:p>
            <a:r>
              <a:rPr lang="zh-CN" sz="2400"/>
              <a:t>当</a:t>
            </a:r>
            <a:r>
              <a:rPr lang="zh-CN" sz="2400">
                <a:solidFill>
                  <a:schemeClr val="hlink"/>
                </a:solidFill>
              </a:rPr>
              <a:t>均值小于公差中心</a:t>
            </a:r>
            <a:r>
              <a:rPr lang="zh-CN" altLang="zh-CN" sz="2400">
                <a:solidFill>
                  <a:schemeClr val="hlink"/>
                </a:solidFill>
              </a:rPr>
              <a:t>M</a:t>
            </a:r>
            <a:r>
              <a:rPr lang="zh-CN" sz="2400"/>
              <a:t>，即分布中心偏向公差下限时，则</a:t>
            </a:r>
            <a:r>
              <a:rPr lang="zh-CN" altLang="zh-CN" sz="2400"/>
              <a:t>:</a:t>
            </a:r>
          </a:p>
          <a:p>
            <a:endParaRPr lang="zh-CN" altLang="zh-CN" sz="2400"/>
          </a:p>
          <a:p>
            <a:endParaRPr lang="zh-CN" altLang="zh-CN" sz="2400"/>
          </a:p>
          <a:p>
            <a:endParaRPr lang="zh-CN" altLang="zh-CN" sz="2400"/>
          </a:p>
          <a:p>
            <a:endParaRPr lang="zh-CN" altLang="zh-CN" sz="2400"/>
          </a:p>
          <a:p>
            <a:endParaRPr lang="zh-CN" altLang="zh-CN" sz="2400"/>
          </a:p>
          <a:p>
            <a:endParaRPr lang="zh-CN" altLang="zh-CN" sz="2400"/>
          </a:p>
          <a:p>
            <a:endParaRPr lang="zh-CN" altLang="zh-CN" sz="2400"/>
          </a:p>
          <a:p>
            <a:r>
              <a:rPr lang="zh-CN" sz="2400"/>
              <a:t>结合计算示例讲解</a:t>
            </a:r>
            <a:r>
              <a:rPr lang="zh-CN" altLang="zh-CN" sz="2400"/>
              <a:t>.</a:t>
            </a:r>
          </a:p>
        </p:txBody>
      </p:sp>
      <p:sp>
        <p:nvSpPr>
          <p:cNvPr id="41988"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1989" name="Object 5"/>
          <p:cNvGraphicFramePr>
            <a:graphicFrameLocks noChangeAspect="1"/>
          </p:cNvGraphicFramePr>
          <p:nvPr/>
        </p:nvGraphicFramePr>
        <p:xfrm>
          <a:off x="1042988" y="2565400"/>
          <a:ext cx="7867650" cy="663575"/>
        </p:xfrm>
        <a:graphic>
          <a:graphicData uri="http://schemas.openxmlformats.org/presentationml/2006/ole">
            <p:oleObj spid="_x0000_s100354" r:id="rId3" imgW="4407077" imgH="393797" progId="Equation.3">
              <p:embed/>
            </p:oleObj>
          </a:graphicData>
        </a:graphic>
      </p:graphicFrame>
      <p:sp>
        <p:nvSpPr>
          <p:cNvPr id="41990"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1991" name="Object 7"/>
          <p:cNvGraphicFramePr>
            <a:graphicFrameLocks noChangeAspect="1"/>
          </p:cNvGraphicFramePr>
          <p:nvPr/>
        </p:nvGraphicFramePr>
        <p:xfrm>
          <a:off x="1331913" y="3429000"/>
          <a:ext cx="4392612" cy="409575"/>
        </p:xfrm>
        <a:graphic>
          <a:graphicData uri="http://schemas.openxmlformats.org/presentationml/2006/ole">
            <p:oleObj spid="_x0000_s100355" r:id="rId4" imgW="2553017" imgH="241617" progId="Equation.3">
              <p:embed/>
            </p:oleObj>
          </a:graphicData>
        </a:graphic>
      </p:graphicFrame>
      <p:sp>
        <p:nvSpPr>
          <p:cNvPr id="41992" name="Rectangle 8"/>
          <p:cNvSpPr>
            <a:spLocks noChangeArrowheads="1"/>
          </p:cNvSpPr>
          <p:nvPr/>
        </p:nvSpPr>
        <p:spPr bwMode="auto">
          <a:xfrm>
            <a:off x="684213" y="3914775"/>
            <a:ext cx="28511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同理可得：               </a:t>
            </a:r>
            <a:endParaRPr lang="zh-CN" altLang="en-US" sz="2400" smtClean="0">
              <a:solidFill>
                <a:srgbClr val="000000"/>
              </a:solidFill>
              <a:latin typeface="Arial" pitchFamily="34" charset="0"/>
            </a:endParaRPr>
          </a:p>
        </p:txBody>
      </p:sp>
      <p:graphicFrame>
        <p:nvGraphicFramePr>
          <p:cNvPr id="41993" name="Object 9"/>
          <p:cNvGraphicFramePr>
            <a:graphicFrameLocks noChangeAspect="1"/>
          </p:cNvGraphicFramePr>
          <p:nvPr/>
        </p:nvGraphicFramePr>
        <p:xfrm>
          <a:off x="3059113" y="4076700"/>
          <a:ext cx="2305050" cy="398463"/>
        </p:xfrm>
        <a:graphic>
          <a:graphicData uri="http://schemas.openxmlformats.org/presentationml/2006/ole">
            <p:oleObj spid="_x0000_s100356" r:id="rId5" imgW="1385218" imgH="241722" progId="Equation.3">
              <p:embed/>
            </p:oleObj>
          </a:graphicData>
        </a:graphic>
      </p:graphicFrame>
      <p:sp>
        <p:nvSpPr>
          <p:cNvPr id="41994" name="Rectangle 10"/>
          <p:cNvSpPr>
            <a:spLocks noChangeArrowheads="1"/>
          </p:cNvSpPr>
          <p:nvPr/>
        </p:nvSpPr>
        <p:spPr bwMode="auto">
          <a:xfrm>
            <a:off x="611188" y="4706938"/>
            <a:ext cx="26225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总的不合格品率：</a:t>
            </a:r>
            <a:endParaRPr lang="zh-CN" altLang="en-US" sz="2400" smtClean="0">
              <a:solidFill>
                <a:srgbClr val="000000"/>
              </a:solidFill>
              <a:latin typeface="Arial" pitchFamily="34" charset="0"/>
            </a:endParaRPr>
          </a:p>
        </p:txBody>
      </p:sp>
      <p:graphicFrame>
        <p:nvGraphicFramePr>
          <p:cNvPr id="41995" name="Object 11"/>
          <p:cNvGraphicFramePr>
            <a:graphicFrameLocks noChangeAspect="1"/>
          </p:cNvGraphicFramePr>
          <p:nvPr/>
        </p:nvGraphicFramePr>
        <p:xfrm>
          <a:off x="2771775" y="5099050"/>
          <a:ext cx="4824413" cy="395288"/>
        </p:xfrm>
        <a:graphic>
          <a:graphicData uri="http://schemas.openxmlformats.org/presentationml/2006/ole">
            <p:oleObj spid="_x0000_s100357" r:id="rId6" imgW="2908617" imgH="241617" progId="Equation.3">
              <p:embed/>
            </p:oleObj>
          </a:graphicData>
        </a:graphic>
      </p:graphicFrame>
      <p:sp>
        <p:nvSpPr>
          <p:cNvPr id="12"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611188" y="1196752"/>
            <a:ext cx="8343900" cy="4935761"/>
          </a:xfrm>
        </p:spPr>
        <p:txBody>
          <a:bodyPr/>
          <a:lstStyle/>
          <a:p>
            <a:r>
              <a:rPr lang="zh-CN" sz="2400" b="1" dirty="0"/>
              <a:t>（</a:t>
            </a:r>
            <a:r>
              <a:rPr lang="zh-CN" altLang="zh-CN" sz="2400" b="1" dirty="0"/>
              <a:t>2</a:t>
            </a:r>
            <a:r>
              <a:rPr lang="zh-CN" sz="2400" b="1" dirty="0"/>
              <a:t>）工序能力分析</a:t>
            </a:r>
          </a:p>
          <a:p>
            <a:r>
              <a:rPr lang="zh-CN" sz="2400" dirty="0"/>
              <a:t>由工序能力指数定义可知，当公差范围一定时，标准差愈小，工序能力指数就愈大。</a:t>
            </a:r>
          </a:p>
          <a:p>
            <a:r>
              <a:rPr lang="zh-CN" sz="2400" dirty="0" smtClean="0"/>
              <a:t>工序</a:t>
            </a:r>
            <a:r>
              <a:rPr lang="zh-CN" sz="2400" dirty="0"/>
              <a:t>能力指数愈大，尽管对项目质量的保证程度愈高，但在经济上并非</a:t>
            </a:r>
            <a:r>
              <a:rPr lang="zh-CN" sz="2400" dirty="0" smtClean="0"/>
              <a:t>合理</a:t>
            </a:r>
            <a:endParaRPr lang="en-US" altLang="zh-CN" sz="2400" dirty="0" smtClean="0"/>
          </a:p>
          <a:p>
            <a:r>
              <a:rPr lang="zh-CN" sz="2400" dirty="0" smtClean="0">
                <a:solidFill>
                  <a:schemeClr val="hlink"/>
                </a:solidFill>
              </a:rPr>
              <a:t>较为</a:t>
            </a:r>
            <a:r>
              <a:rPr lang="zh-CN" sz="2400" dirty="0">
                <a:solidFill>
                  <a:schemeClr val="hlink"/>
                </a:solidFill>
              </a:rPr>
              <a:t>理想的工序能力指数是：            </a:t>
            </a:r>
            <a:r>
              <a:rPr lang="zh-CN" sz="2400" dirty="0"/>
              <a:t>。</a:t>
            </a:r>
          </a:p>
          <a:p>
            <a:r>
              <a:rPr lang="zh-CN" sz="2400" dirty="0"/>
              <a:t>此时，若分布中心未偏离公差中心，则                      ，根据正态分布可知，质量特征值落在公差界限之外的概率仅为</a:t>
            </a:r>
            <a:r>
              <a:rPr lang="zh-CN" altLang="zh-CN" sz="2400" dirty="0"/>
              <a:t>0.006%</a:t>
            </a:r>
            <a:r>
              <a:rPr lang="zh-CN" sz="2400" dirty="0"/>
              <a:t>，既不合格品率为十万分之六。这是一种比较理想的状态，可以此为标准进行工序能力分析。</a:t>
            </a:r>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3013" name="Object 5"/>
          <p:cNvGraphicFramePr>
            <a:graphicFrameLocks noChangeAspect="1"/>
          </p:cNvGraphicFramePr>
          <p:nvPr/>
        </p:nvGraphicFramePr>
        <p:xfrm>
          <a:off x="4932040" y="3284984"/>
          <a:ext cx="1008063" cy="376237"/>
        </p:xfrm>
        <a:graphic>
          <a:graphicData uri="http://schemas.openxmlformats.org/presentationml/2006/ole">
            <p:oleObj spid="_x0000_s101378" r:id="rId3" imgW="635317" imgH="241617" progId="Equation.3">
              <p:embed/>
            </p:oleObj>
          </a:graphicData>
        </a:graphic>
      </p:graphicFrame>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3015" name="Object 7"/>
          <p:cNvGraphicFramePr>
            <a:graphicFrameLocks noChangeAspect="1"/>
          </p:cNvGraphicFramePr>
          <p:nvPr/>
        </p:nvGraphicFramePr>
        <p:xfrm>
          <a:off x="6228184" y="3789040"/>
          <a:ext cx="2160587" cy="328613"/>
        </p:xfrm>
        <a:graphic>
          <a:graphicData uri="http://schemas.openxmlformats.org/presentationml/2006/ole">
            <p:oleObj spid="_x0000_s101379" r:id="rId4" imgW="1194117" imgH="178117" progId="Equation.3">
              <p:embed/>
            </p:oleObj>
          </a:graphicData>
        </a:graphic>
      </p:graphicFrame>
      <p:sp>
        <p:nvSpPr>
          <p:cNvPr id="8"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z="4000" dirty="0" smtClean="0"/>
              <a:t>一、</a:t>
            </a:r>
            <a:r>
              <a:rPr lang="zh-CN" sz="4000" b="1" dirty="0" smtClean="0"/>
              <a:t>项目</a:t>
            </a:r>
            <a:r>
              <a:rPr lang="zh-CN" sz="4000" b="1" dirty="0"/>
              <a:t>质量控制概述</a:t>
            </a:r>
          </a:p>
        </p:txBody>
      </p:sp>
      <p:sp>
        <p:nvSpPr>
          <p:cNvPr id="7171" name="Rectangle 3"/>
          <p:cNvSpPr>
            <a:spLocks noGrp="1" noChangeArrowheads="1"/>
          </p:cNvSpPr>
          <p:nvPr>
            <p:ph type="body" idx="1"/>
          </p:nvPr>
        </p:nvSpPr>
        <p:spPr>
          <a:xfrm>
            <a:off x="468313" y="1196752"/>
            <a:ext cx="8486775" cy="4935761"/>
          </a:xfrm>
        </p:spPr>
        <p:txBody>
          <a:bodyPr/>
          <a:lstStyle/>
          <a:p>
            <a:pPr>
              <a:lnSpc>
                <a:spcPct val="150000"/>
              </a:lnSpc>
            </a:pPr>
            <a:r>
              <a:rPr lang="zh-CN" altLang="en-US" sz="2400" b="1" dirty="0" smtClean="0"/>
              <a:t>（一）</a:t>
            </a:r>
            <a:r>
              <a:rPr lang="zh-CN" sz="2400" b="1" dirty="0" smtClean="0"/>
              <a:t>项目</a:t>
            </a:r>
            <a:r>
              <a:rPr lang="zh-CN" sz="2400" b="1" dirty="0"/>
              <a:t>质量控制概念</a:t>
            </a:r>
          </a:p>
          <a:p>
            <a:pPr indent="642938">
              <a:lnSpc>
                <a:spcPct val="150000"/>
              </a:lnSpc>
              <a:buNone/>
            </a:pPr>
            <a:r>
              <a:rPr lang="zh-CN" altLang="en-US" sz="2400" dirty="0" smtClean="0"/>
              <a:t>在工期、质量、费用三大目标中，</a:t>
            </a:r>
            <a:r>
              <a:rPr lang="zh-CN" altLang="en-US" sz="2400" b="1" dirty="0" smtClean="0">
                <a:solidFill>
                  <a:srgbClr val="7030A0"/>
                </a:solidFill>
                <a:effectLst>
                  <a:outerShdw blurRad="38100" dist="38100" dir="2700000" algn="tl">
                    <a:srgbClr val="000000">
                      <a:alpha val="43137"/>
                    </a:srgbClr>
                  </a:outerShdw>
                </a:effectLst>
              </a:rPr>
              <a:t>质量目标</a:t>
            </a:r>
            <a:r>
              <a:rPr lang="zh-CN" altLang="en-US" sz="2400" dirty="0" smtClean="0"/>
              <a:t>是项目的根本利益所在。保证和提高项目质量的一个重要途径就是有效进行项目的质量控制。</a:t>
            </a:r>
            <a:endParaRPr lang="en-US" altLang="zh-CN" sz="2400" dirty="0" smtClean="0"/>
          </a:p>
          <a:p>
            <a:pPr>
              <a:lnSpc>
                <a:spcPct val="150000"/>
              </a:lnSpc>
            </a:pPr>
            <a:r>
              <a:rPr lang="zh-CN" altLang="en-US" sz="2400" b="1" dirty="0" smtClean="0">
                <a:solidFill>
                  <a:srgbClr val="7030A0"/>
                </a:solidFill>
                <a:effectLst>
                  <a:outerShdw blurRad="38100" dist="38100" dir="2700000" algn="tl">
                    <a:srgbClr val="000000">
                      <a:alpha val="43137"/>
                    </a:srgbClr>
                  </a:outerShdw>
                </a:effectLst>
              </a:rPr>
              <a:t>项目质量</a:t>
            </a:r>
            <a:r>
              <a:rPr lang="zh-CN" sz="2400" b="1" dirty="0" smtClean="0">
                <a:solidFill>
                  <a:srgbClr val="7030A0"/>
                </a:solidFill>
                <a:effectLst>
                  <a:outerShdw blurRad="38100" dist="38100" dir="2700000" algn="tl">
                    <a:srgbClr val="000000">
                      <a:alpha val="43137"/>
                    </a:srgbClr>
                  </a:outerShdw>
                </a:effectLst>
              </a:rPr>
              <a:t>控制</a:t>
            </a:r>
            <a:r>
              <a:rPr lang="zh-CN" sz="2400" b="1" dirty="0">
                <a:effectLst>
                  <a:outerShdw blurRad="38100" dist="38100" dir="2700000" algn="tl">
                    <a:srgbClr val="000000">
                      <a:alpha val="43137"/>
                    </a:srgbClr>
                  </a:outerShdw>
                </a:effectLst>
              </a:rPr>
              <a:t>：</a:t>
            </a:r>
            <a:r>
              <a:rPr lang="zh-CN" sz="2400" dirty="0"/>
              <a:t>是指为实现</a:t>
            </a:r>
            <a:r>
              <a:rPr lang="zh-CN" sz="2400" b="1" dirty="0">
                <a:solidFill>
                  <a:srgbClr val="7030A0"/>
                </a:solidFill>
                <a:effectLst>
                  <a:outerShdw blurRad="38100" dist="38100" dir="2700000" algn="tl">
                    <a:srgbClr val="000000">
                      <a:alpha val="43137"/>
                    </a:srgbClr>
                  </a:outerShdw>
                </a:effectLst>
              </a:rPr>
              <a:t>规定的质量标准</a:t>
            </a:r>
            <a:r>
              <a:rPr lang="zh-CN" sz="2400" dirty="0"/>
              <a:t>而采用的方法、措施。这种方法、措施，包括对项目实施情况进行</a:t>
            </a:r>
            <a:r>
              <a:rPr lang="zh-CN" sz="2400" dirty="0">
                <a:solidFill>
                  <a:schemeClr val="hlink"/>
                </a:solidFill>
                <a:effectLst>
                  <a:outerShdw blurRad="38100" dist="38100" dir="2700000" algn="tl">
                    <a:srgbClr val="000000">
                      <a:alpha val="43137"/>
                    </a:srgbClr>
                  </a:outerShdw>
                </a:effectLst>
              </a:rPr>
              <a:t>观测</a:t>
            </a:r>
            <a:r>
              <a:rPr lang="zh-CN" sz="2400" dirty="0"/>
              <a:t>，并将观测的结果与计划或标准相</a:t>
            </a:r>
            <a:r>
              <a:rPr lang="zh-CN" sz="2400" dirty="0">
                <a:solidFill>
                  <a:schemeClr val="hlink"/>
                </a:solidFill>
                <a:effectLst>
                  <a:outerShdw blurRad="38100" dist="38100" dir="2700000" algn="tl">
                    <a:srgbClr val="000000">
                      <a:alpha val="43137"/>
                    </a:srgbClr>
                  </a:outerShdw>
                </a:effectLst>
              </a:rPr>
              <a:t>比较</a:t>
            </a:r>
            <a:r>
              <a:rPr lang="zh-CN" sz="2400" dirty="0"/>
              <a:t>，如果所观测的实际情况与标准或计划相比有明显差异，则应采取相应</a:t>
            </a:r>
            <a:r>
              <a:rPr lang="zh-CN" sz="2400" dirty="0">
                <a:solidFill>
                  <a:schemeClr val="hlink"/>
                </a:solidFill>
                <a:effectLst>
                  <a:outerShdw blurRad="38100" dist="38100" dir="2700000" algn="tl">
                    <a:srgbClr val="000000">
                      <a:alpha val="43137"/>
                    </a:srgbClr>
                  </a:outerShdw>
                </a:effectLst>
              </a:rPr>
              <a:t>对策</a:t>
            </a:r>
            <a:r>
              <a:rPr lang="zh-CN" sz="2400" dirty="0" smtClean="0"/>
              <a:t>。</a:t>
            </a:r>
            <a:endParaRPr lang="zh-CN"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zh-CN" sz="3200" dirty="0" smtClean="0">
                <a:solidFill>
                  <a:srgbClr val="C00000"/>
                </a:solidFill>
              </a:rPr>
              <a:t>工序能力分析</a:t>
            </a:r>
            <a:endParaRPr lang="zh-CN" altLang="zh-CN" sz="3200" dirty="0">
              <a:solidFill>
                <a:srgbClr val="C00000"/>
              </a:solidFill>
            </a:endParaRPr>
          </a:p>
        </p:txBody>
      </p:sp>
      <p:sp>
        <p:nvSpPr>
          <p:cNvPr id="44035" name="Rectangle 3"/>
          <p:cNvSpPr>
            <a:spLocks noGrp="1" noChangeArrowheads="1"/>
          </p:cNvSpPr>
          <p:nvPr>
            <p:ph type="body" idx="1"/>
          </p:nvPr>
        </p:nvSpPr>
        <p:spPr>
          <a:xfrm>
            <a:off x="539750" y="2017713"/>
            <a:ext cx="8415338" cy="4114800"/>
          </a:xfrm>
        </p:spPr>
        <p:txBody>
          <a:bodyPr/>
          <a:lstStyle/>
          <a:p>
            <a:pPr>
              <a:lnSpc>
                <a:spcPct val="90000"/>
              </a:lnSpc>
            </a:pPr>
            <a:r>
              <a:rPr lang="zh-CN" altLang="zh-CN" sz="2400" dirty="0"/>
              <a:t>1)                </a:t>
            </a:r>
            <a:r>
              <a:rPr lang="zh-CN" sz="2400" dirty="0"/>
              <a:t>时，工序能力充分满足，但应考虑其经济性，对策是：</a:t>
            </a:r>
          </a:p>
          <a:p>
            <a:pPr>
              <a:lnSpc>
                <a:spcPct val="90000"/>
              </a:lnSpc>
              <a:buNone/>
            </a:pPr>
            <a:r>
              <a:rPr lang="en-US" altLang="zh-CN" sz="2400" dirty="0" smtClean="0"/>
              <a:t>	</a:t>
            </a:r>
            <a:r>
              <a:rPr lang="zh-CN" sz="2400" dirty="0" smtClean="0"/>
              <a:t>采用</a:t>
            </a:r>
            <a:r>
              <a:rPr lang="zh-CN" sz="2400" dirty="0"/>
              <a:t>控制图控制工序状态，使项目实施过程保持稳定；</a:t>
            </a:r>
          </a:p>
          <a:p>
            <a:pPr>
              <a:lnSpc>
                <a:spcPct val="90000"/>
              </a:lnSpc>
            </a:pPr>
            <a:r>
              <a:rPr lang="zh-CN" sz="2400" dirty="0"/>
              <a:t>若        足够大，一般       大于</a:t>
            </a:r>
            <a:r>
              <a:rPr lang="zh-CN" altLang="zh-CN" sz="2400" dirty="0"/>
              <a:t>1.67</a:t>
            </a:r>
            <a:r>
              <a:rPr lang="zh-CN" sz="2400" dirty="0"/>
              <a:t>时，可考虑适当放宽控制和检验，降低对原材料，设备等生产要素的要求，以达到降低成本，提高效率的目的。</a:t>
            </a:r>
          </a:p>
          <a:p>
            <a:pPr>
              <a:lnSpc>
                <a:spcPct val="90000"/>
              </a:lnSpc>
            </a:pPr>
            <a:r>
              <a:rPr lang="zh-CN" altLang="zh-CN" sz="2400" dirty="0"/>
              <a:t>2)             </a:t>
            </a:r>
            <a:r>
              <a:rPr lang="zh-CN" sz="2400" dirty="0"/>
              <a:t>时，工序能力较为理想，允许一定程度的外来波动。对策是：</a:t>
            </a:r>
          </a:p>
          <a:p>
            <a:pPr>
              <a:lnSpc>
                <a:spcPct val="90000"/>
              </a:lnSpc>
              <a:buNone/>
            </a:pPr>
            <a:r>
              <a:rPr lang="en-US" altLang="zh-CN" sz="2400" dirty="0" smtClean="0"/>
              <a:t>	</a:t>
            </a:r>
            <a:r>
              <a:rPr lang="zh-CN" sz="2400" dirty="0" smtClean="0"/>
              <a:t>适当</a:t>
            </a:r>
            <a:r>
              <a:rPr lang="zh-CN" sz="2400" dirty="0"/>
              <a:t>减少或省略质量检查工作。但必须注意控制，以使工序状态稳定。</a:t>
            </a:r>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4037" name="Object 5"/>
          <p:cNvGraphicFramePr>
            <a:graphicFrameLocks noChangeAspect="1"/>
          </p:cNvGraphicFramePr>
          <p:nvPr/>
        </p:nvGraphicFramePr>
        <p:xfrm>
          <a:off x="1403350" y="1989138"/>
          <a:ext cx="1223963" cy="457200"/>
        </p:xfrm>
        <a:graphic>
          <a:graphicData uri="http://schemas.openxmlformats.org/presentationml/2006/ole">
            <p:oleObj spid="_x0000_s102402" r:id="rId3" imgW="635317" imgH="241617" progId="Equation.3">
              <p:embed/>
            </p:oleObj>
          </a:graphicData>
        </a:graphic>
      </p:graphicFrame>
      <p:graphicFrame>
        <p:nvGraphicFramePr>
          <p:cNvPr id="44038" name="Object 6"/>
          <p:cNvGraphicFramePr>
            <a:graphicFrameLocks noChangeAspect="1"/>
          </p:cNvGraphicFramePr>
          <p:nvPr/>
        </p:nvGraphicFramePr>
        <p:xfrm>
          <a:off x="1476375" y="3141663"/>
          <a:ext cx="396875" cy="431800"/>
        </p:xfrm>
        <a:graphic>
          <a:graphicData uri="http://schemas.openxmlformats.org/presentationml/2006/ole">
            <p:oleObj spid="_x0000_s102403" r:id="rId4" imgW="216311" imgH="241722" progId="Equation.3">
              <p:embed/>
            </p:oleObj>
          </a:graphicData>
        </a:graphic>
      </p:graphicFrame>
      <p:graphicFrame>
        <p:nvGraphicFramePr>
          <p:cNvPr id="44039" name="Object 7"/>
          <p:cNvGraphicFramePr>
            <a:graphicFrameLocks noChangeAspect="1"/>
          </p:cNvGraphicFramePr>
          <p:nvPr/>
        </p:nvGraphicFramePr>
        <p:xfrm>
          <a:off x="3995738" y="3141663"/>
          <a:ext cx="396875" cy="431800"/>
        </p:xfrm>
        <a:graphic>
          <a:graphicData uri="http://schemas.openxmlformats.org/presentationml/2006/ole">
            <p:oleObj spid="_x0000_s102404" r:id="rId5" imgW="216311" imgH="241722" progId="Equation.3">
              <p:embed/>
            </p:oleObj>
          </a:graphicData>
        </a:graphic>
      </p:graphicFrame>
      <p:sp>
        <p:nvSpPr>
          <p:cNvPr id="44040"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4041" name="Object 9"/>
          <p:cNvGraphicFramePr>
            <a:graphicFrameLocks noChangeAspect="1"/>
          </p:cNvGraphicFramePr>
          <p:nvPr/>
        </p:nvGraphicFramePr>
        <p:xfrm>
          <a:off x="1331913" y="4254500"/>
          <a:ext cx="1152525" cy="428625"/>
        </p:xfrm>
        <a:graphic>
          <a:graphicData uri="http://schemas.openxmlformats.org/presentationml/2006/ole">
            <p:oleObj spid="_x0000_s102405" r:id="rId6" imgW="635317" imgH="241617" progId="Equation.3">
              <p:embed/>
            </p:oleObj>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r>
              <a:rPr lang="zh-CN" altLang="zh-CN" sz="2400" dirty="0"/>
              <a:t>3)                  </a:t>
            </a:r>
            <a:r>
              <a:rPr lang="zh-CN" sz="2400" dirty="0"/>
              <a:t>时，不合格品率在</a:t>
            </a:r>
            <a:r>
              <a:rPr lang="zh-CN" altLang="zh-CN" sz="2400" dirty="0"/>
              <a:t>0.3%</a:t>
            </a:r>
            <a:r>
              <a:rPr lang="zh-CN" sz="2400" dirty="0"/>
              <a:t>以下，是在项目实施过程中所希望控制的范围。但      </a:t>
            </a:r>
            <a:r>
              <a:rPr lang="zh-CN" sz="2400" dirty="0">
                <a:solidFill>
                  <a:srgbClr val="C00000"/>
                </a:solidFill>
                <a:effectLst>
                  <a:outerShdw blurRad="38100" dist="38100" dir="2700000" algn="tl">
                    <a:srgbClr val="000000">
                      <a:alpha val="43137"/>
                    </a:srgbClr>
                  </a:outerShdw>
                </a:effectLst>
              </a:rPr>
              <a:t>接近</a:t>
            </a:r>
            <a:r>
              <a:rPr lang="zh-CN" altLang="zh-CN" sz="2400" dirty="0">
                <a:solidFill>
                  <a:srgbClr val="C00000"/>
                </a:solidFill>
                <a:effectLst>
                  <a:outerShdw blurRad="38100" dist="38100" dir="2700000" algn="tl">
                    <a:srgbClr val="000000">
                      <a:alpha val="43137"/>
                    </a:srgbClr>
                  </a:outerShdw>
                </a:effectLst>
              </a:rPr>
              <a:t>1</a:t>
            </a:r>
            <a:r>
              <a:rPr lang="zh-CN" sz="2400" dirty="0">
                <a:solidFill>
                  <a:srgbClr val="C00000"/>
                </a:solidFill>
                <a:effectLst>
                  <a:outerShdw blurRad="38100" dist="38100" dir="2700000" algn="tl">
                    <a:srgbClr val="000000">
                      <a:alpha val="43137"/>
                    </a:srgbClr>
                  </a:outerShdw>
                </a:effectLst>
              </a:rPr>
              <a:t>时</a:t>
            </a:r>
            <a:r>
              <a:rPr lang="zh-CN" sz="2400" dirty="0"/>
              <a:t>，（                  ）则应</a:t>
            </a:r>
            <a:r>
              <a:rPr lang="zh-CN" sz="2400" b="1" dirty="0">
                <a:solidFill>
                  <a:srgbClr val="C00000"/>
                </a:solidFill>
                <a:effectLst>
                  <a:outerShdw blurRad="38100" dist="38100" dir="2700000" algn="tl">
                    <a:srgbClr val="000000">
                      <a:alpha val="43137"/>
                    </a:srgbClr>
                  </a:outerShdw>
                </a:effectLst>
              </a:rPr>
              <a:t>注意超差的发生</a:t>
            </a:r>
            <a:r>
              <a:rPr lang="zh-CN" sz="2400" dirty="0"/>
              <a:t>。对策是：</a:t>
            </a:r>
          </a:p>
          <a:p>
            <a:pPr>
              <a:buNone/>
            </a:pPr>
            <a:r>
              <a:rPr lang="en-US" altLang="zh-CN" sz="2400" dirty="0" smtClean="0"/>
              <a:t>	</a:t>
            </a:r>
            <a:r>
              <a:rPr lang="zh-CN" sz="2400" dirty="0" smtClean="0"/>
              <a:t>随时</a:t>
            </a:r>
            <a:r>
              <a:rPr lang="zh-CN" sz="2400" dirty="0"/>
              <a:t>掌握项目质量状况，加强监控，以便及时分析并采取措施。</a:t>
            </a:r>
          </a:p>
          <a:p>
            <a:r>
              <a:rPr lang="zh-CN" altLang="zh-CN" sz="2400" dirty="0"/>
              <a:t>4)                </a:t>
            </a:r>
            <a:r>
              <a:rPr lang="zh-CN" sz="2400" dirty="0"/>
              <a:t>时，不合格品率上升，可达到</a:t>
            </a:r>
            <a:r>
              <a:rPr lang="zh-CN" altLang="zh-CN" sz="2400" dirty="0"/>
              <a:t>4.56%</a:t>
            </a:r>
            <a:r>
              <a:rPr lang="zh-CN" sz="2400" dirty="0"/>
              <a:t>，说明工序能力不足。应采取以下对策：</a:t>
            </a:r>
          </a:p>
          <a:p>
            <a:pPr>
              <a:buNone/>
            </a:pPr>
            <a:r>
              <a:rPr lang="en-US" altLang="zh-CN" sz="2400" dirty="0" smtClean="0"/>
              <a:t>	</a:t>
            </a:r>
            <a:r>
              <a:rPr lang="zh-CN" sz="2400" dirty="0" smtClean="0"/>
              <a:t>① </a:t>
            </a:r>
            <a:r>
              <a:rPr lang="zh-CN" sz="2400" dirty="0"/>
              <a:t>改善作业方法，工艺设备；提高原材料质量；加强对操作人员的教育，提高操作水平；修订工序管理标准；提高管理效果等。以提高工序能力；</a:t>
            </a:r>
          </a:p>
          <a:p>
            <a:pPr>
              <a:buNone/>
            </a:pPr>
            <a:r>
              <a:rPr lang="en-US" altLang="zh-CN" sz="2400" dirty="0" smtClean="0"/>
              <a:t>	</a:t>
            </a:r>
            <a:r>
              <a:rPr lang="zh-CN" sz="2400" dirty="0" smtClean="0"/>
              <a:t>② </a:t>
            </a:r>
            <a:r>
              <a:rPr lang="zh-CN" sz="2400" dirty="0"/>
              <a:t>加强质量检查，掌握质量状况。</a:t>
            </a:r>
          </a:p>
          <a:p>
            <a:endParaRPr lang="zh-CN" altLang="zh-CN" sz="2400" dirty="0"/>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5061" name="Object 5"/>
          <p:cNvGraphicFramePr>
            <a:graphicFrameLocks noChangeAspect="1"/>
          </p:cNvGraphicFramePr>
          <p:nvPr/>
        </p:nvGraphicFramePr>
        <p:xfrm>
          <a:off x="1403648" y="1268760"/>
          <a:ext cx="1368425" cy="388937"/>
        </p:xfrm>
        <a:graphic>
          <a:graphicData uri="http://schemas.openxmlformats.org/presentationml/2006/ole">
            <p:oleObj spid="_x0000_s103426" r:id="rId3" imgW="838881" imgH="241722" progId="Equation.3">
              <p:embed/>
            </p:oleObj>
          </a:graphicData>
        </a:graphic>
      </p:graphicFrame>
      <p:sp>
        <p:nvSpPr>
          <p:cNvPr id="45062"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4506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5064" name="Object 8"/>
          <p:cNvGraphicFramePr>
            <a:graphicFrameLocks noChangeAspect="1"/>
          </p:cNvGraphicFramePr>
          <p:nvPr/>
        </p:nvGraphicFramePr>
        <p:xfrm>
          <a:off x="5004048" y="1628800"/>
          <a:ext cx="331788" cy="360362"/>
        </p:xfrm>
        <a:graphic>
          <a:graphicData uri="http://schemas.openxmlformats.org/presentationml/2006/ole">
            <p:oleObj spid="_x0000_s103427" r:id="rId4" imgW="216311" imgH="241722" progId="Equation.3">
              <p:embed/>
            </p:oleObj>
          </a:graphicData>
        </a:graphic>
      </p:graphicFrame>
      <p:sp>
        <p:nvSpPr>
          <p:cNvPr id="45065"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5066" name="Object 10"/>
          <p:cNvGraphicFramePr>
            <a:graphicFrameLocks noChangeAspect="1"/>
          </p:cNvGraphicFramePr>
          <p:nvPr/>
        </p:nvGraphicFramePr>
        <p:xfrm>
          <a:off x="7236296" y="1628800"/>
          <a:ext cx="1368425" cy="346075"/>
        </p:xfrm>
        <a:graphic>
          <a:graphicData uri="http://schemas.openxmlformats.org/presentationml/2006/ole">
            <p:oleObj spid="_x0000_s103428" r:id="rId5" imgW="940117" imgH="241617" progId="Equation.3">
              <p:embed/>
            </p:oleObj>
          </a:graphicData>
        </a:graphic>
      </p:graphicFrame>
      <p:sp>
        <p:nvSpPr>
          <p:cNvPr id="45067"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5068" name="Object 12"/>
          <p:cNvGraphicFramePr>
            <a:graphicFrameLocks noChangeAspect="1"/>
          </p:cNvGraphicFramePr>
          <p:nvPr/>
        </p:nvGraphicFramePr>
        <p:xfrm>
          <a:off x="1187624" y="3233861"/>
          <a:ext cx="1490663" cy="411163"/>
        </p:xfrm>
        <a:graphic>
          <a:graphicData uri="http://schemas.openxmlformats.org/presentationml/2006/ole">
            <p:oleObj spid="_x0000_s103429" r:id="rId6" imgW="863917" imgH="241617" progId="Equation.3">
              <p:embed/>
            </p:oleObj>
          </a:graphicData>
        </a:graphic>
      </p:graphicFrame>
      <p:sp>
        <p:nvSpPr>
          <p:cNvPr id="13" name="Rectangle 2"/>
          <p:cNvSpPr>
            <a:spLocks noGrp="1" noChangeArrowheads="1"/>
          </p:cNvSpPr>
          <p:nvPr>
            <p:ph type="title"/>
          </p:nvPr>
        </p:nvSpPr>
        <p:spPr/>
        <p:txBody>
          <a:bodyPr/>
          <a:lstStyle/>
          <a:p>
            <a:r>
              <a:rPr lang="zh-CN" altLang="zh-CN" sz="3200" dirty="0" smtClean="0">
                <a:solidFill>
                  <a:srgbClr val="C00000"/>
                </a:solidFill>
              </a:rPr>
              <a:t>工序能力分析</a:t>
            </a:r>
            <a:endParaRPr lang="zh-CN" altLang="zh-CN" sz="3200" dirty="0">
              <a:solidFill>
                <a:srgbClr val="C00000"/>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042988" y="1989138"/>
            <a:ext cx="7772400" cy="4114800"/>
          </a:xfrm>
        </p:spPr>
        <p:txBody>
          <a:bodyPr/>
          <a:lstStyle/>
          <a:p>
            <a:r>
              <a:rPr lang="zh-CN" altLang="zh-CN" sz="2400"/>
              <a:t>5)               </a:t>
            </a:r>
            <a:r>
              <a:rPr lang="zh-CN" sz="2400"/>
              <a:t>时，不合格品率达</a:t>
            </a:r>
            <a:r>
              <a:rPr lang="zh-CN" altLang="zh-CN" sz="2400"/>
              <a:t>5%</a:t>
            </a:r>
            <a:r>
              <a:rPr lang="zh-CN" sz="2400"/>
              <a:t>，工序能力已不能保证项目质量的稳定性。这时应分析查找原因，采取果断措施，提高工序能力。</a:t>
            </a:r>
          </a:p>
          <a:p>
            <a:endParaRPr lang="zh-CN" altLang="zh-CN" sz="2400"/>
          </a:p>
        </p:txBody>
      </p:sp>
      <p:sp>
        <p:nvSpPr>
          <p:cNvPr id="46084"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46085" name="Object 5"/>
          <p:cNvGraphicFramePr>
            <a:graphicFrameLocks noChangeAspect="1"/>
          </p:cNvGraphicFramePr>
          <p:nvPr/>
        </p:nvGraphicFramePr>
        <p:xfrm>
          <a:off x="1979613" y="2052638"/>
          <a:ext cx="1152525" cy="417512"/>
        </p:xfrm>
        <a:graphic>
          <a:graphicData uri="http://schemas.openxmlformats.org/presentationml/2006/ole">
            <p:oleObj spid="_x0000_s104450" r:id="rId3" imgW="660717" imgH="241617" progId="Equation.3">
              <p:embed/>
            </p:oleObj>
          </a:graphicData>
        </a:graphic>
      </p:graphicFrame>
      <p:sp>
        <p:nvSpPr>
          <p:cNvPr id="46086" name="Rectangle 6"/>
          <p:cNvSpPr>
            <a:spLocks noChangeArrowheads="1"/>
          </p:cNvSpPr>
          <p:nvPr/>
        </p:nvSpPr>
        <p:spPr bwMode="auto">
          <a:xfrm>
            <a:off x="1476375" y="3327400"/>
            <a:ext cx="7127875" cy="822325"/>
          </a:xfrm>
          <a:prstGeom prst="rect">
            <a:avLst/>
          </a:prstGeom>
          <a:noFill/>
          <a:ln w="9525">
            <a:noFill/>
            <a:miter lim="800000"/>
            <a:headEnd/>
            <a:tailEnd/>
          </a:ln>
          <a:effectLst/>
        </p:spPr>
        <p:txBody>
          <a:bodyPr anchor="ctr">
            <a:spAutoFit/>
          </a:bodyPr>
          <a:lstStyle/>
          <a:p>
            <a:r>
              <a:rPr lang="zh-CN" altLang="en-US" sz="2400" smtClean="0">
                <a:solidFill>
                  <a:srgbClr val="000000"/>
                </a:solidFill>
                <a:latin typeface="Tahoma" pitchFamily="34" charset="0"/>
              </a:rPr>
              <a:t>根据工序能力指数的大小，可将工序能力分为五级，如表</a:t>
            </a:r>
            <a:r>
              <a:rPr lang="zh-CN" altLang="zh-CN" sz="2400" smtClean="0">
                <a:solidFill>
                  <a:srgbClr val="000000"/>
                </a:solidFill>
                <a:latin typeface="Tahoma" pitchFamily="34" charset="0"/>
              </a:rPr>
              <a:t>5-1</a:t>
            </a:r>
            <a:r>
              <a:rPr lang="zh-CN" altLang="en-US" sz="2400" smtClean="0">
                <a:solidFill>
                  <a:srgbClr val="000000"/>
                </a:solidFill>
                <a:latin typeface="Tahoma" pitchFamily="34" charset="0"/>
              </a:rPr>
              <a:t>所示。</a:t>
            </a:r>
          </a:p>
        </p:txBody>
      </p:sp>
      <p:sp>
        <p:nvSpPr>
          <p:cNvPr id="7" name="Rectangle 2"/>
          <p:cNvSpPr>
            <a:spLocks noGrp="1" noChangeArrowheads="1"/>
          </p:cNvSpPr>
          <p:nvPr>
            <p:ph type="title"/>
          </p:nvPr>
        </p:nvSpPr>
        <p:spPr/>
        <p:txBody>
          <a:bodyPr/>
          <a:lstStyle/>
          <a:p>
            <a:r>
              <a:rPr lang="zh-CN" altLang="zh-CN" sz="3200" dirty="0" smtClean="0">
                <a:solidFill>
                  <a:srgbClr val="C00000"/>
                </a:solidFill>
              </a:rPr>
              <a:t>工序能力分析</a:t>
            </a:r>
            <a:endParaRPr lang="zh-CN" altLang="zh-CN" sz="3200" dirty="0">
              <a:solidFill>
                <a:srgbClr val="C0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lstStyle/>
          <a:p>
            <a:r>
              <a:rPr lang="zh-CN" altLang="zh-CN" sz="2400" b="1" dirty="0"/>
              <a:t>4. </a:t>
            </a:r>
            <a:r>
              <a:rPr lang="zh-CN" sz="2400" b="1" dirty="0"/>
              <a:t>工序能力图</a:t>
            </a:r>
          </a:p>
          <a:p>
            <a:r>
              <a:rPr lang="zh-CN" sz="2400" b="1" dirty="0"/>
              <a:t>工序能力图</a:t>
            </a:r>
            <a:r>
              <a:rPr lang="zh-CN" altLang="zh-CN" sz="2400" b="1" dirty="0"/>
              <a:t>:</a:t>
            </a:r>
            <a:r>
              <a:rPr lang="zh-CN" sz="2400" dirty="0"/>
              <a:t>按时间顺序采集反映工序质量状况的数据，在坐标图中打点。为便于比较，在图中画出标准规格界限。</a:t>
            </a:r>
          </a:p>
          <a:p>
            <a:endParaRPr lang="zh-CN" altLang="zh-CN" sz="2400" dirty="0"/>
          </a:p>
        </p:txBody>
      </p:sp>
      <p:grpSp>
        <p:nvGrpSpPr>
          <p:cNvPr id="2" name="Group 4"/>
          <p:cNvGrpSpPr>
            <a:grpSpLocks/>
          </p:cNvGrpSpPr>
          <p:nvPr/>
        </p:nvGrpSpPr>
        <p:grpSpPr bwMode="auto">
          <a:xfrm>
            <a:off x="1979613" y="3789363"/>
            <a:ext cx="4968875" cy="2519362"/>
            <a:chOff x="0" y="0"/>
            <a:chExt cx="4683" cy="2577"/>
          </a:xfrm>
        </p:grpSpPr>
        <p:sp>
          <p:nvSpPr>
            <p:cNvPr id="47109" name="Line 5"/>
            <p:cNvSpPr>
              <a:spLocks noChangeShapeType="1"/>
            </p:cNvSpPr>
            <p:nvPr/>
          </p:nvSpPr>
          <p:spPr bwMode="auto">
            <a:xfrm flipV="1">
              <a:off x="723" y="0"/>
              <a:ext cx="0" cy="2028"/>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47110" name="Line 6"/>
            <p:cNvSpPr>
              <a:spLocks noChangeShapeType="1"/>
            </p:cNvSpPr>
            <p:nvPr/>
          </p:nvSpPr>
          <p:spPr bwMode="auto">
            <a:xfrm>
              <a:off x="723" y="2028"/>
              <a:ext cx="3960"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47111" name="Line 7"/>
            <p:cNvSpPr>
              <a:spLocks noChangeShapeType="1"/>
            </p:cNvSpPr>
            <p:nvPr/>
          </p:nvSpPr>
          <p:spPr bwMode="auto">
            <a:xfrm>
              <a:off x="723" y="624"/>
              <a:ext cx="3780"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2" name="Line 8"/>
            <p:cNvSpPr>
              <a:spLocks noChangeShapeType="1"/>
            </p:cNvSpPr>
            <p:nvPr/>
          </p:nvSpPr>
          <p:spPr bwMode="auto">
            <a:xfrm>
              <a:off x="723" y="1404"/>
              <a:ext cx="3780"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3" name="Oval 9"/>
            <p:cNvSpPr>
              <a:spLocks noChangeArrowheads="1"/>
            </p:cNvSpPr>
            <p:nvPr/>
          </p:nvSpPr>
          <p:spPr bwMode="auto">
            <a:xfrm>
              <a:off x="903" y="1092"/>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4" name="Oval 10"/>
            <p:cNvSpPr>
              <a:spLocks noChangeArrowheads="1"/>
            </p:cNvSpPr>
            <p:nvPr/>
          </p:nvSpPr>
          <p:spPr bwMode="auto">
            <a:xfrm>
              <a:off x="1866" y="936"/>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5" name="Oval 11"/>
            <p:cNvSpPr>
              <a:spLocks noChangeArrowheads="1"/>
            </p:cNvSpPr>
            <p:nvPr/>
          </p:nvSpPr>
          <p:spPr bwMode="auto">
            <a:xfrm>
              <a:off x="1338" y="1092"/>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6" name="Oval 12"/>
            <p:cNvSpPr>
              <a:spLocks noChangeArrowheads="1"/>
            </p:cNvSpPr>
            <p:nvPr/>
          </p:nvSpPr>
          <p:spPr bwMode="auto">
            <a:xfrm>
              <a:off x="2343" y="1092"/>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7" name="Oval 13"/>
            <p:cNvSpPr>
              <a:spLocks noChangeArrowheads="1"/>
            </p:cNvSpPr>
            <p:nvPr/>
          </p:nvSpPr>
          <p:spPr bwMode="auto">
            <a:xfrm>
              <a:off x="2883" y="1092"/>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8" name="Oval 14"/>
            <p:cNvSpPr>
              <a:spLocks noChangeArrowheads="1"/>
            </p:cNvSpPr>
            <p:nvPr/>
          </p:nvSpPr>
          <p:spPr bwMode="auto">
            <a:xfrm>
              <a:off x="3423" y="1092"/>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19" name="Oval 15"/>
            <p:cNvSpPr>
              <a:spLocks noChangeArrowheads="1"/>
            </p:cNvSpPr>
            <p:nvPr/>
          </p:nvSpPr>
          <p:spPr bwMode="auto">
            <a:xfrm>
              <a:off x="3783" y="936"/>
              <a:ext cx="57" cy="79"/>
            </a:xfrm>
            <a:prstGeom prst="ellipse">
              <a:avLst/>
            </a:prstGeom>
            <a:solidFill>
              <a:srgbClr val="333333"/>
            </a:solid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47120" name="Text Box 16"/>
            <p:cNvSpPr txBox="1">
              <a:spLocks noChangeArrowheads="1"/>
            </p:cNvSpPr>
            <p:nvPr/>
          </p:nvSpPr>
          <p:spPr bwMode="auto">
            <a:xfrm>
              <a:off x="2883" y="0"/>
              <a:ext cx="1440" cy="468"/>
            </a:xfrm>
            <a:prstGeom prst="rect">
              <a:avLst/>
            </a:prstGeom>
            <a:solidFill>
              <a:srgbClr val="FFFFFF"/>
            </a:solidFill>
            <a:ln w="9525" cmpd="sng">
              <a:solidFill>
                <a:srgbClr val="FFFFFF"/>
              </a:solidFill>
              <a:miter lim="800000"/>
              <a:headEnd/>
              <a:tailEnd/>
            </a:ln>
          </p:spPr>
          <p:txBody>
            <a:bodyPr/>
            <a:lstStyle/>
            <a:p>
              <a:pPr algn="just"/>
              <a:r>
                <a:rPr lang="zh-CN" altLang="en-US" sz="1600" smtClean="0">
                  <a:solidFill>
                    <a:srgbClr val="000000"/>
                  </a:solidFill>
                </a:rPr>
                <a:t>规格上限</a:t>
              </a:r>
              <a:endParaRPr lang="zh-CN" altLang="en-US" sz="1600" smtClean="0">
                <a:solidFill>
                  <a:srgbClr val="000000"/>
                </a:solidFill>
                <a:latin typeface="Tahoma" pitchFamily="34" charset="0"/>
              </a:endParaRPr>
            </a:p>
          </p:txBody>
        </p:sp>
        <p:sp>
          <p:nvSpPr>
            <p:cNvPr id="47121" name="Text Box 17"/>
            <p:cNvSpPr txBox="1">
              <a:spLocks noChangeArrowheads="1"/>
            </p:cNvSpPr>
            <p:nvPr/>
          </p:nvSpPr>
          <p:spPr bwMode="auto">
            <a:xfrm>
              <a:off x="2883" y="1515"/>
              <a:ext cx="1440" cy="468"/>
            </a:xfrm>
            <a:prstGeom prst="rect">
              <a:avLst/>
            </a:prstGeom>
            <a:solidFill>
              <a:srgbClr val="FFFFFF"/>
            </a:solidFill>
            <a:ln w="9525" cmpd="sng">
              <a:solidFill>
                <a:srgbClr val="FFFFFF"/>
              </a:solidFill>
              <a:miter lim="800000"/>
              <a:headEnd/>
              <a:tailEnd/>
            </a:ln>
          </p:spPr>
          <p:txBody>
            <a:bodyPr/>
            <a:lstStyle/>
            <a:p>
              <a:pPr algn="just"/>
              <a:r>
                <a:rPr lang="zh-CN" altLang="en-US" sz="1600" smtClean="0">
                  <a:solidFill>
                    <a:srgbClr val="000000"/>
                  </a:solidFill>
                </a:rPr>
                <a:t>规格下限</a:t>
              </a:r>
              <a:endParaRPr lang="zh-CN" altLang="en-US" sz="1600" smtClean="0">
                <a:solidFill>
                  <a:srgbClr val="000000"/>
                </a:solidFill>
                <a:latin typeface="Tahoma" pitchFamily="34" charset="0"/>
              </a:endParaRPr>
            </a:p>
          </p:txBody>
        </p:sp>
        <p:sp>
          <p:nvSpPr>
            <p:cNvPr id="47122" name="Text Box 18"/>
            <p:cNvSpPr txBox="1">
              <a:spLocks noChangeArrowheads="1"/>
            </p:cNvSpPr>
            <p:nvPr/>
          </p:nvSpPr>
          <p:spPr bwMode="auto">
            <a:xfrm>
              <a:off x="0" y="159"/>
              <a:ext cx="690" cy="1560"/>
            </a:xfrm>
            <a:prstGeom prst="rect">
              <a:avLst/>
            </a:prstGeom>
            <a:solidFill>
              <a:srgbClr val="FFFFFF"/>
            </a:solidFill>
            <a:ln w="9525" cmpd="sng">
              <a:solidFill>
                <a:srgbClr val="FFFFFF"/>
              </a:solidFill>
              <a:miter lim="800000"/>
              <a:headEnd/>
              <a:tailEnd/>
            </a:ln>
          </p:spPr>
          <p:txBody>
            <a:bodyPr vert="eaVert"/>
            <a:lstStyle/>
            <a:p>
              <a:pPr algn="just"/>
              <a:r>
                <a:rPr lang="zh-CN" altLang="en-US" sz="1600" smtClean="0">
                  <a:solidFill>
                    <a:srgbClr val="000000"/>
                  </a:solidFill>
                </a:rPr>
                <a:t>质量特性值</a:t>
              </a:r>
              <a:endParaRPr lang="zh-CN" altLang="en-US" sz="1600" smtClean="0">
                <a:solidFill>
                  <a:srgbClr val="000000"/>
                </a:solidFill>
                <a:latin typeface="Tahoma" pitchFamily="34" charset="0"/>
              </a:endParaRPr>
            </a:p>
          </p:txBody>
        </p:sp>
        <p:sp>
          <p:nvSpPr>
            <p:cNvPr id="47123" name="Text Box 19"/>
            <p:cNvSpPr txBox="1">
              <a:spLocks noChangeArrowheads="1"/>
            </p:cNvSpPr>
            <p:nvPr/>
          </p:nvSpPr>
          <p:spPr bwMode="auto">
            <a:xfrm>
              <a:off x="3243" y="2109"/>
              <a:ext cx="1260" cy="468"/>
            </a:xfrm>
            <a:prstGeom prst="rect">
              <a:avLst/>
            </a:prstGeom>
            <a:solidFill>
              <a:srgbClr val="FFFFFF"/>
            </a:solidFill>
            <a:ln w="9525" cmpd="sng">
              <a:solidFill>
                <a:srgbClr val="FFFFFF"/>
              </a:solidFill>
              <a:miter lim="800000"/>
              <a:headEnd/>
              <a:tailEnd/>
            </a:ln>
          </p:spPr>
          <p:txBody>
            <a:bodyPr/>
            <a:lstStyle/>
            <a:p>
              <a:pPr algn="just"/>
              <a:r>
                <a:rPr lang="zh-CN" altLang="en-US" sz="1600" smtClean="0">
                  <a:solidFill>
                    <a:srgbClr val="000000"/>
                  </a:solidFill>
                </a:rPr>
                <a:t>时间序号</a:t>
              </a:r>
              <a:endParaRPr lang="zh-CN" altLang="en-US" sz="1600" smtClean="0">
                <a:solidFill>
                  <a:srgbClr val="000000"/>
                </a:solidFill>
                <a:latin typeface="Tahoma" pitchFamily="34" charset="0"/>
              </a:endParaRPr>
            </a:p>
          </p:txBody>
        </p:sp>
      </p:grpSp>
      <p:sp>
        <p:nvSpPr>
          <p:cNvPr id="20"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zh-CN" sz="2400" dirty="0"/>
              <a:t>根据工序能力图中可以做出如下判断：</a:t>
            </a:r>
          </a:p>
          <a:p>
            <a:pPr>
              <a:buNone/>
            </a:pPr>
            <a:r>
              <a:rPr lang="en-US" altLang="zh-CN" sz="2400" dirty="0" smtClean="0"/>
              <a:t>	</a:t>
            </a:r>
            <a:r>
              <a:rPr lang="zh-CN" sz="2400" dirty="0" smtClean="0"/>
              <a:t>（</a:t>
            </a:r>
            <a:r>
              <a:rPr lang="zh-CN" altLang="zh-CN" sz="2400" dirty="0"/>
              <a:t>1</a:t>
            </a:r>
            <a:r>
              <a:rPr lang="zh-CN" sz="2400" dirty="0"/>
              <a:t>）检查在规格界限以外的点子数，了解不合格品率，从而判断工序能力状况。一般来说，不合格品率小，工序能力大；反之，工序能力小。</a:t>
            </a:r>
          </a:p>
          <a:p>
            <a:pPr>
              <a:buNone/>
            </a:pPr>
            <a:r>
              <a:rPr lang="en-US" altLang="zh-CN" sz="2400" dirty="0" smtClean="0"/>
              <a:t>	</a:t>
            </a:r>
            <a:r>
              <a:rPr lang="zh-CN" sz="2400" dirty="0" smtClean="0"/>
              <a:t>（</a:t>
            </a:r>
            <a:r>
              <a:rPr lang="zh-CN" altLang="zh-CN" sz="2400" dirty="0"/>
              <a:t>2</a:t>
            </a:r>
            <a:r>
              <a:rPr lang="zh-CN" sz="2400" dirty="0"/>
              <a:t>）分析图中点子的分布情况，了解项目质量随时间变化的情况。</a:t>
            </a:r>
          </a:p>
          <a:p>
            <a:r>
              <a:rPr lang="zh-CN" altLang="zh-CN" sz="2400" b="1" dirty="0"/>
              <a:t>5. </a:t>
            </a:r>
            <a:r>
              <a:rPr lang="zh-CN" sz="2400" b="1" dirty="0"/>
              <a:t>工序能力调查</a:t>
            </a:r>
          </a:p>
          <a:p>
            <a:pPr indent="642938">
              <a:buNone/>
            </a:pPr>
            <a:r>
              <a:rPr lang="zh-CN" sz="2400" dirty="0" smtClean="0"/>
              <a:t>由于</a:t>
            </a:r>
            <a:r>
              <a:rPr lang="zh-CN" sz="2400" dirty="0"/>
              <a:t>项目实施过程受到了众多复杂因素的影响，所以工序能力也就处于不断变化之中。因此，应根据具体情况，每隔一定时间进行一次工序能力</a:t>
            </a:r>
            <a:r>
              <a:rPr lang="zh-CN" sz="2400" dirty="0" smtClean="0"/>
              <a:t>调查。</a:t>
            </a:r>
            <a:endParaRPr lang="zh-CN" sz="2400" dirty="0"/>
          </a:p>
        </p:txBody>
      </p:sp>
      <p:sp>
        <p:nvSpPr>
          <p:cNvPr id="6" name="Rectangle 2"/>
          <p:cNvSpPr>
            <a:spLocks noGrp="1" noChangeArrowheads="1"/>
          </p:cNvSpPr>
          <p:nvPr>
            <p:ph type="title"/>
          </p:nvPr>
        </p:nvSpPr>
        <p:spPr/>
        <p:txBody>
          <a:bodyPr anchor="ctr" anchorCtr="1"/>
          <a:lstStyle/>
          <a:p>
            <a:r>
              <a:rPr lang="zh-CN" altLang="en-US" sz="3200" b="1" dirty="0" smtClean="0">
                <a:solidFill>
                  <a:srgbClr val="C00000"/>
                </a:solidFill>
                <a:effectLst>
                  <a:outerShdw blurRad="38100" dist="38100" dir="2700000" algn="tl">
                    <a:srgbClr val="000000">
                      <a:alpha val="43137"/>
                    </a:srgbClr>
                  </a:outerShdw>
                </a:effectLst>
              </a:rPr>
              <a:t>（</a:t>
            </a:r>
            <a:r>
              <a:rPr lang="zh-CN" altLang="en-US" sz="3200" b="1" dirty="0">
                <a:solidFill>
                  <a:srgbClr val="C00000"/>
                </a:solidFill>
                <a:effectLst>
                  <a:outerShdw blurRad="38100" dist="38100" dir="2700000" algn="tl">
                    <a:srgbClr val="000000">
                      <a:alpha val="43137"/>
                    </a:srgbClr>
                  </a:outerShdw>
                </a:effectLst>
              </a:rPr>
              <a:t>二）工序能力分析法</a:t>
            </a:r>
            <a:endParaRPr lang="zh-CN" sz="3200" b="1" dirty="0">
              <a:solidFill>
                <a:srgbClr val="C00000"/>
              </a:solidFill>
              <a:effectLst>
                <a:outerShdw blurRad="38100" dist="38100" dir="2700000" algn="tl">
                  <a:srgbClr val="000000">
                    <a:alpha val="43137"/>
                  </a:srgbClr>
                </a:outerShdw>
              </a:effectLs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19672" y="45045"/>
            <a:ext cx="6553200" cy="6264275"/>
            <a:chOff x="0" y="0"/>
            <a:chExt cx="6228" cy="7488"/>
          </a:xfrm>
          <a:solidFill>
            <a:srgbClr val="CCFFFF"/>
          </a:solidFill>
        </p:grpSpPr>
        <p:sp>
          <p:nvSpPr>
            <p:cNvPr id="49155" name="Rectangle 3"/>
            <p:cNvSpPr>
              <a:spLocks noChangeArrowheads="1"/>
            </p:cNvSpPr>
            <p:nvPr/>
          </p:nvSpPr>
          <p:spPr bwMode="auto">
            <a:xfrm>
              <a:off x="2268" y="0"/>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明确调查目的</a:t>
              </a:r>
              <a:endParaRPr lang="zh-CN" altLang="en-US" sz="1200" b="1" smtClean="0">
                <a:solidFill>
                  <a:srgbClr val="000000"/>
                </a:solidFill>
                <a:latin typeface="Tahoma" pitchFamily="34" charset="0"/>
              </a:endParaRPr>
            </a:p>
          </p:txBody>
        </p:sp>
        <p:sp>
          <p:nvSpPr>
            <p:cNvPr id="49156" name="Rectangle 4"/>
            <p:cNvSpPr>
              <a:spLocks noChangeArrowheads="1"/>
            </p:cNvSpPr>
            <p:nvPr/>
          </p:nvSpPr>
          <p:spPr bwMode="auto">
            <a:xfrm>
              <a:off x="2004" y="627"/>
              <a:ext cx="19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确定调查计划和方法</a:t>
              </a:r>
              <a:endParaRPr lang="zh-CN" altLang="en-US" sz="1200" b="1" smtClean="0">
                <a:solidFill>
                  <a:srgbClr val="000000"/>
                </a:solidFill>
                <a:latin typeface="Tahoma" pitchFamily="34" charset="0"/>
              </a:endParaRPr>
            </a:p>
          </p:txBody>
        </p:sp>
        <p:sp>
          <p:nvSpPr>
            <p:cNvPr id="49157" name="Rectangle 5"/>
            <p:cNvSpPr>
              <a:spLocks noChangeArrowheads="1"/>
            </p:cNvSpPr>
            <p:nvPr/>
          </p:nvSpPr>
          <p:spPr bwMode="auto">
            <a:xfrm>
              <a:off x="2271" y="1248"/>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工序标准化</a:t>
              </a:r>
              <a:endParaRPr lang="zh-CN" altLang="en-US" sz="1200" b="1" smtClean="0">
                <a:solidFill>
                  <a:srgbClr val="000000"/>
                </a:solidFill>
                <a:latin typeface="Tahoma" pitchFamily="34" charset="0"/>
              </a:endParaRPr>
            </a:p>
          </p:txBody>
        </p:sp>
        <p:sp>
          <p:nvSpPr>
            <p:cNvPr id="49158" name="Rectangle 6"/>
            <p:cNvSpPr>
              <a:spLocks noChangeArrowheads="1"/>
            </p:cNvSpPr>
            <p:nvPr/>
          </p:nvSpPr>
          <p:spPr bwMode="auto">
            <a:xfrm>
              <a:off x="2448" y="1872"/>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收集数据</a:t>
              </a:r>
              <a:endParaRPr lang="zh-CN" altLang="en-US" sz="1200" b="1" smtClean="0">
                <a:solidFill>
                  <a:srgbClr val="000000"/>
                </a:solidFill>
                <a:latin typeface="Tahoma" pitchFamily="34" charset="0"/>
              </a:endParaRPr>
            </a:p>
          </p:txBody>
        </p:sp>
        <p:sp>
          <p:nvSpPr>
            <p:cNvPr id="49159" name="Rectangle 7"/>
            <p:cNvSpPr>
              <a:spLocks noChangeArrowheads="1"/>
            </p:cNvSpPr>
            <p:nvPr/>
          </p:nvSpPr>
          <p:spPr bwMode="auto">
            <a:xfrm>
              <a:off x="2448" y="2499"/>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分析数据</a:t>
              </a:r>
              <a:endParaRPr lang="zh-CN" altLang="en-US" sz="1200" b="1" smtClean="0">
                <a:solidFill>
                  <a:srgbClr val="000000"/>
                </a:solidFill>
                <a:latin typeface="Tahoma" pitchFamily="34" charset="0"/>
              </a:endParaRPr>
            </a:p>
          </p:txBody>
        </p:sp>
        <p:sp>
          <p:nvSpPr>
            <p:cNvPr id="49160" name="Rectangle 8"/>
            <p:cNvSpPr>
              <a:spLocks noChangeArrowheads="1"/>
            </p:cNvSpPr>
            <p:nvPr/>
          </p:nvSpPr>
          <p:spPr bwMode="auto">
            <a:xfrm>
              <a:off x="2268" y="4995"/>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设法低成本</a:t>
              </a:r>
              <a:endParaRPr lang="zh-CN" altLang="en-US" sz="1200" b="1" smtClean="0">
                <a:solidFill>
                  <a:srgbClr val="000000"/>
                </a:solidFill>
                <a:latin typeface="Tahoma" pitchFamily="34" charset="0"/>
              </a:endParaRPr>
            </a:p>
          </p:txBody>
        </p:sp>
        <p:sp>
          <p:nvSpPr>
            <p:cNvPr id="49161" name="Rectangle 9"/>
            <p:cNvSpPr>
              <a:spLocks noChangeArrowheads="1"/>
            </p:cNvSpPr>
            <p:nvPr/>
          </p:nvSpPr>
          <p:spPr bwMode="auto">
            <a:xfrm>
              <a:off x="2268" y="4371"/>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工序能力过强</a:t>
              </a:r>
              <a:endParaRPr lang="zh-CN" altLang="en-US" sz="1200" b="1" smtClean="0">
                <a:solidFill>
                  <a:srgbClr val="000000"/>
                </a:solidFill>
                <a:latin typeface="Tahoma" pitchFamily="34" charset="0"/>
              </a:endParaRPr>
            </a:p>
          </p:txBody>
        </p:sp>
        <p:sp>
          <p:nvSpPr>
            <p:cNvPr id="49162" name="Rectangle 10"/>
            <p:cNvSpPr>
              <a:spLocks noChangeArrowheads="1"/>
            </p:cNvSpPr>
            <p:nvPr/>
          </p:nvSpPr>
          <p:spPr bwMode="auto">
            <a:xfrm>
              <a:off x="2268" y="3744"/>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工序能力分析</a:t>
              </a:r>
              <a:endParaRPr lang="zh-CN" altLang="en-US" sz="1200" b="1" smtClean="0">
                <a:solidFill>
                  <a:srgbClr val="000000"/>
                </a:solidFill>
                <a:latin typeface="Tahoma" pitchFamily="34" charset="0"/>
              </a:endParaRPr>
            </a:p>
          </p:txBody>
        </p:sp>
        <p:sp>
          <p:nvSpPr>
            <p:cNvPr id="49163" name="Rectangle 11"/>
            <p:cNvSpPr>
              <a:spLocks noChangeArrowheads="1"/>
            </p:cNvSpPr>
            <p:nvPr/>
          </p:nvSpPr>
          <p:spPr bwMode="auto">
            <a:xfrm>
              <a:off x="2448" y="3120"/>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稳定状态</a:t>
              </a:r>
              <a:endParaRPr lang="zh-CN" altLang="en-US" sz="1200" b="1" smtClean="0">
                <a:solidFill>
                  <a:srgbClr val="000000"/>
                </a:solidFill>
                <a:latin typeface="Tahoma" pitchFamily="34" charset="0"/>
              </a:endParaRPr>
            </a:p>
          </p:txBody>
        </p:sp>
        <p:sp>
          <p:nvSpPr>
            <p:cNvPr id="49164" name="Rectangle 12"/>
            <p:cNvSpPr>
              <a:spLocks noChangeArrowheads="1"/>
            </p:cNvSpPr>
            <p:nvPr/>
          </p:nvSpPr>
          <p:spPr bwMode="auto">
            <a:xfrm>
              <a:off x="108" y="3120"/>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不稳定状态</a:t>
              </a:r>
              <a:endParaRPr lang="zh-CN" altLang="en-US" sz="1200" b="1" smtClean="0">
                <a:solidFill>
                  <a:srgbClr val="000000"/>
                </a:solidFill>
                <a:latin typeface="Tahoma" pitchFamily="34" charset="0"/>
              </a:endParaRPr>
            </a:p>
          </p:txBody>
        </p:sp>
        <p:sp>
          <p:nvSpPr>
            <p:cNvPr id="49165" name="Rectangle 13"/>
            <p:cNvSpPr>
              <a:spLocks noChangeArrowheads="1"/>
            </p:cNvSpPr>
            <p:nvPr/>
          </p:nvSpPr>
          <p:spPr bwMode="auto">
            <a:xfrm>
              <a:off x="288" y="3744"/>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追查原因</a:t>
              </a:r>
              <a:endParaRPr lang="zh-CN" altLang="en-US" sz="1200" b="1" smtClean="0">
                <a:solidFill>
                  <a:srgbClr val="000000"/>
                </a:solidFill>
                <a:latin typeface="Tahoma" pitchFamily="34" charset="0"/>
              </a:endParaRPr>
            </a:p>
          </p:txBody>
        </p:sp>
        <p:sp>
          <p:nvSpPr>
            <p:cNvPr id="49166" name="Rectangle 14"/>
            <p:cNvSpPr>
              <a:spLocks noChangeArrowheads="1"/>
            </p:cNvSpPr>
            <p:nvPr/>
          </p:nvSpPr>
          <p:spPr bwMode="auto">
            <a:xfrm>
              <a:off x="108" y="4368"/>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工序能力不足</a:t>
              </a:r>
              <a:endParaRPr lang="zh-CN" altLang="en-US" sz="1200" b="1" smtClean="0">
                <a:solidFill>
                  <a:srgbClr val="000000"/>
                </a:solidFill>
                <a:latin typeface="Tahoma" pitchFamily="34" charset="0"/>
              </a:endParaRPr>
            </a:p>
          </p:txBody>
        </p:sp>
        <p:sp>
          <p:nvSpPr>
            <p:cNvPr id="49167" name="Rectangle 15"/>
            <p:cNvSpPr>
              <a:spLocks noChangeArrowheads="1"/>
            </p:cNvSpPr>
            <p:nvPr/>
          </p:nvSpPr>
          <p:spPr bwMode="auto">
            <a:xfrm>
              <a:off x="288" y="4992"/>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追查原因</a:t>
              </a:r>
              <a:endParaRPr lang="zh-CN" altLang="en-US" sz="1200" b="1" smtClean="0">
                <a:solidFill>
                  <a:srgbClr val="000000"/>
                </a:solidFill>
                <a:latin typeface="Tahoma" pitchFamily="34" charset="0"/>
              </a:endParaRPr>
            </a:p>
          </p:txBody>
        </p:sp>
        <p:sp>
          <p:nvSpPr>
            <p:cNvPr id="49168" name="Rectangle 16"/>
            <p:cNvSpPr>
              <a:spLocks noChangeArrowheads="1"/>
            </p:cNvSpPr>
            <p:nvPr/>
          </p:nvSpPr>
          <p:spPr bwMode="auto">
            <a:xfrm>
              <a:off x="4428" y="4992"/>
              <a:ext cx="180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工序控制、保持稳定</a:t>
              </a:r>
              <a:endParaRPr lang="zh-CN" altLang="en-US" sz="1200" b="1" smtClean="0">
                <a:solidFill>
                  <a:srgbClr val="000000"/>
                </a:solidFill>
                <a:latin typeface="Tahoma" pitchFamily="34" charset="0"/>
              </a:endParaRPr>
            </a:p>
          </p:txBody>
        </p:sp>
        <p:sp>
          <p:nvSpPr>
            <p:cNvPr id="49169" name="Rectangle 17"/>
            <p:cNvSpPr>
              <a:spLocks noChangeArrowheads="1"/>
            </p:cNvSpPr>
            <p:nvPr/>
          </p:nvSpPr>
          <p:spPr bwMode="auto">
            <a:xfrm>
              <a:off x="4608" y="4368"/>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工序能力充分</a:t>
              </a:r>
              <a:endParaRPr lang="zh-CN" altLang="en-US" sz="1200" b="1" smtClean="0">
                <a:solidFill>
                  <a:srgbClr val="000000"/>
                </a:solidFill>
                <a:latin typeface="Tahoma" pitchFamily="34" charset="0"/>
              </a:endParaRPr>
            </a:p>
          </p:txBody>
        </p:sp>
        <p:sp>
          <p:nvSpPr>
            <p:cNvPr id="49170" name="Rectangle 18"/>
            <p:cNvSpPr>
              <a:spLocks noChangeArrowheads="1"/>
            </p:cNvSpPr>
            <p:nvPr/>
          </p:nvSpPr>
          <p:spPr bwMode="auto">
            <a:xfrm>
              <a:off x="2448" y="6243"/>
              <a:ext cx="108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采取措施</a:t>
              </a:r>
              <a:endParaRPr lang="zh-CN" altLang="en-US" sz="1200" b="1" smtClean="0">
                <a:solidFill>
                  <a:srgbClr val="000000"/>
                </a:solidFill>
                <a:latin typeface="Tahoma" pitchFamily="34" charset="0"/>
              </a:endParaRPr>
            </a:p>
          </p:txBody>
        </p:sp>
        <p:sp>
          <p:nvSpPr>
            <p:cNvPr id="49171" name="Rectangle 19"/>
            <p:cNvSpPr>
              <a:spLocks noChangeArrowheads="1"/>
            </p:cNvSpPr>
            <p:nvPr/>
          </p:nvSpPr>
          <p:spPr bwMode="auto">
            <a:xfrm>
              <a:off x="4608" y="7179"/>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起草报告书</a:t>
              </a:r>
              <a:endParaRPr lang="zh-CN" altLang="en-US" sz="1200" b="1" smtClean="0">
                <a:solidFill>
                  <a:srgbClr val="000000"/>
                </a:solidFill>
                <a:latin typeface="Tahoma" pitchFamily="34" charset="0"/>
              </a:endParaRPr>
            </a:p>
          </p:txBody>
        </p:sp>
        <p:sp>
          <p:nvSpPr>
            <p:cNvPr id="49172" name="Rectangle 20"/>
            <p:cNvSpPr>
              <a:spLocks noChangeArrowheads="1"/>
            </p:cNvSpPr>
            <p:nvPr/>
          </p:nvSpPr>
          <p:spPr bwMode="auto">
            <a:xfrm>
              <a:off x="468" y="7176"/>
              <a:ext cx="1440" cy="309"/>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修改标准规格</a:t>
              </a:r>
              <a:endParaRPr lang="zh-CN" altLang="en-US" sz="1200" b="1" smtClean="0">
                <a:solidFill>
                  <a:srgbClr val="000000"/>
                </a:solidFill>
                <a:latin typeface="Tahoma" pitchFamily="34" charset="0"/>
              </a:endParaRPr>
            </a:p>
          </p:txBody>
        </p:sp>
        <p:sp>
          <p:nvSpPr>
            <p:cNvPr id="49173" name="Rectangle 21"/>
            <p:cNvSpPr>
              <a:spLocks noChangeArrowheads="1"/>
            </p:cNvSpPr>
            <p:nvPr/>
          </p:nvSpPr>
          <p:spPr bwMode="auto">
            <a:xfrm>
              <a:off x="0" y="5928"/>
              <a:ext cx="1620" cy="936"/>
            </a:xfrm>
            <a:prstGeom prst="rect">
              <a:avLst/>
            </a:prstGeom>
            <a:grpFill/>
            <a:ln w="9525" cmpd="sng">
              <a:solidFill>
                <a:srgbClr val="000000"/>
              </a:solidFill>
              <a:miter lim="800000"/>
              <a:headEnd/>
              <a:tailEnd/>
            </a:ln>
          </p:spPr>
          <p:txBody>
            <a:bodyPr lIns="54000" tIns="10800" rIns="54000" bIns="10800"/>
            <a:lstStyle/>
            <a:p>
              <a:pPr algn="ctr"/>
              <a:r>
                <a:rPr lang="zh-CN" altLang="en-US" sz="1200" b="1" smtClean="0">
                  <a:solidFill>
                    <a:srgbClr val="000000"/>
                  </a:solidFill>
                </a:rPr>
                <a:t>原因不明或由于技术经济原因无法采取措施</a:t>
              </a:r>
              <a:endParaRPr lang="zh-CN" altLang="en-US" sz="1200" b="1" smtClean="0">
                <a:solidFill>
                  <a:srgbClr val="000000"/>
                </a:solidFill>
                <a:latin typeface="Tahoma" pitchFamily="34" charset="0"/>
              </a:endParaRPr>
            </a:p>
          </p:txBody>
        </p:sp>
        <p:sp>
          <p:nvSpPr>
            <p:cNvPr id="49174" name="Line 22"/>
            <p:cNvSpPr>
              <a:spLocks noChangeShapeType="1"/>
            </p:cNvSpPr>
            <p:nvPr/>
          </p:nvSpPr>
          <p:spPr bwMode="auto">
            <a:xfrm>
              <a:off x="2988" y="315"/>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75" name="Line 23"/>
            <p:cNvSpPr>
              <a:spLocks noChangeShapeType="1"/>
            </p:cNvSpPr>
            <p:nvPr/>
          </p:nvSpPr>
          <p:spPr bwMode="auto">
            <a:xfrm>
              <a:off x="2988" y="936"/>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76" name="Line 24"/>
            <p:cNvSpPr>
              <a:spLocks noChangeShapeType="1"/>
            </p:cNvSpPr>
            <p:nvPr/>
          </p:nvSpPr>
          <p:spPr bwMode="auto">
            <a:xfrm>
              <a:off x="2988" y="2808"/>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77" name="Line 25"/>
            <p:cNvSpPr>
              <a:spLocks noChangeShapeType="1"/>
            </p:cNvSpPr>
            <p:nvPr/>
          </p:nvSpPr>
          <p:spPr bwMode="auto">
            <a:xfrm>
              <a:off x="2988" y="2184"/>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78" name="Line 26"/>
            <p:cNvSpPr>
              <a:spLocks noChangeShapeType="1"/>
            </p:cNvSpPr>
            <p:nvPr/>
          </p:nvSpPr>
          <p:spPr bwMode="auto">
            <a:xfrm>
              <a:off x="2988" y="1560"/>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79" name="Line 27"/>
            <p:cNvSpPr>
              <a:spLocks noChangeShapeType="1"/>
            </p:cNvSpPr>
            <p:nvPr/>
          </p:nvSpPr>
          <p:spPr bwMode="auto">
            <a:xfrm>
              <a:off x="2988" y="3432"/>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0" name="Line 28"/>
            <p:cNvSpPr>
              <a:spLocks noChangeShapeType="1"/>
            </p:cNvSpPr>
            <p:nvPr/>
          </p:nvSpPr>
          <p:spPr bwMode="auto">
            <a:xfrm>
              <a:off x="2988" y="4056"/>
              <a:ext cx="0" cy="312"/>
            </a:xfrm>
            <a:prstGeom prst="line">
              <a:avLst/>
            </a:prstGeom>
            <a:grpFill/>
            <a:ln w="9525" cmpd="sng">
              <a:solidFill>
                <a:srgbClr val="000000"/>
              </a:solidFill>
              <a:round/>
              <a:headEnd/>
              <a:tailEnd type="stealth" w="sm" len="med"/>
            </a:ln>
          </p:spPr>
          <p:txBody>
            <a:bodyPr/>
            <a:lstStyle/>
            <a:p>
              <a:endParaRPr lang="zh-CN" altLang="en-US" sz="2400" b="1" smtClean="0">
                <a:solidFill>
                  <a:srgbClr val="000000"/>
                </a:solidFill>
                <a:latin typeface="Tahoma" pitchFamily="34" charset="0"/>
              </a:endParaRPr>
            </a:p>
          </p:txBody>
        </p:sp>
        <p:sp>
          <p:nvSpPr>
            <p:cNvPr id="49181" name="Line 29"/>
            <p:cNvSpPr>
              <a:spLocks noChangeShapeType="1"/>
            </p:cNvSpPr>
            <p:nvPr/>
          </p:nvSpPr>
          <p:spPr bwMode="auto">
            <a:xfrm>
              <a:off x="2988" y="4680"/>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2" name="Line 30"/>
            <p:cNvSpPr>
              <a:spLocks noChangeShapeType="1"/>
            </p:cNvSpPr>
            <p:nvPr/>
          </p:nvSpPr>
          <p:spPr bwMode="auto">
            <a:xfrm>
              <a:off x="1008" y="6864"/>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3" name="Line 31"/>
            <p:cNvSpPr>
              <a:spLocks noChangeShapeType="1"/>
            </p:cNvSpPr>
            <p:nvPr/>
          </p:nvSpPr>
          <p:spPr bwMode="auto">
            <a:xfrm>
              <a:off x="828" y="3432"/>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4" name="Line 32"/>
            <p:cNvSpPr>
              <a:spLocks noChangeShapeType="1"/>
            </p:cNvSpPr>
            <p:nvPr/>
          </p:nvSpPr>
          <p:spPr bwMode="auto">
            <a:xfrm>
              <a:off x="828" y="4056"/>
              <a:ext cx="0" cy="312"/>
            </a:xfrm>
            <a:prstGeom prst="line">
              <a:avLst/>
            </a:prstGeom>
            <a:grpFill/>
            <a:ln w="9525" cmpd="sng">
              <a:solidFill>
                <a:srgbClr val="000000"/>
              </a:solidFill>
              <a:round/>
              <a:headEnd/>
              <a:tailEnd type="stealth" w="sm" len="med"/>
            </a:ln>
          </p:spPr>
          <p:txBody>
            <a:bodyPr/>
            <a:lstStyle/>
            <a:p>
              <a:endParaRPr lang="zh-CN" altLang="en-US" sz="2400" b="1" smtClean="0">
                <a:solidFill>
                  <a:srgbClr val="000000"/>
                </a:solidFill>
                <a:latin typeface="Tahoma" pitchFamily="34" charset="0"/>
              </a:endParaRPr>
            </a:p>
          </p:txBody>
        </p:sp>
        <p:sp>
          <p:nvSpPr>
            <p:cNvPr id="49185" name="Line 33"/>
            <p:cNvSpPr>
              <a:spLocks noChangeShapeType="1"/>
            </p:cNvSpPr>
            <p:nvPr/>
          </p:nvSpPr>
          <p:spPr bwMode="auto">
            <a:xfrm>
              <a:off x="828" y="4680"/>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6" name="Line 34"/>
            <p:cNvSpPr>
              <a:spLocks noChangeShapeType="1"/>
            </p:cNvSpPr>
            <p:nvPr/>
          </p:nvSpPr>
          <p:spPr bwMode="auto">
            <a:xfrm>
              <a:off x="5328" y="4680"/>
              <a:ext cx="0" cy="31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7" name="Line 35"/>
            <p:cNvSpPr>
              <a:spLocks noChangeShapeType="1"/>
            </p:cNvSpPr>
            <p:nvPr/>
          </p:nvSpPr>
          <p:spPr bwMode="auto">
            <a:xfrm>
              <a:off x="2988" y="5304"/>
              <a:ext cx="0" cy="936"/>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8" name="Line 36"/>
            <p:cNvSpPr>
              <a:spLocks noChangeShapeType="1"/>
            </p:cNvSpPr>
            <p:nvPr/>
          </p:nvSpPr>
          <p:spPr bwMode="auto">
            <a:xfrm>
              <a:off x="5328" y="5304"/>
              <a:ext cx="0" cy="1872"/>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89" name="Line 37"/>
            <p:cNvSpPr>
              <a:spLocks noChangeShapeType="1"/>
            </p:cNvSpPr>
            <p:nvPr/>
          </p:nvSpPr>
          <p:spPr bwMode="auto">
            <a:xfrm>
              <a:off x="5328" y="4212"/>
              <a:ext cx="0" cy="156"/>
            </a:xfrm>
            <a:prstGeom prst="line">
              <a:avLst/>
            </a:prstGeom>
            <a:grpFill/>
            <a:ln w="9525" cmpd="sng">
              <a:solidFill>
                <a:srgbClr val="000000"/>
              </a:solidFill>
              <a:round/>
              <a:headEnd/>
              <a:tailEnd type="stealth" w="sm" len="med"/>
            </a:ln>
          </p:spPr>
          <p:txBody>
            <a:bodyPr/>
            <a:lstStyle/>
            <a:p>
              <a:endParaRPr lang="zh-CN" altLang="en-US" sz="2400" b="1" smtClean="0">
                <a:solidFill>
                  <a:srgbClr val="000000"/>
                </a:solidFill>
                <a:latin typeface="Tahoma" pitchFamily="34" charset="0"/>
              </a:endParaRPr>
            </a:p>
          </p:txBody>
        </p:sp>
        <p:sp>
          <p:nvSpPr>
            <p:cNvPr id="49190" name="Line 38"/>
            <p:cNvSpPr>
              <a:spLocks noChangeShapeType="1"/>
            </p:cNvSpPr>
            <p:nvPr/>
          </p:nvSpPr>
          <p:spPr bwMode="auto">
            <a:xfrm>
              <a:off x="828" y="5772"/>
              <a:ext cx="0" cy="156"/>
            </a:xfrm>
            <a:prstGeom prst="line">
              <a:avLst/>
            </a:prstGeom>
            <a:grpFill/>
            <a:ln w="9525" cmpd="sng">
              <a:solidFill>
                <a:srgbClr val="000000"/>
              </a:solidFill>
              <a:round/>
              <a:headEnd/>
              <a:tailEnd type="stealth" w="sm" len="med"/>
            </a:ln>
          </p:spPr>
          <p:txBody>
            <a:bodyPr/>
            <a:lstStyle/>
            <a:p>
              <a:endParaRPr lang="zh-CN" altLang="en-US" sz="2400" b="1" smtClean="0">
                <a:solidFill>
                  <a:srgbClr val="000000"/>
                </a:solidFill>
                <a:latin typeface="Tahoma" pitchFamily="34" charset="0"/>
              </a:endParaRPr>
            </a:p>
          </p:txBody>
        </p:sp>
        <p:sp>
          <p:nvSpPr>
            <p:cNvPr id="49191" name="Line 39"/>
            <p:cNvSpPr>
              <a:spLocks noChangeShapeType="1"/>
            </p:cNvSpPr>
            <p:nvPr/>
          </p:nvSpPr>
          <p:spPr bwMode="auto">
            <a:xfrm>
              <a:off x="828" y="2964"/>
              <a:ext cx="0" cy="156"/>
            </a:xfrm>
            <a:prstGeom prst="line">
              <a:avLst/>
            </a:prstGeom>
            <a:grpFill/>
            <a:ln w="9525" cmpd="sng">
              <a:solidFill>
                <a:srgbClr val="000000"/>
              </a:solidFill>
              <a:round/>
              <a:headEnd/>
              <a:tailEnd type="stealth" w="sm" len="med"/>
            </a:ln>
          </p:spPr>
          <p:txBody>
            <a:bodyPr/>
            <a:lstStyle/>
            <a:p>
              <a:endParaRPr lang="zh-CN" altLang="en-US" sz="2400" b="1" smtClean="0">
                <a:solidFill>
                  <a:srgbClr val="000000"/>
                </a:solidFill>
                <a:latin typeface="Tahoma" pitchFamily="34" charset="0"/>
              </a:endParaRPr>
            </a:p>
          </p:txBody>
        </p:sp>
        <p:sp>
          <p:nvSpPr>
            <p:cNvPr id="49192" name="Line 40"/>
            <p:cNvSpPr>
              <a:spLocks noChangeShapeType="1"/>
            </p:cNvSpPr>
            <p:nvPr/>
          </p:nvSpPr>
          <p:spPr bwMode="auto">
            <a:xfrm>
              <a:off x="828" y="2964"/>
              <a:ext cx="2160"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49193" name="Line 41"/>
            <p:cNvSpPr>
              <a:spLocks noChangeShapeType="1"/>
            </p:cNvSpPr>
            <p:nvPr/>
          </p:nvSpPr>
          <p:spPr bwMode="auto">
            <a:xfrm flipH="1">
              <a:off x="828" y="4212"/>
              <a:ext cx="4500"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49194" name="Line 42"/>
            <p:cNvSpPr>
              <a:spLocks noChangeShapeType="1"/>
            </p:cNvSpPr>
            <p:nvPr/>
          </p:nvSpPr>
          <p:spPr bwMode="auto">
            <a:xfrm>
              <a:off x="828" y="5304"/>
              <a:ext cx="0" cy="156"/>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49195" name="Line 43"/>
            <p:cNvSpPr>
              <a:spLocks noChangeShapeType="1"/>
            </p:cNvSpPr>
            <p:nvPr/>
          </p:nvSpPr>
          <p:spPr bwMode="auto">
            <a:xfrm>
              <a:off x="828" y="5460"/>
              <a:ext cx="2160"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49196" name="Line 44"/>
            <p:cNvSpPr>
              <a:spLocks noChangeShapeType="1"/>
            </p:cNvSpPr>
            <p:nvPr/>
          </p:nvSpPr>
          <p:spPr bwMode="auto">
            <a:xfrm>
              <a:off x="828" y="5772"/>
              <a:ext cx="2160" cy="0"/>
            </a:xfrm>
            <a:prstGeom prst="line">
              <a:avLst/>
            </a:prstGeom>
            <a:grpFill/>
            <a:ln w="9525" cmpd="sng">
              <a:solidFill>
                <a:srgbClr val="000000"/>
              </a:solidFill>
              <a:round/>
              <a:headEnd/>
              <a:tailEnd/>
            </a:ln>
          </p:spPr>
          <p:txBody>
            <a:bodyPr/>
            <a:lstStyle/>
            <a:p>
              <a:endParaRPr lang="zh-CN" altLang="en-US" sz="2400" b="1" smtClean="0">
                <a:solidFill>
                  <a:srgbClr val="000000"/>
                </a:solidFill>
                <a:latin typeface="Tahoma" pitchFamily="34" charset="0"/>
              </a:endParaRPr>
            </a:p>
          </p:txBody>
        </p:sp>
        <p:sp>
          <p:nvSpPr>
            <p:cNvPr id="49197" name="Line 45"/>
            <p:cNvSpPr>
              <a:spLocks noChangeShapeType="1"/>
            </p:cNvSpPr>
            <p:nvPr/>
          </p:nvSpPr>
          <p:spPr bwMode="auto">
            <a:xfrm>
              <a:off x="1908" y="7332"/>
              <a:ext cx="2700" cy="0"/>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sp>
          <p:nvSpPr>
            <p:cNvPr id="49198" name="Line 46"/>
            <p:cNvSpPr>
              <a:spLocks noChangeShapeType="1"/>
            </p:cNvSpPr>
            <p:nvPr/>
          </p:nvSpPr>
          <p:spPr bwMode="auto">
            <a:xfrm>
              <a:off x="2988" y="6552"/>
              <a:ext cx="0" cy="780"/>
            </a:xfrm>
            <a:prstGeom prst="line">
              <a:avLst/>
            </a:prstGeom>
            <a:grpFill/>
            <a:ln w="9525" cmpd="sng">
              <a:solidFill>
                <a:srgbClr val="000000"/>
              </a:solidFill>
              <a:round/>
              <a:headEnd/>
              <a:tailEnd type="stealth" w="sm" len="lg"/>
            </a:ln>
          </p:spPr>
          <p:txBody>
            <a:bodyPr/>
            <a:lstStyle/>
            <a:p>
              <a:endParaRPr lang="zh-CN" altLang="en-US" sz="2400" b="1" smtClean="0">
                <a:solidFill>
                  <a:srgbClr val="000000"/>
                </a:solidFill>
                <a:latin typeface="Tahoma" pitchFamily="34" charset="0"/>
              </a:endParaRPr>
            </a:p>
          </p:txBody>
        </p:sp>
      </p:grpSp>
    </p:spTree>
  </p:cSld>
  <p:clrMapOvr>
    <a:masterClrMapping/>
  </p:clrMapOvr>
  <p:transition>
    <p:cover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b="1" dirty="0" smtClean="0"/>
              <a:t>（三）</a:t>
            </a:r>
            <a:r>
              <a:rPr lang="zh-CN" b="1" dirty="0" smtClean="0"/>
              <a:t>分析</a:t>
            </a:r>
            <a:r>
              <a:rPr lang="zh-CN" b="1" dirty="0"/>
              <a:t>原因的方法</a:t>
            </a:r>
            <a:endParaRPr lang="zh-CN" dirty="0"/>
          </a:p>
        </p:txBody>
      </p:sp>
      <p:sp>
        <p:nvSpPr>
          <p:cNvPr id="50179" name="Rectangle 3"/>
          <p:cNvSpPr>
            <a:spLocks noGrp="1" noChangeArrowheads="1"/>
          </p:cNvSpPr>
          <p:nvPr>
            <p:ph type="body" idx="1"/>
          </p:nvPr>
        </p:nvSpPr>
        <p:spPr>
          <a:xfrm>
            <a:off x="611188" y="1340768"/>
            <a:ext cx="8343900" cy="4791745"/>
          </a:xfrm>
        </p:spPr>
        <p:txBody>
          <a:bodyPr/>
          <a:lstStyle/>
          <a:p>
            <a:pPr>
              <a:lnSpc>
                <a:spcPct val="150000"/>
              </a:lnSpc>
            </a:pPr>
            <a:r>
              <a:rPr lang="zh-CN" sz="2400" dirty="0"/>
              <a:t>影响项目质量的因素很多，而且通常错综复杂地交织在一起。为清晰而有效地加以整理和分析，通常采用因果分析图、排列图等方法。</a:t>
            </a:r>
          </a:p>
          <a:p>
            <a:pPr>
              <a:lnSpc>
                <a:spcPct val="150000"/>
              </a:lnSpc>
            </a:pPr>
            <a:r>
              <a:rPr lang="zh-CN" altLang="zh-CN" sz="2400" b="1" dirty="0"/>
              <a:t>1.</a:t>
            </a:r>
            <a:r>
              <a:rPr lang="zh-CN" sz="2400" b="1" dirty="0"/>
              <a:t>因果分析法</a:t>
            </a:r>
          </a:p>
          <a:p>
            <a:pPr>
              <a:lnSpc>
                <a:spcPct val="150000"/>
              </a:lnSpc>
            </a:pPr>
            <a:r>
              <a:rPr lang="zh-CN" sz="2400" b="1" dirty="0"/>
              <a:t>因果分析图</a:t>
            </a:r>
            <a:r>
              <a:rPr lang="zh-CN" sz="2400" dirty="0"/>
              <a:t>，也称</a:t>
            </a:r>
            <a:r>
              <a:rPr lang="zh-CN" sz="2400" b="1" dirty="0">
                <a:solidFill>
                  <a:srgbClr val="C00000"/>
                </a:solidFill>
                <a:effectLst>
                  <a:outerShdw blurRad="38100" dist="38100" dir="2700000" algn="tl">
                    <a:srgbClr val="000000">
                      <a:alpha val="43137"/>
                    </a:srgbClr>
                  </a:outerShdw>
                </a:effectLst>
              </a:rPr>
              <a:t>特性要因图</a:t>
            </a:r>
            <a:r>
              <a:rPr lang="zh-CN" sz="2400" dirty="0"/>
              <a:t>，因其形状又称之为</a:t>
            </a:r>
            <a:r>
              <a:rPr lang="zh-CN" sz="2400" b="1" dirty="0">
                <a:solidFill>
                  <a:srgbClr val="C00000"/>
                </a:solidFill>
                <a:effectLst>
                  <a:outerShdw blurRad="38100" dist="38100" dir="2700000" algn="tl">
                    <a:srgbClr val="000000">
                      <a:alpha val="43137"/>
                    </a:srgbClr>
                  </a:outerShdw>
                </a:effectLst>
              </a:rPr>
              <a:t>树枝图</a:t>
            </a:r>
            <a:r>
              <a:rPr lang="zh-CN" sz="2400" dirty="0"/>
              <a:t>或</a:t>
            </a:r>
            <a:r>
              <a:rPr lang="zh-CN" sz="2400" b="1" dirty="0">
                <a:solidFill>
                  <a:srgbClr val="C00000"/>
                </a:solidFill>
                <a:effectLst>
                  <a:outerShdw blurRad="38100" dist="38100" dir="2700000" algn="tl">
                    <a:srgbClr val="000000">
                      <a:alpha val="43137"/>
                    </a:srgbClr>
                  </a:outerShdw>
                </a:effectLst>
              </a:rPr>
              <a:t>鱼刺图</a:t>
            </a:r>
            <a:r>
              <a:rPr lang="zh-CN" sz="2400" dirty="0"/>
              <a:t>。为寻找产生某种质量问题的原因，采用</a:t>
            </a:r>
            <a:r>
              <a:rPr lang="zh-CN" sz="2400" dirty="0">
                <a:latin typeface="Arial"/>
              </a:rPr>
              <a:t>“</a:t>
            </a:r>
            <a:r>
              <a:rPr lang="zh-CN" sz="2400" dirty="0"/>
              <a:t>头脑风暴法</a:t>
            </a:r>
            <a:r>
              <a:rPr lang="zh-CN" sz="2400" dirty="0">
                <a:latin typeface="Arial"/>
              </a:rPr>
              <a:t>”</a:t>
            </a:r>
            <a:r>
              <a:rPr lang="zh-CN" sz="2400" dirty="0"/>
              <a:t>、</a:t>
            </a:r>
            <a:r>
              <a:rPr lang="zh-CN" sz="2400" dirty="0">
                <a:latin typeface="Arial"/>
              </a:rPr>
              <a:t>“</a:t>
            </a:r>
            <a:r>
              <a:rPr lang="zh-CN" sz="2400" dirty="0"/>
              <a:t>专家判断法</a:t>
            </a:r>
            <a:r>
              <a:rPr lang="zh-CN" sz="2400" dirty="0">
                <a:latin typeface="Arial"/>
              </a:rPr>
              <a:t>”</a:t>
            </a:r>
            <a:r>
              <a:rPr lang="zh-CN" sz="2400" dirty="0"/>
              <a:t>等方法</a:t>
            </a:r>
            <a:r>
              <a:rPr lang="zh-CN" altLang="zh-CN" sz="2400" dirty="0"/>
              <a:t>,</a:t>
            </a:r>
            <a:r>
              <a:rPr lang="zh-CN" sz="2400" dirty="0"/>
              <a:t>集思广益，同时将有关意见在图上反映出来，这种图就是因果分析图。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zh-CN" sz="3600" dirty="0" smtClean="0">
                <a:solidFill>
                  <a:srgbClr val="C00000"/>
                </a:solidFill>
              </a:rPr>
              <a:t>因果分析图</a:t>
            </a:r>
            <a:endParaRPr lang="zh-CN" altLang="zh-CN" sz="3600" dirty="0">
              <a:solidFill>
                <a:srgbClr val="C00000"/>
              </a:solidFill>
            </a:endParaRPr>
          </a:p>
        </p:txBody>
      </p:sp>
      <p:sp>
        <p:nvSpPr>
          <p:cNvPr id="51203" name="Rectangle 3"/>
          <p:cNvSpPr>
            <a:spLocks noGrp="1" noChangeArrowheads="1"/>
          </p:cNvSpPr>
          <p:nvPr>
            <p:ph type="body" idx="1"/>
          </p:nvPr>
        </p:nvSpPr>
        <p:spPr/>
        <p:txBody>
          <a:bodyPr/>
          <a:lstStyle/>
          <a:p>
            <a:r>
              <a:rPr lang="zh-CN" sz="2400" b="1"/>
              <a:t>基本格式</a:t>
            </a:r>
            <a:r>
              <a:rPr lang="zh-CN" altLang="zh-CN" sz="2400" b="1"/>
              <a:t>:</a:t>
            </a:r>
          </a:p>
        </p:txBody>
      </p:sp>
      <p:grpSp>
        <p:nvGrpSpPr>
          <p:cNvPr id="2" name="Group 4"/>
          <p:cNvGrpSpPr>
            <a:grpSpLocks/>
          </p:cNvGrpSpPr>
          <p:nvPr/>
        </p:nvGrpSpPr>
        <p:grpSpPr bwMode="auto">
          <a:xfrm>
            <a:off x="395288" y="2636838"/>
            <a:ext cx="7705725" cy="3240087"/>
            <a:chOff x="0" y="0"/>
            <a:chExt cx="6480" cy="2340"/>
          </a:xfrm>
        </p:grpSpPr>
        <p:sp>
          <p:nvSpPr>
            <p:cNvPr id="51205" name="Rectangle 5"/>
            <p:cNvSpPr>
              <a:spLocks noChangeArrowheads="1"/>
            </p:cNvSpPr>
            <p:nvPr/>
          </p:nvSpPr>
          <p:spPr bwMode="auto">
            <a:xfrm>
              <a:off x="2520" y="0"/>
              <a:ext cx="72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小原因</a:t>
              </a:r>
              <a:endParaRPr lang="zh-CN" altLang="en-US" sz="1600" smtClean="0">
                <a:solidFill>
                  <a:srgbClr val="000000"/>
                </a:solidFill>
                <a:latin typeface="Tahoma" pitchFamily="34" charset="0"/>
              </a:endParaRPr>
            </a:p>
          </p:txBody>
        </p:sp>
        <p:sp>
          <p:nvSpPr>
            <p:cNvPr id="51206" name="Line 6"/>
            <p:cNvSpPr>
              <a:spLocks noChangeShapeType="1"/>
            </p:cNvSpPr>
            <p:nvPr/>
          </p:nvSpPr>
          <p:spPr bwMode="auto">
            <a:xfrm>
              <a:off x="720" y="1404"/>
              <a:ext cx="4680" cy="3"/>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07" name="Line 7"/>
            <p:cNvSpPr>
              <a:spLocks noChangeShapeType="1"/>
            </p:cNvSpPr>
            <p:nvPr/>
          </p:nvSpPr>
          <p:spPr bwMode="auto">
            <a:xfrm>
              <a:off x="1080" y="471"/>
              <a:ext cx="900" cy="936"/>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08" name="Line 8"/>
            <p:cNvSpPr>
              <a:spLocks noChangeShapeType="1"/>
            </p:cNvSpPr>
            <p:nvPr/>
          </p:nvSpPr>
          <p:spPr bwMode="auto">
            <a:xfrm>
              <a:off x="816" y="936"/>
              <a:ext cx="720"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09" name="Line 9"/>
            <p:cNvSpPr>
              <a:spLocks noChangeShapeType="1"/>
            </p:cNvSpPr>
            <p:nvPr/>
          </p:nvSpPr>
          <p:spPr bwMode="auto">
            <a:xfrm rot="21021960">
              <a:off x="744" y="492"/>
              <a:ext cx="360" cy="468"/>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10" name="Line 10"/>
            <p:cNvSpPr>
              <a:spLocks noChangeShapeType="1"/>
            </p:cNvSpPr>
            <p:nvPr/>
          </p:nvSpPr>
          <p:spPr bwMode="auto">
            <a:xfrm>
              <a:off x="2520" y="468"/>
              <a:ext cx="900" cy="936"/>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11" name="Line 11"/>
            <p:cNvSpPr>
              <a:spLocks noChangeShapeType="1"/>
            </p:cNvSpPr>
            <p:nvPr/>
          </p:nvSpPr>
          <p:spPr bwMode="auto">
            <a:xfrm flipH="1">
              <a:off x="2832" y="780"/>
              <a:ext cx="720"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12" name="Line 12"/>
            <p:cNvSpPr>
              <a:spLocks noChangeShapeType="1"/>
            </p:cNvSpPr>
            <p:nvPr/>
          </p:nvSpPr>
          <p:spPr bwMode="auto">
            <a:xfrm rot="21021960">
              <a:off x="2880" y="348"/>
              <a:ext cx="360" cy="468"/>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13" name="Line 13"/>
            <p:cNvSpPr>
              <a:spLocks noChangeShapeType="1"/>
            </p:cNvSpPr>
            <p:nvPr/>
          </p:nvSpPr>
          <p:spPr bwMode="auto">
            <a:xfrm flipH="1">
              <a:off x="2964" y="468"/>
              <a:ext cx="720"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14" name="Rectangle 14"/>
            <p:cNvSpPr>
              <a:spLocks noChangeArrowheads="1"/>
            </p:cNvSpPr>
            <p:nvPr/>
          </p:nvSpPr>
          <p:spPr bwMode="auto">
            <a:xfrm>
              <a:off x="1977" y="156"/>
              <a:ext cx="543" cy="315"/>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大原因</a:t>
              </a:r>
              <a:endParaRPr lang="zh-CN" altLang="en-US" sz="1600" smtClean="0">
                <a:solidFill>
                  <a:srgbClr val="000000"/>
                </a:solidFill>
                <a:latin typeface="Tahoma" pitchFamily="34" charset="0"/>
              </a:endParaRPr>
            </a:p>
          </p:txBody>
        </p:sp>
        <p:sp>
          <p:nvSpPr>
            <p:cNvPr id="51215" name="Rectangle 15"/>
            <p:cNvSpPr>
              <a:spLocks noChangeArrowheads="1"/>
            </p:cNvSpPr>
            <p:nvPr/>
          </p:nvSpPr>
          <p:spPr bwMode="auto">
            <a:xfrm>
              <a:off x="3780" y="312"/>
              <a:ext cx="72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更小原因</a:t>
              </a:r>
              <a:endParaRPr lang="zh-CN" altLang="en-US" sz="1600" smtClean="0">
                <a:solidFill>
                  <a:srgbClr val="000000"/>
                </a:solidFill>
                <a:latin typeface="Tahoma" pitchFamily="34" charset="0"/>
              </a:endParaRPr>
            </a:p>
          </p:txBody>
        </p:sp>
        <p:sp>
          <p:nvSpPr>
            <p:cNvPr id="51216" name="Rectangle 16"/>
            <p:cNvSpPr>
              <a:spLocks noChangeArrowheads="1"/>
            </p:cNvSpPr>
            <p:nvPr/>
          </p:nvSpPr>
          <p:spPr bwMode="auto">
            <a:xfrm>
              <a:off x="3600" y="624"/>
              <a:ext cx="72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中原因</a:t>
              </a:r>
              <a:endParaRPr lang="zh-CN" altLang="en-US" sz="1600" smtClean="0">
                <a:solidFill>
                  <a:srgbClr val="000000"/>
                </a:solidFill>
                <a:latin typeface="Tahoma" pitchFamily="34" charset="0"/>
              </a:endParaRPr>
            </a:p>
          </p:txBody>
        </p:sp>
        <p:sp>
          <p:nvSpPr>
            <p:cNvPr id="51217" name="Rectangle 17"/>
            <p:cNvSpPr>
              <a:spLocks noChangeArrowheads="1"/>
            </p:cNvSpPr>
            <p:nvPr/>
          </p:nvSpPr>
          <p:spPr bwMode="auto">
            <a:xfrm>
              <a:off x="0" y="1248"/>
              <a:ext cx="720" cy="312"/>
            </a:xfrm>
            <a:prstGeom prst="rect">
              <a:avLst/>
            </a:prstGeom>
            <a:solidFill>
              <a:srgbClr val="FFFFFF"/>
            </a:solidFill>
            <a:ln w="9525">
              <a:noFill/>
              <a:miter lim="800000"/>
              <a:headEnd/>
              <a:tailEnd/>
            </a:ln>
          </p:spPr>
          <p:txBody>
            <a:bodyPr lIns="0" tIns="0" rIns="0" bIns="0"/>
            <a:lstStyle/>
            <a:p>
              <a:pPr algn="ctr"/>
              <a:r>
                <a:rPr lang="zh-CN" altLang="en-US" sz="1600" smtClean="0">
                  <a:solidFill>
                    <a:srgbClr val="000000"/>
                  </a:solidFill>
                </a:rPr>
                <a:t>（主干）</a:t>
              </a:r>
              <a:endParaRPr lang="zh-CN" altLang="en-US" sz="1600" smtClean="0">
                <a:solidFill>
                  <a:srgbClr val="000000"/>
                </a:solidFill>
                <a:latin typeface="Tahoma" pitchFamily="34" charset="0"/>
              </a:endParaRPr>
            </a:p>
          </p:txBody>
        </p:sp>
        <p:sp>
          <p:nvSpPr>
            <p:cNvPr id="51218" name="Rectangle 18"/>
            <p:cNvSpPr>
              <a:spLocks noChangeArrowheads="1"/>
            </p:cNvSpPr>
            <p:nvPr/>
          </p:nvSpPr>
          <p:spPr bwMode="auto">
            <a:xfrm>
              <a:off x="5580" y="936"/>
              <a:ext cx="900" cy="936"/>
            </a:xfrm>
            <a:prstGeom prst="rect">
              <a:avLst/>
            </a:prstGeom>
            <a:solidFill>
              <a:srgbClr val="FFFFFF"/>
            </a:solidFill>
            <a:ln w="9525" cmpd="sng">
              <a:solidFill>
                <a:srgbClr val="000000"/>
              </a:solidFill>
              <a:prstDash val="lgDash"/>
              <a:miter lim="800000"/>
              <a:headEnd/>
              <a:tailEnd/>
            </a:ln>
          </p:spPr>
          <p:txBody>
            <a:bodyPr lIns="0" tIns="0" rIns="0" bIns="0"/>
            <a:lstStyle/>
            <a:p>
              <a:pPr algn="ctr"/>
              <a:r>
                <a:rPr lang="zh-CN" altLang="en-US" sz="1600" smtClean="0">
                  <a:solidFill>
                    <a:srgbClr val="000000"/>
                  </a:solidFill>
                </a:rPr>
                <a:t>结果</a:t>
              </a:r>
            </a:p>
            <a:p>
              <a:pPr algn="ctr"/>
              <a:r>
                <a:rPr lang="zh-CN" altLang="en-US" sz="1600" smtClean="0">
                  <a:solidFill>
                    <a:srgbClr val="000000"/>
                  </a:solidFill>
                </a:rPr>
                <a:t>（某质量特性问题）</a:t>
              </a:r>
              <a:endParaRPr lang="zh-CN" altLang="en-US" sz="1600" smtClean="0">
                <a:solidFill>
                  <a:srgbClr val="000000"/>
                </a:solidFill>
                <a:latin typeface="Tahoma" pitchFamily="34" charset="0"/>
              </a:endParaRPr>
            </a:p>
          </p:txBody>
        </p:sp>
        <p:grpSp>
          <p:nvGrpSpPr>
            <p:cNvPr id="3" name="Group 19"/>
            <p:cNvGrpSpPr>
              <a:grpSpLocks/>
            </p:cNvGrpSpPr>
            <p:nvPr/>
          </p:nvGrpSpPr>
          <p:grpSpPr bwMode="auto">
            <a:xfrm>
              <a:off x="1620" y="1407"/>
              <a:ext cx="1080" cy="933"/>
              <a:chOff x="0" y="0"/>
              <a:chExt cx="1080" cy="933"/>
            </a:xfrm>
          </p:grpSpPr>
          <p:sp>
            <p:nvSpPr>
              <p:cNvPr id="51220" name="Line 20"/>
              <p:cNvSpPr>
                <a:spLocks noChangeShapeType="1"/>
              </p:cNvSpPr>
              <p:nvPr/>
            </p:nvSpPr>
            <p:spPr bwMode="auto">
              <a:xfrm rot="21204604" flipV="1">
                <a:off x="0" y="0"/>
                <a:ext cx="720" cy="933"/>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21" name="Line 21"/>
              <p:cNvSpPr>
                <a:spLocks noChangeShapeType="1"/>
              </p:cNvSpPr>
              <p:nvPr/>
            </p:nvSpPr>
            <p:spPr bwMode="auto">
              <a:xfrm flipH="1">
                <a:off x="360" y="465"/>
                <a:ext cx="720"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22" name="Line 22"/>
              <p:cNvSpPr>
                <a:spLocks noChangeShapeType="1"/>
              </p:cNvSpPr>
              <p:nvPr/>
            </p:nvSpPr>
            <p:spPr bwMode="auto">
              <a:xfrm rot="59132" flipH="1">
                <a:off x="734" y="201"/>
                <a:ext cx="170" cy="264"/>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grpSp>
        <p:grpSp>
          <p:nvGrpSpPr>
            <p:cNvPr id="4" name="Group 23"/>
            <p:cNvGrpSpPr>
              <a:grpSpLocks/>
            </p:cNvGrpSpPr>
            <p:nvPr/>
          </p:nvGrpSpPr>
          <p:grpSpPr bwMode="auto">
            <a:xfrm>
              <a:off x="3240" y="1404"/>
              <a:ext cx="1080" cy="933"/>
              <a:chOff x="0" y="0"/>
              <a:chExt cx="1080" cy="933"/>
            </a:xfrm>
          </p:grpSpPr>
          <p:sp>
            <p:nvSpPr>
              <p:cNvPr id="51224" name="Line 24"/>
              <p:cNvSpPr>
                <a:spLocks noChangeShapeType="1"/>
              </p:cNvSpPr>
              <p:nvPr/>
            </p:nvSpPr>
            <p:spPr bwMode="auto">
              <a:xfrm rot="21204604" flipV="1">
                <a:off x="0" y="0"/>
                <a:ext cx="720" cy="933"/>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25" name="Line 25"/>
              <p:cNvSpPr>
                <a:spLocks noChangeShapeType="1"/>
              </p:cNvSpPr>
              <p:nvPr/>
            </p:nvSpPr>
            <p:spPr bwMode="auto">
              <a:xfrm flipH="1">
                <a:off x="360" y="465"/>
                <a:ext cx="720"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1226" name="Line 26"/>
              <p:cNvSpPr>
                <a:spLocks noChangeShapeType="1"/>
              </p:cNvSpPr>
              <p:nvPr/>
            </p:nvSpPr>
            <p:spPr bwMode="auto">
              <a:xfrm rot="59132" flipH="1">
                <a:off x="734" y="201"/>
                <a:ext cx="170" cy="264"/>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gr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zh-CN" sz="3600" dirty="0" smtClean="0">
                <a:solidFill>
                  <a:srgbClr val="C00000"/>
                </a:solidFill>
              </a:rPr>
              <a:t>因果分析图</a:t>
            </a:r>
            <a:endParaRPr lang="zh-CN" altLang="zh-CN" sz="3600" dirty="0">
              <a:solidFill>
                <a:srgbClr val="C00000"/>
              </a:solidFill>
            </a:endParaRPr>
          </a:p>
        </p:txBody>
      </p:sp>
      <p:sp>
        <p:nvSpPr>
          <p:cNvPr id="52227" name="Rectangle 3"/>
          <p:cNvSpPr>
            <a:spLocks noGrp="1" noChangeArrowheads="1"/>
          </p:cNvSpPr>
          <p:nvPr>
            <p:ph type="body" idx="1"/>
          </p:nvPr>
        </p:nvSpPr>
        <p:spPr>
          <a:xfrm>
            <a:off x="539750" y="1268760"/>
            <a:ext cx="8415338" cy="4863753"/>
          </a:xfrm>
        </p:spPr>
        <p:txBody>
          <a:bodyPr/>
          <a:lstStyle/>
          <a:p>
            <a:pPr marL="609600" indent="-609600">
              <a:lnSpc>
                <a:spcPct val="90000"/>
              </a:lnSpc>
            </a:pPr>
            <a:r>
              <a:rPr lang="zh-CN" altLang="zh-CN" sz="2400" b="1" dirty="0"/>
              <a:t>(1) </a:t>
            </a:r>
            <a:r>
              <a:rPr lang="zh-CN" sz="2400" b="1" dirty="0"/>
              <a:t>因果分析图绘制原理</a:t>
            </a:r>
          </a:p>
          <a:p>
            <a:pPr marL="609600" indent="-609600">
              <a:lnSpc>
                <a:spcPct val="90000"/>
              </a:lnSpc>
              <a:buNone/>
            </a:pPr>
            <a:r>
              <a:rPr lang="en-US" altLang="zh-CN" sz="2400" dirty="0" smtClean="0"/>
              <a:t>		</a:t>
            </a:r>
            <a:r>
              <a:rPr lang="zh-CN" sz="2400" dirty="0" smtClean="0"/>
              <a:t>影响</a:t>
            </a:r>
            <a:r>
              <a:rPr lang="zh-CN" sz="2400" dirty="0"/>
              <a:t>项目质量的原因尽管很多，且关系复杂，但归纳起来，存在两种互为依存的关系，即</a:t>
            </a:r>
            <a:r>
              <a:rPr lang="zh-CN" sz="2400" b="1" dirty="0">
                <a:solidFill>
                  <a:srgbClr val="C00000"/>
                </a:solidFill>
                <a:effectLst>
                  <a:outerShdw blurRad="38100" dist="38100" dir="2700000" algn="tl">
                    <a:srgbClr val="000000">
                      <a:alpha val="43137"/>
                    </a:srgbClr>
                  </a:outerShdw>
                </a:effectLst>
              </a:rPr>
              <a:t>平行关系</a:t>
            </a:r>
            <a:r>
              <a:rPr lang="zh-CN" sz="2400" dirty="0"/>
              <a:t>和</a:t>
            </a:r>
            <a:r>
              <a:rPr lang="zh-CN" sz="2400" b="1" dirty="0">
                <a:solidFill>
                  <a:srgbClr val="C00000"/>
                </a:solidFill>
                <a:effectLst>
                  <a:outerShdw blurRad="38100" dist="38100" dir="2700000" algn="tl">
                    <a:srgbClr val="000000">
                      <a:alpha val="43137"/>
                    </a:srgbClr>
                  </a:outerShdw>
                </a:effectLst>
              </a:rPr>
              <a:t>因果关系</a:t>
            </a:r>
            <a:r>
              <a:rPr lang="zh-CN" sz="2400" dirty="0"/>
              <a:t>，因果分析图能同时整理出这两种关系。 </a:t>
            </a:r>
          </a:p>
          <a:p>
            <a:pPr marL="609600" indent="-609600">
              <a:lnSpc>
                <a:spcPct val="90000"/>
              </a:lnSpc>
            </a:pPr>
            <a:r>
              <a:rPr lang="zh-CN" altLang="zh-CN" sz="2400" b="1" dirty="0"/>
              <a:t>(2) </a:t>
            </a:r>
            <a:r>
              <a:rPr lang="zh-CN" sz="2400" b="1" dirty="0"/>
              <a:t>因果分析图的基本类型</a:t>
            </a:r>
          </a:p>
          <a:p>
            <a:pPr marL="609600" indent="-609600">
              <a:lnSpc>
                <a:spcPct val="90000"/>
              </a:lnSpc>
              <a:buNone/>
            </a:pPr>
            <a:r>
              <a:rPr lang="en-US" altLang="zh-CN" sz="2400" dirty="0" smtClean="0"/>
              <a:t>	</a:t>
            </a:r>
            <a:r>
              <a:rPr lang="zh-CN" sz="2400" dirty="0" smtClean="0"/>
              <a:t>按</a:t>
            </a:r>
            <a:r>
              <a:rPr lang="zh-CN" sz="2400" dirty="0"/>
              <a:t>表示问题的体系不同，一般可分为下述三种类型：</a:t>
            </a:r>
          </a:p>
          <a:p>
            <a:pPr marL="609600" indent="-609600">
              <a:lnSpc>
                <a:spcPct val="90000"/>
              </a:lnSpc>
              <a:buNone/>
            </a:pPr>
            <a:r>
              <a:rPr lang="en-US" altLang="zh-CN" sz="2400" dirty="0" smtClean="0"/>
              <a:t>	</a:t>
            </a:r>
            <a:r>
              <a:rPr lang="zh-CN" altLang="zh-CN" sz="2400" dirty="0" smtClean="0"/>
              <a:t>1</a:t>
            </a:r>
            <a:r>
              <a:rPr lang="zh-CN" altLang="zh-CN" sz="2400" dirty="0"/>
              <a:t>) </a:t>
            </a:r>
            <a:r>
              <a:rPr lang="zh-CN" sz="2400" dirty="0"/>
              <a:t>结果分解型</a:t>
            </a:r>
          </a:p>
          <a:p>
            <a:pPr marL="609600" indent="-609600">
              <a:lnSpc>
                <a:spcPct val="90000"/>
              </a:lnSpc>
              <a:buNone/>
            </a:pPr>
            <a:r>
              <a:rPr lang="en-US" altLang="zh-CN" sz="2400" dirty="0" smtClean="0"/>
              <a:t>		</a:t>
            </a:r>
            <a:r>
              <a:rPr lang="zh-CN" sz="2400" dirty="0" smtClean="0"/>
              <a:t>这种</a:t>
            </a:r>
            <a:r>
              <a:rPr lang="zh-CN" sz="2400" dirty="0"/>
              <a:t>类型的特点是：</a:t>
            </a:r>
            <a:r>
              <a:rPr lang="zh-CN" sz="2400" b="1" dirty="0">
                <a:solidFill>
                  <a:srgbClr val="C00000"/>
                </a:solidFill>
                <a:effectLst>
                  <a:outerShdw blurRad="38100" dist="38100" dir="2700000" algn="tl">
                    <a:srgbClr val="000000">
                      <a:alpha val="43137"/>
                    </a:srgbClr>
                  </a:outerShdw>
                </a:effectLst>
              </a:rPr>
              <a:t>沿着</a:t>
            </a:r>
            <a:r>
              <a:rPr lang="zh-CN" sz="2400" dirty="0"/>
              <a:t>一个</a:t>
            </a:r>
            <a:r>
              <a:rPr lang="zh-CN" sz="2400" b="1" dirty="0">
                <a:solidFill>
                  <a:srgbClr val="C00000"/>
                </a:solidFill>
                <a:effectLst>
                  <a:outerShdw blurRad="38100" dist="38100" dir="2700000" algn="tl">
                    <a:srgbClr val="000000">
                      <a:alpha val="43137"/>
                    </a:srgbClr>
                  </a:outerShdw>
                </a:effectLst>
              </a:rPr>
              <a:t>为什么</a:t>
            </a:r>
            <a:r>
              <a:rPr lang="zh-CN" sz="2400" dirty="0"/>
              <a:t>会发生这种结果进行</a:t>
            </a:r>
            <a:r>
              <a:rPr lang="zh-CN" sz="2400" b="1" dirty="0">
                <a:solidFill>
                  <a:srgbClr val="C00000"/>
                </a:solidFill>
                <a:effectLst>
                  <a:outerShdw blurRad="38100" dist="38100" dir="2700000" algn="tl">
                    <a:srgbClr val="000000">
                      <a:alpha val="43137"/>
                    </a:srgbClr>
                  </a:outerShdw>
                </a:effectLst>
              </a:rPr>
              <a:t>层层解析</a:t>
            </a:r>
            <a:r>
              <a:rPr lang="zh-CN" sz="2400" dirty="0" smtClean="0"/>
              <a:t>。</a:t>
            </a:r>
            <a:endParaRPr lang="en-US" altLang="zh-CN" sz="2400" dirty="0" smtClean="0"/>
          </a:p>
          <a:p>
            <a:pPr marL="609600" indent="376238">
              <a:lnSpc>
                <a:spcPct val="90000"/>
              </a:lnSpc>
              <a:buNone/>
            </a:pPr>
            <a:r>
              <a:rPr lang="zh-CN" sz="2400" dirty="0" smtClean="0"/>
              <a:t>利用</a:t>
            </a:r>
            <a:r>
              <a:rPr lang="zh-CN" sz="2400" dirty="0"/>
              <a:t>结果分解型因果分析图，可以系统地掌握纵的关系，但也</a:t>
            </a:r>
            <a:r>
              <a:rPr lang="zh-CN" sz="2400" b="1" dirty="0">
                <a:solidFill>
                  <a:srgbClr val="C00000"/>
                </a:solidFill>
                <a:effectLst>
                  <a:outerShdw blurRad="38100" dist="38100" dir="2700000" algn="tl">
                    <a:srgbClr val="000000">
                      <a:alpha val="43137"/>
                    </a:srgbClr>
                  </a:outerShdw>
                </a:effectLst>
              </a:rPr>
              <a:t>容易遗漏</a:t>
            </a:r>
            <a:r>
              <a:rPr lang="zh-CN" sz="2400" dirty="0"/>
              <a:t>或忽视某些</a:t>
            </a:r>
            <a:r>
              <a:rPr lang="zh-CN" sz="2400" b="1" dirty="0">
                <a:solidFill>
                  <a:srgbClr val="C00000"/>
                </a:solidFill>
                <a:effectLst>
                  <a:outerShdw blurRad="38100" dist="38100" dir="2700000" algn="tl">
                    <a:srgbClr val="000000">
                      <a:alpha val="43137"/>
                    </a:srgbClr>
                  </a:outerShdw>
                </a:effectLst>
              </a:rPr>
              <a:t>平行关系或横的关系</a:t>
            </a:r>
            <a:r>
              <a:rPr lang="zh-CN" sz="2400" dirty="0"/>
              <a: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zh-CN" altLang="zh-CN"/>
          </a:p>
        </p:txBody>
      </p:sp>
      <p:sp>
        <p:nvSpPr>
          <p:cNvPr id="53251" name="Rectangle 3"/>
          <p:cNvSpPr>
            <a:spLocks noChangeArrowheads="1"/>
          </p:cNvSpPr>
          <p:nvPr/>
        </p:nvSpPr>
        <p:spPr bwMode="auto">
          <a:xfrm>
            <a:off x="0" y="1833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53252" name="Object 4"/>
          <p:cNvGraphicFramePr>
            <a:graphicFrameLocks noChangeAspect="1"/>
          </p:cNvGraphicFramePr>
          <p:nvPr/>
        </p:nvGraphicFramePr>
        <p:xfrm>
          <a:off x="179263" y="188640"/>
          <a:ext cx="8785225" cy="6051550"/>
        </p:xfrm>
        <a:graphic>
          <a:graphicData uri="http://schemas.openxmlformats.org/presentationml/2006/ole">
            <p:oleObj spid="_x0000_s105474" r:id="rId3" imgW="4412297" imgH="3310445" progId="PowerPoint.Slide.8">
              <p:embed/>
            </p:oleObj>
          </a:graphicData>
        </a:graphic>
      </p:graphicFrame>
    </p:spTree>
  </p:cSld>
  <p:clrMapOvr>
    <a:masterClrMapping/>
  </p:clrMapOvr>
  <p:transition>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z="3600" dirty="0">
                <a:solidFill>
                  <a:srgbClr val="C00000"/>
                </a:solidFill>
              </a:rPr>
              <a:t>项目质量控制的</a:t>
            </a:r>
            <a:r>
              <a:rPr lang="zh-CN" altLang="en-US" sz="3600" dirty="0" smtClean="0">
                <a:solidFill>
                  <a:srgbClr val="C00000"/>
                </a:solidFill>
              </a:rPr>
              <a:t>基本</a:t>
            </a:r>
            <a:r>
              <a:rPr lang="zh-CN" altLang="en-US" sz="3600" dirty="0">
                <a:solidFill>
                  <a:srgbClr val="C00000"/>
                </a:solidFill>
              </a:rPr>
              <a:t>步骤</a:t>
            </a:r>
          </a:p>
        </p:txBody>
      </p:sp>
      <p:sp>
        <p:nvSpPr>
          <p:cNvPr id="7171" name="Rectangle 3"/>
          <p:cNvSpPr>
            <a:spLocks noGrp="1" noChangeArrowheads="1"/>
          </p:cNvSpPr>
          <p:nvPr>
            <p:ph type="body" idx="1"/>
          </p:nvPr>
        </p:nvSpPr>
        <p:spPr>
          <a:xfrm>
            <a:off x="468313" y="1196752"/>
            <a:ext cx="8486775" cy="4935761"/>
          </a:xfrm>
        </p:spPr>
        <p:txBody>
          <a:bodyPr/>
          <a:lstStyle/>
          <a:p>
            <a:pPr indent="100013">
              <a:lnSpc>
                <a:spcPct val="150000"/>
              </a:lnSpc>
              <a:buNone/>
            </a:pPr>
            <a:r>
              <a:rPr lang="zh-CN" sz="2400" b="1" dirty="0" smtClean="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1</a:t>
            </a:r>
            <a:r>
              <a:rPr lang="zh-CN" sz="2400" b="1" dirty="0">
                <a:solidFill>
                  <a:schemeClr val="tx2"/>
                </a:solidFill>
                <a:effectLst>
                  <a:outerShdw blurRad="38100" dist="38100" dir="2700000" algn="tl">
                    <a:srgbClr val="000000">
                      <a:alpha val="43137"/>
                    </a:srgbClr>
                  </a:outerShdw>
                </a:effectLst>
              </a:rPr>
              <a:t>）选择控制对象。</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2</a:t>
            </a:r>
            <a:r>
              <a:rPr lang="zh-CN" sz="2400" b="1" dirty="0">
                <a:solidFill>
                  <a:schemeClr val="tx2"/>
                </a:solidFill>
                <a:effectLst>
                  <a:outerShdw blurRad="38100" dist="38100" dir="2700000" algn="tl">
                    <a:srgbClr val="000000">
                      <a:alpha val="43137"/>
                    </a:srgbClr>
                  </a:outerShdw>
                </a:effectLst>
              </a:rPr>
              <a:t>）为控制对象确定标准或目标。</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3</a:t>
            </a:r>
            <a:r>
              <a:rPr lang="zh-CN" sz="2400" b="1" dirty="0">
                <a:solidFill>
                  <a:schemeClr val="tx2"/>
                </a:solidFill>
                <a:effectLst>
                  <a:outerShdw blurRad="38100" dist="38100" dir="2700000" algn="tl">
                    <a:srgbClr val="000000">
                      <a:alpha val="43137"/>
                    </a:srgbClr>
                  </a:outerShdw>
                </a:effectLst>
              </a:rPr>
              <a:t>）制订实施计划，确定保证措施。</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4</a:t>
            </a:r>
            <a:r>
              <a:rPr lang="zh-CN" sz="2400" b="1" dirty="0">
                <a:solidFill>
                  <a:schemeClr val="tx2"/>
                </a:solidFill>
                <a:effectLst>
                  <a:outerShdw blurRad="38100" dist="38100" dir="2700000" algn="tl">
                    <a:srgbClr val="000000">
                      <a:alpha val="43137"/>
                    </a:srgbClr>
                  </a:outerShdw>
                </a:effectLst>
              </a:rPr>
              <a:t>）按计划执行。</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5</a:t>
            </a:r>
            <a:r>
              <a:rPr lang="zh-CN" sz="2400" b="1" dirty="0">
                <a:solidFill>
                  <a:schemeClr val="tx2"/>
                </a:solidFill>
                <a:effectLst>
                  <a:outerShdw blurRad="38100" dist="38100" dir="2700000" algn="tl">
                    <a:srgbClr val="000000">
                      <a:alpha val="43137"/>
                    </a:srgbClr>
                  </a:outerShdw>
                </a:effectLst>
              </a:rPr>
              <a:t>）跟踪观测、检查。</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6</a:t>
            </a:r>
            <a:r>
              <a:rPr lang="zh-CN" sz="2400" b="1" dirty="0">
                <a:solidFill>
                  <a:schemeClr val="tx2"/>
                </a:solidFill>
                <a:effectLst>
                  <a:outerShdw blurRad="38100" dist="38100" dir="2700000" algn="tl">
                    <a:srgbClr val="000000">
                      <a:alpha val="43137"/>
                    </a:srgbClr>
                  </a:outerShdw>
                </a:effectLst>
              </a:rPr>
              <a:t>）发现、分析偏差。</a:t>
            </a:r>
          </a:p>
          <a:p>
            <a:pPr indent="100013">
              <a:lnSpc>
                <a:spcPct val="150000"/>
              </a:lnSpc>
              <a:buNone/>
            </a:pPr>
            <a:r>
              <a:rPr lang="zh-CN" sz="2400" b="1" dirty="0">
                <a:solidFill>
                  <a:schemeClr val="tx2"/>
                </a:solidFill>
                <a:effectLst>
                  <a:outerShdw blurRad="38100" dist="38100" dir="2700000" algn="tl">
                    <a:srgbClr val="000000">
                      <a:alpha val="43137"/>
                    </a:srgbClr>
                  </a:outerShdw>
                </a:effectLst>
              </a:rPr>
              <a:t>（</a:t>
            </a:r>
            <a:r>
              <a:rPr lang="zh-CN" altLang="zh-CN" sz="2400" b="1" dirty="0">
                <a:solidFill>
                  <a:schemeClr val="tx2"/>
                </a:solidFill>
                <a:effectLst>
                  <a:outerShdw blurRad="38100" dist="38100" dir="2700000" algn="tl">
                    <a:srgbClr val="000000">
                      <a:alpha val="43137"/>
                    </a:srgbClr>
                  </a:outerShdw>
                </a:effectLst>
              </a:rPr>
              <a:t>7</a:t>
            </a:r>
            <a:r>
              <a:rPr lang="zh-CN" sz="2400" b="1" dirty="0">
                <a:solidFill>
                  <a:schemeClr val="tx2"/>
                </a:solidFill>
                <a:effectLst>
                  <a:outerShdw blurRad="38100" dist="38100" dir="2700000" algn="tl">
                    <a:srgbClr val="000000">
                      <a:alpha val="43137"/>
                    </a:srgbClr>
                  </a:outerShdw>
                </a:effectLst>
              </a:rPr>
              <a:t>）根据偏差采取对策。</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pPr>
              <a:lnSpc>
                <a:spcPts val="3300"/>
              </a:lnSpc>
            </a:pPr>
            <a:r>
              <a:rPr lang="zh-CN" altLang="zh-CN" sz="2400" dirty="0"/>
              <a:t>2) </a:t>
            </a:r>
            <a:r>
              <a:rPr lang="zh-CN" sz="2400" dirty="0"/>
              <a:t>工序分类型</a:t>
            </a:r>
          </a:p>
          <a:p>
            <a:pPr indent="557213">
              <a:lnSpc>
                <a:spcPts val="3300"/>
              </a:lnSpc>
              <a:buNone/>
            </a:pPr>
            <a:r>
              <a:rPr lang="en-US" altLang="zh-CN" sz="2400" dirty="0" smtClean="0"/>
              <a:t>	</a:t>
            </a:r>
            <a:r>
              <a:rPr lang="zh-CN" sz="2400" dirty="0" smtClean="0"/>
              <a:t>首先</a:t>
            </a:r>
            <a:r>
              <a:rPr lang="zh-CN" sz="2400" dirty="0"/>
              <a:t>按工序的流程，将</a:t>
            </a:r>
            <a:r>
              <a:rPr lang="zh-CN" sz="2400" b="1" dirty="0">
                <a:solidFill>
                  <a:srgbClr val="C00000"/>
                </a:solidFill>
                <a:effectLst>
                  <a:outerShdw blurRad="38100" dist="38100" dir="2700000" algn="tl">
                    <a:srgbClr val="000000">
                      <a:alpha val="43137"/>
                    </a:srgbClr>
                  </a:outerShdw>
                </a:effectLst>
              </a:rPr>
              <a:t>各工序</a:t>
            </a:r>
            <a:r>
              <a:rPr lang="zh-CN" sz="2400" dirty="0"/>
              <a:t>作为影响项目质量的平行的</a:t>
            </a:r>
            <a:r>
              <a:rPr lang="zh-CN" sz="2400" b="1" dirty="0">
                <a:solidFill>
                  <a:srgbClr val="C00000"/>
                </a:solidFill>
                <a:effectLst>
                  <a:outerShdw blurRad="38100" dist="38100" dir="2700000" algn="tl">
                    <a:srgbClr val="000000">
                      <a:alpha val="43137"/>
                    </a:srgbClr>
                  </a:outerShdw>
                </a:effectLst>
              </a:rPr>
              <a:t>主干原因</a:t>
            </a:r>
            <a:r>
              <a:rPr lang="zh-CN" sz="2400" dirty="0"/>
              <a:t>，然后将各工序中</a:t>
            </a:r>
            <a:r>
              <a:rPr lang="zh-CN" sz="2400" b="1" dirty="0">
                <a:solidFill>
                  <a:srgbClr val="C00000"/>
                </a:solidFill>
                <a:effectLst>
                  <a:outerShdw blurRad="38100" dist="38100" dir="2700000" algn="tl">
                    <a:srgbClr val="000000">
                      <a:alpha val="43137"/>
                    </a:srgbClr>
                  </a:outerShdw>
                </a:effectLst>
              </a:rPr>
              <a:t>影响质量的原因</a:t>
            </a:r>
            <a:r>
              <a:rPr lang="zh-CN" sz="2400" dirty="0"/>
              <a:t>填写在相应的工序中。</a:t>
            </a:r>
          </a:p>
          <a:p>
            <a:pPr indent="557213">
              <a:lnSpc>
                <a:spcPts val="3300"/>
              </a:lnSpc>
              <a:buNone/>
            </a:pPr>
            <a:r>
              <a:rPr lang="en-US" altLang="zh-CN" sz="2400" dirty="0" smtClean="0"/>
              <a:t>	</a:t>
            </a:r>
            <a:r>
              <a:rPr lang="zh-CN" sz="2400" dirty="0" smtClean="0"/>
              <a:t>这种</a:t>
            </a:r>
            <a:r>
              <a:rPr lang="zh-CN" sz="2400" dirty="0"/>
              <a:t>类型的因果分析图</a:t>
            </a:r>
            <a:r>
              <a:rPr lang="zh-CN" sz="2400" b="1" dirty="0">
                <a:solidFill>
                  <a:srgbClr val="C00000"/>
                </a:solidFill>
                <a:effectLst>
                  <a:outerShdw blurRad="38100" dist="38100" dir="2700000" algn="tl">
                    <a:srgbClr val="000000">
                      <a:alpha val="43137"/>
                    </a:srgbClr>
                  </a:outerShdw>
                </a:effectLst>
              </a:rPr>
              <a:t>简单易行</a:t>
            </a:r>
            <a:r>
              <a:rPr lang="zh-CN" sz="2400" dirty="0"/>
              <a:t>，但有可能造成</a:t>
            </a:r>
            <a:r>
              <a:rPr lang="zh-CN" sz="2400" b="1" dirty="0">
                <a:solidFill>
                  <a:srgbClr val="C00000"/>
                </a:solidFill>
                <a:effectLst>
                  <a:outerShdw blurRad="38100" dist="38100" dir="2700000" algn="tl">
                    <a:srgbClr val="000000">
                      <a:alpha val="43137"/>
                    </a:srgbClr>
                  </a:outerShdw>
                </a:effectLst>
              </a:rPr>
              <a:t>相同的因素</a:t>
            </a:r>
            <a:r>
              <a:rPr lang="zh-CN" sz="2400" dirty="0"/>
              <a:t>会出现在不同的工序中，难以表现数个原因交结在一起的情况，即</a:t>
            </a:r>
            <a:r>
              <a:rPr lang="zh-CN" sz="2400" b="1" dirty="0">
                <a:solidFill>
                  <a:srgbClr val="C00000"/>
                </a:solidFill>
                <a:effectLst>
                  <a:outerShdw blurRad="38100" dist="38100" dir="2700000" algn="tl">
                    <a:srgbClr val="000000">
                      <a:alpha val="43137"/>
                    </a:srgbClr>
                  </a:outerShdw>
                </a:effectLst>
              </a:rPr>
              <a:t>反映不了因素间的交互作用</a:t>
            </a:r>
            <a:r>
              <a:rPr lang="zh-CN" sz="2400" dirty="0"/>
              <a:t>。</a:t>
            </a:r>
          </a:p>
          <a:p>
            <a:pPr>
              <a:lnSpc>
                <a:spcPts val="3300"/>
              </a:lnSpc>
            </a:pPr>
            <a:r>
              <a:rPr lang="zh-CN" altLang="zh-CN" sz="2400" dirty="0"/>
              <a:t>3) </a:t>
            </a:r>
            <a:r>
              <a:rPr lang="zh-CN" sz="2400" dirty="0"/>
              <a:t>原因罗列型</a:t>
            </a:r>
          </a:p>
          <a:p>
            <a:pPr>
              <a:lnSpc>
                <a:spcPts val="3300"/>
              </a:lnSpc>
              <a:buNone/>
            </a:pPr>
            <a:r>
              <a:rPr lang="en-US" altLang="zh-CN" sz="2400" dirty="0" smtClean="0"/>
              <a:t>	</a:t>
            </a:r>
            <a:r>
              <a:rPr lang="zh-CN" sz="2400" dirty="0" smtClean="0"/>
              <a:t>采用</a:t>
            </a:r>
            <a:r>
              <a:rPr lang="zh-CN" sz="2400" dirty="0">
                <a:latin typeface="Arial"/>
              </a:rPr>
              <a:t>“</a:t>
            </a:r>
            <a:r>
              <a:rPr lang="zh-CN" sz="2400" dirty="0"/>
              <a:t>头脑风暴法</a:t>
            </a:r>
            <a:r>
              <a:rPr lang="zh-CN" sz="2400" dirty="0">
                <a:latin typeface="Arial"/>
              </a:rPr>
              <a:t>”</a:t>
            </a:r>
            <a:r>
              <a:rPr lang="zh-CN" sz="2400" dirty="0"/>
              <a:t>，让参与分析人员</a:t>
            </a:r>
            <a:r>
              <a:rPr lang="zh-CN" sz="2400" b="1" dirty="0">
                <a:solidFill>
                  <a:srgbClr val="C00000"/>
                </a:solidFill>
                <a:effectLst>
                  <a:outerShdw blurRad="38100" dist="38100" dir="2700000" algn="tl">
                    <a:srgbClr val="000000">
                      <a:alpha val="43137"/>
                    </a:srgbClr>
                  </a:outerShdw>
                </a:effectLst>
              </a:rPr>
              <a:t>无限制地自由发表意见</a:t>
            </a:r>
            <a:r>
              <a:rPr lang="zh-CN" sz="2400" dirty="0"/>
              <a:t>，并把所有观点和意见都一一罗列起来，然后系统地整理它们之间的关系，最后绘制出</a:t>
            </a:r>
            <a:r>
              <a:rPr lang="zh-CN" sz="2400" b="1" dirty="0">
                <a:solidFill>
                  <a:srgbClr val="C00000"/>
                </a:solidFill>
                <a:effectLst>
                  <a:outerShdw blurRad="38100" dist="38100" dir="2700000" algn="tl">
                    <a:srgbClr val="000000">
                      <a:alpha val="43137"/>
                    </a:srgbClr>
                  </a:outerShdw>
                </a:effectLst>
              </a:rPr>
              <a:t>一致同意的因果分析图</a:t>
            </a:r>
            <a:r>
              <a:rPr lang="zh-CN" sz="2400" dirty="0"/>
              <a:t>。</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因果分析图</a:t>
            </a:r>
            <a:endParaRPr lang="zh-CN" altLang="zh-CN" sz="3600" dirty="0">
              <a:solidFill>
                <a:srgbClr val="C00000"/>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95288" y="1412776"/>
            <a:ext cx="8559800" cy="4719737"/>
          </a:xfrm>
        </p:spPr>
        <p:txBody>
          <a:bodyPr/>
          <a:lstStyle/>
          <a:p>
            <a:pPr>
              <a:lnSpc>
                <a:spcPct val="80000"/>
              </a:lnSpc>
            </a:pPr>
            <a:r>
              <a:rPr lang="zh-CN" sz="2400" b="1" dirty="0"/>
              <a:t>（</a:t>
            </a:r>
            <a:r>
              <a:rPr lang="zh-CN" altLang="zh-CN" sz="2400" b="1" dirty="0"/>
              <a:t>3</a:t>
            </a:r>
            <a:r>
              <a:rPr lang="zh-CN" sz="2400" b="1" dirty="0"/>
              <a:t>）因果分析图的绘制步骤</a:t>
            </a:r>
          </a:p>
          <a:p>
            <a:pPr>
              <a:lnSpc>
                <a:spcPct val="80000"/>
              </a:lnSpc>
            </a:pPr>
            <a:r>
              <a:rPr lang="zh-CN" altLang="zh-CN" sz="2400" dirty="0"/>
              <a:t>1) </a:t>
            </a:r>
            <a:r>
              <a:rPr lang="zh-CN" sz="2400" dirty="0"/>
              <a:t>确认：即确认和指定问题的范围。</a:t>
            </a:r>
          </a:p>
          <a:p>
            <a:pPr>
              <a:lnSpc>
                <a:spcPct val="80000"/>
              </a:lnSpc>
            </a:pPr>
            <a:r>
              <a:rPr lang="zh-CN" altLang="zh-CN" sz="2400" dirty="0"/>
              <a:t>2) </a:t>
            </a:r>
            <a:r>
              <a:rPr lang="zh-CN" sz="2400" dirty="0"/>
              <a:t>目标确定：指定在这个阶段需要设置的目标和目的。</a:t>
            </a:r>
          </a:p>
          <a:p>
            <a:pPr>
              <a:lnSpc>
                <a:spcPct val="80000"/>
              </a:lnSpc>
            </a:pPr>
            <a:r>
              <a:rPr lang="zh-CN" altLang="zh-CN" sz="2400" dirty="0"/>
              <a:t>3) </a:t>
            </a:r>
            <a:r>
              <a:rPr lang="zh-CN" sz="2400" dirty="0"/>
              <a:t>构建因果图</a:t>
            </a:r>
            <a:r>
              <a:rPr lang="zh-CN" altLang="zh-CN" sz="2400" dirty="0"/>
              <a:t>.</a:t>
            </a:r>
          </a:p>
          <a:p>
            <a:pPr>
              <a:lnSpc>
                <a:spcPct val="80000"/>
              </a:lnSpc>
            </a:pPr>
            <a:r>
              <a:rPr lang="zh-CN" altLang="zh-CN" sz="2400" dirty="0"/>
              <a:t>4) </a:t>
            </a:r>
            <a:r>
              <a:rPr lang="zh-CN" sz="2400" dirty="0"/>
              <a:t>思考。</a:t>
            </a:r>
          </a:p>
          <a:p>
            <a:pPr>
              <a:lnSpc>
                <a:spcPct val="80000"/>
              </a:lnSpc>
            </a:pPr>
            <a:r>
              <a:rPr lang="zh-CN" sz="2400" b="1" dirty="0"/>
              <a:t>（</a:t>
            </a:r>
            <a:r>
              <a:rPr lang="zh-CN" altLang="zh-CN" sz="2400" b="1" dirty="0"/>
              <a:t>4</a:t>
            </a:r>
            <a:r>
              <a:rPr lang="zh-CN" sz="2400" b="1" dirty="0"/>
              <a:t>）绘制因果分析图时应注意的事项</a:t>
            </a:r>
          </a:p>
          <a:p>
            <a:pPr>
              <a:lnSpc>
                <a:spcPct val="80000"/>
              </a:lnSpc>
            </a:pPr>
            <a:r>
              <a:rPr lang="zh-CN" altLang="zh-CN" sz="2400" dirty="0"/>
              <a:t>1) </a:t>
            </a:r>
            <a:r>
              <a:rPr lang="zh-CN" sz="2400" dirty="0"/>
              <a:t>目的要明确，有针对性，并尽可能数据化。</a:t>
            </a:r>
          </a:p>
          <a:p>
            <a:pPr>
              <a:lnSpc>
                <a:spcPct val="80000"/>
              </a:lnSpc>
            </a:pPr>
            <a:r>
              <a:rPr lang="zh-CN" altLang="zh-CN" sz="2400" dirty="0"/>
              <a:t>2) </a:t>
            </a:r>
            <a:r>
              <a:rPr lang="zh-CN" sz="2400" dirty="0"/>
              <a:t>因果分析要集思广益。</a:t>
            </a:r>
          </a:p>
          <a:p>
            <a:pPr>
              <a:lnSpc>
                <a:spcPct val="80000"/>
              </a:lnSpc>
            </a:pPr>
            <a:r>
              <a:rPr lang="zh-CN" altLang="zh-CN" sz="2400" dirty="0"/>
              <a:t>3) </a:t>
            </a:r>
            <a:r>
              <a:rPr lang="zh-CN" sz="2400" dirty="0"/>
              <a:t>对一些无把握确认的因素要进行现场核实。</a:t>
            </a:r>
          </a:p>
          <a:p>
            <a:pPr>
              <a:lnSpc>
                <a:spcPct val="80000"/>
              </a:lnSpc>
            </a:pPr>
            <a:r>
              <a:rPr lang="zh-CN" altLang="zh-CN" sz="2400" dirty="0"/>
              <a:t>4) </a:t>
            </a:r>
            <a:r>
              <a:rPr lang="zh-CN" sz="2400" dirty="0"/>
              <a:t>应用各种定量化统计分析方法找出关键因素。</a:t>
            </a:r>
          </a:p>
          <a:p>
            <a:pPr>
              <a:lnSpc>
                <a:spcPct val="80000"/>
              </a:lnSpc>
            </a:pPr>
            <a:r>
              <a:rPr lang="zh-CN" altLang="zh-CN" sz="2400" dirty="0"/>
              <a:t>5) </a:t>
            </a:r>
            <a:r>
              <a:rPr lang="zh-CN" sz="2400" dirty="0"/>
              <a:t>采取对策并充分考虑对策的有效性。</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因果分析图</a:t>
            </a:r>
            <a:endParaRPr lang="zh-CN" altLang="zh-CN" sz="3600" dirty="0">
              <a:solidFill>
                <a:srgbClr val="C00000"/>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611188" y="1052737"/>
            <a:ext cx="8343900" cy="2448272"/>
          </a:xfrm>
        </p:spPr>
        <p:txBody>
          <a:bodyPr/>
          <a:lstStyle/>
          <a:p>
            <a:pPr>
              <a:lnSpc>
                <a:spcPct val="150000"/>
              </a:lnSpc>
            </a:pPr>
            <a:r>
              <a:rPr lang="zh-CN" altLang="zh-CN" sz="2400" b="1" dirty="0"/>
              <a:t>2. </a:t>
            </a:r>
            <a:r>
              <a:rPr lang="zh-CN" sz="2400" b="1" dirty="0"/>
              <a:t>排列图法</a:t>
            </a:r>
          </a:p>
          <a:p>
            <a:pPr>
              <a:lnSpc>
                <a:spcPct val="150000"/>
              </a:lnSpc>
            </a:pPr>
            <a:r>
              <a:rPr lang="zh-CN" sz="2400" dirty="0"/>
              <a:t>排列图又称</a:t>
            </a:r>
            <a:r>
              <a:rPr lang="zh-CN" sz="2400" b="1" dirty="0">
                <a:solidFill>
                  <a:srgbClr val="C00000"/>
                </a:solidFill>
                <a:effectLst>
                  <a:outerShdw blurRad="38100" dist="38100" dir="2700000" algn="tl">
                    <a:srgbClr val="000000">
                      <a:alpha val="43137"/>
                    </a:srgbClr>
                  </a:outerShdw>
                </a:effectLst>
              </a:rPr>
              <a:t>主次因素排列图</a:t>
            </a:r>
            <a:r>
              <a:rPr lang="zh-CN" sz="2400" dirty="0"/>
              <a:t>，是用来找出影响项目质量</a:t>
            </a:r>
            <a:r>
              <a:rPr lang="zh-CN" sz="2400" b="1" dirty="0">
                <a:solidFill>
                  <a:srgbClr val="C00000"/>
                </a:solidFill>
                <a:effectLst>
                  <a:outerShdw blurRad="38100" dist="38100" dir="2700000" algn="tl">
                    <a:srgbClr val="000000">
                      <a:alpha val="43137"/>
                    </a:srgbClr>
                  </a:outerShdw>
                </a:effectLst>
              </a:rPr>
              <a:t>主要因素</a:t>
            </a:r>
            <a:r>
              <a:rPr lang="zh-CN" sz="2400" dirty="0"/>
              <a:t>的一种常用的统计分析工具。</a:t>
            </a:r>
          </a:p>
          <a:p>
            <a:pPr>
              <a:lnSpc>
                <a:spcPct val="150000"/>
              </a:lnSpc>
            </a:pPr>
            <a:r>
              <a:rPr lang="zh-CN" sz="2400" b="1" dirty="0" smtClean="0">
                <a:solidFill>
                  <a:srgbClr val="C00000"/>
                </a:solidFill>
                <a:effectLst>
                  <a:outerShdw blurRad="38100" dist="38100" dir="2700000" algn="tl">
                    <a:srgbClr val="000000">
                      <a:alpha val="43137"/>
                    </a:srgbClr>
                  </a:outerShdw>
                </a:effectLst>
                <a:latin typeface="Arial"/>
              </a:rPr>
              <a:t>“</a:t>
            </a:r>
            <a:r>
              <a:rPr lang="zh-CN" sz="2400" b="1" dirty="0">
                <a:solidFill>
                  <a:srgbClr val="C00000"/>
                </a:solidFill>
                <a:effectLst>
                  <a:outerShdw blurRad="38100" dist="38100" dir="2700000" algn="tl">
                    <a:srgbClr val="000000">
                      <a:alpha val="43137"/>
                    </a:srgbClr>
                  </a:outerShdw>
                </a:effectLst>
              </a:rPr>
              <a:t>关键的少数和次要的多数</a:t>
            </a:r>
            <a:r>
              <a:rPr lang="zh-CN" sz="2400" b="1" dirty="0" smtClean="0">
                <a:solidFill>
                  <a:srgbClr val="C00000"/>
                </a:solidFill>
                <a:effectLst>
                  <a:outerShdw blurRad="38100" dist="38100" dir="2700000" algn="tl">
                    <a:srgbClr val="000000">
                      <a:alpha val="43137"/>
                    </a:srgbClr>
                  </a:outerShdw>
                </a:effectLst>
                <a:latin typeface="Arial"/>
              </a:rPr>
              <a:t>”</a:t>
            </a:r>
            <a:endParaRPr lang="zh-CN" sz="2400" dirty="0"/>
          </a:p>
        </p:txBody>
      </p:sp>
      <p:sp>
        <p:nvSpPr>
          <p:cNvPr id="4" name="Rectangle 2"/>
          <p:cNvSpPr>
            <a:spLocks noGrp="1" noChangeArrowheads="1"/>
          </p:cNvSpPr>
          <p:nvPr>
            <p:ph type="title"/>
          </p:nvPr>
        </p:nvSpPr>
        <p:spPr/>
        <p:txBody>
          <a:bodyPr/>
          <a:lstStyle/>
          <a:p>
            <a:r>
              <a:rPr lang="zh-CN" altLang="en-US" b="1" dirty="0" smtClean="0"/>
              <a:t>（三）</a:t>
            </a:r>
            <a:r>
              <a:rPr lang="zh-CN" b="1" dirty="0" smtClean="0"/>
              <a:t>分析</a:t>
            </a:r>
            <a:r>
              <a:rPr lang="zh-CN" b="1" dirty="0"/>
              <a:t>原因的方法</a:t>
            </a:r>
            <a:endParaRPr lang="zh-CN" dirty="0"/>
          </a:p>
        </p:txBody>
      </p:sp>
      <p:pic>
        <p:nvPicPr>
          <p:cNvPr id="194562" name="Picture 2"/>
          <p:cNvPicPr>
            <a:picLocks noChangeAspect="1" noChangeArrowheads="1"/>
          </p:cNvPicPr>
          <p:nvPr/>
        </p:nvPicPr>
        <p:blipFill>
          <a:blip r:embed="rId2" cstate="print"/>
          <a:srcRect/>
          <a:stretch>
            <a:fillRect/>
          </a:stretch>
        </p:blipFill>
        <p:spPr bwMode="auto">
          <a:xfrm>
            <a:off x="1547664" y="3429000"/>
            <a:ext cx="6192688" cy="2886075"/>
          </a:xfrm>
          <a:prstGeom prst="rect">
            <a:avLst/>
          </a:prstGeom>
          <a:noFill/>
          <a:ln w="9525">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zh-CN" sz="3600" dirty="0" smtClean="0">
                <a:solidFill>
                  <a:srgbClr val="C00000"/>
                </a:solidFill>
              </a:rPr>
              <a:t>排列图法</a:t>
            </a:r>
            <a:endParaRPr lang="zh-CN" altLang="zh-CN" sz="3600" dirty="0">
              <a:solidFill>
                <a:srgbClr val="C00000"/>
              </a:solidFill>
            </a:endParaRPr>
          </a:p>
        </p:txBody>
      </p:sp>
      <p:sp>
        <p:nvSpPr>
          <p:cNvPr id="57347" name="Rectangle 3"/>
          <p:cNvSpPr>
            <a:spLocks noGrp="1" noChangeArrowheads="1"/>
          </p:cNvSpPr>
          <p:nvPr>
            <p:ph type="body" idx="1"/>
          </p:nvPr>
        </p:nvSpPr>
        <p:spPr/>
        <p:txBody>
          <a:bodyPr/>
          <a:lstStyle/>
          <a:p>
            <a:r>
              <a:rPr lang="zh-CN" sz="2400" b="1"/>
              <a:t>基本格式 </a:t>
            </a:r>
            <a:r>
              <a:rPr lang="zh-CN" altLang="zh-CN" sz="2400" b="1"/>
              <a:t>:</a:t>
            </a:r>
          </a:p>
        </p:txBody>
      </p:sp>
      <p:grpSp>
        <p:nvGrpSpPr>
          <p:cNvPr id="2" name="Group 4"/>
          <p:cNvGrpSpPr>
            <a:grpSpLocks/>
          </p:cNvGrpSpPr>
          <p:nvPr/>
        </p:nvGrpSpPr>
        <p:grpSpPr bwMode="auto">
          <a:xfrm>
            <a:off x="1907704" y="2060848"/>
            <a:ext cx="5327650" cy="3744913"/>
            <a:chOff x="0" y="0"/>
            <a:chExt cx="3240" cy="2811"/>
          </a:xfrm>
        </p:grpSpPr>
        <p:sp>
          <p:nvSpPr>
            <p:cNvPr id="57349" name="Rectangle 5"/>
            <p:cNvSpPr>
              <a:spLocks noChangeArrowheads="1"/>
            </p:cNvSpPr>
            <p:nvPr/>
          </p:nvSpPr>
          <p:spPr bwMode="auto">
            <a:xfrm>
              <a:off x="1680" y="372"/>
              <a:ext cx="180" cy="312"/>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C</a:t>
              </a:r>
              <a:endParaRPr lang="zh-CN" altLang="zh-CN" sz="1600" smtClean="0">
                <a:solidFill>
                  <a:srgbClr val="000000"/>
                </a:solidFill>
                <a:latin typeface="Tahoma" pitchFamily="34" charset="0"/>
              </a:endParaRPr>
            </a:p>
          </p:txBody>
        </p:sp>
        <p:sp>
          <p:nvSpPr>
            <p:cNvPr id="57350" name="Rectangle 6"/>
            <p:cNvSpPr>
              <a:spLocks noChangeArrowheads="1"/>
            </p:cNvSpPr>
            <p:nvPr/>
          </p:nvSpPr>
          <p:spPr bwMode="auto">
            <a:xfrm>
              <a:off x="1068" y="672"/>
              <a:ext cx="180" cy="312"/>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B</a:t>
              </a:r>
              <a:endParaRPr lang="zh-CN" altLang="zh-CN" sz="1600" smtClean="0">
                <a:solidFill>
                  <a:srgbClr val="000000"/>
                </a:solidFill>
                <a:latin typeface="Tahoma" pitchFamily="34" charset="0"/>
              </a:endParaRPr>
            </a:p>
          </p:txBody>
        </p:sp>
        <p:sp>
          <p:nvSpPr>
            <p:cNvPr id="57351" name="Rectangle 7"/>
            <p:cNvSpPr>
              <a:spLocks noChangeArrowheads="1"/>
            </p:cNvSpPr>
            <p:nvPr/>
          </p:nvSpPr>
          <p:spPr bwMode="auto">
            <a:xfrm>
              <a:off x="720" y="936"/>
              <a:ext cx="180" cy="312"/>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A</a:t>
              </a:r>
              <a:endParaRPr lang="zh-CN" altLang="zh-CN" sz="1600" smtClean="0">
                <a:solidFill>
                  <a:srgbClr val="000000"/>
                </a:solidFill>
                <a:latin typeface="Tahoma" pitchFamily="34" charset="0"/>
              </a:endParaRPr>
            </a:p>
          </p:txBody>
        </p:sp>
        <p:sp>
          <p:nvSpPr>
            <p:cNvPr id="57352" name="Line 8"/>
            <p:cNvSpPr>
              <a:spLocks noChangeShapeType="1"/>
            </p:cNvSpPr>
            <p:nvPr/>
          </p:nvSpPr>
          <p:spPr bwMode="auto">
            <a:xfrm flipV="1">
              <a:off x="537" y="0"/>
              <a:ext cx="3" cy="2811"/>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7353" name="Line 9"/>
            <p:cNvSpPr>
              <a:spLocks noChangeShapeType="1"/>
            </p:cNvSpPr>
            <p:nvPr/>
          </p:nvSpPr>
          <p:spPr bwMode="auto">
            <a:xfrm flipV="1">
              <a:off x="2700" y="0"/>
              <a:ext cx="0" cy="2808"/>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57354" name="Line 10"/>
            <p:cNvSpPr>
              <a:spLocks noChangeShapeType="1"/>
            </p:cNvSpPr>
            <p:nvPr/>
          </p:nvSpPr>
          <p:spPr bwMode="auto">
            <a:xfrm>
              <a:off x="540" y="2808"/>
              <a:ext cx="2160" cy="0"/>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57355" name="Rectangle 11"/>
            <p:cNvSpPr>
              <a:spLocks noChangeArrowheads="1"/>
            </p:cNvSpPr>
            <p:nvPr/>
          </p:nvSpPr>
          <p:spPr bwMode="auto">
            <a:xfrm>
              <a:off x="0" y="1092"/>
              <a:ext cx="357" cy="471"/>
            </a:xfrm>
            <a:prstGeom prst="rect">
              <a:avLst/>
            </a:prstGeom>
            <a:solidFill>
              <a:srgbClr val="FFFFFF"/>
            </a:solidFill>
            <a:ln w="9525">
              <a:noFill/>
              <a:miter lim="800000"/>
              <a:headEnd/>
              <a:tailEnd/>
            </a:ln>
          </p:spPr>
          <p:txBody>
            <a:bodyPr lIns="0" tIns="0" rIns="0" bIns="0"/>
            <a:lstStyle/>
            <a:p>
              <a:pPr algn="just"/>
              <a:r>
                <a:rPr lang="zh-CN" altLang="en-US" sz="1600" smtClean="0">
                  <a:solidFill>
                    <a:srgbClr val="000000"/>
                  </a:solidFill>
                </a:rPr>
                <a:t>频数</a:t>
              </a:r>
              <a:endParaRPr lang="zh-CN" altLang="en-US" sz="1600" smtClean="0">
                <a:solidFill>
                  <a:srgbClr val="000000"/>
                </a:solidFill>
                <a:latin typeface="Tahoma" pitchFamily="34" charset="0"/>
              </a:endParaRPr>
            </a:p>
          </p:txBody>
        </p:sp>
        <p:sp>
          <p:nvSpPr>
            <p:cNvPr id="57356" name="Rectangle 12"/>
            <p:cNvSpPr>
              <a:spLocks noChangeArrowheads="1"/>
            </p:cNvSpPr>
            <p:nvPr/>
          </p:nvSpPr>
          <p:spPr bwMode="auto">
            <a:xfrm>
              <a:off x="2880" y="624"/>
              <a:ext cx="360" cy="936"/>
            </a:xfrm>
            <a:prstGeom prst="rect">
              <a:avLst/>
            </a:prstGeom>
            <a:solidFill>
              <a:srgbClr val="FFFFFF"/>
            </a:solidFill>
            <a:ln w="9525">
              <a:noFill/>
              <a:miter lim="800000"/>
              <a:headEnd/>
              <a:tailEnd/>
            </a:ln>
          </p:spPr>
          <p:txBody>
            <a:bodyPr lIns="0" tIns="0" rIns="0" bIns="0"/>
            <a:lstStyle/>
            <a:p>
              <a:pPr algn="just"/>
              <a:r>
                <a:rPr lang="zh-CN" altLang="en-US" sz="1600" smtClean="0">
                  <a:solidFill>
                    <a:srgbClr val="000000"/>
                  </a:solidFill>
                </a:rPr>
                <a:t>频率（</a:t>
              </a:r>
              <a:r>
                <a:rPr lang="zh-CN" altLang="zh-CN" sz="1600" smtClean="0">
                  <a:solidFill>
                    <a:srgbClr val="000000"/>
                  </a:solidFill>
                </a:rPr>
                <a:t>%</a:t>
              </a:r>
              <a:r>
                <a:rPr lang="zh-CN" altLang="en-US" sz="1600" smtClean="0">
                  <a:solidFill>
                    <a:srgbClr val="000000"/>
                  </a:solidFill>
                </a:rPr>
                <a:t>）</a:t>
              </a:r>
              <a:endParaRPr lang="zh-CN" altLang="en-US" sz="1600" smtClean="0">
                <a:solidFill>
                  <a:srgbClr val="000000"/>
                </a:solidFill>
                <a:latin typeface="Tahoma" pitchFamily="34" charset="0"/>
              </a:endParaRPr>
            </a:p>
          </p:txBody>
        </p:sp>
        <p:sp>
          <p:nvSpPr>
            <p:cNvPr id="57357" name="Rectangle 13"/>
            <p:cNvSpPr>
              <a:spLocks noChangeArrowheads="1"/>
            </p:cNvSpPr>
            <p:nvPr/>
          </p:nvSpPr>
          <p:spPr bwMode="auto">
            <a:xfrm>
              <a:off x="540" y="1248"/>
              <a:ext cx="360" cy="1560"/>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58" name="Rectangle 14"/>
            <p:cNvSpPr>
              <a:spLocks noChangeArrowheads="1"/>
            </p:cNvSpPr>
            <p:nvPr/>
          </p:nvSpPr>
          <p:spPr bwMode="auto">
            <a:xfrm>
              <a:off x="900" y="1560"/>
              <a:ext cx="360" cy="1248"/>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59" name="Rectangle 15"/>
            <p:cNvSpPr>
              <a:spLocks noChangeArrowheads="1"/>
            </p:cNvSpPr>
            <p:nvPr/>
          </p:nvSpPr>
          <p:spPr bwMode="auto">
            <a:xfrm>
              <a:off x="1260" y="2340"/>
              <a:ext cx="360" cy="468"/>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60" name="Rectangle 16"/>
            <p:cNvSpPr>
              <a:spLocks noChangeArrowheads="1"/>
            </p:cNvSpPr>
            <p:nvPr/>
          </p:nvSpPr>
          <p:spPr bwMode="auto">
            <a:xfrm>
              <a:off x="1620" y="2496"/>
              <a:ext cx="360" cy="312"/>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61" name="Rectangle 17"/>
            <p:cNvSpPr>
              <a:spLocks noChangeArrowheads="1"/>
            </p:cNvSpPr>
            <p:nvPr/>
          </p:nvSpPr>
          <p:spPr bwMode="auto">
            <a:xfrm>
              <a:off x="1980" y="2652"/>
              <a:ext cx="360" cy="156"/>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62" name="Rectangle 18"/>
            <p:cNvSpPr>
              <a:spLocks noChangeArrowheads="1"/>
            </p:cNvSpPr>
            <p:nvPr/>
          </p:nvSpPr>
          <p:spPr bwMode="auto">
            <a:xfrm>
              <a:off x="2340" y="2729"/>
              <a:ext cx="360" cy="79"/>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57363" name="Line 19"/>
            <p:cNvSpPr>
              <a:spLocks noChangeShapeType="1"/>
            </p:cNvSpPr>
            <p:nvPr/>
          </p:nvSpPr>
          <p:spPr bwMode="auto">
            <a:xfrm>
              <a:off x="537" y="624"/>
              <a:ext cx="2160"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57364" name="Line 20"/>
            <p:cNvSpPr>
              <a:spLocks noChangeShapeType="1"/>
            </p:cNvSpPr>
            <p:nvPr/>
          </p:nvSpPr>
          <p:spPr bwMode="auto">
            <a:xfrm>
              <a:off x="540" y="312"/>
              <a:ext cx="2160"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57365" name="Line 21"/>
            <p:cNvSpPr>
              <a:spLocks noChangeShapeType="1"/>
            </p:cNvSpPr>
            <p:nvPr/>
          </p:nvSpPr>
          <p:spPr bwMode="auto">
            <a:xfrm>
              <a:off x="540" y="936"/>
              <a:ext cx="2160" cy="0"/>
            </a:xfrm>
            <a:prstGeom prst="line">
              <a:avLst/>
            </a:prstGeom>
            <a:noFill/>
            <a:ln w="9525" cmpd="sng">
              <a:solidFill>
                <a:srgbClr val="000000"/>
              </a:solidFill>
              <a:prstDash val="lgDash"/>
              <a:round/>
              <a:headEnd/>
              <a:tailEnd/>
            </a:ln>
          </p:spPr>
          <p:txBody>
            <a:bodyPr/>
            <a:lstStyle/>
            <a:p>
              <a:endParaRPr lang="zh-CN" altLang="en-US" sz="2400" smtClean="0">
                <a:solidFill>
                  <a:srgbClr val="000000"/>
                </a:solidFill>
                <a:latin typeface="Tahoma" pitchFamily="34" charset="0"/>
              </a:endParaRPr>
            </a:p>
          </p:txBody>
        </p:sp>
        <p:sp>
          <p:nvSpPr>
            <p:cNvPr id="57366" name="未知"/>
            <p:cNvSpPr>
              <a:spLocks/>
            </p:cNvSpPr>
            <p:nvPr/>
          </p:nvSpPr>
          <p:spPr bwMode="auto">
            <a:xfrm>
              <a:off x="540" y="312"/>
              <a:ext cx="2160" cy="2496"/>
            </a:xfrm>
            <a:custGeom>
              <a:avLst/>
              <a:gdLst/>
              <a:ahLst/>
              <a:cxnLst>
                <a:cxn ang="0">
                  <a:pos x="0" y="2496"/>
                </a:cxn>
                <a:cxn ang="0">
                  <a:pos x="120" y="1692"/>
                </a:cxn>
                <a:cxn ang="0">
                  <a:pos x="360" y="936"/>
                </a:cxn>
                <a:cxn ang="0">
                  <a:pos x="456" y="768"/>
                </a:cxn>
                <a:cxn ang="0">
                  <a:pos x="612" y="612"/>
                </a:cxn>
                <a:cxn ang="0">
                  <a:pos x="912" y="432"/>
                </a:cxn>
                <a:cxn ang="0">
                  <a:pos x="1224" y="300"/>
                </a:cxn>
                <a:cxn ang="0">
                  <a:pos x="1692" y="108"/>
                </a:cxn>
                <a:cxn ang="0">
                  <a:pos x="2160" y="0"/>
                </a:cxn>
              </a:cxnLst>
              <a:rect l="0" t="0" r="r" b="b"/>
              <a:pathLst>
                <a:path w="2160" h="2496">
                  <a:moveTo>
                    <a:pt x="0" y="2496"/>
                  </a:moveTo>
                  <a:cubicBezTo>
                    <a:pt x="20" y="2362"/>
                    <a:pt x="60" y="1952"/>
                    <a:pt x="120" y="1692"/>
                  </a:cubicBezTo>
                  <a:cubicBezTo>
                    <a:pt x="180" y="1432"/>
                    <a:pt x="304" y="1090"/>
                    <a:pt x="360" y="936"/>
                  </a:cubicBezTo>
                  <a:lnTo>
                    <a:pt x="456" y="768"/>
                  </a:lnTo>
                  <a:lnTo>
                    <a:pt x="612" y="612"/>
                  </a:lnTo>
                  <a:cubicBezTo>
                    <a:pt x="688" y="556"/>
                    <a:pt x="810" y="484"/>
                    <a:pt x="912" y="432"/>
                  </a:cubicBezTo>
                  <a:cubicBezTo>
                    <a:pt x="1014" y="380"/>
                    <a:pt x="1094" y="354"/>
                    <a:pt x="1224" y="300"/>
                  </a:cubicBezTo>
                  <a:cubicBezTo>
                    <a:pt x="1354" y="246"/>
                    <a:pt x="1536" y="158"/>
                    <a:pt x="1692" y="108"/>
                  </a:cubicBezTo>
                  <a:cubicBezTo>
                    <a:pt x="1848" y="58"/>
                    <a:pt x="2063" y="22"/>
                    <a:pt x="2160" y="0"/>
                  </a:cubicBezTo>
                </a:path>
              </a:pathLst>
            </a:cu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57367" name="Rectangle 23"/>
            <p:cNvSpPr>
              <a:spLocks noChangeArrowheads="1"/>
            </p:cNvSpPr>
            <p:nvPr/>
          </p:nvSpPr>
          <p:spPr bwMode="auto">
            <a:xfrm>
              <a:off x="1260" y="1092"/>
              <a:ext cx="900" cy="312"/>
            </a:xfrm>
            <a:prstGeom prst="rect">
              <a:avLst/>
            </a:prstGeom>
            <a:solidFill>
              <a:srgbClr val="FFFFFF"/>
            </a:solidFill>
            <a:ln w="9525">
              <a:noFill/>
              <a:miter lim="800000"/>
              <a:headEnd/>
              <a:tailEnd/>
            </a:ln>
          </p:spPr>
          <p:txBody>
            <a:bodyPr lIns="0" tIns="0" rIns="0" bIns="0"/>
            <a:lstStyle/>
            <a:p>
              <a:pPr algn="just"/>
              <a:r>
                <a:rPr lang="zh-CN" altLang="en-US" sz="1600" dirty="0" smtClean="0">
                  <a:solidFill>
                    <a:srgbClr val="000000"/>
                  </a:solidFill>
                </a:rPr>
                <a:t>帕累托曲线</a:t>
              </a:r>
              <a:endParaRPr lang="zh-CN" altLang="en-US" sz="1600" dirty="0" smtClean="0">
                <a:solidFill>
                  <a:srgbClr val="000000"/>
                </a:solidFill>
                <a:latin typeface="Tahoma" pitchFamily="34" charset="0"/>
              </a:endParaRPr>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zh-CN" sz="3600" dirty="0" smtClean="0">
                <a:solidFill>
                  <a:srgbClr val="C00000"/>
                </a:solidFill>
              </a:rPr>
              <a:t>排列图法</a:t>
            </a:r>
            <a:endParaRPr lang="zh-CN" altLang="zh-CN" sz="3600" dirty="0">
              <a:solidFill>
                <a:srgbClr val="C00000"/>
              </a:solidFill>
            </a:endParaRPr>
          </a:p>
        </p:txBody>
      </p:sp>
      <p:sp>
        <p:nvSpPr>
          <p:cNvPr id="58371" name="Rectangle 3"/>
          <p:cNvSpPr>
            <a:spLocks noGrp="1" noChangeArrowheads="1"/>
          </p:cNvSpPr>
          <p:nvPr>
            <p:ph type="body" idx="1"/>
          </p:nvPr>
        </p:nvSpPr>
        <p:spPr>
          <a:xfrm>
            <a:off x="468313" y="1196752"/>
            <a:ext cx="8486775" cy="4935761"/>
          </a:xfrm>
        </p:spPr>
        <p:txBody>
          <a:bodyPr/>
          <a:lstStyle/>
          <a:p>
            <a:pPr marL="381000" indent="-381000">
              <a:lnSpc>
                <a:spcPct val="80000"/>
              </a:lnSpc>
            </a:pPr>
            <a:r>
              <a:rPr lang="zh-CN" sz="2400" b="1" dirty="0"/>
              <a:t>（</a:t>
            </a:r>
            <a:r>
              <a:rPr lang="zh-CN" altLang="zh-CN" sz="2400" b="1" dirty="0"/>
              <a:t>1</a:t>
            </a:r>
            <a:r>
              <a:rPr lang="zh-CN" sz="2400" b="1" dirty="0"/>
              <a:t>）绘制原理</a:t>
            </a:r>
            <a:r>
              <a:rPr lang="zh-CN" sz="2400" dirty="0"/>
              <a:t> </a:t>
            </a:r>
          </a:p>
          <a:p>
            <a:pPr marL="381000" indent="-381000">
              <a:lnSpc>
                <a:spcPct val="80000"/>
              </a:lnSpc>
            </a:pPr>
            <a:r>
              <a:rPr lang="zh-CN" altLang="zh-CN" sz="2400" dirty="0"/>
              <a:t>1) </a:t>
            </a:r>
            <a:r>
              <a:rPr lang="zh-CN" sz="2400" dirty="0"/>
              <a:t>横坐标表示影响质量的各个因素或项目，按影响程度的大小从左至右排列，一般以直方柱的高度表示各因素出现的频数。</a:t>
            </a:r>
          </a:p>
          <a:p>
            <a:pPr marL="381000" indent="-381000">
              <a:lnSpc>
                <a:spcPct val="80000"/>
              </a:lnSpc>
            </a:pPr>
            <a:r>
              <a:rPr lang="zh-CN" altLang="zh-CN" sz="2400" dirty="0"/>
              <a:t>2) </a:t>
            </a:r>
            <a:r>
              <a:rPr lang="zh-CN" sz="2400" dirty="0"/>
              <a:t>将各因素所占的百分比依次累加起来，即可求得各因素的累计百分比（累计频率），然后，将所得的各因素的顺次累计百分率逐一标注在图中相应位置上，并将其以折线连接，即得</a:t>
            </a:r>
            <a:r>
              <a:rPr lang="zh-CN" sz="2400" b="1" dirty="0">
                <a:solidFill>
                  <a:srgbClr val="C00000"/>
                </a:solidFill>
                <a:effectLst>
                  <a:outerShdw blurRad="38100" dist="38100" dir="2700000" algn="tl">
                    <a:srgbClr val="000000">
                      <a:alpha val="43137"/>
                    </a:srgbClr>
                  </a:outerShdw>
                </a:effectLst>
              </a:rPr>
              <a:t>累计频率曲线</a:t>
            </a:r>
            <a:r>
              <a:rPr lang="zh-CN" sz="2400" dirty="0"/>
              <a:t>（</a:t>
            </a:r>
            <a:r>
              <a:rPr lang="zh-CN" sz="2400" b="1" dirty="0">
                <a:solidFill>
                  <a:srgbClr val="C00000"/>
                </a:solidFill>
                <a:effectLst>
                  <a:outerShdw blurRad="38100" dist="38100" dir="2700000" algn="tl">
                    <a:srgbClr val="000000">
                      <a:alpha val="43137"/>
                    </a:srgbClr>
                  </a:outerShdw>
                </a:effectLst>
              </a:rPr>
              <a:t>亦</a:t>
            </a:r>
            <a:r>
              <a:rPr lang="zh-CN" sz="2400" b="1" dirty="0" smtClean="0">
                <a:solidFill>
                  <a:srgbClr val="C00000"/>
                </a:solidFill>
                <a:effectLst>
                  <a:outerShdw blurRad="38100" dist="38100" dir="2700000" algn="tl">
                    <a:srgbClr val="000000">
                      <a:alpha val="43137"/>
                    </a:srgbClr>
                  </a:outerShdw>
                </a:effectLst>
              </a:rPr>
              <a:t>称</a:t>
            </a:r>
            <a:r>
              <a:rPr lang="zh-CN" altLang="en-US" sz="2400" b="1" dirty="0" smtClean="0">
                <a:solidFill>
                  <a:srgbClr val="C00000"/>
                </a:solidFill>
                <a:effectLst>
                  <a:outerShdw blurRad="38100" dist="38100" dir="2700000" algn="tl">
                    <a:srgbClr val="000000">
                      <a:alpha val="43137"/>
                    </a:srgbClr>
                  </a:outerShdw>
                </a:effectLst>
              </a:rPr>
              <a:t>帕</a:t>
            </a:r>
            <a:r>
              <a:rPr lang="zh-CN" sz="2400" b="1" dirty="0" smtClean="0">
                <a:solidFill>
                  <a:srgbClr val="C00000"/>
                </a:solidFill>
                <a:effectLst>
                  <a:outerShdw blurRad="38100" dist="38100" dir="2700000" algn="tl">
                    <a:srgbClr val="000000">
                      <a:alpha val="43137"/>
                    </a:srgbClr>
                  </a:outerShdw>
                </a:effectLst>
              </a:rPr>
              <a:t>累</a:t>
            </a:r>
            <a:r>
              <a:rPr lang="zh-CN" sz="2400" b="1" dirty="0">
                <a:solidFill>
                  <a:srgbClr val="C00000"/>
                </a:solidFill>
                <a:effectLst>
                  <a:outerShdw blurRad="38100" dist="38100" dir="2700000" algn="tl">
                    <a:srgbClr val="000000">
                      <a:alpha val="43137"/>
                    </a:srgbClr>
                  </a:outerShdw>
                </a:effectLst>
              </a:rPr>
              <a:t>托曲线</a:t>
            </a:r>
            <a:r>
              <a:rPr lang="zh-CN" sz="2400" dirty="0"/>
              <a:t>）。</a:t>
            </a:r>
          </a:p>
          <a:p>
            <a:pPr marL="381000" indent="-381000">
              <a:lnSpc>
                <a:spcPct val="80000"/>
              </a:lnSpc>
            </a:pPr>
            <a:r>
              <a:rPr lang="zh-CN" altLang="zh-CN" sz="2400" dirty="0"/>
              <a:t>3) </a:t>
            </a:r>
            <a:r>
              <a:rPr lang="zh-CN" sz="2400" b="1" dirty="0">
                <a:solidFill>
                  <a:srgbClr val="C00000"/>
                </a:solidFill>
                <a:effectLst>
                  <a:outerShdw blurRad="38100" dist="38100" dir="2700000" algn="tl">
                    <a:srgbClr val="000000">
                      <a:alpha val="43137"/>
                    </a:srgbClr>
                  </a:outerShdw>
                </a:effectLst>
              </a:rPr>
              <a:t>绘图的目的</a:t>
            </a:r>
            <a:r>
              <a:rPr lang="zh-CN" sz="2400" dirty="0"/>
              <a:t>，主要是要找出影响项目质量的</a:t>
            </a:r>
            <a:r>
              <a:rPr lang="zh-CN" sz="2400" b="1" dirty="0">
                <a:solidFill>
                  <a:srgbClr val="C00000"/>
                </a:solidFill>
                <a:effectLst>
                  <a:outerShdw blurRad="38100" dist="38100" dir="2700000" algn="tl">
                    <a:srgbClr val="000000">
                      <a:alpha val="43137"/>
                    </a:srgbClr>
                  </a:outerShdw>
                </a:effectLst>
              </a:rPr>
              <a:t>主要因素</a:t>
            </a:r>
            <a:r>
              <a:rPr lang="zh-CN" sz="2400" dirty="0"/>
              <a:t>。因此，习惯上通常将影响因素分为三类：</a:t>
            </a:r>
          </a:p>
          <a:p>
            <a:pPr marL="381000" indent="-381000">
              <a:lnSpc>
                <a:spcPct val="80000"/>
              </a:lnSpc>
            </a:pPr>
            <a:r>
              <a:rPr lang="zh-CN" altLang="zh-CN" sz="2400" dirty="0"/>
              <a:t>A</a:t>
            </a:r>
            <a:r>
              <a:rPr lang="zh-CN" sz="2400" dirty="0"/>
              <a:t>类</a:t>
            </a:r>
            <a:r>
              <a:rPr lang="zh-CN" altLang="zh-CN" sz="2400" dirty="0"/>
              <a:t>:</a:t>
            </a:r>
            <a:r>
              <a:rPr lang="zh-CN" sz="2400" dirty="0"/>
              <a:t>累计频率</a:t>
            </a:r>
            <a:r>
              <a:rPr lang="zh-CN" altLang="zh-CN" sz="2400" dirty="0"/>
              <a:t>0~80%</a:t>
            </a:r>
            <a:r>
              <a:rPr lang="zh-CN" sz="2400" dirty="0"/>
              <a:t>范围内的有关因素，这是影响质量的主要因素。</a:t>
            </a:r>
          </a:p>
          <a:p>
            <a:pPr marL="381000" indent="-381000">
              <a:lnSpc>
                <a:spcPct val="80000"/>
              </a:lnSpc>
            </a:pPr>
            <a:r>
              <a:rPr lang="zh-CN" altLang="zh-CN" sz="2400" dirty="0"/>
              <a:t>B</a:t>
            </a:r>
            <a:r>
              <a:rPr lang="zh-CN" sz="2400" dirty="0"/>
              <a:t>类</a:t>
            </a:r>
            <a:r>
              <a:rPr lang="zh-CN" altLang="zh-CN" sz="2400" dirty="0"/>
              <a:t>:</a:t>
            </a:r>
            <a:r>
              <a:rPr lang="zh-CN" sz="2400" dirty="0"/>
              <a:t>累计频率在</a:t>
            </a:r>
            <a:r>
              <a:rPr lang="zh-CN" altLang="zh-CN" sz="2400" dirty="0"/>
              <a:t>80~90%</a:t>
            </a:r>
            <a:r>
              <a:rPr lang="zh-CN" sz="2400" dirty="0"/>
              <a:t>范围内的因素，是次要因素。</a:t>
            </a:r>
          </a:p>
          <a:p>
            <a:pPr marL="381000" indent="-381000">
              <a:lnSpc>
                <a:spcPct val="80000"/>
              </a:lnSpc>
            </a:pPr>
            <a:r>
              <a:rPr lang="zh-CN" altLang="zh-CN" sz="2400" dirty="0"/>
              <a:t>C</a:t>
            </a:r>
            <a:r>
              <a:rPr lang="zh-CN" sz="2400" dirty="0"/>
              <a:t>类</a:t>
            </a:r>
            <a:r>
              <a:rPr lang="zh-CN" altLang="zh-CN" sz="2400" dirty="0"/>
              <a:t>:</a:t>
            </a:r>
            <a:r>
              <a:rPr lang="zh-CN" sz="2400" dirty="0"/>
              <a:t>累计频率在</a:t>
            </a:r>
            <a:r>
              <a:rPr lang="zh-CN" altLang="zh-CN" sz="2400" dirty="0"/>
              <a:t>90~100%</a:t>
            </a:r>
            <a:r>
              <a:rPr lang="zh-CN" sz="2400" dirty="0"/>
              <a:t>范围内的因素，是一般因素。</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zh-CN" sz="3600" dirty="0" smtClean="0">
                <a:solidFill>
                  <a:srgbClr val="C00000"/>
                </a:solidFill>
              </a:rPr>
              <a:t>排列图法</a:t>
            </a:r>
            <a:endParaRPr lang="zh-CN" altLang="zh-CN" sz="3600" dirty="0">
              <a:solidFill>
                <a:srgbClr val="C00000"/>
              </a:solidFill>
            </a:endParaRPr>
          </a:p>
        </p:txBody>
      </p:sp>
      <p:sp>
        <p:nvSpPr>
          <p:cNvPr id="59395" name="Rectangle 3"/>
          <p:cNvSpPr>
            <a:spLocks noGrp="1" noChangeArrowheads="1"/>
          </p:cNvSpPr>
          <p:nvPr>
            <p:ph type="body" idx="1"/>
          </p:nvPr>
        </p:nvSpPr>
        <p:spPr>
          <a:xfrm>
            <a:off x="468313" y="1196752"/>
            <a:ext cx="8486775" cy="5184576"/>
          </a:xfrm>
        </p:spPr>
        <p:txBody>
          <a:bodyPr/>
          <a:lstStyle/>
          <a:p>
            <a:pPr>
              <a:lnSpc>
                <a:spcPct val="150000"/>
              </a:lnSpc>
            </a:pPr>
            <a:r>
              <a:rPr lang="zh-CN" sz="2800" b="1" dirty="0"/>
              <a:t>（</a:t>
            </a:r>
            <a:r>
              <a:rPr lang="zh-CN" altLang="zh-CN" sz="2800" b="1" dirty="0"/>
              <a:t>2</a:t>
            </a:r>
            <a:r>
              <a:rPr lang="zh-CN" sz="2800" b="1" dirty="0"/>
              <a:t>）绘图</a:t>
            </a:r>
            <a:r>
              <a:rPr lang="zh-CN" sz="2800" b="1" dirty="0" smtClean="0"/>
              <a:t>顺序</a:t>
            </a:r>
            <a:endParaRPr lang="en-US" altLang="zh-CN" sz="2800" b="1" dirty="0" smtClean="0"/>
          </a:p>
          <a:p>
            <a:pPr>
              <a:lnSpc>
                <a:spcPct val="150000"/>
              </a:lnSpc>
            </a:pPr>
            <a:r>
              <a:rPr lang="zh-CN" altLang="zh-CN" sz="2800" b="1" dirty="0" smtClean="0"/>
              <a:t>（3）注意事项</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smtClean="0"/>
              <a:t>（四）</a:t>
            </a:r>
            <a:r>
              <a:rPr lang="zh-CN" dirty="0" smtClean="0"/>
              <a:t>动态控制</a:t>
            </a:r>
            <a:r>
              <a:rPr lang="zh-CN" dirty="0"/>
              <a:t>方法</a:t>
            </a:r>
          </a:p>
        </p:txBody>
      </p:sp>
      <p:sp>
        <p:nvSpPr>
          <p:cNvPr id="62467" name="Rectangle 3"/>
          <p:cNvSpPr>
            <a:spLocks noGrp="1" noChangeArrowheads="1"/>
          </p:cNvSpPr>
          <p:nvPr>
            <p:ph type="body" idx="1"/>
          </p:nvPr>
        </p:nvSpPr>
        <p:spPr>
          <a:xfrm>
            <a:off x="323850" y="1196752"/>
            <a:ext cx="8636000" cy="4907186"/>
          </a:xfrm>
        </p:spPr>
        <p:txBody>
          <a:bodyPr/>
          <a:lstStyle/>
          <a:p>
            <a:pPr>
              <a:lnSpc>
                <a:spcPts val="3100"/>
              </a:lnSpc>
            </a:pPr>
            <a:endParaRPr lang="zh-CN" altLang="zh-CN" sz="2400" dirty="0"/>
          </a:p>
          <a:p>
            <a:pPr>
              <a:lnSpc>
                <a:spcPts val="3100"/>
              </a:lnSpc>
            </a:pPr>
            <a:r>
              <a:rPr lang="zh-CN" sz="2400" dirty="0"/>
              <a:t>全面质量管理强调以预防为主，要求在</a:t>
            </a:r>
            <a:r>
              <a:rPr lang="zh-CN" sz="2400" dirty="0">
                <a:solidFill>
                  <a:srgbClr val="C00000"/>
                </a:solidFill>
              </a:rPr>
              <a:t>质量形成过程中</a:t>
            </a:r>
            <a:r>
              <a:rPr lang="zh-CN" sz="2400" dirty="0"/>
              <a:t>，在整个</a:t>
            </a:r>
            <a:r>
              <a:rPr lang="zh-CN" sz="2400" dirty="0">
                <a:solidFill>
                  <a:srgbClr val="C00000"/>
                </a:solidFill>
              </a:rPr>
              <a:t>项目实施过程中</a:t>
            </a:r>
            <a:r>
              <a:rPr lang="zh-CN" sz="2400" dirty="0"/>
              <a:t>，尽量少产生或不产生不合格品。</a:t>
            </a:r>
            <a:r>
              <a:rPr lang="zh-CN" sz="2400" b="1" dirty="0"/>
              <a:t>这就需要研究两个问题：</a:t>
            </a:r>
          </a:p>
          <a:p>
            <a:pPr>
              <a:lnSpc>
                <a:spcPts val="3100"/>
              </a:lnSpc>
            </a:pPr>
            <a:r>
              <a:rPr lang="zh-CN" sz="2400" dirty="0"/>
              <a:t>一是怎样使项目实施过程具有避免产生不合格品的</a:t>
            </a:r>
            <a:r>
              <a:rPr lang="zh-CN" sz="2400" dirty="0">
                <a:solidFill>
                  <a:schemeClr val="hlink"/>
                </a:solidFill>
              </a:rPr>
              <a:t>保证能力</a:t>
            </a:r>
            <a:r>
              <a:rPr lang="zh-CN" altLang="zh-CN" sz="2400" dirty="0"/>
              <a:t>,</a:t>
            </a:r>
            <a:r>
              <a:rPr lang="zh-CN" sz="2400" dirty="0"/>
              <a:t>即</a:t>
            </a:r>
            <a:r>
              <a:rPr lang="zh-CN" sz="2400" dirty="0">
                <a:solidFill>
                  <a:srgbClr val="C00000"/>
                </a:solidFill>
              </a:rPr>
              <a:t>工序能力或过程能力分析</a:t>
            </a:r>
            <a:r>
              <a:rPr lang="zh-CN" sz="2400" dirty="0"/>
              <a:t>；</a:t>
            </a:r>
          </a:p>
          <a:p>
            <a:pPr>
              <a:lnSpc>
                <a:spcPts val="3100"/>
              </a:lnSpc>
            </a:pPr>
            <a:r>
              <a:rPr lang="zh-CN" sz="2400" dirty="0"/>
              <a:t>二是如何使保证质量的这种</a:t>
            </a:r>
            <a:r>
              <a:rPr lang="zh-CN" sz="2400" dirty="0">
                <a:solidFill>
                  <a:schemeClr val="hlink"/>
                </a:solidFill>
              </a:rPr>
              <a:t>能力保持</a:t>
            </a:r>
            <a:r>
              <a:rPr lang="zh-CN" sz="2400" dirty="0"/>
              <a:t>下去，一旦这种保证质量的能力不能维持下去，则应能尽早发现，查明原因，采取措施，使之继续稳定下来，保持下去，真正做到防患于未然。这就需要进行</a:t>
            </a:r>
            <a:r>
              <a:rPr lang="zh-CN" sz="2400" dirty="0">
                <a:solidFill>
                  <a:srgbClr val="C00000"/>
                </a:solidFill>
              </a:rPr>
              <a:t>工序控制或过程控制</a:t>
            </a:r>
            <a:r>
              <a:rPr lang="zh-CN" sz="2400" dirty="0"/>
              <a:t>。</a:t>
            </a:r>
          </a:p>
          <a:p>
            <a:pPr>
              <a:lnSpc>
                <a:spcPts val="3100"/>
              </a:lnSpc>
            </a:pPr>
            <a:r>
              <a:rPr lang="zh-CN" sz="2400" dirty="0"/>
              <a:t>上述两个问题都涉及到一种</a:t>
            </a:r>
            <a:r>
              <a:rPr lang="zh-CN" sz="2400" dirty="0">
                <a:solidFill>
                  <a:schemeClr val="hlink"/>
                </a:solidFill>
              </a:rPr>
              <a:t>动态控制方法</a:t>
            </a:r>
            <a:r>
              <a:rPr lang="zh-CN" altLang="zh-CN" sz="2400" dirty="0">
                <a:solidFill>
                  <a:schemeClr val="hlink"/>
                </a:solidFill>
                <a:latin typeface="Arial"/>
              </a:rPr>
              <a:t>——</a:t>
            </a:r>
            <a:r>
              <a:rPr lang="zh-CN" sz="2400" dirty="0">
                <a:solidFill>
                  <a:schemeClr val="hlink"/>
                </a:solidFill>
              </a:rPr>
              <a:t>控制图法</a:t>
            </a:r>
            <a:r>
              <a:rPr lang="zh-CN" sz="2400" dirty="0"/>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
        <p:nvSpPr>
          <p:cNvPr id="63491" name="Rectangle 3"/>
          <p:cNvSpPr>
            <a:spLocks noGrp="1" noChangeArrowheads="1"/>
          </p:cNvSpPr>
          <p:nvPr>
            <p:ph type="body" idx="1"/>
          </p:nvPr>
        </p:nvSpPr>
        <p:spPr/>
        <p:txBody>
          <a:bodyPr/>
          <a:lstStyle/>
          <a:p>
            <a:r>
              <a:rPr lang="zh-CN" altLang="zh-CN" sz="2400" b="1"/>
              <a:t>1. </a:t>
            </a:r>
            <a:r>
              <a:rPr lang="zh-CN" sz="2400" b="1"/>
              <a:t>控制图概述</a:t>
            </a:r>
          </a:p>
          <a:p>
            <a:r>
              <a:rPr lang="zh-CN" sz="2400"/>
              <a:t>引例：对某正在实施的项目，每天测得</a:t>
            </a:r>
            <a:r>
              <a:rPr lang="zh-CN" altLang="zh-CN" sz="2400"/>
              <a:t>10</a:t>
            </a:r>
            <a:r>
              <a:rPr lang="zh-CN" sz="2400"/>
              <a:t>个相关质量数据，共量测</a:t>
            </a:r>
            <a:r>
              <a:rPr lang="zh-CN" altLang="zh-CN" sz="2400"/>
              <a:t>10</a:t>
            </a:r>
            <a:r>
              <a:rPr lang="zh-CN" sz="2400"/>
              <a:t>天，得到</a:t>
            </a:r>
            <a:r>
              <a:rPr lang="zh-CN" altLang="zh-CN" sz="2400"/>
              <a:t>100</a:t>
            </a:r>
            <a:r>
              <a:rPr lang="zh-CN" sz="2400"/>
              <a:t>个质量数据，将这些数据进行整理并制作成直方图</a:t>
            </a:r>
            <a:r>
              <a:rPr lang="zh-CN" altLang="zh-CN" sz="2400"/>
              <a:t>:</a:t>
            </a:r>
            <a:r>
              <a:rPr lang="zh-CN" altLang="zh-CN"/>
              <a:t> </a:t>
            </a:r>
          </a:p>
        </p:txBody>
      </p:sp>
      <p:grpSp>
        <p:nvGrpSpPr>
          <p:cNvPr id="2" name="Group 4"/>
          <p:cNvGrpSpPr>
            <a:grpSpLocks/>
          </p:cNvGrpSpPr>
          <p:nvPr/>
        </p:nvGrpSpPr>
        <p:grpSpPr bwMode="auto">
          <a:xfrm>
            <a:off x="2360613" y="3978275"/>
            <a:ext cx="4011612" cy="2187575"/>
            <a:chOff x="0" y="0"/>
            <a:chExt cx="5112" cy="2465"/>
          </a:xfrm>
        </p:grpSpPr>
        <p:sp>
          <p:nvSpPr>
            <p:cNvPr id="63493" name="Rectangle 5"/>
            <p:cNvSpPr>
              <a:spLocks noChangeArrowheads="1"/>
            </p:cNvSpPr>
            <p:nvPr/>
          </p:nvSpPr>
          <p:spPr bwMode="auto">
            <a:xfrm>
              <a:off x="1065" y="1740"/>
              <a:ext cx="426" cy="290"/>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494" name="Line 6"/>
            <p:cNvSpPr>
              <a:spLocks noChangeShapeType="1"/>
            </p:cNvSpPr>
            <p:nvPr/>
          </p:nvSpPr>
          <p:spPr bwMode="auto">
            <a:xfrm flipV="1">
              <a:off x="426" y="0"/>
              <a:ext cx="0" cy="203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3495" name="Rectangle 7"/>
            <p:cNvSpPr>
              <a:spLocks noChangeArrowheads="1"/>
            </p:cNvSpPr>
            <p:nvPr/>
          </p:nvSpPr>
          <p:spPr bwMode="auto">
            <a:xfrm>
              <a:off x="2343" y="0"/>
              <a:ext cx="426" cy="2030"/>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496" name="Line 8"/>
            <p:cNvSpPr>
              <a:spLocks noChangeShapeType="1"/>
            </p:cNvSpPr>
            <p:nvPr/>
          </p:nvSpPr>
          <p:spPr bwMode="auto">
            <a:xfrm>
              <a:off x="426" y="2030"/>
              <a:ext cx="4686"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3497" name="Rectangle 9"/>
            <p:cNvSpPr>
              <a:spLocks noChangeArrowheads="1"/>
            </p:cNvSpPr>
            <p:nvPr/>
          </p:nvSpPr>
          <p:spPr bwMode="auto">
            <a:xfrm>
              <a:off x="1917" y="2175"/>
              <a:ext cx="1278" cy="290"/>
            </a:xfrm>
            <a:prstGeom prst="rect">
              <a:avLst/>
            </a:prstGeom>
            <a:solidFill>
              <a:srgbClr val="FFFFFF"/>
            </a:solidFill>
            <a:ln w="9525">
              <a:noFill/>
              <a:miter lim="800000"/>
              <a:headEnd/>
              <a:tailEnd/>
            </a:ln>
          </p:spPr>
          <p:txBody>
            <a:bodyPr lIns="54000" tIns="10800" rIns="54000" bIns="10800"/>
            <a:lstStyle/>
            <a:p>
              <a:pPr algn="just"/>
              <a:r>
                <a:rPr lang="zh-CN" altLang="en-US" sz="1400" smtClean="0">
                  <a:solidFill>
                    <a:srgbClr val="000000"/>
                  </a:solidFill>
                </a:rPr>
                <a:t>质量数据</a:t>
              </a:r>
              <a:endParaRPr lang="zh-CN" altLang="en-US" sz="1400" smtClean="0">
                <a:solidFill>
                  <a:srgbClr val="000000"/>
                </a:solidFill>
                <a:latin typeface="Tahoma" pitchFamily="34" charset="0"/>
              </a:endParaRPr>
            </a:p>
          </p:txBody>
        </p:sp>
        <p:sp>
          <p:nvSpPr>
            <p:cNvPr id="63498" name="Rectangle 10"/>
            <p:cNvSpPr>
              <a:spLocks noChangeArrowheads="1"/>
            </p:cNvSpPr>
            <p:nvPr/>
          </p:nvSpPr>
          <p:spPr bwMode="auto">
            <a:xfrm>
              <a:off x="2769" y="725"/>
              <a:ext cx="426" cy="1305"/>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499" name="Rectangle 11"/>
            <p:cNvSpPr>
              <a:spLocks noChangeArrowheads="1"/>
            </p:cNvSpPr>
            <p:nvPr/>
          </p:nvSpPr>
          <p:spPr bwMode="auto">
            <a:xfrm>
              <a:off x="1917" y="471"/>
              <a:ext cx="426" cy="1559"/>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500" name="Rectangle 12"/>
            <p:cNvSpPr>
              <a:spLocks noChangeArrowheads="1"/>
            </p:cNvSpPr>
            <p:nvPr/>
          </p:nvSpPr>
          <p:spPr bwMode="auto">
            <a:xfrm>
              <a:off x="1491" y="870"/>
              <a:ext cx="426" cy="1160"/>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501" name="Rectangle 13"/>
            <p:cNvSpPr>
              <a:spLocks noChangeArrowheads="1"/>
            </p:cNvSpPr>
            <p:nvPr/>
          </p:nvSpPr>
          <p:spPr bwMode="auto">
            <a:xfrm>
              <a:off x="3195" y="1450"/>
              <a:ext cx="426" cy="580"/>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502" name="Rectangle 14"/>
            <p:cNvSpPr>
              <a:spLocks noChangeArrowheads="1"/>
            </p:cNvSpPr>
            <p:nvPr/>
          </p:nvSpPr>
          <p:spPr bwMode="auto">
            <a:xfrm>
              <a:off x="3621" y="1885"/>
              <a:ext cx="426" cy="145"/>
            </a:xfrm>
            <a:prstGeom prst="rect">
              <a:avLst/>
            </a:prstGeom>
            <a:solidFill>
              <a:srgbClr val="FFFFFF"/>
            </a:solidFill>
            <a:ln w="9525" cmpd="sng">
              <a:solidFill>
                <a:srgbClr val="000000"/>
              </a:solidFill>
              <a:miter lim="800000"/>
              <a:headEnd/>
              <a:tailEnd/>
            </a:ln>
          </p:spPr>
          <p:txBody>
            <a:bodyPr/>
            <a:lstStyle/>
            <a:p>
              <a:endParaRPr lang="zh-CN" altLang="en-US" sz="2400" smtClean="0">
                <a:solidFill>
                  <a:srgbClr val="000000"/>
                </a:solidFill>
                <a:latin typeface="Tahoma" pitchFamily="34" charset="0"/>
              </a:endParaRPr>
            </a:p>
          </p:txBody>
        </p:sp>
        <p:sp>
          <p:nvSpPr>
            <p:cNvPr id="63503" name="Rectangle 15"/>
            <p:cNvSpPr>
              <a:spLocks noChangeArrowheads="1"/>
            </p:cNvSpPr>
            <p:nvPr/>
          </p:nvSpPr>
          <p:spPr bwMode="auto">
            <a:xfrm rot="16200000">
              <a:off x="-308" y="779"/>
              <a:ext cx="834" cy="218"/>
            </a:xfrm>
            <a:prstGeom prst="rect">
              <a:avLst/>
            </a:prstGeom>
            <a:solidFill>
              <a:srgbClr val="FFFFFF"/>
            </a:solidFill>
            <a:ln w="9525">
              <a:noFill/>
              <a:miter lim="800000"/>
              <a:headEnd/>
              <a:tailEnd/>
            </a:ln>
          </p:spPr>
          <p:txBody>
            <a:bodyPr lIns="54000" tIns="10800" rIns="54000" bIns="10800"/>
            <a:lstStyle/>
            <a:p>
              <a:pPr algn="just"/>
              <a:r>
                <a:rPr lang="zh-CN" altLang="en-US" sz="1400" smtClean="0">
                  <a:solidFill>
                    <a:srgbClr val="000000"/>
                  </a:solidFill>
                </a:rPr>
                <a:t>频数</a:t>
              </a:r>
              <a:endParaRPr lang="zh-CN" altLang="en-US" sz="1400" smtClean="0">
                <a:solidFill>
                  <a:srgbClr val="000000"/>
                </a:solidFill>
                <a:latin typeface="Tahoma" pitchFamily="34" charset="0"/>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95288" y="1989138"/>
            <a:ext cx="8559800" cy="4114800"/>
          </a:xfrm>
        </p:spPr>
        <p:txBody>
          <a:bodyPr/>
          <a:lstStyle/>
          <a:p>
            <a:r>
              <a:rPr lang="zh-CN" sz="2400"/>
              <a:t>从直方图中，可以直观看出该批质量数据的分布状态，但不能反映出质量数据随时间变化的状态。若计算出每天数据的平均值和极差</a:t>
            </a:r>
            <a:r>
              <a:rPr lang="zh-CN" altLang="zh-CN" sz="2400"/>
              <a:t>R</a:t>
            </a:r>
            <a:r>
              <a:rPr lang="zh-CN" sz="2400"/>
              <a:t>，并做出曲线，如图所示</a:t>
            </a:r>
            <a:r>
              <a:rPr lang="zh-CN" altLang="zh-CN" sz="2400"/>
              <a:t>:</a:t>
            </a:r>
          </a:p>
        </p:txBody>
      </p:sp>
      <p:sp>
        <p:nvSpPr>
          <p:cNvPr id="64516" name="Rectangle 4"/>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pSp>
        <p:nvGrpSpPr>
          <p:cNvPr id="2" name="Group 5"/>
          <p:cNvGrpSpPr>
            <a:grpSpLocks/>
          </p:cNvGrpSpPr>
          <p:nvPr/>
        </p:nvGrpSpPr>
        <p:grpSpPr bwMode="auto">
          <a:xfrm>
            <a:off x="539750" y="3357563"/>
            <a:ext cx="3744913" cy="2232025"/>
            <a:chOff x="0" y="0"/>
            <a:chExt cx="2359" cy="1406"/>
          </a:xfrm>
        </p:grpSpPr>
        <p:grpSp>
          <p:nvGrpSpPr>
            <p:cNvPr id="3" name="Group 6"/>
            <p:cNvGrpSpPr>
              <a:grpSpLocks/>
            </p:cNvGrpSpPr>
            <p:nvPr/>
          </p:nvGrpSpPr>
          <p:grpSpPr bwMode="auto">
            <a:xfrm>
              <a:off x="91" y="0"/>
              <a:ext cx="2268" cy="1406"/>
              <a:chOff x="0" y="0"/>
              <a:chExt cx="4260" cy="2465"/>
            </a:xfrm>
          </p:grpSpPr>
          <p:grpSp>
            <p:nvGrpSpPr>
              <p:cNvPr id="4" name="Group 7"/>
              <p:cNvGrpSpPr>
                <a:grpSpLocks/>
              </p:cNvGrpSpPr>
              <p:nvPr/>
            </p:nvGrpSpPr>
            <p:grpSpPr bwMode="auto">
              <a:xfrm>
                <a:off x="0" y="0"/>
                <a:ext cx="4260" cy="2465"/>
                <a:chOff x="0" y="0"/>
                <a:chExt cx="4260" cy="2465"/>
              </a:xfrm>
            </p:grpSpPr>
            <p:sp>
              <p:nvSpPr>
                <p:cNvPr id="64520" name="Line 8"/>
                <p:cNvSpPr>
                  <a:spLocks noChangeShapeType="1"/>
                </p:cNvSpPr>
                <p:nvPr/>
              </p:nvSpPr>
              <p:spPr bwMode="auto">
                <a:xfrm flipV="1">
                  <a:off x="426" y="0"/>
                  <a:ext cx="0" cy="203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4521" name="Line 9"/>
                <p:cNvSpPr>
                  <a:spLocks noChangeShapeType="1"/>
                </p:cNvSpPr>
                <p:nvPr/>
              </p:nvSpPr>
              <p:spPr bwMode="auto">
                <a:xfrm>
                  <a:off x="426" y="2030"/>
                  <a:ext cx="3621"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4522" name="Rectangle 10"/>
                <p:cNvSpPr>
                  <a:spLocks noChangeArrowheads="1"/>
                </p:cNvSpPr>
                <p:nvPr/>
              </p:nvSpPr>
              <p:spPr bwMode="auto">
                <a:xfrm>
                  <a:off x="3621" y="2175"/>
                  <a:ext cx="639" cy="290"/>
                </a:xfrm>
                <a:prstGeom prst="rect">
                  <a:avLst/>
                </a:prstGeom>
                <a:solidFill>
                  <a:srgbClr val="FFFFFF"/>
                </a:solidFill>
                <a:ln w="9525">
                  <a:noFill/>
                  <a:miter lim="800000"/>
                  <a:headEnd/>
                  <a:tailEnd/>
                </a:ln>
              </p:spPr>
              <p:txBody>
                <a:bodyPr lIns="54000" tIns="10800" rIns="54000" bIns="10800"/>
                <a:lstStyle/>
                <a:p>
                  <a:pPr algn="just"/>
                  <a:r>
                    <a:rPr lang="zh-CN" altLang="en-US" sz="1600" smtClean="0">
                      <a:solidFill>
                        <a:srgbClr val="000000"/>
                      </a:solidFill>
                    </a:rPr>
                    <a:t>时间</a:t>
                  </a:r>
                  <a:endParaRPr lang="zh-CN" altLang="en-US" sz="1600" smtClean="0">
                    <a:solidFill>
                      <a:srgbClr val="000000"/>
                    </a:solidFill>
                    <a:latin typeface="Tahoma" pitchFamily="34" charset="0"/>
                  </a:endParaRPr>
                </a:p>
              </p:txBody>
            </p:sp>
            <p:sp>
              <p:nvSpPr>
                <p:cNvPr id="64523" name="Rectangle 11"/>
                <p:cNvSpPr>
                  <a:spLocks noChangeArrowheads="1"/>
                </p:cNvSpPr>
                <p:nvPr/>
              </p:nvSpPr>
              <p:spPr bwMode="auto">
                <a:xfrm rot="16200000">
                  <a:off x="-88" y="88"/>
                  <a:ext cx="410" cy="234"/>
                </a:xfrm>
                <a:prstGeom prst="rect">
                  <a:avLst/>
                </a:prstGeom>
                <a:solidFill>
                  <a:srgbClr val="FFFFFF"/>
                </a:solidFill>
                <a:ln w="9525">
                  <a:noFill/>
                  <a:miter lim="800000"/>
                  <a:headEnd/>
                  <a:tailEnd/>
                </a:ln>
              </p:spPr>
              <p:txBody>
                <a:bodyPr vert="eaVert" lIns="54000" tIns="10800" rIns="54000" bIns="10800"/>
                <a:lstStyle/>
                <a:p>
                  <a:endParaRPr lang="zh-CN" altLang="zh-CN" sz="1600" smtClean="0">
                    <a:solidFill>
                      <a:srgbClr val="000000"/>
                    </a:solidFill>
                    <a:latin typeface="Tahoma" pitchFamily="34" charset="0"/>
                  </a:endParaRPr>
                </a:p>
              </p:txBody>
            </p:sp>
            <p:sp>
              <p:nvSpPr>
                <p:cNvPr id="64524" name="未知"/>
                <p:cNvSpPr>
                  <a:spLocks/>
                </p:cNvSpPr>
                <p:nvPr/>
              </p:nvSpPr>
              <p:spPr bwMode="auto">
                <a:xfrm>
                  <a:off x="852" y="870"/>
                  <a:ext cx="2130" cy="870"/>
                </a:xfrm>
                <a:custGeom>
                  <a:avLst/>
                  <a:gdLst/>
                  <a:ahLst/>
                  <a:cxnLst>
                    <a:cxn ang="0">
                      <a:pos x="0" y="870"/>
                    </a:cxn>
                    <a:cxn ang="0">
                      <a:pos x="408" y="810"/>
                    </a:cxn>
                    <a:cxn ang="0">
                      <a:pos x="639" y="580"/>
                    </a:cxn>
                    <a:cxn ang="0">
                      <a:pos x="852" y="725"/>
                    </a:cxn>
                    <a:cxn ang="0">
                      <a:pos x="1070" y="580"/>
                    </a:cxn>
                    <a:cxn ang="0">
                      <a:pos x="1278" y="145"/>
                    </a:cxn>
                    <a:cxn ang="0">
                      <a:pos x="1491" y="290"/>
                    </a:cxn>
                    <a:cxn ang="0">
                      <a:pos x="1704" y="0"/>
                    </a:cxn>
                    <a:cxn ang="0">
                      <a:pos x="1917" y="145"/>
                    </a:cxn>
                    <a:cxn ang="0">
                      <a:pos x="2130" y="0"/>
                    </a:cxn>
                  </a:cxnLst>
                  <a:rect l="0" t="0" r="r" b="b"/>
                  <a:pathLst>
                    <a:path w="2130" h="870">
                      <a:moveTo>
                        <a:pt x="0" y="870"/>
                      </a:moveTo>
                      <a:lnTo>
                        <a:pt x="408" y="810"/>
                      </a:lnTo>
                      <a:lnTo>
                        <a:pt x="639" y="580"/>
                      </a:lnTo>
                      <a:lnTo>
                        <a:pt x="852" y="725"/>
                      </a:lnTo>
                      <a:lnTo>
                        <a:pt x="1070" y="580"/>
                      </a:lnTo>
                      <a:lnTo>
                        <a:pt x="1278" y="145"/>
                      </a:lnTo>
                      <a:lnTo>
                        <a:pt x="1491" y="290"/>
                      </a:lnTo>
                      <a:lnTo>
                        <a:pt x="1704" y="0"/>
                      </a:lnTo>
                      <a:lnTo>
                        <a:pt x="1917" y="145"/>
                      </a:lnTo>
                      <a:lnTo>
                        <a:pt x="2130" y="0"/>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grpSp>
          <p:sp>
            <p:nvSpPr>
              <p:cNvPr id="64525" name="Oval 13"/>
              <p:cNvSpPr>
                <a:spLocks noChangeArrowheads="1"/>
              </p:cNvSpPr>
              <p:nvPr/>
            </p:nvSpPr>
            <p:spPr bwMode="auto">
              <a:xfrm>
                <a:off x="1476" y="142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26" name="Oval 14"/>
              <p:cNvSpPr>
                <a:spLocks noChangeArrowheads="1"/>
              </p:cNvSpPr>
              <p:nvPr/>
            </p:nvSpPr>
            <p:spPr bwMode="auto">
              <a:xfrm>
                <a:off x="1218" y="166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27" name="Oval 15"/>
              <p:cNvSpPr>
                <a:spLocks noChangeArrowheads="1"/>
              </p:cNvSpPr>
              <p:nvPr/>
            </p:nvSpPr>
            <p:spPr bwMode="auto">
              <a:xfrm>
                <a:off x="837" y="171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28" name="Oval 16"/>
              <p:cNvSpPr>
                <a:spLocks noChangeArrowheads="1"/>
              </p:cNvSpPr>
              <p:nvPr/>
            </p:nvSpPr>
            <p:spPr bwMode="auto">
              <a:xfrm>
                <a:off x="2937" y="85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29" name="Oval 17"/>
              <p:cNvSpPr>
                <a:spLocks noChangeArrowheads="1"/>
              </p:cNvSpPr>
              <p:nvPr/>
            </p:nvSpPr>
            <p:spPr bwMode="auto">
              <a:xfrm>
                <a:off x="2754" y="98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30" name="Oval 18"/>
              <p:cNvSpPr>
                <a:spLocks noChangeArrowheads="1"/>
              </p:cNvSpPr>
              <p:nvPr/>
            </p:nvSpPr>
            <p:spPr bwMode="auto">
              <a:xfrm>
                <a:off x="2541" y="85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31" name="Oval 19"/>
              <p:cNvSpPr>
                <a:spLocks noChangeArrowheads="1"/>
              </p:cNvSpPr>
              <p:nvPr/>
            </p:nvSpPr>
            <p:spPr bwMode="auto">
              <a:xfrm>
                <a:off x="2313" y="113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32" name="Oval 20"/>
              <p:cNvSpPr>
                <a:spLocks noChangeArrowheads="1"/>
              </p:cNvSpPr>
              <p:nvPr/>
            </p:nvSpPr>
            <p:spPr bwMode="auto">
              <a:xfrm>
                <a:off x="2115" y="100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33" name="Oval 21"/>
              <p:cNvSpPr>
                <a:spLocks noChangeArrowheads="1"/>
              </p:cNvSpPr>
              <p:nvPr/>
            </p:nvSpPr>
            <p:spPr bwMode="auto">
              <a:xfrm>
                <a:off x="1887" y="1427"/>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34" name="Oval 22"/>
              <p:cNvSpPr>
                <a:spLocks noChangeArrowheads="1"/>
              </p:cNvSpPr>
              <p:nvPr/>
            </p:nvSpPr>
            <p:spPr bwMode="auto">
              <a:xfrm>
                <a:off x="1674" y="156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grpSp>
        <p:graphicFrame>
          <p:nvGraphicFramePr>
            <p:cNvPr id="64535" name="Object 23"/>
            <p:cNvGraphicFramePr>
              <a:graphicFrameLocks noChangeAspect="1"/>
            </p:cNvGraphicFramePr>
            <p:nvPr/>
          </p:nvGraphicFramePr>
          <p:xfrm>
            <a:off x="0" y="0"/>
            <a:ext cx="184" cy="226"/>
          </p:xfrm>
          <a:graphic>
            <a:graphicData uri="http://schemas.openxmlformats.org/presentationml/2006/ole">
              <p:oleObj spid="_x0000_s106498" r:id="rId3" imgW="127427" imgH="152849" progId="Equation.3">
                <p:embed/>
              </p:oleObj>
            </a:graphicData>
          </a:graphic>
        </p:graphicFrame>
      </p:grpSp>
      <p:grpSp>
        <p:nvGrpSpPr>
          <p:cNvPr id="5" name="Group 24"/>
          <p:cNvGrpSpPr>
            <a:grpSpLocks/>
          </p:cNvGrpSpPr>
          <p:nvPr/>
        </p:nvGrpSpPr>
        <p:grpSpPr bwMode="auto">
          <a:xfrm>
            <a:off x="4283090" y="3429000"/>
            <a:ext cx="3960798" cy="2160588"/>
            <a:chOff x="-80" y="0"/>
            <a:chExt cx="4340" cy="2465"/>
          </a:xfrm>
        </p:grpSpPr>
        <p:grpSp>
          <p:nvGrpSpPr>
            <p:cNvPr id="6" name="Group 25"/>
            <p:cNvGrpSpPr>
              <a:grpSpLocks/>
            </p:cNvGrpSpPr>
            <p:nvPr/>
          </p:nvGrpSpPr>
          <p:grpSpPr bwMode="auto">
            <a:xfrm>
              <a:off x="-80" y="0"/>
              <a:ext cx="4340" cy="2465"/>
              <a:chOff x="-80" y="0"/>
              <a:chExt cx="4340" cy="2465"/>
            </a:xfrm>
          </p:grpSpPr>
          <p:sp>
            <p:nvSpPr>
              <p:cNvPr id="64538" name="Line 26"/>
              <p:cNvSpPr>
                <a:spLocks noChangeShapeType="1"/>
              </p:cNvSpPr>
              <p:nvPr/>
            </p:nvSpPr>
            <p:spPr bwMode="auto">
              <a:xfrm flipV="1">
                <a:off x="426" y="0"/>
                <a:ext cx="0" cy="203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4539" name="Line 27"/>
              <p:cNvSpPr>
                <a:spLocks noChangeShapeType="1"/>
              </p:cNvSpPr>
              <p:nvPr/>
            </p:nvSpPr>
            <p:spPr bwMode="auto">
              <a:xfrm>
                <a:off x="426" y="2030"/>
                <a:ext cx="3621" cy="0"/>
              </a:xfrm>
              <a:prstGeom prst="line">
                <a:avLst/>
              </a:prstGeom>
              <a:noFill/>
              <a:ln w="9525" cmpd="sng">
                <a:solidFill>
                  <a:srgbClr val="000000"/>
                </a:solidFill>
                <a:round/>
                <a:headEnd/>
                <a:tailEnd type="stealth" w="sm" len="lg"/>
              </a:ln>
            </p:spPr>
            <p:txBody>
              <a:bodyPr/>
              <a:lstStyle/>
              <a:p>
                <a:endParaRPr lang="zh-CN" altLang="en-US" sz="2400" smtClean="0">
                  <a:solidFill>
                    <a:srgbClr val="000000"/>
                  </a:solidFill>
                  <a:latin typeface="Tahoma" pitchFamily="34" charset="0"/>
                </a:endParaRPr>
              </a:p>
            </p:txBody>
          </p:sp>
          <p:sp>
            <p:nvSpPr>
              <p:cNvPr id="64540" name="Rectangle 28"/>
              <p:cNvSpPr>
                <a:spLocks noChangeArrowheads="1"/>
              </p:cNvSpPr>
              <p:nvPr/>
            </p:nvSpPr>
            <p:spPr bwMode="auto">
              <a:xfrm>
                <a:off x="3621" y="2175"/>
                <a:ext cx="639" cy="290"/>
              </a:xfrm>
              <a:prstGeom prst="rect">
                <a:avLst/>
              </a:prstGeom>
              <a:solidFill>
                <a:srgbClr val="FFFFFF"/>
              </a:solidFill>
              <a:ln w="9525">
                <a:noFill/>
                <a:miter lim="800000"/>
                <a:headEnd/>
                <a:tailEnd/>
              </a:ln>
            </p:spPr>
            <p:txBody>
              <a:bodyPr lIns="54000" tIns="10800" rIns="54000" bIns="10800"/>
              <a:lstStyle/>
              <a:p>
                <a:pPr algn="just"/>
                <a:r>
                  <a:rPr lang="zh-CN" altLang="en-US" sz="1600" smtClean="0">
                    <a:solidFill>
                      <a:srgbClr val="000000"/>
                    </a:solidFill>
                  </a:rPr>
                  <a:t>时间</a:t>
                </a:r>
                <a:endParaRPr lang="zh-CN" altLang="en-US" sz="1600" smtClean="0">
                  <a:solidFill>
                    <a:srgbClr val="000000"/>
                  </a:solidFill>
                  <a:latin typeface="Tahoma" pitchFamily="34" charset="0"/>
                </a:endParaRPr>
              </a:p>
            </p:txBody>
          </p:sp>
          <p:sp>
            <p:nvSpPr>
              <p:cNvPr id="64541" name="Rectangle 29"/>
              <p:cNvSpPr>
                <a:spLocks noChangeArrowheads="1"/>
              </p:cNvSpPr>
              <p:nvPr/>
            </p:nvSpPr>
            <p:spPr bwMode="auto">
              <a:xfrm>
                <a:off x="-80" y="83"/>
                <a:ext cx="394" cy="244"/>
              </a:xfrm>
              <a:prstGeom prst="rect">
                <a:avLst/>
              </a:prstGeom>
              <a:solidFill>
                <a:srgbClr val="FFFFFF"/>
              </a:solidFill>
              <a:ln w="9525">
                <a:noFill/>
                <a:miter lim="800000"/>
                <a:headEnd/>
                <a:tailEnd/>
              </a:ln>
            </p:spPr>
            <p:txBody>
              <a:bodyPr lIns="54000" tIns="10800" rIns="54000" bIns="10800"/>
              <a:lstStyle/>
              <a:p>
                <a:pPr algn="just"/>
                <a:r>
                  <a:rPr lang="zh-CN" altLang="zh-CN" sz="1600" dirty="0" smtClean="0">
                    <a:solidFill>
                      <a:srgbClr val="000000"/>
                    </a:solidFill>
                  </a:rPr>
                  <a:t>R</a:t>
                </a:r>
                <a:endParaRPr lang="zh-CN" altLang="zh-CN" sz="1600" dirty="0" smtClean="0">
                  <a:solidFill>
                    <a:srgbClr val="000000"/>
                  </a:solidFill>
                  <a:latin typeface="Tahoma" pitchFamily="34" charset="0"/>
                </a:endParaRPr>
              </a:p>
            </p:txBody>
          </p:sp>
          <p:sp>
            <p:nvSpPr>
              <p:cNvPr id="64542" name="未知"/>
              <p:cNvSpPr>
                <a:spLocks/>
              </p:cNvSpPr>
              <p:nvPr/>
            </p:nvSpPr>
            <p:spPr bwMode="auto">
              <a:xfrm>
                <a:off x="852" y="525"/>
                <a:ext cx="2373" cy="1230"/>
              </a:xfrm>
              <a:custGeom>
                <a:avLst/>
                <a:gdLst/>
                <a:ahLst/>
                <a:cxnLst>
                  <a:cxn ang="0">
                    <a:pos x="0" y="1215"/>
                  </a:cxn>
                  <a:cxn ang="0">
                    <a:pos x="333" y="945"/>
                  </a:cxn>
                  <a:cxn ang="0">
                    <a:pos x="678" y="1230"/>
                  </a:cxn>
                  <a:cxn ang="0">
                    <a:pos x="783" y="285"/>
                  </a:cxn>
                  <a:cxn ang="0">
                    <a:pos x="1070" y="925"/>
                  </a:cxn>
                  <a:cxn ang="0">
                    <a:pos x="1353" y="1065"/>
                  </a:cxn>
                  <a:cxn ang="0">
                    <a:pos x="1491" y="635"/>
                  </a:cxn>
                  <a:cxn ang="0">
                    <a:pos x="1704" y="345"/>
                  </a:cxn>
                  <a:cxn ang="0">
                    <a:pos x="1938" y="735"/>
                  </a:cxn>
                  <a:cxn ang="0">
                    <a:pos x="2373" y="0"/>
                  </a:cxn>
                </a:cxnLst>
                <a:rect l="0" t="0" r="r" b="b"/>
                <a:pathLst>
                  <a:path w="2373" h="1230">
                    <a:moveTo>
                      <a:pt x="0" y="1215"/>
                    </a:moveTo>
                    <a:lnTo>
                      <a:pt x="333" y="945"/>
                    </a:lnTo>
                    <a:lnTo>
                      <a:pt x="678" y="1230"/>
                    </a:lnTo>
                    <a:lnTo>
                      <a:pt x="783" y="285"/>
                    </a:lnTo>
                    <a:lnTo>
                      <a:pt x="1070" y="925"/>
                    </a:lnTo>
                    <a:lnTo>
                      <a:pt x="1353" y="1065"/>
                    </a:lnTo>
                    <a:lnTo>
                      <a:pt x="1491" y="635"/>
                    </a:lnTo>
                    <a:lnTo>
                      <a:pt x="1704" y="345"/>
                    </a:lnTo>
                    <a:lnTo>
                      <a:pt x="1938" y="735"/>
                    </a:lnTo>
                    <a:lnTo>
                      <a:pt x="2373" y="0"/>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grpSp>
        <p:sp>
          <p:nvSpPr>
            <p:cNvPr id="64543" name="Oval 31"/>
            <p:cNvSpPr>
              <a:spLocks noChangeArrowheads="1"/>
            </p:cNvSpPr>
            <p:nvPr/>
          </p:nvSpPr>
          <p:spPr bwMode="auto">
            <a:xfrm>
              <a:off x="807" y="172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4" name="Oval 32"/>
            <p:cNvSpPr>
              <a:spLocks noChangeArrowheads="1"/>
            </p:cNvSpPr>
            <p:nvPr/>
          </p:nvSpPr>
          <p:spPr bwMode="auto">
            <a:xfrm>
              <a:off x="2313" y="116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5" name="Oval 33"/>
            <p:cNvSpPr>
              <a:spLocks noChangeArrowheads="1"/>
            </p:cNvSpPr>
            <p:nvPr/>
          </p:nvSpPr>
          <p:spPr bwMode="auto">
            <a:xfrm>
              <a:off x="2175" y="156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6" name="Oval 34"/>
            <p:cNvSpPr>
              <a:spLocks noChangeArrowheads="1"/>
            </p:cNvSpPr>
            <p:nvPr/>
          </p:nvSpPr>
          <p:spPr bwMode="auto">
            <a:xfrm>
              <a:off x="1887" y="142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7" name="Oval 35"/>
            <p:cNvSpPr>
              <a:spLocks noChangeArrowheads="1"/>
            </p:cNvSpPr>
            <p:nvPr/>
          </p:nvSpPr>
          <p:spPr bwMode="auto">
            <a:xfrm>
              <a:off x="1494" y="172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8" name="Oval 36"/>
            <p:cNvSpPr>
              <a:spLocks noChangeArrowheads="1"/>
            </p:cNvSpPr>
            <p:nvPr/>
          </p:nvSpPr>
          <p:spPr bwMode="auto">
            <a:xfrm>
              <a:off x="1614" y="81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49" name="Oval 37"/>
            <p:cNvSpPr>
              <a:spLocks noChangeArrowheads="1"/>
            </p:cNvSpPr>
            <p:nvPr/>
          </p:nvSpPr>
          <p:spPr bwMode="auto">
            <a:xfrm>
              <a:off x="1173" y="145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50" name="Oval 38"/>
            <p:cNvSpPr>
              <a:spLocks noChangeArrowheads="1"/>
            </p:cNvSpPr>
            <p:nvPr/>
          </p:nvSpPr>
          <p:spPr bwMode="auto">
            <a:xfrm>
              <a:off x="3180" y="53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51" name="Oval 39"/>
            <p:cNvSpPr>
              <a:spLocks noChangeArrowheads="1"/>
            </p:cNvSpPr>
            <p:nvPr/>
          </p:nvSpPr>
          <p:spPr bwMode="auto">
            <a:xfrm>
              <a:off x="2769" y="1230"/>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4552" name="Oval 40"/>
            <p:cNvSpPr>
              <a:spLocks noChangeArrowheads="1"/>
            </p:cNvSpPr>
            <p:nvPr/>
          </p:nvSpPr>
          <p:spPr bwMode="auto">
            <a:xfrm>
              <a:off x="2541" y="855"/>
              <a:ext cx="45" cy="45"/>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grpSp>
      <p:sp>
        <p:nvSpPr>
          <p:cNvPr id="41"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395288" y="1124744"/>
            <a:ext cx="8559800" cy="5007769"/>
          </a:xfrm>
        </p:spPr>
        <p:txBody>
          <a:bodyPr/>
          <a:lstStyle/>
          <a:p>
            <a:pPr>
              <a:lnSpc>
                <a:spcPct val="150000"/>
              </a:lnSpc>
            </a:pPr>
            <a:r>
              <a:rPr lang="zh-CN" sz="2400" dirty="0"/>
              <a:t>由图可以看出，最初几天     值偏低，而后有</a:t>
            </a:r>
            <a:r>
              <a:rPr lang="zh-CN" sz="2400" dirty="0">
                <a:solidFill>
                  <a:schemeClr val="hlink"/>
                </a:solidFill>
              </a:rPr>
              <a:t>逐渐上升的趋势</a:t>
            </a:r>
            <a:r>
              <a:rPr lang="zh-CN" sz="2400" dirty="0"/>
              <a:t>；</a:t>
            </a:r>
            <a:r>
              <a:rPr lang="zh-CN" altLang="zh-CN" sz="2400" dirty="0"/>
              <a:t>10</a:t>
            </a:r>
            <a:r>
              <a:rPr lang="zh-CN" sz="2400" dirty="0"/>
              <a:t>天中</a:t>
            </a:r>
            <a:r>
              <a:rPr lang="zh-CN" sz="2400" dirty="0">
                <a:solidFill>
                  <a:schemeClr val="hlink"/>
                </a:solidFill>
              </a:rPr>
              <a:t>有</a:t>
            </a:r>
            <a:r>
              <a:rPr lang="zh-CN" altLang="zh-CN" sz="2400" dirty="0">
                <a:solidFill>
                  <a:schemeClr val="hlink"/>
                </a:solidFill>
              </a:rPr>
              <a:t>2</a:t>
            </a:r>
            <a:r>
              <a:rPr lang="zh-CN" sz="2400" dirty="0">
                <a:solidFill>
                  <a:schemeClr val="hlink"/>
                </a:solidFill>
              </a:rPr>
              <a:t>天</a:t>
            </a:r>
            <a:r>
              <a:rPr lang="zh-CN" altLang="zh-CN" sz="2400" dirty="0">
                <a:solidFill>
                  <a:schemeClr val="hlink"/>
                </a:solidFill>
              </a:rPr>
              <a:t>R</a:t>
            </a:r>
            <a:r>
              <a:rPr lang="zh-CN" sz="2400" dirty="0">
                <a:solidFill>
                  <a:schemeClr val="hlink"/>
                </a:solidFill>
              </a:rPr>
              <a:t>值较大</a:t>
            </a:r>
            <a:r>
              <a:rPr lang="zh-CN" sz="2400" dirty="0"/>
              <a:t>。这些都是直方图所看不到的。为了判断曲线上的点子有无异常现象，必须引入判定线。判定线可根据数理统计方法计算得到。</a:t>
            </a:r>
            <a:r>
              <a:rPr lang="zh-CN" sz="2400" b="1" dirty="0">
                <a:solidFill>
                  <a:schemeClr val="hlink"/>
                </a:solidFill>
              </a:rPr>
              <a:t>这种带有判定线的图型就是控制图，判定线称之为控制界限</a:t>
            </a:r>
            <a:r>
              <a:rPr lang="zh-CN" sz="2400" b="1" dirty="0"/>
              <a:t>。</a:t>
            </a:r>
          </a:p>
          <a:p>
            <a:pPr>
              <a:lnSpc>
                <a:spcPct val="150000"/>
              </a:lnSpc>
            </a:pPr>
            <a:r>
              <a:rPr lang="zh-CN" sz="2400" dirty="0"/>
              <a:t>控制图是用于区分质量波动究竟由于偶然因素引起还是由于异常因素引起，从而判明项目实施过程</a:t>
            </a:r>
            <a:r>
              <a:rPr lang="zh-CN" sz="2400" dirty="0">
                <a:solidFill>
                  <a:schemeClr val="hlink"/>
                </a:solidFill>
              </a:rPr>
              <a:t>是否处于控制状态</a:t>
            </a:r>
            <a:r>
              <a:rPr lang="zh-CN" sz="2400" dirty="0"/>
              <a:t>的一种有效工具</a:t>
            </a:r>
            <a:r>
              <a:rPr lang="zh-CN" altLang="zh-CN" sz="2400" dirty="0"/>
              <a:t>.</a:t>
            </a:r>
          </a:p>
        </p:txBody>
      </p:sp>
      <p:graphicFrame>
        <p:nvGraphicFramePr>
          <p:cNvPr id="65540" name="Object 4"/>
          <p:cNvGraphicFramePr>
            <a:graphicFrameLocks noChangeAspect="1"/>
          </p:cNvGraphicFramePr>
          <p:nvPr/>
        </p:nvGraphicFramePr>
        <p:xfrm>
          <a:off x="4211960" y="1268760"/>
          <a:ext cx="292100" cy="358775"/>
        </p:xfrm>
        <a:graphic>
          <a:graphicData uri="http://schemas.openxmlformats.org/presentationml/2006/ole">
            <p:oleObj spid="_x0000_s107522" r:id="rId3" imgW="127427" imgH="152849" progId="Equation.3">
              <p:embed/>
            </p:oleObj>
          </a:graphicData>
        </a:graphic>
      </p:graphicFrame>
      <p:sp>
        <p:nvSpPr>
          <p:cNvPr id="5"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0"/>
            <a:ext cx="8476431" cy="980728"/>
          </a:xfrm>
        </p:spPr>
        <p:txBody>
          <a:bodyPr anchor="ctr" anchorCtr="1"/>
          <a:lstStyle/>
          <a:p>
            <a:r>
              <a:rPr lang="zh-CN" altLang="en-US" sz="3600" dirty="0">
                <a:solidFill>
                  <a:srgbClr val="C00000"/>
                </a:solidFill>
              </a:rPr>
              <a:t>项目质量控制的</a:t>
            </a:r>
            <a:r>
              <a:rPr lang="zh-CN" altLang="en-US" sz="3600" dirty="0" smtClean="0">
                <a:solidFill>
                  <a:srgbClr val="C00000"/>
                </a:solidFill>
              </a:rPr>
              <a:t>内容与对象</a:t>
            </a:r>
            <a:endParaRPr lang="zh-CN" altLang="zh-CN" sz="3600" dirty="0">
              <a:solidFill>
                <a:srgbClr val="C00000"/>
              </a:solidFill>
            </a:endParaRPr>
          </a:p>
        </p:txBody>
      </p:sp>
      <p:sp>
        <p:nvSpPr>
          <p:cNvPr id="8195" name="Rectangle 3"/>
          <p:cNvSpPr>
            <a:spLocks noGrp="1" noChangeArrowheads="1"/>
          </p:cNvSpPr>
          <p:nvPr>
            <p:ph type="body" idx="1"/>
          </p:nvPr>
        </p:nvSpPr>
        <p:spPr>
          <a:xfrm>
            <a:off x="468313" y="1124744"/>
            <a:ext cx="8486775" cy="4906169"/>
          </a:xfrm>
        </p:spPr>
        <p:txBody>
          <a:bodyPr/>
          <a:lstStyle/>
          <a:p>
            <a:pPr>
              <a:lnSpc>
                <a:spcPct val="150000"/>
              </a:lnSpc>
            </a:pPr>
            <a:r>
              <a:rPr lang="zh-CN" altLang="en-US" sz="2800" b="1" dirty="0" smtClean="0">
                <a:solidFill>
                  <a:srgbClr val="7030A0"/>
                </a:solidFill>
                <a:effectLst>
                  <a:outerShdw blurRad="38100" dist="38100" dir="2700000" algn="tl">
                    <a:srgbClr val="000000">
                      <a:alpha val="43137"/>
                    </a:srgbClr>
                  </a:outerShdw>
                </a:effectLst>
              </a:rPr>
              <a:t>控制内容：</a:t>
            </a:r>
            <a:r>
              <a:rPr lang="zh-CN" altLang="en-US" sz="2800" b="1" dirty="0" smtClean="0"/>
              <a:t>包括质量规划、工序控制、检验、验收控制、异常因素分析与消除等。</a:t>
            </a:r>
          </a:p>
          <a:p>
            <a:pPr>
              <a:lnSpc>
                <a:spcPct val="150000"/>
              </a:lnSpc>
            </a:pPr>
            <a:r>
              <a:rPr lang="zh-CN" altLang="en-US" sz="2800" b="1" dirty="0" smtClean="0">
                <a:solidFill>
                  <a:srgbClr val="7030A0"/>
                </a:solidFill>
                <a:effectLst>
                  <a:outerShdw blurRad="38100" dist="38100" dir="2700000" algn="tl">
                    <a:srgbClr val="000000">
                      <a:alpha val="43137"/>
                    </a:srgbClr>
                  </a:outerShdw>
                </a:effectLst>
              </a:rPr>
              <a:t>控制对象：</a:t>
            </a:r>
            <a:r>
              <a:rPr lang="zh-CN" altLang="en-US" sz="2800" b="1" dirty="0" smtClean="0"/>
              <a:t>生产要素、工序、计划、验收、决策等要素。</a:t>
            </a:r>
          </a:p>
          <a:p>
            <a:pPr>
              <a:lnSpc>
                <a:spcPct val="150000"/>
              </a:lnSpc>
            </a:pPr>
            <a:r>
              <a:rPr lang="zh-CN" altLang="en-US" sz="2800" b="1" dirty="0" smtClean="0">
                <a:solidFill>
                  <a:srgbClr val="7030A0"/>
                </a:solidFill>
                <a:effectLst>
                  <a:outerShdw blurRad="38100" dist="38100" dir="2700000" algn="tl">
                    <a:srgbClr val="000000">
                      <a:alpha val="43137"/>
                    </a:srgbClr>
                  </a:outerShdw>
                </a:effectLst>
              </a:rPr>
              <a:t>质量控制的最终目标：</a:t>
            </a:r>
            <a:r>
              <a:rPr lang="zh-CN" altLang="en-US" sz="2800" b="1" dirty="0" smtClean="0"/>
              <a:t>保证和提高项目质量。</a:t>
            </a:r>
            <a:endParaRPr lang="zh-CN" sz="28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r>
              <a:rPr lang="zh-CN" sz="2400" b="1"/>
              <a:t>控制图的基本格式</a:t>
            </a:r>
            <a:r>
              <a:rPr lang="zh-CN" altLang="zh-CN" sz="2400" b="1"/>
              <a:t>:</a:t>
            </a:r>
            <a:r>
              <a:rPr lang="zh-CN" altLang="zh-CN"/>
              <a:t> </a:t>
            </a:r>
          </a:p>
        </p:txBody>
      </p:sp>
      <p:grpSp>
        <p:nvGrpSpPr>
          <p:cNvPr id="2" name="Group 4"/>
          <p:cNvGrpSpPr>
            <a:grpSpLocks/>
          </p:cNvGrpSpPr>
          <p:nvPr/>
        </p:nvGrpSpPr>
        <p:grpSpPr bwMode="auto">
          <a:xfrm>
            <a:off x="1258888" y="2852738"/>
            <a:ext cx="6049962" cy="3097212"/>
            <a:chOff x="0" y="0"/>
            <a:chExt cx="6225" cy="2763"/>
          </a:xfrm>
        </p:grpSpPr>
        <p:grpSp>
          <p:nvGrpSpPr>
            <p:cNvPr id="3" name="Group 5"/>
            <p:cNvGrpSpPr>
              <a:grpSpLocks/>
            </p:cNvGrpSpPr>
            <p:nvPr/>
          </p:nvGrpSpPr>
          <p:grpSpPr bwMode="auto">
            <a:xfrm>
              <a:off x="693" y="466"/>
              <a:ext cx="3636" cy="2030"/>
              <a:chOff x="0" y="0"/>
              <a:chExt cx="3636" cy="2030"/>
            </a:xfrm>
          </p:grpSpPr>
          <p:sp>
            <p:nvSpPr>
              <p:cNvPr id="66566" name="Line 6"/>
              <p:cNvSpPr>
                <a:spLocks noChangeShapeType="1"/>
              </p:cNvSpPr>
              <p:nvPr/>
            </p:nvSpPr>
            <p:spPr bwMode="auto">
              <a:xfrm flipH="1" flipV="1">
                <a:off x="0" y="0"/>
                <a:ext cx="0" cy="2030"/>
              </a:xfrm>
              <a:prstGeom prst="line">
                <a:avLst/>
              </a:prstGeom>
              <a:noFill/>
              <a:ln w="9525" cmpd="sng">
                <a:solidFill>
                  <a:srgbClr val="000000"/>
                </a:solidFill>
                <a:round/>
                <a:headEnd/>
                <a:tailEnd type="triangle" w="med" len="med"/>
              </a:ln>
              <a:effectLst/>
            </p:spPr>
            <p:txBody>
              <a:bodyPr lIns="54000" tIns="10800" rIns="54000" bIns="10800"/>
              <a:lstStyle/>
              <a:p>
                <a:endParaRPr lang="zh-CN" altLang="en-US" sz="2400" smtClean="0">
                  <a:solidFill>
                    <a:srgbClr val="000000"/>
                  </a:solidFill>
                  <a:latin typeface="Tahoma" pitchFamily="34" charset="0"/>
                </a:endParaRPr>
              </a:p>
            </p:txBody>
          </p:sp>
          <p:grpSp>
            <p:nvGrpSpPr>
              <p:cNvPr id="4" name="Group 7"/>
              <p:cNvGrpSpPr>
                <a:grpSpLocks/>
              </p:cNvGrpSpPr>
              <p:nvPr/>
            </p:nvGrpSpPr>
            <p:grpSpPr bwMode="auto">
              <a:xfrm>
                <a:off x="0" y="785"/>
                <a:ext cx="3636" cy="1245"/>
                <a:chOff x="0" y="0"/>
                <a:chExt cx="3636" cy="1245"/>
              </a:xfrm>
            </p:grpSpPr>
            <p:sp>
              <p:nvSpPr>
                <p:cNvPr id="66568" name="Line 8"/>
                <p:cNvSpPr>
                  <a:spLocks noChangeShapeType="1"/>
                </p:cNvSpPr>
                <p:nvPr/>
              </p:nvSpPr>
              <p:spPr bwMode="auto">
                <a:xfrm>
                  <a:off x="15" y="1245"/>
                  <a:ext cx="3621" cy="0"/>
                </a:xfrm>
                <a:prstGeom prst="line">
                  <a:avLst/>
                </a:prstGeom>
                <a:noFill/>
                <a:ln w="9525" cmpd="sng">
                  <a:solidFill>
                    <a:srgbClr val="000000"/>
                  </a:solidFill>
                  <a:round/>
                  <a:headEnd/>
                  <a:tailEnd type="triangle" w="med" len="med"/>
                </a:ln>
                <a:effectLst/>
              </p:spPr>
              <p:txBody>
                <a:bodyPr lIns="54000" tIns="10800" rIns="54000" bIns="10800"/>
                <a:lstStyle/>
                <a:p>
                  <a:endParaRPr lang="zh-CN" altLang="en-US" sz="2400" smtClean="0">
                    <a:solidFill>
                      <a:srgbClr val="000000"/>
                    </a:solidFill>
                    <a:latin typeface="Tahoma" pitchFamily="34" charset="0"/>
                  </a:endParaRPr>
                </a:p>
              </p:txBody>
            </p:sp>
            <p:sp>
              <p:nvSpPr>
                <p:cNvPr id="66569" name="Line 9"/>
                <p:cNvSpPr>
                  <a:spLocks noChangeShapeType="1"/>
                </p:cNvSpPr>
                <p:nvPr/>
              </p:nvSpPr>
              <p:spPr bwMode="auto">
                <a:xfrm>
                  <a:off x="0" y="140"/>
                  <a:ext cx="2997"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6570" name="Line 10"/>
                <p:cNvSpPr>
                  <a:spLocks noChangeShapeType="1"/>
                </p:cNvSpPr>
                <p:nvPr/>
              </p:nvSpPr>
              <p:spPr bwMode="auto">
                <a:xfrm>
                  <a:off x="15" y="865"/>
                  <a:ext cx="2997"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6571" name="Line 11"/>
                <p:cNvSpPr>
                  <a:spLocks noChangeShapeType="1"/>
                </p:cNvSpPr>
                <p:nvPr/>
              </p:nvSpPr>
              <p:spPr bwMode="auto">
                <a:xfrm>
                  <a:off x="0" y="520"/>
                  <a:ext cx="2997" cy="0"/>
                </a:xfrm>
                <a:prstGeom prst="line">
                  <a:avLst/>
                </a:prstGeom>
                <a:no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66572" name="Rectangle 12"/>
                <p:cNvSpPr>
                  <a:spLocks noChangeArrowheads="1"/>
                </p:cNvSpPr>
                <p:nvPr/>
              </p:nvSpPr>
              <p:spPr bwMode="auto">
                <a:xfrm>
                  <a:off x="3012" y="0"/>
                  <a:ext cx="624" cy="290"/>
                </a:xfrm>
                <a:prstGeom prst="rect">
                  <a:avLst/>
                </a:prstGeom>
                <a:solidFill>
                  <a:srgbClr val="FFFFFF"/>
                </a:solidFill>
                <a:ln w="9525">
                  <a:noFill/>
                  <a:miter lim="800000"/>
                  <a:headEnd/>
                  <a:tailEnd/>
                </a:ln>
                <a:effectLst/>
              </p:spPr>
              <p:txBody>
                <a:bodyPr lIns="0" tIns="0" rIns="0" bIns="0"/>
                <a:lstStyle/>
                <a:p>
                  <a:pPr algn="just"/>
                  <a:r>
                    <a:rPr lang="zh-CN" altLang="zh-CN" sz="1600" smtClean="0">
                      <a:solidFill>
                        <a:srgbClr val="000000"/>
                      </a:solidFill>
                    </a:rPr>
                    <a:t>UCL</a:t>
                  </a:r>
                  <a:endParaRPr lang="zh-CN" altLang="zh-CN" sz="1600" smtClean="0">
                    <a:solidFill>
                      <a:srgbClr val="000000"/>
                    </a:solidFill>
                    <a:latin typeface="Tahoma" pitchFamily="34" charset="0"/>
                  </a:endParaRPr>
                </a:p>
              </p:txBody>
            </p:sp>
            <p:sp>
              <p:nvSpPr>
                <p:cNvPr id="66573" name="Rectangle 13"/>
                <p:cNvSpPr>
                  <a:spLocks noChangeArrowheads="1"/>
                </p:cNvSpPr>
                <p:nvPr/>
              </p:nvSpPr>
              <p:spPr bwMode="auto">
                <a:xfrm>
                  <a:off x="3012" y="375"/>
                  <a:ext cx="624" cy="290"/>
                </a:xfrm>
                <a:prstGeom prst="rect">
                  <a:avLst/>
                </a:prstGeom>
                <a:solidFill>
                  <a:srgbClr val="FFFFFF"/>
                </a:solidFill>
                <a:ln w="9525">
                  <a:noFill/>
                  <a:miter lim="800000"/>
                  <a:headEnd/>
                  <a:tailEnd/>
                </a:ln>
                <a:effectLst/>
              </p:spPr>
              <p:txBody>
                <a:bodyPr lIns="0" tIns="0" rIns="0" bIns="0"/>
                <a:lstStyle/>
                <a:p>
                  <a:pPr algn="just"/>
                  <a:r>
                    <a:rPr lang="zh-CN" altLang="zh-CN" sz="1600" smtClean="0">
                      <a:solidFill>
                        <a:srgbClr val="000000"/>
                      </a:solidFill>
                    </a:rPr>
                    <a:t>CL</a:t>
                  </a:r>
                  <a:endParaRPr lang="zh-CN" altLang="zh-CN" sz="1600" smtClean="0">
                    <a:solidFill>
                      <a:srgbClr val="000000"/>
                    </a:solidFill>
                    <a:latin typeface="Tahoma" pitchFamily="34" charset="0"/>
                  </a:endParaRPr>
                </a:p>
              </p:txBody>
            </p:sp>
            <p:sp>
              <p:nvSpPr>
                <p:cNvPr id="66574" name="Rectangle 14"/>
                <p:cNvSpPr>
                  <a:spLocks noChangeArrowheads="1"/>
                </p:cNvSpPr>
                <p:nvPr/>
              </p:nvSpPr>
              <p:spPr bwMode="auto">
                <a:xfrm>
                  <a:off x="3012" y="720"/>
                  <a:ext cx="624" cy="290"/>
                </a:xfrm>
                <a:prstGeom prst="rect">
                  <a:avLst/>
                </a:prstGeom>
                <a:solidFill>
                  <a:srgbClr val="FFFFFF"/>
                </a:solidFill>
                <a:ln w="9525">
                  <a:noFill/>
                  <a:miter lim="800000"/>
                  <a:headEnd/>
                  <a:tailEnd/>
                </a:ln>
                <a:effectLst/>
              </p:spPr>
              <p:txBody>
                <a:bodyPr lIns="0" tIns="0" rIns="0" bIns="0"/>
                <a:lstStyle/>
                <a:p>
                  <a:pPr algn="just"/>
                  <a:r>
                    <a:rPr lang="zh-CN" altLang="zh-CN" sz="1600" smtClean="0">
                      <a:solidFill>
                        <a:srgbClr val="000000"/>
                      </a:solidFill>
                    </a:rPr>
                    <a:t>LCL</a:t>
                  </a:r>
                  <a:endParaRPr lang="zh-CN" altLang="zh-CN" sz="1600" smtClean="0">
                    <a:solidFill>
                      <a:srgbClr val="000000"/>
                    </a:solidFill>
                    <a:latin typeface="Tahoma" pitchFamily="34" charset="0"/>
                  </a:endParaRPr>
                </a:p>
              </p:txBody>
            </p:sp>
          </p:grpSp>
        </p:grpSp>
        <p:sp>
          <p:nvSpPr>
            <p:cNvPr id="66575" name="Text Box 15"/>
            <p:cNvSpPr txBox="1">
              <a:spLocks noChangeArrowheads="1"/>
            </p:cNvSpPr>
            <p:nvPr/>
          </p:nvSpPr>
          <p:spPr bwMode="auto">
            <a:xfrm>
              <a:off x="0" y="0"/>
              <a:ext cx="1440" cy="468"/>
            </a:xfrm>
            <a:prstGeom prst="rect">
              <a:avLst/>
            </a:prstGeom>
            <a:solidFill>
              <a:srgbClr val="FFFFFF"/>
            </a:solidFill>
            <a:ln w="9525" cmpd="sng">
              <a:solidFill>
                <a:srgbClr val="FFFFFF"/>
              </a:solidFill>
              <a:miter lim="800000"/>
              <a:headEnd/>
              <a:tailEnd/>
            </a:ln>
            <a:effectLst/>
          </p:spPr>
          <p:txBody>
            <a:bodyPr/>
            <a:lstStyle/>
            <a:p>
              <a:pPr algn="just"/>
              <a:r>
                <a:rPr lang="zh-CN" altLang="en-US" sz="1600" smtClean="0">
                  <a:solidFill>
                    <a:srgbClr val="000000"/>
                  </a:solidFill>
                </a:rPr>
                <a:t>质量特性值</a:t>
              </a:r>
              <a:endParaRPr lang="zh-CN" altLang="en-US" sz="1600" smtClean="0">
                <a:solidFill>
                  <a:srgbClr val="000000"/>
                </a:solidFill>
                <a:latin typeface="Tahoma" pitchFamily="34" charset="0"/>
              </a:endParaRPr>
            </a:p>
          </p:txBody>
        </p:sp>
        <p:sp>
          <p:nvSpPr>
            <p:cNvPr id="66576" name="Text Box 16"/>
            <p:cNvSpPr txBox="1">
              <a:spLocks noChangeArrowheads="1"/>
            </p:cNvSpPr>
            <p:nvPr/>
          </p:nvSpPr>
          <p:spPr bwMode="auto">
            <a:xfrm>
              <a:off x="4425" y="2295"/>
              <a:ext cx="1800" cy="468"/>
            </a:xfrm>
            <a:prstGeom prst="rect">
              <a:avLst/>
            </a:prstGeom>
            <a:solidFill>
              <a:srgbClr val="FFFFFF"/>
            </a:solidFill>
            <a:ln w="9525" cmpd="sng">
              <a:solidFill>
                <a:srgbClr val="FFFFFF"/>
              </a:solidFill>
              <a:miter lim="800000"/>
              <a:headEnd/>
              <a:tailEnd/>
            </a:ln>
            <a:effectLst/>
          </p:spPr>
          <p:txBody>
            <a:bodyPr/>
            <a:lstStyle/>
            <a:p>
              <a:pPr algn="just"/>
              <a:r>
                <a:rPr lang="zh-CN" altLang="en-US" sz="1600" smtClean="0">
                  <a:solidFill>
                    <a:srgbClr val="000000"/>
                  </a:solidFill>
                </a:rPr>
                <a:t>样本号（时间）</a:t>
              </a:r>
              <a:endParaRPr lang="zh-CN" altLang="en-US" sz="1600" smtClean="0">
                <a:solidFill>
                  <a:srgbClr val="000000"/>
                </a:solidFill>
                <a:latin typeface="Tahoma" pitchFamily="34" charset="0"/>
              </a:endParaRPr>
            </a:p>
          </p:txBody>
        </p:sp>
        <p:sp>
          <p:nvSpPr>
            <p:cNvPr id="66577" name="Oval 17"/>
            <p:cNvSpPr>
              <a:spLocks noChangeArrowheads="1"/>
            </p:cNvSpPr>
            <p:nvPr/>
          </p:nvSpPr>
          <p:spPr bwMode="auto">
            <a:xfrm>
              <a:off x="1286" y="1560"/>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78" name="Oval 18"/>
            <p:cNvSpPr>
              <a:spLocks noChangeArrowheads="1"/>
            </p:cNvSpPr>
            <p:nvPr/>
          </p:nvSpPr>
          <p:spPr bwMode="auto">
            <a:xfrm>
              <a:off x="1646" y="1949"/>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79" name="Oval 19"/>
            <p:cNvSpPr>
              <a:spLocks noChangeArrowheads="1"/>
            </p:cNvSpPr>
            <p:nvPr/>
          </p:nvSpPr>
          <p:spPr bwMode="auto">
            <a:xfrm>
              <a:off x="2186" y="1949"/>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80" name="Oval 20"/>
            <p:cNvSpPr>
              <a:spLocks noChangeArrowheads="1"/>
            </p:cNvSpPr>
            <p:nvPr/>
          </p:nvSpPr>
          <p:spPr bwMode="auto">
            <a:xfrm>
              <a:off x="2546" y="1560"/>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81" name="Oval 21"/>
            <p:cNvSpPr>
              <a:spLocks noChangeArrowheads="1"/>
            </p:cNvSpPr>
            <p:nvPr/>
          </p:nvSpPr>
          <p:spPr bwMode="auto">
            <a:xfrm>
              <a:off x="2906" y="1793"/>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82" name="Oval 22"/>
            <p:cNvSpPr>
              <a:spLocks noChangeArrowheads="1"/>
            </p:cNvSpPr>
            <p:nvPr/>
          </p:nvSpPr>
          <p:spPr bwMode="auto">
            <a:xfrm>
              <a:off x="3266" y="1637"/>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sp>
          <p:nvSpPr>
            <p:cNvPr id="66583" name="Oval 23"/>
            <p:cNvSpPr>
              <a:spLocks noChangeArrowheads="1"/>
            </p:cNvSpPr>
            <p:nvPr/>
          </p:nvSpPr>
          <p:spPr bwMode="auto">
            <a:xfrm>
              <a:off x="3626" y="1560"/>
              <a:ext cx="79" cy="79"/>
            </a:xfrm>
            <a:prstGeom prst="ellipse">
              <a:avLst/>
            </a:prstGeom>
            <a:solidFill>
              <a:srgbClr val="333333"/>
            </a:solidFill>
            <a:ln w="9525" cmpd="sng">
              <a:solidFill>
                <a:srgbClr val="000000"/>
              </a:solidFill>
              <a:round/>
              <a:headEnd/>
              <a:tailEnd/>
            </a:ln>
            <a:effectLst/>
          </p:spPr>
          <p:txBody>
            <a:bodyPr/>
            <a:lstStyle/>
            <a:p>
              <a:endParaRPr lang="zh-CN" altLang="en-US" sz="2400" smtClean="0">
                <a:solidFill>
                  <a:srgbClr val="000000"/>
                </a:solidFill>
                <a:latin typeface="Tahoma" pitchFamily="34" charset="0"/>
              </a:endParaRPr>
            </a:p>
          </p:txBody>
        </p:sp>
      </p:grpSp>
      <p:sp>
        <p:nvSpPr>
          <p:cNvPr id="24"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250825" y="1052736"/>
            <a:ext cx="8704263" cy="5051202"/>
          </a:xfrm>
        </p:spPr>
        <p:txBody>
          <a:bodyPr/>
          <a:lstStyle/>
          <a:p>
            <a:pPr>
              <a:lnSpc>
                <a:spcPts val="3200"/>
              </a:lnSpc>
            </a:pPr>
            <a:r>
              <a:rPr lang="zh-CN" sz="2400" dirty="0"/>
              <a:t>控制图上一般有三条控制界限</a:t>
            </a:r>
            <a:r>
              <a:rPr lang="zh-CN" altLang="zh-CN" sz="2400" dirty="0"/>
              <a:t>:</a:t>
            </a:r>
          </a:p>
          <a:p>
            <a:pPr>
              <a:lnSpc>
                <a:spcPts val="3200"/>
              </a:lnSpc>
            </a:pPr>
            <a:r>
              <a:rPr lang="zh-CN" sz="2400" dirty="0"/>
              <a:t>控制上限，可用</a:t>
            </a:r>
            <a:r>
              <a:rPr lang="zh-CN" altLang="zh-CN" sz="2400" dirty="0"/>
              <a:t>UCL(upper control limit)</a:t>
            </a:r>
            <a:r>
              <a:rPr lang="zh-CN" sz="2400" dirty="0"/>
              <a:t>表示；</a:t>
            </a:r>
          </a:p>
          <a:p>
            <a:pPr>
              <a:lnSpc>
                <a:spcPts val="3200"/>
              </a:lnSpc>
            </a:pPr>
            <a:r>
              <a:rPr lang="zh-CN" sz="2400" dirty="0"/>
              <a:t>控制下限，用</a:t>
            </a:r>
            <a:r>
              <a:rPr lang="zh-CN" altLang="zh-CN" sz="2400" dirty="0"/>
              <a:t>LCL(lower control limit)</a:t>
            </a:r>
            <a:r>
              <a:rPr lang="zh-CN" sz="2400" dirty="0"/>
              <a:t>表示；</a:t>
            </a:r>
          </a:p>
          <a:p>
            <a:pPr>
              <a:lnSpc>
                <a:spcPts val="3200"/>
              </a:lnSpc>
            </a:pPr>
            <a:r>
              <a:rPr lang="zh-CN" sz="2400" dirty="0"/>
              <a:t>中心线，用</a:t>
            </a:r>
            <a:r>
              <a:rPr lang="zh-CN" altLang="zh-CN" sz="2400" dirty="0"/>
              <a:t>CL(central line)</a:t>
            </a:r>
            <a:r>
              <a:rPr lang="zh-CN" sz="2400" dirty="0"/>
              <a:t>表示。</a:t>
            </a:r>
          </a:p>
          <a:p>
            <a:pPr>
              <a:lnSpc>
                <a:spcPts val="3200"/>
              </a:lnSpc>
            </a:pPr>
            <a:r>
              <a:rPr lang="zh-CN" sz="2400" dirty="0"/>
              <a:t>将所控制的质量特性值在控制图上打点，若</a:t>
            </a:r>
            <a:r>
              <a:rPr lang="zh-CN" sz="2400" dirty="0" smtClean="0"/>
              <a:t>点全</a:t>
            </a:r>
            <a:r>
              <a:rPr lang="zh-CN" sz="2400" dirty="0"/>
              <a:t>部落在上下</a:t>
            </a:r>
            <a:r>
              <a:rPr lang="zh-CN" sz="2400" dirty="0">
                <a:solidFill>
                  <a:schemeClr val="hlink"/>
                </a:solidFill>
              </a:rPr>
              <a:t>控制界限内</a:t>
            </a:r>
            <a:r>
              <a:rPr lang="zh-CN" sz="2400" dirty="0"/>
              <a:t>，且</a:t>
            </a:r>
            <a:r>
              <a:rPr lang="zh-CN" sz="2400" dirty="0" smtClean="0"/>
              <a:t>点的</a:t>
            </a:r>
            <a:r>
              <a:rPr lang="zh-CN" sz="2400" dirty="0">
                <a:solidFill>
                  <a:schemeClr val="hlink"/>
                </a:solidFill>
              </a:rPr>
              <a:t>排列无缺陷</a:t>
            </a:r>
            <a:r>
              <a:rPr lang="zh-CN" sz="2400" dirty="0"/>
              <a:t>（如链、倾向、接近、周期等），则可判断项目实施过程处于控制状态，否则就认为项目实施过程中存在异常因素，必须查明，予以消除。</a:t>
            </a:r>
          </a:p>
          <a:p>
            <a:pPr>
              <a:lnSpc>
                <a:spcPts val="3200"/>
              </a:lnSpc>
            </a:pPr>
            <a:r>
              <a:rPr lang="zh-CN" sz="2400" dirty="0"/>
              <a:t>控制界限是判断项目实施过程是否发生异常变化，是否存在异常因素的尺度</a:t>
            </a:r>
            <a:r>
              <a:rPr lang="zh-CN" altLang="zh-CN" sz="2400" dirty="0"/>
              <a:t>.</a:t>
            </a:r>
            <a:r>
              <a:rPr lang="zh-CN" sz="2400" dirty="0"/>
              <a:t>确定控制界限是制作控制图的关键。</a:t>
            </a:r>
          </a:p>
        </p:txBody>
      </p:sp>
      <p:sp>
        <p:nvSpPr>
          <p:cNvPr id="6758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67589" name="Rectangle 5"/>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6759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sz="half" idx="1"/>
          </p:nvPr>
        </p:nvSpPr>
        <p:spPr>
          <a:xfrm>
            <a:off x="611560" y="1052736"/>
            <a:ext cx="8064896" cy="4330824"/>
          </a:xfrm>
        </p:spPr>
        <p:txBody>
          <a:bodyPr/>
          <a:lstStyle/>
          <a:p>
            <a:pPr>
              <a:lnSpc>
                <a:spcPct val="150000"/>
              </a:lnSpc>
            </a:pPr>
            <a:r>
              <a:rPr lang="zh-CN" sz="2400" dirty="0"/>
              <a:t>控制界限可根据数理统计原理计算得到。世界上较多国家都是采用</a:t>
            </a:r>
            <a:r>
              <a:rPr lang="zh-CN" sz="2400" dirty="0">
                <a:latin typeface="Arial"/>
              </a:rPr>
              <a:t>“</a:t>
            </a:r>
            <a:r>
              <a:rPr lang="zh-CN" sz="2400" dirty="0">
                <a:solidFill>
                  <a:schemeClr val="hlink"/>
                </a:solidFill>
              </a:rPr>
              <a:t>三倍标准差法</a:t>
            </a:r>
            <a:r>
              <a:rPr lang="zh-CN" sz="2400" dirty="0">
                <a:latin typeface="Arial"/>
              </a:rPr>
              <a:t>”</a:t>
            </a:r>
            <a:r>
              <a:rPr lang="zh-CN" sz="2400" dirty="0"/>
              <a:t>，即</a:t>
            </a:r>
            <a:r>
              <a:rPr lang="zh-CN" sz="2400" dirty="0">
                <a:latin typeface="Arial"/>
              </a:rPr>
              <a:t>“</a:t>
            </a:r>
            <a:r>
              <a:rPr lang="zh-CN" sz="2400" dirty="0"/>
              <a:t>         </a:t>
            </a:r>
            <a:r>
              <a:rPr lang="zh-CN" sz="2400" dirty="0">
                <a:latin typeface="Arial"/>
              </a:rPr>
              <a:t>”</a:t>
            </a:r>
            <a:r>
              <a:rPr lang="zh-CN" sz="2400" dirty="0"/>
              <a:t>方式确定控制界线，以质量特性值（统计数据）的</a:t>
            </a:r>
            <a:r>
              <a:rPr lang="zh-CN" sz="2400" dirty="0">
                <a:solidFill>
                  <a:schemeClr val="hlink"/>
                </a:solidFill>
              </a:rPr>
              <a:t>平均值作为中心线</a:t>
            </a:r>
            <a:r>
              <a:rPr lang="zh-CN" sz="2400" dirty="0"/>
              <a:t>，以中心线为基准</a:t>
            </a:r>
            <a:r>
              <a:rPr lang="zh-CN" sz="2400" dirty="0">
                <a:solidFill>
                  <a:schemeClr val="hlink"/>
                </a:solidFill>
              </a:rPr>
              <a:t>往上</a:t>
            </a:r>
            <a:r>
              <a:rPr lang="zh-CN" altLang="zh-CN" sz="2400" dirty="0">
                <a:solidFill>
                  <a:schemeClr val="hlink"/>
                </a:solidFill>
              </a:rPr>
              <a:t>3</a:t>
            </a:r>
            <a:r>
              <a:rPr lang="zh-CN" sz="2400" dirty="0">
                <a:solidFill>
                  <a:schemeClr val="hlink"/>
                </a:solidFill>
              </a:rPr>
              <a:t>倍的标准差确定为控制上限</a:t>
            </a:r>
            <a:r>
              <a:rPr lang="zh-CN" sz="2400" dirty="0"/>
              <a:t>，</a:t>
            </a:r>
            <a:r>
              <a:rPr lang="zh-CN" sz="2400" dirty="0">
                <a:solidFill>
                  <a:schemeClr val="hlink"/>
                </a:solidFill>
              </a:rPr>
              <a:t>向下</a:t>
            </a:r>
            <a:r>
              <a:rPr lang="zh-CN" altLang="zh-CN" sz="2400" dirty="0">
                <a:solidFill>
                  <a:schemeClr val="hlink"/>
                </a:solidFill>
              </a:rPr>
              <a:t>3</a:t>
            </a:r>
            <a:r>
              <a:rPr lang="zh-CN" sz="2400" dirty="0">
                <a:solidFill>
                  <a:schemeClr val="hlink"/>
                </a:solidFill>
              </a:rPr>
              <a:t>倍的标准差确定为控制下限</a:t>
            </a:r>
            <a:r>
              <a:rPr lang="zh-CN" sz="2400" dirty="0"/>
              <a:t>。若设质量特征值均值为    ，标准差为       ，则：</a:t>
            </a:r>
          </a:p>
          <a:p>
            <a:pPr>
              <a:lnSpc>
                <a:spcPct val="150000"/>
              </a:lnSpc>
            </a:pPr>
            <a:endParaRPr lang="zh-CN" altLang="zh-CN" sz="2400" dirty="0"/>
          </a:p>
        </p:txBody>
      </p:sp>
      <p:graphicFrame>
        <p:nvGraphicFramePr>
          <p:cNvPr id="68612" name="Object 4"/>
          <p:cNvGraphicFramePr>
            <a:graphicFrameLocks noChangeAspect="1"/>
          </p:cNvGraphicFramePr>
          <p:nvPr>
            <p:ph sz="quarter" idx="2"/>
          </p:nvPr>
        </p:nvGraphicFramePr>
        <p:xfrm>
          <a:off x="6084168" y="1772816"/>
          <a:ext cx="431800" cy="377825"/>
        </p:xfrm>
        <a:graphic>
          <a:graphicData uri="http://schemas.openxmlformats.org/presentationml/2006/ole">
            <p:oleObj spid="_x0000_s108546" r:id="rId3" imgW="203605" imgH="178194" progId="Equation.3">
              <p:embed/>
            </p:oleObj>
          </a:graphicData>
        </a:graphic>
      </p:graphicFrame>
      <p:graphicFrame>
        <p:nvGraphicFramePr>
          <p:cNvPr id="68613" name="Object 5"/>
          <p:cNvGraphicFramePr>
            <a:graphicFrameLocks noChangeAspect="1"/>
          </p:cNvGraphicFramePr>
          <p:nvPr>
            <p:ph sz="quarter" idx="3"/>
          </p:nvPr>
        </p:nvGraphicFramePr>
        <p:xfrm>
          <a:off x="1403648" y="3933056"/>
          <a:ext cx="331788" cy="431800"/>
        </p:xfrm>
        <a:graphic>
          <a:graphicData uri="http://schemas.openxmlformats.org/presentationml/2006/ole">
            <p:oleObj spid="_x0000_s108547" r:id="rId4" imgW="127317" imgH="165417" progId="Equation.3">
              <p:embed/>
            </p:oleObj>
          </a:graphicData>
        </a:graphic>
      </p:graphicFrame>
      <p:graphicFrame>
        <p:nvGraphicFramePr>
          <p:cNvPr id="68614" name="Object 6"/>
          <p:cNvGraphicFramePr>
            <a:graphicFrameLocks noChangeAspect="1"/>
          </p:cNvGraphicFramePr>
          <p:nvPr/>
        </p:nvGraphicFramePr>
        <p:xfrm>
          <a:off x="3347864" y="4005064"/>
          <a:ext cx="287338" cy="287338"/>
        </p:xfrm>
        <a:graphic>
          <a:graphicData uri="http://schemas.openxmlformats.org/presentationml/2006/ole">
            <p:oleObj spid="_x0000_s108548" r:id="rId5" imgW="140321" imgH="140321" progId="Equation.3">
              <p:embed/>
            </p:oleObj>
          </a:graphicData>
        </a:graphic>
      </p:graphicFrame>
      <p:sp>
        <p:nvSpPr>
          <p:cNvPr id="68615" name="Rectangle 7"/>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68616" name="Object 8"/>
          <p:cNvGraphicFramePr>
            <a:graphicFrameLocks noChangeAspect="1"/>
          </p:cNvGraphicFramePr>
          <p:nvPr/>
        </p:nvGraphicFramePr>
        <p:xfrm>
          <a:off x="3635375" y="4581525"/>
          <a:ext cx="2160588" cy="1546225"/>
        </p:xfrm>
        <a:graphic>
          <a:graphicData uri="http://schemas.openxmlformats.org/presentationml/2006/ole">
            <p:oleObj spid="_x0000_s108549" r:id="rId6" imgW="902409" imgH="648298" progId="Equation.3">
              <p:embed/>
            </p:oleObj>
          </a:graphicData>
        </a:graphic>
      </p:graphicFrame>
      <p:sp>
        <p:nvSpPr>
          <p:cNvPr id="9" name="Rectangle 2"/>
          <p:cNvSpPr>
            <a:spLocks noGrp="1" noChangeArrowheads="1"/>
          </p:cNvSpPr>
          <p:nvPr>
            <p:ph type="title"/>
          </p:nvPr>
        </p:nvSpPr>
        <p:spPr>
          <a:xfrm>
            <a:off x="467544" y="0"/>
            <a:ext cx="8476431" cy="980728"/>
          </a:xfrm>
        </p:spPr>
        <p:txBody>
          <a:bodyPr anchor="ctr" anchorCtr="1"/>
          <a:lstStyle/>
          <a:p>
            <a:r>
              <a:rPr lang="zh-CN" altLang="zh-CN" sz="3600" b="1" dirty="0" smtClean="0">
                <a:solidFill>
                  <a:srgbClr val="C00000"/>
                </a:solidFill>
                <a:effectLst>
                  <a:outerShdw blurRad="38100" dist="38100" dir="2700000" algn="tl">
                    <a:srgbClr val="000000">
                      <a:alpha val="43137"/>
                    </a:srgbClr>
                  </a:outerShdw>
                </a:effectLst>
              </a:rPr>
              <a:t>控制图法</a:t>
            </a:r>
            <a:endParaRPr lang="zh-CN" altLang="zh-CN" sz="36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468313" y="1196752"/>
            <a:ext cx="8486775" cy="4320480"/>
          </a:xfrm>
        </p:spPr>
        <p:txBody>
          <a:bodyPr/>
          <a:lstStyle/>
          <a:p>
            <a:pPr>
              <a:lnSpc>
                <a:spcPts val="3300"/>
              </a:lnSpc>
            </a:pPr>
            <a:r>
              <a:rPr lang="zh-CN" altLang="zh-CN" sz="2400" dirty="0"/>
              <a:t>     </a:t>
            </a:r>
            <a:r>
              <a:rPr lang="zh-CN" sz="2400" b="1" dirty="0"/>
              <a:t>原理 </a:t>
            </a:r>
            <a:r>
              <a:rPr lang="zh-CN" altLang="zh-CN" sz="2400" b="1" dirty="0"/>
              <a:t>:</a:t>
            </a:r>
          </a:p>
          <a:p>
            <a:pPr>
              <a:lnSpc>
                <a:spcPts val="3300"/>
              </a:lnSpc>
              <a:buFont typeface="Wingdings" pitchFamily="2" charset="2"/>
              <a:buNone/>
            </a:pPr>
            <a:r>
              <a:rPr lang="zh-CN" altLang="zh-CN" sz="2400" dirty="0"/>
              <a:t>   </a:t>
            </a:r>
            <a:r>
              <a:rPr lang="zh-CN" sz="2400" dirty="0"/>
              <a:t>正态分布中，数据落在            之间的概率为</a:t>
            </a:r>
            <a:r>
              <a:rPr lang="zh-CN" altLang="zh-CN" sz="2400" dirty="0"/>
              <a:t>99.73%</a:t>
            </a:r>
            <a:r>
              <a:rPr lang="zh-CN" sz="2400" dirty="0"/>
              <a:t>，在范围之外的数据发生的概率仅</a:t>
            </a:r>
            <a:r>
              <a:rPr lang="zh-CN" altLang="zh-CN" sz="2400" dirty="0"/>
              <a:t>0.27%</a:t>
            </a:r>
            <a:r>
              <a:rPr lang="zh-CN" sz="2400" dirty="0"/>
              <a:t>，属小概率事件。根据</a:t>
            </a:r>
            <a:r>
              <a:rPr lang="zh-CN" sz="2400" b="1" dirty="0">
                <a:solidFill>
                  <a:srgbClr val="C00000"/>
                </a:solidFill>
                <a:effectLst>
                  <a:outerShdw blurRad="38100" dist="38100" dir="2700000" algn="tl">
                    <a:srgbClr val="000000">
                      <a:alpha val="43137"/>
                    </a:srgbClr>
                  </a:outerShdw>
                </a:effectLst>
              </a:rPr>
              <a:t>小概率事件不可能发生的原理</a:t>
            </a:r>
            <a:r>
              <a:rPr lang="zh-CN" sz="2400" dirty="0"/>
              <a:t>，若只做了几次或几十次试验或观测，数据应在             之间波动，这是一种正常波动，可判断项目处于正常状态。反之，则可判断项目实施过程出现了异常。统计判断可能会产生两类错误，即</a:t>
            </a:r>
            <a:r>
              <a:rPr lang="zh-CN" sz="2400" b="1" dirty="0">
                <a:solidFill>
                  <a:srgbClr val="C00000"/>
                </a:solidFill>
                <a:effectLst>
                  <a:outerShdw blurRad="38100" dist="38100" dir="2700000" algn="tl">
                    <a:srgbClr val="000000">
                      <a:alpha val="43137"/>
                    </a:srgbClr>
                  </a:outerShdw>
                </a:effectLst>
              </a:rPr>
              <a:t>弃真错误和取伪错误</a:t>
            </a:r>
            <a:r>
              <a:rPr lang="zh-CN" sz="2400" dirty="0"/>
              <a:t>，这是矛盾的两个方面，要想同时避免两种错误是不可能的，只能使两种错误的综合损失最小。若控制上下限定为               ，根据数理统计原理可知，出现弃真错误的概率为</a:t>
            </a:r>
            <a:r>
              <a:rPr lang="zh-CN" altLang="zh-CN" sz="2400" dirty="0"/>
              <a:t>0.3%</a:t>
            </a:r>
            <a:r>
              <a:rPr lang="zh-CN" sz="2400" dirty="0"/>
              <a:t>，出现取伪错误的概率为</a:t>
            </a:r>
            <a:r>
              <a:rPr lang="zh-CN" altLang="zh-CN" sz="2400" dirty="0"/>
              <a:t>5%</a:t>
            </a:r>
            <a:r>
              <a:rPr lang="zh-CN" sz="2400" dirty="0"/>
              <a:t>，这两种错误所造成的综合损失最小。</a:t>
            </a:r>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69637" name="Object 5"/>
          <p:cNvGraphicFramePr>
            <a:graphicFrameLocks noChangeAspect="1"/>
          </p:cNvGraphicFramePr>
          <p:nvPr/>
        </p:nvGraphicFramePr>
        <p:xfrm>
          <a:off x="899592" y="1268760"/>
          <a:ext cx="431800" cy="390525"/>
        </p:xfrm>
        <a:graphic>
          <a:graphicData uri="http://schemas.openxmlformats.org/presentationml/2006/ole">
            <p:oleObj spid="_x0000_s109570" r:id="rId3" imgW="203605" imgH="178194" progId="Equation.3">
              <p:embed/>
            </p:oleObj>
          </a:graphicData>
        </a:graphic>
      </p:graphicFrame>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69639" name="Object 7"/>
          <p:cNvGraphicFramePr>
            <a:graphicFrameLocks noChangeAspect="1"/>
          </p:cNvGraphicFramePr>
          <p:nvPr/>
        </p:nvGraphicFramePr>
        <p:xfrm>
          <a:off x="4067944" y="1700808"/>
          <a:ext cx="863600" cy="403225"/>
        </p:xfrm>
        <a:graphic>
          <a:graphicData uri="http://schemas.openxmlformats.org/presentationml/2006/ole">
            <p:oleObj spid="_x0000_s109571" r:id="rId4" imgW="432304" imgH="203605" progId="Equation.3">
              <p:embed/>
            </p:oleObj>
          </a:graphicData>
        </a:graphic>
      </p:graphicFrame>
      <p:sp>
        <p:nvSpPr>
          <p:cNvPr id="69640"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69641" name="Object 9"/>
          <p:cNvGraphicFramePr>
            <a:graphicFrameLocks noChangeAspect="1"/>
          </p:cNvGraphicFramePr>
          <p:nvPr/>
        </p:nvGraphicFramePr>
        <p:xfrm>
          <a:off x="3275856" y="2996952"/>
          <a:ext cx="863600" cy="403225"/>
        </p:xfrm>
        <a:graphic>
          <a:graphicData uri="http://schemas.openxmlformats.org/presentationml/2006/ole">
            <p:oleObj spid="_x0000_s109572" r:id="rId5" imgW="432304" imgH="203605" progId="Equation.3">
              <p:embed/>
            </p:oleObj>
          </a:graphicData>
        </a:graphic>
      </p:graphicFrame>
      <p:sp>
        <p:nvSpPr>
          <p:cNvPr id="69642"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69643" name="Object 11"/>
          <p:cNvGraphicFramePr>
            <a:graphicFrameLocks noChangeAspect="1"/>
          </p:cNvGraphicFramePr>
          <p:nvPr/>
        </p:nvGraphicFramePr>
        <p:xfrm>
          <a:off x="1403648" y="5085184"/>
          <a:ext cx="936625" cy="436562"/>
        </p:xfrm>
        <a:graphic>
          <a:graphicData uri="http://schemas.openxmlformats.org/presentationml/2006/ole">
            <p:oleObj spid="_x0000_s109573" r:id="rId6" imgW="432304" imgH="203605" progId="Equation.3">
              <p:embed/>
            </p:oleObj>
          </a:graphicData>
        </a:graphic>
      </p:graphicFrame>
      <p:sp>
        <p:nvSpPr>
          <p:cNvPr id="12"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p:txBody>
          <a:bodyPr/>
          <a:lstStyle/>
          <a:p>
            <a:pPr>
              <a:lnSpc>
                <a:spcPts val="3100"/>
              </a:lnSpc>
            </a:pPr>
            <a:r>
              <a:rPr lang="zh-CN" sz="2400" b="1" dirty="0"/>
              <a:t>控制图类型</a:t>
            </a:r>
            <a:r>
              <a:rPr lang="zh-CN" altLang="zh-CN" sz="2400" b="1" dirty="0"/>
              <a:t>:</a:t>
            </a:r>
            <a:r>
              <a:rPr lang="zh-CN" sz="2400" dirty="0"/>
              <a:t>根据控制对象（不同的统计量）的不同，可分为</a:t>
            </a:r>
            <a:r>
              <a:rPr lang="zh-CN" sz="2400" b="1" dirty="0">
                <a:solidFill>
                  <a:srgbClr val="C00000"/>
                </a:solidFill>
                <a:effectLst>
                  <a:outerShdw blurRad="38100" dist="38100" dir="2700000" algn="tl">
                    <a:srgbClr val="000000">
                      <a:alpha val="43137"/>
                    </a:srgbClr>
                  </a:outerShdw>
                </a:effectLst>
              </a:rPr>
              <a:t>计量值控制图和计数值控制图</a:t>
            </a:r>
            <a:r>
              <a:rPr lang="zh-CN" sz="2400" dirty="0"/>
              <a:t>两大类。</a:t>
            </a:r>
          </a:p>
          <a:p>
            <a:pPr>
              <a:lnSpc>
                <a:spcPts val="3100"/>
              </a:lnSpc>
            </a:pPr>
            <a:r>
              <a:rPr lang="zh-CN" sz="2400" b="1" dirty="0"/>
              <a:t>（</a:t>
            </a:r>
            <a:r>
              <a:rPr lang="zh-CN" altLang="zh-CN" sz="2400" b="1" dirty="0"/>
              <a:t>1</a:t>
            </a:r>
            <a:r>
              <a:rPr lang="zh-CN" sz="2400" b="1" dirty="0"/>
              <a:t>）计量值控制图</a:t>
            </a:r>
            <a:endParaRPr lang="zh-CN" sz="2400" dirty="0"/>
          </a:p>
          <a:p>
            <a:pPr indent="200025">
              <a:lnSpc>
                <a:spcPts val="3100"/>
              </a:lnSpc>
              <a:buNone/>
            </a:pPr>
            <a:r>
              <a:rPr lang="zh-CN" altLang="zh-CN" sz="2400" dirty="0"/>
              <a:t>1) </a:t>
            </a:r>
            <a:r>
              <a:rPr lang="zh-CN" sz="2400" dirty="0"/>
              <a:t>平均值控制图。</a:t>
            </a:r>
          </a:p>
          <a:p>
            <a:pPr indent="200025">
              <a:lnSpc>
                <a:spcPts val="3100"/>
              </a:lnSpc>
              <a:buNone/>
            </a:pPr>
            <a:r>
              <a:rPr lang="zh-CN" altLang="zh-CN" sz="2400" dirty="0"/>
              <a:t>2) </a:t>
            </a:r>
            <a:r>
              <a:rPr lang="zh-CN" sz="2400" dirty="0"/>
              <a:t>中位图控制图。</a:t>
            </a:r>
          </a:p>
          <a:p>
            <a:pPr indent="200025">
              <a:lnSpc>
                <a:spcPts val="3100"/>
              </a:lnSpc>
              <a:buNone/>
            </a:pPr>
            <a:r>
              <a:rPr lang="zh-CN" altLang="zh-CN" sz="2400" dirty="0"/>
              <a:t>3) </a:t>
            </a:r>
            <a:r>
              <a:rPr lang="zh-CN" sz="2400" dirty="0"/>
              <a:t>单值控制图。</a:t>
            </a:r>
          </a:p>
          <a:p>
            <a:pPr indent="200025">
              <a:lnSpc>
                <a:spcPts val="3100"/>
              </a:lnSpc>
              <a:buNone/>
            </a:pPr>
            <a:r>
              <a:rPr lang="zh-CN" altLang="zh-CN" sz="2400" dirty="0"/>
              <a:t>4) </a:t>
            </a:r>
            <a:r>
              <a:rPr lang="zh-CN" sz="2400" dirty="0"/>
              <a:t>移动平均值控制图。</a:t>
            </a:r>
          </a:p>
          <a:p>
            <a:pPr indent="200025">
              <a:lnSpc>
                <a:spcPts val="3100"/>
              </a:lnSpc>
              <a:buNone/>
            </a:pPr>
            <a:r>
              <a:rPr lang="zh-CN" altLang="zh-CN" sz="2400" dirty="0"/>
              <a:t>5) </a:t>
            </a:r>
            <a:r>
              <a:rPr lang="zh-CN" sz="2400" dirty="0"/>
              <a:t>标准差</a:t>
            </a:r>
            <a:r>
              <a:rPr lang="zh-CN" altLang="zh-CN" sz="2400" dirty="0"/>
              <a:t>S</a:t>
            </a:r>
            <a:r>
              <a:rPr lang="zh-CN" sz="2400" dirty="0"/>
              <a:t>控制图。</a:t>
            </a:r>
          </a:p>
          <a:p>
            <a:pPr indent="200025">
              <a:lnSpc>
                <a:spcPts val="3100"/>
              </a:lnSpc>
              <a:buNone/>
            </a:pPr>
            <a:r>
              <a:rPr lang="zh-CN" altLang="zh-CN" sz="2400" dirty="0"/>
              <a:t>6) </a:t>
            </a:r>
            <a:r>
              <a:rPr lang="zh-CN" sz="2400" dirty="0"/>
              <a:t>移动标准差控制图。</a:t>
            </a:r>
          </a:p>
          <a:p>
            <a:pPr indent="200025">
              <a:lnSpc>
                <a:spcPts val="3100"/>
              </a:lnSpc>
              <a:buNone/>
            </a:pPr>
            <a:r>
              <a:rPr lang="zh-CN" altLang="zh-CN" sz="2400" dirty="0"/>
              <a:t>7) </a:t>
            </a:r>
            <a:r>
              <a:rPr lang="zh-CN" sz="2400" dirty="0"/>
              <a:t>极差</a:t>
            </a:r>
            <a:r>
              <a:rPr lang="zh-CN" altLang="zh-CN" sz="2400" dirty="0"/>
              <a:t>R</a:t>
            </a:r>
            <a:r>
              <a:rPr lang="zh-CN" sz="2400" dirty="0"/>
              <a:t>控制图。</a:t>
            </a:r>
          </a:p>
          <a:p>
            <a:pPr indent="200025">
              <a:lnSpc>
                <a:spcPts val="3100"/>
              </a:lnSpc>
              <a:buNone/>
            </a:pPr>
            <a:r>
              <a:rPr lang="zh-CN" altLang="zh-CN" sz="2400" dirty="0"/>
              <a:t>8) </a:t>
            </a:r>
            <a:r>
              <a:rPr lang="zh-CN" sz="2400" dirty="0"/>
              <a:t>移动极差控制图。</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p:txBody>
          <a:bodyPr/>
          <a:lstStyle/>
          <a:p>
            <a:pPr>
              <a:lnSpc>
                <a:spcPct val="150000"/>
              </a:lnSpc>
            </a:pPr>
            <a:r>
              <a:rPr lang="zh-CN" sz="2800" dirty="0"/>
              <a:t>以上</a:t>
            </a:r>
            <a:r>
              <a:rPr lang="zh-CN" altLang="zh-CN" sz="2800" dirty="0"/>
              <a:t>8</a:t>
            </a:r>
            <a:r>
              <a:rPr lang="zh-CN" sz="2800" dirty="0"/>
              <a:t>种为单统计量控制图，根据需要，上述控制图可以结合起来使用，常见的有：</a:t>
            </a:r>
          </a:p>
          <a:p>
            <a:pPr>
              <a:lnSpc>
                <a:spcPct val="150000"/>
              </a:lnSpc>
            </a:pPr>
            <a:r>
              <a:rPr lang="zh-CN" sz="2800" dirty="0"/>
              <a:t>平均值与极差控制图。</a:t>
            </a:r>
          </a:p>
          <a:p>
            <a:pPr>
              <a:lnSpc>
                <a:spcPct val="150000"/>
              </a:lnSpc>
            </a:pPr>
            <a:r>
              <a:rPr lang="zh-CN" sz="2800" dirty="0"/>
              <a:t>平均值与标准差控制图。</a:t>
            </a:r>
          </a:p>
          <a:p>
            <a:pPr>
              <a:lnSpc>
                <a:spcPct val="150000"/>
              </a:lnSpc>
            </a:pPr>
            <a:r>
              <a:rPr lang="zh-CN" sz="2800" dirty="0"/>
              <a:t>中位图与极差控制图。</a:t>
            </a:r>
          </a:p>
          <a:p>
            <a:pPr>
              <a:lnSpc>
                <a:spcPct val="150000"/>
              </a:lnSpc>
            </a:pPr>
            <a:r>
              <a:rPr lang="zh-CN" sz="2800" dirty="0"/>
              <a:t>单值与移动极差控制图。</a:t>
            </a:r>
          </a:p>
          <a:p>
            <a:pPr>
              <a:lnSpc>
                <a:spcPct val="150000"/>
              </a:lnSpc>
            </a:pPr>
            <a:r>
              <a:rPr lang="zh-CN" sz="2800" dirty="0"/>
              <a:t>移动均值与移动标准差控制图。</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p:txBody>
          <a:bodyPr/>
          <a:lstStyle/>
          <a:p>
            <a:pPr>
              <a:lnSpc>
                <a:spcPct val="150000"/>
              </a:lnSpc>
            </a:pPr>
            <a:r>
              <a:rPr lang="zh-CN" altLang="zh-CN" sz="2800" b="1" dirty="0"/>
              <a:t>(2) </a:t>
            </a:r>
            <a:r>
              <a:rPr lang="zh-CN" sz="2800" b="1" dirty="0"/>
              <a:t>计数值控制图</a:t>
            </a:r>
          </a:p>
          <a:p>
            <a:pPr>
              <a:lnSpc>
                <a:spcPct val="150000"/>
              </a:lnSpc>
            </a:pPr>
            <a:r>
              <a:rPr lang="zh-CN" altLang="zh-CN" sz="2800" dirty="0"/>
              <a:t>1) </a:t>
            </a:r>
            <a:r>
              <a:rPr lang="zh-CN" sz="2800" dirty="0"/>
              <a:t>不合格品</a:t>
            </a:r>
            <a:r>
              <a:rPr lang="zh-CN" sz="2800" dirty="0">
                <a:solidFill>
                  <a:schemeClr val="hlink"/>
                </a:solidFill>
              </a:rPr>
              <a:t>数</a:t>
            </a:r>
            <a:r>
              <a:rPr lang="zh-CN" sz="2800" dirty="0"/>
              <a:t>控制图。</a:t>
            </a:r>
          </a:p>
          <a:p>
            <a:pPr>
              <a:lnSpc>
                <a:spcPct val="150000"/>
              </a:lnSpc>
            </a:pPr>
            <a:r>
              <a:rPr lang="zh-CN" altLang="zh-CN" sz="2800" dirty="0"/>
              <a:t>2) </a:t>
            </a:r>
            <a:r>
              <a:rPr lang="zh-CN" sz="2800" dirty="0"/>
              <a:t>不合格品</a:t>
            </a:r>
            <a:r>
              <a:rPr lang="zh-CN" sz="2800" dirty="0">
                <a:solidFill>
                  <a:schemeClr val="hlink"/>
                </a:solidFill>
              </a:rPr>
              <a:t>率</a:t>
            </a:r>
            <a:r>
              <a:rPr lang="zh-CN" sz="2800" dirty="0"/>
              <a:t>控制图。</a:t>
            </a:r>
          </a:p>
          <a:p>
            <a:pPr>
              <a:lnSpc>
                <a:spcPct val="150000"/>
              </a:lnSpc>
            </a:pPr>
            <a:r>
              <a:rPr lang="zh-CN" altLang="zh-CN" sz="2800" dirty="0"/>
              <a:t>3) </a:t>
            </a:r>
            <a:r>
              <a:rPr lang="zh-CN" sz="2800" dirty="0">
                <a:solidFill>
                  <a:schemeClr val="hlink"/>
                </a:solidFill>
              </a:rPr>
              <a:t>缺陷数</a:t>
            </a:r>
            <a:r>
              <a:rPr lang="zh-CN" sz="2800" dirty="0"/>
              <a:t>控制图。</a:t>
            </a:r>
          </a:p>
          <a:p>
            <a:pPr>
              <a:lnSpc>
                <a:spcPct val="150000"/>
              </a:lnSpc>
            </a:pPr>
            <a:r>
              <a:rPr lang="zh-CN" altLang="zh-CN" sz="2800" dirty="0"/>
              <a:t>4) </a:t>
            </a:r>
            <a:r>
              <a:rPr lang="zh-CN" sz="2800" dirty="0">
                <a:solidFill>
                  <a:schemeClr val="hlink"/>
                </a:solidFill>
              </a:rPr>
              <a:t>缺陷率</a:t>
            </a:r>
            <a:r>
              <a:rPr lang="zh-CN" sz="2800" dirty="0"/>
              <a:t>控制图。</a:t>
            </a:r>
          </a:p>
          <a:p>
            <a:pPr>
              <a:lnSpc>
                <a:spcPct val="150000"/>
              </a:lnSpc>
              <a:buFont typeface="Wingdings" pitchFamily="2" charset="2"/>
              <a:buNone/>
            </a:pPr>
            <a:r>
              <a:rPr lang="zh-CN" sz="2800" dirty="0"/>
              <a:t>         无论是计量值控制图还是计数值控制图，按用途不同都可分为</a:t>
            </a:r>
            <a:r>
              <a:rPr lang="zh-CN" sz="2800" dirty="0">
                <a:solidFill>
                  <a:schemeClr val="hlink"/>
                </a:solidFill>
              </a:rPr>
              <a:t>管理用控制图</a:t>
            </a:r>
            <a:r>
              <a:rPr lang="zh-CN" sz="2800" dirty="0"/>
              <a:t>和</a:t>
            </a:r>
            <a:r>
              <a:rPr lang="zh-CN" sz="2800" dirty="0">
                <a:solidFill>
                  <a:schemeClr val="hlink"/>
                </a:solidFill>
              </a:rPr>
              <a:t>分析用控制图</a:t>
            </a:r>
            <a:r>
              <a:rPr lang="zh-CN" sz="2800" dirty="0"/>
              <a:t>。</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p:cNvPicPr>
            <a:picLocks noChangeAspect="1" noChangeArrowheads="1"/>
          </p:cNvPicPr>
          <p:nvPr/>
        </p:nvPicPr>
        <p:blipFill>
          <a:blip r:embed="rId2" cstate="print"/>
          <a:srcRect/>
          <a:stretch>
            <a:fillRect/>
          </a:stretch>
        </p:blipFill>
        <p:spPr bwMode="auto">
          <a:xfrm>
            <a:off x="-36512" y="0"/>
            <a:ext cx="9191629" cy="630932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395536" y="1268760"/>
            <a:ext cx="8559800" cy="4114800"/>
          </a:xfrm>
        </p:spPr>
        <p:txBody>
          <a:bodyPr/>
          <a:lstStyle/>
          <a:p>
            <a:pPr>
              <a:lnSpc>
                <a:spcPct val="150000"/>
              </a:lnSpc>
            </a:pPr>
            <a:r>
              <a:rPr lang="zh-CN" altLang="zh-CN" sz="2400" b="1" dirty="0"/>
              <a:t>2. </a:t>
            </a:r>
            <a:r>
              <a:rPr lang="zh-CN" sz="2400" b="1" dirty="0"/>
              <a:t>计量值控制图</a:t>
            </a:r>
          </a:p>
          <a:p>
            <a:pPr>
              <a:lnSpc>
                <a:spcPct val="150000"/>
              </a:lnSpc>
            </a:pPr>
            <a:r>
              <a:rPr lang="zh-CN" altLang="zh-CN" sz="2400" b="1" dirty="0"/>
              <a:t>(1)</a:t>
            </a:r>
            <a:r>
              <a:rPr lang="zh-CN" sz="2400" b="1" dirty="0"/>
              <a:t>单值控制图（</a:t>
            </a:r>
            <a:r>
              <a:rPr lang="zh-CN" altLang="zh-CN" sz="2400" b="1" dirty="0"/>
              <a:t>x</a:t>
            </a:r>
            <a:r>
              <a:rPr lang="zh-CN" sz="2400" b="1" dirty="0"/>
              <a:t>图）</a:t>
            </a:r>
          </a:p>
          <a:p>
            <a:pPr>
              <a:lnSpc>
                <a:spcPct val="150000"/>
              </a:lnSpc>
            </a:pPr>
            <a:r>
              <a:rPr lang="zh-CN" sz="2400" dirty="0"/>
              <a:t>数据</a:t>
            </a:r>
            <a:r>
              <a:rPr lang="zh-CN" sz="2400" dirty="0">
                <a:solidFill>
                  <a:schemeClr val="hlink"/>
                </a:solidFill>
              </a:rPr>
              <a:t>不需分组</a:t>
            </a:r>
            <a:r>
              <a:rPr lang="zh-CN" sz="2400" dirty="0"/>
              <a:t>，直接使用，即将所测得的计量值直接在图上打点。</a:t>
            </a:r>
            <a:r>
              <a:rPr lang="zh-CN" altLang="zh-CN" sz="2400" dirty="0"/>
              <a:t>X</a:t>
            </a:r>
            <a:r>
              <a:rPr lang="zh-CN" sz="2400" dirty="0"/>
              <a:t>图具有判断迅速及处理迅速的特点。为了判定工序质量是否合格，在控制图上</a:t>
            </a:r>
            <a:r>
              <a:rPr lang="zh-CN" sz="2400" dirty="0">
                <a:solidFill>
                  <a:schemeClr val="hlink"/>
                </a:solidFill>
              </a:rPr>
              <a:t>加</a:t>
            </a:r>
            <a:r>
              <a:rPr lang="zh-CN" sz="2400" dirty="0"/>
              <a:t>设</a:t>
            </a:r>
            <a:r>
              <a:rPr lang="zh-CN" sz="2400" dirty="0">
                <a:solidFill>
                  <a:schemeClr val="hlink"/>
                </a:solidFill>
              </a:rPr>
              <a:t>允许偏差界限</a:t>
            </a:r>
            <a:r>
              <a:rPr lang="zh-CN" altLang="zh-CN" sz="2400" dirty="0"/>
              <a:t>. </a:t>
            </a:r>
          </a:p>
        </p:txBody>
      </p:sp>
      <p:sp>
        <p:nvSpPr>
          <p:cNvPr id="74756"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57"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58" name="Rectangle 6"/>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59" name="Rectangle 7"/>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60" name="Rectangle 8"/>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61" name="Rectangle 9"/>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74762"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pSp>
        <p:nvGrpSpPr>
          <p:cNvPr id="2" name="Group 11"/>
          <p:cNvGrpSpPr>
            <a:grpSpLocks/>
          </p:cNvGrpSpPr>
          <p:nvPr/>
        </p:nvGrpSpPr>
        <p:grpSpPr bwMode="auto">
          <a:xfrm>
            <a:off x="1619672" y="4220840"/>
            <a:ext cx="5832475" cy="2087563"/>
            <a:chOff x="0" y="272"/>
            <a:chExt cx="3674" cy="1315"/>
          </a:xfrm>
        </p:grpSpPr>
        <p:grpSp>
          <p:nvGrpSpPr>
            <p:cNvPr id="3" name="Group 12"/>
            <p:cNvGrpSpPr>
              <a:grpSpLocks/>
            </p:cNvGrpSpPr>
            <p:nvPr/>
          </p:nvGrpSpPr>
          <p:grpSpPr bwMode="auto">
            <a:xfrm>
              <a:off x="0" y="272"/>
              <a:ext cx="3674" cy="1315"/>
              <a:chOff x="0" y="487"/>
              <a:chExt cx="5616" cy="2351"/>
            </a:xfrm>
          </p:grpSpPr>
          <p:grpSp>
            <p:nvGrpSpPr>
              <p:cNvPr id="4" name="Group 13"/>
              <p:cNvGrpSpPr>
                <a:grpSpLocks/>
              </p:cNvGrpSpPr>
              <p:nvPr/>
            </p:nvGrpSpPr>
            <p:grpSpPr bwMode="auto">
              <a:xfrm>
                <a:off x="0" y="487"/>
                <a:ext cx="4530" cy="2105"/>
                <a:chOff x="0" y="487"/>
                <a:chExt cx="4530" cy="2105"/>
              </a:xfrm>
            </p:grpSpPr>
            <p:sp>
              <p:nvSpPr>
                <p:cNvPr id="74766" name="Rectangle 14"/>
                <p:cNvSpPr>
                  <a:spLocks noChangeArrowheads="1"/>
                </p:cNvSpPr>
                <p:nvPr/>
              </p:nvSpPr>
              <p:spPr bwMode="auto">
                <a:xfrm>
                  <a:off x="3906" y="1804"/>
                  <a:ext cx="624" cy="290"/>
                </a:xfrm>
                <a:prstGeom prst="rect">
                  <a:avLst/>
                </a:prstGeom>
                <a:solidFill>
                  <a:srgbClr val="FFFFFF"/>
                </a:solidFill>
                <a:ln w="9525">
                  <a:noFill/>
                  <a:miter lim="800000"/>
                  <a:headEnd/>
                  <a:tailEnd/>
                </a:ln>
                <a:effectLst/>
              </p:spPr>
              <p:txBody>
                <a:bodyPr lIns="0" tIns="0" rIns="0" bIns="0"/>
                <a:lstStyle/>
                <a:p>
                  <a:pPr algn="just"/>
                  <a:r>
                    <a:rPr lang="zh-CN" altLang="zh-CN" sz="1600" b="1" smtClean="0">
                      <a:solidFill>
                        <a:srgbClr val="000000"/>
                      </a:solidFill>
                    </a:rPr>
                    <a:t>LCL</a:t>
                  </a:r>
                  <a:endParaRPr lang="zh-CN" altLang="zh-CN" sz="1600" b="1" smtClean="0">
                    <a:solidFill>
                      <a:srgbClr val="000000"/>
                    </a:solidFill>
                    <a:latin typeface="Tahoma" pitchFamily="34" charset="0"/>
                  </a:endParaRPr>
                </a:p>
              </p:txBody>
            </p:sp>
            <p:grpSp>
              <p:nvGrpSpPr>
                <p:cNvPr id="5" name="Group 15"/>
                <p:cNvGrpSpPr>
                  <a:grpSpLocks/>
                </p:cNvGrpSpPr>
                <p:nvPr/>
              </p:nvGrpSpPr>
              <p:grpSpPr bwMode="auto">
                <a:xfrm>
                  <a:off x="0" y="562"/>
                  <a:ext cx="4449" cy="2030"/>
                  <a:chOff x="0" y="0"/>
                  <a:chExt cx="4449" cy="2030"/>
                </a:xfrm>
              </p:grpSpPr>
              <p:sp>
                <p:nvSpPr>
                  <p:cNvPr id="74768" name="Oval 16"/>
                  <p:cNvSpPr>
                    <a:spLocks noChangeArrowheads="1"/>
                  </p:cNvSpPr>
                  <p:nvPr/>
                </p:nvSpPr>
                <p:spPr bwMode="auto">
                  <a:xfrm>
                    <a:off x="1026" y="1094"/>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69" name="Oval 17"/>
                  <p:cNvSpPr>
                    <a:spLocks noChangeArrowheads="1"/>
                  </p:cNvSpPr>
                  <p:nvPr/>
                </p:nvSpPr>
                <p:spPr bwMode="auto">
                  <a:xfrm>
                    <a:off x="1386" y="938"/>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70" name="Oval 18"/>
                  <p:cNvSpPr>
                    <a:spLocks noChangeArrowheads="1"/>
                  </p:cNvSpPr>
                  <p:nvPr/>
                </p:nvSpPr>
                <p:spPr bwMode="auto">
                  <a:xfrm>
                    <a:off x="1566" y="1250"/>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71" name="Oval 19"/>
                  <p:cNvSpPr>
                    <a:spLocks noChangeArrowheads="1"/>
                  </p:cNvSpPr>
                  <p:nvPr/>
                </p:nvSpPr>
                <p:spPr bwMode="auto">
                  <a:xfrm>
                    <a:off x="1926" y="1094"/>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72" name="Oval 20"/>
                  <p:cNvSpPr>
                    <a:spLocks noChangeArrowheads="1"/>
                  </p:cNvSpPr>
                  <p:nvPr/>
                </p:nvSpPr>
                <p:spPr bwMode="auto">
                  <a:xfrm>
                    <a:off x="2331" y="1178"/>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73" name="Oval 21"/>
                  <p:cNvSpPr>
                    <a:spLocks noChangeArrowheads="1"/>
                  </p:cNvSpPr>
                  <p:nvPr/>
                </p:nvSpPr>
                <p:spPr bwMode="auto">
                  <a:xfrm>
                    <a:off x="2747" y="998"/>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74" name="Rectangle 22"/>
                  <p:cNvSpPr>
                    <a:spLocks noChangeArrowheads="1"/>
                  </p:cNvSpPr>
                  <p:nvPr/>
                </p:nvSpPr>
                <p:spPr bwMode="auto">
                  <a:xfrm>
                    <a:off x="21" y="459"/>
                    <a:ext cx="720" cy="24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75" name="Line 23"/>
                  <p:cNvSpPr>
                    <a:spLocks noChangeShapeType="1"/>
                  </p:cNvSpPr>
                  <p:nvPr/>
                </p:nvSpPr>
                <p:spPr bwMode="auto">
                  <a:xfrm flipH="1" flipV="1">
                    <a:off x="813" y="0"/>
                    <a:ext cx="0" cy="2030"/>
                  </a:xfrm>
                  <a:prstGeom prst="line">
                    <a:avLst/>
                  </a:prstGeom>
                  <a:noFill/>
                  <a:ln w="9525" cmpd="sng">
                    <a:solidFill>
                      <a:srgbClr val="000000"/>
                    </a:solidFill>
                    <a:round/>
                    <a:headEnd/>
                    <a:tailEnd type="triangle" w="med" len="me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76" name="Line 24"/>
                  <p:cNvSpPr>
                    <a:spLocks noChangeShapeType="1"/>
                  </p:cNvSpPr>
                  <p:nvPr/>
                </p:nvSpPr>
                <p:spPr bwMode="auto">
                  <a:xfrm>
                    <a:off x="816" y="2030"/>
                    <a:ext cx="3621" cy="0"/>
                  </a:xfrm>
                  <a:prstGeom prst="line">
                    <a:avLst/>
                  </a:prstGeom>
                  <a:noFill/>
                  <a:ln w="9525" cmpd="sng">
                    <a:solidFill>
                      <a:srgbClr val="000000"/>
                    </a:solidFill>
                    <a:round/>
                    <a:headEnd/>
                    <a:tailEnd type="triangle" w="med" len="me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77" name="Line 25"/>
                  <p:cNvSpPr>
                    <a:spLocks noChangeShapeType="1"/>
                  </p:cNvSpPr>
                  <p:nvPr/>
                </p:nvSpPr>
                <p:spPr bwMode="auto">
                  <a:xfrm>
                    <a:off x="813" y="919"/>
                    <a:ext cx="2997"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78" name="Line 26"/>
                  <p:cNvSpPr>
                    <a:spLocks noChangeShapeType="1"/>
                  </p:cNvSpPr>
                  <p:nvPr/>
                </p:nvSpPr>
                <p:spPr bwMode="auto">
                  <a:xfrm>
                    <a:off x="828" y="1399"/>
                    <a:ext cx="2997"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79" name="Line 27"/>
                  <p:cNvSpPr>
                    <a:spLocks noChangeShapeType="1"/>
                  </p:cNvSpPr>
                  <p:nvPr/>
                </p:nvSpPr>
                <p:spPr bwMode="auto">
                  <a:xfrm>
                    <a:off x="813" y="1149"/>
                    <a:ext cx="2997" cy="0"/>
                  </a:xfrm>
                  <a:prstGeom prst="line">
                    <a:avLst/>
                  </a:prstGeom>
                  <a:noFill/>
                  <a:ln w="9525" cmpd="sng">
                    <a:solidFill>
                      <a:srgbClr val="000000"/>
                    </a:solidFill>
                    <a:round/>
                    <a:headEnd/>
                    <a:tailEn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80" name="Rectangle 28"/>
                  <p:cNvSpPr>
                    <a:spLocks noChangeArrowheads="1"/>
                  </p:cNvSpPr>
                  <p:nvPr/>
                </p:nvSpPr>
                <p:spPr bwMode="auto">
                  <a:xfrm>
                    <a:off x="3825" y="749"/>
                    <a:ext cx="624" cy="290"/>
                  </a:xfrm>
                  <a:prstGeom prst="rect">
                    <a:avLst/>
                  </a:prstGeom>
                  <a:solidFill>
                    <a:srgbClr val="FFFFFF"/>
                  </a:solidFill>
                  <a:ln w="9525">
                    <a:noFill/>
                    <a:miter lim="800000"/>
                    <a:headEnd/>
                    <a:tailEnd/>
                  </a:ln>
                  <a:effectLst/>
                </p:spPr>
                <p:txBody>
                  <a:bodyPr lIns="0" tIns="0" rIns="0" bIns="0"/>
                  <a:lstStyle/>
                  <a:p>
                    <a:pPr algn="just"/>
                    <a:r>
                      <a:rPr lang="zh-CN" altLang="zh-CN" sz="1600" b="1" smtClean="0">
                        <a:solidFill>
                          <a:srgbClr val="000000"/>
                        </a:solidFill>
                      </a:rPr>
                      <a:t>UCL</a:t>
                    </a:r>
                    <a:endParaRPr lang="zh-CN" altLang="zh-CN" sz="1600" b="1" smtClean="0">
                      <a:solidFill>
                        <a:srgbClr val="000000"/>
                      </a:solidFill>
                      <a:latin typeface="Tahoma" pitchFamily="34" charset="0"/>
                    </a:endParaRPr>
                  </a:p>
                </p:txBody>
              </p:sp>
              <p:sp>
                <p:nvSpPr>
                  <p:cNvPr id="74781" name="Rectangle 29"/>
                  <p:cNvSpPr>
                    <a:spLocks noChangeArrowheads="1"/>
                  </p:cNvSpPr>
                  <p:nvPr/>
                </p:nvSpPr>
                <p:spPr bwMode="auto">
                  <a:xfrm>
                    <a:off x="3825" y="1004"/>
                    <a:ext cx="624" cy="290"/>
                  </a:xfrm>
                  <a:prstGeom prst="rect">
                    <a:avLst/>
                  </a:prstGeom>
                  <a:solidFill>
                    <a:srgbClr val="FFFFFF"/>
                  </a:solidFill>
                  <a:ln w="9525">
                    <a:noFill/>
                    <a:miter lim="800000"/>
                    <a:headEnd/>
                    <a:tailEnd/>
                  </a:ln>
                  <a:effectLst/>
                </p:spPr>
                <p:txBody>
                  <a:bodyPr lIns="0" tIns="0" rIns="0" bIns="0"/>
                  <a:lstStyle/>
                  <a:p>
                    <a:pPr algn="just"/>
                    <a:r>
                      <a:rPr lang="zh-CN" altLang="zh-CN" sz="1600" b="1" smtClean="0">
                        <a:solidFill>
                          <a:srgbClr val="000000"/>
                        </a:solidFill>
                      </a:rPr>
                      <a:t>CL</a:t>
                    </a:r>
                    <a:endParaRPr lang="zh-CN" altLang="zh-CN" sz="1600" b="1" smtClean="0">
                      <a:solidFill>
                        <a:srgbClr val="000000"/>
                      </a:solidFill>
                      <a:latin typeface="Tahoma" pitchFamily="34" charset="0"/>
                    </a:endParaRPr>
                  </a:p>
                </p:txBody>
              </p:sp>
              <p:sp>
                <p:nvSpPr>
                  <p:cNvPr id="74782" name="Line 30"/>
                  <p:cNvSpPr>
                    <a:spLocks noChangeShapeType="1"/>
                  </p:cNvSpPr>
                  <p:nvPr/>
                </p:nvSpPr>
                <p:spPr bwMode="auto">
                  <a:xfrm>
                    <a:off x="813" y="629"/>
                    <a:ext cx="2997" cy="0"/>
                  </a:xfrm>
                  <a:prstGeom prst="line">
                    <a:avLst/>
                  </a:prstGeom>
                  <a:noFill/>
                  <a:ln w="9525" cmpd="sng">
                    <a:solidFill>
                      <a:srgbClr val="000000"/>
                    </a:solidFill>
                    <a:round/>
                    <a:headEnd/>
                    <a:tailEn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83" name="Line 31"/>
                  <p:cNvSpPr>
                    <a:spLocks noChangeShapeType="1"/>
                  </p:cNvSpPr>
                  <p:nvPr/>
                </p:nvSpPr>
                <p:spPr bwMode="auto">
                  <a:xfrm>
                    <a:off x="813" y="1639"/>
                    <a:ext cx="2997" cy="0"/>
                  </a:xfrm>
                  <a:prstGeom prst="line">
                    <a:avLst/>
                  </a:prstGeom>
                  <a:noFill/>
                  <a:ln w="9525" cmpd="sng">
                    <a:solidFill>
                      <a:srgbClr val="000000"/>
                    </a:solidFill>
                    <a:round/>
                    <a:headEnd/>
                    <a:tailEnd/>
                  </a:ln>
                  <a:effectLst/>
                </p:spPr>
                <p:txBody>
                  <a:bodyPr lIns="54000" tIns="10800" rIns="54000" bIns="10800"/>
                  <a:lstStyle/>
                  <a:p>
                    <a:endParaRPr lang="zh-CN" altLang="en-US" sz="2400" b="1" smtClean="0">
                      <a:solidFill>
                        <a:srgbClr val="000000"/>
                      </a:solidFill>
                      <a:latin typeface="Tahoma" pitchFamily="34" charset="0"/>
                    </a:endParaRPr>
                  </a:p>
                </p:txBody>
              </p:sp>
              <p:sp>
                <p:nvSpPr>
                  <p:cNvPr id="74784" name="Rectangle 32"/>
                  <p:cNvSpPr>
                    <a:spLocks noChangeArrowheads="1"/>
                  </p:cNvSpPr>
                  <p:nvPr/>
                </p:nvSpPr>
                <p:spPr bwMode="auto">
                  <a:xfrm>
                    <a:off x="3825" y="158"/>
                    <a:ext cx="624" cy="468"/>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85" name="Rectangle 33"/>
                  <p:cNvSpPr>
                    <a:spLocks noChangeArrowheads="1"/>
                  </p:cNvSpPr>
                  <p:nvPr/>
                </p:nvSpPr>
                <p:spPr bwMode="auto">
                  <a:xfrm>
                    <a:off x="3810" y="1474"/>
                    <a:ext cx="624" cy="40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86" name="Rectangle 34"/>
                  <p:cNvSpPr>
                    <a:spLocks noChangeArrowheads="1"/>
                  </p:cNvSpPr>
                  <p:nvPr/>
                </p:nvSpPr>
                <p:spPr bwMode="auto">
                  <a:xfrm>
                    <a:off x="156" y="774"/>
                    <a:ext cx="580" cy="24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87" name="Rectangle 35"/>
                  <p:cNvSpPr>
                    <a:spLocks noChangeArrowheads="1"/>
                  </p:cNvSpPr>
                  <p:nvPr/>
                </p:nvSpPr>
                <p:spPr bwMode="auto">
                  <a:xfrm>
                    <a:off x="540" y="1054"/>
                    <a:ext cx="180" cy="22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88" name="Rectangle 36"/>
                  <p:cNvSpPr>
                    <a:spLocks noChangeArrowheads="1"/>
                  </p:cNvSpPr>
                  <p:nvPr/>
                </p:nvSpPr>
                <p:spPr bwMode="auto">
                  <a:xfrm>
                    <a:off x="156" y="1274"/>
                    <a:ext cx="580" cy="24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89" name="Rectangle 37"/>
                  <p:cNvSpPr>
                    <a:spLocks noChangeArrowheads="1"/>
                  </p:cNvSpPr>
                  <p:nvPr/>
                </p:nvSpPr>
                <p:spPr bwMode="auto">
                  <a:xfrm>
                    <a:off x="0" y="1534"/>
                    <a:ext cx="720" cy="260"/>
                  </a:xfrm>
                  <a:prstGeom prst="rect">
                    <a:avLst/>
                  </a:prstGeom>
                  <a:solidFill>
                    <a:srgbClr val="FFFFFF"/>
                  </a:solidFill>
                  <a:ln w="9525">
                    <a:noFill/>
                    <a:miter lim="800000"/>
                    <a:headEnd/>
                    <a:tailEnd/>
                  </a:ln>
                  <a:effectLst/>
                </p:spPr>
                <p:txBody>
                  <a:bodyPr lIns="0" tIns="0" rIns="0" bIns="0"/>
                  <a:lstStyle/>
                  <a:p>
                    <a:endParaRPr lang="zh-CN" altLang="zh-CN" sz="1600" b="1" smtClean="0">
                      <a:solidFill>
                        <a:srgbClr val="000000"/>
                      </a:solidFill>
                      <a:latin typeface="Tahoma" pitchFamily="34" charset="0"/>
                    </a:endParaRPr>
                  </a:p>
                </p:txBody>
              </p:sp>
              <p:sp>
                <p:nvSpPr>
                  <p:cNvPr id="74790" name="Oval 38"/>
                  <p:cNvSpPr>
                    <a:spLocks noChangeArrowheads="1"/>
                  </p:cNvSpPr>
                  <p:nvPr/>
                </p:nvSpPr>
                <p:spPr bwMode="auto">
                  <a:xfrm>
                    <a:off x="3186" y="1250"/>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sp>
                <p:nvSpPr>
                  <p:cNvPr id="74791" name="Oval 39"/>
                  <p:cNvSpPr>
                    <a:spLocks noChangeArrowheads="1"/>
                  </p:cNvSpPr>
                  <p:nvPr/>
                </p:nvSpPr>
                <p:spPr bwMode="auto">
                  <a:xfrm>
                    <a:off x="3546" y="938"/>
                    <a:ext cx="79" cy="79"/>
                  </a:xfrm>
                  <a:prstGeom prst="ellipse">
                    <a:avLst/>
                  </a:prstGeom>
                  <a:solidFill>
                    <a:srgbClr val="333333"/>
                  </a:solidFill>
                  <a:ln w="9525" cmpd="sng">
                    <a:solidFill>
                      <a:srgbClr val="000000"/>
                    </a:solidFill>
                    <a:round/>
                    <a:headEnd/>
                    <a:tailEnd/>
                  </a:ln>
                  <a:effectLst/>
                </p:spPr>
                <p:txBody>
                  <a:bodyPr/>
                  <a:lstStyle/>
                  <a:p>
                    <a:endParaRPr lang="zh-CN" altLang="en-US" sz="2400" b="1" smtClean="0">
                      <a:solidFill>
                        <a:srgbClr val="000000"/>
                      </a:solidFill>
                      <a:latin typeface="Tahoma" pitchFamily="34" charset="0"/>
                    </a:endParaRPr>
                  </a:p>
                </p:txBody>
              </p:sp>
            </p:grpSp>
            <p:sp>
              <p:nvSpPr>
                <p:cNvPr id="74792" name="Text Box 40"/>
                <p:cNvSpPr txBox="1">
                  <a:spLocks noChangeArrowheads="1"/>
                </p:cNvSpPr>
                <p:nvPr/>
              </p:nvSpPr>
              <p:spPr bwMode="auto">
                <a:xfrm>
                  <a:off x="901" y="487"/>
                  <a:ext cx="687" cy="468"/>
                </a:xfrm>
                <a:prstGeom prst="rect">
                  <a:avLst/>
                </a:prstGeom>
                <a:solidFill>
                  <a:srgbClr val="FFFFFF"/>
                </a:solidFill>
                <a:ln w="9525" cmpd="sng">
                  <a:solidFill>
                    <a:srgbClr val="FFFFFF"/>
                  </a:solidFill>
                  <a:miter lim="800000"/>
                  <a:headEnd/>
                  <a:tailEnd/>
                </a:ln>
                <a:effectLst/>
              </p:spPr>
              <p:txBody>
                <a:bodyPr/>
                <a:lstStyle/>
                <a:p>
                  <a:pPr algn="just"/>
                  <a:r>
                    <a:rPr lang="zh-CN" altLang="zh-CN" sz="1600" b="1" dirty="0" smtClean="0">
                      <a:solidFill>
                        <a:srgbClr val="000000"/>
                      </a:solidFill>
                    </a:rPr>
                    <a:t>x</a:t>
                  </a:r>
                  <a:endParaRPr lang="zh-CN" altLang="zh-CN" sz="1600" b="1" dirty="0" smtClean="0">
                    <a:solidFill>
                      <a:srgbClr val="000000"/>
                    </a:solidFill>
                    <a:latin typeface="Tahoma" pitchFamily="34" charset="0"/>
                  </a:endParaRPr>
                </a:p>
              </p:txBody>
            </p:sp>
          </p:grpSp>
          <p:sp>
            <p:nvSpPr>
              <p:cNvPr id="74793" name="Text Box 41"/>
              <p:cNvSpPr txBox="1">
                <a:spLocks noChangeArrowheads="1"/>
              </p:cNvSpPr>
              <p:nvPr/>
            </p:nvSpPr>
            <p:spPr bwMode="auto">
              <a:xfrm>
                <a:off x="4536" y="2370"/>
                <a:ext cx="1080" cy="468"/>
              </a:xfrm>
              <a:prstGeom prst="rect">
                <a:avLst/>
              </a:prstGeom>
              <a:solidFill>
                <a:srgbClr val="FFFFFF"/>
              </a:solidFill>
              <a:ln w="9525" cmpd="sng">
                <a:solidFill>
                  <a:srgbClr val="FFFFFF"/>
                </a:solidFill>
                <a:miter lim="800000"/>
                <a:headEnd/>
                <a:tailEnd/>
              </a:ln>
              <a:effectLst/>
            </p:spPr>
            <p:txBody>
              <a:bodyPr/>
              <a:lstStyle/>
              <a:p>
                <a:pPr algn="just"/>
                <a:r>
                  <a:rPr lang="zh-CN" altLang="en-US" sz="1600" b="1" smtClean="0">
                    <a:solidFill>
                      <a:srgbClr val="000000"/>
                    </a:solidFill>
                  </a:rPr>
                  <a:t>顺序号</a:t>
                </a:r>
                <a:endParaRPr lang="zh-CN" altLang="en-US" sz="1600" b="1" smtClean="0">
                  <a:solidFill>
                    <a:srgbClr val="000000"/>
                  </a:solidFill>
                  <a:latin typeface="Tahoma" pitchFamily="34" charset="0"/>
                </a:endParaRPr>
              </a:p>
            </p:txBody>
          </p:sp>
        </p:grpSp>
        <p:graphicFrame>
          <p:nvGraphicFramePr>
            <p:cNvPr id="74794" name="Object 42"/>
            <p:cNvGraphicFramePr>
              <a:graphicFrameLocks noChangeAspect="1"/>
            </p:cNvGraphicFramePr>
            <p:nvPr/>
          </p:nvGraphicFramePr>
          <p:xfrm>
            <a:off x="2540" y="498"/>
            <a:ext cx="161" cy="227"/>
          </p:xfrm>
          <a:graphic>
            <a:graphicData uri="http://schemas.openxmlformats.org/presentationml/2006/ole">
              <p:oleObj spid="_x0000_s110594" r:id="rId3" imgW="165560" imgH="229116" progId="Equation.3">
                <p:embed/>
              </p:oleObj>
            </a:graphicData>
          </a:graphic>
        </p:graphicFrame>
        <p:graphicFrame>
          <p:nvGraphicFramePr>
            <p:cNvPr id="74795" name="Object 43"/>
            <p:cNvGraphicFramePr>
              <a:graphicFrameLocks noChangeAspect="1"/>
            </p:cNvGraphicFramePr>
            <p:nvPr/>
          </p:nvGraphicFramePr>
          <p:xfrm>
            <a:off x="2586" y="1178"/>
            <a:ext cx="121" cy="182"/>
          </p:xfrm>
          <a:graphic>
            <a:graphicData uri="http://schemas.openxmlformats.org/presentationml/2006/ole">
              <p:oleObj spid="_x0000_s110595" r:id="rId4" imgW="152849" imgH="229116" progId="Equation.3">
                <p:embed/>
              </p:oleObj>
            </a:graphicData>
          </a:graphic>
        </p:graphicFrame>
        <p:graphicFrame>
          <p:nvGraphicFramePr>
            <p:cNvPr id="74796" name="Object 44"/>
            <p:cNvGraphicFramePr>
              <a:graphicFrameLocks noChangeAspect="1"/>
            </p:cNvGraphicFramePr>
            <p:nvPr/>
          </p:nvGraphicFramePr>
          <p:xfrm>
            <a:off x="0" y="543"/>
            <a:ext cx="408" cy="136"/>
          </p:xfrm>
          <a:graphic>
            <a:graphicData uri="http://schemas.openxmlformats.org/presentationml/2006/ole">
              <p:oleObj spid="_x0000_s110596" r:id="rId5" imgW="457914" imgH="152849" progId="Equation.3">
                <p:embed/>
              </p:oleObj>
            </a:graphicData>
          </a:graphic>
        </p:graphicFrame>
        <p:graphicFrame>
          <p:nvGraphicFramePr>
            <p:cNvPr id="74797" name="Object 45"/>
            <p:cNvGraphicFramePr>
              <a:graphicFrameLocks noChangeAspect="1"/>
            </p:cNvGraphicFramePr>
            <p:nvPr/>
          </p:nvGraphicFramePr>
          <p:xfrm>
            <a:off x="0" y="725"/>
            <a:ext cx="363" cy="149"/>
          </p:xfrm>
          <a:graphic>
            <a:graphicData uri="http://schemas.openxmlformats.org/presentationml/2006/ole">
              <p:oleObj spid="_x0000_s110597" r:id="rId6" imgW="368777" imgH="152783" progId="Equation.3">
                <p:embed/>
              </p:oleObj>
            </a:graphicData>
          </a:graphic>
        </p:graphicFrame>
        <p:graphicFrame>
          <p:nvGraphicFramePr>
            <p:cNvPr id="74798" name="Object 46"/>
            <p:cNvGraphicFramePr>
              <a:graphicFrameLocks noChangeAspect="1"/>
            </p:cNvGraphicFramePr>
            <p:nvPr/>
          </p:nvGraphicFramePr>
          <p:xfrm>
            <a:off x="136" y="861"/>
            <a:ext cx="145" cy="181"/>
          </p:xfrm>
          <a:graphic>
            <a:graphicData uri="http://schemas.openxmlformats.org/presentationml/2006/ole">
              <p:oleObj spid="_x0000_s110598" r:id="rId7" imgW="114766" imgH="140199" progId="Equation.3">
                <p:embed/>
              </p:oleObj>
            </a:graphicData>
          </a:graphic>
        </p:graphicFrame>
        <p:graphicFrame>
          <p:nvGraphicFramePr>
            <p:cNvPr id="74799" name="Object 47"/>
            <p:cNvGraphicFramePr>
              <a:graphicFrameLocks noChangeAspect="1"/>
            </p:cNvGraphicFramePr>
            <p:nvPr/>
          </p:nvGraphicFramePr>
          <p:xfrm>
            <a:off x="0" y="1042"/>
            <a:ext cx="408" cy="167"/>
          </p:xfrm>
          <a:graphic>
            <a:graphicData uri="http://schemas.openxmlformats.org/presentationml/2006/ole">
              <p:oleObj spid="_x0000_s110599" r:id="rId8" imgW="368777" imgH="152783" progId="Equation.3">
                <p:embed/>
              </p:oleObj>
            </a:graphicData>
          </a:graphic>
        </p:graphicFrame>
        <p:graphicFrame>
          <p:nvGraphicFramePr>
            <p:cNvPr id="74800" name="Object 48"/>
            <p:cNvGraphicFramePr>
              <a:graphicFrameLocks noChangeAspect="1"/>
            </p:cNvGraphicFramePr>
            <p:nvPr/>
          </p:nvGraphicFramePr>
          <p:xfrm>
            <a:off x="46" y="1224"/>
            <a:ext cx="408" cy="144"/>
          </p:xfrm>
          <a:graphic>
            <a:graphicData uri="http://schemas.openxmlformats.org/presentationml/2006/ole">
              <p:oleObj spid="_x0000_s110600" r:id="rId9" imgW="457716" imgH="165489" progId="Equation.3">
                <p:embed/>
              </p:oleObj>
            </a:graphicData>
          </a:graphic>
        </p:graphicFrame>
      </p:grpSp>
      <p:sp>
        <p:nvSpPr>
          <p:cNvPr id="49"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68313" y="1268760"/>
            <a:ext cx="8491537" cy="4835178"/>
          </a:xfrm>
        </p:spPr>
        <p:txBody>
          <a:bodyPr/>
          <a:lstStyle/>
          <a:p>
            <a:r>
              <a:rPr lang="zh-CN" sz="2400" b="1" dirty="0"/>
              <a:t>解释：</a:t>
            </a:r>
            <a:r>
              <a:rPr lang="zh-CN" sz="2400" dirty="0"/>
              <a:t>规格上限、 规格下限、公差范围、允许偏差界限的概念</a:t>
            </a:r>
            <a:r>
              <a:rPr lang="zh-CN" altLang="zh-CN" sz="2400" dirty="0"/>
              <a:t>,</a:t>
            </a:r>
            <a:r>
              <a:rPr lang="zh-CN" sz="2400" dirty="0"/>
              <a:t>以及允许偏差界限与控制界限的区别</a:t>
            </a:r>
            <a:r>
              <a:rPr lang="zh-CN" altLang="zh-CN" sz="2400" dirty="0"/>
              <a:t>.</a:t>
            </a:r>
          </a:p>
          <a:p>
            <a:r>
              <a:rPr lang="zh-CN" sz="2400" dirty="0"/>
              <a:t>在单值控制图中，允许偏差界限与控制界限的有机结合，既能控制项目实施过程的稳定状态，又能控制工序质量水平。</a:t>
            </a:r>
          </a:p>
          <a:p>
            <a:r>
              <a:rPr lang="zh-CN" sz="2400" b="1" dirty="0"/>
              <a:t>控制界限的确定方法：</a:t>
            </a:r>
          </a:p>
          <a:p>
            <a:r>
              <a:rPr lang="zh-CN" altLang="zh-CN" sz="2400" dirty="0"/>
              <a:t>1</a:t>
            </a:r>
            <a:r>
              <a:rPr lang="zh-CN" sz="2400" dirty="0"/>
              <a:t>）若项目实施条件与过去基本相同，项目实施过程又相当稳定，则可</a:t>
            </a:r>
            <a:r>
              <a:rPr lang="zh-CN" sz="2400" dirty="0">
                <a:solidFill>
                  <a:schemeClr val="hlink"/>
                </a:solidFill>
              </a:rPr>
              <a:t>根据以往经验数据</a:t>
            </a:r>
            <a:r>
              <a:rPr lang="zh-CN" sz="2400" dirty="0"/>
              <a:t>（</a:t>
            </a:r>
            <a:r>
              <a:rPr lang="zh-CN" sz="2400" dirty="0">
                <a:solidFill>
                  <a:schemeClr val="hlink"/>
                </a:solidFill>
              </a:rPr>
              <a:t>具有合适的平均值和标准差</a:t>
            </a:r>
            <a:r>
              <a:rPr lang="zh-CN" sz="2400" dirty="0"/>
              <a:t>），按照        方式建立控制界限：</a:t>
            </a:r>
          </a:p>
        </p:txBody>
      </p:sp>
      <p:sp>
        <p:nvSpPr>
          <p:cNvPr id="75780" name="Rectangle 4"/>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5781" name="Object 5"/>
          <p:cNvGraphicFramePr>
            <a:graphicFrameLocks noChangeAspect="1"/>
          </p:cNvGraphicFramePr>
          <p:nvPr/>
        </p:nvGraphicFramePr>
        <p:xfrm>
          <a:off x="2627784" y="4149080"/>
          <a:ext cx="431800" cy="390525"/>
        </p:xfrm>
        <a:graphic>
          <a:graphicData uri="http://schemas.openxmlformats.org/presentationml/2006/ole">
            <p:oleObj spid="_x0000_s111618" r:id="rId3" imgW="203605" imgH="178194" progId="Equation.3">
              <p:embed/>
            </p:oleObj>
          </a:graphicData>
        </a:graphic>
      </p:graphicFrame>
      <p:sp>
        <p:nvSpPr>
          <p:cNvPr id="75782" name="Rectangle 6"/>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5783" name="Object 7"/>
          <p:cNvGraphicFramePr>
            <a:graphicFrameLocks noChangeAspect="1"/>
          </p:cNvGraphicFramePr>
          <p:nvPr/>
        </p:nvGraphicFramePr>
        <p:xfrm>
          <a:off x="2771800" y="4725144"/>
          <a:ext cx="2160588" cy="1530350"/>
        </p:xfrm>
        <a:graphic>
          <a:graphicData uri="http://schemas.openxmlformats.org/presentationml/2006/ole">
            <p:oleObj spid="_x0000_s111619" r:id="rId4" imgW="915114" imgH="648298" progId="Equation.3">
              <p:embed/>
            </p:oleObj>
          </a:graphicData>
        </a:graphic>
      </p:graphicFrame>
      <p:sp>
        <p:nvSpPr>
          <p:cNvPr id="8"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0"/>
            <a:ext cx="8476431" cy="980728"/>
          </a:xfrm>
        </p:spPr>
        <p:txBody>
          <a:bodyPr anchor="ctr" anchorCtr="1"/>
          <a:lstStyle/>
          <a:p>
            <a:r>
              <a:rPr lang="zh-CN" altLang="zh-CN" sz="3600" dirty="0" smtClean="0">
                <a:solidFill>
                  <a:srgbClr val="C00000"/>
                </a:solidFill>
              </a:rPr>
              <a:t>项目质量控制主要特点</a:t>
            </a:r>
            <a:endParaRPr lang="zh-CN" altLang="zh-CN" sz="3600" dirty="0">
              <a:solidFill>
                <a:srgbClr val="C00000"/>
              </a:solidFill>
            </a:endParaRPr>
          </a:p>
        </p:txBody>
      </p:sp>
      <p:sp>
        <p:nvSpPr>
          <p:cNvPr id="9219" name="Rectangle 3"/>
          <p:cNvSpPr>
            <a:spLocks noGrp="1" noChangeArrowheads="1"/>
          </p:cNvSpPr>
          <p:nvPr>
            <p:ph type="body" idx="1"/>
          </p:nvPr>
        </p:nvSpPr>
        <p:spPr>
          <a:xfrm>
            <a:off x="611188" y="1124744"/>
            <a:ext cx="8343900" cy="5256584"/>
          </a:xfrm>
        </p:spPr>
        <p:txBody>
          <a:bodyPr/>
          <a:lstStyle/>
          <a:p>
            <a:pPr>
              <a:buNone/>
            </a:pPr>
            <a:r>
              <a:rPr lang="zh-CN" sz="2800" dirty="0" smtClean="0">
                <a:effectLst>
                  <a:outerShdw blurRad="38100" dist="38100" dir="2700000" algn="tl">
                    <a:srgbClr val="000000">
                      <a:alpha val="43137"/>
                    </a:srgbClr>
                  </a:outerShdw>
                </a:effectLst>
              </a:rPr>
              <a:t>（</a:t>
            </a:r>
            <a:r>
              <a:rPr lang="zh-CN" altLang="zh-CN" sz="2800" dirty="0">
                <a:effectLst>
                  <a:outerShdw blurRad="38100" dist="38100" dir="2700000" algn="tl">
                    <a:srgbClr val="000000">
                      <a:alpha val="43137"/>
                    </a:srgbClr>
                  </a:outerShdw>
                </a:effectLst>
              </a:rPr>
              <a:t>1</a:t>
            </a:r>
            <a:r>
              <a:rPr lang="zh-CN" sz="2800" dirty="0">
                <a:effectLst>
                  <a:outerShdw blurRad="38100" dist="38100" dir="2700000" algn="tl">
                    <a:srgbClr val="000000">
                      <a:alpha val="43137"/>
                    </a:srgbClr>
                  </a:outerShdw>
                </a:effectLst>
              </a:rPr>
              <a:t>）影响质量的因素多</a:t>
            </a:r>
          </a:p>
          <a:p>
            <a:pPr>
              <a:buNone/>
            </a:pPr>
            <a:r>
              <a:rPr lang="zh-CN" sz="2800" dirty="0">
                <a:effectLst>
                  <a:outerShdw blurRad="38100" dist="38100" dir="2700000" algn="tl">
                    <a:srgbClr val="000000">
                      <a:alpha val="43137"/>
                    </a:srgbClr>
                  </a:outerShdw>
                </a:effectLst>
              </a:rPr>
              <a:t>（</a:t>
            </a:r>
            <a:r>
              <a:rPr lang="zh-CN" altLang="zh-CN" sz="2800" dirty="0">
                <a:effectLst>
                  <a:outerShdw blurRad="38100" dist="38100" dir="2700000" algn="tl">
                    <a:srgbClr val="000000">
                      <a:alpha val="43137"/>
                    </a:srgbClr>
                  </a:outerShdw>
                </a:effectLst>
              </a:rPr>
              <a:t>2</a:t>
            </a:r>
            <a:r>
              <a:rPr lang="zh-CN" sz="2800" dirty="0">
                <a:effectLst>
                  <a:outerShdw blurRad="38100" dist="38100" dir="2700000" algn="tl">
                    <a:srgbClr val="000000">
                      <a:alpha val="43137"/>
                    </a:srgbClr>
                  </a:outerShdw>
                </a:effectLst>
              </a:rPr>
              <a:t>）质量控制的阶段性。</a:t>
            </a:r>
          </a:p>
          <a:p>
            <a:pPr>
              <a:buNone/>
            </a:pPr>
            <a:r>
              <a:rPr lang="zh-CN" sz="2800" dirty="0">
                <a:effectLst>
                  <a:outerShdw blurRad="38100" dist="38100" dir="2700000" algn="tl">
                    <a:srgbClr val="000000">
                      <a:alpha val="43137"/>
                    </a:srgbClr>
                  </a:outerShdw>
                </a:effectLst>
              </a:rPr>
              <a:t>（</a:t>
            </a:r>
            <a:r>
              <a:rPr lang="zh-CN" altLang="zh-CN" sz="2800" dirty="0">
                <a:effectLst>
                  <a:outerShdw blurRad="38100" dist="38100" dir="2700000" algn="tl">
                    <a:srgbClr val="000000">
                      <a:alpha val="43137"/>
                    </a:srgbClr>
                  </a:outerShdw>
                </a:effectLst>
              </a:rPr>
              <a:t>3</a:t>
            </a:r>
            <a:r>
              <a:rPr lang="zh-CN" sz="2800" dirty="0">
                <a:effectLst>
                  <a:outerShdw blurRad="38100" dist="38100" dir="2700000" algn="tl">
                    <a:srgbClr val="000000">
                      <a:alpha val="43137"/>
                    </a:srgbClr>
                  </a:outerShdw>
                </a:effectLst>
              </a:rPr>
              <a:t>）易产生质量变异</a:t>
            </a:r>
          </a:p>
          <a:p>
            <a:pPr marL="1171575" indent="-457200">
              <a:buNone/>
            </a:pPr>
            <a:r>
              <a:rPr lang="zh-CN" sz="2000" b="1" dirty="0">
                <a:solidFill>
                  <a:srgbClr val="7030A0"/>
                </a:solidFill>
                <a:effectLst>
                  <a:outerShdw blurRad="38100" dist="38100" dir="2700000" algn="tl">
                    <a:srgbClr val="000000">
                      <a:alpha val="43137"/>
                    </a:srgbClr>
                  </a:outerShdw>
                </a:effectLst>
              </a:rPr>
              <a:t>质量变异：</a:t>
            </a:r>
            <a:r>
              <a:rPr lang="zh-CN" sz="2000" dirty="0">
                <a:effectLst>
                  <a:outerShdw blurRad="38100" dist="38100" dir="2700000" algn="tl">
                    <a:srgbClr val="000000">
                      <a:alpha val="43137"/>
                    </a:srgbClr>
                  </a:outerShdw>
                </a:effectLst>
              </a:rPr>
              <a:t>就是项目质量数据的不一致性。产生这种变异的原因有两种：偶然因素和系统因素。</a:t>
            </a:r>
          </a:p>
          <a:p>
            <a:pPr marL="1171575" indent="-457200">
              <a:buNone/>
            </a:pPr>
            <a:r>
              <a:rPr lang="zh-CN" sz="2000" b="1" dirty="0">
                <a:solidFill>
                  <a:srgbClr val="7030A0"/>
                </a:solidFill>
                <a:effectLst>
                  <a:outerShdw blurRad="38100" dist="38100" dir="2700000" algn="tl">
                    <a:srgbClr val="000000">
                      <a:alpha val="43137"/>
                    </a:srgbClr>
                  </a:outerShdw>
                </a:effectLst>
              </a:rPr>
              <a:t>偶然因素：</a:t>
            </a:r>
            <a:r>
              <a:rPr lang="zh-CN" sz="2000" dirty="0">
                <a:effectLst>
                  <a:outerShdw blurRad="38100" dist="38100" dir="2700000" algn="tl">
                    <a:srgbClr val="000000">
                      <a:alpha val="43137"/>
                    </a:srgbClr>
                  </a:outerShdw>
                </a:effectLst>
              </a:rPr>
              <a:t>是随机发生的，是正常的；偶然因素造成的变异称为偶然变异，这种变异对项目质量的影响较小，是经常发生的，难以避免，难以识别，也难以消除；</a:t>
            </a:r>
          </a:p>
          <a:p>
            <a:pPr marL="1171575" indent="-457200">
              <a:buNone/>
            </a:pPr>
            <a:r>
              <a:rPr lang="zh-CN" sz="2000" b="1" dirty="0">
                <a:solidFill>
                  <a:srgbClr val="7030A0"/>
                </a:solidFill>
                <a:effectLst>
                  <a:outerShdw blurRad="38100" dist="38100" dir="2700000" algn="tl">
                    <a:srgbClr val="000000">
                      <a:alpha val="43137"/>
                    </a:srgbClr>
                  </a:outerShdw>
                </a:effectLst>
              </a:rPr>
              <a:t>系统因素：</a:t>
            </a:r>
            <a:r>
              <a:rPr lang="zh-CN" sz="2000" dirty="0">
                <a:effectLst>
                  <a:outerShdw blurRad="38100" dist="38100" dir="2700000" algn="tl">
                    <a:srgbClr val="000000">
                      <a:alpha val="43137"/>
                    </a:srgbClr>
                  </a:outerShdw>
                </a:effectLst>
              </a:rPr>
              <a:t>是人为的，异常的。系统因素所造成的变异称为系统变异，这类变异对项目质量的影响较大，易识别，通过采取措施可以避免，也可以消除。</a:t>
            </a:r>
          </a:p>
          <a:p>
            <a:pPr>
              <a:buNone/>
            </a:pPr>
            <a:r>
              <a:rPr lang="zh-CN" sz="2800" dirty="0">
                <a:effectLst>
                  <a:outerShdw blurRad="38100" dist="38100" dir="2700000" algn="tl">
                    <a:srgbClr val="000000">
                      <a:alpha val="43137"/>
                    </a:srgbClr>
                  </a:outerShdw>
                </a:effectLst>
              </a:rPr>
              <a:t>（</a:t>
            </a:r>
            <a:r>
              <a:rPr lang="zh-CN" altLang="zh-CN" sz="2800" dirty="0">
                <a:effectLst>
                  <a:outerShdw blurRad="38100" dist="38100" dir="2700000" algn="tl">
                    <a:srgbClr val="000000">
                      <a:alpha val="43137"/>
                    </a:srgbClr>
                  </a:outerShdw>
                </a:effectLst>
              </a:rPr>
              <a:t>4</a:t>
            </a:r>
            <a:r>
              <a:rPr lang="zh-CN" sz="2800" dirty="0">
                <a:effectLst>
                  <a:outerShdw blurRad="38100" dist="38100" dir="2700000" algn="tl">
                    <a:srgbClr val="000000">
                      <a:alpha val="43137"/>
                    </a:srgbClr>
                  </a:outerShdw>
                </a:effectLst>
              </a:rPr>
              <a:t>）易产生判断错误</a:t>
            </a:r>
          </a:p>
          <a:p>
            <a:pPr>
              <a:buNone/>
            </a:pPr>
            <a:r>
              <a:rPr lang="zh-CN" sz="2800" dirty="0">
                <a:effectLst>
                  <a:outerShdw blurRad="38100" dist="38100" dir="2700000" algn="tl">
                    <a:srgbClr val="000000">
                      <a:alpha val="43137"/>
                    </a:srgbClr>
                  </a:outerShdw>
                </a:effectLst>
              </a:rPr>
              <a:t>（</a:t>
            </a:r>
            <a:r>
              <a:rPr lang="zh-CN" altLang="zh-CN" sz="2800" dirty="0">
                <a:effectLst>
                  <a:outerShdw blurRad="38100" dist="38100" dir="2700000" algn="tl">
                    <a:srgbClr val="000000">
                      <a:alpha val="43137"/>
                    </a:srgbClr>
                  </a:outerShdw>
                </a:effectLst>
              </a:rPr>
              <a:t>5</a:t>
            </a:r>
            <a:r>
              <a:rPr lang="zh-CN" sz="2800" dirty="0">
                <a:effectLst>
                  <a:outerShdw blurRad="38100" dist="38100" dir="2700000" algn="tl">
                    <a:srgbClr val="000000">
                      <a:alpha val="43137"/>
                    </a:srgbClr>
                  </a:outerShdw>
                </a:effectLst>
              </a:rPr>
              <a:t>）项目质量受费用、工期的制约</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p:txBody>
          <a:bodyPr/>
          <a:lstStyle/>
          <a:p>
            <a:r>
              <a:rPr lang="zh-CN" sz="2400"/>
              <a:t>（</a:t>
            </a:r>
            <a:r>
              <a:rPr lang="zh-CN" altLang="zh-CN" sz="2400"/>
              <a:t>2</a:t>
            </a:r>
            <a:r>
              <a:rPr lang="zh-CN" sz="2400"/>
              <a:t>）若无经验数据可用或实施条件发生了变化，则</a:t>
            </a:r>
            <a:r>
              <a:rPr lang="zh-CN" sz="2400">
                <a:solidFill>
                  <a:schemeClr val="hlink"/>
                </a:solidFill>
              </a:rPr>
              <a:t>应进行随机抽样</a:t>
            </a:r>
            <a:r>
              <a:rPr lang="zh-CN" sz="2400"/>
              <a:t>，</a:t>
            </a:r>
            <a:r>
              <a:rPr lang="zh-CN" sz="2400">
                <a:solidFill>
                  <a:schemeClr val="hlink"/>
                </a:solidFill>
              </a:rPr>
              <a:t>计算样本均值     和样本标准差</a:t>
            </a:r>
            <a:r>
              <a:rPr lang="zh-CN" altLang="zh-CN" sz="2400">
                <a:solidFill>
                  <a:schemeClr val="hlink"/>
                </a:solidFill>
              </a:rPr>
              <a:t>S</a:t>
            </a:r>
            <a:r>
              <a:rPr lang="zh-CN" sz="2400"/>
              <a:t>，以</a:t>
            </a:r>
            <a:r>
              <a:rPr lang="zh-CN" sz="2400">
                <a:solidFill>
                  <a:schemeClr val="hlink"/>
                </a:solidFill>
              </a:rPr>
              <a:t>代替     、     </a:t>
            </a:r>
            <a:r>
              <a:rPr lang="zh-CN" sz="2400"/>
              <a:t>，则：</a:t>
            </a:r>
          </a:p>
          <a:p>
            <a:endParaRPr lang="zh-CN" sz="2400"/>
          </a:p>
          <a:p>
            <a:endParaRPr lang="zh-CN" sz="2400"/>
          </a:p>
          <a:p>
            <a:endParaRPr lang="zh-CN" sz="2400"/>
          </a:p>
          <a:p>
            <a:endParaRPr lang="zh-CN" sz="2400"/>
          </a:p>
          <a:p>
            <a:r>
              <a:rPr lang="zh-CN" sz="2400"/>
              <a:t>确定了</a:t>
            </a:r>
            <a:r>
              <a:rPr lang="zh-CN" altLang="zh-CN" sz="2400"/>
              <a:t>UCL</a:t>
            </a:r>
            <a:r>
              <a:rPr lang="zh-CN" sz="2400"/>
              <a:t>、</a:t>
            </a:r>
            <a:r>
              <a:rPr lang="zh-CN" altLang="zh-CN" sz="2400"/>
              <a:t>CL</a:t>
            </a:r>
            <a:r>
              <a:rPr lang="zh-CN" sz="2400"/>
              <a:t>、</a:t>
            </a:r>
            <a:r>
              <a:rPr lang="zh-CN" altLang="zh-CN" sz="2400"/>
              <a:t>LCL</a:t>
            </a:r>
            <a:r>
              <a:rPr lang="zh-CN" sz="2400"/>
              <a:t>后，即可做出相应的单值控制图，并用于控制。这种控制图，由于所用数据少，所以比较简单，但代表性差、判断精度低。</a:t>
            </a:r>
          </a:p>
          <a:p>
            <a:r>
              <a:rPr lang="zh-CN" sz="2400" b="1"/>
              <a:t>适用情况： </a:t>
            </a:r>
          </a:p>
        </p:txBody>
      </p:sp>
      <p:sp>
        <p:nvSpPr>
          <p:cNvPr id="76804" name="Rectangle 4"/>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6805" name="Object 5"/>
          <p:cNvGraphicFramePr>
            <a:graphicFrameLocks noChangeAspect="1"/>
          </p:cNvGraphicFramePr>
          <p:nvPr/>
        </p:nvGraphicFramePr>
        <p:xfrm>
          <a:off x="4283968" y="1628800"/>
          <a:ext cx="315913" cy="358775"/>
        </p:xfrm>
        <a:graphic>
          <a:graphicData uri="http://schemas.openxmlformats.org/presentationml/2006/ole">
            <p:oleObj spid="_x0000_s112642" r:id="rId3" imgW="140138" imgH="165560" progId="Equation.3">
              <p:embed/>
            </p:oleObj>
          </a:graphicData>
        </a:graphic>
      </p:graphicFrame>
      <p:sp>
        <p:nvSpPr>
          <p:cNvPr id="76806" name="Rectangle 6"/>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6807" name="Object 7"/>
          <p:cNvGraphicFramePr>
            <a:graphicFrameLocks noChangeAspect="1"/>
          </p:cNvGraphicFramePr>
          <p:nvPr/>
        </p:nvGraphicFramePr>
        <p:xfrm>
          <a:off x="1259632" y="1916832"/>
          <a:ext cx="331787" cy="433388"/>
        </p:xfrm>
        <a:graphic>
          <a:graphicData uri="http://schemas.openxmlformats.org/presentationml/2006/ole">
            <p:oleObj spid="_x0000_s112643" r:id="rId4" imgW="127317" imgH="165417" progId="Equation.3">
              <p:embed/>
            </p:oleObj>
          </a:graphicData>
        </a:graphic>
      </p:graphicFrame>
      <p:sp>
        <p:nvSpPr>
          <p:cNvPr id="76808" name="Rectangle 8"/>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6809" name="Object 9"/>
          <p:cNvGraphicFramePr>
            <a:graphicFrameLocks noChangeAspect="1"/>
          </p:cNvGraphicFramePr>
          <p:nvPr/>
        </p:nvGraphicFramePr>
        <p:xfrm>
          <a:off x="1979712" y="1988840"/>
          <a:ext cx="360363" cy="360362"/>
        </p:xfrm>
        <a:graphic>
          <a:graphicData uri="http://schemas.openxmlformats.org/presentationml/2006/ole">
            <p:oleObj spid="_x0000_s112644" r:id="rId5" imgW="140321" imgH="140321" progId="Equation.3">
              <p:embed/>
            </p:oleObj>
          </a:graphicData>
        </a:graphic>
      </p:graphicFrame>
      <p:sp>
        <p:nvSpPr>
          <p:cNvPr id="76810" name="Rectangle 10"/>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76811" name="Object 11"/>
          <p:cNvGraphicFramePr>
            <a:graphicFrameLocks noChangeAspect="1"/>
          </p:cNvGraphicFramePr>
          <p:nvPr/>
        </p:nvGraphicFramePr>
        <p:xfrm>
          <a:off x="3491880" y="2420888"/>
          <a:ext cx="1800225" cy="1316038"/>
        </p:xfrm>
        <a:graphic>
          <a:graphicData uri="http://schemas.openxmlformats.org/presentationml/2006/ole">
            <p:oleObj spid="_x0000_s112645" r:id="rId6" imgW="889703" imgH="648298" progId="Equation.3">
              <p:embed/>
            </p:oleObj>
          </a:graphicData>
        </a:graphic>
      </p:graphicFrame>
      <p:sp>
        <p:nvSpPr>
          <p:cNvPr id="12"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sz="half" idx="1"/>
          </p:nvPr>
        </p:nvSpPr>
        <p:spPr>
          <a:xfrm>
            <a:off x="1187450" y="1124744"/>
            <a:ext cx="7205663" cy="4114800"/>
          </a:xfrm>
        </p:spPr>
        <p:txBody>
          <a:bodyPr/>
          <a:lstStyle/>
          <a:p>
            <a:pPr>
              <a:lnSpc>
                <a:spcPct val="150000"/>
              </a:lnSpc>
            </a:pPr>
            <a:r>
              <a:rPr lang="zh-CN" sz="2400" b="1" dirty="0"/>
              <a:t>（</a:t>
            </a:r>
            <a:r>
              <a:rPr lang="zh-CN" altLang="zh-CN" sz="2400" b="1" dirty="0"/>
              <a:t>2</a:t>
            </a:r>
            <a:r>
              <a:rPr lang="zh-CN" sz="2400" b="1" dirty="0"/>
              <a:t>）平均值与极差控制图（    </a:t>
            </a:r>
            <a:r>
              <a:rPr lang="zh-CN" altLang="zh-CN" sz="2400" b="1" dirty="0">
                <a:latin typeface="Arial"/>
              </a:rPr>
              <a:t>—</a:t>
            </a:r>
            <a:r>
              <a:rPr lang="zh-CN" altLang="zh-CN" sz="2400" b="1" dirty="0"/>
              <a:t>R</a:t>
            </a:r>
            <a:r>
              <a:rPr lang="zh-CN" sz="2400" b="1" dirty="0"/>
              <a:t>图）</a:t>
            </a:r>
          </a:p>
          <a:p>
            <a:pPr>
              <a:lnSpc>
                <a:spcPct val="150000"/>
              </a:lnSpc>
            </a:pPr>
            <a:r>
              <a:rPr lang="zh-CN" sz="2400" dirty="0"/>
              <a:t>      </a:t>
            </a:r>
            <a:r>
              <a:rPr lang="zh-CN" altLang="zh-CN" sz="2400" dirty="0">
                <a:latin typeface="Arial"/>
              </a:rPr>
              <a:t>—</a:t>
            </a:r>
            <a:r>
              <a:rPr lang="zh-CN" altLang="zh-CN" sz="2400" dirty="0"/>
              <a:t>R</a:t>
            </a:r>
            <a:r>
              <a:rPr lang="zh-CN" sz="2400" dirty="0"/>
              <a:t>图是将      图与</a:t>
            </a:r>
            <a:r>
              <a:rPr lang="zh-CN" altLang="zh-CN" sz="2400" dirty="0"/>
              <a:t>R</a:t>
            </a:r>
            <a:r>
              <a:rPr lang="zh-CN" sz="2400" dirty="0"/>
              <a:t>图联用的一种形式。一般将  图置于</a:t>
            </a:r>
            <a:r>
              <a:rPr lang="zh-CN" altLang="zh-CN" sz="2400" dirty="0"/>
              <a:t>R</a:t>
            </a:r>
            <a:r>
              <a:rPr lang="zh-CN" sz="2400" dirty="0"/>
              <a:t>图之上，主要用来观察分析</a:t>
            </a:r>
            <a:r>
              <a:rPr lang="zh-CN" sz="2400" dirty="0">
                <a:solidFill>
                  <a:schemeClr val="hlink"/>
                </a:solidFill>
              </a:rPr>
              <a:t>平均值的变化情况</a:t>
            </a:r>
            <a:r>
              <a:rPr lang="zh-CN" sz="2400" dirty="0"/>
              <a:t>；</a:t>
            </a:r>
            <a:r>
              <a:rPr lang="zh-CN" altLang="zh-CN" sz="2400" dirty="0"/>
              <a:t>R</a:t>
            </a:r>
            <a:r>
              <a:rPr lang="zh-CN" sz="2400" dirty="0"/>
              <a:t>图则用于观察分析数据的</a:t>
            </a:r>
            <a:r>
              <a:rPr lang="zh-CN" sz="2400" dirty="0">
                <a:solidFill>
                  <a:schemeClr val="hlink"/>
                </a:solidFill>
              </a:rPr>
              <a:t>离散波动状况</a:t>
            </a:r>
            <a:r>
              <a:rPr lang="zh-CN" sz="2400" dirty="0" smtClean="0"/>
              <a:t>。</a:t>
            </a:r>
            <a:endParaRPr lang="zh-CN" sz="2400" dirty="0"/>
          </a:p>
        </p:txBody>
      </p:sp>
      <p:graphicFrame>
        <p:nvGraphicFramePr>
          <p:cNvPr id="77830" name="Object 6"/>
          <p:cNvGraphicFramePr>
            <a:graphicFrameLocks noChangeAspect="1"/>
          </p:cNvGraphicFramePr>
          <p:nvPr/>
        </p:nvGraphicFramePr>
        <p:xfrm>
          <a:off x="5508104" y="1268760"/>
          <a:ext cx="292100" cy="358775"/>
        </p:xfrm>
        <a:graphic>
          <a:graphicData uri="http://schemas.openxmlformats.org/presentationml/2006/ole">
            <p:oleObj spid="_x0000_s113667" r:id="rId3" imgW="127427" imgH="152849" progId="Equation.3">
              <p:embed/>
            </p:oleObj>
          </a:graphicData>
        </a:graphic>
      </p:graphicFrame>
      <p:graphicFrame>
        <p:nvGraphicFramePr>
          <p:cNvPr id="77832" name="Object 8"/>
          <p:cNvGraphicFramePr>
            <a:graphicFrameLocks noChangeAspect="1"/>
          </p:cNvGraphicFramePr>
          <p:nvPr/>
        </p:nvGraphicFramePr>
        <p:xfrm>
          <a:off x="1691680" y="1844824"/>
          <a:ext cx="409575" cy="503238"/>
        </p:xfrm>
        <a:graphic>
          <a:graphicData uri="http://schemas.openxmlformats.org/presentationml/2006/ole">
            <p:oleObj spid="_x0000_s113668" r:id="rId4" imgW="127427" imgH="152849" progId="Equation.3">
              <p:embed/>
            </p:oleObj>
          </a:graphicData>
        </a:graphic>
      </p:graphicFrame>
      <p:graphicFrame>
        <p:nvGraphicFramePr>
          <p:cNvPr id="77834" name="Object 10"/>
          <p:cNvGraphicFramePr>
            <a:graphicFrameLocks noChangeAspect="1"/>
          </p:cNvGraphicFramePr>
          <p:nvPr/>
        </p:nvGraphicFramePr>
        <p:xfrm>
          <a:off x="3707904" y="1916832"/>
          <a:ext cx="350838" cy="431800"/>
        </p:xfrm>
        <a:graphic>
          <a:graphicData uri="http://schemas.openxmlformats.org/presentationml/2006/ole">
            <p:oleObj spid="_x0000_s113669" r:id="rId5" imgW="127427" imgH="152849" progId="Equation.3">
              <p:embed/>
            </p:oleObj>
          </a:graphicData>
        </a:graphic>
      </p:graphicFrame>
      <p:sp>
        <p:nvSpPr>
          <p:cNvPr id="77841"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19" name="Rectangle 2"/>
          <p:cNvSpPr txBox="1">
            <a:spLocks noChangeArrowheads="1"/>
          </p:cNvSpPr>
          <p:nvPr/>
        </p:nvSpPr>
        <p:spPr bwMode="auto">
          <a:xfrm>
            <a:off x="467544" y="0"/>
            <a:ext cx="8476431" cy="980728"/>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pic>
        <p:nvPicPr>
          <p:cNvPr id="113675" name="Picture 11"/>
          <p:cNvPicPr>
            <a:picLocks noChangeAspect="1" noChangeArrowheads="1"/>
          </p:cNvPicPr>
          <p:nvPr/>
        </p:nvPicPr>
        <p:blipFill>
          <a:blip r:embed="rId6" cstate="print"/>
          <a:srcRect/>
          <a:stretch>
            <a:fillRect/>
          </a:stretch>
        </p:blipFill>
        <p:spPr bwMode="auto">
          <a:xfrm>
            <a:off x="2915816" y="3573016"/>
            <a:ext cx="4305300" cy="269178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zh-CN" sz="3600" dirty="0" smtClean="0">
                <a:solidFill>
                  <a:srgbClr val="C00000"/>
                </a:solidFill>
              </a:rPr>
              <a:t>平均值与极差控制图</a:t>
            </a:r>
            <a:endParaRPr lang="zh-CN" altLang="zh-CN" sz="3600" dirty="0">
              <a:solidFill>
                <a:srgbClr val="C00000"/>
              </a:solidFill>
            </a:endParaRPr>
          </a:p>
        </p:txBody>
      </p:sp>
      <p:sp>
        <p:nvSpPr>
          <p:cNvPr id="82948" name="Rectangle 4"/>
          <p:cNvSpPr>
            <a:spLocks noChangeArrowheads="1"/>
          </p:cNvSpPr>
          <p:nvPr/>
        </p:nvSpPr>
        <p:spPr bwMode="auto">
          <a:xfrm>
            <a:off x="0" y="27479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8295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8295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82953" name="Object 9"/>
          <p:cNvGraphicFramePr>
            <a:graphicFrameLocks noChangeAspect="1"/>
          </p:cNvGraphicFramePr>
          <p:nvPr/>
        </p:nvGraphicFramePr>
        <p:xfrm>
          <a:off x="1691680" y="1268760"/>
          <a:ext cx="2582043" cy="1728192"/>
        </p:xfrm>
        <a:graphic>
          <a:graphicData uri="http://schemas.openxmlformats.org/presentationml/2006/ole">
            <p:oleObj spid="_x0000_s118788" r:id="rId3" imgW="1041717" imgH="698817" progId="Equation.3">
              <p:embed/>
            </p:oleObj>
          </a:graphicData>
        </a:graphic>
      </p:graphicFrame>
      <p:graphicFrame>
        <p:nvGraphicFramePr>
          <p:cNvPr id="118789" name="Object 5"/>
          <p:cNvGraphicFramePr>
            <a:graphicFrameLocks noChangeAspect="1"/>
          </p:cNvGraphicFramePr>
          <p:nvPr/>
        </p:nvGraphicFramePr>
        <p:xfrm>
          <a:off x="1691680" y="3140968"/>
          <a:ext cx="2171283" cy="1872208"/>
        </p:xfrm>
        <a:graphic>
          <a:graphicData uri="http://schemas.openxmlformats.org/presentationml/2006/ole">
            <p:oleObj spid="_x0000_s118789" r:id="rId4" imgW="826175" imgH="711826" progId="Equation.3">
              <p:embed/>
            </p:oleObj>
          </a:graphicData>
        </a:graphic>
      </p:graphicFrame>
      <p:sp>
        <p:nvSpPr>
          <p:cNvPr id="12" name="Rectangle 12"/>
          <p:cNvSpPr>
            <a:spLocks noChangeArrowheads="1"/>
          </p:cNvSpPr>
          <p:nvPr/>
        </p:nvSpPr>
        <p:spPr bwMode="auto">
          <a:xfrm>
            <a:off x="755576" y="5151584"/>
            <a:ext cx="7675562" cy="1130246"/>
          </a:xfrm>
          <a:prstGeom prst="rect">
            <a:avLst/>
          </a:prstGeom>
          <a:noFill/>
          <a:ln w="9525">
            <a:noFill/>
            <a:miter lim="800000"/>
            <a:headEnd/>
            <a:tailEnd/>
          </a:ln>
          <a:effectLst/>
        </p:spPr>
        <p:txBody>
          <a:bodyPr anchor="ctr">
            <a:spAutoFit/>
          </a:bodyPr>
          <a:lstStyle/>
          <a:p>
            <a:pPr>
              <a:lnSpc>
                <a:spcPct val="150000"/>
              </a:lnSpc>
            </a:pPr>
            <a:r>
              <a:rPr lang="en-US" altLang="zh-CN" sz="2400" b="1" dirty="0" smtClean="0">
                <a:solidFill>
                  <a:srgbClr val="C00000"/>
                </a:solidFill>
              </a:rPr>
              <a:t>A2</a:t>
            </a:r>
            <a:r>
              <a:rPr lang="zh-CN" altLang="en-US" sz="2400" b="1" dirty="0" smtClean="0">
                <a:solidFill>
                  <a:srgbClr val="C00000"/>
                </a:solidFill>
              </a:rPr>
              <a:t>，</a:t>
            </a:r>
            <a:r>
              <a:rPr lang="en-US" altLang="zh-CN" sz="2400" b="1" dirty="0" smtClean="0">
                <a:solidFill>
                  <a:srgbClr val="C00000"/>
                </a:solidFill>
              </a:rPr>
              <a:t>D3</a:t>
            </a:r>
            <a:r>
              <a:rPr lang="zh-CN" altLang="en-US" sz="2400" b="1" dirty="0" smtClean="0">
                <a:solidFill>
                  <a:srgbClr val="C00000"/>
                </a:solidFill>
              </a:rPr>
              <a:t>，</a:t>
            </a:r>
            <a:r>
              <a:rPr lang="en-US" altLang="zh-CN" sz="2400" b="1" dirty="0" smtClean="0">
                <a:solidFill>
                  <a:srgbClr val="C00000"/>
                </a:solidFill>
              </a:rPr>
              <a:t>D4</a:t>
            </a:r>
            <a:r>
              <a:rPr lang="zh-CN" altLang="en-US" sz="2400" b="1" dirty="0" smtClean="0">
                <a:solidFill>
                  <a:srgbClr val="C00000"/>
                </a:solidFill>
              </a:rPr>
              <a:t>为系数，</a:t>
            </a:r>
            <a:r>
              <a:rPr lang="zh-CN" altLang="en-US" sz="2400" b="1" dirty="0" smtClean="0">
                <a:solidFill>
                  <a:srgbClr val="C00000"/>
                </a:solidFill>
                <a:cs typeface="Times New Roman" pitchFamily="18" charset="0"/>
              </a:rPr>
              <a:t>是根据样本大小</a:t>
            </a:r>
            <a:r>
              <a:rPr lang="zh-CN" altLang="zh-CN" sz="2400" b="1" dirty="0" smtClean="0">
                <a:solidFill>
                  <a:srgbClr val="C00000"/>
                </a:solidFill>
                <a:cs typeface="Times New Roman" pitchFamily="18" charset="0"/>
              </a:rPr>
              <a:t>n</a:t>
            </a:r>
            <a:r>
              <a:rPr lang="zh-CN" altLang="en-US" sz="2400" b="1" dirty="0" smtClean="0">
                <a:solidFill>
                  <a:srgbClr val="C00000"/>
                </a:solidFill>
                <a:cs typeface="Times New Roman" pitchFamily="18" charset="0"/>
              </a:rPr>
              <a:t>确定的系数，</a:t>
            </a:r>
            <a:endParaRPr lang="en-US" altLang="zh-CN" sz="2400" b="1" dirty="0" smtClean="0">
              <a:solidFill>
                <a:srgbClr val="C00000"/>
              </a:solidFill>
              <a:cs typeface="Times New Roman" pitchFamily="18" charset="0"/>
            </a:endParaRPr>
          </a:p>
          <a:p>
            <a:pPr>
              <a:lnSpc>
                <a:spcPct val="150000"/>
              </a:lnSpc>
            </a:pPr>
            <a:r>
              <a:rPr lang="zh-CN" altLang="en-US" sz="2400" b="1" dirty="0" smtClean="0">
                <a:solidFill>
                  <a:srgbClr val="C00000"/>
                </a:solidFill>
                <a:cs typeface="Times New Roman" pitchFamily="18" charset="0"/>
              </a:rPr>
              <a:t>可由表</a:t>
            </a:r>
            <a:r>
              <a:rPr lang="zh-CN" altLang="zh-CN" sz="2400" b="1" dirty="0" smtClean="0">
                <a:solidFill>
                  <a:srgbClr val="C00000"/>
                </a:solidFill>
                <a:cs typeface="Times New Roman" pitchFamily="18" charset="0"/>
              </a:rPr>
              <a:t>5-</a:t>
            </a:r>
            <a:r>
              <a:rPr lang="en-US" altLang="zh-CN" sz="2400" b="1" dirty="0" smtClean="0">
                <a:solidFill>
                  <a:srgbClr val="C00000"/>
                </a:solidFill>
                <a:cs typeface="Times New Roman" pitchFamily="18" charset="0"/>
              </a:rPr>
              <a:t>3、</a:t>
            </a:r>
            <a:r>
              <a:rPr lang="zh-CN" altLang="en-US" sz="2400" b="1" dirty="0" smtClean="0">
                <a:solidFill>
                  <a:srgbClr val="C00000"/>
                </a:solidFill>
                <a:cs typeface="Times New Roman" pitchFamily="18" charset="0"/>
              </a:rPr>
              <a:t>表</a:t>
            </a:r>
            <a:r>
              <a:rPr lang="zh-CN" altLang="zh-CN" sz="2400" b="1" dirty="0" smtClean="0">
                <a:solidFill>
                  <a:srgbClr val="C00000"/>
                </a:solidFill>
                <a:cs typeface="Times New Roman" pitchFamily="18" charset="0"/>
              </a:rPr>
              <a:t>5-4</a:t>
            </a:r>
            <a:r>
              <a:rPr lang="zh-CN" altLang="en-US" sz="2400" b="1" dirty="0" smtClean="0">
                <a:solidFill>
                  <a:srgbClr val="C00000"/>
                </a:solidFill>
                <a:cs typeface="Times New Roman" pitchFamily="18" charset="0"/>
              </a:rPr>
              <a:t>查得。</a:t>
            </a:r>
            <a:endParaRPr lang="zh-CN" altLang="en-US" sz="2400" b="1" dirty="0" smtClean="0">
              <a:solidFill>
                <a:srgbClr val="C00000"/>
              </a:solidFill>
              <a:latin typeface="Arial" pitchFamily="34" charset="0"/>
            </a:endParaRPr>
          </a:p>
        </p:txBody>
      </p:sp>
      <p:graphicFrame>
        <p:nvGraphicFramePr>
          <p:cNvPr id="118790" name="Object 6"/>
          <p:cNvGraphicFramePr>
            <a:graphicFrameLocks noChangeAspect="1"/>
          </p:cNvGraphicFramePr>
          <p:nvPr/>
        </p:nvGraphicFramePr>
        <p:xfrm>
          <a:off x="468139" y="1844675"/>
          <a:ext cx="409575" cy="503238"/>
        </p:xfrm>
        <a:graphic>
          <a:graphicData uri="http://schemas.openxmlformats.org/presentationml/2006/ole">
            <p:oleObj spid="_x0000_s118790" r:id="rId5" imgW="127427" imgH="152849" progId="Equation.3">
              <p:embed/>
            </p:oleObj>
          </a:graphicData>
        </a:graphic>
      </p:graphicFrame>
      <p:sp>
        <p:nvSpPr>
          <p:cNvPr id="14" name="矩形 13"/>
          <p:cNvSpPr/>
          <p:nvPr/>
        </p:nvSpPr>
        <p:spPr>
          <a:xfrm>
            <a:off x="395536" y="3861048"/>
            <a:ext cx="805029" cy="523220"/>
          </a:xfrm>
          <a:prstGeom prst="rect">
            <a:avLst/>
          </a:prstGeom>
        </p:spPr>
        <p:txBody>
          <a:bodyPr wrap="none">
            <a:spAutoFit/>
          </a:bodyPr>
          <a:lstStyle/>
          <a:p>
            <a:r>
              <a:rPr lang="zh-CN" altLang="zh-CN" sz="2800" b="1" dirty="0" smtClean="0"/>
              <a:t>R图</a:t>
            </a:r>
            <a:endParaRPr lang="zh-CN" altLang="en-US" sz="2800" b="1" dirty="0"/>
          </a:p>
        </p:txBody>
      </p:sp>
      <p:sp>
        <p:nvSpPr>
          <p:cNvPr id="15" name="矩形 14"/>
          <p:cNvSpPr/>
          <p:nvPr/>
        </p:nvSpPr>
        <p:spPr>
          <a:xfrm>
            <a:off x="714290" y="1844824"/>
            <a:ext cx="545342" cy="523220"/>
          </a:xfrm>
          <a:prstGeom prst="rect">
            <a:avLst/>
          </a:prstGeom>
        </p:spPr>
        <p:txBody>
          <a:bodyPr wrap="none">
            <a:spAutoFit/>
          </a:bodyPr>
          <a:lstStyle/>
          <a:p>
            <a:r>
              <a:rPr lang="zh-CN" altLang="zh-CN" sz="2800" b="1" dirty="0" smtClean="0"/>
              <a:t>图</a:t>
            </a:r>
            <a:endParaRPr lang="zh-CN" altLang="en-US" sz="2800" b="1" dirty="0"/>
          </a:p>
        </p:txBody>
      </p:sp>
      <p:pic>
        <p:nvPicPr>
          <p:cNvPr id="118791" name="Picture 7"/>
          <p:cNvPicPr>
            <a:picLocks noChangeAspect="1" noChangeArrowheads="1"/>
          </p:cNvPicPr>
          <p:nvPr/>
        </p:nvPicPr>
        <p:blipFill>
          <a:blip r:embed="rId6" cstate="print"/>
          <a:srcRect/>
          <a:stretch>
            <a:fillRect/>
          </a:stretch>
        </p:blipFill>
        <p:spPr bwMode="auto">
          <a:xfrm>
            <a:off x="4572000" y="1124744"/>
            <a:ext cx="4343400" cy="1008112"/>
          </a:xfrm>
          <a:prstGeom prst="rect">
            <a:avLst/>
          </a:prstGeom>
          <a:noFill/>
          <a:ln w="9525">
            <a:noFill/>
            <a:miter lim="800000"/>
            <a:headEnd/>
            <a:tailEnd/>
          </a:ln>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23850" y="1268760"/>
            <a:ext cx="8631238" cy="4863753"/>
          </a:xfrm>
        </p:spPr>
        <p:txBody>
          <a:bodyPr/>
          <a:lstStyle/>
          <a:p>
            <a:r>
              <a:rPr lang="zh-CN" altLang="zh-CN" sz="2400" dirty="0"/>
              <a:t>2</a:t>
            </a:r>
            <a:r>
              <a:rPr lang="zh-CN" sz="2400" dirty="0"/>
              <a:t>）    </a:t>
            </a:r>
            <a:r>
              <a:rPr lang="zh-CN" altLang="zh-CN" sz="2400" dirty="0">
                <a:latin typeface="Arial"/>
              </a:rPr>
              <a:t>—</a:t>
            </a:r>
            <a:r>
              <a:rPr lang="zh-CN" altLang="zh-CN" sz="2400" dirty="0"/>
              <a:t>R</a:t>
            </a:r>
            <a:r>
              <a:rPr lang="zh-CN" sz="2400" dirty="0"/>
              <a:t>图的制作</a:t>
            </a:r>
          </a:p>
          <a:p>
            <a:r>
              <a:rPr lang="zh-CN" sz="2400" dirty="0"/>
              <a:t>若项目实施条件基本相同，且实施过程相当稳定，则可依据以往的经验数据，确定控制图的中心线和控制界限。</a:t>
            </a:r>
          </a:p>
          <a:p>
            <a:r>
              <a:rPr lang="zh-CN" sz="2400" dirty="0"/>
              <a:t>若没有可靠的经验数据可供参照，应按以下步骤作控制图。</a:t>
            </a:r>
          </a:p>
          <a:p>
            <a:r>
              <a:rPr lang="zh-CN" sz="2400" b="1" dirty="0">
                <a:solidFill>
                  <a:srgbClr val="C00000"/>
                </a:solidFill>
                <a:effectLst>
                  <a:outerShdw blurRad="38100" dist="38100" dir="2700000" algn="tl">
                    <a:srgbClr val="000000">
                      <a:alpha val="43137"/>
                    </a:srgbClr>
                  </a:outerShdw>
                </a:effectLst>
              </a:rPr>
              <a:t>收集数据：</a:t>
            </a:r>
            <a:r>
              <a:rPr lang="zh-CN" sz="2400" dirty="0"/>
              <a:t>一般要求收集</a:t>
            </a:r>
            <a:r>
              <a:rPr lang="zh-CN" altLang="zh-CN" sz="2400" dirty="0"/>
              <a:t>50~100</a:t>
            </a:r>
            <a:r>
              <a:rPr lang="zh-CN" sz="2400" dirty="0"/>
              <a:t>个近期数据，并能与今后的工序状态（如原材料、实施方法、工艺等）相一致，以确保控制界限有效。</a:t>
            </a:r>
          </a:p>
          <a:p>
            <a:r>
              <a:rPr lang="zh-CN" sz="2400" b="1" dirty="0">
                <a:solidFill>
                  <a:srgbClr val="C00000"/>
                </a:solidFill>
                <a:effectLst>
                  <a:outerShdw blurRad="38100" dist="38100" dir="2700000" algn="tl">
                    <a:srgbClr val="000000">
                      <a:alpha val="43137"/>
                    </a:srgbClr>
                  </a:outerShdw>
                </a:effectLst>
              </a:rPr>
              <a:t>数据分组：</a:t>
            </a:r>
            <a:r>
              <a:rPr lang="zh-CN" sz="2400" dirty="0"/>
              <a:t>从技术上可以认为是在大致相同的条件下所收集的数据应分在同一组内，组中不应包括不同性质的数据。一般，应按时间顺序分组（如按小时、日、班次等）</a:t>
            </a:r>
            <a:r>
              <a:rPr lang="zh-CN" altLang="zh-CN" sz="2400" dirty="0"/>
              <a:t>,</a:t>
            </a:r>
            <a:r>
              <a:rPr lang="zh-CN" sz="2400" dirty="0"/>
              <a:t>这时每组作为一个样本。每组</a:t>
            </a:r>
            <a:r>
              <a:rPr lang="zh-CN" altLang="zh-CN" sz="2400" dirty="0"/>
              <a:t>2~6</a:t>
            </a:r>
            <a:r>
              <a:rPr lang="zh-CN" sz="2400" dirty="0"/>
              <a:t>个数据，一般分为</a:t>
            </a:r>
            <a:r>
              <a:rPr lang="zh-CN" altLang="zh-CN" sz="2400" dirty="0"/>
              <a:t>20~25</a:t>
            </a:r>
            <a:r>
              <a:rPr lang="zh-CN" sz="2400" dirty="0"/>
              <a:t>组。 </a:t>
            </a:r>
          </a:p>
        </p:txBody>
      </p:sp>
      <p:graphicFrame>
        <p:nvGraphicFramePr>
          <p:cNvPr id="87044" name="Object 4"/>
          <p:cNvGraphicFramePr>
            <a:graphicFrameLocks noChangeAspect="1"/>
          </p:cNvGraphicFramePr>
          <p:nvPr/>
        </p:nvGraphicFramePr>
        <p:xfrm>
          <a:off x="1259632" y="1268760"/>
          <a:ext cx="350837" cy="431800"/>
        </p:xfrm>
        <a:graphic>
          <a:graphicData uri="http://schemas.openxmlformats.org/presentationml/2006/ole">
            <p:oleObj spid="_x0000_s122882" r:id="rId3" imgW="127427" imgH="152849" progId="Equation.3">
              <p:embed/>
            </p:oleObj>
          </a:graphicData>
        </a:graphic>
      </p:graphicFrame>
      <p:sp>
        <p:nvSpPr>
          <p:cNvPr id="5" name="Rectangle 2"/>
          <p:cNvSpPr>
            <a:spLocks noGrp="1" noChangeArrowheads="1"/>
          </p:cNvSpPr>
          <p:nvPr>
            <p:ph type="title"/>
          </p:nvPr>
        </p:nvSpPr>
        <p:spPr/>
        <p:txBody>
          <a:bodyPr/>
          <a:lstStyle/>
          <a:p>
            <a:r>
              <a:rPr lang="zh-CN" altLang="zh-CN" sz="3600" dirty="0" smtClean="0">
                <a:solidFill>
                  <a:srgbClr val="C00000"/>
                </a:solidFill>
              </a:rPr>
              <a:t>平均值与极差控制图</a:t>
            </a:r>
            <a:endParaRPr lang="zh-CN" altLang="zh-CN" sz="3600" dirty="0">
              <a:solidFill>
                <a:srgbClr val="C00000"/>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r>
              <a:rPr lang="zh-CN" sz="2400"/>
              <a:t>建立数据表：数据表的基本格式如表</a:t>
            </a:r>
            <a:r>
              <a:rPr lang="zh-CN" altLang="zh-CN" sz="2400"/>
              <a:t>5-5</a:t>
            </a:r>
            <a:r>
              <a:rPr lang="zh-CN" sz="2400"/>
              <a:t>所示。</a:t>
            </a:r>
          </a:p>
          <a:p>
            <a:r>
              <a:rPr lang="zh-CN" sz="2400"/>
              <a:t>计算各组平均值，并列入表中 。</a:t>
            </a:r>
          </a:p>
          <a:p>
            <a:r>
              <a:rPr lang="zh-CN" sz="2400"/>
              <a:t>计算每组的极差</a:t>
            </a:r>
            <a:r>
              <a:rPr lang="zh-CN" altLang="zh-CN" sz="2400"/>
              <a:t>R</a:t>
            </a:r>
            <a:r>
              <a:rPr lang="zh-CN" sz="2400"/>
              <a:t>，并列入表中 。</a:t>
            </a:r>
          </a:p>
          <a:p>
            <a:r>
              <a:rPr lang="zh-CN" sz="2400"/>
              <a:t>计算总体平均值并列入表中。</a:t>
            </a:r>
          </a:p>
          <a:p>
            <a:r>
              <a:rPr lang="zh-CN" sz="2400"/>
              <a:t> 计算各组极差值的平均值，并列入表中。 </a:t>
            </a:r>
          </a:p>
          <a:p>
            <a:r>
              <a:rPr lang="zh-CN" sz="2400"/>
              <a:t>按表</a:t>
            </a:r>
            <a:r>
              <a:rPr lang="zh-CN" altLang="zh-CN" sz="2400"/>
              <a:t>5-5</a:t>
            </a:r>
            <a:r>
              <a:rPr lang="zh-CN" sz="2400"/>
              <a:t>所列计算公式计算控制界限。 </a:t>
            </a:r>
          </a:p>
          <a:p>
            <a:r>
              <a:rPr lang="zh-CN" sz="2400"/>
              <a:t>制作控制图 。</a:t>
            </a:r>
          </a:p>
          <a:p>
            <a:r>
              <a:rPr lang="zh-CN" sz="2400"/>
              <a:t>在控制图上打点。 </a:t>
            </a:r>
          </a:p>
          <a:p>
            <a:r>
              <a:rPr lang="zh-CN" sz="2400"/>
              <a:t>标注有关事项。 </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平均值与极差控制图</a:t>
            </a:r>
            <a:endParaRPr lang="zh-CN" altLang="zh-CN" sz="3600" dirty="0">
              <a:solidFill>
                <a:srgbClr val="C000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p:txBody>
          <a:bodyPr/>
          <a:lstStyle/>
          <a:p>
            <a:r>
              <a:rPr lang="zh-CN" sz="2400" b="1" dirty="0"/>
              <a:t>（</a:t>
            </a:r>
            <a:r>
              <a:rPr lang="zh-CN" altLang="zh-CN" sz="2400" b="1" dirty="0"/>
              <a:t>3</a:t>
            </a:r>
            <a:r>
              <a:rPr lang="zh-CN" sz="2400" b="1" dirty="0"/>
              <a:t>）平均值与标准差控制图</a:t>
            </a:r>
          </a:p>
          <a:p>
            <a:r>
              <a:rPr lang="zh-CN" sz="2400" dirty="0"/>
              <a:t>除了用标准差</a:t>
            </a:r>
            <a:r>
              <a:rPr lang="zh-CN" altLang="zh-CN" sz="2400" dirty="0"/>
              <a:t>S</a:t>
            </a:r>
            <a:r>
              <a:rPr lang="zh-CN" sz="2400" dirty="0"/>
              <a:t>代替极差</a:t>
            </a:r>
            <a:r>
              <a:rPr lang="zh-CN" altLang="zh-CN" sz="2400" dirty="0"/>
              <a:t>R</a:t>
            </a:r>
            <a:r>
              <a:rPr lang="zh-CN" sz="2400" dirty="0"/>
              <a:t>以外，   </a:t>
            </a:r>
            <a:r>
              <a:rPr lang="zh-CN" altLang="zh-CN" sz="2400" dirty="0"/>
              <a:t>-S</a:t>
            </a:r>
            <a:r>
              <a:rPr lang="zh-CN" sz="2400" dirty="0"/>
              <a:t>图与    </a:t>
            </a:r>
            <a:r>
              <a:rPr lang="zh-CN" altLang="zh-CN" sz="2400" dirty="0"/>
              <a:t>-R</a:t>
            </a:r>
            <a:r>
              <a:rPr lang="zh-CN" sz="2400" dirty="0"/>
              <a:t>图是一样的</a:t>
            </a:r>
            <a:r>
              <a:rPr lang="zh-CN" sz="2400" dirty="0" smtClean="0"/>
              <a:t>。</a:t>
            </a:r>
            <a:endParaRPr lang="en-US" altLang="zh-CN" sz="2400" dirty="0" smtClean="0"/>
          </a:p>
          <a:p>
            <a:r>
              <a:rPr lang="zh-CN" altLang="zh-CN" sz="2400" b="1" dirty="0" smtClean="0">
                <a:solidFill>
                  <a:srgbClr val="C00000"/>
                </a:solidFill>
                <a:effectLst>
                  <a:outerShdw blurRad="38100" dist="38100" dir="2700000" algn="tl">
                    <a:srgbClr val="000000">
                      <a:alpha val="43137"/>
                    </a:srgbClr>
                  </a:outerShdw>
                </a:effectLst>
              </a:rPr>
              <a:t>S</a:t>
            </a:r>
            <a:r>
              <a:rPr lang="zh-CN" sz="2400" b="1" dirty="0">
                <a:solidFill>
                  <a:srgbClr val="C00000"/>
                </a:solidFill>
                <a:effectLst>
                  <a:outerShdw blurRad="38100" dist="38100" dir="2700000" algn="tl">
                    <a:srgbClr val="000000">
                      <a:alpha val="43137"/>
                    </a:srgbClr>
                  </a:outerShdw>
                </a:effectLst>
              </a:rPr>
              <a:t>图的中心线和控制界限</a:t>
            </a:r>
            <a:r>
              <a:rPr lang="zh-CN" sz="2400" dirty="0"/>
              <a:t>确定仍然依据</a:t>
            </a:r>
            <a:r>
              <a:rPr lang="zh-CN" sz="2400" dirty="0">
                <a:latin typeface="Arial"/>
              </a:rPr>
              <a:t>“</a:t>
            </a:r>
            <a:r>
              <a:rPr lang="zh-CN" altLang="zh-CN" sz="2400" dirty="0"/>
              <a:t>3σ</a:t>
            </a:r>
            <a:r>
              <a:rPr lang="zh-CN" altLang="zh-CN" sz="2400" dirty="0">
                <a:latin typeface="Arial"/>
              </a:rPr>
              <a:t>”</a:t>
            </a:r>
            <a:r>
              <a:rPr lang="zh-CN" sz="2400" dirty="0"/>
              <a:t>原理：</a:t>
            </a:r>
          </a:p>
          <a:p>
            <a:r>
              <a:rPr lang="zh-CN" sz="2400" dirty="0"/>
              <a:t>中心线 ：</a:t>
            </a:r>
          </a:p>
          <a:p>
            <a:r>
              <a:rPr lang="zh-CN" sz="2400" dirty="0"/>
              <a:t>根据数理统计原理和</a:t>
            </a:r>
            <a:r>
              <a:rPr lang="zh-CN" sz="2400" dirty="0">
                <a:latin typeface="Arial"/>
              </a:rPr>
              <a:t>“</a:t>
            </a:r>
            <a:r>
              <a:rPr lang="zh-CN" altLang="zh-CN" sz="2400" dirty="0"/>
              <a:t>3σ</a:t>
            </a:r>
            <a:r>
              <a:rPr lang="zh-CN" altLang="zh-CN" sz="2400" dirty="0">
                <a:latin typeface="Arial"/>
              </a:rPr>
              <a:t>”</a:t>
            </a:r>
            <a:r>
              <a:rPr lang="zh-CN" sz="2400" dirty="0"/>
              <a:t>方式可得：</a:t>
            </a:r>
          </a:p>
        </p:txBody>
      </p:sp>
      <p:sp>
        <p:nvSpPr>
          <p:cNvPr id="89092" name="Rectangle 4"/>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89093" name="Object 5"/>
          <p:cNvGraphicFramePr>
            <a:graphicFrameLocks noChangeAspect="1"/>
          </p:cNvGraphicFramePr>
          <p:nvPr/>
        </p:nvGraphicFramePr>
        <p:xfrm>
          <a:off x="5076056" y="1700808"/>
          <a:ext cx="334963" cy="358775"/>
        </p:xfrm>
        <a:graphic>
          <a:graphicData uri="http://schemas.openxmlformats.org/presentationml/2006/ole">
            <p:oleObj spid="_x0000_s123906" r:id="rId3" imgW="114766" imgH="140199" progId="Equation.3">
              <p:embed/>
            </p:oleObj>
          </a:graphicData>
        </a:graphic>
      </p:graphicFrame>
      <p:sp>
        <p:nvSpPr>
          <p:cNvPr id="89094" name="Rectangle 6"/>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89095" name="Object 7"/>
          <p:cNvGraphicFramePr>
            <a:graphicFrameLocks noChangeAspect="1"/>
          </p:cNvGraphicFramePr>
          <p:nvPr/>
        </p:nvGraphicFramePr>
        <p:xfrm>
          <a:off x="6372200" y="1700808"/>
          <a:ext cx="336550" cy="360363"/>
        </p:xfrm>
        <a:graphic>
          <a:graphicData uri="http://schemas.openxmlformats.org/presentationml/2006/ole">
            <p:oleObj spid="_x0000_s123907" r:id="rId4" imgW="114766" imgH="140199" progId="Equation.3">
              <p:embed/>
            </p:oleObj>
          </a:graphicData>
        </a:graphic>
      </p:graphicFrame>
      <p:sp>
        <p:nvSpPr>
          <p:cNvPr id="89096" name="Rectangle 8"/>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89098" name="Rectangle 10"/>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89099" name="Object 11"/>
          <p:cNvGraphicFramePr>
            <a:graphicFrameLocks noChangeAspect="1"/>
          </p:cNvGraphicFramePr>
          <p:nvPr/>
        </p:nvGraphicFramePr>
        <p:xfrm>
          <a:off x="1547664" y="3861048"/>
          <a:ext cx="2952750" cy="700088"/>
        </p:xfrm>
        <a:graphic>
          <a:graphicData uri="http://schemas.openxmlformats.org/presentationml/2006/ole">
            <p:oleObj spid="_x0000_s123909" r:id="rId5" imgW="1448117" imgH="343217" progId="Equation.3">
              <p:embed/>
            </p:oleObj>
          </a:graphicData>
        </a:graphic>
      </p:graphicFrame>
      <p:sp>
        <p:nvSpPr>
          <p:cNvPr id="89100" name="Rectangle 12"/>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89101" name="Object 13"/>
          <p:cNvGraphicFramePr>
            <a:graphicFrameLocks noChangeAspect="1"/>
          </p:cNvGraphicFramePr>
          <p:nvPr/>
        </p:nvGraphicFramePr>
        <p:xfrm>
          <a:off x="1331913" y="4652963"/>
          <a:ext cx="3457575" cy="1422400"/>
        </p:xfrm>
        <a:graphic>
          <a:graphicData uri="http://schemas.openxmlformats.org/presentationml/2006/ole">
            <p:oleObj spid="_x0000_s123910" r:id="rId6" imgW="1943417" imgH="800417" progId="Equation.3">
              <p:embed/>
            </p:oleObj>
          </a:graphicData>
        </a:graphic>
      </p:graphicFrame>
      <p:sp>
        <p:nvSpPr>
          <p:cNvPr id="89102" name="Rectangle 14"/>
          <p:cNvSpPr>
            <a:spLocks noChangeArrowheads="1"/>
          </p:cNvSpPr>
          <p:nvPr/>
        </p:nvSpPr>
        <p:spPr bwMode="auto">
          <a:xfrm>
            <a:off x="5148263" y="4967288"/>
            <a:ext cx="3455987" cy="701675"/>
          </a:xfrm>
          <a:prstGeom prst="rect">
            <a:avLst/>
          </a:prstGeom>
          <a:noFill/>
          <a:ln w="9525">
            <a:noFill/>
            <a:miter lim="800000"/>
            <a:headEnd/>
            <a:tailEnd/>
          </a:ln>
          <a:effectLst/>
        </p:spPr>
        <p:txBody>
          <a:bodyPr anchor="ctr">
            <a:spAutoFit/>
          </a:bodyPr>
          <a:lstStyle/>
          <a:p>
            <a:r>
              <a:rPr lang="zh-CN" altLang="zh-CN" smtClean="0">
                <a:solidFill>
                  <a:srgbClr val="000000"/>
                </a:solidFill>
                <a:latin typeface="Tahoma" pitchFamily="34" charset="0"/>
              </a:rPr>
              <a:t>C4</a:t>
            </a:r>
            <a:r>
              <a:rPr lang="zh-CN" altLang="en-US" smtClean="0">
                <a:solidFill>
                  <a:srgbClr val="000000"/>
                </a:solidFill>
                <a:latin typeface="Tahoma" pitchFamily="34" charset="0"/>
              </a:rPr>
              <a:t>、</a:t>
            </a:r>
            <a:r>
              <a:rPr lang="zh-CN" altLang="zh-CN" smtClean="0">
                <a:solidFill>
                  <a:srgbClr val="000000"/>
                </a:solidFill>
                <a:latin typeface="Tahoma" pitchFamily="34" charset="0"/>
              </a:rPr>
              <a:t>C5</a:t>
            </a:r>
            <a:r>
              <a:rPr lang="zh-CN" altLang="zh-CN" smtClean="0">
                <a:solidFill>
                  <a:srgbClr val="000000"/>
                </a:solidFill>
                <a:latin typeface="Arial"/>
              </a:rPr>
              <a:t>——</a:t>
            </a:r>
            <a:r>
              <a:rPr lang="zh-CN" altLang="en-US" smtClean="0">
                <a:solidFill>
                  <a:srgbClr val="000000"/>
                </a:solidFill>
                <a:latin typeface="Tahoma" pitchFamily="34" charset="0"/>
              </a:rPr>
              <a:t>与样本容量</a:t>
            </a:r>
            <a:r>
              <a:rPr lang="zh-CN" altLang="zh-CN" smtClean="0">
                <a:solidFill>
                  <a:srgbClr val="000000"/>
                </a:solidFill>
                <a:latin typeface="Tahoma" pitchFamily="34" charset="0"/>
              </a:rPr>
              <a:t>n</a:t>
            </a:r>
            <a:r>
              <a:rPr lang="zh-CN" altLang="en-US" smtClean="0">
                <a:solidFill>
                  <a:srgbClr val="000000"/>
                </a:solidFill>
                <a:latin typeface="Tahoma" pitchFamily="34" charset="0"/>
              </a:rPr>
              <a:t>有关的系数，见表</a:t>
            </a:r>
            <a:r>
              <a:rPr lang="zh-CN" altLang="zh-CN" smtClean="0">
                <a:solidFill>
                  <a:srgbClr val="000000"/>
                </a:solidFill>
                <a:latin typeface="Tahoma" pitchFamily="34" charset="0"/>
              </a:rPr>
              <a:t>5-7</a:t>
            </a:r>
            <a:r>
              <a:rPr lang="zh-CN" altLang="en-US" smtClean="0">
                <a:solidFill>
                  <a:srgbClr val="000000"/>
                </a:solidFill>
                <a:latin typeface="Tahoma" pitchFamily="34" charset="0"/>
              </a:rPr>
              <a:t>。</a:t>
            </a:r>
          </a:p>
        </p:txBody>
      </p:sp>
      <p:sp>
        <p:nvSpPr>
          <p:cNvPr id="15"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395288" y="1514376"/>
            <a:ext cx="8559800" cy="4114800"/>
          </a:xfrm>
        </p:spPr>
        <p:txBody>
          <a:bodyPr/>
          <a:lstStyle/>
          <a:p>
            <a:r>
              <a:rPr lang="zh-CN" sz="2400" dirty="0"/>
              <a:t>若令：</a:t>
            </a:r>
          </a:p>
          <a:p>
            <a:endParaRPr lang="zh-CN" sz="2400" dirty="0"/>
          </a:p>
          <a:p>
            <a:r>
              <a:rPr lang="zh-CN" sz="2400" dirty="0"/>
              <a:t>则：</a:t>
            </a:r>
          </a:p>
          <a:p>
            <a:r>
              <a:rPr lang="zh-CN" sz="2400" dirty="0"/>
              <a:t> </a:t>
            </a:r>
          </a:p>
          <a:p>
            <a:r>
              <a:rPr lang="zh-CN" altLang="zh-CN" sz="2400" dirty="0"/>
              <a:t>B3</a:t>
            </a:r>
            <a:r>
              <a:rPr lang="zh-CN" sz="2400" dirty="0"/>
              <a:t>，</a:t>
            </a:r>
            <a:r>
              <a:rPr lang="zh-CN" altLang="zh-CN" sz="2400" dirty="0"/>
              <a:t>B4</a:t>
            </a:r>
            <a:r>
              <a:rPr lang="zh-CN" altLang="zh-CN" sz="2400" dirty="0">
                <a:latin typeface="Arial"/>
              </a:rPr>
              <a:t>——</a:t>
            </a:r>
            <a:r>
              <a:rPr lang="zh-CN" sz="2400" dirty="0"/>
              <a:t>与样本容量</a:t>
            </a:r>
            <a:r>
              <a:rPr lang="zh-CN" altLang="zh-CN" sz="2400" dirty="0"/>
              <a:t>n</a:t>
            </a:r>
            <a:r>
              <a:rPr lang="zh-CN" sz="2400" dirty="0"/>
              <a:t>有关的系数，见表</a:t>
            </a:r>
            <a:r>
              <a:rPr lang="zh-CN" altLang="zh-CN" sz="2400" dirty="0"/>
              <a:t>5-7</a:t>
            </a:r>
            <a:r>
              <a:rPr lang="zh-CN" sz="2400" dirty="0"/>
              <a:t>。</a:t>
            </a:r>
          </a:p>
          <a:p>
            <a:r>
              <a:rPr lang="zh-CN" sz="2400" dirty="0"/>
              <a:t>上述确定中心线和控制界限的方法，适用于</a:t>
            </a:r>
            <a:r>
              <a:rPr lang="zh-CN" sz="2400" b="1" dirty="0">
                <a:solidFill>
                  <a:srgbClr val="C00000"/>
                </a:solidFill>
                <a:effectLst>
                  <a:outerShdw blurRad="38100" dist="38100" dir="2700000" algn="tl">
                    <a:srgbClr val="000000">
                      <a:alpha val="43137"/>
                    </a:srgbClr>
                  </a:outerShdw>
                </a:effectLst>
              </a:rPr>
              <a:t>总体标准差未知</a:t>
            </a:r>
            <a:r>
              <a:rPr lang="zh-CN" sz="2400" dirty="0"/>
              <a:t>的情况。</a:t>
            </a:r>
            <a:r>
              <a:rPr lang="zh-CN" sz="2400" b="1" dirty="0">
                <a:solidFill>
                  <a:srgbClr val="C00000"/>
                </a:solidFill>
                <a:effectLst>
                  <a:outerShdw blurRad="38100" dist="38100" dir="2700000" algn="tl">
                    <a:srgbClr val="000000">
                      <a:alpha val="43137"/>
                    </a:srgbClr>
                  </a:outerShdw>
                </a:effectLst>
              </a:rPr>
              <a:t>若总体标准差</a:t>
            </a:r>
            <a:r>
              <a:rPr lang="zh-CN" altLang="zh-CN" sz="2400" dirty="0"/>
              <a:t>σ</a:t>
            </a:r>
            <a:r>
              <a:rPr lang="zh-CN" sz="2400" dirty="0"/>
              <a:t>为</a:t>
            </a:r>
            <a:r>
              <a:rPr lang="zh-CN" sz="2400" b="1" dirty="0">
                <a:solidFill>
                  <a:srgbClr val="C00000"/>
                </a:solidFill>
                <a:effectLst>
                  <a:outerShdw blurRad="38100" dist="38100" dir="2700000" algn="tl">
                    <a:srgbClr val="000000">
                      <a:alpha val="43137"/>
                    </a:srgbClr>
                  </a:outerShdw>
                </a:effectLst>
              </a:rPr>
              <a:t>已知</a:t>
            </a:r>
            <a:r>
              <a:rPr lang="zh-CN" sz="2400" dirty="0"/>
              <a:t>，则</a:t>
            </a:r>
            <a:r>
              <a:rPr lang="zh-CN" altLang="zh-CN" sz="2400" dirty="0"/>
              <a:t>S</a:t>
            </a:r>
            <a:r>
              <a:rPr lang="zh-CN" sz="2400" dirty="0"/>
              <a:t>图的中心线和控制界限为：</a:t>
            </a:r>
          </a:p>
        </p:txBody>
      </p:sp>
      <p:sp>
        <p:nvSpPr>
          <p:cNvPr id="90116" name="Rectangle 4"/>
          <p:cNvSpPr>
            <a:spLocks noChangeArrowheads="1"/>
          </p:cNvSpPr>
          <p:nvPr/>
        </p:nvSpPr>
        <p:spPr bwMode="auto">
          <a:xfrm>
            <a:off x="0" y="27351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0117" name="Object 5"/>
          <p:cNvGraphicFramePr>
            <a:graphicFrameLocks noChangeAspect="1"/>
          </p:cNvGraphicFramePr>
          <p:nvPr/>
        </p:nvGraphicFramePr>
        <p:xfrm>
          <a:off x="1908175" y="1412776"/>
          <a:ext cx="1439863" cy="711200"/>
        </p:xfrm>
        <a:graphic>
          <a:graphicData uri="http://schemas.openxmlformats.org/presentationml/2006/ole">
            <p:oleObj spid="_x0000_s124930" r:id="rId3" imgW="775017" imgH="381317" progId="Equation.3">
              <p:embed/>
            </p:oleObj>
          </a:graphicData>
        </a:graphic>
      </p:graphicFrame>
      <p:sp>
        <p:nvSpPr>
          <p:cNvPr id="90118" name="Rectangle 6"/>
          <p:cNvSpPr>
            <a:spLocks noChangeArrowheads="1"/>
          </p:cNvSpPr>
          <p:nvPr/>
        </p:nvSpPr>
        <p:spPr bwMode="auto">
          <a:xfrm>
            <a:off x="0" y="27351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0119" name="Object 7"/>
          <p:cNvGraphicFramePr>
            <a:graphicFrameLocks noChangeAspect="1"/>
          </p:cNvGraphicFramePr>
          <p:nvPr/>
        </p:nvGraphicFramePr>
        <p:xfrm>
          <a:off x="3995738" y="1412776"/>
          <a:ext cx="1439862" cy="720725"/>
        </p:xfrm>
        <a:graphic>
          <a:graphicData uri="http://schemas.openxmlformats.org/presentationml/2006/ole">
            <p:oleObj spid="_x0000_s124931" r:id="rId4" imgW="762317" imgH="381317" progId="Equation.3">
              <p:embed/>
            </p:oleObj>
          </a:graphicData>
        </a:graphic>
      </p:graphicFrame>
      <p:graphicFrame>
        <p:nvGraphicFramePr>
          <p:cNvPr id="90120" name="Object 8"/>
          <p:cNvGraphicFramePr>
            <a:graphicFrameLocks noChangeAspect="1"/>
          </p:cNvGraphicFramePr>
          <p:nvPr/>
        </p:nvGraphicFramePr>
        <p:xfrm>
          <a:off x="1692275" y="2133501"/>
          <a:ext cx="1584325" cy="904875"/>
        </p:xfrm>
        <a:graphic>
          <a:graphicData uri="http://schemas.openxmlformats.org/presentationml/2006/ole">
            <p:oleObj spid="_x0000_s124932" r:id="rId5" imgW="800764" imgH="457716" progId="Equation.3">
              <p:embed/>
            </p:oleObj>
          </a:graphicData>
        </a:graphic>
      </p:graphicFrame>
      <p:sp>
        <p:nvSpPr>
          <p:cNvPr id="90121" name="Rectangle 9"/>
          <p:cNvSpPr>
            <a:spLocks noChangeArrowheads="1"/>
          </p:cNvSpPr>
          <p:nvPr/>
        </p:nvSpPr>
        <p:spPr bwMode="auto">
          <a:xfrm>
            <a:off x="0" y="26018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0122" name="Object 10"/>
          <p:cNvGraphicFramePr>
            <a:graphicFrameLocks noChangeAspect="1"/>
          </p:cNvGraphicFramePr>
          <p:nvPr/>
        </p:nvGraphicFramePr>
        <p:xfrm>
          <a:off x="1763713" y="4581426"/>
          <a:ext cx="1584325" cy="1282700"/>
        </p:xfrm>
        <a:graphic>
          <a:graphicData uri="http://schemas.openxmlformats.org/presentationml/2006/ole">
            <p:oleObj spid="_x0000_s124933" r:id="rId6" imgW="800764" imgH="648298" progId="Equation.3">
              <p:embed/>
            </p:oleObj>
          </a:graphicData>
        </a:graphic>
      </p:graphicFrame>
      <p:sp>
        <p:nvSpPr>
          <p:cNvPr id="90123" name="Rectangle 11"/>
          <p:cNvSpPr>
            <a:spLocks noChangeArrowheads="1"/>
          </p:cNvSpPr>
          <p:nvPr/>
        </p:nvSpPr>
        <p:spPr bwMode="auto">
          <a:xfrm>
            <a:off x="3779838" y="4767163"/>
            <a:ext cx="4302125" cy="822325"/>
          </a:xfrm>
          <a:prstGeom prst="rect">
            <a:avLst/>
          </a:prstGeom>
          <a:noFill/>
          <a:ln w="9525">
            <a:noFill/>
            <a:miter lim="800000"/>
            <a:headEnd/>
            <a:tailEnd/>
          </a:ln>
          <a:effectLst/>
        </p:spPr>
        <p:txBody>
          <a:bodyPr anchor="ctr">
            <a:spAutoFit/>
          </a:bodyPr>
          <a:lstStyle/>
          <a:p>
            <a:r>
              <a:rPr lang="zh-CN" altLang="zh-CN" sz="2400" smtClean="0">
                <a:solidFill>
                  <a:srgbClr val="000000"/>
                </a:solidFill>
                <a:latin typeface="Tahoma" pitchFamily="34" charset="0"/>
              </a:rPr>
              <a:t>C2</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B2</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B1</a:t>
            </a:r>
            <a:r>
              <a:rPr lang="zh-CN" altLang="zh-CN" sz="2400" smtClean="0">
                <a:solidFill>
                  <a:srgbClr val="000000"/>
                </a:solidFill>
                <a:latin typeface="Arial"/>
              </a:rPr>
              <a:t>——</a:t>
            </a:r>
            <a:r>
              <a:rPr lang="zh-CN" altLang="en-US" sz="2400" smtClean="0">
                <a:solidFill>
                  <a:srgbClr val="000000"/>
                </a:solidFill>
                <a:latin typeface="Tahoma" pitchFamily="34" charset="0"/>
              </a:rPr>
              <a:t>与样本容量</a:t>
            </a:r>
            <a:r>
              <a:rPr lang="zh-CN" altLang="zh-CN" sz="2400" smtClean="0">
                <a:solidFill>
                  <a:srgbClr val="000000"/>
                </a:solidFill>
                <a:latin typeface="Tahoma" pitchFamily="34" charset="0"/>
              </a:rPr>
              <a:t>n</a:t>
            </a:r>
            <a:r>
              <a:rPr lang="zh-CN" altLang="en-US" sz="2400" smtClean="0">
                <a:solidFill>
                  <a:srgbClr val="000000"/>
                </a:solidFill>
                <a:latin typeface="Tahoma" pitchFamily="34" charset="0"/>
              </a:rPr>
              <a:t>有关的系数，见表</a:t>
            </a:r>
            <a:r>
              <a:rPr lang="zh-CN" altLang="zh-CN" sz="2400" smtClean="0">
                <a:solidFill>
                  <a:srgbClr val="000000"/>
                </a:solidFill>
                <a:latin typeface="Tahoma" pitchFamily="34" charset="0"/>
              </a:rPr>
              <a:t>5-7</a:t>
            </a:r>
            <a:r>
              <a:rPr lang="zh-CN" altLang="en-US" sz="2400" smtClean="0">
                <a:solidFill>
                  <a:srgbClr val="000000"/>
                </a:solidFill>
                <a:latin typeface="Tahoma" pitchFamily="34" charset="0"/>
              </a:rPr>
              <a:t>。</a:t>
            </a:r>
          </a:p>
        </p:txBody>
      </p:sp>
      <p:sp>
        <p:nvSpPr>
          <p:cNvPr id="12"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1116013" y="1989138"/>
            <a:ext cx="7772400" cy="4114800"/>
          </a:xfrm>
        </p:spPr>
        <p:txBody>
          <a:bodyPr/>
          <a:lstStyle/>
          <a:p>
            <a:r>
              <a:rPr lang="en-US" altLang="zh-CN" sz="2400" dirty="0" smtClean="0"/>
              <a:t>  </a:t>
            </a:r>
            <a:r>
              <a:rPr lang="zh-CN" sz="2400" dirty="0" smtClean="0"/>
              <a:t>的</a:t>
            </a:r>
            <a:r>
              <a:rPr lang="zh-CN" sz="2400" dirty="0"/>
              <a:t>中心线和控制界限：</a:t>
            </a:r>
          </a:p>
          <a:p>
            <a:pPr>
              <a:buFont typeface="Wingdings" pitchFamily="2" charset="2"/>
              <a:buNone/>
            </a:pPr>
            <a:r>
              <a:rPr lang="zh-CN" sz="2400" dirty="0"/>
              <a:t>根据数理统计原理和</a:t>
            </a:r>
            <a:r>
              <a:rPr lang="zh-CN" sz="2400" dirty="0">
                <a:latin typeface="Arial"/>
              </a:rPr>
              <a:t>“</a:t>
            </a:r>
            <a:r>
              <a:rPr lang="zh-CN" altLang="zh-CN" sz="2400" dirty="0"/>
              <a:t>3σ</a:t>
            </a:r>
            <a:r>
              <a:rPr lang="zh-CN" altLang="zh-CN" sz="2400" dirty="0">
                <a:latin typeface="Arial"/>
              </a:rPr>
              <a:t>”</a:t>
            </a:r>
            <a:r>
              <a:rPr lang="zh-CN" sz="2400" dirty="0"/>
              <a:t>方式可得：</a:t>
            </a:r>
          </a:p>
        </p:txBody>
      </p:sp>
      <p:sp>
        <p:nvSpPr>
          <p:cNvPr id="91140" name="Rectangle 4"/>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91142" name="Rectangle 6"/>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1143" name="Object 7"/>
          <p:cNvGraphicFramePr>
            <a:graphicFrameLocks noChangeAspect="1"/>
          </p:cNvGraphicFramePr>
          <p:nvPr/>
        </p:nvGraphicFramePr>
        <p:xfrm>
          <a:off x="1403648" y="2060848"/>
          <a:ext cx="336550" cy="360363"/>
        </p:xfrm>
        <a:graphic>
          <a:graphicData uri="http://schemas.openxmlformats.org/presentationml/2006/ole">
            <p:oleObj spid="_x0000_s125955" r:id="rId3" imgW="114766" imgH="140199" progId="Equation.3">
              <p:embed/>
            </p:oleObj>
          </a:graphicData>
        </a:graphic>
      </p:graphicFrame>
      <p:sp>
        <p:nvSpPr>
          <p:cNvPr id="91144" name="Rectangle 8"/>
          <p:cNvSpPr>
            <a:spLocks noChangeArrowheads="1"/>
          </p:cNvSpPr>
          <p:nvPr/>
        </p:nvSpPr>
        <p:spPr bwMode="auto">
          <a:xfrm>
            <a:off x="0" y="27479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1145" name="Object 9"/>
          <p:cNvGraphicFramePr>
            <a:graphicFrameLocks noChangeAspect="1"/>
          </p:cNvGraphicFramePr>
          <p:nvPr/>
        </p:nvGraphicFramePr>
        <p:xfrm>
          <a:off x="6444208" y="1313078"/>
          <a:ext cx="2088232" cy="2332864"/>
        </p:xfrm>
        <a:graphic>
          <a:graphicData uri="http://schemas.openxmlformats.org/presentationml/2006/ole">
            <p:oleObj spid="_x0000_s125956" r:id="rId4" imgW="1220046" imgH="1359807" progId="Equation.3">
              <p:embed/>
            </p:oleObj>
          </a:graphicData>
        </a:graphic>
      </p:graphicFrame>
      <p:sp>
        <p:nvSpPr>
          <p:cNvPr id="91146" name="Rectangle 10"/>
          <p:cNvSpPr>
            <a:spLocks noChangeArrowheads="1"/>
          </p:cNvSpPr>
          <p:nvPr/>
        </p:nvSpPr>
        <p:spPr bwMode="auto">
          <a:xfrm>
            <a:off x="1042988" y="3933825"/>
            <a:ext cx="79375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若令</a:t>
            </a:r>
            <a:endParaRPr lang="zh-CN" altLang="en-US" sz="2400" smtClean="0">
              <a:solidFill>
                <a:srgbClr val="000000"/>
              </a:solidFill>
              <a:latin typeface="Arial" pitchFamily="34" charset="0"/>
            </a:endParaRPr>
          </a:p>
        </p:txBody>
      </p:sp>
      <p:graphicFrame>
        <p:nvGraphicFramePr>
          <p:cNvPr id="91147" name="Object 11"/>
          <p:cNvGraphicFramePr>
            <a:graphicFrameLocks noChangeAspect="1"/>
          </p:cNvGraphicFramePr>
          <p:nvPr/>
        </p:nvGraphicFramePr>
        <p:xfrm>
          <a:off x="1908175" y="3860800"/>
          <a:ext cx="1296988" cy="717550"/>
        </p:xfrm>
        <a:graphic>
          <a:graphicData uri="http://schemas.openxmlformats.org/presentationml/2006/ole">
            <p:oleObj spid="_x0000_s125957" r:id="rId5" imgW="813117" imgH="444817" progId="Equation.3">
              <p:embed/>
            </p:oleObj>
          </a:graphicData>
        </a:graphic>
      </p:graphicFrame>
      <p:sp>
        <p:nvSpPr>
          <p:cNvPr id="91148" name="Rectangle 12"/>
          <p:cNvSpPr>
            <a:spLocks noChangeArrowheads="1"/>
          </p:cNvSpPr>
          <p:nvPr/>
        </p:nvSpPr>
        <p:spPr bwMode="auto">
          <a:xfrm>
            <a:off x="3348038" y="4005263"/>
            <a:ext cx="889000" cy="457200"/>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，则</a:t>
            </a:r>
            <a:r>
              <a:rPr lang="zh-CN" altLang="en-US" sz="2400" smtClean="0">
                <a:solidFill>
                  <a:srgbClr val="000000"/>
                </a:solidFill>
                <a:latin typeface="Tahoma" pitchFamily="34" charset="0"/>
              </a:rPr>
              <a:t> </a:t>
            </a:r>
            <a:endParaRPr lang="zh-CN" altLang="en-US" sz="2400" smtClean="0">
              <a:solidFill>
                <a:srgbClr val="000000"/>
              </a:solidFill>
              <a:latin typeface="Arial" pitchFamily="34" charset="0"/>
            </a:endParaRPr>
          </a:p>
        </p:txBody>
      </p:sp>
      <p:sp>
        <p:nvSpPr>
          <p:cNvPr id="91149"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1150" name="Object 14"/>
          <p:cNvGraphicFramePr>
            <a:graphicFrameLocks noChangeAspect="1"/>
          </p:cNvGraphicFramePr>
          <p:nvPr/>
        </p:nvGraphicFramePr>
        <p:xfrm>
          <a:off x="4284663" y="3576234"/>
          <a:ext cx="2015529" cy="1495829"/>
        </p:xfrm>
        <a:graphic>
          <a:graphicData uri="http://schemas.openxmlformats.org/presentationml/2006/ole">
            <p:oleObj spid="_x0000_s125958" r:id="rId6" imgW="1016758" imgH="711826" progId="Equation.3">
              <p:embed/>
            </p:oleObj>
          </a:graphicData>
        </a:graphic>
      </p:graphicFrame>
      <p:sp>
        <p:nvSpPr>
          <p:cNvPr id="91151" name="Rectangle 15"/>
          <p:cNvSpPr>
            <a:spLocks noChangeArrowheads="1"/>
          </p:cNvSpPr>
          <p:nvPr/>
        </p:nvSpPr>
        <p:spPr bwMode="auto">
          <a:xfrm>
            <a:off x="1116013" y="5373688"/>
            <a:ext cx="6300787" cy="457200"/>
          </a:xfrm>
          <a:prstGeom prst="rect">
            <a:avLst/>
          </a:prstGeom>
          <a:noFill/>
          <a:ln w="9525">
            <a:noFill/>
            <a:miter lim="800000"/>
            <a:headEnd/>
            <a:tailEnd/>
          </a:ln>
          <a:effectLst/>
        </p:spPr>
        <p:txBody>
          <a:bodyPr wrap="none" anchor="ctr">
            <a:spAutoFit/>
          </a:bodyPr>
          <a:lstStyle/>
          <a:p>
            <a:r>
              <a:rPr lang="zh-CN" altLang="zh-CN" sz="2400" smtClean="0">
                <a:solidFill>
                  <a:srgbClr val="000000"/>
                </a:solidFill>
                <a:latin typeface="Tahoma" pitchFamily="34" charset="0"/>
              </a:rPr>
              <a:t>A3</a:t>
            </a:r>
            <a:r>
              <a:rPr lang="zh-CN" altLang="en-US" sz="2400" smtClean="0">
                <a:solidFill>
                  <a:srgbClr val="000000"/>
                </a:solidFill>
                <a:latin typeface="Tahoma" pitchFamily="34" charset="0"/>
              </a:rPr>
              <a:t>是根据</a:t>
            </a:r>
            <a:r>
              <a:rPr lang="zh-CN" altLang="zh-CN" sz="2400" smtClean="0">
                <a:solidFill>
                  <a:srgbClr val="000000"/>
                </a:solidFill>
                <a:latin typeface="Tahoma" pitchFamily="34" charset="0"/>
              </a:rPr>
              <a:t>n</a:t>
            </a:r>
            <a:r>
              <a:rPr lang="zh-CN" altLang="en-US" sz="2400" smtClean="0">
                <a:solidFill>
                  <a:srgbClr val="000000"/>
                </a:solidFill>
                <a:latin typeface="Tahoma" pitchFamily="34" charset="0"/>
              </a:rPr>
              <a:t>的大小所确定的系数，见表</a:t>
            </a:r>
            <a:r>
              <a:rPr lang="zh-CN" altLang="zh-CN" sz="2400" smtClean="0">
                <a:solidFill>
                  <a:srgbClr val="000000"/>
                </a:solidFill>
                <a:latin typeface="Tahoma" pitchFamily="34" charset="0"/>
              </a:rPr>
              <a:t>5-8</a:t>
            </a:r>
            <a:r>
              <a:rPr lang="zh-CN" altLang="en-US" sz="2400" smtClean="0">
                <a:solidFill>
                  <a:srgbClr val="000000"/>
                </a:solidFill>
                <a:latin typeface="Tahoma" pitchFamily="34" charset="0"/>
              </a:rPr>
              <a:t>。</a:t>
            </a:r>
          </a:p>
        </p:txBody>
      </p:sp>
      <p:sp>
        <p:nvSpPr>
          <p:cNvPr id="16"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p:txBody>
          <a:bodyPr/>
          <a:lstStyle/>
          <a:p>
            <a:r>
              <a:rPr lang="zh-CN" sz="2400" b="1" dirty="0"/>
              <a:t>（</a:t>
            </a:r>
            <a:r>
              <a:rPr lang="zh-CN" altLang="zh-CN" sz="2400" b="1" dirty="0"/>
              <a:t>4</a:t>
            </a:r>
            <a:r>
              <a:rPr lang="zh-CN" sz="2400" b="1" dirty="0"/>
              <a:t>）中值与极差控制图</a:t>
            </a:r>
          </a:p>
          <a:p>
            <a:r>
              <a:rPr lang="zh-CN" sz="2400" dirty="0"/>
              <a:t>这是将中值控制图与极差控制图联用的一种形式。一般       图位于</a:t>
            </a:r>
            <a:r>
              <a:rPr lang="zh-CN" altLang="zh-CN" sz="2400" dirty="0"/>
              <a:t>R</a:t>
            </a:r>
            <a:r>
              <a:rPr lang="zh-CN" sz="2400" dirty="0"/>
              <a:t>图的上方。       图类似于        图，都是为了控制质量数据集中性和离散性，这里只是用中值代替了平均值。</a:t>
            </a:r>
          </a:p>
          <a:p>
            <a:r>
              <a:rPr lang="zh-CN" sz="2400" dirty="0"/>
              <a:t>   图的中心线和控制界限：</a:t>
            </a:r>
          </a:p>
          <a:p>
            <a:r>
              <a:rPr lang="zh-CN" sz="2400" dirty="0"/>
              <a:t>根据数理统计原理和</a:t>
            </a:r>
            <a:r>
              <a:rPr lang="zh-CN" sz="2400" dirty="0">
                <a:latin typeface="Arial"/>
              </a:rPr>
              <a:t>“</a:t>
            </a:r>
            <a:r>
              <a:rPr lang="zh-CN" altLang="zh-CN" sz="2400" dirty="0"/>
              <a:t>3σ</a:t>
            </a:r>
            <a:r>
              <a:rPr lang="zh-CN" altLang="zh-CN" sz="2400" dirty="0">
                <a:latin typeface="Arial"/>
              </a:rPr>
              <a:t>”</a:t>
            </a:r>
            <a:r>
              <a:rPr lang="zh-CN" sz="2400" dirty="0"/>
              <a:t>方式，可得：</a:t>
            </a:r>
          </a:p>
        </p:txBody>
      </p:sp>
      <p:sp>
        <p:nvSpPr>
          <p:cNvPr id="92164" name="Rectangle 4"/>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2165" name="Object 5"/>
          <p:cNvGraphicFramePr>
            <a:graphicFrameLocks noChangeAspect="1"/>
          </p:cNvGraphicFramePr>
          <p:nvPr/>
        </p:nvGraphicFramePr>
        <p:xfrm>
          <a:off x="827584" y="2780928"/>
          <a:ext cx="346075" cy="431800"/>
        </p:xfrm>
        <a:graphic>
          <a:graphicData uri="http://schemas.openxmlformats.org/presentationml/2006/ole">
            <p:oleObj spid="_x0000_s126978" r:id="rId3" imgW="152916" imgH="191065" progId="Equation.3">
              <p:embed/>
            </p:oleObj>
          </a:graphicData>
        </a:graphic>
      </p:graphicFrame>
      <p:sp>
        <p:nvSpPr>
          <p:cNvPr id="92166" name="Rectangle 6"/>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2167" name="Object 7"/>
          <p:cNvGraphicFramePr>
            <a:graphicFrameLocks noChangeAspect="1"/>
          </p:cNvGraphicFramePr>
          <p:nvPr/>
        </p:nvGraphicFramePr>
        <p:xfrm>
          <a:off x="3419872" y="2060848"/>
          <a:ext cx="719138" cy="360363"/>
        </p:xfrm>
        <a:graphic>
          <a:graphicData uri="http://schemas.openxmlformats.org/presentationml/2006/ole">
            <p:oleObj spid="_x0000_s126979" r:id="rId4" imgW="381482" imgH="190900" progId="Equation.3">
              <p:embed/>
            </p:oleObj>
          </a:graphicData>
        </a:graphic>
      </p:graphicFrame>
      <p:sp>
        <p:nvSpPr>
          <p:cNvPr id="92168"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2169" name="Object 9"/>
          <p:cNvGraphicFramePr>
            <a:graphicFrameLocks noChangeAspect="1"/>
          </p:cNvGraphicFramePr>
          <p:nvPr/>
        </p:nvGraphicFramePr>
        <p:xfrm>
          <a:off x="5364088" y="2060848"/>
          <a:ext cx="719138" cy="319088"/>
        </p:xfrm>
        <a:graphic>
          <a:graphicData uri="http://schemas.openxmlformats.org/presentationml/2006/ole">
            <p:oleObj spid="_x0000_s126980" r:id="rId5" imgW="432304" imgH="190900" progId="Equation.3">
              <p:embed/>
            </p:oleObj>
          </a:graphicData>
        </a:graphic>
      </p:graphicFrame>
      <p:sp>
        <p:nvSpPr>
          <p:cNvPr id="92170" name="Rectangle 10"/>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92172" name="Rectangle 12"/>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2173" name="Object 13"/>
          <p:cNvGraphicFramePr>
            <a:graphicFrameLocks noChangeAspect="1"/>
          </p:cNvGraphicFramePr>
          <p:nvPr/>
        </p:nvGraphicFramePr>
        <p:xfrm>
          <a:off x="1476375" y="4365104"/>
          <a:ext cx="2232025" cy="1363662"/>
        </p:xfrm>
        <a:graphic>
          <a:graphicData uri="http://schemas.openxmlformats.org/presentationml/2006/ole">
            <p:oleObj spid="_x0000_s126982" r:id="rId6" imgW="1245457" imgH="762648" progId="Equation.3">
              <p:embed/>
            </p:oleObj>
          </a:graphicData>
        </a:graphic>
      </p:graphicFrame>
      <p:sp>
        <p:nvSpPr>
          <p:cNvPr id="92174" name="Rectangle 14"/>
          <p:cNvSpPr>
            <a:spLocks noChangeArrowheads="1"/>
          </p:cNvSpPr>
          <p:nvPr/>
        </p:nvSpPr>
        <p:spPr bwMode="auto">
          <a:xfrm>
            <a:off x="4427538" y="4507979"/>
            <a:ext cx="3529012" cy="1187450"/>
          </a:xfrm>
          <a:prstGeom prst="rect">
            <a:avLst/>
          </a:prstGeom>
          <a:noFill/>
          <a:ln w="9525">
            <a:noFill/>
            <a:miter lim="800000"/>
            <a:headEnd/>
            <a:tailEnd/>
          </a:ln>
          <a:effectLst/>
        </p:spPr>
        <p:txBody>
          <a:bodyPr anchor="ctr">
            <a:spAutoFit/>
          </a:bodyPr>
          <a:lstStyle/>
          <a:p>
            <a:r>
              <a:rPr lang="zh-CN" altLang="zh-CN" sz="2400" smtClean="0">
                <a:solidFill>
                  <a:srgbClr val="000000"/>
                </a:solidFill>
                <a:latin typeface="Tahoma" pitchFamily="34" charset="0"/>
              </a:rPr>
              <a:t>  m3</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A2</a:t>
            </a:r>
            <a:r>
              <a:rPr lang="zh-CN" altLang="zh-CN" sz="2400" smtClean="0">
                <a:solidFill>
                  <a:srgbClr val="000000"/>
                </a:solidFill>
                <a:latin typeface="Arial"/>
              </a:rPr>
              <a:t>——</a:t>
            </a:r>
            <a:r>
              <a:rPr lang="zh-CN" altLang="en-US" sz="2400" smtClean="0">
                <a:solidFill>
                  <a:srgbClr val="000000"/>
                </a:solidFill>
                <a:latin typeface="Tahoma" pitchFamily="34" charset="0"/>
              </a:rPr>
              <a:t>由样本大小</a:t>
            </a:r>
            <a:r>
              <a:rPr lang="zh-CN" altLang="zh-CN" sz="2400" smtClean="0">
                <a:solidFill>
                  <a:srgbClr val="000000"/>
                </a:solidFill>
                <a:latin typeface="Tahoma" pitchFamily="34" charset="0"/>
              </a:rPr>
              <a:t>n</a:t>
            </a:r>
            <a:r>
              <a:rPr lang="zh-CN" altLang="en-US" sz="2400" smtClean="0">
                <a:solidFill>
                  <a:srgbClr val="000000"/>
                </a:solidFill>
                <a:latin typeface="Tahoma" pitchFamily="34" charset="0"/>
              </a:rPr>
              <a:t>决定的系数，由表</a:t>
            </a:r>
            <a:r>
              <a:rPr lang="zh-CN" altLang="zh-CN" sz="2400" smtClean="0">
                <a:solidFill>
                  <a:srgbClr val="000000"/>
                </a:solidFill>
                <a:latin typeface="Tahoma" pitchFamily="34" charset="0"/>
              </a:rPr>
              <a:t>5-11</a:t>
            </a:r>
            <a:r>
              <a:rPr lang="zh-CN" altLang="en-US" sz="2400" smtClean="0">
                <a:solidFill>
                  <a:srgbClr val="000000"/>
                </a:solidFill>
                <a:latin typeface="Tahoma" pitchFamily="34" charset="0"/>
              </a:rPr>
              <a:t>中查得。 </a:t>
            </a:r>
          </a:p>
        </p:txBody>
      </p:sp>
      <p:sp>
        <p:nvSpPr>
          <p:cNvPr id="15"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539750" y="1268760"/>
            <a:ext cx="8415338" cy="4114800"/>
          </a:xfrm>
        </p:spPr>
        <p:txBody>
          <a:bodyPr/>
          <a:lstStyle/>
          <a:p>
            <a:r>
              <a:rPr lang="zh-CN" sz="2400" dirty="0"/>
              <a:t>（</a:t>
            </a:r>
            <a:r>
              <a:rPr lang="zh-CN" altLang="zh-CN" sz="2400" dirty="0"/>
              <a:t>5</a:t>
            </a:r>
            <a:r>
              <a:rPr lang="zh-CN" sz="2400" dirty="0"/>
              <a:t>）单值与移动极差控制图</a:t>
            </a:r>
          </a:p>
          <a:p>
            <a:r>
              <a:rPr lang="zh-CN" sz="2400" dirty="0"/>
              <a:t>这是将单值控制图与移动极差控制图联用的一种形式。</a:t>
            </a:r>
          </a:p>
          <a:p>
            <a:r>
              <a:rPr lang="zh-CN" sz="2400" dirty="0"/>
              <a:t>由于单值本身不存在极差，质量数据的离散程度就采用前后两个单值的绝对值表示，称为移动极差。</a:t>
            </a:r>
          </a:p>
          <a:p>
            <a:pPr>
              <a:buFont typeface="Wingdings" pitchFamily="2" charset="2"/>
              <a:buNone/>
            </a:pPr>
            <a:r>
              <a:rPr lang="zh-CN" sz="2400" dirty="0" smtClean="0"/>
              <a:t>单值</a:t>
            </a:r>
            <a:r>
              <a:rPr lang="zh-CN" sz="2400" dirty="0"/>
              <a:t>控制图的中心线和控制界限为：</a:t>
            </a:r>
          </a:p>
          <a:p>
            <a:pPr>
              <a:buFont typeface="Wingdings" pitchFamily="2" charset="2"/>
              <a:buNone/>
            </a:pPr>
            <a:endParaRPr lang="zh-CN" sz="2400" dirty="0"/>
          </a:p>
          <a:p>
            <a:pPr>
              <a:buFont typeface="Wingdings" pitchFamily="2" charset="2"/>
              <a:buNone/>
            </a:pPr>
            <a:r>
              <a:rPr lang="zh-CN" sz="2400" dirty="0"/>
              <a:t>各符号的含义见教材。</a:t>
            </a:r>
          </a:p>
        </p:txBody>
      </p:sp>
      <p:sp>
        <p:nvSpPr>
          <p:cNvPr id="9318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3189" name="Object 5"/>
          <p:cNvGraphicFramePr>
            <a:graphicFrameLocks noChangeAspect="1"/>
          </p:cNvGraphicFramePr>
          <p:nvPr/>
        </p:nvGraphicFramePr>
        <p:xfrm>
          <a:off x="5435600" y="3500785"/>
          <a:ext cx="2808288" cy="1887537"/>
        </p:xfrm>
        <a:graphic>
          <a:graphicData uri="http://schemas.openxmlformats.org/presentationml/2006/ole">
            <p:oleObj spid="_x0000_s128002" r:id="rId3" imgW="1803717" imgH="1206817" progId="Equation.3">
              <p:embed/>
            </p:oleObj>
          </a:graphicData>
        </a:graphic>
      </p:graphicFrame>
      <p:sp>
        <p:nvSpPr>
          <p:cNvPr id="6"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84200" y="1994247"/>
            <a:ext cx="8164264" cy="3594993"/>
          </a:xfrm>
        </p:spPr>
        <p:txBody>
          <a:bodyPr/>
          <a:lstStyle/>
          <a:p>
            <a:pPr>
              <a:lnSpc>
                <a:spcPct val="150000"/>
              </a:lnSpc>
            </a:pPr>
            <a:r>
              <a:rPr lang="zh-CN" altLang="en-US" sz="2800" b="1" dirty="0" smtClean="0"/>
              <a:t>一般采用控制论的思想、原理和方法。</a:t>
            </a:r>
          </a:p>
          <a:p>
            <a:pPr>
              <a:lnSpc>
                <a:spcPct val="150000"/>
              </a:lnSpc>
            </a:pPr>
            <a:r>
              <a:rPr lang="zh-CN" altLang="en-US" sz="2800" b="1" dirty="0" smtClean="0"/>
              <a:t>按照控制论的观点，要实现控制，首先必须满足以下两个条件：</a:t>
            </a:r>
          </a:p>
          <a:p>
            <a:pPr lvl="1">
              <a:lnSpc>
                <a:spcPct val="150000"/>
              </a:lnSpc>
              <a:buFont typeface="Wingdings" pitchFamily="2" charset="2"/>
              <a:buChar char="l"/>
            </a:pPr>
            <a:r>
              <a:rPr lang="zh-CN" altLang="en-US" sz="2400" b="1" dirty="0" smtClean="0"/>
              <a:t>一是有合格的控制主体；</a:t>
            </a:r>
          </a:p>
          <a:p>
            <a:pPr lvl="1">
              <a:lnSpc>
                <a:spcPct val="150000"/>
              </a:lnSpc>
              <a:buFont typeface="Wingdings" pitchFamily="2" charset="2"/>
              <a:buChar char="l"/>
            </a:pPr>
            <a:r>
              <a:rPr lang="zh-CN" altLang="en-US" sz="2400" b="1" dirty="0" smtClean="0"/>
              <a:t>二是有明确的控制目标。</a:t>
            </a:r>
            <a:endParaRPr lang="zh-CN" sz="2400" dirty="0"/>
          </a:p>
        </p:txBody>
      </p:sp>
      <p:sp>
        <p:nvSpPr>
          <p:cNvPr id="4" name="Rectangle 2"/>
          <p:cNvSpPr txBox="1">
            <a:spLocks noChangeArrowheads="1"/>
          </p:cNvSpPr>
          <p:nvPr/>
        </p:nvSpPr>
        <p:spPr bwMode="auto">
          <a:xfrm>
            <a:off x="467544" y="0"/>
            <a:ext cx="8476431" cy="980728"/>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alpha val="43137"/>
                    </a:srgbClr>
                  </a:outerShdw>
                </a:effectLst>
                <a:uLnTx/>
                <a:uFillTx/>
                <a:latin typeface="+mj-lt"/>
                <a:ea typeface="+mj-ea"/>
                <a:cs typeface="+mj-cs"/>
              </a:rPr>
              <a:t>一、</a:t>
            </a:r>
            <a:r>
              <a:rPr kumimoji="0" lang="zh-CN" sz="4000" b="1" i="0" u="none" strike="noStrike" kern="0" cap="none" spc="0" normalizeH="0" baseline="0" noProof="0" smtClean="0">
                <a:ln>
                  <a:noFill/>
                </a:ln>
                <a:solidFill>
                  <a:schemeClr val="tx2"/>
                </a:solidFill>
                <a:effectLst>
                  <a:outerShdw blurRad="38100" dist="38100" dir="2700000" algn="tl">
                    <a:srgbClr val="000000">
                      <a:alpha val="43137"/>
                    </a:srgbClr>
                  </a:outerShdw>
                </a:effectLst>
                <a:uLnTx/>
                <a:uFillTx/>
                <a:latin typeface="+mj-lt"/>
                <a:ea typeface="+mj-ea"/>
                <a:cs typeface="+mj-cs"/>
              </a:rPr>
              <a:t>项目质量控制概述</a:t>
            </a:r>
            <a:endParaRPr kumimoji="0" lang="zh-CN" sz="4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矩形 4"/>
          <p:cNvSpPr/>
          <p:nvPr/>
        </p:nvSpPr>
        <p:spPr>
          <a:xfrm>
            <a:off x="323528" y="1196752"/>
            <a:ext cx="6192688" cy="738664"/>
          </a:xfrm>
          <a:prstGeom prst="rect">
            <a:avLst/>
          </a:prstGeom>
        </p:spPr>
        <p:txBody>
          <a:bodyPr wrap="square">
            <a:spAutoFit/>
          </a:bodyPr>
          <a:lstStyle/>
          <a:p>
            <a:pPr marL="342900" lvl="0" indent="-342900">
              <a:lnSpc>
                <a:spcPct val="150000"/>
              </a:lnSpc>
              <a:spcBef>
                <a:spcPct val="20000"/>
              </a:spcBef>
              <a:buClr>
                <a:schemeClr val="folHlink"/>
              </a:buClr>
              <a:buSzPct val="60000"/>
              <a:buFont typeface="Wingdings" pitchFamily="2" charset="2"/>
              <a:buChar char="n"/>
            </a:pPr>
            <a:r>
              <a:rPr lang="zh-CN" altLang="en-US" sz="2800" b="1" dirty="0" smtClean="0">
                <a:latin typeface="+mn-lt"/>
                <a:ea typeface="+mn-ea"/>
              </a:rPr>
              <a:t>（二）项目质量控制的基本原理</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1187450" y="1989138"/>
            <a:ext cx="7772400" cy="4114800"/>
          </a:xfrm>
        </p:spPr>
        <p:txBody>
          <a:bodyPr/>
          <a:lstStyle/>
          <a:p>
            <a:r>
              <a:rPr lang="zh-CN" sz="2400"/>
              <a:t>移动极差控制图的中心线和控制界限是：</a:t>
            </a:r>
          </a:p>
        </p:txBody>
      </p:sp>
      <p:sp>
        <p:nvSpPr>
          <p:cNvPr id="94212" name="Rectangle 4"/>
          <p:cNvSpPr>
            <a:spLocks noChangeArrowheads="1"/>
          </p:cNvSpPr>
          <p:nvPr/>
        </p:nvSpPr>
        <p:spPr bwMode="auto">
          <a:xfrm>
            <a:off x="0" y="28241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4213" name="Object 5"/>
          <p:cNvGraphicFramePr>
            <a:graphicFrameLocks noChangeAspect="1"/>
          </p:cNvGraphicFramePr>
          <p:nvPr/>
        </p:nvGraphicFramePr>
        <p:xfrm>
          <a:off x="2843213" y="2565400"/>
          <a:ext cx="3168650" cy="2139950"/>
        </p:xfrm>
        <a:graphic>
          <a:graphicData uri="http://schemas.openxmlformats.org/presentationml/2006/ole">
            <p:oleObj spid="_x0000_s129026" r:id="rId3" imgW="1791017" imgH="1206817" progId="Equation.3">
              <p:embed/>
            </p:oleObj>
          </a:graphicData>
        </a:graphic>
      </p:graphicFrame>
      <p:sp>
        <p:nvSpPr>
          <p:cNvPr id="94214" name="Rectangle 6"/>
          <p:cNvSpPr>
            <a:spLocks noChangeArrowheads="1"/>
          </p:cNvSpPr>
          <p:nvPr/>
        </p:nvSpPr>
        <p:spPr bwMode="auto">
          <a:xfrm>
            <a:off x="2484438" y="4941888"/>
            <a:ext cx="4037012" cy="822325"/>
          </a:xfrm>
          <a:prstGeom prst="rect">
            <a:avLst/>
          </a:prstGeom>
          <a:noFill/>
          <a:ln w="9525">
            <a:noFill/>
            <a:miter lim="800000"/>
            <a:headEnd/>
            <a:tailEnd/>
          </a:ln>
          <a:effectLst/>
        </p:spPr>
        <p:txBody>
          <a:bodyPr anchor="ctr">
            <a:spAutoFit/>
          </a:bodyPr>
          <a:lstStyle/>
          <a:p>
            <a:r>
              <a:rPr lang="zh-CN" altLang="zh-CN" sz="2400" smtClean="0">
                <a:solidFill>
                  <a:srgbClr val="000000"/>
                </a:solidFill>
                <a:latin typeface="Tahoma" pitchFamily="34" charset="0"/>
              </a:rPr>
              <a:t>d3</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d2</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D4</a:t>
            </a:r>
            <a:r>
              <a:rPr lang="zh-CN" altLang="en-US" sz="2400" smtClean="0">
                <a:solidFill>
                  <a:srgbClr val="000000"/>
                </a:solidFill>
                <a:latin typeface="Tahoma" pitchFamily="34" charset="0"/>
              </a:rPr>
              <a:t>，</a:t>
            </a:r>
            <a:r>
              <a:rPr lang="zh-CN" altLang="zh-CN" sz="2400" smtClean="0">
                <a:solidFill>
                  <a:srgbClr val="000000"/>
                </a:solidFill>
                <a:latin typeface="Tahoma" pitchFamily="34" charset="0"/>
              </a:rPr>
              <a:t>D3</a:t>
            </a:r>
            <a:r>
              <a:rPr lang="zh-CN" altLang="en-US" sz="2400" smtClean="0">
                <a:solidFill>
                  <a:srgbClr val="000000"/>
                </a:solidFill>
                <a:latin typeface="Tahoma" pitchFamily="34" charset="0"/>
              </a:rPr>
              <a:t>的意义同前，可由表</a:t>
            </a:r>
            <a:r>
              <a:rPr lang="zh-CN" altLang="zh-CN" sz="2400" smtClean="0">
                <a:solidFill>
                  <a:srgbClr val="000000"/>
                </a:solidFill>
                <a:latin typeface="Tahoma" pitchFamily="34" charset="0"/>
              </a:rPr>
              <a:t>5-4</a:t>
            </a:r>
            <a:r>
              <a:rPr lang="zh-CN" altLang="en-US" sz="2400" smtClean="0">
                <a:solidFill>
                  <a:srgbClr val="000000"/>
                </a:solidFill>
                <a:latin typeface="Tahoma" pitchFamily="34" charset="0"/>
              </a:rPr>
              <a:t>查得：</a:t>
            </a:r>
          </a:p>
        </p:txBody>
      </p:sp>
      <p:sp>
        <p:nvSpPr>
          <p:cNvPr id="7"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250825" y="1484784"/>
            <a:ext cx="8704263" cy="4114800"/>
          </a:xfrm>
        </p:spPr>
        <p:txBody>
          <a:bodyPr/>
          <a:lstStyle/>
          <a:p>
            <a:r>
              <a:rPr lang="zh-CN" sz="2400" b="1" dirty="0"/>
              <a:t>（</a:t>
            </a:r>
            <a:r>
              <a:rPr lang="zh-CN" altLang="zh-CN" sz="2400" b="1" dirty="0"/>
              <a:t>6</a:t>
            </a:r>
            <a:r>
              <a:rPr lang="zh-CN" sz="2400" b="1" dirty="0"/>
              <a:t>）移动平均值与移动标准值控制图</a:t>
            </a:r>
          </a:p>
          <a:p>
            <a:r>
              <a:rPr lang="zh-CN" sz="2400" dirty="0"/>
              <a:t>          图是在每次只能取得一个单值，而又想弥补          图的不足而设计的。</a:t>
            </a:r>
          </a:p>
          <a:p>
            <a:r>
              <a:rPr lang="zh-CN" sz="2400" dirty="0"/>
              <a:t>移动平均值就是预先确定一个合适的移动值</a:t>
            </a:r>
            <a:r>
              <a:rPr lang="zh-CN" altLang="zh-CN" sz="2400" dirty="0"/>
              <a:t>K</a:t>
            </a:r>
            <a:r>
              <a:rPr lang="zh-CN" sz="2400" dirty="0"/>
              <a:t>（计算移动平均值所取连续单值的个数），一般取</a:t>
            </a:r>
            <a:r>
              <a:rPr lang="zh-CN" altLang="zh-CN" sz="2400" dirty="0"/>
              <a:t>K=4~6</a:t>
            </a:r>
            <a:r>
              <a:rPr lang="zh-CN" sz="2400" dirty="0"/>
              <a:t>，若取</a:t>
            </a:r>
            <a:r>
              <a:rPr lang="zh-CN" altLang="zh-CN" sz="2400" dirty="0"/>
              <a:t>K=5</a:t>
            </a:r>
            <a:r>
              <a:rPr lang="zh-CN" sz="2400" dirty="0"/>
              <a:t>，则将第</a:t>
            </a:r>
            <a:r>
              <a:rPr lang="zh-CN" altLang="zh-CN" sz="2400" dirty="0"/>
              <a:t>1~5</a:t>
            </a:r>
            <a:r>
              <a:rPr lang="zh-CN" sz="2400" dirty="0"/>
              <a:t>个单值的平均值作为第一个移动平均值，第</a:t>
            </a:r>
            <a:r>
              <a:rPr lang="zh-CN" altLang="zh-CN" sz="2400" dirty="0"/>
              <a:t>2~6</a:t>
            </a:r>
            <a:r>
              <a:rPr lang="zh-CN" sz="2400" dirty="0"/>
              <a:t>个单值的平均值作为第二个移动平均值，以此类推。即：</a:t>
            </a:r>
          </a:p>
        </p:txBody>
      </p:sp>
      <p:graphicFrame>
        <p:nvGraphicFramePr>
          <p:cNvPr id="95236" name="Object 4"/>
          <p:cNvGraphicFramePr>
            <a:graphicFrameLocks noChangeAspect="1"/>
          </p:cNvGraphicFramePr>
          <p:nvPr/>
        </p:nvGraphicFramePr>
        <p:xfrm>
          <a:off x="684213" y="1967384"/>
          <a:ext cx="936625" cy="368300"/>
        </p:xfrm>
        <a:graphic>
          <a:graphicData uri="http://schemas.openxmlformats.org/presentationml/2006/ole">
            <p:oleObj spid="_x0000_s130050" r:id="rId3" imgW="584517" imgH="228917" progId="Equation.3">
              <p:embed/>
            </p:oleObj>
          </a:graphicData>
        </a:graphic>
      </p:graphicFrame>
      <p:graphicFrame>
        <p:nvGraphicFramePr>
          <p:cNvPr id="95237" name="Object 5"/>
          <p:cNvGraphicFramePr>
            <a:graphicFrameLocks noChangeAspect="1"/>
          </p:cNvGraphicFramePr>
          <p:nvPr/>
        </p:nvGraphicFramePr>
        <p:xfrm>
          <a:off x="7475538" y="2015009"/>
          <a:ext cx="863600" cy="406400"/>
        </p:xfrm>
        <a:graphic>
          <a:graphicData uri="http://schemas.openxmlformats.org/presentationml/2006/ole">
            <p:oleObj spid="_x0000_s130051" r:id="rId4" imgW="483127" imgH="229016" progId="Equation.3">
              <p:embed/>
            </p:oleObj>
          </a:graphicData>
        </a:graphic>
      </p:graphicFrame>
      <p:sp>
        <p:nvSpPr>
          <p:cNvPr id="95238" name="Rectangle 6"/>
          <p:cNvSpPr>
            <a:spLocks noChangeArrowheads="1"/>
          </p:cNvSpPr>
          <p:nvPr/>
        </p:nvSpPr>
        <p:spPr bwMode="auto">
          <a:xfrm>
            <a:off x="0" y="2586509"/>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5239" name="Object 7"/>
          <p:cNvGraphicFramePr>
            <a:graphicFrameLocks noChangeAspect="1"/>
          </p:cNvGraphicFramePr>
          <p:nvPr/>
        </p:nvGraphicFramePr>
        <p:xfrm>
          <a:off x="1692275" y="4551834"/>
          <a:ext cx="1439863" cy="1101725"/>
        </p:xfrm>
        <a:graphic>
          <a:graphicData uri="http://schemas.openxmlformats.org/presentationml/2006/ole">
            <p:oleObj spid="_x0000_s130052" r:id="rId5" imgW="813117" imgH="622617" progId="Equation.3">
              <p:embed/>
            </p:oleObj>
          </a:graphicData>
        </a:graphic>
      </p:graphicFrame>
      <p:sp>
        <p:nvSpPr>
          <p:cNvPr id="95240" name="Rectangle 8"/>
          <p:cNvSpPr>
            <a:spLocks noChangeArrowheads="1"/>
          </p:cNvSpPr>
          <p:nvPr/>
        </p:nvSpPr>
        <p:spPr bwMode="auto">
          <a:xfrm>
            <a:off x="0" y="2586509"/>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5241" name="Object 9"/>
          <p:cNvGraphicFramePr>
            <a:graphicFrameLocks noChangeAspect="1"/>
          </p:cNvGraphicFramePr>
          <p:nvPr/>
        </p:nvGraphicFramePr>
        <p:xfrm>
          <a:off x="3779838" y="4624859"/>
          <a:ext cx="1439862" cy="1076325"/>
        </p:xfrm>
        <a:graphic>
          <a:graphicData uri="http://schemas.openxmlformats.org/presentationml/2006/ole">
            <p:oleObj spid="_x0000_s130053" r:id="rId6" imgW="826175" imgH="622887" progId="Equation.3">
              <p:embed/>
            </p:oleObj>
          </a:graphicData>
        </a:graphic>
      </p:graphicFrame>
      <p:sp>
        <p:nvSpPr>
          <p:cNvPr id="10"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755650" y="1916113"/>
            <a:ext cx="7772400" cy="4114800"/>
          </a:xfrm>
        </p:spPr>
        <p:txBody>
          <a:bodyPr/>
          <a:lstStyle/>
          <a:p>
            <a:r>
              <a:rPr lang="zh-CN" sz="2400" dirty="0"/>
              <a:t>同理可得移动标准差 </a:t>
            </a:r>
            <a:r>
              <a:rPr lang="zh-CN" altLang="zh-CN" sz="2400" dirty="0"/>
              <a:t>SK</a:t>
            </a:r>
            <a:r>
              <a:rPr lang="zh-CN" sz="2400" dirty="0"/>
              <a:t>：</a:t>
            </a:r>
          </a:p>
        </p:txBody>
      </p:sp>
      <p:sp>
        <p:nvSpPr>
          <p:cNvPr id="96260" name="Rectangle 4"/>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6261" name="Object 5"/>
          <p:cNvGraphicFramePr>
            <a:graphicFrameLocks noChangeAspect="1"/>
          </p:cNvGraphicFramePr>
          <p:nvPr/>
        </p:nvGraphicFramePr>
        <p:xfrm>
          <a:off x="1187450" y="2636838"/>
          <a:ext cx="2519363" cy="1150937"/>
        </p:xfrm>
        <a:graphic>
          <a:graphicData uri="http://schemas.openxmlformats.org/presentationml/2006/ole">
            <p:oleObj spid="_x0000_s131074" r:id="rId3" imgW="1436040" imgH="661004" progId="Equation.3">
              <p:embed/>
            </p:oleObj>
          </a:graphicData>
        </a:graphic>
      </p:graphicFrame>
      <p:sp>
        <p:nvSpPr>
          <p:cNvPr id="96262" name="Rectangle 6"/>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6263" name="Object 7"/>
          <p:cNvGraphicFramePr>
            <a:graphicFrameLocks noChangeAspect="1"/>
          </p:cNvGraphicFramePr>
          <p:nvPr/>
        </p:nvGraphicFramePr>
        <p:xfrm>
          <a:off x="1258888" y="4005263"/>
          <a:ext cx="2592387" cy="1146175"/>
        </p:xfrm>
        <a:graphic>
          <a:graphicData uri="http://schemas.openxmlformats.org/presentationml/2006/ole">
            <p:oleObj spid="_x0000_s131075" r:id="rId4" imgW="1486217" imgH="660717" progId="Equation.3">
              <p:embed/>
            </p:oleObj>
          </a:graphicData>
        </a:graphic>
      </p:graphicFrame>
      <p:sp>
        <p:nvSpPr>
          <p:cNvPr id="96264" name="Rectangle 8"/>
          <p:cNvSpPr>
            <a:spLocks noChangeArrowheads="1"/>
          </p:cNvSpPr>
          <p:nvPr/>
        </p:nvSpPr>
        <p:spPr bwMode="auto">
          <a:xfrm>
            <a:off x="4211638" y="3033713"/>
            <a:ext cx="3960812" cy="1187450"/>
          </a:xfrm>
          <a:prstGeom prst="rect">
            <a:avLst/>
          </a:prstGeom>
          <a:noFill/>
          <a:ln w="9525">
            <a:noFill/>
            <a:miter lim="800000"/>
            <a:headEnd/>
            <a:tailEnd/>
          </a:ln>
          <a:effectLst/>
        </p:spPr>
        <p:txBody>
          <a:bodyPr anchor="ctr">
            <a:spAutoFit/>
          </a:bodyPr>
          <a:lstStyle/>
          <a:p>
            <a:r>
              <a:rPr lang="zh-CN" altLang="en-US" sz="2400" smtClean="0">
                <a:solidFill>
                  <a:srgbClr val="000000"/>
                </a:solidFill>
                <a:cs typeface="Times New Roman" pitchFamily="18" charset="0"/>
              </a:rPr>
              <a:t>如此变换后，即可作出移动平均值与移动标准差（            </a:t>
            </a:r>
            <a:r>
              <a:rPr lang="zh-CN" altLang="en-US" sz="2400" smtClean="0">
                <a:solidFill>
                  <a:srgbClr val="000000"/>
                </a:solidFill>
                <a:latin typeface="Tahoma" pitchFamily="34" charset="0"/>
              </a:rPr>
              <a:t>）控制图。</a:t>
            </a:r>
          </a:p>
        </p:txBody>
      </p:sp>
      <p:graphicFrame>
        <p:nvGraphicFramePr>
          <p:cNvPr id="96265" name="Object 9"/>
          <p:cNvGraphicFramePr>
            <a:graphicFrameLocks noChangeAspect="1"/>
          </p:cNvGraphicFramePr>
          <p:nvPr/>
        </p:nvGraphicFramePr>
        <p:xfrm>
          <a:off x="4572000" y="3789363"/>
          <a:ext cx="1008063" cy="396875"/>
        </p:xfrm>
        <a:graphic>
          <a:graphicData uri="http://schemas.openxmlformats.org/presentationml/2006/ole">
            <p:oleObj spid="_x0000_s131076" r:id="rId5" imgW="584517" imgH="228917" progId="Equation.3">
              <p:embed/>
            </p:oleObj>
          </a:graphicData>
        </a:graphic>
      </p:graphicFrame>
      <p:graphicFrame>
        <p:nvGraphicFramePr>
          <p:cNvPr id="96266" name="Object 10"/>
          <p:cNvGraphicFramePr>
            <a:graphicFrameLocks noChangeAspect="1"/>
          </p:cNvGraphicFramePr>
          <p:nvPr/>
        </p:nvGraphicFramePr>
        <p:xfrm>
          <a:off x="467544" y="5301208"/>
          <a:ext cx="869950" cy="342900"/>
        </p:xfrm>
        <a:graphic>
          <a:graphicData uri="http://schemas.openxmlformats.org/presentationml/2006/ole">
            <p:oleObj spid="_x0000_s131077" r:id="rId6" imgW="584517" imgH="228917" progId="Equation.3">
              <p:embed/>
            </p:oleObj>
          </a:graphicData>
        </a:graphic>
      </p:graphicFrame>
      <p:graphicFrame>
        <p:nvGraphicFramePr>
          <p:cNvPr id="96267" name="Object 11"/>
          <p:cNvGraphicFramePr>
            <a:graphicFrameLocks noChangeAspect="1"/>
          </p:cNvGraphicFramePr>
          <p:nvPr/>
        </p:nvGraphicFramePr>
        <p:xfrm>
          <a:off x="5580112" y="5373216"/>
          <a:ext cx="574675" cy="301625"/>
        </p:xfrm>
        <a:graphic>
          <a:graphicData uri="http://schemas.openxmlformats.org/presentationml/2006/ole">
            <p:oleObj spid="_x0000_s131078" r:id="rId7" imgW="381482" imgH="203605" progId="Equation.3">
              <p:embed/>
            </p:oleObj>
          </a:graphicData>
        </a:graphic>
      </p:graphicFrame>
      <p:sp>
        <p:nvSpPr>
          <p:cNvPr id="96268" name="Rectangle 12"/>
          <p:cNvSpPr>
            <a:spLocks noChangeArrowheads="1"/>
          </p:cNvSpPr>
          <p:nvPr/>
        </p:nvSpPr>
        <p:spPr bwMode="auto">
          <a:xfrm>
            <a:off x="0" y="29400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96269" name="Rectangle 13"/>
          <p:cNvSpPr>
            <a:spLocks noChangeArrowheads="1"/>
          </p:cNvSpPr>
          <p:nvPr/>
        </p:nvSpPr>
        <p:spPr bwMode="auto">
          <a:xfrm>
            <a:off x="755650" y="5260975"/>
            <a:ext cx="6124575" cy="822325"/>
          </a:xfrm>
          <a:prstGeom prst="rect">
            <a:avLst/>
          </a:prstGeom>
          <a:noFill/>
          <a:ln w="9525">
            <a:noFill/>
            <a:miter lim="800000"/>
            <a:headEnd/>
            <a:tailEnd/>
          </a:ln>
          <a:effectLst/>
        </p:spPr>
        <p:txBody>
          <a:bodyPr anchor="ctr">
            <a:spAutoFit/>
          </a:bodyPr>
          <a:lstStyle/>
          <a:p>
            <a:r>
              <a:rPr lang="zh-CN" altLang="zh-CN" sz="2400" dirty="0" smtClean="0">
                <a:solidFill>
                  <a:srgbClr val="000000"/>
                </a:solidFill>
                <a:cs typeface="Times New Roman" pitchFamily="18" charset="0"/>
              </a:rPr>
              <a:t>       </a:t>
            </a:r>
            <a:r>
              <a:rPr lang="zh-CN" altLang="en-US" sz="2400" dirty="0" smtClean="0">
                <a:solidFill>
                  <a:srgbClr val="000000"/>
                </a:solidFill>
                <a:cs typeface="Times New Roman" pitchFamily="18" charset="0"/>
              </a:rPr>
              <a:t>图的中心线和控制界限的确定与          </a:t>
            </a:r>
            <a:r>
              <a:rPr lang="zh-CN" altLang="en-US" sz="2400" dirty="0" smtClean="0">
                <a:solidFill>
                  <a:srgbClr val="000000"/>
                </a:solidFill>
                <a:latin typeface="Tahoma" pitchFamily="34" charset="0"/>
              </a:rPr>
              <a:t>图一致。</a:t>
            </a:r>
          </a:p>
        </p:txBody>
      </p:sp>
      <p:sp>
        <p:nvSpPr>
          <p:cNvPr id="14"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p:txBody>
          <a:bodyPr/>
          <a:lstStyle/>
          <a:p>
            <a:r>
              <a:rPr lang="zh-CN" altLang="zh-CN" sz="2400"/>
              <a:t>(7) </a:t>
            </a:r>
            <a:r>
              <a:rPr lang="zh-CN" sz="2400"/>
              <a:t>移动平均值与移动极差控制图</a:t>
            </a:r>
          </a:p>
          <a:p>
            <a:r>
              <a:rPr lang="zh-CN" sz="2400"/>
              <a:t>             图的基本原理与         相同，即采用</a:t>
            </a:r>
            <a:r>
              <a:rPr lang="zh-CN" altLang="zh-CN" sz="2400"/>
              <a:t>4~6</a:t>
            </a:r>
            <a:r>
              <a:rPr lang="zh-CN" sz="2400"/>
              <a:t>个连续的单值计算移动平均值和移动极差，最后作出控制图。</a:t>
            </a:r>
          </a:p>
          <a:p>
            <a:r>
              <a:rPr lang="zh-CN" sz="2400"/>
              <a:t>            图的中心线和控制界限的确定同            图。</a:t>
            </a:r>
          </a:p>
        </p:txBody>
      </p:sp>
      <p:sp>
        <p:nvSpPr>
          <p:cNvPr id="97284" name="Rectangle 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7285" name="Object 5"/>
          <p:cNvGraphicFramePr>
            <a:graphicFrameLocks noChangeAspect="1"/>
          </p:cNvGraphicFramePr>
          <p:nvPr/>
        </p:nvGraphicFramePr>
        <p:xfrm>
          <a:off x="971600" y="1700808"/>
          <a:ext cx="935038" cy="352425"/>
        </p:xfrm>
        <a:graphic>
          <a:graphicData uri="http://schemas.openxmlformats.org/presentationml/2006/ole">
            <p:oleObj spid="_x0000_s132098" r:id="rId3" imgW="584264" imgH="216123" progId="Equation.3">
              <p:embed/>
            </p:oleObj>
          </a:graphicData>
        </a:graphic>
      </p:graphicFrame>
      <p:sp>
        <p:nvSpPr>
          <p:cNvPr id="97286" name="Rectangle 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7287" name="Object 7"/>
          <p:cNvGraphicFramePr>
            <a:graphicFrameLocks noChangeAspect="1"/>
          </p:cNvGraphicFramePr>
          <p:nvPr/>
        </p:nvGraphicFramePr>
        <p:xfrm>
          <a:off x="4211960" y="1700808"/>
          <a:ext cx="863600" cy="349250"/>
        </p:xfrm>
        <a:graphic>
          <a:graphicData uri="http://schemas.openxmlformats.org/presentationml/2006/ole">
            <p:oleObj spid="_x0000_s132099" r:id="rId4" imgW="546180" imgH="216123" progId="Equation.3">
              <p:embed/>
            </p:oleObj>
          </a:graphicData>
        </a:graphic>
      </p:graphicFrame>
      <p:sp>
        <p:nvSpPr>
          <p:cNvPr id="97288" name="Rectangle 8"/>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7289" name="Object 9"/>
          <p:cNvGraphicFramePr>
            <a:graphicFrameLocks noChangeAspect="1"/>
          </p:cNvGraphicFramePr>
          <p:nvPr/>
        </p:nvGraphicFramePr>
        <p:xfrm>
          <a:off x="971600" y="2492896"/>
          <a:ext cx="1008063" cy="379412"/>
        </p:xfrm>
        <a:graphic>
          <a:graphicData uri="http://schemas.openxmlformats.org/presentationml/2006/ole">
            <p:oleObj spid="_x0000_s132100" r:id="rId5" imgW="584264" imgH="216123" progId="Equation.3">
              <p:embed/>
            </p:oleObj>
          </a:graphicData>
        </a:graphic>
      </p:graphicFrame>
      <p:sp>
        <p:nvSpPr>
          <p:cNvPr id="97290" name="Rectangle 10"/>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7291" name="Object 11"/>
          <p:cNvGraphicFramePr>
            <a:graphicFrameLocks noChangeAspect="1"/>
          </p:cNvGraphicFramePr>
          <p:nvPr/>
        </p:nvGraphicFramePr>
        <p:xfrm>
          <a:off x="6372200" y="2492896"/>
          <a:ext cx="935038" cy="433387"/>
        </p:xfrm>
        <a:graphic>
          <a:graphicData uri="http://schemas.openxmlformats.org/presentationml/2006/ole">
            <p:oleObj spid="_x0000_s132101" r:id="rId6" imgW="394017" imgH="178117" progId="Equation.3">
              <p:embed/>
            </p:oleObj>
          </a:graphicData>
        </a:graphic>
      </p:graphicFrame>
      <p:sp>
        <p:nvSpPr>
          <p:cNvPr id="12"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468313" y="1196752"/>
            <a:ext cx="8486775" cy="4907186"/>
          </a:xfrm>
        </p:spPr>
        <p:txBody>
          <a:bodyPr/>
          <a:lstStyle/>
          <a:p>
            <a:pPr>
              <a:lnSpc>
                <a:spcPts val="3200"/>
              </a:lnSpc>
            </a:pPr>
            <a:r>
              <a:rPr lang="zh-CN" altLang="zh-CN" sz="2400" b="1" dirty="0"/>
              <a:t>3. </a:t>
            </a:r>
            <a:r>
              <a:rPr lang="zh-CN" sz="2400" b="1" dirty="0"/>
              <a:t>计数值控制图</a:t>
            </a:r>
          </a:p>
          <a:p>
            <a:pPr>
              <a:lnSpc>
                <a:spcPts val="3200"/>
              </a:lnSpc>
            </a:pPr>
            <a:r>
              <a:rPr lang="zh-CN" sz="2400" dirty="0"/>
              <a:t>计数值控制图的控制对象是质量数据中的计数值，如缺陷数、不合格品数、不合格品率、单位缺陷数等。</a:t>
            </a:r>
          </a:p>
          <a:p>
            <a:pPr>
              <a:lnSpc>
                <a:spcPts val="3200"/>
              </a:lnSpc>
            </a:pPr>
            <a:r>
              <a:rPr lang="zh-CN" altLang="zh-CN" sz="2400" dirty="0"/>
              <a:t>(1)</a:t>
            </a:r>
            <a:r>
              <a:rPr lang="zh-CN" sz="2400" dirty="0">
                <a:solidFill>
                  <a:schemeClr val="hlink"/>
                </a:solidFill>
              </a:rPr>
              <a:t>不合格品数</a:t>
            </a:r>
            <a:r>
              <a:rPr lang="zh-CN" sz="2400" dirty="0"/>
              <a:t>控制图（</a:t>
            </a:r>
            <a:r>
              <a:rPr lang="zh-CN" altLang="zh-CN" sz="2400" dirty="0"/>
              <a:t>Pn</a:t>
            </a:r>
            <a:r>
              <a:rPr lang="zh-CN" sz="2400" dirty="0"/>
              <a:t>图）</a:t>
            </a:r>
          </a:p>
          <a:p>
            <a:pPr>
              <a:lnSpc>
                <a:spcPts val="3200"/>
              </a:lnSpc>
            </a:pPr>
            <a:r>
              <a:rPr lang="zh-CN" sz="2400" dirty="0"/>
              <a:t>这是用</a:t>
            </a:r>
            <a:r>
              <a:rPr lang="zh-CN" sz="2400" dirty="0">
                <a:solidFill>
                  <a:schemeClr val="hlink"/>
                </a:solidFill>
              </a:rPr>
              <a:t>不合格品数</a:t>
            </a:r>
            <a:r>
              <a:rPr lang="zh-CN" sz="2400" dirty="0"/>
              <a:t>控制项目、工序质量的控制图。</a:t>
            </a:r>
          </a:p>
          <a:p>
            <a:pPr>
              <a:lnSpc>
                <a:spcPts val="3200"/>
              </a:lnSpc>
            </a:pPr>
            <a:r>
              <a:rPr lang="zh-CN" sz="2400" dirty="0"/>
              <a:t>设过程平均不合格率为     ，样本大小为</a:t>
            </a:r>
            <a:r>
              <a:rPr lang="zh-CN" altLang="zh-CN" sz="2400" dirty="0"/>
              <a:t>n,</a:t>
            </a:r>
          </a:p>
          <a:p>
            <a:pPr>
              <a:lnSpc>
                <a:spcPts val="3200"/>
              </a:lnSpc>
              <a:buFont typeface="Wingdings" pitchFamily="2" charset="2"/>
              <a:buNone/>
            </a:pPr>
            <a:r>
              <a:rPr lang="zh-CN" altLang="zh-CN" sz="2400" dirty="0"/>
              <a:t>    </a:t>
            </a:r>
            <a:r>
              <a:rPr lang="zh-CN" sz="2400" dirty="0"/>
              <a:t>则     </a:t>
            </a:r>
            <a:r>
              <a:rPr lang="zh-CN" altLang="zh-CN" sz="2400" dirty="0"/>
              <a:t>n</a:t>
            </a:r>
            <a:r>
              <a:rPr lang="zh-CN" sz="2400" dirty="0"/>
              <a:t>为样本中的平均不合格品数。</a:t>
            </a:r>
          </a:p>
          <a:p>
            <a:pPr>
              <a:lnSpc>
                <a:spcPts val="3200"/>
              </a:lnSpc>
              <a:buFont typeface="Wingdings" pitchFamily="2" charset="2"/>
              <a:buNone/>
            </a:pPr>
            <a:r>
              <a:rPr lang="zh-CN" sz="2400" dirty="0"/>
              <a:t>    若</a:t>
            </a:r>
            <a:r>
              <a:rPr lang="zh-CN" sz="2400" dirty="0">
                <a:solidFill>
                  <a:schemeClr val="hlink"/>
                </a:solidFill>
              </a:rPr>
              <a:t>规定</a:t>
            </a:r>
            <a:r>
              <a:rPr lang="zh-CN" sz="2400" dirty="0"/>
              <a:t>一个不合格品数或不合格品率的</a:t>
            </a:r>
            <a:r>
              <a:rPr lang="zh-CN" sz="2400" dirty="0">
                <a:solidFill>
                  <a:schemeClr val="hlink"/>
                </a:solidFill>
              </a:rPr>
              <a:t>界限</a:t>
            </a:r>
            <a:r>
              <a:rPr lang="zh-CN" sz="2400" dirty="0"/>
              <a:t>，则当不合格品数或不合格品率</a:t>
            </a:r>
            <a:r>
              <a:rPr lang="zh-CN" sz="2400" dirty="0">
                <a:solidFill>
                  <a:schemeClr val="hlink"/>
                </a:solidFill>
              </a:rPr>
              <a:t>超出该界限</a:t>
            </a:r>
            <a:r>
              <a:rPr lang="zh-CN" sz="2400" dirty="0"/>
              <a:t>时，就说明生产过程发生了异常变化。不合格品数控制图或不合格品率控制图就是根据上述基本原理实施控制。</a:t>
            </a:r>
          </a:p>
        </p:txBody>
      </p:sp>
      <p:sp>
        <p:nvSpPr>
          <p:cNvPr id="9830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8309" name="Object 5"/>
          <p:cNvGraphicFramePr>
            <a:graphicFrameLocks noChangeAspect="1"/>
          </p:cNvGraphicFramePr>
          <p:nvPr/>
        </p:nvGraphicFramePr>
        <p:xfrm>
          <a:off x="1363663" y="4076700"/>
          <a:ext cx="269875" cy="360363"/>
        </p:xfrm>
        <a:graphic>
          <a:graphicData uri="http://schemas.openxmlformats.org/presentationml/2006/ole">
            <p:oleObj spid="_x0000_s133122" r:id="rId3" imgW="140199" imgH="191065" progId="Equation.3">
              <p:embed/>
            </p:oleObj>
          </a:graphicData>
        </a:graphic>
      </p:graphicFrame>
      <p:sp>
        <p:nvSpPr>
          <p:cNvPr id="9831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8311" name="Object 7"/>
          <p:cNvGraphicFramePr>
            <a:graphicFrameLocks noChangeAspect="1"/>
          </p:cNvGraphicFramePr>
          <p:nvPr/>
        </p:nvGraphicFramePr>
        <p:xfrm>
          <a:off x="3995738" y="3716338"/>
          <a:ext cx="269875" cy="360362"/>
        </p:xfrm>
        <a:graphic>
          <a:graphicData uri="http://schemas.openxmlformats.org/presentationml/2006/ole">
            <p:oleObj spid="_x0000_s133123" r:id="rId4" imgW="140199" imgH="191065" progId="Equation.3">
              <p:embed/>
            </p:oleObj>
          </a:graphicData>
        </a:graphic>
      </p:graphicFrame>
      <p:sp>
        <p:nvSpPr>
          <p:cNvPr id="8"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控制图法</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zh-CN" sz="3600" dirty="0" smtClean="0">
                <a:solidFill>
                  <a:srgbClr val="C00000"/>
                </a:solidFill>
              </a:rPr>
              <a:t>不合格品数控制图</a:t>
            </a:r>
            <a:endParaRPr lang="zh-CN" altLang="zh-CN" sz="3600" dirty="0">
              <a:solidFill>
                <a:srgbClr val="C00000"/>
              </a:solidFill>
            </a:endParaRPr>
          </a:p>
        </p:txBody>
      </p:sp>
      <p:sp>
        <p:nvSpPr>
          <p:cNvPr id="99331" name="Rectangle 3"/>
          <p:cNvSpPr>
            <a:spLocks noGrp="1" noChangeArrowheads="1"/>
          </p:cNvSpPr>
          <p:nvPr>
            <p:ph type="body" idx="1"/>
          </p:nvPr>
        </p:nvSpPr>
        <p:spPr/>
        <p:txBody>
          <a:bodyPr/>
          <a:lstStyle/>
          <a:p>
            <a:r>
              <a:rPr lang="zh-CN" altLang="zh-CN" sz="2400" b="1"/>
              <a:t>1</a:t>
            </a:r>
            <a:r>
              <a:rPr lang="zh-CN" sz="2400" b="1"/>
              <a:t>）</a:t>
            </a:r>
            <a:r>
              <a:rPr lang="zh-CN" altLang="zh-CN" sz="2400" b="1"/>
              <a:t>Pn</a:t>
            </a:r>
            <a:r>
              <a:rPr lang="zh-CN" sz="2400" b="1"/>
              <a:t>图</a:t>
            </a:r>
            <a:r>
              <a:rPr lang="zh-CN" sz="2400" b="1">
                <a:solidFill>
                  <a:schemeClr val="hlink"/>
                </a:solidFill>
              </a:rPr>
              <a:t>中心线</a:t>
            </a:r>
            <a:r>
              <a:rPr lang="zh-CN" sz="2400" b="1"/>
              <a:t>和</a:t>
            </a:r>
            <a:r>
              <a:rPr lang="zh-CN" sz="2400" b="1">
                <a:solidFill>
                  <a:schemeClr val="hlink"/>
                </a:solidFill>
              </a:rPr>
              <a:t>控制界限</a:t>
            </a:r>
            <a:r>
              <a:rPr lang="zh-CN" sz="2400" b="1"/>
              <a:t>的确定</a:t>
            </a:r>
          </a:p>
          <a:p>
            <a:r>
              <a:rPr lang="zh-CN" sz="2400"/>
              <a:t>根据概率分布理论：从一批稳定状态下生产出的大量产品中，随机抽取大小为</a:t>
            </a:r>
            <a:r>
              <a:rPr lang="zh-CN" altLang="zh-CN" sz="2400"/>
              <a:t>n</a:t>
            </a:r>
            <a:r>
              <a:rPr lang="zh-CN" sz="2400"/>
              <a:t>的样本，若出现不合格品的概率为</a:t>
            </a:r>
            <a:r>
              <a:rPr lang="zh-CN" altLang="zh-CN" sz="2400"/>
              <a:t>P</a:t>
            </a:r>
            <a:r>
              <a:rPr lang="zh-CN" sz="2400"/>
              <a:t>，样本中不合格品数为</a:t>
            </a:r>
            <a:r>
              <a:rPr lang="zh-CN" altLang="zh-CN" sz="2400"/>
              <a:t>r</a:t>
            </a:r>
            <a:r>
              <a:rPr lang="zh-CN" sz="2400"/>
              <a:t>，则</a:t>
            </a:r>
            <a:r>
              <a:rPr lang="zh-CN" altLang="zh-CN" sz="2400"/>
              <a:t>r</a:t>
            </a:r>
            <a:r>
              <a:rPr lang="zh-CN" sz="2400"/>
              <a:t>服从二项分布，当</a:t>
            </a:r>
            <a:r>
              <a:rPr lang="zh-CN" altLang="zh-CN" sz="2400"/>
              <a:t>P</a:t>
            </a:r>
            <a:r>
              <a:rPr lang="zh-CN" sz="2400"/>
              <a:t>较小而</a:t>
            </a:r>
            <a:r>
              <a:rPr lang="zh-CN" altLang="zh-CN" sz="2400"/>
              <a:t>n</a:t>
            </a:r>
            <a:r>
              <a:rPr lang="zh-CN" sz="2400"/>
              <a:t>足够大时，</a:t>
            </a:r>
            <a:r>
              <a:rPr lang="zh-CN" altLang="zh-CN" sz="2400"/>
              <a:t>r</a:t>
            </a:r>
            <a:r>
              <a:rPr lang="zh-CN" sz="2400"/>
              <a:t>的分布趋于正态分布</a:t>
            </a:r>
            <a:r>
              <a:rPr lang="zh-CN" altLang="zh-CN" sz="2000"/>
              <a:t>N(nP</a:t>
            </a:r>
            <a:r>
              <a:rPr lang="zh-CN" sz="2400"/>
              <a:t>，                 </a:t>
            </a:r>
            <a:r>
              <a:rPr lang="zh-CN" altLang="zh-CN" sz="2400"/>
              <a:t>)</a:t>
            </a:r>
            <a:r>
              <a:rPr lang="zh-CN" sz="2400"/>
              <a:t>。按照</a:t>
            </a:r>
            <a:r>
              <a:rPr lang="zh-CN" sz="2400">
                <a:latin typeface="Arial"/>
              </a:rPr>
              <a:t>“</a:t>
            </a:r>
            <a:r>
              <a:rPr lang="zh-CN" sz="2400"/>
              <a:t>    </a:t>
            </a:r>
            <a:r>
              <a:rPr lang="zh-CN" sz="2400">
                <a:latin typeface="Arial"/>
              </a:rPr>
              <a:t>”</a:t>
            </a:r>
            <a:r>
              <a:rPr lang="zh-CN" sz="2400"/>
              <a:t>方式可得</a:t>
            </a:r>
            <a:r>
              <a:rPr lang="zh-CN" altLang="zh-CN" sz="2400"/>
              <a:t>Pn</a:t>
            </a:r>
            <a:r>
              <a:rPr lang="zh-CN" sz="2400"/>
              <a:t>图的</a:t>
            </a:r>
            <a:r>
              <a:rPr lang="zh-CN" sz="2400">
                <a:solidFill>
                  <a:schemeClr val="hlink"/>
                </a:solidFill>
              </a:rPr>
              <a:t>中心线和控制界限：</a:t>
            </a:r>
          </a:p>
        </p:txBody>
      </p:sp>
      <p:sp>
        <p:nvSpPr>
          <p:cNvPr id="9933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9333" name="Object 5"/>
          <p:cNvGraphicFramePr>
            <a:graphicFrameLocks noChangeAspect="1"/>
          </p:cNvGraphicFramePr>
          <p:nvPr/>
        </p:nvGraphicFramePr>
        <p:xfrm>
          <a:off x="4427984" y="2780928"/>
          <a:ext cx="1655762" cy="463550"/>
        </p:xfrm>
        <a:graphic>
          <a:graphicData uri="http://schemas.openxmlformats.org/presentationml/2006/ole">
            <p:oleObj spid="_x0000_s134146" r:id="rId3" imgW="711517" imgH="254317" progId="Equation.3">
              <p:embed/>
            </p:oleObj>
          </a:graphicData>
        </a:graphic>
      </p:graphicFrame>
      <p:sp>
        <p:nvSpPr>
          <p:cNvPr id="9933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9335" name="Object 7"/>
          <p:cNvGraphicFramePr>
            <a:graphicFrameLocks noChangeAspect="1"/>
          </p:cNvGraphicFramePr>
          <p:nvPr/>
        </p:nvGraphicFramePr>
        <p:xfrm>
          <a:off x="7524328" y="2780928"/>
          <a:ext cx="360363" cy="325437"/>
        </p:xfrm>
        <a:graphic>
          <a:graphicData uri="http://schemas.openxmlformats.org/presentationml/2006/ole">
            <p:oleObj spid="_x0000_s134147" r:id="rId4" imgW="203605" imgH="178194" progId="Equation.3">
              <p:embed/>
            </p:oleObj>
          </a:graphicData>
        </a:graphic>
      </p:graphicFrame>
      <p:sp>
        <p:nvSpPr>
          <p:cNvPr id="99336" name="Rectangle 8"/>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99337" name="Object 9"/>
          <p:cNvGraphicFramePr>
            <a:graphicFrameLocks noChangeAspect="1"/>
          </p:cNvGraphicFramePr>
          <p:nvPr/>
        </p:nvGraphicFramePr>
        <p:xfrm>
          <a:off x="2699792" y="4005064"/>
          <a:ext cx="3821681" cy="1656184"/>
        </p:xfrm>
        <a:graphic>
          <a:graphicData uri="http://schemas.openxmlformats.org/presentationml/2006/ole">
            <p:oleObj spid="_x0000_s134148" r:id="rId5" imgW="1651317" imgH="711517" progId="Equation.3">
              <p:embed/>
            </p:oleObj>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r>
              <a:rPr lang="zh-CN" sz="2400"/>
              <a:t>若出现不合格品的概率</a:t>
            </a:r>
            <a:r>
              <a:rPr lang="zh-CN" altLang="zh-CN" sz="2400"/>
              <a:t>P</a:t>
            </a:r>
            <a:r>
              <a:rPr lang="zh-CN" sz="2400"/>
              <a:t>未知，则可用样本</a:t>
            </a:r>
            <a:r>
              <a:rPr lang="zh-CN" sz="2400">
                <a:solidFill>
                  <a:schemeClr val="hlink"/>
                </a:solidFill>
              </a:rPr>
              <a:t>平均不合格率</a:t>
            </a:r>
            <a:r>
              <a:rPr lang="zh-CN" sz="2400"/>
              <a:t>    估计，即：</a:t>
            </a:r>
          </a:p>
          <a:p>
            <a:endParaRPr lang="zh-CN" sz="2400"/>
          </a:p>
          <a:p>
            <a:endParaRPr lang="zh-CN" sz="2400"/>
          </a:p>
          <a:p>
            <a:endParaRPr lang="zh-CN" sz="2400"/>
          </a:p>
          <a:p>
            <a:endParaRPr lang="zh-CN" sz="2400"/>
          </a:p>
          <a:p>
            <a:r>
              <a:rPr lang="zh-CN" sz="2400"/>
              <a:t>实际应用中</a:t>
            </a:r>
            <a:r>
              <a:rPr lang="zh-CN" altLang="zh-CN" sz="2400"/>
              <a:t>,</a:t>
            </a:r>
            <a:r>
              <a:rPr lang="zh-CN" sz="2400"/>
              <a:t>当       </a:t>
            </a:r>
            <a:r>
              <a:rPr lang="zh-CN" altLang="zh-CN" sz="2400"/>
              <a:t>&lt;0.01</a:t>
            </a:r>
            <a:r>
              <a:rPr lang="zh-CN" sz="2400"/>
              <a:t>时，可以认为</a:t>
            </a:r>
            <a:r>
              <a:rPr lang="zh-CN" altLang="zh-CN" sz="2400"/>
              <a:t>1</a:t>
            </a:r>
            <a:r>
              <a:rPr lang="zh-CN" sz="2400"/>
              <a:t>－   ≈</a:t>
            </a:r>
            <a:r>
              <a:rPr lang="zh-CN" altLang="zh-CN" sz="2400"/>
              <a:t>1</a:t>
            </a:r>
            <a:r>
              <a:rPr lang="zh-CN" sz="2400"/>
              <a:t>，则</a:t>
            </a:r>
            <a:r>
              <a:rPr lang="zh-CN" altLang="zh-CN" sz="2400"/>
              <a:t>Pn</a:t>
            </a:r>
            <a:r>
              <a:rPr lang="zh-CN" sz="2400"/>
              <a:t>图的控制界限的计算公式可</a:t>
            </a:r>
            <a:r>
              <a:rPr lang="zh-CN" sz="2400">
                <a:solidFill>
                  <a:schemeClr val="hlink"/>
                </a:solidFill>
              </a:rPr>
              <a:t>简化</a:t>
            </a:r>
            <a:r>
              <a:rPr lang="zh-CN" sz="2400"/>
              <a:t>为：</a:t>
            </a:r>
          </a:p>
        </p:txBody>
      </p:sp>
      <p:sp>
        <p:nvSpPr>
          <p:cNvPr id="100356" name="Rectangle 4"/>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0357" name="Object 5"/>
          <p:cNvGraphicFramePr>
            <a:graphicFrameLocks noChangeAspect="1"/>
          </p:cNvGraphicFramePr>
          <p:nvPr/>
        </p:nvGraphicFramePr>
        <p:xfrm>
          <a:off x="3059832" y="3789040"/>
          <a:ext cx="269875" cy="360362"/>
        </p:xfrm>
        <a:graphic>
          <a:graphicData uri="http://schemas.openxmlformats.org/presentationml/2006/ole">
            <p:oleObj spid="_x0000_s135170" r:id="rId3" imgW="140199" imgH="191065" progId="Equation.3">
              <p:embed/>
            </p:oleObj>
          </a:graphicData>
        </a:graphic>
      </p:graphicFrame>
      <p:sp>
        <p:nvSpPr>
          <p:cNvPr id="100358" name="Rectangle 6"/>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0359" name="Object 7"/>
          <p:cNvGraphicFramePr>
            <a:graphicFrameLocks noChangeAspect="1"/>
          </p:cNvGraphicFramePr>
          <p:nvPr/>
        </p:nvGraphicFramePr>
        <p:xfrm>
          <a:off x="3707904" y="2060848"/>
          <a:ext cx="2881313" cy="1296988"/>
        </p:xfrm>
        <a:graphic>
          <a:graphicData uri="http://schemas.openxmlformats.org/presentationml/2006/ole">
            <p:oleObj spid="_x0000_s135171" r:id="rId4" imgW="1524317" imgH="686117" progId="Equation.3">
              <p:embed/>
            </p:oleObj>
          </a:graphicData>
        </a:graphic>
      </p:graphicFrame>
      <p:sp>
        <p:nvSpPr>
          <p:cNvPr id="100360"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100362" name="Rectangle 10"/>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0363" name="Object 11"/>
          <p:cNvGraphicFramePr>
            <a:graphicFrameLocks noChangeAspect="1"/>
          </p:cNvGraphicFramePr>
          <p:nvPr/>
        </p:nvGraphicFramePr>
        <p:xfrm>
          <a:off x="6588224" y="3861048"/>
          <a:ext cx="269875" cy="360362"/>
        </p:xfrm>
        <a:graphic>
          <a:graphicData uri="http://schemas.openxmlformats.org/presentationml/2006/ole">
            <p:oleObj spid="_x0000_s135173" r:id="rId5" imgW="140199" imgH="191065" progId="Equation.3">
              <p:embed/>
            </p:oleObj>
          </a:graphicData>
        </a:graphic>
      </p:graphicFrame>
      <p:sp>
        <p:nvSpPr>
          <p:cNvPr id="100364" name="Rectangle 12"/>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0365" name="Object 13"/>
          <p:cNvGraphicFramePr>
            <a:graphicFrameLocks noChangeAspect="1"/>
          </p:cNvGraphicFramePr>
          <p:nvPr/>
        </p:nvGraphicFramePr>
        <p:xfrm>
          <a:off x="3635896" y="4869160"/>
          <a:ext cx="2374900" cy="984250"/>
        </p:xfrm>
        <a:graphic>
          <a:graphicData uri="http://schemas.openxmlformats.org/presentationml/2006/ole">
            <p:oleObj spid="_x0000_s135174" r:id="rId6" imgW="1168717" imgH="482917" progId="Equation.3">
              <p:embed/>
            </p:oleObj>
          </a:graphicData>
        </a:graphic>
      </p:graphicFrame>
      <p:sp>
        <p:nvSpPr>
          <p:cNvPr id="14" name="Rectangle 2"/>
          <p:cNvSpPr>
            <a:spLocks noGrp="1" noChangeArrowheads="1"/>
          </p:cNvSpPr>
          <p:nvPr>
            <p:ph type="title"/>
          </p:nvPr>
        </p:nvSpPr>
        <p:spPr/>
        <p:txBody>
          <a:bodyPr/>
          <a:lstStyle/>
          <a:p>
            <a:r>
              <a:rPr lang="zh-CN" altLang="zh-CN" sz="3600" dirty="0" smtClean="0">
                <a:solidFill>
                  <a:srgbClr val="C00000"/>
                </a:solidFill>
              </a:rPr>
              <a:t>不合格品数控制图</a:t>
            </a:r>
            <a:endParaRPr lang="zh-CN" altLang="zh-CN" sz="3600" dirty="0">
              <a:solidFill>
                <a:srgbClr val="C00000"/>
              </a:solidFill>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95288" y="1196752"/>
            <a:ext cx="8559800" cy="4935761"/>
          </a:xfrm>
        </p:spPr>
        <p:txBody>
          <a:bodyPr/>
          <a:lstStyle/>
          <a:p>
            <a:r>
              <a:rPr lang="zh-CN" altLang="zh-CN" sz="2800" dirty="0"/>
              <a:t>Pn</a:t>
            </a:r>
            <a:r>
              <a:rPr lang="zh-CN" sz="2800" dirty="0"/>
              <a:t>图要求样本容量为一定值，即所有样本的大小一致。使用这种控制图时，样本中应含有</a:t>
            </a:r>
            <a:r>
              <a:rPr lang="zh-CN" altLang="zh-CN" sz="2800" dirty="0"/>
              <a:t>1~5</a:t>
            </a:r>
            <a:r>
              <a:rPr lang="zh-CN" sz="2800" dirty="0"/>
              <a:t>个不合格品，即</a:t>
            </a:r>
            <a:r>
              <a:rPr lang="zh-CN" altLang="zh-CN" sz="2800" dirty="0"/>
              <a:t>Pn=1~5</a:t>
            </a:r>
            <a:r>
              <a:rPr lang="zh-CN" sz="2800" dirty="0"/>
              <a:t>。若</a:t>
            </a:r>
            <a:r>
              <a:rPr lang="zh-CN" altLang="zh-CN" sz="2800" dirty="0"/>
              <a:t>Pn</a:t>
            </a:r>
            <a:r>
              <a:rPr lang="zh-CN" sz="2800" dirty="0"/>
              <a:t>常为</a:t>
            </a:r>
            <a:r>
              <a:rPr lang="zh-CN" altLang="zh-CN" sz="2800" dirty="0"/>
              <a:t>0</a:t>
            </a:r>
            <a:r>
              <a:rPr lang="zh-CN" sz="2800" dirty="0"/>
              <a:t>，则失去该控制图的作用。根据经验，常取</a:t>
            </a:r>
            <a:r>
              <a:rPr lang="zh-CN" altLang="zh-CN" sz="2800" dirty="0"/>
              <a:t>n≥50</a:t>
            </a:r>
            <a:r>
              <a:rPr lang="zh-CN" sz="2800" dirty="0"/>
              <a:t>。若总体</a:t>
            </a:r>
            <a:r>
              <a:rPr lang="zh-CN" sz="2800" dirty="0">
                <a:solidFill>
                  <a:schemeClr val="hlink"/>
                </a:solidFill>
              </a:rPr>
              <a:t>不合格品率太小</a:t>
            </a:r>
            <a:r>
              <a:rPr lang="zh-CN" sz="2800" dirty="0"/>
              <a:t>时，</a:t>
            </a:r>
            <a:r>
              <a:rPr lang="zh-CN" sz="2800" dirty="0">
                <a:solidFill>
                  <a:schemeClr val="hlink"/>
                </a:solidFill>
              </a:rPr>
              <a:t>不宜采用这种控制图</a:t>
            </a:r>
            <a:r>
              <a:rPr lang="zh-CN" sz="2800" dirty="0"/>
              <a:t>。</a:t>
            </a:r>
          </a:p>
          <a:p>
            <a:r>
              <a:rPr lang="zh-CN" altLang="zh-CN" sz="2800" dirty="0"/>
              <a:t>2</a:t>
            </a:r>
            <a:r>
              <a:rPr lang="zh-CN" sz="2800" dirty="0"/>
              <a:t>）</a:t>
            </a:r>
            <a:r>
              <a:rPr lang="zh-CN" altLang="zh-CN" sz="2800" dirty="0"/>
              <a:t>Pn</a:t>
            </a:r>
            <a:r>
              <a:rPr lang="zh-CN" sz="2800" dirty="0"/>
              <a:t>图的作法</a:t>
            </a:r>
          </a:p>
          <a:p>
            <a:r>
              <a:rPr lang="zh-CN" sz="2800" dirty="0"/>
              <a:t>如果已有反映不合格品数分布状况的</a:t>
            </a:r>
            <a:r>
              <a:rPr lang="zh-CN" sz="2800" dirty="0">
                <a:solidFill>
                  <a:schemeClr val="hlink"/>
                </a:solidFill>
              </a:rPr>
              <a:t>经验数据</a:t>
            </a:r>
            <a:r>
              <a:rPr lang="zh-CN" sz="2800" dirty="0"/>
              <a:t>（均值和标准差），则可根据这些数据确定中心线和控制界限。</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不合格品数控制图</a:t>
            </a:r>
            <a:endParaRPr lang="zh-CN" altLang="zh-CN" sz="3600" dirty="0">
              <a:solidFill>
                <a:srgbClr val="C00000"/>
              </a:solidFill>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179388" y="1989138"/>
            <a:ext cx="8775700" cy="4608512"/>
          </a:xfrm>
        </p:spPr>
        <p:txBody>
          <a:bodyPr/>
          <a:lstStyle/>
          <a:p>
            <a:pPr>
              <a:lnSpc>
                <a:spcPct val="80000"/>
              </a:lnSpc>
            </a:pPr>
            <a:r>
              <a:rPr lang="zh-CN" sz="2000" dirty="0"/>
              <a:t>如果没有可靠的经验数据，则应按以下步骤确定中心线、控制界限和作图：</a:t>
            </a:r>
          </a:p>
          <a:p>
            <a:pPr>
              <a:lnSpc>
                <a:spcPct val="80000"/>
              </a:lnSpc>
            </a:pPr>
            <a:r>
              <a:rPr lang="zh-CN" sz="2000" dirty="0"/>
              <a:t>① 一般按时间顺序将项目产品分为若干群，从每群中取样本容量为</a:t>
            </a:r>
            <a:r>
              <a:rPr lang="zh-CN" altLang="zh-CN" sz="2000" dirty="0"/>
              <a:t>n</a:t>
            </a:r>
            <a:r>
              <a:rPr lang="zh-CN" sz="2000" dirty="0"/>
              <a:t>的样本</a:t>
            </a:r>
            <a:r>
              <a:rPr lang="zh-CN" altLang="zh-CN" sz="2000" dirty="0"/>
              <a:t>10~25</a:t>
            </a:r>
            <a:r>
              <a:rPr lang="zh-CN" sz="2000" dirty="0"/>
              <a:t>组，</a:t>
            </a:r>
            <a:r>
              <a:rPr lang="zh-CN" sz="2000" dirty="0">
                <a:solidFill>
                  <a:schemeClr val="hlink"/>
                </a:solidFill>
              </a:rPr>
              <a:t>每组的样本容量应相等</a:t>
            </a:r>
            <a:r>
              <a:rPr lang="zh-CN" sz="2000" dirty="0"/>
              <a:t>；</a:t>
            </a:r>
          </a:p>
          <a:p>
            <a:pPr>
              <a:lnSpc>
                <a:spcPct val="80000"/>
              </a:lnSpc>
            </a:pPr>
            <a:r>
              <a:rPr lang="zh-CN" sz="2000" dirty="0"/>
              <a:t>② 查清每个样本中的不合格品数，计算每个样本的不合格品率</a:t>
            </a:r>
            <a:r>
              <a:rPr lang="zh-CN" altLang="zh-CN" sz="2000" dirty="0"/>
              <a:t>Pi</a:t>
            </a:r>
            <a:r>
              <a:rPr lang="zh-CN" sz="2000" dirty="0"/>
              <a:t>：</a:t>
            </a:r>
          </a:p>
          <a:p>
            <a:pPr>
              <a:lnSpc>
                <a:spcPct val="80000"/>
              </a:lnSpc>
            </a:pPr>
            <a:endParaRPr lang="zh-CN" sz="2000" dirty="0"/>
          </a:p>
          <a:p>
            <a:pPr>
              <a:lnSpc>
                <a:spcPct val="80000"/>
              </a:lnSpc>
            </a:pPr>
            <a:endParaRPr lang="zh-CN" sz="2000" dirty="0"/>
          </a:p>
          <a:p>
            <a:pPr>
              <a:lnSpc>
                <a:spcPct val="80000"/>
              </a:lnSpc>
            </a:pPr>
            <a:r>
              <a:rPr lang="zh-CN" sz="2000" dirty="0"/>
              <a:t> ③ 计算样本平均不合格品率：</a:t>
            </a:r>
          </a:p>
          <a:p>
            <a:pPr>
              <a:lnSpc>
                <a:spcPct val="80000"/>
              </a:lnSpc>
            </a:pPr>
            <a:endParaRPr lang="zh-CN" sz="2000" dirty="0"/>
          </a:p>
          <a:p>
            <a:pPr>
              <a:lnSpc>
                <a:spcPct val="80000"/>
              </a:lnSpc>
            </a:pPr>
            <a:r>
              <a:rPr lang="zh-CN" sz="2000" dirty="0"/>
              <a:t> ④ 计算中心线和控制界限；</a:t>
            </a:r>
          </a:p>
          <a:p>
            <a:pPr>
              <a:lnSpc>
                <a:spcPct val="80000"/>
              </a:lnSpc>
            </a:pPr>
            <a:endParaRPr lang="zh-CN" sz="2000" dirty="0"/>
          </a:p>
          <a:p>
            <a:pPr>
              <a:lnSpc>
                <a:spcPct val="80000"/>
              </a:lnSpc>
            </a:pPr>
            <a:endParaRPr lang="zh-CN" sz="2000" dirty="0"/>
          </a:p>
          <a:p>
            <a:pPr>
              <a:lnSpc>
                <a:spcPct val="80000"/>
              </a:lnSpc>
            </a:pPr>
            <a:endParaRPr lang="zh-CN" sz="2000" dirty="0"/>
          </a:p>
          <a:p>
            <a:pPr>
              <a:lnSpc>
                <a:spcPct val="80000"/>
              </a:lnSpc>
            </a:pPr>
            <a:r>
              <a:rPr lang="zh-CN" sz="2000" dirty="0"/>
              <a:t> ⑤ 作图。</a:t>
            </a:r>
          </a:p>
        </p:txBody>
      </p:sp>
      <p:sp>
        <p:nvSpPr>
          <p:cNvPr id="102403" name="Rectangle 3"/>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2404" name="Object 4"/>
          <p:cNvGraphicFramePr>
            <a:graphicFrameLocks noChangeAspect="1"/>
          </p:cNvGraphicFramePr>
          <p:nvPr/>
        </p:nvGraphicFramePr>
        <p:xfrm>
          <a:off x="7885113" y="2636838"/>
          <a:ext cx="792162" cy="701675"/>
        </p:xfrm>
        <a:graphic>
          <a:graphicData uri="http://schemas.openxmlformats.org/presentationml/2006/ole">
            <p:oleObj spid="_x0000_s136194" r:id="rId3" imgW="419781" imgH="368937" progId="Equation.3">
              <p:embed/>
            </p:oleObj>
          </a:graphicData>
        </a:graphic>
      </p:graphicFrame>
      <p:sp>
        <p:nvSpPr>
          <p:cNvPr id="102405" name="Rectangle 5"/>
          <p:cNvSpPr>
            <a:spLocks noChangeArrowheads="1"/>
          </p:cNvSpPr>
          <p:nvPr/>
        </p:nvSpPr>
        <p:spPr bwMode="auto">
          <a:xfrm>
            <a:off x="0" y="321310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2406" name="Object 6"/>
          <p:cNvGraphicFramePr>
            <a:graphicFrameLocks noChangeAspect="1"/>
          </p:cNvGraphicFramePr>
          <p:nvPr/>
        </p:nvGraphicFramePr>
        <p:xfrm>
          <a:off x="4140200" y="3429000"/>
          <a:ext cx="792163" cy="792163"/>
        </p:xfrm>
        <a:graphic>
          <a:graphicData uri="http://schemas.openxmlformats.org/presentationml/2006/ole">
            <p:oleObj spid="_x0000_s136195" r:id="rId4" imgW="635317" imgH="635317" progId="Equation.3">
              <p:embed/>
            </p:oleObj>
          </a:graphicData>
        </a:graphic>
      </p:graphicFrame>
      <p:graphicFrame>
        <p:nvGraphicFramePr>
          <p:cNvPr id="102407" name="Object 7"/>
          <p:cNvGraphicFramePr>
            <a:graphicFrameLocks noChangeAspect="1"/>
          </p:cNvGraphicFramePr>
          <p:nvPr>
            <p:ph type="title"/>
          </p:nvPr>
        </p:nvGraphicFramePr>
        <p:xfrm>
          <a:off x="3995738" y="4292600"/>
          <a:ext cx="2449512" cy="1103313"/>
        </p:xfrm>
        <a:graphic>
          <a:graphicData uri="http://schemas.openxmlformats.org/presentationml/2006/ole">
            <p:oleObj spid="_x0000_s136196" r:id="rId5" imgW="1524317" imgH="686117" progId="Equation.3">
              <p:embed/>
            </p:oleObj>
          </a:graphicData>
        </a:graphic>
      </p:graphicFrame>
      <p:sp>
        <p:nvSpPr>
          <p:cNvPr id="8" name="Rectangle 2"/>
          <p:cNvSpPr txBox="1">
            <a:spLocks noChangeArrowheads="1"/>
          </p:cNvSpPr>
          <p:nvPr/>
        </p:nvSpPr>
        <p:spPr bwMode="auto">
          <a:xfrm>
            <a:off x="467544" y="0"/>
            <a:ext cx="8476431" cy="980728"/>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mj-lt"/>
                <a:ea typeface="+mj-ea"/>
                <a:cs typeface="+mj-cs"/>
              </a:rPr>
              <a:t>不合格品数控制图</a:t>
            </a:r>
            <a:endParaRPr kumimoji="0" lang="zh-CN"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zh-CN" sz="3600" dirty="0" smtClean="0">
                <a:solidFill>
                  <a:srgbClr val="C00000"/>
                </a:solidFill>
              </a:rPr>
              <a:t>计数值控制图</a:t>
            </a:r>
            <a:endParaRPr lang="zh-CN" altLang="zh-CN" sz="3600" dirty="0">
              <a:solidFill>
                <a:srgbClr val="C00000"/>
              </a:solidFill>
            </a:endParaRPr>
          </a:p>
        </p:txBody>
      </p:sp>
      <p:sp>
        <p:nvSpPr>
          <p:cNvPr id="103427" name="Rectangle 3"/>
          <p:cNvSpPr>
            <a:spLocks noGrp="1" noChangeArrowheads="1"/>
          </p:cNvSpPr>
          <p:nvPr>
            <p:ph type="body" idx="1"/>
          </p:nvPr>
        </p:nvSpPr>
        <p:spPr>
          <a:xfrm>
            <a:off x="323850" y="1484784"/>
            <a:ext cx="8631238" cy="4824536"/>
          </a:xfrm>
        </p:spPr>
        <p:txBody>
          <a:bodyPr/>
          <a:lstStyle/>
          <a:p>
            <a:r>
              <a:rPr lang="zh-CN" altLang="en-US" sz="2400" dirty="0" smtClean="0"/>
              <a:t>（</a:t>
            </a:r>
            <a:r>
              <a:rPr lang="zh-CN" altLang="zh-CN" sz="2400" dirty="0" smtClean="0"/>
              <a:t>2</a:t>
            </a:r>
            <a:r>
              <a:rPr lang="zh-CN" altLang="en-US" sz="2400" dirty="0" smtClean="0"/>
              <a:t>）</a:t>
            </a:r>
            <a:r>
              <a:rPr lang="zh-CN" sz="2400" dirty="0" smtClean="0"/>
              <a:t>不合格品率</a:t>
            </a:r>
            <a:r>
              <a:rPr lang="zh-CN" sz="2400" dirty="0"/>
              <a:t>控制图（</a:t>
            </a:r>
            <a:r>
              <a:rPr lang="zh-CN" altLang="zh-CN" sz="2400" dirty="0"/>
              <a:t>P</a:t>
            </a:r>
            <a:r>
              <a:rPr lang="zh-CN" sz="2400" dirty="0"/>
              <a:t>图）</a:t>
            </a:r>
          </a:p>
          <a:p>
            <a:r>
              <a:rPr lang="zh-CN" sz="2400" dirty="0"/>
              <a:t>这是用不合格品率来控制项目、工序质量的计数值控制图。除不合格品率以外，凡是服从二项分布的计数值数据，如</a:t>
            </a:r>
            <a:r>
              <a:rPr lang="zh-CN" sz="2400" dirty="0">
                <a:solidFill>
                  <a:schemeClr val="hlink"/>
                </a:solidFill>
              </a:rPr>
              <a:t>合格品率、废品率</a:t>
            </a:r>
            <a:r>
              <a:rPr lang="zh-CN" sz="2400" dirty="0"/>
              <a:t>等，都可以采用</a:t>
            </a:r>
            <a:r>
              <a:rPr lang="zh-CN" altLang="zh-CN" sz="2400" dirty="0"/>
              <a:t>P</a:t>
            </a:r>
            <a:r>
              <a:rPr lang="zh-CN" sz="2400" dirty="0"/>
              <a:t>控制图。</a:t>
            </a:r>
            <a:r>
              <a:rPr lang="zh-CN" altLang="zh-CN" sz="2400" dirty="0"/>
              <a:t>P</a:t>
            </a:r>
            <a:r>
              <a:rPr lang="zh-CN" sz="2400" dirty="0"/>
              <a:t>控制图是计数值控制图中应用较广泛的一种。</a:t>
            </a:r>
          </a:p>
          <a:p>
            <a:r>
              <a:rPr lang="zh-CN" sz="2400" dirty="0"/>
              <a:t>由于样本中所含不合格品数</a:t>
            </a:r>
            <a:r>
              <a:rPr lang="zh-CN" altLang="zh-CN" sz="2400" dirty="0"/>
              <a:t>r</a:t>
            </a:r>
            <a:r>
              <a:rPr lang="zh-CN" sz="2400" dirty="0"/>
              <a:t>与不合格品率</a:t>
            </a:r>
            <a:r>
              <a:rPr lang="zh-CN" altLang="zh-CN" sz="2400" dirty="0"/>
              <a:t>P</a:t>
            </a:r>
            <a:r>
              <a:rPr lang="zh-CN" sz="2400" dirty="0"/>
              <a:t>存在如下关系：</a:t>
            </a:r>
          </a:p>
          <a:p>
            <a:endParaRPr lang="zh-CN" sz="2400" dirty="0"/>
          </a:p>
          <a:p>
            <a:endParaRPr lang="zh-CN" sz="2400" dirty="0"/>
          </a:p>
          <a:p>
            <a:endParaRPr lang="zh-CN" sz="2400" dirty="0"/>
          </a:p>
          <a:p>
            <a:r>
              <a:rPr lang="zh-CN" sz="2400" dirty="0"/>
              <a:t>所以，将</a:t>
            </a:r>
            <a:r>
              <a:rPr lang="zh-CN" altLang="zh-CN" sz="2400" dirty="0"/>
              <a:t>Pn</a:t>
            </a:r>
            <a:r>
              <a:rPr lang="zh-CN" sz="2400" dirty="0"/>
              <a:t>图的中心线和控制界限</a:t>
            </a:r>
            <a:r>
              <a:rPr lang="zh-CN" sz="2400" dirty="0">
                <a:solidFill>
                  <a:schemeClr val="hlink"/>
                </a:solidFill>
              </a:rPr>
              <a:t>除以</a:t>
            </a:r>
            <a:r>
              <a:rPr lang="zh-CN" altLang="zh-CN" sz="2400" dirty="0">
                <a:solidFill>
                  <a:schemeClr val="hlink"/>
                </a:solidFill>
              </a:rPr>
              <a:t>n</a:t>
            </a:r>
            <a:r>
              <a:rPr lang="zh-CN" sz="2400" dirty="0"/>
              <a:t>，则可得到</a:t>
            </a:r>
            <a:r>
              <a:rPr lang="zh-CN" altLang="zh-CN" sz="2400" dirty="0"/>
              <a:t>P</a:t>
            </a:r>
            <a:r>
              <a:rPr lang="zh-CN" sz="2400" dirty="0"/>
              <a:t>图的中心线和控制界限：</a:t>
            </a:r>
          </a:p>
        </p:txBody>
      </p:sp>
      <p:sp>
        <p:nvSpPr>
          <p:cNvPr id="103428" name="Rectangle 4"/>
          <p:cNvSpPr>
            <a:spLocks noChangeArrowheads="1"/>
          </p:cNvSpPr>
          <p:nvPr/>
        </p:nvSpPr>
        <p:spPr bwMode="auto">
          <a:xfrm>
            <a:off x="0" y="2700809"/>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3429" name="Object 5"/>
          <p:cNvGraphicFramePr>
            <a:graphicFrameLocks noChangeAspect="1"/>
          </p:cNvGraphicFramePr>
          <p:nvPr/>
        </p:nvGraphicFramePr>
        <p:xfrm>
          <a:off x="3348038" y="4039071"/>
          <a:ext cx="1584325" cy="801688"/>
        </p:xfrm>
        <a:graphic>
          <a:graphicData uri="http://schemas.openxmlformats.org/presentationml/2006/ole">
            <p:oleObj spid="_x0000_s137218" r:id="rId3" imgW="775017" imgH="394017" progId="Equation.3">
              <p:embed/>
            </p:oleObj>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907704" y="1484784"/>
            <a:ext cx="5688013" cy="4319587"/>
            <a:chOff x="0" y="0"/>
            <a:chExt cx="4500" cy="4530"/>
          </a:xfrm>
        </p:grpSpPr>
        <p:sp>
          <p:nvSpPr>
            <p:cNvPr id="13316" name="Text Box 4"/>
            <p:cNvSpPr txBox="1">
              <a:spLocks noChangeArrowheads="1"/>
            </p:cNvSpPr>
            <p:nvPr/>
          </p:nvSpPr>
          <p:spPr bwMode="auto">
            <a:xfrm>
              <a:off x="1080" y="312"/>
              <a:ext cx="1260" cy="468"/>
            </a:xfrm>
            <a:prstGeom prst="rect">
              <a:avLst/>
            </a:prstGeom>
            <a:solidFill>
              <a:srgbClr val="FFFFFF"/>
            </a:solidFill>
            <a:ln w="9525" cmpd="sng">
              <a:solidFill>
                <a:srgbClr val="000000"/>
              </a:solidFill>
              <a:miter lim="800000"/>
              <a:headEnd/>
              <a:tailEnd/>
            </a:ln>
          </p:spPr>
          <p:txBody>
            <a:bodyPr/>
            <a:lstStyle/>
            <a:p>
              <a:pPr algn="just"/>
              <a:r>
                <a:rPr lang="zh-CN" altLang="zh-CN" sz="1600" b="1" smtClean="0">
                  <a:solidFill>
                    <a:srgbClr val="000000"/>
                  </a:solidFill>
                  <a:effectLst>
                    <a:outerShdw blurRad="38100" dist="38100" dir="2700000" algn="tl">
                      <a:srgbClr val="000000">
                        <a:alpha val="43137"/>
                      </a:srgbClr>
                    </a:outerShdw>
                  </a:effectLst>
                </a:rPr>
                <a:t>    </a:t>
              </a:r>
              <a:r>
                <a:rPr lang="zh-CN" altLang="en-US" sz="1600" b="1" smtClean="0">
                  <a:solidFill>
                    <a:srgbClr val="000000"/>
                  </a:solidFill>
                  <a:effectLst>
                    <a:outerShdw blurRad="38100" dist="38100" dir="2700000" algn="tl">
                      <a:srgbClr val="000000">
                        <a:alpha val="43137"/>
                      </a:srgbClr>
                    </a:outerShdw>
                  </a:effectLst>
                </a:rPr>
                <a:t>控制对象</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17" name="Text Box 5"/>
            <p:cNvSpPr txBox="1">
              <a:spLocks noChangeArrowheads="1"/>
            </p:cNvSpPr>
            <p:nvPr/>
          </p:nvSpPr>
          <p:spPr bwMode="auto">
            <a:xfrm>
              <a:off x="1080" y="1560"/>
              <a:ext cx="1260" cy="468"/>
            </a:xfrm>
            <a:prstGeom prst="rect">
              <a:avLst/>
            </a:prstGeom>
            <a:solidFill>
              <a:srgbClr val="FFFFFF"/>
            </a:solidFill>
            <a:ln w="9525" cmpd="sng">
              <a:solidFill>
                <a:srgbClr val="000000"/>
              </a:solidFill>
              <a:miter lim="800000"/>
              <a:headEnd/>
              <a:tailEnd/>
            </a:ln>
          </p:spPr>
          <p:txBody>
            <a:bodyPr/>
            <a:lstStyle/>
            <a:p>
              <a:pPr algn="just"/>
              <a:r>
                <a:rPr lang="zh-CN" altLang="zh-CN" sz="1600" b="1" smtClean="0">
                  <a:solidFill>
                    <a:srgbClr val="000000"/>
                  </a:solidFill>
                  <a:effectLst>
                    <a:outerShdw blurRad="38100" dist="38100" dir="2700000" algn="tl">
                      <a:srgbClr val="000000">
                        <a:alpha val="43137"/>
                      </a:srgbClr>
                    </a:outerShdw>
                  </a:effectLst>
                </a:rPr>
                <a:t>       </a:t>
              </a:r>
              <a:r>
                <a:rPr lang="zh-CN" altLang="en-US" sz="1600" b="1" smtClean="0">
                  <a:solidFill>
                    <a:srgbClr val="000000"/>
                  </a:solidFill>
                  <a:effectLst>
                    <a:outerShdw blurRad="38100" dist="38100" dir="2700000" algn="tl">
                      <a:srgbClr val="000000">
                        <a:alpha val="43137"/>
                      </a:srgbClr>
                    </a:outerShdw>
                  </a:effectLst>
                </a:rPr>
                <a:t>调节器</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18" name="Text Box 6"/>
            <p:cNvSpPr txBox="1">
              <a:spLocks noChangeArrowheads="1"/>
            </p:cNvSpPr>
            <p:nvPr/>
          </p:nvSpPr>
          <p:spPr bwMode="auto">
            <a:xfrm>
              <a:off x="855" y="2496"/>
              <a:ext cx="1620" cy="468"/>
            </a:xfrm>
            <a:prstGeom prst="rect">
              <a:avLst/>
            </a:prstGeom>
            <a:solidFill>
              <a:srgbClr val="FFFFFF"/>
            </a:solidFill>
            <a:ln w="9525" cmpd="sng">
              <a:solidFill>
                <a:srgbClr val="000000"/>
              </a:solidFill>
              <a:miter lim="800000"/>
              <a:headEnd/>
              <a:tailEnd/>
            </a:ln>
          </p:spPr>
          <p:txBody>
            <a:bodyPr/>
            <a:lstStyle/>
            <a:p>
              <a:pPr algn="just"/>
              <a:r>
                <a:rPr lang="zh-CN" altLang="zh-CN" sz="1600" b="1" smtClean="0">
                  <a:solidFill>
                    <a:srgbClr val="000000"/>
                  </a:solidFill>
                  <a:effectLst>
                    <a:outerShdw blurRad="38100" dist="38100" dir="2700000" algn="tl">
                      <a:srgbClr val="000000">
                        <a:alpha val="43137"/>
                      </a:srgbClr>
                    </a:outerShdw>
                  </a:effectLst>
                </a:rPr>
                <a:t>      </a:t>
              </a:r>
              <a:r>
                <a:rPr lang="zh-CN" altLang="en-US" sz="1600" b="1" smtClean="0">
                  <a:solidFill>
                    <a:srgbClr val="000000"/>
                  </a:solidFill>
                  <a:effectLst>
                    <a:outerShdw blurRad="38100" dist="38100" dir="2700000" algn="tl">
                      <a:srgbClr val="000000">
                        <a:alpha val="43137"/>
                      </a:srgbClr>
                    </a:outerShdw>
                  </a:effectLst>
                </a:rPr>
                <a:t>制定目标单元</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19" name="Oval 7"/>
            <p:cNvSpPr>
              <a:spLocks noChangeArrowheads="1"/>
            </p:cNvSpPr>
            <p:nvPr/>
          </p:nvSpPr>
          <p:spPr bwMode="auto">
            <a:xfrm>
              <a:off x="1260" y="3432"/>
              <a:ext cx="900" cy="936"/>
            </a:xfrm>
            <a:prstGeom prst="ellipse">
              <a:avLst/>
            </a:prstGeom>
            <a:solidFill>
              <a:srgbClr val="FFFFFF"/>
            </a:solidFill>
            <a:ln w="9525" cmpd="sng">
              <a:solidFill>
                <a:srgbClr val="000000"/>
              </a:solidFill>
              <a:round/>
              <a:headEnd/>
              <a:tailEnd/>
            </a:ln>
          </p:spPr>
          <p:txBody>
            <a:bodyPr/>
            <a:lstStyle/>
            <a:p>
              <a:pPr algn="just"/>
              <a:r>
                <a:rPr lang="zh-CN" altLang="en-US" sz="1600" b="1" smtClean="0">
                  <a:solidFill>
                    <a:srgbClr val="000000"/>
                  </a:solidFill>
                  <a:effectLst>
                    <a:outerShdw blurRad="38100" dist="38100" dir="2700000" algn="tl">
                      <a:srgbClr val="000000">
                        <a:alpha val="43137"/>
                      </a:srgbClr>
                    </a:outerShdw>
                  </a:effectLst>
                </a:rPr>
                <a:t>控制</a:t>
              </a:r>
            </a:p>
            <a:p>
              <a:pPr algn="just"/>
              <a:r>
                <a:rPr lang="zh-CN" altLang="en-US" sz="1600" b="1" smtClean="0">
                  <a:solidFill>
                    <a:srgbClr val="000000"/>
                  </a:solidFill>
                  <a:effectLst>
                    <a:outerShdw blurRad="38100" dist="38100" dir="2700000" algn="tl">
                      <a:srgbClr val="000000">
                        <a:alpha val="43137"/>
                      </a:srgbClr>
                    </a:outerShdw>
                  </a:effectLst>
                </a:rPr>
                <a:t>主体</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0" name="Line 8"/>
            <p:cNvSpPr>
              <a:spLocks noChangeShapeType="1"/>
            </p:cNvSpPr>
            <p:nvPr/>
          </p:nvSpPr>
          <p:spPr bwMode="auto">
            <a:xfrm flipV="1">
              <a:off x="1665" y="2964"/>
              <a:ext cx="0" cy="468"/>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1" name="Line 9"/>
            <p:cNvSpPr>
              <a:spLocks noChangeShapeType="1"/>
            </p:cNvSpPr>
            <p:nvPr/>
          </p:nvSpPr>
          <p:spPr bwMode="auto">
            <a:xfrm flipV="1">
              <a:off x="1650" y="2028"/>
              <a:ext cx="0" cy="468"/>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2" name="Line 10"/>
            <p:cNvSpPr>
              <a:spLocks noChangeShapeType="1"/>
            </p:cNvSpPr>
            <p:nvPr/>
          </p:nvSpPr>
          <p:spPr bwMode="auto">
            <a:xfrm>
              <a:off x="0" y="558"/>
              <a:ext cx="1080" cy="0"/>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3" name="Line 11"/>
            <p:cNvSpPr>
              <a:spLocks noChangeShapeType="1"/>
            </p:cNvSpPr>
            <p:nvPr/>
          </p:nvSpPr>
          <p:spPr bwMode="auto">
            <a:xfrm>
              <a:off x="2340" y="519"/>
              <a:ext cx="1440" cy="0"/>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4" name="Line 12"/>
            <p:cNvSpPr>
              <a:spLocks noChangeShapeType="1"/>
            </p:cNvSpPr>
            <p:nvPr/>
          </p:nvSpPr>
          <p:spPr bwMode="auto">
            <a:xfrm flipH="1">
              <a:off x="360" y="1791"/>
              <a:ext cx="720" cy="0"/>
            </a:xfrm>
            <a:prstGeom prst="line">
              <a:avLst/>
            </a:prstGeom>
            <a:noFill/>
            <a:ln w="9525" cmpd="sng">
              <a:solidFill>
                <a:srgbClr val="000000"/>
              </a:solidFill>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5" name="Line 13"/>
            <p:cNvSpPr>
              <a:spLocks noChangeShapeType="1"/>
            </p:cNvSpPr>
            <p:nvPr/>
          </p:nvSpPr>
          <p:spPr bwMode="auto">
            <a:xfrm flipV="1">
              <a:off x="360" y="543"/>
              <a:ext cx="0" cy="1248"/>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6" name="Line 14"/>
            <p:cNvSpPr>
              <a:spLocks noChangeShapeType="1"/>
            </p:cNvSpPr>
            <p:nvPr/>
          </p:nvSpPr>
          <p:spPr bwMode="auto">
            <a:xfrm>
              <a:off x="3060" y="543"/>
              <a:ext cx="0" cy="1248"/>
            </a:xfrm>
            <a:prstGeom prst="line">
              <a:avLst/>
            </a:prstGeom>
            <a:noFill/>
            <a:ln w="9525" cmpd="sng">
              <a:solidFill>
                <a:srgbClr val="000000"/>
              </a:solidFill>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7" name="Line 15"/>
            <p:cNvSpPr>
              <a:spLocks noChangeShapeType="1"/>
            </p:cNvSpPr>
            <p:nvPr/>
          </p:nvSpPr>
          <p:spPr bwMode="auto">
            <a:xfrm flipH="1">
              <a:off x="2340" y="1791"/>
              <a:ext cx="720" cy="0"/>
            </a:xfrm>
            <a:prstGeom prst="line">
              <a:avLst/>
            </a:prstGeom>
            <a:noFill/>
            <a:ln w="9525" cmpd="sng">
              <a:solidFill>
                <a:srgbClr val="000000"/>
              </a:solidFill>
              <a:round/>
              <a:headEnd/>
              <a:tailEnd type="triangle" w="med" len="me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8" name="Line 16"/>
            <p:cNvSpPr>
              <a:spLocks noChangeShapeType="1"/>
            </p:cNvSpPr>
            <p:nvPr/>
          </p:nvSpPr>
          <p:spPr bwMode="auto">
            <a:xfrm>
              <a:off x="0" y="1092"/>
              <a:ext cx="3780" cy="0"/>
            </a:xfrm>
            <a:prstGeom prst="line">
              <a:avLst/>
            </a:prstGeom>
            <a:noFill/>
            <a:ln w="9525" cmpd="sng">
              <a:solidFill>
                <a:srgbClr val="000000"/>
              </a:solidFill>
              <a:prstDash val="dash"/>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29" name="未知"/>
            <p:cNvSpPr>
              <a:spLocks/>
            </p:cNvSpPr>
            <p:nvPr/>
          </p:nvSpPr>
          <p:spPr bwMode="auto">
            <a:xfrm>
              <a:off x="0" y="4524"/>
              <a:ext cx="3795" cy="6"/>
            </a:xfrm>
            <a:custGeom>
              <a:avLst/>
              <a:gdLst/>
              <a:ahLst/>
              <a:cxnLst>
                <a:cxn ang="0">
                  <a:pos x="0" y="0"/>
                </a:cxn>
                <a:cxn ang="0">
                  <a:pos x="3795" y="6"/>
                </a:cxn>
              </a:cxnLst>
              <a:rect l="0" t="0" r="r" b="b"/>
              <a:pathLst>
                <a:path w="3795" h="6">
                  <a:moveTo>
                    <a:pt x="0" y="0"/>
                  </a:moveTo>
                  <a:lnTo>
                    <a:pt x="3795" y="6"/>
                  </a:lnTo>
                </a:path>
              </a:pathLst>
            </a:custGeom>
            <a:noFill/>
            <a:ln w="9525" cap="flat" cmpd="sng">
              <a:solidFill>
                <a:srgbClr val="000000"/>
              </a:solidFill>
              <a:prstDash val="dash"/>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0" name="Line 18"/>
            <p:cNvSpPr>
              <a:spLocks noChangeShapeType="1"/>
            </p:cNvSpPr>
            <p:nvPr/>
          </p:nvSpPr>
          <p:spPr bwMode="auto">
            <a:xfrm>
              <a:off x="0" y="1092"/>
              <a:ext cx="0" cy="3432"/>
            </a:xfrm>
            <a:prstGeom prst="line">
              <a:avLst/>
            </a:prstGeom>
            <a:noFill/>
            <a:ln w="9525" cmpd="sng">
              <a:solidFill>
                <a:srgbClr val="000000"/>
              </a:solidFill>
              <a:prstDash val="dash"/>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1" name="Line 19"/>
            <p:cNvSpPr>
              <a:spLocks noChangeShapeType="1"/>
            </p:cNvSpPr>
            <p:nvPr/>
          </p:nvSpPr>
          <p:spPr bwMode="auto">
            <a:xfrm>
              <a:off x="3780" y="1092"/>
              <a:ext cx="0" cy="3432"/>
            </a:xfrm>
            <a:prstGeom prst="line">
              <a:avLst/>
            </a:prstGeom>
            <a:noFill/>
            <a:ln w="9525" cmpd="sng">
              <a:solidFill>
                <a:srgbClr val="000000"/>
              </a:solidFill>
              <a:prstDash val="dash"/>
              <a:round/>
              <a:headEnd/>
              <a:tailEnd/>
            </a:ln>
          </p:spPr>
          <p:txBody>
            <a:bodyPr/>
            <a:lstStyle/>
            <a:p>
              <a:endParaRPr lang="zh-CN" altLang="en-US" sz="24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2" name="Text Box 20"/>
            <p:cNvSpPr txBox="1">
              <a:spLocks noChangeArrowheads="1"/>
            </p:cNvSpPr>
            <p:nvPr/>
          </p:nvSpPr>
          <p:spPr bwMode="auto">
            <a:xfrm>
              <a:off x="0" y="3"/>
              <a:ext cx="900" cy="468"/>
            </a:xfrm>
            <a:prstGeom prst="rect">
              <a:avLst/>
            </a:prstGeom>
            <a:solidFill>
              <a:srgbClr val="FFFFFF"/>
            </a:solidFill>
            <a:ln w="9525" cmpd="sng">
              <a:solidFill>
                <a:srgbClr val="FFFFFF"/>
              </a:solidFill>
              <a:miter lim="800000"/>
              <a:headEnd/>
              <a:tailEnd/>
            </a:ln>
          </p:spPr>
          <p:txBody>
            <a:bodyPr/>
            <a:lstStyle/>
            <a:p>
              <a:pPr algn="just"/>
              <a:r>
                <a:rPr lang="zh-CN" altLang="en-US" sz="1600" b="1" smtClean="0">
                  <a:solidFill>
                    <a:srgbClr val="000000"/>
                  </a:solidFill>
                  <a:effectLst>
                    <a:outerShdw blurRad="38100" dist="38100" dir="2700000" algn="tl">
                      <a:srgbClr val="000000">
                        <a:alpha val="43137"/>
                      </a:srgbClr>
                    </a:outerShdw>
                  </a:effectLst>
                </a:rPr>
                <a:t>输入</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3" name="Text Box 21"/>
            <p:cNvSpPr txBox="1">
              <a:spLocks noChangeArrowheads="1"/>
            </p:cNvSpPr>
            <p:nvPr/>
          </p:nvSpPr>
          <p:spPr bwMode="auto">
            <a:xfrm>
              <a:off x="2520" y="0"/>
              <a:ext cx="900" cy="468"/>
            </a:xfrm>
            <a:prstGeom prst="rect">
              <a:avLst/>
            </a:prstGeom>
            <a:solidFill>
              <a:srgbClr val="FFFFFF"/>
            </a:solidFill>
            <a:ln w="9525" cmpd="sng">
              <a:solidFill>
                <a:srgbClr val="FFFFFF"/>
              </a:solidFill>
              <a:miter lim="800000"/>
              <a:headEnd/>
              <a:tailEnd/>
            </a:ln>
          </p:spPr>
          <p:txBody>
            <a:bodyPr/>
            <a:lstStyle/>
            <a:p>
              <a:pPr algn="just"/>
              <a:r>
                <a:rPr lang="zh-CN" altLang="en-US" sz="1600" b="1" smtClean="0">
                  <a:solidFill>
                    <a:srgbClr val="000000"/>
                  </a:solidFill>
                  <a:effectLst>
                    <a:outerShdw blurRad="38100" dist="38100" dir="2700000" algn="tl">
                      <a:srgbClr val="000000">
                        <a:alpha val="43137"/>
                      </a:srgbClr>
                    </a:outerShdw>
                  </a:effectLst>
                </a:rPr>
                <a:t>输出</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4" name="Text Box 22"/>
            <p:cNvSpPr txBox="1">
              <a:spLocks noChangeArrowheads="1"/>
            </p:cNvSpPr>
            <p:nvPr/>
          </p:nvSpPr>
          <p:spPr bwMode="auto">
            <a:xfrm>
              <a:off x="480" y="1392"/>
              <a:ext cx="540" cy="312"/>
            </a:xfrm>
            <a:prstGeom prst="rect">
              <a:avLst/>
            </a:prstGeom>
            <a:solidFill>
              <a:srgbClr val="FFFFFF"/>
            </a:solidFill>
            <a:ln w="9525" cmpd="sng">
              <a:solidFill>
                <a:srgbClr val="FFFFFF"/>
              </a:solidFill>
              <a:miter lim="800000"/>
              <a:headEnd/>
              <a:tailEnd/>
            </a:ln>
          </p:spPr>
          <p:txBody>
            <a:bodyPr lIns="0" tIns="0" rIns="0" bIns="0"/>
            <a:lstStyle/>
            <a:p>
              <a:pPr algn="just"/>
              <a:r>
                <a:rPr lang="zh-CN" altLang="en-US" sz="1600" b="1" smtClean="0">
                  <a:solidFill>
                    <a:srgbClr val="000000"/>
                  </a:solidFill>
                  <a:effectLst>
                    <a:outerShdw blurRad="38100" dist="38100" dir="2700000" algn="tl">
                      <a:srgbClr val="000000">
                        <a:alpha val="43137"/>
                      </a:srgbClr>
                    </a:outerShdw>
                  </a:effectLst>
                </a:rPr>
                <a:t>对策</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5" name="Text Box 23"/>
            <p:cNvSpPr txBox="1">
              <a:spLocks noChangeArrowheads="1"/>
            </p:cNvSpPr>
            <p:nvPr/>
          </p:nvSpPr>
          <p:spPr bwMode="auto">
            <a:xfrm>
              <a:off x="2445" y="1359"/>
              <a:ext cx="540" cy="312"/>
            </a:xfrm>
            <a:prstGeom prst="rect">
              <a:avLst/>
            </a:prstGeom>
            <a:solidFill>
              <a:srgbClr val="FFFFFF"/>
            </a:solidFill>
            <a:ln w="9525" cmpd="sng">
              <a:solidFill>
                <a:srgbClr val="FFFFFF"/>
              </a:solidFill>
              <a:miter lim="800000"/>
              <a:headEnd/>
              <a:tailEnd/>
            </a:ln>
          </p:spPr>
          <p:txBody>
            <a:bodyPr lIns="0" tIns="0" rIns="0" bIns="0"/>
            <a:lstStyle/>
            <a:p>
              <a:pPr algn="just"/>
              <a:r>
                <a:rPr lang="zh-CN" altLang="en-US" sz="1600" b="1" smtClean="0">
                  <a:solidFill>
                    <a:srgbClr val="000000"/>
                  </a:solidFill>
                  <a:effectLst>
                    <a:outerShdw blurRad="38100" dist="38100" dir="2700000" algn="tl">
                      <a:srgbClr val="000000">
                        <a:alpha val="43137"/>
                      </a:srgbClr>
                    </a:outerShdw>
                  </a:effectLst>
                </a:rPr>
                <a:t>信息</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sp>
          <p:nvSpPr>
            <p:cNvPr id="13336" name="Text Box 24"/>
            <p:cNvSpPr txBox="1">
              <a:spLocks noChangeArrowheads="1"/>
            </p:cNvSpPr>
            <p:nvPr/>
          </p:nvSpPr>
          <p:spPr bwMode="auto">
            <a:xfrm>
              <a:off x="3960" y="2028"/>
              <a:ext cx="540" cy="1248"/>
            </a:xfrm>
            <a:prstGeom prst="rect">
              <a:avLst/>
            </a:prstGeom>
            <a:solidFill>
              <a:srgbClr val="FFFFFF"/>
            </a:solidFill>
            <a:ln w="9525" cmpd="sng">
              <a:solidFill>
                <a:srgbClr val="FFFFFF"/>
              </a:solidFill>
              <a:miter lim="800000"/>
              <a:headEnd/>
              <a:tailEnd/>
            </a:ln>
          </p:spPr>
          <p:txBody>
            <a:bodyPr vert="eaVert"/>
            <a:lstStyle/>
            <a:p>
              <a:pPr algn="just"/>
              <a:r>
                <a:rPr lang="zh-CN" altLang="en-US" sz="1600" b="1" smtClean="0">
                  <a:solidFill>
                    <a:srgbClr val="000000"/>
                  </a:solidFill>
                  <a:effectLst>
                    <a:outerShdw blurRad="38100" dist="38100" dir="2700000" algn="tl">
                      <a:srgbClr val="000000">
                        <a:alpha val="43137"/>
                      </a:srgbClr>
                    </a:outerShdw>
                  </a:effectLst>
                </a:rPr>
                <a:t>控制系统</a:t>
              </a:r>
              <a:endParaRPr lang="zh-CN" altLang="en-US" sz="1600" b="1" smtClean="0">
                <a:solidFill>
                  <a:srgbClr val="000000"/>
                </a:solidFill>
                <a:effectLst>
                  <a:outerShdw blurRad="38100" dist="38100" dir="2700000" algn="tl">
                    <a:srgbClr val="000000">
                      <a:alpha val="43137"/>
                    </a:srgbClr>
                  </a:outerShdw>
                </a:effectLst>
                <a:latin typeface="Tahoma" pitchFamily="34" charset="0"/>
              </a:endParaRPr>
            </a:p>
          </p:txBody>
        </p:sp>
      </p:grpSp>
      <p:sp>
        <p:nvSpPr>
          <p:cNvPr id="25" name="Rectangle 2"/>
          <p:cNvSpPr>
            <a:spLocks noGrp="1" noChangeArrowheads="1"/>
          </p:cNvSpPr>
          <p:nvPr>
            <p:ph type="title"/>
          </p:nvPr>
        </p:nvSpPr>
        <p:spPr/>
        <p:txBody>
          <a:bodyPr/>
          <a:lstStyle/>
          <a:p>
            <a:r>
              <a:rPr lang="zh-CN" altLang="en-US" sz="3600" dirty="0" smtClean="0">
                <a:solidFill>
                  <a:srgbClr val="C00000"/>
                </a:solidFill>
              </a:rPr>
              <a:t>项目质量控制机制示意图</a:t>
            </a:r>
            <a:endParaRPr lang="zh-CN" altLang="zh-CN" sz="3600" dirty="0">
              <a:solidFill>
                <a:srgbClr val="C00000"/>
              </a:solidFill>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zh-CN" sz="3600" dirty="0" smtClean="0">
                <a:solidFill>
                  <a:srgbClr val="C00000"/>
                </a:solidFill>
              </a:rPr>
              <a:t>不合格品率控制图</a:t>
            </a:r>
            <a:endParaRPr lang="zh-CN" altLang="zh-CN" sz="3600" dirty="0">
              <a:solidFill>
                <a:srgbClr val="C00000"/>
              </a:solidFill>
            </a:endParaRPr>
          </a:p>
        </p:txBody>
      </p:sp>
      <p:sp>
        <p:nvSpPr>
          <p:cNvPr id="10445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4452" name="Object 4"/>
          <p:cNvGraphicFramePr>
            <a:graphicFrameLocks noChangeAspect="1"/>
          </p:cNvGraphicFramePr>
          <p:nvPr/>
        </p:nvGraphicFramePr>
        <p:xfrm>
          <a:off x="2843213" y="1196752"/>
          <a:ext cx="3744912" cy="2270125"/>
        </p:xfrm>
        <a:graphic>
          <a:graphicData uri="http://schemas.openxmlformats.org/presentationml/2006/ole">
            <p:oleObj spid="_x0000_s138242" r:id="rId3" imgW="1486217" imgH="1143317" progId="Equation.3">
              <p:embed/>
            </p:oleObj>
          </a:graphicData>
        </a:graphic>
      </p:graphicFrame>
      <p:sp>
        <p:nvSpPr>
          <p:cNvPr id="104453" name="Rectangle 5"/>
          <p:cNvSpPr>
            <a:spLocks noChangeArrowheads="1"/>
          </p:cNvSpPr>
          <p:nvPr/>
        </p:nvSpPr>
        <p:spPr bwMode="auto">
          <a:xfrm>
            <a:off x="1403350" y="3571652"/>
            <a:ext cx="6343650" cy="822325"/>
          </a:xfrm>
          <a:prstGeom prst="rect">
            <a:avLst/>
          </a:prstGeom>
          <a:noFill/>
          <a:ln w="9525">
            <a:noFill/>
            <a:miter lim="800000"/>
            <a:headEnd/>
            <a:tailEnd/>
          </a:ln>
          <a:effectLst/>
        </p:spPr>
        <p:txBody>
          <a:bodyPr wrap="none" anchor="ctr">
            <a:spAutoFit/>
          </a:bodyPr>
          <a:lstStyle/>
          <a:p>
            <a:r>
              <a:rPr lang="zh-CN" altLang="en-US" sz="2400" smtClean="0">
                <a:solidFill>
                  <a:srgbClr val="000000"/>
                </a:solidFill>
                <a:cs typeface="Times New Roman" pitchFamily="18" charset="0"/>
              </a:rPr>
              <a:t>若用样本平均不合格品率       </a:t>
            </a:r>
            <a:r>
              <a:rPr lang="zh-CN" altLang="en-US" sz="2400" smtClean="0">
                <a:solidFill>
                  <a:srgbClr val="000000"/>
                </a:solidFill>
                <a:latin typeface="Tahoma" pitchFamily="34" charset="0"/>
              </a:rPr>
              <a:t>估计</a:t>
            </a:r>
            <a:r>
              <a:rPr lang="zh-CN" altLang="zh-CN" sz="2400" smtClean="0">
                <a:solidFill>
                  <a:srgbClr val="000000"/>
                </a:solidFill>
                <a:latin typeface="Tahoma" pitchFamily="34" charset="0"/>
              </a:rPr>
              <a:t>P</a:t>
            </a:r>
            <a:r>
              <a:rPr lang="zh-CN" altLang="en-US" sz="2400" smtClean="0">
                <a:solidFill>
                  <a:srgbClr val="000000"/>
                </a:solidFill>
                <a:latin typeface="Tahoma" pitchFamily="34" charset="0"/>
              </a:rPr>
              <a:t>，则有：</a:t>
            </a:r>
          </a:p>
          <a:p>
            <a:endParaRPr lang="zh-CN" altLang="zh-CN" sz="2400" smtClean="0">
              <a:solidFill>
                <a:srgbClr val="000000"/>
              </a:solidFill>
              <a:latin typeface="Arial" pitchFamily="34" charset="0"/>
            </a:endParaRPr>
          </a:p>
        </p:txBody>
      </p:sp>
      <p:graphicFrame>
        <p:nvGraphicFramePr>
          <p:cNvPr id="104454" name="Object 6"/>
          <p:cNvGraphicFramePr>
            <a:graphicFrameLocks noChangeAspect="1"/>
          </p:cNvGraphicFramePr>
          <p:nvPr/>
        </p:nvGraphicFramePr>
        <p:xfrm>
          <a:off x="5003800" y="3571652"/>
          <a:ext cx="304800" cy="406400"/>
        </p:xfrm>
        <a:graphic>
          <a:graphicData uri="http://schemas.openxmlformats.org/presentationml/2006/ole">
            <p:oleObj spid="_x0000_s138243" r:id="rId4" imgW="140199" imgH="191065" progId="Equation.3">
              <p:embed/>
            </p:oleObj>
          </a:graphicData>
        </a:graphic>
      </p:graphicFrame>
      <p:sp>
        <p:nvSpPr>
          <p:cNvPr id="104455" name="Rectangle 7"/>
          <p:cNvSpPr>
            <a:spLocks noChangeArrowheads="1"/>
          </p:cNvSpPr>
          <p:nvPr/>
        </p:nvSpPr>
        <p:spPr bwMode="auto">
          <a:xfrm>
            <a:off x="0" y="2568352"/>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4456" name="Object 8"/>
          <p:cNvGraphicFramePr>
            <a:graphicFrameLocks noChangeAspect="1"/>
          </p:cNvGraphicFramePr>
          <p:nvPr/>
        </p:nvGraphicFramePr>
        <p:xfrm>
          <a:off x="2987675" y="4219352"/>
          <a:ext cx="3457575" cy="2119313"/>
        </p:xfrm>
        <a:graphic>
          <a:graphicData uri="http://schemas.openxmlformats.org/presentationml/2006/ole">
            <p:oleObj spid="_x0000_s138244" r:id="rId5" imgW="1511617" imgH="1143317" progId="Equation.3">
              <p:embed/>
            </p:oleObj>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323850" y="1412776"/>
            <a:ext cx="8631238" cy="4114800"/>
          </a:xfrm>
        </p:spPr>
        <p:txBody>
          <a:bodyPr/>
          <a:lstStyle/>
          <a:p>
            <a:r>
              <a:rPr lang="zh-CN" sz="2400"/>
              <a:t>实际应用中，当      </a:t>
            </a:r>
            <a:r>
              <a:rPr lang="zh-CN" altLang="zh-CN" sz="2000"/>
              <a:t>&lt;0.01</a:t>
            </a:r>
            <a:r>
              <a:rPr lang="zh-CN" sz="2400"/>
              <a:t>时，即可认为           ，则</a:t>
            </a:r>
            <a:r>
              <a:rPr lang="zh-CN" altLang="zh-CN" sz="2400"/>
              <a:t>P</a:t>
            </a:r>
            <a:r>
              <a:rPr lang="zh-CN" sz="2400"/>
              <a:t>图的控制界限的计算公式可以</a:t>
            </a:r>
            <a:r>
              <a:rPr lang="zh-CN" sz="2400">
                <a:solidFill>
                  <a:schemeClr val="hlink"/>
                </a:solidFill>
              </a:rPr>
              <a:t>简化</a:t>
            </a:r>
            <a:r>
              <a:rPr lang="zh-CN" sz="2400"/>
              <a:t>为：</a:t>
            </a:r>
          </a:p>
        </p:txBody>
      </p:sp>
      <p:sp>
        <p:nvSpPr>
          <p:cNvPr id="10547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5477" name="Object 5"/>
          <p:cNvGraphicFramePr>
            <a:graphicFrameLocks noChangeAspect="1"/>
          </p:cNvGraphicFramePr>
          <p:nvPr/>
        </p:nvGraphicFramePr>
        <p:xfrm>
          <a:off x="3132138" y="1455638"/>
          <a:ext cx="269875" cy="360363"/>
        </p:xfrm>
        <a:graphic>
          <a:graphicData uri="http://schemas.openxmlformats.org/presentationml/2006/ole">
            <p:oleObj spid="_x0000_s139266" r:id="rId3" imgW="140199" imgH="191065" progId="Equation.3">
              <p:embed/>
            </p:oleObj>
          </a:graphicData>
        </a:graphic>
      </p:graphicFrame>
      <p:sp>
        <p:nvSpPr>
          <p:cNvPr id="105478" name="Rectangle 6"/>
          <p:cNvSpPr>
            <a:spLocks noChangeArrowheads="1"/>
          </p:cNvSpPr>
          <p:nvPr/>
        </p:nvSpPr>
        <p:spPr bwMode="auto">
          <a:xfrm>
            <a:off x="0" y="2724051"/>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5479" name="Object 7"/>
          <p:cNvGraphicFramePr>
            <a:graphicFrameLocks noChangeAspect="1"/>
          </p:cNvGraphicFramePr>
          <p:nvPr/>
        </p:nvGraphicFramePr>
        <p:xfrm>
          <a:off x="6156325" y="1455638"/>
          <a:ext cx="863600" cy="323850"/>
        </p:xfrm>
        <a:graphic>
          <a:graphicData uri="http://schemas.openxmlformats.org/presentationml/2006/ole">
            <p:oleObj spid="_x0000_s139267" r:id="rId4" imgW="533717" imgH="203517" progId="Equation.3">
              <p:embed/>
            </p:oleObj>
          </a:graphicData>
        </a:graphic>
      </p:graphicFrame>
      <p:sp>
        <p:nvSpPr>
          <p:cNvPr id="105480" name="Rectangle 8"/>
          <p:cNvSpPr>
            <a:spLocks noChangeArrowheads="1"/>
          </p:cNvSpPr>
          <p:nvPr/>
        </p:nvSpPr>
        <p:spPr bwMode="auto">
          <a:xfrm>
            <a:off x="0" y="240496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5481" name="Object 9"/>
          <p:cNvGraphicFramePr>
            <a:graphicFrameLocks noChangeAspect="1"/>
          </p:cNvGraphicFramePr>
          <p:nvPr/>
        </p:nvGraphicFramePr>
        <p:xfrm>
          <a:off x="2916238" y="2463701"/>
          <a:ext cx="3024187" cy="1493837"/>
        </p:xfrm>
        <a:graphic>
          <a:graphicData uri="http://schemas.openxmlformats.org/presentationml/2006/ole">
            <p:oleObj spid="_x0000_s139268" r:id="rId5" imgW="1054875" imgH="838881" progId="Equation.3">
              <p:embed/>
            </p:oleObj>
          </a:graphicData>
        </a:graphic>
      </p:graphicFrame>
      <p:sp>
        <p:nvSpPr>
          <p:cNvPr id="105482" name="Rectangle 10"/>
          <p:cNvSpPr>
            <a:spLocks noChangeArrowheads="1"/>
          </p:cNvSpPr>
          <p:nvPr/>
        </p:nvSpPr>
        <p:spPr bwMode="auto">
          <a:xfrm>
            <a:off x="539750" y="4358571"/>
            <a:ext cx="8135938" cy="1569660"/>
          </a:xfrm>
          <a:prstGeom prst="rect">
            <a:avLst/>
          </a:prstGeom>
          <a:noFill/>
          <a:ln w="9525">
            <a:noFill/>
            <a:miter lim="800000"/>
            <a:headEnd/>
            <a:tailEnd/>
          </a:ln>
          <a:effectLst/>
        </p:spPr>
        <p:txBody>
          <a:bodyPr anchor="ctr">
            <a:spAutoFit/>
          </a:bodyPr>
          <a:lstStyle/>
          <a:p>
            <a:r>
              <a:rPr lang="zh-CN" altLang="en-US" sz="2400" dirty="0" smtClean="0">
                <a:solidFill>
                  <a:srgbClr val="000000"/>
                </a:solidFill>
                <a:latin typeface="Tahoma" pitchFamily="34" charset="0"/>
              </a:rPr>
              <a:t>就</a:t>
            </a:r>
            <a:r>
              <a:rPr lang="zh-CN" altLang="zh-CN" sz="2400" dirty="0" smtClean="0">
                <a:solidFill>
                  <a:srgbClr val="000000"/>
                </a:solidFill>
                <a:latin typeface="Tahoma" pitchFamily="34" charset="0"/>
              </a:rPr>
              <a:t>Pn</a:t>
            </a:r>
            <a:r>
              <a:rPr lang="zh-CN" altLang="en-US" sz="2400" dirty="0" smtClean="0">
                <a:solidFill>
                  <a:srgbClr val="000000"/>
                </a:solidFill>
                <a:latin typeface="Tahoma" pitchFamily="34" charset="0"/>
              </a:rPr>
              <a:t>图和</a:t>
            </a:r>
            <a:r>
              <a:rPr lang="zh-CN" altLang="zh-CN" sz="2400" dirty="0" smtClean="0">
                <a:solidFill>
                  <a:srgbClr val="000000"/>
                </a:solidFill>
                <a:latin typeface="Tahoma" pitchFamily="34" charset="0"/>
              </a:rPr>
              <a:t>P</a:t>
            </a:r>
            <a:r>
              <a:rPr lang="zh-CN" altLang="en-US" sz="2400" dirty="0" smtClean="0">
                <a:solidFill>
                  <a:srgbClr val="000000"/>
                </a:solidFill>
                <a:latin typeface="Tahoma" pitchFamily="34" charset="0"/>
              </a:rPr>
              <a:t>图而言，</a:t>
            </a:r>
            <a:r>
              <a:rPr lang="zh-CN" altLang="zh-CN" sz="2400" dirty="0" smtClean="0">
                <a:solidFill>
                  <a:srgbClr val="000000"/>
                </a:solidFill>
                <a:latin typeface="Tahoma" pitchFamily="34" charset="0"/>
              </a:rPr>
              <a:t>LCL</a:t>
            </a:r>
            <a:r>
              <a:rPr lang="zh-CN" altLang="en-US" sz="2400" dirty="0" smtClean="0">
                <a:solidFill>
                  <a:srgbClr val="000000"/>
                </a:solidFill>
                <a:latin typeface="Tahoma" pitchFamily="34" charset="0"/>
              </a:rPr>
              <a:t>只表明实施过程是否发生变化，即使点超出了</a:t>
            </a:r>
            <a:r>
              <a:rPr lang="zh-CN" altLang="zh-CN" sz="2400" dirty="0" smtClean="0">
                <a:solidFill>
                  <a:srgbClr val="000000"/>
                </a:solidFill>
                <a:latin typeface="Tahoma" pitchFamily="34" charset="0"/>
              </a:rPr>
              <a:t>LCL</a:t>
            </a:r>
            <a:r>
              <a:rPr lang="zh-CN" altLang="en-US" sz="2400" dirty="0" smtClean="0">
                <a:solidFill>
                  <a:srgbClr val="000000"/>
                </a:solidFill>
                <a:latin typeface="Tahoma" pitchFamily="34" charset="0"/>
              </a:rPr>
              <a:t>，也只表明实施过程</a:t>
            </a:r>
            <a:r>
              <a:rPr lang="zh-CN" altLang="en-US" sz="2400" dirty="0" smtClean="0">
                <a:solidFill>
                  <a:srgbClr val="FF0000"/>
                </a:solidFill>
                <a:latin typeface="Tahoma" pitchFamily="34" charset="0"/>
              </a:rPr>
              <a:t>更加稳定</a:t>
            </a:r>
            <a:r>
              <a:rPr lang="zh-CN" altLang="en-US" sz="2400" dirty="0" smtClean="0">
                <a:solidFill>
                  <a:srgbClr val="000000"/>
                </a:solidFill>
                <a:latin typeface="Tahoma" pitchFamily="34" charset="0"/>
              </a:rPr>
              <a:t>，产品精度得到了进一步提高。因此，有时在</a:t>
            </a:r>
            <a:r>
              <a:rPr lang="zh-CN" altLang="zh-CN" sz="2400" dirty="0" smtClean="0">
                <a:solidFill>
                  <a:srgbClr val="000000"/>
                </a:solidFill>
                <a:latin typeface="Tahoma" pitchFamily="34" charset="0"/>
              </a:rPr>
              <a:t>Pn</a:t>
            </a:r>
            <a:r>
              <a:rPr lang="zh-CN" altLang="en-US" sz="2400" dirty="0" smtClean="0">
                <a:solidFill>
                  <a:srgbClr val="000000"/>
                </a:solidFill>
                <a:latin typeface="Tahoma" pitchFamily="34" charset="0"/>
              </a:rPr>
              <a:t>图或</a:t>
            </a:r>
            <a:r>
              <a:rPr lang="zh-CN" altLang="zh-CN" sz="2400" dirty="0" smtClean="0">
                <a:solidFill>
                  <a:srgbClr val="000000"/>
                </a:solidFill>
                <a:latin typeface="Tahoma" pitchFamily="34" charset="0"/>
              </a:rPr>
              <a:t>P</a:t>
            </a:r>
            <a:r>
              <a:rPr lang="zh-CN" altLang="en-US" sz="2400" dirty="0" smtClean="0">
                <a:solidFill>
                  <a:srgbClr val="000000"/>
                </a:solidFill>
                <a:latin typeface="Tahoma" pitchFamily="34" charset="0"/>
              </a:rPr>
              <a:t>图中，可以</a:t>
            </a:r>
            <a:r>
              <a:rPr lang="zh-CN" altLang="en-US" sz="2400" dirty="0" smtClean="0">
                <a:solidFill>
                  <a:srgbClr val="FF0000"/>
                </a:solidFill>
                <a:latin typeface="Tahoma" pitchFamily="34" charset="0"/>
              </a:rPr>
              <a:t>不画出</a:t>
            </a:r>
            <a:r>
              <a:rPr lang="zh-CN" altLang="zh-CN" sz="2400" dirty="0" smtClean="0">
                <a:solidFill>
                  <a:srgbClr val="FF0000"/>
                </a:solidFill>
                <a:latin typeface="Tahoma" pitchFamily="34" charset="0"/>
              </a:rPr>
              <a:t>LCL</a:t>
            </a:r>
            <a:r>
              <a:rPr lang="zh-CN" altLang="en-US" sz="2400" dirty="0" smtClean="0">
                <a:solidFill>
                  <a:srgbClr val="FF0000"/>
                </a:solidFill>
                <a:latin typeface="Tahoma" pitchFamily="34" charset="0"/>
              </a:rPr>
              <a:t>。</a:t>
            </a:r>
          </a:p>
        </p:txBody>
      </p:sp>
      <p:sp>
        <p:nvSpPr>
          <p:cNvPr id="11" name="Rectangle 2"/>
          <p:cNvSpPr>
            <a:spLocks noGrp="1" noChangeArrowheads="1"/>
          </p:cNvSpPr>
          <p:nvPr>
            <p:ph type="title"/>
          </p:nvPr>
        </p:nvSpPr>
        <p:spPr/>
        <p:txBody>
          <a:bodyPr/>
          <a:lstStyle/>
          <a:p>
            <a:r>
              <a:rPr lang="zh-CN" altLang="zh-CN" sz="3600" dirty="0" smtClean="0">
                <a:solidFill>
                  <a:srgbClr val="C00000"/>
                </a:solidFill>
              </a:rPr>
              <a:t>不合格品率控制图</a:t>
            </a:r>
            <a:endParaRPr lang="zh-CN" altLang="zh-CN" sz="3600" dirty="0">
              <a:solidFill>
                <a:srgbClr val="C00000"/>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827088" y="1052736"/>
            <a:ext cx="7848600" cy="5113114"/>
          </a:xfrm>
        </p:spPr>
        <p:txBody>
          <a:bodyPr/>
          <a:lstStyle/>
          <a:p>
            <a:pPr>
              <a:lnSpc>
                <a:spcPct val="150000"/>
              </a:lnSpc>
            </a:pPr>
            <a:r>
              <a:rPr lang="zh-CN" sz="2400" b="1" dirty="0"/>
              <a:t>（</a:t>
            </a:r>
            <a:r>
              <a:rPr lang="zh-CN" altLang="zh-CN" sz="2400" b="1" dirty="0"/>
              <a:t>3</a:t>
            </a:r>
            <a:r>
              <a:rPr lang="zh-CN" sz="2400" b="1" dirty="0"/>
              <a:t>）</a:t>
            </a:r>
            <a:r>
              <a:rPr lang="zh-CN" sz="2400" b="1" dirty="0">
                <a:solidFill>
                  <a:schemeClr val="hlink"/>
                </a:solidFill>
              </a:rPr>
              <a:t>缺陷数</a:t>
            </a:r>
            <a:r>
              <a:rPr lang="zh-CN" sz="2400" b="1" dirty="0"/>
              <a:t>控制图（</a:t>
            </a:r>
            <a:r>
              <a:rPr lang="zh-CN" altLang="zh-CN" sz="2400" b="1" dirty="0"/>
              <a:t>C</a:t>
            </a:r>
            <a:r>
              <a:rPr lang="zh-CN" sz="2400" b="1" dirty="0"/>
              <a:t>图）</a:t>
            </a:r>
          </a:p>
          <a:p>
            <a:pPr>
              <a:lnSpc>
                <a:spcPct val="150000"/>
              </a:lnSpc>
            </a:pPr>
            <a:r>
              <a:rPr lang="zh-CN" sz="2400" dirty="0"/>
              <a:t>缺陷数控制图即</a:t>
            </a:r>
            <a:r>
              <a:rPr lang="zh-CN" altLang="zh-CN" sz="2400" dirty="0"/>
              <a:t>C</a:t>
            </a:r>
            <a:r>
              <a:rPr lang="zh-CN" sz="2400" dirty="0"/>
              <a:t>图，类似于</a:t>
            </a:r>
            <a:r>
              <a:rPr lang="zh-CN" altLang="zh-CN" sz="2400" dirty="0"/>
              <a:t>P</a:t>
            </a:r>
            <a:r>
              <a:rPr lang="zh-CN" sz="2400" dirty="0"/>
              <a:t>图或</a:t>
            </a:r>
            <a:r>
              <a:rPr lang="zh-CN" altLang="zh-CN" sz="2400" dirty="0"/>
              <a:t>Pn</a:t>
            </a:r>
            <a:r>
              <a:rPr lang="zh-CN" sz="2400" dirty="0"/>
              <a:t>图，是计数值控制图。</a:t>
            </a:r>
          </a:p>
          <a:p>
            <a:pPr>
              <a:lnSpc>
                <a:spcPct val="150000"/>
              </a:lnSpc>
            </a:pPr>
            <a:r>
              <a:rPr lang="zh-CN" sz="2400" dirty="0"/>
              <a:t>缺陷与不合格品的区别：缺陷是产品</a:t>
            </a:r>
            <a:r>
              <a:rPr lang="zh-CN" sz="2400" dirty="0">
                <a:solidFill>
                  <a:schemeClr val="hlink"/>
                </a:solidFill>
              </a:rPr>
              <a:t>存在的毛病或不足</a:t>
            </a:r>
            <a:r>
              <a:rPr lang="zh-CN" sz="2400" dirty="0"/>
              <a:t>，每一个产品可能有一个缺陷或若干个缺陷。不合格品是指产品不符合标准或用户的要求。有缺陷的产品可能是个不合格产品，也可能是合格产品，需就具体情况而定。缺陷数控制图所考虑的是</a:t>
            </a:r>
            <a:r>
              <a:rPr lang="zh-CN" sz="2400" dirty="0">
                <a:solidFill>
                  <a:schemeClr val="hlink"/>
                </a:solidFill>
              </a:rPr>
              <a:t>每一个单位产品有多少个或多少种缺陷</a:t>
            </a:r>
            <a:r>
              <a:rPr lang="zh-CN" sz="2400" dirty="0"/>
              <a:t>，与</a:t>
            </a:r>
            <a:r>
              <a:rPr lang="zh-CN" altLang="zh-CN" sz="2400" dirty="0"/>
              <a:t>P</a:t>
            </a:r>
            <a:r>
              <a:rPr lang="zh-CN" sz="2400" dirty="0"/>
              <a:t>图和</a:t>
            </a:r>
            <a:r>
              <a:rPr lang="zh-CN" altLang="zh-CN" sz="2400" dirty="0"/>
              <a:t>Pn</a:t>
            </a:r>
            <a:r>
              <a:rPr lang="zh-CN" sz="2400" dirty="0"/>
              <a:t>图的控制对象不同。</a:t>
            </a:r>
          </a:p>
          <a:p>
            <a:pPr>
              <a:lnSpc>
                <a:spcPct val="150000"/>
              </a:lnSpc>
            </a:pPr>
            <a:r>
              <a:rPr lang="zh-CN" sz="2400" dirty="0"/>
              <a:t> </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计数值控制图</a:t>
            </a:r>
            <a:endParaRPr lang="zh-CN" altLang="zh-CN" sz="3600" dirty="0">
              <a:solidFill>
                <a:srgbClr val="C00000"/>
              </a:solidFill>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zh-CN" sz="3600" dirty="0" smtClean="0">
                <a:solidFill>
                  <a:srgbClr val="C00000"/>
                </a:solidFill>
              </a:rPr>
              <a:t>缺陷数控制图</a:t>
            </a:r>
            <a:endParaRPr lang="zh-CN" altLang="zh-CN" sz="3600" dirty="0">
              <a:solidFill>
                <a:srgbClr val="C00000"/>
              </a:solidFill>
            </a:endParaRPr>
          </a:p>
        </p:txBody>
      </p:sp>
      <p:sp>
        <p:nvSpPr>
          <p:cNvPr id="107523" name="Rectangle 3"/>
          <p:cNvSpPr>
            <a:spLocks noGrp="1" noChangeArrowheads="1"/>
          </p:cNvSpPr>
          <p:nvPr>
            <p:ph type="body" idx="1"/>
          </p:nvPr>
        </p:nvSpPr>
        <p:spPr/>
        <p:txBody>
          <a:bodyPr/>
          <a:lstStyle/>
          <a:p>
            <a:r>
              <a:rPr lang="zh-CN" sz="2400"/>
              <a:t>根据数理统计原理和</a:t>
            </a:r>
            <a:r>
              <a:rPr lang="zh-CN" sz="2400">
                <a:latin typeface="Arial"/>
              </a:rPr>
              <a:t>“</a:t>
            </a:r>
            <a:r>
              <a:rPr lang="zh-CN" sz="2400"/>
              <a:t>     </a:t>
            </a:r>
            <a:r>
              <a:rPr lang="zh-CN" sz="2400">
                <a:latin typeface="Arial"/>
              </a:rPr>
              <a:t>”</a:t>
            </a:r>
            <a:r>
              <a:rPr lang="zh-CN" sz="2400"/>
              <a:t>方式，</a:t>
            </a:r>
            <a:r>
              <a:rPr lang="zh-CN" altLang="zh-CN" sz="2400"/>
              <a:t>C</a:t>
            </a:r>
            <a:r>
              <a:rPr lang="zh-CN" sz="2400"/>
              <a:t>图的中心线和控制界限的计算公式是：</a:t>
            </a:r>
          </a:p>
        </p:txBody>
      </p:sp>
      <p:sp>
        <p:nvSpPr>
          <p:cNvPr id="10752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7525" name="Object 5"/>
          <p:cNvGraphicFramePr>
            <a:graphicFrameLocks noChangeAspect="1"/>
          </p:cNvGraphicFramePr>
          <p:nvPr/>
        </p:nvGraphicFramePr>
        <p:xfrm>
          <a:off x="3995936" y="1268760"/>
          <a:ext cx="360363" cy="306388"/>
        </p:xfrm>
        <a:graphic>
          <a:graphicData uri="http://schemas.openxmlformats.org/presentationml/2006/ole">
            <p:oleObj spid="_x0000_s140290" r:id="rId3" imgW="190983" imgH="165560" progId="Equation.3">
              <p:embed/>
            </p:oleObj>
          </a:graphicData>
        </a:graphic>
      </p:graphicFrame>
      <p:sp>
        <p:nvSpPr>
          <p:cNvPr id="107526" name="Rectangle 6"/>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7527" name="Object 7"/>
          <p:cNvGraphicFramePr>
            <a:graphicFrameLocks noChangeAspect="1"/>
          </p:cNvGraphicFramePr>
          <p:nvPr/>
        </p:nvGraphicFramePr>
        <p:xfrm>
          <a:off x="3492500" y="2852738"/>
          <a:ext cx="2374900" cy="1539875"/>
        </p:xfrm>
        <a:graphic>
          <a:graphicData uri="http://schemas.openxmlformats.org/presentationml/2006/ole">
            <p:oleObj spid="_x0000_s140291" r:id="rId4" imgW="1130617" imgH="736917" progId="Equation.3">
              <p:embed/>
            </p:oleObj>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p:txBody>
          <a:bodyPr/>
          <a:lstStyle/>
          <a:p>
            <a:r>
              <a:rPr lang="zh-CN" sz="2400" b="1" dirty="0"/>
              <a:t>（</a:t>
            </a:r>
            <a:r>
              <a:rPr lang="zh-CN" altLang="zh-CN" sz="2400" b="1" dirty="0"/>
              <a:t>4</a:t>
            </a:r>
            <a:r>
              <a:rPr lang="zh-CN" sz="2400" b="1" dirty="0"/>
              <a:t>）</a:t>
            </a:r>
            <a:r>
              <a:rPr lang="zh-CN" sz="2400" b="1" dirty="0">
                <a:solidFill>
                  <a:schemeClr val="hlink"/>
                </a:solidFill>
              </a:rPr>
              <a:t>单位缺陷数</a:t>
            </a:r>
            <a:r>
              <a:rPr lang="zh-CN" sz="2400" b="1" dirty="0"/>
              <a:t>控制图（</a:t>
            </a:r>
            <a:r>
              <a:rPr lang="zh-CN" altLang="zh-CN" sz="2400" b="1" dirty="0"/>
              <a:t>U</a:t>
            </a:r>
            <a:r>
              <a:rPr lang="zh-CN" sz="2400" b="1" dirty="0"/>
              <a:t>图）</a:t>
            </a:r>
          </a:p>
          <a:p>
            <a:endParaRPr lang="zh-CN" sz="2400" dirty="0"/>
          </a:p>
          <a:p>
            <a:r>
              <a:rPr lang="zh-CN" sz="2400" dirty="0"/>
              <a:t>当样本的单位数</a:t>
            </a:r>
            <a:r>
              <a:rPr lang="zh-CN" altLang="zh-CN" sz="2400" dirty="0"/>
              <a:t>n</a:t>
            </a:r>
            <a:r>
              <a:rPr lang="zh-CN" sz="2400" dirty="0"/>
              <a:t>不固定时，则需将其缺陷数换算成标准单位（长度、面积或体积）的缺陷数来进行控制，在这种情况下可采用单位缺陷数控制图。</a:t>
            </a:r>
          </a:p>
          <a:p>
            <a:endParaRPr lang="zh-CN" sz="2400" dirty="0"/>
          </a:p>
          <a:p>
            <a:r>
              <a:rPr lang="zh-CN" sz="2400" dirty="0"/>
              <a:t>单位缺陷数</a:t>
            </a:r>
            <a:r>
              <a:rPr lang="zh-CN" altLang="zh-CN" sz="2400" dirty="0"/>
              <a:t>U</a:t>
            </a:r>
            <a:r>
              <a:rPr lang="zh-CN" sz="2400" dirty="0"/>
              <a:t>：</a:t>
            </a:r>
          </a:p>
        </p:txBody>
      </p:sp>
      <p:sp>
        <p:nvSpPr>
          <p:cNvPr id="108548" name="Rectangle 4"/>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8549" name="Object 5"/>
          <p:cNvGraphicFramePr>
            <a:graphicFrameLocks noChangeAspect="1"/>
          </p:cNvGraphicFramePr>
          <p:nvPr/>
        </p:nvGraphicFramePr>
        <p:xfrm>
          <a:off x="4067944" y="4221088"/>
          <a:ext cx="1008062" cy="909637"/>
        </p:xfrm>
        <a:graphic>
          <a:graphicData uri="http://schemas.openxmlformats.org/presentationml/2006/ole">
            <p:oleObj spid="_x0000_s141314" r:id="rId3" imgW="394017" imgH="355917" progId="Equation.3">
              <p:embed/>
            </p:oleObj>
          </a:graphicData>
        </a:graphic>
      </p:graphicFrame>
      <p:sp>
        <p:nvSpPr>
          <p:cNvPr id="6" name="Rectangle 2"/>
          <p:cNvSpPr>
            <a:spLocks noGrp="1" noChangeArrowheads="1"/>
          </p:cNvSpPr>
          <p:nvPr>
            <p:ph type="title"/>
          </p:nvPr>
        </p:nvSpPr>
        <p:spPr/>
        <p:txBody>
          <a:bodyPr/>
          <a:lstStyle/>
          <a:p>
            <a:r>
              <a:rPr lang="zh-CN" altLang="zh-CN" sz="3600" dirty="0" smtClean="0">
                <a:solidFill>
                  <a:srgbClr val="C00000"/>
                </a:solidFill>
              </a:rPr>
              <a:t>计数值控制图</a:t>
            </a:r>
            <a:endParaRPr lang="zh-CN" altLang="zh-CN" sz="3600" dirty="0">
              <a:solidFill>
                <a:srgbClr val="C00000"/>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zh-CN" sz="3600" dirty="0" smtClean="0">
                <a:solidFill>
                  <a:srgbClr val="C00000"/>
                </a:solidFill>
              </a:rPr>
              <a:t>单位缺陷数控制图</a:t>
            </a:r>
            <a:endParaRPr lang="zh-CN" altLang="zh-CN" sz="3600" dirty="0">
              <a:solidFill>
                <a:srgbClr val="C00000"/>
              </a:solidFill>
            </a:endParaRPr>
          </a:p>
        </p:txBody>
      </p:sp>
      <p:sp>
        <p:nvSpPr>
          <p:cNvPr id="109571" name="Rectangle 3"/>
          <p:cNvSpPr>
            <a:spLocks noGrp="1" noChangeArrowheads="1"/>
          </p:cNvSpPr>
          <p:nvPr>
            <p:ph type="body" idx="1"/>
          </p:nvPr>
        </p:nvSpPr>
        <p:spPr/>
        <p:txBody>
          <a:bodyPr/>
          <a:lstStyle/>
          <a:p>
            <a:r>
              <a:rPr lang="zh-CN" altLang="zh-CN" sz="2400"/>
              <a:t>CL</a:t>
            </a:r>
            <a:r>
              <a:rPr lang="zh-CN" sz="2400"/>
              <a:t>、</a:t>
            </a:r>
            <a:r>
              <a:rPr lang="zh-CN" altLang="zh-CN" sz="2400"/>
              <a:t>UCL</a:t>
            </a:r>
            <a:r>
              <a:rPr lang="zh-CN" sz="2400"/>
              <a:t>、</a:t>
            </a:r>
            <a:r>
              <a:rPr lang="zh-CN" altLang="zh-CN" sz="2400"/>
              <a:t>LCL</a:t>
            </a:r>
            <a:r>
              <a:rPr lang="zh-CN" sz="2400"/>
              <a:t>的确定：</a:t>
            </a:r>
          </a:p>
          <a:p>
            <a:r>
              <a:rPr lang="zh-CN" sz="2400"/>
              <a:t>根据数理统计原理和</a:t>
            </a:r>
            <a:r>
              <a:rPr lang="zh-CN" sz="2400">
                <a:latin typeface="Arial"/>
              </a:rPr>
              <a:t>“</a:t>
            </a:r>
            <a:r>
              <a:rPr lang="zh-CN" sz="2400"/>
              <a:t>     </a:t>
            </a:r>
            <a:r>
              <a:rPr lang="zh-CN" sz="2400">
                <a:latin typeface="Arial"/>
              </a:rPr>
              <a:t>”</a:t>
            </a:r>
            <a:r>
              <a:rPr lang="zh-CN" sz="2400"/>
              <a:t>方式可得：</a:t>
            </a:r>
          </a:p>
        </p:txBody>
      </p:sp>
      <p:sp>
        <p:nvSpPr>
          <p:cNvPr id="109572"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9573" name="Object 5"/>
          <p:cNvGraphicFramePr>
            <a:graphicFrameLocks noChangeAspect="1"/>
          </p:cNvGraphicFramePr>
          <p:nvPr/>
        </p:nvGraphicFramePr>
        <p:xfrm>
          <a:off x="3923928" y="1628800"/>
          <a:ext cx="431800" cy="366713"/>
        </p:xfrm>
        <a:graphic>
          <a:graphicData uri="http://schemas.openxmlformats.org/presentationml/2006/ole">
            <p:oleObj spid="_x0000_s142338" r:id="rId3" imgW="190983" imgH="165560" progId="Equation.3">
              <p:embed/>
            </p:oleObj>
          </a:graphicData>
        </a:graphic>
      </p:graphicFrame>
      <p:sp>
        <p:nvSpPr>
          <p:cNvPr id="109574" name="Rectangle 6"/>
          <p:cNvSpPr>
            <a:spLocks noChangeArrowheads="1"/>
          </p:cNvSpPr>
          <p:nvPr/>
        </p:nvSpPr>
        <p:spPr bwMode="auto">
          <a:xfrm>
            <a:off x="0" y="23479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sp>
        <p:nvSpPr>
          <p:cNvPr id="109575" name="Rectangle 7"/>
          <p:cNvSpPr>
            <a:spLocks noChangeArrowheads="1"/>
          </p:cNvSpPr>
          <p:nvPr/>
        </p:nvSpPr>
        <p:spPr bwMode="auto">
          <a:xfrm>
            <a:off x="0" y="2347913"/>
            <a:ext cx="9144000" cy="0"/>
          </a:xfrm>
          <a:prstGeom prst="rect">
            <a:avLst/>
          </a:prstGeom>
          <a:noFill/>
          <a:ln w="9525">
            <a:noFill/>
            <a:miter lim="800000"/>
            <a:headEnd/>
            <a:tailEnd/>
          </a:ln>
          <a:effectLst/>
        </p:spPr>
        <p:txBody>
          <a:bodyPr wrap="none" anchor="ctr">
            <a:spAutoFit/>
          </a:bodyPr>
          <a:lstStyle/>
          <a:p>
            <a:endParaRPr lang="zh-CN" altLang="en-US" sz="2400" smtClean="0">
              <a:solidFill>
                <a:srgbClr val="000000"/>
              </a:solidFill>
              <a:latin typeface="Tahoma" pitchFamily="34" charset="0"/>
            </a:endParaRPr>
          </a:p>
        </p:txBody>
      </p:sp>
      <p:graphicFrame>
        <p:nvGraphicFramePr>
          <p:cNvPr id="109576" name="Object 8"/>
          <p:cNvGraphicFramePr>
            <a:graphicFrameLocks noChangeAspect="1"/>
          </p:cNvGraphicFramePr>
          <p:nvPr/>
        </p:nvGraphicFramePr>
        <p:xfrm>
          <a:off x="2195736" y="2276872"/>
          <a:ext cx="3382962" cy="3778250"/>
        </p:xfrm>
        <a:graphic>
          <a:graphicData uri="http://schemas.openxmlformats.org/presentationml/2006/ole">
            <p:oleObj spid="_x0000_s142339" r:id="rId4" imgW="1194117" imgH="2159317" progId="Equation.3">
              <p:embed/>
            </p:oleObj>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611188" y="1412776"/>
            <a:ext cx="8343900" cy="4719737"/>
          </a:xfrm>
        </p:spPr>
        <p:txBody>
          <a:bodyPr/>
          <a:lstStyle/>
          <a:p>
            <a:pPr>
              <a:lnSpc>
                <a:spcPct val="150000"/>
              </a:lnSpc>
            </a:pPr>
            <a:r>
              <a:rPr lang="zh-CN" altLang="zh-CN" sz="2400" b="1" dirty="0"/>
              <a:t>4.  </a:t>
            </a:r>
            <a:r>
              <a:rPr lang="zh-CN" sz="2400" b="1" dirty="0"/>
              <a:t>控制图的观察与分析</a:t>
            </a:r>
          </a:p>
          <a:p>
            <a:pPr>
              <a:lnSpc>
                <a:spcPct val="150000"/>
              </a:lnSpc>
            </a:pPr>
            <a:r>
              <a:rPr lang="zh-CN" sz="2400" b="1" dirty="0"/>
              <a:t>作控制图的目的</a:t>
            </a:r>
            <a:r>
              <a:rPr lang="zh-CN" sz="2400" dirty="0"/>
              <a:t>，是为了利用控制图控制项目、工序或工作质量，使项目实施过程或工作过程处于</a:t>
            </a:r>
            <a:r>
              <a:rPr lang="zh-CN" sz="2400" dirty="0">
                <a:latin typeface="Arial"/>
              </a:rPr>
              <a:t>“</a:t>
            </a:r>
            <a:r>
              <a:rPr lang="zh-CN" sz="2400" dirty="0">
                <a:solidFill>
                  <a:schemeClr val="hlink"/>
                </a:solidFill>
              </a:rPr>
              <a:t>控制状态</a:t>
            </a:r>
            <a:r>
              <a:rPr lang="zh-CN" sz="2400" dirty="0">
                <a:latin typeface="Arial"/>
              </a:rPr>
              <a:t>”</a:t>
            </a:r>
            <a:r>
              <a:rPr lang="zh-CN" sz="2400" dirty="0"/>
              <a:t>。</a:t>
            </a:r>
          </a:p>
          <a:p>
            <a:pPr>
              <a:lnSpc>
                <a:spcPct val="150000"/>
              </a:lnSpc>
            </a:pPr>
            <a:r>
              <a:rPr lang="zh-CN" sz="2400" b="1" dirty="0"/>
              <a:t>控制状态</a:t>
            </a:r>
            <a:r>
              <a:rPr lang="zh-CN" sz="2400" dirty="0"/>
              <a:t>，是指项目实施过程仅受到偶然因素的影响，其产品质量特性统计量的</a:t>
            </a:r>
            <a:r>
              <a:rPr lang="zh-CN" sz="2400" dirty="0">
                <a:solidFill>
                  <a:schemeClr val="hlink"/>
                </a:solidFill>
              </a:rPr>
              <a:t>分布</a:t>
            </a:r>
            <a:r>
              <a:rPr lang="zh-CN" sz="2400" dirty="0"/>
              <a:t>基本上</a:t>
            </a:r>
            <a:r>
              <a:rPr lang="zh-CN" sz="2400" dirty="0">
                <a:solidFill>
                  <a:schemeClr val="hlink"/>
                </a:solidFill>
              </a:rPr>
              <a:t>不随时间而变化</a:t>
            </a:r>
            <a:r>
              <a:rPr lang="zh-CN" sz="2400" dirty="0"/>
              <a:t>。反之，则称非控制状态或异常状态。</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控制图法</a:t>
            </a:r>
            <a:endParaRPr lang="zh-CN" altLang="zh-CN" sz="3600" dirty="0">
              <a:solidFill>
                <a:srgbClr val="C00000"/>
              </a:solidFill>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
        <p:nvSpPr>
          <p:cNvPr id="111619" name="Rectangle 3"/>
          <p:cNvSpPr>
            <a:spLocks noGrp="1" noChangeArrowheads="1"/>
          </p:cNvSpPr>
          <p:nvPr>
            <p:ph type="body" idx="1"/>
          </p:nvPr>
        </p:nvSpPr>
        <p:spPr>
          <a:xfrm>
            <a:off x="468313" y="1196752"/>
            <a:ext cx="8486775" cy="4935761"/>
          </a:xfrm>
        </p:spPr>
        <p:txBody>
          <a:bodyPr/>
          <a:lstStyle/>
          <a:p>
            <a:pPr marL="609600" indent="-609600">
              <a:lnSpc>
                <a:spcPct val="80000"/>
              </a:lnSpc>
            </a:pPr>
            <a:r>
              <a:rPr lang="zh-CN" sz="2400" b="1" dirty="0"/>
              <a:t>（</a:t>
            </a:r>
            <a:r>
              <a:rPr lang="zh-CN" altLang="zh-CN" sz="2400" b="1" dirty="0"/>
              <a:t>1</a:t>
            </a:r>
            <a:r>
              <a:rPr lang="zh-CN" sz="2400" b="1" dirty="0"/>
              <a:t>）处于控制状态的标准</a:t>
            </a:r>
          </a:p>
          <a:p>
            <a:pPr marL="609600" indent="-609600">
              <a:lnSpc>
                <a:spcPct val="80000"/>
              </a:lnSpc>
            </a:pPr>
            <a:r>
              <a:rPr lang="zh-CN" altLang="zh-CN" sz="2400" dirty="0"/>
              <a:t>1</a:t>
            </a:r>
            <a:r>
              <a:rPr lang="zh-CN" sz="2400" dirty="0"/>
              <a:t>）控制图上的点</a:t>
            </a:r>
            <a:r>
              <a:rPr lang="zh-CN" sz="2400" dirty="0">
                <a:solidFill>
                  <a:schemeClr val="hlink"/>
                </a:solidFill>
              </a:rPr>
              <a:t>不超过控制界限</a:t>
            </a:r>
            <a:r>
              <a:rPr lang="zh-CN" sz="2400" dirty="0"/>
              <a:t>。</a:t>
            </a:r>
          </a:p>
          <a:p>
            <a:pPr marL="609600" indent="-609600">
              <a:lnSpc>
                <a:spcPct val="80000"/>
              </a:lnSpc>
            </a:pPr>
            <a:r>
              <a:rPr lang="zh-CN" altLang="zh-CN" sz="2400" dirty="0"/>
              <a:t>2</a:t>
            </a:r>
            <a:r>
              <a:rPr lang="zh-CN" sz="2400" dirty="0"/>
              <a:t>）控制图上点的</a:t>
            </a:r>
            <a:r>
              <a:rPr lang="zh-CN" sz="2400" dirty="0">
                <a:solidFill>
                  <a:schemeClr val="hlink"/>
                </a:solidFill>
              </a:rPr>
              <a:t>排列分布没有缺陷</a:t>
            </a:r>
            <a:r>
              <a:rPr lang="zh-CN" sz="2400" dirty="0"/>
              <a:t>。</a:t>
            </a:r>
          </a:p>
          <a:p>
            <a:pPr marL="609600" indent="-609600">
              <a:lnSpc>
                <a:spcPct val="80000"/>
              </a:lnSpc>
            </a:pPr>
            <a:r>
              <a:rPr lang="zh-CN" sz="2400" dirty="0"/>
              <a:t>就第一条标准而言，在下列情况下可以认为基本满足：</a:t>
            </a:r>
          </a:p>
          <a:p>
            <a:pPr marL="609600" indent="19050">
              <a:lnSpc>
                <a:spcPct val="80000"/>
              </a:lnSpc>
              <a:buFont typeface="Wingdings" pitchFamily="2" charset="2"/>
              <a:buNone/>
            </a:pPr>
            <a:r>
              <a:rPr lang="zh-CN" sz="2400" dirty="0"/>
              <a:t>① 连续</a:t>
            </a:r>
            <a:r>
              <a:rPr lang="zh-CN" altLang="zh-CN" sz="2400" dirty="0"/>
              <a:t>25</a:t>
            </a:r>
            <a:r>
              <a:rPr lang="zh-CN" sz="2400" dirty="0"/>
              <a:t>点以上处于控制界限内；</a:t>
            </a:r>
          </a:p>
          <a:p>
            <a:pPr marL="609600" indent="19050">
              <a:lnSpc>
                <a:spcPct val="80000"/>
              </a:lnSpc>
              <a:buFont typeface="Wingdings" pitchFamily="2" charset="2"/>
              <a:buNone/>
            </a:pPr>
            <a:r>
              <a:rPr lang="zh-CN" sz="2400" dirty="0"/>
              <a:t>② 连续</a:t>
            </a:r>
            <a:r>
              <a:rPr lang="zh-CN" altLang="zh-CN" sz="2400" dirty="0"/>
              <a:t>35</a:t>
            </a:r>
            <a:r>
              <a:rPr lang="zh-CN" sz="2400" dirty="0"/>
              <a:t>点中，最多仅有一点超出控制界限；</a:t>
            </a:r>
          </a:p>
          <a:p>
            <a:pPr marL="609600" indent="19050">
              <a:lnSpc>
                <a:spcPct val="80000"/>
              </a:lnSpc>
              <a:buFont typeface="Wingdings" pitchFamily="2" charset="2"/>
              <a:buNone/>
            </a:pPr>
            <a:r>
              <a:rPr lang="zh-CN" sz="2400" dirty="0"/>
              <a:t>③ 连续</a:t>
            </a:r>
            <a:r>
              <a:rPr lang="zh-CN" altLang="zh-CN" sz="2400" dirty="0"/>
              <a:t>100</a:t>
            </a:r>
            <a:r>
              <a:rPr lang="zh-CN" sz="2400" dirty="0"/>
              <a:t>点中，不多于</a:t>
            </a:r>
            <a:r>
              <a:rPr lang="zh-CN" altLang="zh-CN" sz="2400" dirty="0"/>
              <a:t>2</a:t>
            </a:r>
            <a:r>
              <a:rPr lang="zh-CN" sz="2400" dirty="0"/>
              <a:t>点超出控制界限。</a:t>
            </a:r>
          </a:p>
          <a:p>
            <a:pPr marL="609600" indent="-609600">
              <a:lnSpc>
                <a:spcPct val="80000"/>
              </a:lnSpc>
              <a:buFont typeface="Wingdings" pitchFamily="2" charset="2"/>
              <a:buNone/>
            </a:pPr>
            <a:r>
              <a:rPr lang="zh-CN" sz="2400" dirty="0"/>
              <a:t>             在第②、③种情况下，虽可判定项目实施过程基本满足第一条标准，但就控制界限外的点本身，终究是异常点，需要密切注意，并追查原因加以处理。</a:t>
            </a:r>
          </a:p>
          <a:p>
            <a:pPr marL="609600" indent="-609600">
              <a:lnSpc>
                <a:spcPct val="80000"/>
              </a:lnSpc>
            </a:pPr>
            <a:r>
              <a:rPr lang="zh-CN" sz="2400" dirty="0"/>
              <a:t>凡</a:t>
            </a:r>
            <a:r>
              <a:rPr lang="zh-CN" sz="2400" dirty="0" smtClean="0"/>
              <a:t>点</a:t>
            </a:r>
            <a:r>
              <a:rPr lang="zh-CN" sz="2400" dirty="0" smtClean="0">
                <a:solidFill>
                  <a:schemeClr val="hlink"/>
                </a:solidFill>
              </a:rPr>
              <a:t>恰好</a:t>
            </a:r>
            <a:r>
              <a:rPr lang="zh-CN" sz="2400" dirty="0">
                <a:solidFill>
                  <a:schemeClr val="hlink"/>
                </a:solidFill>
              </a:rPr>
              <a:t>在控制界限</a:t>
            </a:r>
            <a:r>
              <a:rPr lang="zh-CN" sz="2400" dirty="0"/>
              <a:t>上，均作为超出控制界限处理。</a:t>
            </a:r>
          </a:p>
          <a:p>
            <a:pPr marL="609600" indent="-609600">
              <a:lnSpc>
                <a:spcPct val="80000"/>
              </a:lnSpc>
            </a:pPr>
            <a:r>
              <a:rPr lang="zh-CN" sz="2400" dirty="0"/>
              <a:t>点的</a:t>
            </a:r>
            <a:r>
              <a:rPr lang="zh-CN" sz="2400" dirty="0">
                <a:solidFill>
                  <a:schemeClr val="hlink"/>
                </a:solidFill>
              </a:rPr>
              <a:t>分布排列无缺陷</a:t>
            </a:r>
            <a:r>
              <a:rPr lang="zh-CN" sz="2400" dirty="0"/>
              <a:t>，是指点的排列分布形态未出现</a:t>
            </a:r>
            <a:r>
              <a:rPr lang="zh-CN" sz="2400" dirty="0">
                <a:latin typeface="Arial"/>
              </a:rPr>
              <a:t>“</a:t>
            </a:r>
            <a:r>
              <a:rPr lang="zh-CN" sz="2400" dirty="0"/>
              <a:t>链</a:t>
            </a:r>
            <a:r>
              <a:rPr lang="zh-CN" sz="2400" dirty="0">
                <a:latin typeface="Arial"/>
              </a:rPr>
              <a:t>”</a:t>
            </a:r>
            <a:r>
              <a:rPr lang="zh-CN" sz="2400" dirty="0"/>
              <a:t>、</a:t>
            </a:r>
            <a:r>
              <a:rPr lang="zh-CN" sz="2400" dirty="0">
                <a:latin typeface="Arial"/>
              </a:rPr>
              <a:t>“</a:t>
            </a:r>
            <a:r>
              <a:rPr lang="zh-CN" sz="2400" dirty="0"/>
              <a:t>周期</a:t>
            </a:r>
            <a:r>
              <a:rPr lang="zh-CN" sz="2400" dirty="0">
                <a:latin typeface="Arial"/>
              </a:rPr>
              <a:t>”</a:t>
            </a:r>
            <a:r>
              <a:rPr lang="zh-CN" sz="2400" dirty="0"/>
              <a:t>、</a:t>
            </a:r>
            <a:r>
              <a:rPr lang="zh-CN" sz="2400" dirty="0">
                <a:latin typeface="Arial"/>
              </a:rPr>
              <a:t>“</a:t>
            </a:r>
            <a:r>
              <a:rPr lang="zh-CN" sz="2400" dirty="0"/>
              <a:t>偏离</a:t>
            </a:r>
            <a:r>
              <a:rPr lang="zh-CN" sz="2400" dirty="0">
                <a:latin typeface="Arial"/>
              </a:rPr>
              <a:t>”</a:t>
            </a:r>
            <a:r>
              <a:rPr lang="zh-CN" sz="2400" dirty="0"/>
              <a:t>、</a:t>
            </a:r>
            <a:r>
              <a:rPr lang="zh-CN" sz="2400" dirty="0">
                <a:latin typeface="Arial"/>
              </a:rPr>
              <a:t>“</a:t>
            </a:r>
            <a:r>
              <a:rPr lang="zh-CN" sz="2400" dirty="0"/>
              <a:t>接近</a:t>
            </a:r>
            <a:r>
              <a:rPr lang="zh-CN" sz="2400" dirty="0">
                <a:latin typeface="Arial"/>
              </a:rPr>
              <a:t>”</a:t>
            </a:r>
            <a:r>
              <a:rPr lang="zh-CN" sz="2400" dirty="0"/>
              <a:t>、</a:t>
            </a:r>
            <a:r>
              <a:rPr lang="zh-CN" sz="2400" dirty="0">
                <a:latin typeface="Arial"/>
              </a:rPr>
              <a:t>“</a:t>
            </a:r>
            <a:r>
              <a:rPr lang="zh-CN" sz="2400" dirty="0"/>
              <a:t>倾向</a:t>
            </a:r>
            <a:r>
              <a:rPr lang="zh-CN" sz="2400" dirty="0">
                <a:latin typeface="Arial"/>
              </a:rPr>
              <a:t>”</a:t>
            </a:r>
            <a:r>
              <a:rPr lang="zh-CN" sz="2400" dirty="0"/>
              <a:t>等异常状态。</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683568" y="1124744"/>
            <a:ext cx="8276282" cy="4979194"/>
          </a:xfrm>
        </p:spPr>
        <p:txBody>
          <a:bodyPr/>
          <a:lstStyle/>
          <a:p>
            <a:pPr>
              <a:lnSpc>
                <a:spcPts val="3300"/>
              </a:lnSpc>
            </a:pPr>
            <a:r>
              <a:rPr lang="zh-CN" sz="2400" b="1" dirty="0"/>
              <a:t>（</a:t>
            </a:r>
            <a:r>
              <a:rPr lang="zh-CN" altLang="zh-CN" sz="2400" b="1" dirty="0"/>
              <a:t>2</a:t>
            </a:r>
            <a:r>
              <a:rPr lang="zh-CN" sz="2400" b="1" dirty="0"/>
              <a:t>）控制图上点的排列分布缺陷</a:t>
            </a:r>
          </a:p>
          <a:p>
            <a:pPr>
              <a:lnSpc>
                <a:spcPts val="3300"/>
              </a:lnSpc>
            </a:pPr>
            <a:r>
              <a:rPr lang="zh-CN" altLang="zh-CN" sz="2400" dirty="0"/>
              <a:t>1</a:t>
            </a:r>
            <a:r>
              <a:rPr lang="zh-CN" sz="2400" dirty="0"/>
              <a:t>）链。点连续出现在中心线一侧的现象称之为链，链的长度用链内所含点的数量来度量。</a:t>
            </a:r>
          </a:p>
          <a:p>
            <a:pPr>
              <a:lnSpc>
                <a:spcPts val="3300"/>
              </a:lnSpc>
            </a:pPr>
            <a:r>
              <a:rPr lang="zh-CN" sz="2400" b="1" dirty="0"/>
              <a:t>判别准则：</a:t>
            </a:r>
          </a:p>
          <a:p>
            <a:pPr>
              <a:lnSpc>
                <a:spcPts val="3300"/>
              </a:lnSpc>
            </a:pPr>
            <a:r>
              <a:rPr lang="zh-CN" sz="2400" dirty="0"/>
              <a:t>出现</a:t>
            </a:r>
            <a:r>
              <a:rPr lang="zh-CN" altLang="zh-CN" sz="2400" dirty="0"/>
              <a:t>5</a:t>
            </a:r>
            <a:r>
              <a:rPr lang="zh-CN" sz="2400" dirty="0"/>
              <a:t>点链，应引起警惕，注意发展情况。</a:t>
            </a:r>
          </a:p>
          <a:p>
            <a:pPr>
              <a:lnSpc>
                <a:spcPts val="3300"/>
              </a:lnSpc>
            </a:pPr>
            <a:r>
              <a:rPr lang="zh-CN" sz="2400" dirty="0"/>
              <a:t>出现</a:t>
            </a:r>
            <a:r>
              <a:rPr lang="zh-CN" altLang="zh-CN" sz="2400" dirty="0"/>
              <a:t>6</a:t>
            </a:r>
            <a:r>
              <a:rPr lang="zh-CN" sz="2400" dirty="0"/>
              <a:t>点链，就应查找原因。</a:t>
            </a:r>
          </a:p>
          <a:p>
            <a:pPr>
              <a:lnSpc>
                <a:spcPts val="3300"/>
              </a:lnSpc>
            </a:pPr>
            <a:r>
              <a:rPr lang="zh-CN" sz="2400" dirty="0"/>
              <a:t>出现</a:t>
            </a:r>
            <a:r>
              <a:rPr lang="zh-CN" altLang="zh-CN" sz="2400" dirty="0"/>
              <a:t>7</a:t>
            </a:r>
            <a:r>
              <a:rPr lang="zh-CN" sz="2400" dirty="0"/>
              <a:t>点链，判为异常，应采取措施。</a:t>
            </a:r>
          </a:p>
          <a:p>
            <a:pPr>
              <a:lnSpc>
                <a:spcPts val="3300"/>
              </a:lnSpc>
              <a:buFont typeface="Wingdings" pitchFamily="2" charset="2"/>
              <a:buNone/>
            </a:pPr>
            <a:r>
              <a:rPr lang="zh-CN" sz="2400" dirty="0"/>
              <a:t>           出现</a:t>
            </a:r>
            <a:r>
              <a:rPr lang="zh-CN" sz="2400" dirty="0">
                <a:latin typeface="Arial"/>
              </a:rPr>
              <a:t>“</a:t>
            </a:r>
            <a:r>
              <a:rPr lang="zh-CN" sz="2400" dirty="0"/>
              <a:t>链</a:t>
            </a:r>
            <a:r>
              <a:rPr lang="zh-CN" sz="2400" dirty="0">
                <a:latin typeface="Arial"/>
              </a:rPr>
              <a:t>”</a:t>
            </a:r>
            <a:r>
              <a:rPr lang="zh-CN" sz="2400" dirty="0"/>
              <a:t>的原因，通常是项目实施过程中存在着使分布中心偏移的因素。</a:t>
            </a:r>
          </a:p>
        </p:txBody>
      </p:sp>
      <p:sp>
        <p:nvSpPr>
          <p:cNvPr id="4" name="Rectangle 2"/>
          <p:cNvSpPr>
            <a:spLocks noGrp="1" noChangeArrowheads="1"/>
          </p:cNvSpPr>
          <p:nvPr>
            <p:ph type="title"/>
          </p:nvPr>
        </p:nvSpPr>
        <p:spPr/>
        <p:txBody>
          <a:bodyPr/>
          <a:lstStyle/>
          <a:p>
            <a:r>
              <a:rPr lang="zh-CN" altLang="zh-CN" sz="3600" dirty="0" smtClean="0">
                <a:solidFill>
                  <a:srgbClr val="C00000"/>
                </a:solidFill>
              </a:rPr>
              <a:t>控制图的观察与分析</a:t>
            </a:r>
            <a:endParaRPr lang="zh-CN" altLang="zh-CN" sz="3600" dirty="0">
              <a:solidFill>
                <a:srgbClr val="C00000"/>
              </a:solidFill>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75199" y="1124744"/>
            <a:ext cx="7055262" cy="5112677"/>
            <a:chOff x="-1" y="251"/>
            <a:chExt cx="6001" cy="2359"/>
          </a:xfrm>
        </p:grpSpPr>
        <p:sp>
          <p:nvSpPr>
            <p:cNvPr id="113667" name="Rectangle 3"/>
            <p:cNvSpPr>
              <a:spLocks noChangeArrowheads="1"/>
            </p:cNvSpPr>
            <p:nvPr/>
          </p:nvSpPr>
          <p:spPr bwMode="auto">
            <a:xfrm rot="16200000" flipV="1">
              <a:off x="5315" y="483"/>
              <a:ext cx="246" cy="1103"/>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UCL</a:t>
              </a:r>
              <a:endParaRPr lang="zh-CN" altLang="zh-CN" sz="1600" smtClean="0">
                <a:solidFill>
                  <a:srgbClr val="000000"/>
                </a:solidFill>
                <a:latin typeface="Tahoma" pitchFamily="34" charset="0"/>
              </a:endParaRPr>
            </a:p>
          </p:txBody>
        </p:sp>
        <p:sp>
          <p:nvSpPr>
            <p:cNvPr id="113668" name="Rectangle 4"/>
            <p:cNvSpPr>
              <a:spLocks noChangeArrowheads="1"/>
            </p:cNvSpPr>
            <p:nvPr/>
          </p:nvSpPr>
          <p:spPr bwMode="auto">
            <a:xfrm rot="16200000" flipV="1">
              <a:off x="5326" y="1599"/>
              <a:ext cx="246" cy="1103"/>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LCL </a:t>
              </a:r>
              <a:endParaRPr lang="zh-CN" altLang="zh-CN" sz="1600" smtClean="0">
                <a:solidFill>
                  <a:srgbClr val="000000"/>
                </a:solidFill>
                <a:latin typeface="Tahoma" pitchFamily="34" charset="0"/>
              </a:endParaRPr>
            </a:p>
          </p:txBody>
        </p:sp>
        <p:grpSp>
          <p:nvGrpSpPr>
            <p:cNvPr id="3" name="Group 5"/>
            <p:cNvGrpSpPr>
              <a:grpSpLocks/>
            </p:cNvGrpSpPr>
            <p:nvPr/>
          </p:nvGrpSpPr>
          <p:grpSpPr bwMode="auto">
            <a:xfrm>
              <a:off x="-1" y="251"/>
              <a:ext cx="5766" cy="2359"/>
              <a:chOff x="-1" y="251"/>
              <a:chExt cx="5766" cy="2359"/>
            </a:xfrm>
          </p:grpSpPr>
          <p:sp>
            <p:nvSpPr>
              <p:cNvPr id="113670" name="AutoShape 6"/>
              <p:cNvSpPr>
                <a:spLocks noChangeArrowheads="1"/>
              </p:cNvSpPr>
              <p:nvPr/>
            </p:nvSpPr>
            <p:spPr bwMode="auto">
              <a:xfrm rot="408855">
                <a:off x="3112" y="1656"/>
                <a:ext cx="1329" cy="505"/>
              </a:xfrm>
              <a:prstGeom prst="flowChartAlternateProcess">
                <a:avLst/>
              </a:prstGeom>
              <a:solidFill>
                <a:srgbClr val="FFFFFF"/>
              </a:solidFill>
              <a:ln w="9525" cmpd="sng">
                <a:solidFill>
                  <a:srgbClr val="000000"/>
                </a:solidFill>
                <a:prstDash val="lgDash"/>
                <a:miter lim="800000"/>
                <a:headEnd/>
                <a:tailEnd/>
              </a:ln>
            </p:spPr>
            <p:txBody>
              <a:bodyPr/>
              <a:lstStyle/>
              <a:p>
                <a:endParaRPr lang="zh-CN" altLang="en-US" sz="2400" smtClean="0">
                  <a:solidFill>
                    <a:srgbClr val="000000"/>
                  </a:solidFill>
                  <a:latin typeface="Tahoma" pitchFamily="34" charset="0"/>
                </a:endParaRPr>
              </a:p>
            </p:txBody>
          </p:sp>
          <p:sp>
            <p:nvSpPr>
              <p:cNvPr id="113671" name="AutoShape 7"/>
              <p:cNvSpPr>
                <a:spLocks noChangeArrowheads="1"/>
              </p:cNvSpPr>
              <p:nvPr/>
            </p:nvSpPr>
            <p:spPr bwMode="auto">
              <a:xfrm rot="10397562">
                <a:off x="1314" y="1707"/>
                <a:ext cx="1668" cy="454"/>
              </a:xfrm>
              <a:prstGeom prst="flowChartAlternateProcess">
                <a:avLst/>
              </a:prstGeom>
              <a:solidFill>
                <a:srgbClr val="FFFFFF"/>
              </a:solidFill>
              <a:ln w="9525" cmpd="sng">
                <a:solidFill>
                  <a:srgbClr val="000000"/>
                </a:solidFill>
                <a:prstDash val="lgDash"/>
                <a:miter lim="800000"/>
                <a:headEnd/>
                <a:tailEnd/>
              </a:ln>
            </p:spPr>
            <p:txBody>
              <a:bodyPr/>
              <a:lstStyle/>
              <a:p>
                <a:endParaRPr lang="zh-CN" altLang="en-US" sz="2400" smtClean="0">
                  <a:solidFill>
                    <a:srgbClr val="000000"/>
                  </a:solidFill>
                  <a:latin typeface="Tahoma" pitchFamily="34" charset="0"/>
                </a:endParaRPr>
              </a:p>
            </p:txBody>
          </p:sp>
          <p:sp>
            <p:nvSpPr>
              <p:cNvPr id="113672" name="AutoShape 8"/>
              <p:cNvSpPr>
                <a:spLocks noChangeArrowheads="1"/>
              </p:cNvSpPr>
              <p:nvPr/>
            </p:nvSpPr>
            <p:spPr bwMode="auto">
              <a:xfrm>
                <a:off x="212" y="1153"/>
                <a:ext cx="1329" cy="454"/>
              </a:xfrm>
              <a:prstGeom prst="flowChartAlternateProcess">
                <a:avLst/>
              </a:prstGeom>
              <a:solidFill>
                <a:srgbClr val="FFFFFF"/>
              </a:solidFill>
              <a:ln w="9525" cmpd="sng">
                <a:solidFill>
                  <a:srgbClr val="000000"/>
                </a:solidFill>
                <a:prstDash val="lgDash"/>
                <a:miter lim="800000"/>
                <a:headEnd/>
                <a:tailEnd/>
              </a:ln>
            </p:spPr>
            <p:txBody>
              <a:bodyPr/>
              <a:lstStyle/>
              <a:p>
                <a:endParaRPr lang="zh-CN" altLang="en-US" sz="2400" smtClean="0">
                  <a:solidFill>
                    <a:srgbClr val="000000"/>
                  </a:solidFill>
                  <a:latin typeface="Tahoma" pitchFamily="34" charset="0"/>
                </a:endParaRPr>
              </a:p>
            </p:txBody>
          </p:sp>
          <p:sp>
            <p:nvSpPr>
              <p:cNvPr id="113673" name="Line 9"/>
              <p:cNvSpPr>
                <a:spLocks noChangeShapeType="1"/>
              </p:cNvSpPr>
              <p:nvPr/>
            </p:nvSpPr>
            <p:spPr bwMode="auto">
              <a:xfrm>
                <a:off x="0" y="1662"/>
                <a:ext cx="4445" cy="0"/>
              </a:xfrm>
              <a:prstGeom prst="line">
                <a:avLst/>
              </a:prstGeom>
              <a:no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74" name="Line 10"/>
              <p:cNvSpPr>
                <a:spLocks noChangeShapeType="1"/>
              </p:cNvSpPr>
              <p:nvPr/>
            </p:nvSpPr>
            <p:spPr bwMode="auto">
              <a:xfrm>
                <a:off x="35" y="2202"/>
                <a:ext cx="4446"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75" name="Rectangle 11"/>
              <p:cNvSpPr>
                <a:spLocks noChangeArrowheads="1"/>
              </p:cNvSpPr>
              <p:nvPr/>
            </p:nvSpPr>
            <p:spPr bwMode="auto">
              <a:xfrm rot="16200000" flipV="1">
                <a:off x="5203" y="1210"/>
                <a:ext cx="246" cy="879"/>
              </a:xfrm>
              <a:prstGeom prst="rect">
                <a:avLst/>
              </a:prstGeom>
              <a:solidFill>
                <a:srgbClr val="FFFFFF"/>
              </a:solidFill>
              <a:ln w="9525">
                <a:noFill/>
                <a:miter lim="800000"/>
                <a:headEnd/>
                <a:tailEnd/>
              </a:ln>
            </p:spPr>
            <p:txBody>
              <a:bodyPr lIns="0" tIns="0" rIns="0" bIns="0"/>
              <a:lstStyle/>
              <a:p>
                <a:pPr algn="just"/>
                <a:r>
                  <a:rPr lang="zh-CN" altLang="zh-CN" sz="1600" smtClean="0">
                    <a:solidFill>
                      <a:srgbClr val="000000"/>
                    </a:solidFill>
                  </a:rPr>
                  <a:t>CL </a:t>
                </a:r>
                <a:endParaRPr lang="zh-CN" altLang="zh-CN" sz="1600" smtClean="0">
                  <a:solidFill>
                    <a:srgbClr val="000000"/>
                  </a:solidFill>
                  <a:latin typeface="Tahoma" pitchFamily="34" charset="0"/>
                </a:endParaRPr>
              </a:p>
            </p:txBody>
          </p:sp>
          <p:sp>
            <p:nvSpPr>
              <p:cNvPr id="113676" name="未知"/>
              <p:cNvSpPr>
                <a:spLocks/>
              </p:cNvSpPr>
              <p:nvPr/>
            </p:nvSpPr>
            <p:spPr bwMode="auto">
              <a:xfrm>
                <a:off x="254" y="1177"/>
                <a:ext cx="4105" cy="895"/>
              </a:xfrm>
              <a:custGeom>
                <a:avLst/>
                <a:gdLst/>
                <a:ahLst/>
                <a:cxnLst>
                  <a:cxn ang="0">
                    <a:pos x="0" y="755"/>
                  </a:cxn>
                  <a:cxn ang="0">
                    <a:pos x="221" y="75"/>
                  </a:cxn>
                  <a:cxn ang="0">
                    <a:pos x="429" y="349"/>
                  </a:cxn>
                  <a:cxn ang="0">
                    <a:pos x="637" y="216"/>
                  </a:cxn>
                  <a:cxn ang="0">
                    <a:pos x="861" y="349"/>
                  </a:cxn>
                  <a:cxn ang="0">
                    <a:pos x="1047" y="222"/>
                  </a:cxn>
                  <a:cxn ang="0">
                    <a:pos x="1262" y="680"/>
                  </a:cxn>
                  <a:cxn ang="0">
                    <a:pos x="1502" y="716"/>
                  </a:cxn>
                  <a:cxn ang="0">
                    <a:pos x="1730" y="895"/>
                  </a:cxn>
                  <a:cxn ang="0">
                    <a:pos x="1917" y="577"/>
                  </a:cxn>
                  <a:cxn ang="0">
                    <a:pos x="2113" y="858"/>
                  </a:cxn>
                  <a:cxn ang="0">
                    <a:pos x="2343" y="649"/>
                  </a:cxn>
                  <a:cxn ang="0">
                    <a:pos x="2543" y="755"/>
                  </a:cxn>
                  <a:cxn ang="0">
                    <a:pos x="2776" y="0"/>
                  </a:cxn>
                  <a:cxn ang="0">
                    <a:pos x="2983" y="605"/>
                  </a:cxn>
                  <a:cxn ang="0">
                    <a:pos x="3188" y="876"/>
                  </a:cxn>
                  <a:cxn ang="0">
                    <a:pos x="3417" y="674"/>
                  </a:cxn>
                  <a:cxn ang="0">
                    <a:pos x="3628" y="540"/>
                  </a:cxn>
                  <a:cxn ang="0">
                    <a:pos x="3880" y="615"/>
                  </a:cxn>
                  <a:cxn ang="0">
                    <a:pos x="4105" y="792"/>
                  </a:cxn>
                </a:cxnLst>
                <a:rect l="0" t="0" r="r" b="b"/>
                <a:pathLst>
                  <a:path w="4105" h="895">
                    <a:moveTo>
                      <a:pt x="0" y="755"/>
                    </a:moveTo>
                    <a:lnTo>
                      <a:pt x="221" y="75"/>
                    </a:lnTo>
                    <a:lnTo>
                      <a:pt x="429" y="349"/>
                    </a:lnTo>
                    <a:lnTo>
                      <a:pt x="637" y="216"/>
                    </a:lnTo>
                    <a:lnTo>
                      <a:pt x="861" y="349"/>
                    </a:lnTo>
                    <a:lnTo>
                      <a:pt x="1047" y="222"/>
                    </a:lnTo>
                    <a:lnTo>
                      <a:pt x="1262" y="680"/>
                    </a:lnTo>
                    <a:lnTo>
                      <a:pt x="1502" y="716"/>
                    </a:lnTo>
                    <a:lnTo>
                      <a:pt x="1730" y="895"/>
                    </a:lnTo>
                    <a:lnTo>
                      <a:pt x="1917" y="577"/>
                    </a:lnTo>
                    <a:lnTo>
                      <a:pt x="2113" y="858"/>
                    </a:lnTo>
                    <a:lnTo>
                      <a:pt x="2343" y="649"/>
                    </a:lnTo>
                    <a:lnTo>
                      <a:pt x="2543" y="755"/>
                    </a:lnTo>
                    <a:lnTo>
                      <a:pt x="2776" y="0"/>
                    </a:lnTo>
                    <a:lnTo>
                      <a:pt x="2983" y="605"/>
                    </a:lnTo>
                    <a:lnTo>
                      <a:pt x="3188" y="876"/>
                    </a:lnTo>
                    <a:lnTo>
                      <a:pt x="3417" y="674"/>
                    </a:lnTo>
                    <a:lnTo>
                      <a:pt x="3628" y="540"/>
                    </a:lnTo>
                    <a:lnTo>
                      <a:pt x="3880" y="615"/>
                    </a:lnTo>
                    <a:lnTo>
                      <a:pt x="4105" y="792"/>
                    </a:lnTo>
                  </a:path>
                </a:pathLst>
              </a:custGeom>
              <a:noFill/>
              <a:ln w="9525" cap="flat"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77" name="Oval 13"/>
              <p:cNvSpPr>
                <a:spLocks noChangeArrowheads="1"/>
              </p:cNvSpPr>
              <p:nvPr/>
            </p:nvSpPr>
            <p:spPr bwMode="auto">
              <a:xfrm>
                <a:off x="212" y="188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78" name="Oval 14"/>
              <p:cNvSpPr>
                <a:spLocks noChangeArrowheads="1"/>
              </p:cNvSpPr>
              <p:nvPr/>
            </p:nvSpPr>
            <p:spPr bwMode="auto">
              <a:xfrm>
                <a:off x="878" y="136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79" name="Oval 15"/>
              <p:cNvSpPr>
                <a:spLocks noChangeArrowheads="1"/>
              </p:cNvSpPr>
              <p:nvPr/>
            </p:nvSpPr>
            <p:spPr bwMode="auto">
              <a:xfrm>
                <a:off x="1088" y="150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0" name="Oval 16"/>
              <p:cNvSpPr>
                <a:spLocks noChangeArrowheads="1"/>
              </p:cNvSpPr>
              <p:nvPr/>
            </p:nvSpPr>
            <p:spPr bwMode="auto">
              <a:xfrm>
                <a:off x="1265" y="138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1" name="Oval 17"/>
              <p:cNvSpPr>
                <a:spLocks noChangeArrowheads="1"/>
              </p:cNvSpPr>
              <p:nvPr/>
            </p:nvSpPr>
            <p:spPr bwMode="auto">
              <a:xfrm>
                <a:off x="2153" y="174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2" name="Oval 18"/>
              <p:cNvSpPr>
                <a:spLocks noChangeArrowheads="1"/>
              </p:cNvSpPr>
              <p:nvPr/>
            </p:nvSpPr>
            <p:spPr bwMode="auto">
              <a:xfrm>
                <a:off x="2588" y="178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3" name="Oval 19"/>
              <p:cNvSpPr>
                <a:spLocks noChangeArrowheads="1"/>
              </p:cNvSpPr>
              <p:nvPr/>
            </p:nvSpPr>
            <p:spPr bwMode="auto">
              <a:xfrm>
                <a:off x="2771" y="188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4" name="Oval 20"/>
              <p:cNvSpPr>
                <a:spLocks noChangeArrowheads="1"/>
              </p:cNvSpPr>
              <p:nvPr/>
            </p:nvSpPr>
            <p:spPr bwMode="auto">
              <a:xfrm>
                <a:off x="3415" y="202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5" name="Oval 21"/>
              <p:cNvSpPr>
                <a:spLocks noChangeArrowheads="1"/>
              </p:cNvSpPr>
              <p:nvPr/>
            </p:nvSpPr>
            <p:spPr bwMode="auto">
              <a:xfrm>
                <a:off x="3856" y="168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6" name="Oval 22"/>
              <p:cNvSpPr>
                <a:spLocks noChangeArrowheads="1"/>
              </p:cNvSpPr>
              <p:nvPr/>
            </p:nvSpPr>
            <p:spPr bwMode="auto">
              <a:xfrm>
                <a:off x="4074" y="1740"/>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7" name="Oval 23"/>
              <p:cNvSpPr>
                <a:spLocks noChangeArrowheads="1"/>
              </p:cNvSpPr>
              <p:nvPr/>
            </p:nvSpPr>
            <p:spPr bwMode="auto">
              <a:xfrm>
                <a:off x="443" y="1228"/>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8" name="Oval 24"/>
              <p:cNvSpPr>
                <a:spLocks noChangeArrowheads="1"/>
              </p:cNvSpPr>
              <p:nvPr/>
            </p:nvSpPr>
            <p:spPr bwMode="auto">
              <a:xfrm>
                <a:off x="1484" y="181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89" name="Oval 25"/>
              <p:cNvSpPr>
                <a:spLocks noChangeArrowheads="1"/>
              </p:cNvSpPr>
              <p:nvPr/>
            </p:nvSpPr>
            <p:spPr bwMode="auto">
              <a:xfrm>
                <a:off x="1721" y="185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0" name="Oval 26"/>
              <p:cNvSpPr>
                <a:spLocks noChangeArrowheads="1"/>
              </p:cNvSpPr>
              <p:nvPr/>
            </p:nvSpPr>
            <p:spPr bwMode="auto">
              <a:xfrm>
                <a:off x="2340" y="199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1" name="Oval 27"/>
              <p:cNvSpPr>
                <a:spLocks noChangeArrowheads="1"/>
              </p:cNvSpPr>
              <p:nvPr/>
            </p:nvSpPr>
            <p:spPr bwMode="auto">
              <a:xfrm>
                <a:off x="3004" y="115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2" name="Oval 28"/>
              <p:cNvSpPr>
                <a:spLocks noChangeArrowheads="1"/>
              </p:cNvSpPr>
              <p:nvPr/>
            </p:nvSpPr>
            <p:spPr bwMode="auto">
              <a:xfrm>
                <a:off x="3211" y="1736"/>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3" name="Oval 29"/>
              <p:cNvSpPr>
                <a:spLocks noChangeArrowheads="1"/>
              </p:cNvSpPr>
              <p:nvPr/>
            </p:nvSpPr>
            <p:spPr bwMode="auto">
              <a:xfrm>
                <a:off x="3644" y="1807"/>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4" name="Oval 30"/>
              <p:cNvSpPr>
                <a:spLocks noChangeArrowheads="1"/>
              </p:cNvSpPr>
              <p:nvPr/>
            </p:nvSpPr>
            <p:spPr bwMode="auto">
              <a:xfrm>
                <a:off x="4322" y="1932"/>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5" name="Oval 31"/>
              <p:cNvSpPr>
                <a:spLocks noChangeArrowheads="1"/>
              </p:cNvSpPr>
              <p:nvPr/>
            </p:nvSpPr>
            <p:spPr bwMode="auto">
              <a:xfrm>
                <a:off x="1945" y="2054"/>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6" name="Oval 32"/>
              <p:cNvSpPr>
                <a:spLocks noChangeArrowheads="1"/>
              </p:cNvSpPr>
              <p:nvPr/>
            </p:nvSpPr>
            <p:spPr bwMode="auto">
              <a:xfrm>
                <a:off x="662" y="1493"/>
                <a:ext cx="57" cy="57"/>
              </a:xfrm>
              <a:prstGeom prst="ellipse">
                <a:avLst/>
              </a:prstGeom>
              <a:solidFill>
                <a:srgbClr val="000000"/>
              </a:solidFill>
              <a:ln w="9525" cmpd="sng">
                <a:solidFill>
                  <a:srgbClr val="000000"/>
                </a:solidFill>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7" name="Line 33"/>
              <p:cNvSpPr>
                <a:spLocks noChangeShapeType="1"/>
              </p:cNvSpPr>
              <p:nvPr/>
            </p:nvSpPr>
            <p:spPr bwMode="auto">
              <a:xfrm>
                <a:off x="0" y="1051"/>
                <a:ext cx="4445" cy="0"/>
              </a:xfrm>
              <a:prstGeom prst="line">
                <a:avLst/>
              </a:prstGeom>
              <a:noFill/>
              <a:ln w="9525" cmpd="sng">
                <a:solidFill>
                  <a:srgbClr val="000000"/>
                </a:solidFill>
                <a:prstDash val="lgDash"/>
                <a:round/>
                <a:headEnd/>
                <a:tailEnd/>
              </a:ln>
              <a:effectLst/>
            </p:spPr>
            <p:txBody>
              <a:bodyPr lIns="54000" tIns="10800" rIns="54000" bIns="10800"/>
              <a:lstStyle/>
              <a:p>
                <a:endParaRPr lang="zh-CN" altLang="en-US" sz="2400" smtClean="0">
                  <a:solidFill>
                    <a:srgbClr val="000000"/>
                  </a:solidFill>
                  <a:latin typeface="Tahoma" pitchFamily="34" charset="0"/>
                </a:endParaRPr>
              </a:p>
            </p:txBody>
          </p:sp>
          <p:sp>
            <p:nvSpPr>
              <p:cNvPr id="113698" name="Line 34"/>
              <p:cNvSpPr>
                <a:spLocks noChangeShapeType="1"/>
              </p:cNvSpPr>
              <p:nvPr/>
            </p:nvSpPr>
            <p:spPr bwMode="auto">
              <a:xfrm flipH="1" flipV="1">
                <a:off x="-1" y="251"/>
                <a:ext cx="1" cy="2359"/>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3699" name="Line 35"/>
              <p:cNvSpPr>
                <a:spLocks noChangeShapeType="1"/>
              </p:cNvSpPr>
              <p:nvPr/>
            </p:nvSpPr>
            <p:spPr bwMode="auto">
              <a:xfrm>
                <a:off x="0" y="2610"/>
                <a:ext cx="5325" cy="0"/>
              </a:xfrm>
              <a:prstGeom prst="line">
                <a:avLst/>
              </a:prstGeom>
              <a:noFill/>
              <a:ln w="9525" cmpd="sng">
                <a:solidFill>
                  <a:srgbClr val="000000"/>
                </a:solidFill>
                <a:round/>
                <a:headEnd/>
                <a:tailEnd type="triangle" w="med" len="med"/>
              </a:ln>
            </p:spPr>
            <p:txBody>
              <a:bodyPr/>
              <a:lstStyle/>
              <a:p>
                <a:endParaRPr lang="zh-CN" altLang="en-US" sz="2400" smtClean="0">
                  <a:solidFill>
                    <a:srgbClr val="000000"/>
                  </a:solidFill>
                  <a:latin typeface="Tahoma" pitchFamily="34" charset="0"/>
                </a:endParaRPr>
              </a:p>
            </p:txBody>
          </p:sp>
          <p:sp>
            <p:nvSpPr>
              <p:cNvPr id="113700" name="Rectangle 36"/>
              <p:cNvSpPr>
                <a:spLocks noChangeArrowheads="1"/>
              </p:cNvSpPr>
              <p:nvPr/>
            </p:nvSpPr>
            <p:spPr bwMode="auto">
              <a:xfrm rot="10800000" flipV="1">
                <a:off x="612" y="583"/>
                <a:ext cx="1286" cy="271"/>
              </a:xfrm>
              <a:prstGeom prst="rect">
                <a:avLst/>
              </a:prstGeom>
              <a:solidFill>
                <a:srgbClr val="FFFFFF"/>
              </a:solidFill>
              <a:ln w="9525">
                <a:noFill/>
                <a:miter lim="800000"/>
                <a:headEnd/>
                <a:tailEnd/>
              </a:ln>
            </p:spPr>
            <p:txBody>
              <a:bodyPr lIns="0" tIns="0" rIns="0" bIns="0"/>
              <a:lstStyle/>
              <a:p>
                <a:pPr algn="just"/>
                <a:r>
                  <a:rPr lang="zh-CN" altLang="zh-CN" sz="1600" dirty="0" smtClean="0">
                    <a:solidFill>
                      <a:srgbClr val="000000"/>
                    </a:solidFill>
                  </a:rPr>
                  <a:t>5</a:t>
                </a:r>
                <a:r>
                  <a:rPr lang="zh-CN" altLang="en-US" sz="1600" dirty="0" smtClean="0">
                    <a:solidFill>
                      <a:srgbClr val="000000"/>
                    </a:solidFill>
                  </a:rPr>
                  <a:t>点链</a:t>
                </a:r>
                <a:endParaRPr lang="zh-CN" altLang="en-US" sz="1600" dirty="0" smtClean="0">
                  <a:solidFill>
                    <a:srgbClr val="000000"/>
                  </a:solidFill>
                  <a:latin typeface="Tahoma" pitchFamily="34" charset="0"/>
                </a:endParaRPr>
              </a:p>
            </p:txBody>
          </p:sp>
          <p:sp>
            <p:nvSpPr>
              <p:cNvPr id="113701" name="Line 37"/>
              <p:cNvSpPr>
                <a:spLocks noChangeShapeType="1"/>
              </p:cNvSpPr>
              <p:nvPr/>
            </p:nvSpPr>
            <p:spPr bwMode="auto">
              <a:xfrm flipH="1">
                <a:off x="878" y="681"/>
                <a:ext cx="210" cy="604"/>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3702" name="Rectangle 38"/>
              <p:cNvSpPr>
                <a:spLocks noChangeArrowheads="1"/>
              </p:cNvSpPr>
              <p:nvPr/>
            </p:nvSpPr>
            <p:spPr bwMode="auto">
              <a:xfrm rot="10800000" flipV="1">
                <a:off x="2082" y="550"/>
                <a:ext cx="735" cy="305"/>
              </a:xfrm>
              <a:prstGeom prst="rect">
                <a:avLst/>
              </a:prstGeom>
              <a:solidFill>
                <a:srgbClr val="FFFFFF"/>
              </a:solidFill>
              <a:ln w="9525">
                <a:noFill/>
                <a:miter lim="800000"/>
                <a:headEnd/>
                <a:tailEnd/>
              </a:ln>
            </p:spPr>
            <p:txBody>
              <a:bodyPr lIns="0" tIns="0" rIns="0" bIns="0"/>
              <a:lstStyle/>
              <a:p>
                <a:pPr algn="just"/>
                <a:r>
                  <a:rPr lang="zh-CN" altLang="zh-CN" sz="1600" dirty="0" smtClean="0">
                    <a:solidFill>
                      <a:srgbClr val="000000"/>
                    </a:solidFill>
                  </a:rPr>
                  <a:t>7</a:t>
                </a:r>
                <a:r>
                  <a:rPr lang="zh-CN" altLang="en-US" sz="1600" dirty="0" smtClean="0">
                    <a:solidFill>
                      <a:srgbClr val="000000"/>
                    </a:solidFill>
                  </a:rPr>
                  <a:t>点链</a:t>
                </a:r>
                <a:endParaRPr lang="zh-CN" altLang="en-US" sz="1600" dirty="0" smtClean="0">
                  <a:solidFill>
                    <a:srgbClr val="000000"/>
                  </a:solidFill>
                  <a:latin typeface="Tahoma" pitchFamily="34" charset="0"/>
                </a:endParaRPr>
              </a:p>
            </p:txBody>
          </p:sp>
          <p:sp>
            <p:nvSpPr>
              <p:cNvPr id="113703" name="Rectangle 39"/>
              <p:cNvSpPr>
                <a:spLocks noChangeArrowheads="1"/>
              </p:cNvSpPr>
              <p:nvPr/>
            </p:nvSpPr>
            <p:spPr bwMode="auto">
              <a:xfrm rot="10800000" flipV="1">
                <a:off x="3307" y="517"/>
                <a:ext cx="1286" cy="199"/>
              </a:xfrm>
              <a:prstGeom prst="rect">
                <a:avLst/>
              </a:prstGeom>
              <a:solidFill>
                <a:srgbClr val="FFFFFF"/>
              </a:solidFill>
              <a:ln w="9525">
                <a:noFill/>
                <a:miter lim="800000"/>
                <a:headEnd/>
                <a:tailEnd/>
              </a:ln>
            </p:spPr>
            <p:txBody>
              <a:bodyPr lIns="0" tIns="0" rIns="0" bIns="0"/>
              <a:lstStyle/>
              <a:p>
                <a:pPr algn="just"/>
                <a:r>
                  <a:rPr lang="zh-CN" altLang="zh-CN" sz="1600" dirty="0" smtClean="0">
                    <a:solidFill>
                      <a:srgbClr val="000000"/>
                    </a:solidFill>
                  </a:rPr>
                  <a:t>6</a:t>
                </a:r>
                <a:r>
                  <a:rPr lang="zh-CN" altLang="en-US" sz="1600" dirty="0" smtClean="0">
                    <a:solidFill>
                      <a:srgbClr val="000000"/>
                    </a:solidFill>
                  </a:rPr>
                  <a:t>点链</a:t>
                </a:r>
                <a:endParaRPr lang="zh-CN" altLang="en-US" sz="1600" dirty="0" smtClean="0">
                  <a:solidFill>
                    <a:srgbClr val="000000"/>
                  </a:solidFill>
                  <a:latin typeface="Tahoma" pitchFamily="34" charset="0"/>
                </a:endParaRPr>
              </a:p>
            </p:txBody>
          </p:sp>
          <p:sp>
            <p:nvSpPr>
              <p:cNvPr id="113704" name="Line 40"/>
              <p:cNvSpPr>
                <a:spLocks noChangeShapeType="1"/>
              </p:cNvSpPr>
              <p:nvPr/>
            </p:nvSpPr>
            <p:spPr bwMode="auto">
              <a:xfrm flipH="1">
                <a:off x="2002" y="760"/>
                <a:ext cx="418" cy="1033"/>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sp>
            <p:nvSpPr>
              <p:cNvPr id="113705" name="Line 41"/>
              <p:cNvSpPr>
                <a:spLocks noChangeShapeType="1"/>
              </p:cNvSpPr>
              <p:nvPr/>
            </p:nvSpPr>
            <p:spPr bwMode="auto">
              <a:xfrm flipH="1">
                <a:off x="3472" y="681"/>
                <a:ext cx="153" cy="1026"/>
              </a:xfrm>
              <a:prstGeom prst="line">
                <a:avLst/>
              </a:prstGeom>
              <a:noFill/>
              <a:ln w="9525" cmpd="sng">
                <a:solidFill>
                  <a:srgbClr val="000000"/>
                </a:solidFill>
                <a:round/>
                <a:headEnd/>
                <a:tailEnd/>
              </a:ln>
            </p:spPr>
            <p:txBody>
              <a:bodyPr/>
              <a:lstStyle/>
              <a:p>
                <a:endParaRPr lang="zh-CN" altLang="en-US" sz="2400" smtClean="0">
                  <a:solidFill>
                    <a:srgbClr val="000000"/>
                  </a:solidFill>
                  <a:latin typeface="Tahoma" pitchFamily="34" charset="0"/>
                </a:endParaRPr>
              </a:p>
            </p:txBody>
          </p:sp>
        </p:grpSp>
      </p:grpSp>
      <p:sp>
        <p:nvSpPr>
          <p:cNvPr id="113706" name="Rectangle 42"/>
          <p:cNvSpPr>
            <a:spLocks noChangeArrowheads="1"/>
          </p:cNvSpPr>
          <p:nvPr/>
        </p:nvSpPr>
        <p:spPr bwMode="auto">
          <a:xfrm>
            <a:off x="3275856" y="260648"/>
            <a:ext cx="2520553"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Arial"/>
              </a:rPr>
              <a:t>“</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链</a:t>
            </a:r>
            <a:r>
              <a:rPr lang="zh-CN" altLang="en-US" sz="2800" b="1" dirty="0" smtClean="0">
                <a:solidFill>
                  <a:srgbClr val="C00000"/>
                </a:solidFill>
                <a:effectLst>
                  <a:outerShdw blurRad="38100" dist="38100" dir="2700000" algn="tl">
                    <a:srgbClr val="000000">
                      <a:alpha val="43137"/>
                    </a:srgbClr>
                  </a:outerShdw>
                </a:effectLst>
                <a:latin typeface="Arial"/>
              </a:rPr>
              <a:t>”</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的形态</a:t>
            </a:r>
          </a:p>
        </p:txBody>
      </p:sp>
    </p:spTree>
  </p:cSld>
  <p:clrMapOvr>
    <a:masterClrMapping/>
  </p:clrMapOvr>
  <p:transition/>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8429</TotalTime>
  <Words>10420</Words>
  <Application>Microsoft Office PowerPoint</Application>
  <PresentationFormat>全屏显示(4:3)</PresentationFormat>
  <Paragraphs>940</Paragraphs>
  <Slides>152</Slides>
  <Notes>0</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152</vt:i4>
      </vt:variant>
    </vt:vector>
  </HeadingPairs>
  <TitlesOfParts>
    <vt:vector size="158" baseType="lpstr">
      <vt:lpstr>8_Default Design</vt:lpstr>
      <vt:lpstr>9_Default Design</vt:lpstr>
      <vt:lpstr>Blends</vt:lpstr>
      <vt:lpstr>Microsoft 公式 3.0</vt:lpstr>
      <vt:lpstr>公式</vt:lpstr>
      <vt:lpstr>Microsoft Office PowerPoint 97-2003 幻灯片</vt:lpstr>
      <vt:lpstr>幻灯片 1</vt:lpstr>
      <vt:lpstr>幻灯片 2</vt:lpstr>
      <vt:lpstr>主要内容</vt:lpstr>
      <vt:lpstr>一、项目质量控制概述</vt:lpstr>
      <vt:lpstr>项目质量控制的基本步骤</vt:lpstr>
      <vt:lpstr>项目质量控制的内容与对象</vt:lpstr>
      <vt:lpstr>项目质量控制主要特点</vt:lpstr>
      <vt:lpstr>幻灯片 8</vt:lpstr>
      <vt:lpstr>项目质量控制机制示意图</vt:lpstr>
      <vt:lpstr>项目质量控制中的调节</vt:lpstr>
      <vt:lpstr>二、项目质量控制方法</vt:lpstr>
      <vt:lpstr>（一）发现异常的方法</vt:lpstr>
      <vt:lpstr>（一）发现异常的方法</vt:lpstr>
      <vt:lpstr>2. 数值分析法</vt:lpstr>
      <vt:lpstr>2. 数值分析法</vt:lpstr>
      <vt:lpstr>2. 数值分析法</vt:lpstr>
      <vt:lpstr>2. 数值分析法</vt:lpstr>
      <vt:lpstr>2. 数值分析法</vt:lpstr>
      <vt:lpstr>2. 数值分析法</vt:lpstr>
      <vt:lpstr>2. 数值分析法</vt:lpstr>
      <vt:lpstr>（一）发现异常的方法</vt:lpstr>
      <vt:lpstr>（二）工序能力分析法</vt:lpstr>
      <vt:lpstr>工序能力</vt:lpstr>
      <vt:lpstr>工序能力</vt:lpstr>
      <vt:lpstr>工序能力指数</vt:lpstr>
      <vt:lpstr>工序能力指数(Cp )</vt:lpstr>
      <vt:lpstr>工序能力指数 (Cpk )</vt:lpstr>
      <vt:lpstr>Cp值的计算</vt:lpstr>
      <vt:lpstr>Cp值的计算</vt:lpstr>
      <vt:lpstr>Cp值的计算</vt:lpstr>
      <vt:lpstr>Cp值的计算</vt:lpstr>
      <vt:lpstr>Cpk值的计算</vt:lpstr>
      <vt:lpstr>Cpk值的计算</vt:lpstr>
      <vt:lpstr>Cpk值的计算</vt:lpstr>
      <vt:lpstr>（二）工序能力分析法</vt:lpstr>
      <vt:lpstr>（二）工序能力分析法</vt:lpstr>
      <vt:lpstr>（二）工序能力分析法</vt:lpstr>
      <vt:lpstr>（二）工序能力分析法</vt:lpstr>
      <vt:lpstr>（二）工序能力分析法</vt:lpstr>
      <vt:lpstr>工序能力分析</vt:lpstr>
      <vt:lpstr>工序能力分析</vt:lpstr>
      <vt:lpstr>工序能力分析</vt:lpstr>
      <vt:lpstr>（二）工序能力分析法</vt:lpstr>
      <vt:lpstr>（二）工序能力分析法</vt:lpstr>
      <vt:lpstr>幻灯片 45</vt:lpstr>
      <vt:lpstr>（三）分析原因的方法</vt:lpstr>
      <vt:lpstr>因果分析图</vt:lpstr>
      <vt:lpstr>因果分析图</vt:lpstr>
      <vt:lpstr>幻灯片 49</vt:lpstr>
      <vt:lpstr>因果分析图</vt:lpstr>
      <vt:lpstr>因果分析图</vt:lpstr>
      <vt:lpstr>（三）分析原因的方法</vt:lpstr>
      <vt:lpstr>排列图法</vt:lpstr>
      <vt:lpstr>排列图法</vt:lpstr>
      <vt:lpstr>排列图法</vt:lpstr>
      <vt:lpstr>（四）动态控制方法</vt:lpstr>
      <vt:lpstr>控制图法</vt:lpstr>
      <vt:lpstr>控制图法</vt:lpstr>
      <vt:lpstr>控制图法</vt:lpstr>
      <vt:lpstr>控制图法</vt:lpstr>
      <vt:lpstr>控制图法</vt:lpstr>
      <vt:lpstr>控制图法</vt:lpstr>
      <vt:lpstr>控制图法</vt:lpstr>
      <vt:lpstr>控制图法</vt:lpstr>
      <vt:lpstr>控制图法</vt:lpstr>
      <vt:lpstr>控制图法</vt:lpstr>
      <vt:lpstr>幻灯片 67</vt:lpstr>
      <vt:lpstr>控制图法</vt:lpstr>
      <vt:lpstr>控制图法</vt:lpstr>
      <vt:lpstr>控制图法</vt:lpstr>
      <vt:lpstr>幻灯片 71</vt:lpstr>
      <vt:lpstr>平均值与极差控制图</vt:lpstr>
      <vt:lpstr>平均值与极差控制图</vt:lpstr>
      <vt:lpstr>平均值与极差控制图</vt:lpstr>
      <vt:lpstr>控制图法</vt:lpstr>
      <vt:lpstr>控制图法</vt:lpstr>
      <vt:lpstr>控制图法</vt:lpstr>
      <vt:lpstr>控制图法</vt:lpstr>
      <vt:lpstr>控制图法</vt:lpstr>
      <vt:lpstr>控制图法</vt:lpstr>
      <vt:lpstr>控制图法</vt:lpstr>
      <vt:lpstr>控制图法</vt:lpstr>
      <vt:lpstr>控制图法</vt:lpstr>
      <vt:lpstr>控制图法</vt:lpstr>
      <vt:lpstr>不合格品数控制图</vt:lpstr>
      <vt:lpstr>不合格品数控制图</vt:lpstr>
      <vt:lpstr>不合格品数控制图</vt:lpstr>
      <vt:lpstr>幻灯片 88</vt:lpstr>
      <vt:lpstr>计数值控制图</vt:lpstr>
      <vt:lpstr>不合格品率控制图</vt:lpstr>
      <vt:lpstr>不合格品率控制图</vt:lpstr>
      <vt:lpstr>计数值控制图</vt:lpstr>
      <vt:lpstr>缺陷数控制图</vt:lpstr>
      <vt:lpstr>计数值控制图</vt:lpstr>
      <vt:lpstr>单位缺陷数控制图</vt:lpstr>
      <vt:lpstr>控制图法</vt:lpstr>
      <vt:lpstr>控制图的观察与分析</vt:lpstr>
      <vt:lpstr>控制图的观察与分析</vt:lpstr>
      <vt:lpstr>幻灯片 99</vt:lpstr>
      <vt:lpstr>控制图的观察与分析</vt:lpstr>
      <vt:lpstr>控制图的观察与分析</vt:lpstr>
      <vt:lpstr>控制图的观察与分析</vt:lpstr>
      <vt:lpstr>控制图的观察与分析</vt:lpstr>
      <vt:lpstr>控制图的观察与分析</vt:lpstr>
      <vt:lpstr>控制图的观察与分析</vt:lpstr>
      <vt:lpstr>控制图的观察与分析</vt:lpstr>
      <vt:lpstr>控制图的观察与分析</vt:lpstr>
      <vt:lpstr>控制图法</vt:lpstr>
      <vt:lpstr>控制图的应用</vt:lpstr>
      <vt:lpstr>控制图的应用</vt:lpstr>
      <vt:lpstr>幻灯片 111</vt:lpstr>
      <vt:lpstr>控制图的应用</vt:lpstr>
      <vt:lpstr>（五）相关分析与回归分析方法</vt:lpstr>
      <vt:lpstr>质量数据常见的相关关系</vt:lpstr>
      <vt:lpstr>2.相关分析法</vt:lpstr>
      <vt:lpstr>散布图</vt:lpstr>
      <vt:lpstr>散布图的观察分析</vt:lpstr>
      <vt:lpstr>散布图应用要点</vt:lpstr>
      <vt:lpstr>2.相关分析法</vt:lpstr>
      <vt:lpstr>相关系数检定法</vt:lpstr>
      <vt:lpstr>相关系数</vt:lpstr>
      <vt:lpstr>相关系数</vt:lpstr>
      <vt:lpstr>中位数检定法</vt:lpstr>
      <vt:lpstr>中位数检定法</vt:lpstr>
      <vt:lpstr>回归分析法</vt:lpstr>
      <vt:lpstr>回归分析法</vt:lpstr>
      <vt:lpstr>回归分析法</vt:lpstr>
      <vt:lpstr>回归分析法</vt:lpstr>
      <vt:lpstr>回归分析法</vt:lpstr>
      <vt:lpstr>相关与回归分析的用途</vt:lpstr>
      <vt:lpstr>（六）合格控制方法</vt:lpstr>
      <vt:lpstr>（六）合格控制方法</vt:lpstr>
      <vt:lpstr>（六）合格控制方法</vt:lpstr>
      <vt:lpstr>（六）合格控制方法</vt:lpstr>
      <vt:lpstr>（六）合格控制方法</vt:lpstr>
      <vt:lpstr>（六）合格控制方法</vt:lpstr>
      <vt:lpstr>（六）合格控制方法</vt:lpstr>
      <vt:lpstr>（六）合格控制方法</vt:lpstr>
      <vt:lpstr>抽样检验方案</vt:lpstr>
      <vt:lpstr>计数型抽检方案</vt:lpstr>
      <vt:lpstr>计量型抽检方案</vt:lpstr>
      <vt:lpstr>抽检方案可靠性</vt:lpstr>
      <vt:lpstr>合格控制的实施</vt:lpstr>
      <vt:lpstr>（七）质量决策方法</vt:lpstr>
      <vt:lpstr>（七）质量决策方法</vt:lpstr>
      <vt:lpstr>风险型决策方法</vt:lpstr>
      <vt:lpstr>决策方法</vt:lpstr>
      <vt:lpstr>决策树法</vt:lpstr>
      <vt:lpstr>（七）质量决策方法</vt:lpstr>
      <vt:lpstr>对策表</vt:lpstr>
      <vt:lpstr>（七）质量决策方法</vt:lpstr>
      <vt:lpstr>幻灯片 152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632</cp:revision>
  <dcterms:created xsi:type="dcterms:W3CDTF">2012-02-23T10:25:58Z</dcterms:created>
  <dcterms:modified xsi:type="dcterms:W3CDTF">2013-12-25T15:41:39Z</dcterms:modified>
</cp:coreProperties>
</file>