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6" r:id="rId2"/>
  </p:sldMasterIdLst>
  <p:notesMasterIdLst>
    <p:notesMasterId r:id="rId40"/>
  </p:notesMasterIdLst>
  <p:handoutMasterIdLst>
    <p:handoutMasterId r:id="rId41"/>
  </p:handoutMasterIdLst>
  <p:sldIdLst>
    <p:sldId id="256" r:id="rId3"/>
    <p:sldId id="290" r:id="rId4"/>
    <p:sldId id="368" r:id="rId5"/>
    <p:sldId id="369" r:id="rId6"/>
    <p:sldId id="370" r:id="rId7"/>
    <p:sldId id="371" r:id="rId8"/>
    <p:sldId id="372" r:id="rId9"/>
    <p:sldId id="373" r:id="rId10"/>
    <p:sldId id="375" r:id="rId11"/>
    <p:sldId id="377" r:id="rId12"/>
    <p:sldId id="379" r:id="rId13"/>
    <p:sldId id="382" r:id="rId14"/>
    <p:sldId id="388" r:id="rId15"/>
    <p:sldId id="390" r:id="rId16"/>
    <p:sldId id="391" r:id="rId17"/>
    <p:sldId id="393" r:id="rId18"/>
    <p:sldId id="394" r:id="rId19"/>
    <p:sldId id="395" r:id="rId20"/>
    <p:sldId id="396" r:id="rId21"/>
    <p:sldId id="397" r:id="rId22"/>
    <p:sldId id="398" r:id="rId23"/>
    <p:sldId id="399" r:id="rId24"/>
    <p:sldId id="400" r:id="rId25"/>
    <p:sldId id="401" r:id="rId26"/>
    <p:sldId id="402" r:id="rId27"/>
    <p:sldId id="404" r:id="rId28"/>
    <p:sldId id="405" r:id="rId29"/>
    <p:sldId id="406" r:id="rId30"/>
    <p:sldId id="407" r:id="rId31"/>
    <p:sldId id="408" r:id="rId32"/>
    <p:sldId id="409" r:id="rId33"/>
    <p:sldId id="410" r:id="rId34"/>
    <p:sldId id="411" r:id="rId35"/>
    <p:sldId id="412" r:id="rId36"/>
    <p:sldId id="413" r:id="rId37"/>
    <p:sldId id="415" r:id="rId38"/>
    <p:sldId id="366" r:id="rId39"/>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FFFF"/>
    <a:srgbClr val="339933"/>
    <a:srgbClr val="F084E1"/>
    <a:srgbClr val="DC98CD"/>
    <a:srgbClr val="00CC00"/>
    <a:srgbClr val="FF0000"/>
    <a:srgbClr val="00642D"/>
    <a:srgbClr val="CC99FF"/>
    <a:srgbClr val="FDEE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97" autoAdjust="0"/>
    <p:restoredTop sz="94600" autoAdjust="0"/>
  </p:normalViewPr>
  <p:slideViewPr>
    <p:cSldViewPr>
      <p:cViewPr varScale="1">
        <p:scale>
          <a:sx n="102" d="100"/>
          <a:sy n="102" d="100"/>
        </p:scale>
        <p:origin x="-168" y="36"/>
      </p:cViewPr>
      <p:guideLst>
        <p:guide orient="horz" pos="2160"/>
        <p:guide pos="2880"/>
      </p:guideLst>
    </p:cSldViewPr>
  </p:slideViewPr>
  <p:outlineViewPr>
    <p:cViewPr>
      <p:scale>
        <a:sx n="33" d="100"/>
        <a:sy n="33" d="100"/>
      </p:scale>
      <p:origin x="0" y="132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4E0103F0-810C-44DB-95DB-4612864C8030}" type="slidenum">
              <a:rPr lang="en-US" altLang="zh-CN"/>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F774EB6-B1F0-4C5D-B9CF-6A19D48A8F41}"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jpe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5"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6"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7"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8"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cstate="print"/>
          <a:srcRect/>
          <a:stretch>
            <a:fillRect/>
          </a:stretch>
        </p:blipFill>
        <p:spPr bwMode="auto">
          <a:xfrm>
            <a:off x="0" y="3929066"/>
            <a:ext cx="9144000" cy="2928934"/>
          </a:xfrm>
          <a:prstGeom prst="rect">
            <a:avLst/>
          </a:prstGeom>
          <a:noFill/>
          <a:ln w="9525">
            <a:noFill/>
            <a:miter lim="800000"/>
            <a:headEnd/>
            <a:tailEnd/>
          </a:ln>
          <a:effectLst/>
        </p:spPr>
      </p:pic>
      <p:pic>
        <p:nvPicPr>
          <p:cNvPr id="6146" name="Picture 8"/>
          <p:cNvPicPr>
            <a:picLocks noChangeAspect="1" noChangeArrowheads="1"/>
          </p:cNvPicPr>
          <p:nvPr/>
        </p:nvPicPr>
        <p:blipFill>
          <a:blip r:embed="rId3" cstate="print">
            <a:clrChange>
              <a:clrFrom>
                <a:srgbClr val="F2C1C1"/>
              </a:clrFrom>
              <a:clrTo>
                <a:srgbClr val="F2C1C1">
                  <a:alpha val="0"/>
                </a:srgbClr>
              </a:clrTo>
            </a:clrChange>
          </a:blip>
          <a:srcRect/>
          <a:stretch>
            <a:fillRect/>
          </a:stretch>
        </p:blipFill>
        <p:spPr bwMode="auto">
          <a:xfrm>
            <a:off x="34925" y="125413"/>
            <a:ext cx="4968875" cy="639762"/>
          </a:xfrm>
          <a:prstGeom prst="rect">
            <a:avLst/>
          </a:prstGeom>
          <a:noFill/>
          <a:ln w="9525">
            <a:noFill/>
            <a:miter lim="800000"/>
            <a:headEnd/>
            <a:tailEnd/>
          </a:ln>
        </p:spPr>
      </p:pic>
      <p:sp>
        <p:nvSpPr>
          <p:cNvPr id="4110" name="Text Box 14"/>
          <p:cNvSpPr txBox="1">
            <a:spLocks noChangeArrowheads="1"/>
          </p:cNvSpPr>
          <p:nvPr/>
        </p:nvSpPr>
        <p:spPr bwMode="auto">
          <a:xfrm>
            <a:off x="1187450" y="2060575"/>
            <a:ext cx="7129463" cy="1323439"/>
          </a:xfrm>
          <a:prstGeom prst="rect">
            <a:avLst/>
          </a:prstGeom>
          <a:noFill/>
          <a:ln w="9525">
            <a:noFill/>
            <a:miter lim="800000"/>
            <a:headEnd/>
            <a:tailEnd/>
          </a:ln>
        </p:spPr>
        <p:txBody>
          <a:bodyPr anchorCtr="1">
            <a:spAutoFit/>
          </a:bodyPr>
          <a:lstStyle/>
          <a:p>
            <a:pPr algn="dist"/>
            <a:r>
              <a:rPr kumimoji="1" lang="zh-CN" altLang="en-US" sz="8000" dirty="0" smtClean="0">
                <a:solidFill>
                  <a:srgbClr val="00642D"/>
                </a:solidFill>
                <a:effectLst>
                  <a:outerShdw blurRad="38100" dist="38100" dir="2700000" algn="tl">
                    <a:srgbClr val="C0C0C0"/>
                  </a:outerShdw>
                </a:effectLst>
                <a:latin typeface="华文琥珀" pitchFamily="2" charset="-122"/>
                <a:ea typeface="华文琥珀" pitchFamily="2" charset="-122"/>
              </a:rPr>
              <a:t>项目质量管理</a:t>
            </a:r>
            <a:endParaRPr kumimoji="1" lang="zh-CN" altLang="en-US" sz="40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
        <p:nvSpPr>
          <p:cNvPr id="4108" name="Text Box 12"/>
          <p:cNvSpPr txBox="1">
            <a:spLocks noChangeArrowheads="1"/>
          </p:cNvSpPr>
          <p:nvPr/>
        </p:nvSpPr>
        <p:spPr bwMode="auto">
          <a:xfrm>
            <a:off x="5000628" y="3929066"/>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68313" y="1772816"/>
            <a:ext cx="8486775" cy="4359697"/>
          </a:xfrm>
        </p:spPr>
        <p:txBody>
          <a:bodyPr/>
          <a:lstStyle/>
          <a:p>
            <a:pPr>
              <a:lnSpc>
                <a:spcPts val="3000"/>
              </a:lnSpc>
            </a:pPr>
            <a:r>
              <a:rPr lang="zh-CN" altLang="en-US" sz="2400" dirty="0" smtClean="0"/>
              <a:t>是</a:t>
            </a:r>
            <a:r>
              <a:rPr lang="zh-CN" altLang="en-US" sz="2400" dirty="0"/>
              <a:t>项目形成的重要阶段，是项目质量管理的重点</a:t>
            </a:r>
            <a:r>
              <a:rPr lang="zh-CN" altLang="en-US" sz="2400" dirty="0" smtClean="0"/>
              <a:t>。</a:t>
            </a:r>
            <a:endParaRPr lang="en-US" altLang="zh-CN" sz="2400" dirty="0" smtClean="0"/>
          </a:p>
          <a:p>
            <a:pPr>
              <a:lnSpc>
                <a:spcPts val="3000"/>
              </a:lnSpc>
              <a:buNone/>
            </a:pPr>
            <a:r>
              <a:rPr lang="zh-CN" altLang="en-US" sz="2400" dirty="0" smtClean="0"/>
              <a:t>（</a:t>
            </a:r>
            <a:r>
              <a:rPr lang="en-US" altLang="zh-CN" sz="2400" dirty="0"/>
              <a:t>1</a:t>
            </a:r>
            <a:r>
              <a:rPr lang="zh-CN" altLang="en-US" sz="2400" dirty="0"/>
              <a:t>）事前质量管理</a:t>
            </a:r>
          </a:p>
          <a:p>
            <a:pPr indent="457200">
              <a:lnSpc>
                <a:spcPts val="3000"/>
              </a:lnSpc>
              <a:buNone/>
            </a:pPr>
            <a:r>
              <a:rPr lang="en-US" altLang="zh-CN" sz="2000" dirty="0" smtClean="0">
                <a:solidFill>
                  <a:srgbClr val="C00000"/>
                </a:solidFill>
                <a:latin typeface="华文中宋" pitchFamily="2" charset="-122"/>
                <a:ea typeface="华文中宋" pitchFamily="2" charset="-122"/>
              </a:rPr>
              <a:t>	</a:t>
            </a:r>
            <a:r>
              <a:rPr lang="zh-CN" altLang="en-US" sz="2000" dirty="0" smtClean="0">
                <a:solidFill>
                  <a:srgbClr val="C00000"/>
                </a:solidFill>
                <a:latin typeface="华文中宋" pitchFamily="2" charset="-122"/>
                <a:ea typeface="华文中宋" pitchFamily="2" charset="-122"/>
              </a:rPr>
              <a:t>技术准备、物质准备、组织准备、现场准备。</a:t>
            </a:r>
            <a:endParaRPr lang="en-US" altLang="zh-CN" sz="2000" dirty="0" smtClean="0">
              <a:solidFill>
                <a:srgbClr val="C00000"/>
              </a:solidFill>
              <a:latin typeface="华文中宋" pitchFamily="2" charset="-122"/>
              <a:ea typeface="华文中宋" pitchFamily="2" charset="-122"/>
            </a:endParaRPr>
          </a:p>
          <a:p>
            <a:pPr>
              <a:lnSpc>
                <a:spcPts val="3000"/>
              </a:lnSpc>
              <a:buNone/>
            </a:pPr>
            <a:r>
              <a:rPr lang="zh-CN" altLang="en-US" sz="2400" dirty="0" smtClean="0"/>
              <a:t>（</a:t>
            </a:r>
            <a:r>
              <a:rPr lang="en-US" altLang="zh-CN" sz="2400" dirty="0" smtClean="0"/>
              <a:t>2</a:t>
            </a:r>
            <a:r>
              <a:rPr lang="zh-CN" altLang="en-US" sz="2400" dirty="0" smtClean="0"/>
              <a:t>）事中质量管理</a:t>
            </a:r>
          </a:p>
          <a:p>
            <a:pPr indent="457200">
              <a:lnSpc>
                <a:spcPts val="3000"/>
              </a:lnSpc>
              <a:buNone/>
            </a:pPr>
            <a:r>
              <a:rPr lang="zh-CN" altLang="en-US" sz="2000" dirty="0" smtClean="0">
                <a:solidFill>
                  <a:srgbClr val="C00000"/>
                </a:solidFill>
                <a:latin typeface="华文中宋" pitchFamily="2" charset="-122"/>
                <a:ea typeface="华文中宋" pitchFamily="2" charset="-122"/>
              </a:rPr>
              <a:t>重点管理工序或工作质量。</a:t>
            </a:r>
          </a:p>
          <a:p>
            <a:pPr lvl="1" indent="57150">
              <a:lnSpc>
                <a:spcPts val="3000"/>
              </a:lnSpc>
              <a:buNone/>
            </a:pPr>
            <a:r>
              <a:rPr lang="zh-CN" altLang="en-US" sz="2000" dirty="0" smtClean="0"/>
              <a:t>措施：工序交接有检查；质量预控有对策；项目实施有方案；质量保证措施有交底；动态控制有方法；配制材料有试验；项目变更有手续；质量处理有复查；行使质控有否决；质量文件有档案。</a:t>
            </a:r>
          </a:p>
          <a:p>
            <a:pPr>
              <a:lnSpc>
                <a:spcPts val="3000"/>
              </a:lnSpc>
              <a:buNone/>
            </a:pPr>
            <a:r>
              <a:rPr lang="zh-CN" altLang="en-US" sz="2400" dirty="0" smtClean="0"/>
              <a:t>（</a:t>
            </a:r>
            <a:r>
              <a:rPr lang="en-US" altLang="zh-CN" sz="2400" dirty="0" smtClean="0"/>
              <a:t>3</a:t>
            </a:r>
            <a:r>
              <a:rPr lang="zh-CN" altLang="en-US" sz="2400" dirty="0" smtClean="0"/>
              <a:t>）事后质量管理</a:t>
            </a:r>
          </a:p>
          <a:p>
            <a:pPr marL="714375" indent="0">
              <a:lnSpc>
                <a:spcPts val="3000"/>
              </a:lnSpc>
              <a:buNone/>
            </a:pPr>
            <a:r>
              <a:rPr lang="zh-CN" altLang="en-US" sz="2000" dirty="0" smtClean="0">
                <a:solidFill>
                  <a:srgbClr val="C00000"/>
                </a:solidFill>
                <a:latin typeface="华文中宋" pitchFamily="2" charset="-122"/>
                <a:ea typeface="华文中宋" pitchFamily="2" charset="-122"/>
              </a:rPr>
              <a:t>重点进行质量检查、验收及评定。</a:t>
            </a:r>
          </a:p>
          <a:p>
            <a:pPr indent="-157163">
              <a:lnSpc>
                <a:spcPts val="3000"/>
              </a:lnSpc>
              <a:buNone/>
            </a:pPr>
            <a:endParaRPr lang="en-US" altLang="zh-CN" sz="2400" dirty="0" smtClean="0"/>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chemeClr val="accent2"/>
                </a:solidFill>
                <a:effectLst/>
                <a:uLnTx/>
                <a:uFillTx/>
                <a:latin typeface="+mj-lt"/>
                <a:ea typeface="+mj-ea"/>
                <a:cs typeface="+mj-cs"/>
              </a:rPr>
              <a:t>一、</a:t>
            </a: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项目不同阶段的质量管理</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51520" y="1124744"/>
            <a:ext cx="5138911" cy="738664"/>
          </a:xfrm>
          <a:prstGeom prst="rect">
            <a:avLst/>
          </a:prstGeom>
        </p:spPr>
        <p:txBody>
          <a:bodyPr wrap="square">
            <a:spAutoFit/>
          </a:bodyPr>
          <a:lstStyle/>
          <a:p>
            <a:pPr marL="342900" lvl="0" indent="-342900" eaLnBrk="0" hangingPunct="0">
              <a:lnSpc>
                <a:spcPct val="150000"/>
              </a:lnSpc>
              <a:spcBef>
                <a:spcPct val="20000"/>
              </a:spcBef>
              <a:buClr>
                <a:srgbClr val="333399"/>
              </a:buClr>
            </a:pPr>
            <a:r>
              <a:rPr lang="en-US" altLang="zh-CN" sz="2800" b="1" kern="0" dirty="0" smtClean="0">
                <a:solidFill>
                  <a:srgbClr val="7030A0"/>
                </a:solidFill>
                <a:effectLst>
                  <a:outerShdw blurRad="38100" dist="38100" dir="2700000" algn="tl">
                    <a:srgbClr val="C0C0C0"/>
                  </a:outerShdw>
                </a:effectLst>
                <a:latin typeface="黑体"/>
                <a:ea typeface="黑体"/>
              </a:rPr>
              <a:t>3、</a:t>
            </a:r>
            <a:r>
              <a:rPr lang="zh-CN" altLang="en-US" sz="2800" b="1" kern="0" dirty="0" smtClean="0">
                <a:solidFill>
                  <a:srgbClr val="7030A0"/>
                </a:solidFill>
                <a:effectLst>
                  <a:outerShdw blurRad="38100" dist="38100" dir="2700000" algn="tl">
                    <a:srgbClr val="C0C0C0"/>
                  </a:outerShdw>
                </a:effectLst>
                <a:latin typeface="黑体"/>
                <a:ea typeface="黑体"/>
              </a:rPr>
              <a:t>项目实施阶段质量管理</a:t>
            </a:r>
            <a:endParaRPr lang="zh-CN" altLang="en-US" sz="2800" b="1" kern="0" dirty="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项目实施准备阶段的质量管理</a:t>
            </a:r>
            <a:endParaRPr lang="zh-CN" altLang="zh-CN" dirty="0">
              <a:solidFill>
                <a:srgbClr val="C00000"/>
              </a:solidFill>
              <a:effectLst>
                <a:outerShdw blurRad="38100" dist="38100" dir="2700000" algn="tl">
                  <a:srgbClr val="000000">
                    <a:alpha val="43137"/>
                  </a:srgbClr>
                </a:outerShdw>
              </a:effectLst>
            </a:endParaRPr>
          </a:p>
        </p:txBody>
      </p:sp>
      <p:sp>
        <p:nvSpPr>
          <p:cNvPr id="19459" name="Rectangle 3"/>
          <p:cNvSpPr>
            <a:spLocks noGrp="1" noChangeArrowheads="1"/>
          </p:cNvSpPr>
          <p:nvPr>
            <p:ph type="body" idx="1"/>
          </p:nvPr>
        </p:nvSpPr>
        <p:spPr>
          <a:xfrm>
            <a:off x="611188" y="1124744"/>
            <a:ext cx="8343900" cy="5256584"/>
          </a:xfrm>
        </p:spPr>
        <p:txBody>
          <a:bodyPr/>
          <a:lstStyle/>
          <a:p>
            <a:pPr>
              <a:lnSpc>
                <a:spcPts val="3000"/>
              </a:lnSpc>
            </a:pPr>
            <a:r>
              <a:rPr lang="zh-CN" altLang="en-US" sz="2400" dirty="0" smtClean="0"/>
              <a:t>重点：</a:t>
            </a:r>
            <a:r>
              <a:rPr lang="zh-CN" altLang="en-US" sz="2400" dirty="0"/>
              <a:t>开展技术培训、严把原材料质量关，进行必要的模拟试验。</a:t>
            </a:r>
          </a:p>
          <a:p>
            <a:pPr lvl="1">
              <a:lnSpc>
                <a:spcPts val="3000"/>
              </a:lnSpc>
              <a:buNone/>
            </a:pPr>
            <a:r>
              <a:rPr lang="en-US" altLang="zh-CN" dirty="0"/>
              <a:t>(1) </a:t>
            </a:r>
            <a:r>
              <a:rPr lang="zh-CN" altLang="en-US" dirty="0"/>
              <a:t>技术培训</a:t>
            </a:r>
          </a:p>
          <a:p>
            <a:pPr lvl="1">
              <a:lnSpc>
                <a:spcPts val="3000"/>
              </a:lnSpc>
              <a:buNone/>
            </a:pPr>
            <a:r>
              <a:rPr lang="en-US" altLang="zh-CN" dirty="0"/>
              <a:t>(2)</a:t>
            </a:r>
            <a:r>
              <a:rPr lang="zh-CN" altLang="en-US" dirty="0"/>
              <a:t>严把材料质量</a:t>
            </a:r>
            <a:r>
              <a:rPr lang="zh-CN" altLang="en-US" dirty="0" smtClean="0"/>
              <a:t>关</a:t>
            </a:r>
            <a:endParaRPr lang="en-US" altLang="zh-CN" dirty="0" smtClean="0"/>
          </a:p>
          <a:p>
            <a:pPr lvl="1" indent="-114300">
              <a:lnSpc>
                <a:spcPts val="3000"/>
              </a:lnSpc>
              <a:buNone/>
            </a:pPr>
            <a:r>
              <a:rPr lang="en-US" altLang="zh-CN" sz="2000" dirty="0" smtClean="0"/>
              <a:t>1</a:t>
            </a:r>
            <a:r>
              <a:rPr lang="zh-CN" altLang="en-US" sz="2000" dirty="0" smtClean="0"/>
              <a:t>）原材料（半成品）质量检验</a:t>
            </a:r>
            <a:endParaRPr lang="en-US" altLang="zh-CN" sz="2000" dirty="0" smtClean="0"/>
          </a:p>
          <a:p>
            <a:pPr lvl="1" indent="-114300">
              <a:lnSpc>
                <a:spcPts val="3000"/>
              </a:lnSpc>
              <a:buNone/>
            </a:pPr>
            <a:r>
              <a:rPr lang="en-US" altLang="zh-CN" sz="2000" dirty="0" smtClean="0"/>
              <a:t>  </a:t>
            </a:r>
            <a:r>
              <a:rPr lang="zh-CN" altLang="en-US" sz="2000" dirty="0" smtClean="0"/>
              <a:t>把住三关：入库（场）检验关。定期检查关。使用前检验关。</a:t>
            </a:r>
          </a:p>
          <a:p>
            <a:pPr lvl="1" indent="-114300">
              <a:lnSpc>
                <a:spcPts val="3000"/>
              </a:lnSpc>
              <a:buNone/>
            </a:pPr>
            <a:r>
              <a:rPr lang="en-US" altLang="zh-CN" sz="2000" dirty="0" smtClean="0"/>
              <a:t>2</a:t>
            </a:r>
            <a:r>
              <a:rPr lang="zh-CN" altLang="en-US" sz="2000" dirty="0" smtClean="0"/>
              <a:t>）原材料（半成品）质量管理</a:t>
            </a:r>
            <a:endParaRPr lang="en-US" altLang="zh-CN" sz="2000" dirty="0" smtClean="0"/>
          </a:p>
          <a:p>
            <a:pPr marL="985838" lvl="1" indent="-271463">
              <a:lnSpc>
                <a:spcPts val="3000"/>
              </a:lnSpc>
              <a:buNone/>
            </a:pPr>
            <a:r>
              <a:rPr lang="zh-CN" altLang="en-US" sz="2000" dirty="0" smtClean="0"/>
              <a:t> 将材料供应的质量控制引伸到供货单位。</a:t>
            </a:r>
          </a:p>
          <a:p>
            <a:pPr marL="985838" lvl="1" indent="-271463">
              <a:lnSpc>
                <a:spcPts val="3000"/>
              </a:lnSpc>
            </a:pPr>
            <a:r>
              <a:rPr lang="zh-CN" altLang="en-US" sz="2000" dirty="0" smtClean="0"/>
              <a:t>协助、监督供货方建立健全质量控制和质量保证体系；</a:t>
            </a:r>
          </a:p>
          <a:p>
            <a:pPr marL="985838" lvl="1" indent="-271463">
              <a:lnSpc>
                <a:spcPts val="3000"/>
              </a:lnSpc>
            </a:pPr>
            <a:r>
              <a:rPr lang="zh-CN" altLang="en-US" sz="2000" dirty="0" smtClean="0"/>
              <a:t>了解供货方质量信誉，质量保证体系；</a:t>
            </a:r>
          </a:p>
          <a:p>
            <a:pPr marL="985838" lvl="1" indent="-271463">
              <a:lnSpc>
                <a:spcPts val="3000"/>
              </a:lnSpc>
            </a:pPr>
            <a:r>
              <a:rPr lang="zh-CN" altLang="en-US" sz="2000" dirty="0" smtClean="0"/>
              <a:t>定期对供货方进行检验考核和监督，及时提出改进意见；</a:t>
            </a:r>
          </a:p>
          <a:p>
            <a:pPr marL="985838" lvl="1" indent="-271463">
              <a:lnSpc>
                <a:spcPts val="3000"/>
              </a:lnSpc>
            </a:pPr>
            <a:r>
              <a:rPr lang="zh-CN" altLang="en-US" sz="2000" dirty="0" smtClean="0"/>
              <a:t>与供货方质检人员建立密切的合作关系</a:t>
            </a:r>
            <a:endParaRPr lang="en-US" altLang="zh-CN" sz="2000" dirty="0" smtClean="0"/>
          </a:p>
          <a:p>
            <a:pPr marL="985838" lvl="2" indent="-271463">
              <a:lnSpc>
                <a:spcPts val="3000"/>
              </a:lnSpc>
              <a:buNone/>
            </a:pPr>
            <a:endParaRPr lang="zh-CN" altLang="en-US" sz="2000" dirty="0" smtClean="0"/>
          </a:p>
          <a:p>
            <a:pPr marL="985838" lvl="2" indent="-271463">
              <a:lnSpc>
                <a:spcPts val="3000"/>
              </a:lnSpc>
              <a:buNone/>
            </a:pPr>
            <a:endParaRPr lang="zh-CN" altLang="en-US" dirty="0"/>
          </a:p>
        </p:txBody>
      </p:sp>
    </p:spTree>
  </p:cSld>
  <p:clrMapOvr>
    <a:masterClrMapping/>
  </p:clrMapOvr>
  <p:transition>
    <p:cover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实施阶段质量管理</a:t>
            </a:r>
            <a:endParaRPr lang="zh-CN" altLang="zh-CN" dirty="0">
              <a:solidFill>
                <a:srgbClr val="C00000"/>
              </a:solidFill>
              <a:effectLst>
                <a:outerShdw blurRad="38100" dist="38100" dir="2700000" algn="tl">
                  <a:srgbClr val="000000">
                    <a:alpha val="43137"/>
                  </a:srgbClr>
                </a:outerShdw>
              </a:effectLst>
            </a:endParaRPr>
          </a:p>
        </p:txBody>
      </p:sp>
      <p:sp>
        <p:nvSpPr>
          <p:cNvPr id="22531" name="Rectangle 3"/>
          <p:cNvSpPr>
            <a:spLocks noGrp="1" noChangeArrowheads="1"/>
          </p:cNvSpPr>
          <p:nvPr>
            <p:ph type="body" idx="1"/>
          </p:nvPr>
        </p:nvSpPr>
        <p:spPr>
          <a:xfrm>
            <a:off x="395288" y="1196752"/>
            <a:ext cx="8559800" cy="4935761"/>
          </a:xfrm>
        </p:spPr>
        <p:txBody>
          <a:bodyPr/>
          <a:lstStyle/>
          <a:p>
            <a:pPr>
              <a:lnSpc>
                <a:spcPct val="100000"/>
              </a:lnSpc>
            </a:pPr>
            <a:r>
              <a:rPr lang="zh-CN" altLang="en-US" sz="2400" b="1" dirty="0" smtClean="0"/>
              <a:t>主要</a:t>
            </a:r>
            <a:r>
              <a:rPr lang="zh-CN" altLang="en-US" sz="2400" b="1" dirty="0"/>
              <a:t>任务</a:t>
            </a:r>
            <a:r>
              <a:rPr lang="zh-CN" altLang="en-US" sz="2400" dirty="0"/>
              <a:t>：建立能够保证和提高项目质量的完整体系，抓好每一环节的质量控制，保证工程质量全面达到或超过质量标准的要求。</a:t>
            </a:r>
          </a:p>
          <a:p>
            <a:pPr>
              <a:lnSpc>
                <a:spcPct val="100000"/>
              </a:lnSpc>
            </a:pPr>
            <a:r>
              <a:rPr lang="zh-CN" altLang="en-US" sz="2400" b="1" dirty="0"/>
              <a:t>重点</a:t>
            </a:r>
            <a:r>
              <a:rPr lang="zh-CN" altLang="en-US" sz="2400" dirty="0"/>
              <a:t>：影响项目质量的因素、工艺和工序。</a:t>
            </a:r>
          </a:p>
          <a:p>
            <a:pPr>
              <a:lnSpc>
                <a:spcPct val="100000"/>
              </a:lnSpc>
              <a:buNone/>
            </a:pPr>
            <a:r>
              <a:rPr lang="en-US" altLang="zh-CN" sz="2400" dirty="0"/>
              <a:t>(1)</a:t>
            </a:r>
            <a:r>
              <a:rPr lang="zh-CN" altLang="en-US" sz="2400" dirty="0"/>
              <a:t>质量因素的管理</a:t>
            </a:r>
          </a:p>
          <a:p>
            <a:pPr>
              <a:lnSpc>
                <a:spcPct val="100000"/>
              </a:lnSpc>
              <a:buNone/>
            </a:pPr>
            <a:r>
              <a:rPr lang="en-US" altLang="zh-CN" sz="2400" dirty="0" smtClean="0"/>
              <a:t>	</a:t>
            </a:r>
            <a:r>
              <a:rPr lang="zh-CN" altLang="en-US" sz="2400" dirty="0" smtClean="0">
                <a:solidFill>
                  <a:srgbClr val="C00000"/>
                </a:solidFill>
              </a:rPr>
              <a:t>人</a:t>
            </a:r>
            <a:r>
              <a:rPr lang="zh-CN" altLang="en-US" sz="2400" dirty="0">
                <a:solidFill>
                  <a:srgbClr val="C00000"/>
                </a:solidFill>
              </a:rPr>
              <a:t>、材料、设备、方法和环境</a:t>
            </a:r>
            <a:r>
              <a:rPr lang="zh-CN" altLang="en-US" sz="2400" dirty="0" smtClean="0">
                <a:solidFill>
                  <a:srgbClr val="C00000"/>
                </a:solidFill>
              </a:rPr>
              <a:t>。</a:t>
            </a:r>
            <a:endParaRPr lang="en-US" altLang="zh-CN" sz="2400" dirty="0" smtClean="0">
              <a:solidFill>
                <a:srgbClr val="C00000"/>
              </a:solidFill>
            </a:endParaRPr>
          </a:p>
          <a:p>
            <a:pPr>
              <a:lnSpc>
                <a:spcPct val="100000"/>
              </a:lnSpc>
              <a:buNone/>
            </a:pPr>
            <a:r>
              <a:rPr lang="en-US" altLang="zh-CN" sz="2400" dirty="0" smtClean="0"/>
              <a:t>(2) </a:t>
            </a:r>
            <a:r>
              <a:rPr lang="zh-CN" altLang="en-US" sz="2400" dirty="0" smtClean="0"/>
              <a:t>工艺质量管理</a:t>
            </a:r>
          </a:p>
          <a:p>
            <a:pPr>
              <a:lnSpc>
                <a:spcPct val="100000"/>
              </a:lnSpc>
              <a:buNone/>
            </a:pPr>
            <a:r>
              <a:rPr lang="en-US" altLang="zh-CN" sz="2400" dirty="0" smtClean="0"/>
              <a:t>	</a:t>
            </a:r>
            <a:r>
              <a:rPr lang="zh-CN" altLang="en-US" sz="2400" dirty="0" smtClean="0"/>
              <a:t>工艺是直接加工或改造劳动对象的</a:t>
            </a:r>
            <a:r>
              <a:rPr lang="zh-CN" altLang="en-US" sz="2400" dirty="0" smtClean="0">
                <a:solidFill>
                  <a:srgbClr val="C00000"/>
                </a:solidFill>
              </a:rPr>
              <a:t>技术设施和方法</a:t>
            </a:r>
            <a:r>
              <a:rPr lang="zh-CN" altLang="en-US" sz="2400" dirty="0" smtClean="0"/>
              <a:t>。</a:t>
            </a:r>
            <a:endParaRPr lang="en-US" altLang="zh-CN" sz="2400" dirty="0" smtClean="0"/>
          </a:p>
          <a:p>
            <a:pPr>
              <a:lnSpc>
                <a:spcPct val="100000"/>
              </a:lnSpc>
              <a:buNone/>
            </a:pPr>
            <a:r>
              <a:rPr lang="en-US" altLang="zh-CN" sz="2400" dirty="0" smtClean="0"/>
              <a:t>(3)</a:t>
            </a:r>
            <a:r>
              <a:rPr lang="zh-CN" altLang="en-US" sz="2400" dirty="0" smtClean="0"/>
              <a:t>工序质量管理</a:t>
            </a:r>
          </a:p>
          <a:p>
            <a:pPr>
              <a:lnSpc>
                <a:spcPct val="100000"/>
              </a:lnSpc>
              <a:buNone/>
            </a:pPr>
            <a:r>
              <a:rPr lang="en-US" altLang="zh-CN" sz="2400" dirty="0" smtClean="0"/>
              <a:t>	</a:t>
            </a:r>
            <a:r>
              <a:rPr lang="zh-CN" altLang="en-US" sz="2400" dirty="0" smtClean="0"/>
              <a:t>工序是指一个（或一组）工人在一个工作地（如一台机床）对一个（或若干个）劳动对象连续完成的各项生产活动的总和。</a:t>
            </a:r>
          </a:p>
          <a:p>
            <a:pPr>
              <a:lnSpc>
                <a:spcPct val="100000"/>
              </a:lnSpc>
              <a:buNone/>
            </a:pPr>
            <a:endParaRPr lang="en-US" altLang="zh-CN" sz="2400" dirty="0" smtClean="0"/>
          </a:p>
          <a:p>
            <a:pPr>
              <a:lnSpc>
                <a:spcPct val="100000"/>
              </a:lnSpc>
              <a:buNone/>
            </a:pPr>
            <a:endParaRPr lang="zh-CN" altLang="en-US" sz="2400" dirty="0">
              <a:solidFill>
                <a:srgbClr val="C00000"/>
              </a:solidFill>
            </a:endParaRPr>
          </a:p>
        </p:txBody>
      </p:sp>
    </p:spTree>
  </p:cSld>
  <p:clrMapOvr>
    <a:masterClrMapping/>
  </p:clrMapOvr>
  <p:transition>
    <p:cover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工序质量控制点的选择</a:t>
            </a:r>
            <a:endParaRPr lang="zh-CN" altLang="zh-CN" dirty="0">
              <a:solidFill>
                <a:srgbClr val="C00000"/>
              </a:solidFill>
              <a:effectLst>
                <a:outerShdw blurRad="38100" dist="38100" dir="2700000" algn="tl">
                  <a:srgbClr val="000000">
                    <a:alpha val="43137"/>
                  </a:srgbClr>
                </a:outerShdw>
              </a:effectLst>
            </a:endParaRPr>
          </a:p>
        </p:txBody>
      </p:sp>
      <p:sp>
        <p:nvSpPr>
          <p:cNvPr id="35843" name="Rectangle 3"/>
          <p:cNvSpPr>
            <a:spLocks noGrp="1" noChangeArrowheads="1"/>
          </p:cNvSpPr>
          <p:nvPr>
            <p:ph type="body" idx="1"/>
          </p:nvPr>
        </p:nvSpPr>
        <p:spPr>
          <a:xfrm>
            <a:off x="468313" y="1279525"/>
            <a:ext cx="8229600" cy="4957787"/>
          </a:xfrm>
        </p:spPr>
        <p:txBody>
          <a:bodyPr/>
          <a:lstStyle/>
          <a:p>
            <a:pPr>
              <a:lnSpc>
                <a:spcPct val="150000"/>
              </a:lnSpc>
            </a:pPr>
            <a:r>
              <a:rPr lang="zh-CN" altLang="en-US" sz="2000" b="1" dirty="0" smtClean="0"/>
              <a:t>工序</a:t>
            </a:r>
            <a:r>
              <a:rPr lang="zh-CN" altLang="en-US" sz="2000" b="1" dirty="0"/>
              <a:t>质量控制点</a:t>
            </a:r>
            <a:r>
              <a:rPr lang="en-US" altLang="zh-CN" sz="2000" b="1" dirty="0"/>
              <a:t>:</a:t>
            </a:r>
            <a:r>
              <a:rPr lang="zh-CN" altLang="en-US" sz="2000" dirty="0"/>
              <a:t>是指在一定时期内，一定条件下，需要特别加强监督和控制的</a:t>
            </a:r>
            <a:r>
              <a:rPr lang="zh-CN" altLang="en-US" sz="2000" dirty="0">
                <a:solidFill>
                  <a:srgbClr val="C00000"/>
                </a:solidFill>
              </a:rPr>
              <a:t>重点工序、重点部位或反映工序质量的重点质量指标</a:t>
            </a:r>
            <a:r>
              <a:rPr lang="zh-CN" altLang="en-US" sz="2000" dirty="0"/>
              <a:t>，明确列为质量控制的重点对象，并采用各种必要的手段、方法和工具对其实施控制。</a:t>
            </a:r>
          </a:p>
          <a:p>
            <a:pPr>
              <a:lnSpc>
                <a:spcPct val="150000"/>
              </a:lnSpc>
            </a:pPr>
            <a:r>
              <a:rPr lang="zh-CN" altLang="en-US" sz="2000" b="1" dirty="0"/>
              <a:t>质量控制点设置的原则</a:t>
            </a:r>
            <a:r>
              <a:rPr lang="zh-CN" altLang="en-US" sz="2000" dirty="0"/>
              <a:t>，根据项目的重要程度，即质量特性值对整个项目质量的影响程度加以确定。</a:t>
            </a:r>
          </a:p>
          <a:p>
            <a:pPr>
              <a:lnSpc>
                <a:spcPct val="150000"/>
              </a:lnSpc>
            </a:pPr>
            <a:r>
              <a:rPr lang="zh-CN" altLang="en-US" sz="2000" dirty="0"/>
              <a:t>设置质量控制点时，首先应对项目进行全面分析、比较，以明确质量控制点；其次应进一步分析所设置的质量控制点在项目实施过程中可能出现的质量问题、或造成质量隐患的原因，针对原因，应采取相应的对策予以预防。</a:t>
            </a:r>
          </a:p>
        </p:txBody>
      </p:sp>
    </p:spTree>
  </p:cSld>
  <p:clrMapOvr>
    <a:masterClrMapping/>
  </p:clrMapOvr>
  <p:transition>
    <p:cover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工序质量控制的基本原理</a:t>
            </a:r>
            <a:endParaRPr lang="zh-CN" altLang="zh-CN" dirty="0">
              <a:solidFill>
                <a:srgbClr val="C00000"/>
              </a:solidFill>
              <a:effectLst>
                <a:outerShdw blurRad="38100" dist="38100" dir="2700000" algn="tl">
                  <a:srgbClr val="000000">
                    <a:alpha val="43137"/>
                  </a:srgbClr>
                </a:outerShdw>
              </a:effectLst>
            </a:endParaRPr>
          </a:p>
        </p:txBody>
      </p:sp>
      <p:sp>
        <p:nvSpPr>
          <p:cNvPr id="29699" name="Rectangle 3"/>
          <p:cNvSpPr>
            <a:spLocks noGrp="1" noChangeArrowheads="1"/>
          </p:cNvSpPr>
          <p:nvPr>
            <p:ph type="body" idx="1"/>
          </p:nvPr>
        </p:nvSpPr>
        <p:spPr/>
        <p:txBody>
          <a:bodyPr/>
          <a:lstStyle/>
          <a:p>
            <a:pPr>
              <a:lnSpc>
                <a:spcPct val="150000"/>
              </a:lnSpc>
            </a:pPr>
            <a:r>
              <a:rPr lang="zh-CN" altLang="en-US" sz="2400" dirty="0" smtClean="0"/>
              <a:t>采用</a:t>
            </a:r>
            <a:r>
              <a:rPr lang="zh-CN" altLang="en-US" sz="2400" dirty="0"/>
              <a:t>数理统计方法，通过对工序一部分（子样）检验的数据，进行统计、分析，以判断工序的质量是否稳定、正常；若不稳定，产生异常情况，则必须采取对策和措施予以改进，从而实现对工序质量的控制。工序质量控制的基本原理决定了工序质量控制的程序。</a:t>
            </a:r>
          </a:p>
          <a:p>
            <a:pPr>
              <a:lnSpc>
                <a:spcPct val="150000"/>
              </a:lnSpc>
            </a:pPr>
            <a:r>
              <a:rPr lang="zh-CN" altLang="en-US" sz="2400" dirty="0"/>
              <a:t>工序质量管理，可以简单归纳为计划</a:t>
            </a:r>
            <a:r>
              <a:rPr lang="en-US" altLang="zh-CN" sz="2400" dirty="0">
                <a:latin typeface="Arial"/>
              </a:rPr>
              <a:t>—</a:t>
            </a:r>
            <a:r>
              <a:rPr lang="zh-CN" altLang="en-US" sz="2400" dirty="0"/>
              <a:t>执行</a:t>
            </a:r>
            <a:r>
              <a:rPr lang="en-US" altLang="zh-CN" sz="2400" dirty="0">
                <a:latin typeface="Arial"/>
              </a:rPr>
              <a:t>—</a:t>
            </a:r>
            <a:r>
              <a:rPr lang="zh-CN" altLang="en-US" sz="2400" dirty="0"/>
              <a:t>检查</a:t>
            </a:r>
            <a:r>
              <a:rPr lang="en-US" altLang="zh-CN" sz="2400" dirty="0">
                <a:latin typeface="Arial"/>
              </a:rPr>
              <a:t>—</a:t>
            </a:r>
            <a:r>
              <a:rPr lang="zh-CN" altLang="en-US" sz="2400" dirty="0"/>
              <a:t>处理的管理控制循环系统</a:t>
            </a:r>
            <a:r>
              <a:rPr lang="en-US" altLang="zh-CN" sz="2400" dirty="0"/>
              <a:t>.</a:t>
            </a:r>
          </a:p>
        </p:txBody>
      </p:sp>
    </p:spTree>
  </p:cSld>
  <p:clrMapOvr>
    <a:masterClrMapping/>
  </p:clrMapOvr>
  <p:transition>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工序质量管理循环系统</a:t>
            </a:r>
            <a:endParaRPr lang="zh-CN" altLang="zh-CN" sz="3600" dirty="0">
              <a:solidFill>
                <a:srgbClr val="C00000"/>
              </a:solidFill>
              <a:effectLst>
                <a:outerShdw blurRad="38100" dist="38100" dir="2700000" algn="tl">
                  <a:srgbClr val="000000">
                    <a:alpha val="43137"/>
                  </a:srgbClr>
                </a:outerShdw>
              </a:effectLst>
            </a:endParaRPr>
          </a:p>
        </p:txBody>
      </p:sp>
      <p:grpSp>
        <p:nvGrpSpPr>
          <p:cNvPr id="2" name="Group 4"/>
          <p:cNvGrpSpPr>
            <a:grpSpLocks/>
          </p:cNvGrpSpPr>
          <p:nvPr/>
        </p:nvGrpSpPr>
        <p:grpSpPr bwMode="auto">
          <a:xfrm>
            <a:off x="1691680" y="1196752"/>
            <a:ext cx="6121400" cy="4535487"/>
            <a:chOff x="3240" y="3936"/>
            <a:chExt cx="5220" cy="5304"/>
          </a:xfrm>
          <a:solidFill>
            <a:schemeClr val="accent2"/>
          </a:solidFill>
        </p:grpSpPr>
        <p:sp>
          <p:nvSpPr>
            <p:cNvPr id="30725" name="Rectangle 5"/>
            <p:cNvSpPr>
              <a:spLocks noChangeArrowheads="1"/>
            </p:cNvSpPr>
            <p:nvPr/>
          </p:nvSpPr>
          <p:spPr bwMode="auto">
            <a:xfrm>
              <a:off x="4680" y="3936"/>
              <a:ext cx="234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制定质量标准</a:t>
              </a:r>
              <a:endParaRPr lang="zh-CN" altLang="en-US" sz="1600" b="1">
                <a:solidFill>
                  <a:schemeClr val="bg1"/>
                </a:solidFill>
                <a:effectLst>
                  <a:outerShdw blurRad="38100" dist="38100" dir="2700000" algn="tl">
                    <a:srgbClr val="000000">
                      <a:alpha val="43137"/>
                    </a:srgbClr>
                  </a:outerShdw>
                </a:effectLst>
              </a:endParaRPr>
            </a:p>
          </p:txBody>
        </p:sp>
        <p:sp>
          <p:nvSpPr>
            <p:cNvPr id="30726" name="Rectangle 6"/>
            <p:cNvSpPr>
              <a:spLocks noChangeArrowheads="1"/>
            </p:cNvSpPr>
            <p:nvPr/>
          </p:nvSpPr>
          <p:spPr bwMode="auto">
            <a:xfrm>
              <a:off x="4680" y="4404"/>
              <a:ext cx="234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制定标准规程</a:t>
              </a:r>
              <a:endParaRPr lang="zh-CN" altLang="en-US" sz="1600" b="1">
                <a:solidFill>
                  <a:schemeClr val="bg1"/>
                </a:solidFill>
                <a:effectLst>
                  <a:outerShdw blurRad="38100" dist="38100" dir="2700000" algn="tl">
                    <a:srgbClr val="000000">
                      <a:alpha val="43137"/>
                    </a:srgbClr>
                  </a:outerShdw>
                </a:effectLst>
              </a:endParaRPr>
            </a:p>
          </p:txBody>
        </p:sp>
        <p:sp>
          <p:nvSpPr>
            <p:cNvPr id="30727" name="Rectangle 7"/>
            <p:cNvSpPr>
              <a:spLocks noChangeArrowheads="1"/>
            </p:cNvSpPr>
            <p:nvPr/>
          </p:nvSpPr>
          <p:spPr bwMode="auto">
            <a:xfrm>
              <a:off x="5220" y="4872"/>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培  训</a:t>
              </a:r>
              <a:endParaRPr lang="zh-CN" altLang="en-US" sz="1600" b="1">
                <a:solidFill>
                  <a:schemeClr val="bg1"/>
                </a:solidFill>
                <a:effectLst>
                  <a:outerShdw blurRad="38100" dist="38100" dir="2700000" algn="tl">
                    <a:srgbClr val="000000">
                      <a:alpha val="43137"/>
                    </a:srgbClr>
                  </a:outerShdw>
                </a:effectLst>
              </a:endParaRPr>
            </a:p>
          </p:txBody>
        </p:sp>
        <p:sp>
          <p:nvSpPr>
            <p:cNvPr id="30728" name="Rectangle 8"/>
            <p:cNvSpPr>
              <a:spLocks noChangeArrowheads="1"/>
            </p:cNvSpPr>
            <p:nvPr/>
          </p:nvSpPr>
          <p:spPr bwMode="auto">
            <a:xfrm>
              <a:off x="5220" y="5340"/>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作业</a:t>
              </a:r>
              <a:endParaRPr lang="zh-CN" altLang="en-US" sz="1600" b="1">
                <a:solidFill>
                  <a:schemeClr val="bg1"/>
                </a:solidFill>
                <a:effectLst>
                  <a:outerShdw blurRad="38100" dist="38100" dir="2700000" algn="tl">
                    <a:srgbClr val="000000">
                      <a:alpha val="43137"/>
                    </a:srgbClr>
                  </a:outerShdw>
                </a:effectLst>
              </a:endParaRPr>
            </a:p>
          </p:txBody>
        </p:sp>
        <p:sp>
          <p:nvSpPr>
            <p:cNvPr id="30729" name="Rectangle 9"/>
            <p:cNvSpPr>
              <a:spLocks noChangeArrowheads="1"/>
            </p:cNvSpPr>
            <p:nvPr/>
          </p:nvSpPr>
          <p:spPr bwMode="auto">
            <a:xfrm>
              <a:off x="6660" y="8928"/>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评  价</a:t>
              </a:r>
              <a:endParaRPr lang="zh-CN" altLang="en-US" sz="1600" b="1">
                <a:solidFill>
                  <a:schemeClr val="bg1"/>
                </a:solidFill>
                <a:effectLst>
                  <a:outerShdw blurRad="38100" dist="38100" dir="2700000" algn="tl">
                    <a:srgbClr val="000000">
                      <a:alpha val="43137"/>
                    </a:srgbClr>
                  </a:outerShdw>
                </a:effectLst>
              </a:endParaRPr>
            </a:p>
          </p:txBody>
        </p:sp>
        <p:sp>
          <p:nvSpPr>
            <p:cNvPr id="30730" name="Rectangle 10"/>
            <p:cNvSpPr>
              <a:spLocks noChangeArrowheads="1"/>
            </p:cNvSpPr>
            <p:nvPr/>
          </p:nvSpPr>
          <p:spPr bwMode="auto">
            <a:xfrm>
              <a:off x="5220" y="5808"/>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检  查</a:t>
              </a:r>
              <a:endParaRPr lang="zh-CN" altLang="en-US" sz="1600" b="1">
                <a:solidFill>
                  <a:schemeClr val="bg1"/>
                </a:solidFill>
                <a:effectLst>
                  <a:outerShdw blurRad="38100" dist="38100" dir="2700000" algn="tl">
                    <a:srgbClr val="000000">
                      <a:alpha val="43137"/>
                    </a:srgbClr>
                  </a:outerShdw>
                </a:effectLst>
              </a:endParaRPr>
            </a:p>
          </p:txBody>
        </p:sp>
        <p:sp>
          <p:nvSpPr>
            <p:cNvPr id="30731" name="Rectangle 11"/>
            <p:cNvSpPr>
              <a:spLocks noChangeArrowheads="1"/>
            </p:cNvSpPr>
            <p:nvPr/>
          </p:nvSpPr>
          <p:spPr bwMode="auto">
            <a:xfrm>
              <a:off x="3600" y="7056"/>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稳  定</a:t>
              </a:r>
              <a:endParaRPr lang="zh-CN" altLang="en-US" sz="1600" b="1">
                <a:solidFill>
                  <a:schemeClr val="bg1"/>
                </a:solidFill>
                <a:effectLst>
                  <a:outerShdw blurRad="38100" dist="38100" dir="2700000" algn="tl">
                    <a:srgbClr val="000000">
                      <a:alpha val="43137"/>
                    </a:srgbClr>
                  </a:outerShdw>
                </a:effectLst>
              </a:endParaRPr>
            </a:p>
          </p:txBody>
        </p:sp>
        <p:sp>
          <p:nvSpPr>
            <p:cNvPr id="30732" name="Rectangle 12"/>
            <p:cNvSpPr>
              <a:spLocks noChangeArrowheads="1"/>
            </p:cNvSpPr>
            <p:nvPr/>
          </p:nvSpPr>
          <p:spPr bwMode="auto">
            <a:xfrm>
              <a:off x="5220" y="6276"/>
              <a:ext cx="1260" cy="312"/>
            </a:xfrm>
            <a:prstGeom prst="rect">
              <a:avLst/>
            </a:prstGeom>
            <a:grpFill/>
            <a:ln w="9525">
              <a:solidFill>
                <a:srgbClr val="000000"/>
              </a:solidFill>
              <a:miter lim="800000"/>
              <a:headEnd/>
              <a:tailEnd/>
            </a:ln>
          </p:spPr>
          <p:txBody>
            <a:bodyPr lIns="0" tIns="0" rIns="0" bIns="0"/>
            <a:lstStyle/>
            <a:p>
              <a:pPr algn="ctr"/>
              <a:r>
                <a:rPr lang="zh-CN" altLang="en-US" sz="1600" b="1" dirty="0">
                  <a:solidFill>
                    <a:schemeClr val="bg1"/>
                  </a:solidFill>
                  <a:effectLst>
                    <a:outerShdw blurRad="38100" dist="38100" dir="2700000" algn="tl">
                      <a:srgbClr val="000000">
                        <a:alpha val="43137"/>
                      </a:srgbClr>
                    </a:outerShdw>
                  </a:effectLst>
                  <a:latin typeface="Times New Roman" pitchFamily="18" charset="0"/>
                </a:rPr>
                <a:t>判断工序状态</a:t>
              </a:r>
              <a:endParaRPr lang="zh-CN" altLang="en-US" sz="1600" b="1" dirty="0">
                <a:solidFill>
                  <a:schemeClr val="bg1"/>
                </a:solidFill>
                <a:effectLst>
                  <a:outerShdw blurRad="38100" dist="38100" dir="2700000" algn="tl">
                    <a:srgbClr val="000000">
                      <a:alpha val="43137"/>
                    </a:srgbClr>
                  </a:outerShdw>
                </a:effectLst>
              </a:endParaRPr>
            </a:p>
          </p:txBody>
        </p:sp>
        <p:sp>
          <p:nvSpPr>
            <p:cNvPr id="30733" name="Rectangle 13"/>
            <p:cNvSpPr>
              <a:spLocks noChangeArrowheads="1"/>
            </p:cNvSpPr>
            <p:nvPr/>
          </p:nvSpPr>
          <p:spPr bwMode="auto">
            <a:xfrm>
              <a:off x="6660" y="7524"/>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原因分析</a:t>
              </a:r>
              <a:endParaRPr lang="zh-CN" altLang="en-US" sz="1600" b="1">
                <a:solidFill>
                  <a:schemeClr val="bg1"/>
                </a:solidFill>
                <a:effectLst>
                  <a:outerShdw blurRad="38100" dist="38100" dir="2700000" algn="tl">
                    <a:srgbClr val="000000">
                      <a:alpha val="43137"/>
                    </a:srgbClr>
                  </a:outerShdw>
                </a:effectLst>
              </a:endParaRPr>
            </a:p>
          </p:txBody>
        </p:sp>
        <p:sp>
          <p:nvSpPr>
            <p:cNvPr id="30734" name="Rectangle 14"/>
            <p:cNvSpPr>
              <a:spLocks noChangeArrowheads="1"/>
            </p:cNvSpPr>
            <p:nvPr/>
          </p:nvSpPr>
          <p:spPr bwMode="auto">
            <a:xfrm>
              <a:off x="6660" y="7056"/>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失  控</a:t>
              </a:r>
              <a:endParaRPr lang="zh-CN" altLang="en-US" sz="1600" b="1">
                <a:solidFill>
                  <a:schemeClr val="bg1"/>
                </a:solidFill>
                <a:effectLst>
                  <a:outerShdw blurRad="38100" dist="38100" dir="2700000" algn="tl">
                    <a:srgbClr val="000000">
                      <a:alpha val="43137"/>
                    </a:srgbClr>
                  </a:outerShdw>
                </a:effectLst>
              </a:endParaRPr>
            </a:p>
          </p:txBody>
        </p:sp>
        <p:sp>
          <p:nvSpPr>
            <p:cNvPr id="30735" name="Rectangle 15"/>
            <p:cNvSpPr>
              <a:spLocks noChangeArrowheads="1"/>
            </p:cNvSpPr>
            <p:nvPr/>
          </p:nvSpPr>
          <p:spPr bwMode="auto">
            <a:xfrm>
              <a:off x="6660" y="7992"/>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确定对策</a:t>
              </a:r>
              <a:endParaRPr lang="zh-CN" altLang="en-US" sz="1600" b="1">
                <a:solidFill>
                  <a:schemeClr val="bg1"/>
                </a:solidFill>
                <a:effectLst>
                  <a:outerShdw blurRad="38100" dist="38100" dir="2700000" algn="tl">
                    <a:srgbClr val="000000">
                      <a:alpha val="43137"/>
                    </a:srgbClr>
                  </a:outerShdw>
                </a:effectLst>
              </a:endParaRPr>
            </a:p>
          </p:txBody>
        </p:sp>
        <p:sp>
          <p:nvSpPr>
            <p:cNvPr id="30736" name="Rectangle 16"/>
            <p:cNvSpPr>
              <a:spLocks noChangeArrowheads="1"/>
            </p:cNvSpPr>
            <p:nvPr/>
          </p:nvSpPr>
          <p:spPr bwMode="auto">
            <a:xfrm>
              <a:off x="6660" y="8460"/>
              <a:ext cx="1260" cy="312"/>
            </a:xfrm>
            <a:prstGeom prst="rect">
              <a:avLst/>
            </a:prstGeom>
            <a:grpFill/>
            <a:ln w="9525">
              <a:solidFill>
                <a:srgbClr val="000000"/>
              </a:solidFill>
              <a:miter lim="800000"/>
              <a:headEnd/>
              <a:tailEnd/>
            </a:ln>
          </p:spPr>
          <p:txBody>
            <a:bodyPr lIns="0" tIns="0" rIns="0" bIns="0"/>
            <a:lstStyle/>
            <a:p>
              <a:pPr algn="ctr"/>
              <a:r>
                <a:rPr lang="zh-CN" altLang="en-US" sz="1600" b="1">
                  <a:solidFill>
                    <a:schemeClr val="bg1"/>
                  </a:solidFill>
                  <a:effectLst>
                    <a:outerShdw blurRad="38100" dist="38100" dir="2700000" algn="tl">
                      <a:srgbClr val="000000">
                        <a:alpha val="43137"/>
                      </a:srgbClr>
                    </a:outerShdw>
                  </a:effectLst>
                  <a:latin typeface="Times New Roman" pitchFamily="18" charset="0"/>
                </a:rPr>
                <a:t>实施对策</a:t>
              </a:r>
              <a:endParaRPr lang="zh-CN" altLang="en-US" sz="1600" b="1">
                <a:solidFill>
                  <a:schemeClr val="bg1"/>
                </a:solidFill>
                <a:effectLst>
                  <a:outerShdw blurRad="38100" dist="38100" dir="2700000" algn="tl">
                    <a:srgbClr val="000000">
                      <a:alpha val="43137"/>
                    </a:srgbClr>
                  </a:outerShdw>
                </a:effectLst>
              </a:endParaRPr>
            </a:p>
          </p:txBody>
        </p:sp>
        <p:sp>
          <p:nvSpPr>
            <p:cNvPr id="30737" name="Line 17"/>
            <p:cNvSpPr>
              <a:spLocks noChangeShapeType="1"/>
            </p:cNvSpPr>
            <p:nvPr/>
          </p:nvSpPr>
          <p:spPr bwMode="auto">
            <a:xfrm>
              <a:off x="5825" y="4248"/>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grpSp>
          <p:nvGrpSpPr>
            <p:cNvPr id="3" name="Group 18"/>
            <p:cNvGrpSpPr>
              <a:grpSpLocks/>
            </p:cNvGrpSpPr>
            <p:nvPr/>
          </p:nvGrpSpPr>
          <p:grpSpPr bwMode="auto">
            <a:xfrm>
              <a:off x="4205" y="4716"/>
              <a:ext cx="3060" cy="4212"/>
              <a:chOff x="4140" y="4716"/>
              <a:chExt cx="3060" cy="4212"/>
            </a:xfrm>
            <a:grpFill/>
          </p:grpSpPr>
          <p:sp>
            <p:nvSpPr>
              <p:cNvPr id="30739" name="Line 19"/>
              <p:cNvSpPr>
                <a:spLocks noChangeShapeType="1"/>
              </p:cNvSpPr>
              <p:nvPr/>
            </p:nvSpPr>
            <p:spPr bwMode="auto">
              <a:xfrm>
                <a:off x="5760" y="4716"/>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0" name="Line 20"/>
              <p:cNvSpPr>
                <a:spLocks noChangeShapeType="1"/>
              </p:cNvSpPr>
              <p:nvPr/>
            </p:nvSpPr>
            <p:spPr bwMode="auto">
              <a:xfrm>
                <a:off x="5760" y="5184"/>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1" name="Line 21"/>
              <p:cNvSpPr>
                <a:spLocks noChangeShapeType="1"/>
              </p:cNvSpPr>
              <p:nvPr/>
            </p:nvSpPr>
            <p:spPr bwMode="auto">
              <a:xfrm>
                <a:off x="5760" y="5652"/>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2" name="Line 22"/>
              <p:cNvSpPr>
                <a:spLocks noChangeShapeType="1"/>
              </p:cNvSpPr>
              <p:nvPr/>
            </p:nvSpPr>
            <p:spPr bwMode="auto">
              <a:xfrm>
                <a:off x="5760" y="6120"/>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3" name="Line 23"/>
              <p:cNvSpPr>
                <a:spLocks noChangeShapeType="1"/>
              </p:cNvSpPr>
              <p:nvPr/>
            </p:nvSpPr>
            <p:spPr bwMode="auto">
              <a:xfrm>
                <a:off x="4140" y="6900"/>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4" name="Line 24"/>
              <p:cNvSpPr>
                <a:spLocks noChangeShapeType="1"/>
              </p:cNvSpPr>
              <p:nvPr/>
            </p:nvSpPr>
            <p:spPr bwMode="auto">
              <a:xfrm>
                <a:off x="7200" y="6900"/>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5" name="Line 25"/>
              <p:cNvSpPr>
                <a:spLocks noChangeShapeType="1"/>
              </p:cNvSpPr>
              <p:nvPr/>
            </p:nvSpPr>
            <p:spPr bwMode="auto">
              <a:xfrm>
                <a:off x="7200" y="7368"/>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6" name="Line 26"/>
              <p:cNvSpPr>
                <a:spLocks noChangeShapeType="1"/>
              </p:cNvSpPr>
              <p:nvPr/>
            </p:nvSpPr>
            <p:spPr bwMode="auto">
              <a:xfrm>
                <a:off x="7200" y="7836"/>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7" name="Line 27"/>
              <p:cNvSpPr>
                <a:spLocks noChangeShapeType="1"/>
              </p:cNvSpPr>
              <p:nvPr/>
            </p:nvSpPr>
            <p:spPr bwMode="auto">
              <a:xfrm>
                <a:off x="7200" y="8304"/>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48" name="Line 28"/>
              <p:cNvSpPr>
                <a:spLocks noChangeShapeType="1"/>
              </p:cNvSpPr>
              <p:nvPr/>
            </p:nvSpPr>
            <p:spPr bwMode="auto">
              <a:xfrm>
                <a:off x="7200" y="8772"/>
                <a:ext cx="0" cy="156"/>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grpSp>
        <p:sp>
          <p:nvSpPr>
            <p:cNvPr id="30749" name="Line 29"/>
            <p:cNvSpPr>
              <a:spLocks noChangeShapeType="1"/>
            </p:cNvSpPr>
            <p:nvPr/>
          </p:nvSpPr>
          <p:spPr bwMode="auto">
            <a:xfrm>
              <a:off x="5825" y="6588"/>
              <a:ext cx="0" cy="312"/>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0" name="Line 30"/>
            <p:cNvSpPr>
              <a:spLocks noChangeShapeType="1"/>
            </p:cNvSpPr>
            <p:nvPr/>
          </p:nvSpPr>
          <p:spPr bwMode="auto">
            <a:xfrm>
              <a:off x="4205" y="6900"/>
              <a:ext cx="3060" cy="0"/>
            </a:xfrm>
            <a:prstGeom prst="line">
              <a:avLst/>
            </a:prstGeom>
            <a:grpFill/>
            <a:ln w="9525">
              <a:solidFill>
                <a:srgbClr val="000000"/>
              </a:solidFill>
              <a:round/>
              <a:headEnd/>
              <a:tailEnd/>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1" name="Line 31"/>
            <p:cNvSpPr>
              <a:spLocks noChangeShapeType="1"/>
            </p:cNvSpPr>
            <p:nvPr/>
          </p:nvSpPr>
          <p:spPr bwMode="auto">
            <a:xfrm>
              <a:off x="3240" y="5496"/>
              <a:ext cx="1980" cy="0"/>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2" name="Line 32"/>
            <p:cNvSpPr>
              <a:spLocks noChangeShapeType="1"/>
            </p:cNvSpPr>
            <p:nvPr/>
          </p:nvSpPr>
          <p:spPr bwMode="auto">
            <a:xfrm>
              <a:off x="3240" y="5496"/>
              <a:ext cx="0" cy="1716"/>
            </a:xfrm>
            <a:prstGeom prst="line">
              <a:avLst/>
            </a:prstGeom>
            <a:grpFill/>
            <a:ln w="9525">
              <a:solidFill>
                <a:srgbClr val="000000"/>
              </a:solidFill>
              <a:round/>
              <a:headEnd/>
              <a:tailEnd/>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3" name="Line 33"/>
            <p:cNvSpPr>
              <a:spLocks noChangeShapeType="1"/>
            </p:cNvSpPr>
            <p:nvPr/>
          </p:nvSpPr>
          <p:spPr bwMode="auto">
            <a:xfrm>
              <a:off x="3240" y="7212"/>
              <a:ext cx="360" cy="0"/>
            </a:xfrm>
            <a:prstGeom prst="line">
              <a:avLst/>
            </a:prstGeom>
            <a:grpFill/>
            <a:ln w="9525">
              <a:solidFill>
                <a:srgbClr val="000000"/>
              </a:solidFill>
              <a:round/>
              <a:headEnd/>
              <a:tailEnd/>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4" name="Line 34"/>
            <p:cNvSpPr>
              <a:spLocks noChangeShapeType="1"/>
            </p:cNvSpPr>
            <p:nvPr/>
          </p:nvSpPr>
          <p:spPr bwMode="auto">
            <a:xfrm flipH="1">
              <a:off x="7020" y="4560"/>
              <a:ext cx="1440" cy="0"/>
            </a:xfrm>
            <a:prstGeom prst="line">
              <a:avLst/>
            </a:prstGeom>
            <a:grpFill/>
            <a:ln w="9525">
              <a:solidFill>
                <a:srgbClr val="000000"/>
              </a:solidFill>
              <a:round/>
              <a:headEnd/>
              <a:tailEnd type="stealth" w="med" len="sm"/>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5" name="Line 35"/>
            <p:cNvSpPr>
              <a:spLocks noChangeShapeType="1"/>
            </p:cNvSpPr>
            <p:nvPr/>
          </p:nvSpPr>
          <p:spPr bwMode="auto">
            <a:xfrm>
              <a:off x="8460" y="4560"/>
              <a:ext cx="0" cy="4524"/>
            </a:xfrm>
            <a:prstGeom prst="line">
              <a:avLst/>
            </a:prstGeom>
            <a:grpFill/>
            <a:ln w="9525">
              <a:solidFill>
                <a:srgbClr val="000000"/>
              </a:solidFill>
              <a:round/>
              <a:headEnd/>
              <a:tailEnd/>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sp>
          <p:nvSpPr>
            <p:cNvPr id="30756" name="Line 36"/>
            <p:cNvSpPr>
              <a:spLocks noChangeShapeType="1"/>
            </p:cNvSpPr>
            <p:nvPr/>
          </p:nvSpPr>
          <p:spPr bwMode="auto">
            <a:xfrm>
              <a:off x="7920" y="9084"/>
              <a:ext cx="540" cy="0"/>
            </a:xfrm>
            <a:prstGeom prst="line">
              <a:avLst/>
            </a:prstGeom>
            <a:grpFill/>
            <a:ln w="9525">
              <a:solidFill>
                <a:srgbClr val="000000"/>
              </a:solidFill>
              <a:round/>
              <a:headEnd/>
              <a:tailEnd/>
            </a:ln>
          </p:spPr>
          <p:txBody>
            <a:bodyPr/>
            <a:lstStyle/>
            <a:p>
              <a:endParaRPr lang="zh-CN" altLang="en-US" sz="2400" b="1">
                <a:solidFill>
                  <a:schemeClr val="bg1"/>
                </a:solidFill>
                <a:effectLst>
                  <a:outerShdw blurRad="38100" dist="38100" dir="2700000" algn="tl">
                    <a:srgbClr val="000000">
                      <a:alpha val="43137"/>
                    </a:srgbClr>
                  </a:outerShdw>
                </a:effectLst>
              </a:endParaRPr>
            </a:p>
          </p:txBody>
        </p:sp>
      </p:grpSp>
    </p:spTree>
  </p:cSld>
  <p:clrMapOvr>
    <a:masterClrMapping/>
  </p:clrMapOvr>
  <p:transition>
    <p:cover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68313" y="1412776"/>
            <a:ext cx="8229600" cy="4824536"/>
          </a:xfrm>
        </p:spPr>
        <p:txBody>
          <a:bodyPr/>
          <a:lstStyle/>
          <a:p>
            <a:pPr>
              <a:lnSpc>
                <a:spcPct val="150000"/>
              </a:lnSpc>
            </a:pPr>
            <a:endParaRPr lang="en-US" altLang="zh-CN" sz="2000" dirty="0"/>
          </a:p>
          <a:p>
            <a:pPr>
              <a:lnSpc>
                <a:spcPct val="150000"/>
              </a:lnSpc>
            </a:pPr>
            <a:r>
              <a:rPr lang="zh-CN" altLang="en-US" sz="2000" b="1" dirty="0" smtClean="0"/>
              <a:t>要点</a:t>
            </a:r>
            <a:r>
              <a:rPr lang="zh-CN" altLang="en-US" sz="2000" dirty="0" smtClean="0"/>
              <a:t>：</a:t>
            </a:r>
            <a:r>
              <a:rPr lang="zh-CN" altLang="en-US" sz="2000" dirty="0"/>
              <a:t>合格控制。即对项目进行全面的质量检查评定，判断项目是否达到预期的质量目标，对不合格项目提出处理办法，以保证项目产品符合质量要求。</a:t>
            </a:r>
          </a:p>
          <a:p>
            <a:pPr>
              <a:lnSpc>
                <a:spcPct val="150000"/>
              </a:lnSpc>
            </a:pPr>
            <a:r>
              <a:rPr lang="zh-CN" altLang="en-US" sz="2000" b="1" dirty="0"/>
              <a:t>收尾阶段项目质量管理的重要手段是</a:t>
            </a:r>
            <a:r>
              <a:rPr lang="en-US" altLang="zh-CN" sz="2000" b="1" dirty="0"/>
              <a:t>:</a:t>
            </a:r>
            <a:r>
              <a:rPr lang="zh-CN" altLang="en-US" sz="2000" dirty="0"/>
              <a:t>质量验收。</a:t>
            </a:r>
          </a:p>
          <a:p>
            <a:pPr>
              <a:lnSpc>
                <a:spcPct val="150000"/>
              </a:lnSpc>
            </a:pPr>
            <a:r>
              <a:rPr lang="zh-CN" altLang="en-US" sz="2000" b="1" dirty="0"/>
              <a:t>项目质量验收</a:t>
            </a:r>
            <a:r>
              <a:rPr lang="en-US" altLang="zh-CN" sz="2000" b="1" dirty="0"/>
              <a:t>:</a:t>
            </a:r>
            <a:r>
              <a:rPr lang="zh-CN" altLang="en-US" sz="2000" dirty="0"/>
              <a:t>是依据质量计划中的范围划分、指标要求和采购合同中的质量条款，遵循相关的质量检验评定标准，对项目的质量进行质量认可评定和办理验收手续的过程。</a:t>
            </a:r>
          </a:p>
          <a:p>
            <a:pPr>
              <a:lnSpc>
                <a:spcPct val="150000"/>
              </a:lnSpc>
            </a:pPr>
            <a:r>
              <a:rPr lang="zh-CN" altLang="en-US" sz="2000" b="1" dirty="0"/>
              <a:t>项目质量验收的结果</a:t>
            </a:r>
            <a:r>
              <a:rPr lang="en-US" altLang="zh-CN" sz="2000" b="1" dirty="0"/>
              <a:t>:</a:t>
            </a:r>
            <a:r>
              <a:rPr lang="zh-CN" altLang="en-US" sz="2000" dirty="0"/>
              <a:t>是产生质量验收评定报告和项目技术资料。</a:t>
            </a:r>
          </a:p>
        </p:txBody>
      </p:sp>
      <p:sp>
        <p:nvSpPr>
          <p:cNvPr id="5"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chemeClr val="accent2"/>
                </a:solidFill>
                <a:effectLst/>
                <a:uLnTx/>
                <a:uFillTx/>
                <a:latin typeface="+mj-lt"/>
                <a:ea typeface="+mj-ea"/>
                <a:cs typeface="+mj-cs"/>
              </a:rPr>
              <a:t>一、</a:t>
            </a: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项目不同阶段的质量管理</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6" name="矩形 5"/>
          <p:cNvSpPr/>
          <p:nvPr/>
        </p:nvSpPr>
        <p:spPr>
          <a:xfrm>
            <a:off x="251520" y="1124744"/>
            <a:ext cx="5138911" cy="738664"/>
          </a:xfrm>
          <a:prstGeom prst="rect">
            <a:avLst/>
          </a:prstGeom>
        </p:spPr>
        <p:txBody>
          <a:bodyPr wrap="square">
            <a:spAutoFit/>
          </a:bodyPr>
          <a:lstStyle/>
          <a:p>
            <a:pPr marL="342900" lvl="0" indent="-342900" eaLnBrk="0" hangingPunct="0">
              <a:lnSpc>
                <a:spcPct val="150000"/>
              </a:lnSpc>
              <a:spcBef>
                <a:spcPct val="20000"/>
              </a:spcBef>
              <a:buClr>
                <a:srgbClr val="333399"/>
              </a:buClr>
            </a:pPr>
            <a:r>
              <a:rPr lang="en-US" altLang="zh-CN" sz="2800" b="1" kern="0" dirty="0" smtClean="0">
                <a:solidFill>
                  <a:srgbClr val="7030A0"/>
                </a:solidFill>
                <a:effectLst>
                  <a:outerShdw blurRad="38100" dist="38100" dir="2700000" algn="tl">
                    <a:srgbClr val="C0C0C0"/>
                  </a:outerShdw>
                </a:effectLst>
                <a:latin typeface="黑体"/>
                <a:ea typeface="黑体"/>
              </a:rPr>
              <a:t>4、</a:t>
            </a:r>
            <a:r>
              <a:rPr lang="zh-CN" altLang="en-US" sz="2800" b="1" kern="0" dirty="0" smtClean="0">
                <a:solidFill>
                  <a:srgbClr val="7030A0"/>
                </a:solidFill>
                <a:effectLst>
                  <a:outerShdw blurRad="38100" dist="38100" dir="2700000" algn="tl">
                    <a:srgbClr val="C0C0C0"/>
                  </a:outerShdw>
                </a:effectLst>
                <a:latin typeface="黑体"/>
                <a:ea typeface="黑体"/>
              </a:rPr>
              <a:t>项目收尾阶段质量管理</a:t>
            </a:r>
            <a:endParaRPr lang="zh-CN" altLang="en-US" sz="2800" b="1" kern="0" dirty="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3600" dirty="0" smtClean="0"/>
              <a:t>二</a:t>
            </a:r>
            <a:r>
              <a:rPr lang="en-US" altLang="zh-CN" sz="3600" dirty="0" smtClean="0"/>
              <a:t>、</a:t>
            </a:r>
            <a:r>
              <a:rPr lang="zh-CN" altLang="en-US" sz="3600" dirty="0" smtClean="0"/>
              <a:t>项目</a:t>
            </a:r>
            <a:r>
              <a:rPr lang="zh-CN" altLang="en-US" sz="3600" dirty="0"/>
              <a:t>质量管理的基础工作</a:t>
            </a:r>
          </a:p>
        </p:txBody>
      </p:sp>
      <p:sp>
        <p:nvSpPr>
          <p:cNvPr id="33795" name="Rectangle 3"/>
          <p:cNvSpPr>
            <a:spLocks noGrp="1" noChangeArrowheads="1"/>
          </p:cNvSpPr>
          <p:nvPr>
            <p:ph type="body" idx="1"/>
          </p:nvPr>
        </p:nvSpPr>
        <p:spPr>
          <a:xfrm>
            <a:off x="611188" y="1643050"/>
            <a:ext cx="8343900" cy="4714908"/>
          </a:xfrm>
        </p:spPr>
        <p:txBody>
          <a:bodyPr/>
          <a:lstStyle/>
          <a:p>
            <a:pPr>
              <a:lnSpc>
                <a:spcPts val="2900"/>
              </a:lnSpc>
            </a:pPr>
            <a:r>
              <a:rPr lang="zh-CN" altLang="en-US" sz="2400" b="1" dirty="0" smtClean="0"/>
              <a:t>质量</a:t>
            </a:r>
            <a:r>
              <a:rPr lang="zh-CN" altLang="en-US" sz="2400" b="1" dirty="0"/>
              <a:t>教育的意义</a:t>
            </a:r>
          </a:p>
          <a:p>
            <a:pPr marL="541338" lvl="1" indent="447675">
              <a:lnSpc>
                <a:spcPts val="2900"/>
              </a:lnSpc>
              <a:buNone/>
            </a:pPr>
            <a:r>
              <a:rPr lang="zh-CN" altLang="en-US" sz="2000" dirty="0"/>
              <a:t>通过质量教育，增强项目参与者的</a:t>
            </a:r>
            <a:r>
              <a:rPr lang="zh-CN" altLang="en-US" sz="2000" dirty="0">
                <a:solidFill>
                  <a:srgbClr val="C00000"/>
                </a:solidFill>
              </a:rPr>
              <a:t>质量意识</a:t>
            </a:r>
            <a:r>
              <a:rPr lang="zh-CN" altLang="en-US" sz="2000" dirty="0"/>
              <a:t>，提高其思想觉悟和文化、科学、技术水平，才有可能高效、优质地完成项目。 </a:t>
            </a:r>
          </a:p>
          <a:p>
            <a:pPr lvl="1">
              <a:lnSpc>
                <a:spcPts val="2900"/>
              </a:lnSpc>
              <a:buNone/>
            </a:pPr>
            <a:r>
              <a:rPr lang="en-US" altLang="zh-CN" sz="2000" dirty="0"/>
              <a:t>(1) </a:t>
            </a:r>
            <a:r>
              <a:rPr lang="zh-CN" altLang="en-US" sz="2000" dirty="0"/>
              <a:t>开展质量教育是项目质量管理的出发点</a:t>
            </a:r>
          </a:p>
          <a:p>
            <a:pPr lvl="1">
              <a:lnSpc>
                <a:spcPts val="2900"/>
              </a:lnSpc>
              <a:buNone/>
            </a:pPr>
            <a:r>
              <a:rPr lang="en-US" altLang="zh-CN" sz="2000" dirty="0"/>
              <a:t>(2)</a:t>
            </a:r>
            <a:r>
              <a:rPr lang="zh-CN" altLang="en-US" sz="2000" dirty="0"/>
              <a:t>质量教育是企业竞争力的源泉</a:t>
            </a:r>
          </a:p>
          <a:p>
            <a:pPr lvl="1">
              <a:lnSpc>
                <a:spcPts val="2900"/>
              </a:lnSpc>
              <a:buNone/>
            </a:pPr>
            <a:r>
              <a:rPr lang="en-US" altLang="zh-CN" sz="2000" dirty="0"/>
              <a:t>(3)</a:t>
            </a:r>
            <a:r>
              <a:rPr lang="zh-CN" altLang="en-US" sz="2000" dirty="0"/>
              <a:t>开展质量教育是进行项目质量管理的基础和先决条件</a:t>
            </a:r>
          </a:p>
          <a:p>
            <a:pPr>
              <a:lnSpc>
                <a:spcPts val="2900"/>
              </a:lnSpc>
            </a:pPr>
            <a:r>
              <a:rPr lang="zh-CN" altLang="en-US" sz="2400" b="1" dirty="0" smtClean="0"/>
              <a:t>质量</a:t>
            </a:r>
            <a:r>
              <a:rPr lang="zh-CN" altLang="en-US" sz="2400" b="1" dirty="0"/>
              <a:t>教育的具体要求</a:t>
            </a:r>
            <a:endParaRPr lang="zh-CN" altLang="en-US" sz="2400" dirty="0"/>
          </a:p>
          <a:p>
            <a:pPr lvl="1">
              <a:lnSpc>
                <a:spcPts val="2900"/>
              </a:lnSpc>
              <a:buNone/>
            </a:pPr>
            <a:r>
              <a:rPr lang="en-US" altLang="zh-CN" sz="2000" dirty="0"/>
              <a:t>(1) </a:t>
            </a:r>
            <a:r>
              <a:rPr lang="zh-CN" altLang="en-US" sz="2000" dirty="0"/>
              <a:t>教育计划的系统性</a:t>
            </a:r>
          </a:p>
          <a:p>
            <a:pPr lvl="1">
              <a:lnSpc>
                <a:spcPts val="2900"/>
              </a:lnSpc>
              <a:buNone/>
            </a:pPr>
            <a:r>
              <a:rPr lang="en-US" altLang="zh-CN" sz="2000" dirty="0"/>
              <a:t>(2) </a:t>
            </a:r>
            <a:r>
              <a:rPr lang="zh-CN" altLang="en-US" sz="2000" dirty="0"/>
              <a:t>教育对象的层次性</a:t>
            </a:r>
          </a:p>
          <a:p>
            <a:pPr lvl="1">
              <a:lnSpc>
                <a:spcPts val="2900"/>
              </a:lnSpc>
              <a:buNone/>
            </a:pPr>
            <a:r>
              <a:rPr lang="en-US" altLang="zh-CN" sz="2000" dirty="0"/>
              <a:t>(3)</a:t>
            </a:r>
            <a:r>
              <a:rPr lang="zh-CN" altLang="en-US" sz="2000" dirty="0"/>
              <a:t>教育内容的针对性 </a:t>
            </a:r>
          </a:p>
          <a:p>
            <a:pPr lvl="1">
              <a:lnSpc>
                <a:spcPts val="2900"/>
              </a:lnSpc>
              <a:buNone/>
            </a:pPr>
            <a:r>
              <a:rPr lang="en-US" altLang="zh-CN" sz="2000" dirty="0"/>
              <a:t>(4)</a:t>
            </a:r>
            <a:r>
              <a:rPr lang="zh-CN" altLang="en-US" sz="2000" dirty="0"/>
              <a:t>教育方式的多样性 </a:t>
            </a:r>
          </a:p>
        </p:txBody>
      </p:sp>
      <p:sp>
        <p:nvSpPr>
          <p:cNvPr id="4" name="矩形 3"/>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1</a:t>
            </a:r>
            <a:r>
              <a:rPr lang="zh-CN" altLang="en-US" sz="2800" b="1" kern="0" dirty="0" smtClean="0">
                <a:solidFill>
                  <a:srgbClr val="7030A0"/>
                </a:solidFill>
                <a:effectLst>
                  <a:outerShdw blurRad="38100" dist="38100" dir="2700000" algn="tl">
                    <a:srgbClr val="C0C0C0"/>
                  </a:outerShdw>
                </a:effectLst>
                <a:latin typeface="黑体"/>
                <a:ea typeface="黑体"/>
              </a:rPr>
              <a:t>、质量</a:t>
            </a:r>
            <a:r>
              <a:rPr lang="zh-CN" altLang="en-US" sz="2800" b="1" kern="0" dirty="0" smtClean="0">
                <a:solidFill>
                  <a:srgbClr val="7030A0"/>
                </a:solidFill>
                <a:effectLst>
                  <a:outerShdw blurRad="38100" dist="38100" dir="2700000" algn="tl">
                    <a:srgbClr val="C0C0C0"/>
                  </a:outerShdw>
                </a:effectLst>
                <a:latin typeface="黑体"/>
                <a:ea typeface="黑体"/>
              </a:rPr>
              <a:t>教育工作</a:t>
            </a:r>
          </a:p>
        </p:txBody>
      </p:sp>
    </p:spTree>
  </p:cSld>
  <p:clrMapOvr>
    <a:masterClrMapping/>
  </p:clrMapOvr>
  <p:transition>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50825" y="1214422"/>
            <a:ext cx="8704263" cy="4918091"/>
          </a:xfrm>
        </p:spPr>
        <p:txBody>
          <a:bodyPr/>
          <a:lstStyle/>
          <a:p>
            <a:pPr>
              <a:lnSpc>
                <a:spcPct val="150000"/>
              </a:lnSpc>
            </a:pPr>
            <a:r>
              <a:rPr lang="zh-CN" altLang="en-US" sz="2400" b="1" dirty="0" smtClean="0"/>
              <a:t>质量</a:t>
            </a:r>
            <a:r>
              <a:rPr lang="zh-CN" altLang="en-US" sz="2400" b="1" dirty="0"/>
              <a:t>教育的基本内容</a:t>
            </a:r>
            <a:endParaRPr lang="zh-CN" altLang="en-US" sz="2400" dirty="0"/>
          </a:p>
          <a:p>
            <a:pPr lvl="1">
              <a:lnSpc>
                <a:spcPct val="150000"/>
              </a:lnSpc>
              <a:buNone/>
            </a:pPr>
            <a:r>
              <a:rPr lang="zh-CN" altLang="en-US" sz="2000" dirty="0"/>
              <a:t> </a:t>
            </a:r>
            <a:r>
              <a:rPr lang="en-US" altLang="zh-CN" sz="2000" dirty="0"/>
              <a:t>(1)</a:t>
            </a:r>
            <a:r>
              <a:rPr lang="zh-CN" altLang="en-US" sz="2000" dirty="0"/>
              <a:t>质量意识教育</a:t>
            </a:r>
          </a:p>
          <a:p>
            <a:pPr lvl="1">
              <a:lnSpc>
                <a:spcPct val="150000"/>
              </a:lnSpc>
              <a:buNone/>
            </a:pPr>
            <a:r>
              <a:rPr lang="en-US" altLang="zh-CN" sz="2000" dirty="0" smtClean="0"/>
              <a:t>	</a:t>
            </a:r>
            <a:r>
              <a:rPr lang="zh-CN" altLang="en-US" sz="2000" dirty="0" smtClean="0">
                <a:solidFill>
                  <a:srgbClr val="C00000"/>
                </a:solidFill>
              </a:rPr>
              <a:t>质量</a:t>
            </a:r>
            <a:r>
              <a:rPr lang="zh-CN" altLang="en-US" sz="2000" dirty="0">
                <a:solidFill>
                  <a:srgbClr val="C00000"/>
                </a:solidFill>
              </a:rPr>
              <a:t>意识教育被视为质量教育的首要</a:t>
            </a:r>
            <a:r>
              <a:rPr lang="zh-CN" altLang="en-US" sz="2000" dirty="0" smtClean="0">
                <a:solidFill>
                  <a:srgbClr val="C00000"/>
                </a:solidFill>
              </a:rPr>
              <a:t>内容。</a:t>
            </a:r>
            <a:endParaRPr lang="zh-CN" altLang="en-US" sz="2000" dirty="0">
              <a:solidFill>
                <a:srgbClr val="C00000"/>
              </a:solidFill>
            </a:endParaRPr>
          </a:p>
          <a:p>
            <a:pPr lvl="1">
              <a:lnSpc>
                <a:spcPct val="150000"/>
              </a:lnSpc>
              <a:buNone/>
            </a:pPr>
            <a:r>
              <a:rPr lang="zh-CN" altLang="en-US" sz="2000" dirty="0"/>
              <a:t> </a:t>
            </a:r>
            <a:r>
              <a:rPr lang="en-US" altLang="zh-CN" sz="2000" dirty="0"/>
              <a:t>(2)</a:t>
            </a:r>
            <a:r>
              <a:rPr lang="zh-CN" altLang="en-US" sz="2000" dirty="0"/>
              <a:t>质量管理知识教育</a:t>
            </a:r>
          </a:p>
          <a:p>
            <a:pPr lvl="1">
              <a:lnSpc>
                <a:spcPct val="150000"/>
              </a:lnSpc>
              <a:buNone/>
            </a:pPr>
            <a:r>
              <a:rPr lang="zh-CN" altLang="en-US" sz="2000" dirty="0"/>
              <a:t>    </a:t>
            </a:r>
            <a:r>
              <a:rPr lang="zh-CN" altLang="en-US" sz="2000" dirty="0">
                <a:solidFill>
                  <a:srgbClr val="C00000"/>
                </a:solidFill>
              </a:rPr>
              <a:t>质量管理知识的教育是质量教育的主体</a:t>
            </a:r>
            <a:r>
              <a:rPr lang="zh-CN" altLang="en-US" sz="2000" dirty="0" smtClean="0">
                <a:solidFill>
                  <a:srgbClr val="C00000"/>
                </a:solidFill>
              </a:rPr>
              <a:t>。通常</a:t>
            </a:r>
            <a:r>
              <a:rPr lang="zh-CN" altLang="en-US" sz="2000" dirty="0">
                <a:solidFill>
                  <a:srgbClr val="C00000"/>
                </a:solidFill>
              </a:rPr>
              <a:t>分为三个层次，即领导层、技术与管理人员和作业工人。 </a:t>
            </a:r>
          </a:p>
          <a:p>
            <a:pPr lvl="1">
              <a:lnSpc>
                <a:spcPct val="150000"/>
              </a:lnSpc>
              <a:buNone/>
            </a:pPr>
            <a:r>
              <a:rPr lang="en-US" altLang="zh-CN" sz="2000" dirty="0"/>
              <a:t>(3) </a:t>
            </a:r>
            <a:r>
              <a:rPr lang="zh-CN" altLang="en-US" sz="2000" dirty="0"/>
              <a:t>专业技术教育</a:t>
            </a:r>
          </a:p>
          <a:p>
            <a:pPr lvl="1">
              <a:lnSpc>
                <a:spcPct val="150000"/>
              </a:lnSpc>
              <a:buNone/>
            </a:pPr>
            <a:r>
              <a:rPr lang="en-US" altLang="zh-CN" sz="2000" dirty="0" smtClean="0"/>
              <a:t>	</a:t>
            </a:r>
            <a:r>
              <a:rPr lang="zh-CN" altLang="en-US" sz="2000" dirty="0" smtClean="0"/>
              <a:t>质量</a:t>
            </a:r>
            <a:r>
              <a:rPr lang="zh-CN" altLang="en-US" sz="2000" dirty="0"/>
              <a:t>教育中不可忽视的重要组成部分。 </a:t>
            </a:r>
          </a:p>
        </p:txBody>
      </p:sp>
      <p:sp>
        <p:nvSpPr>
          <p:cNvPr id="4" name="Rectangle 2"/>
          <p:cNvSpPr>
            <a:spLocks noGrp="1" noChangeArrowheads="1"/>
          </p:cNvSpPr>
          <p:nvPr>
            <p:ph type="title"/>
          </p:nvPr>
        </p:nvSpPr>
        <p:spPr>
          <a:xfrm>
            <a:off x="468313" y="46038"/>
            <a:ext cx="8207375" cy="935037"/>
          </a:xfrm>
        </p:spPr>
        <p:txBody>
          <a:bodyPr/>
          <a:lstStyle/>
          <a:p>
            <a:r>
              <a:rPr lang="zh-CN" altLang="en-US" sz="3600" dirty="0" smtClean="0"/>
              <a:t>二</a:t>
            </a:r>
            <a:r>
              <a:rPr lang="en-US" altLang="zh-CN" sz="3600" dirty="0" smtClean="0"/>
              <a:t>、</a:t>
            </a:r>
            <a:r>
              <a:rPr lang="zh-CN" altLang="en-US" sz="3600" dirty="0" smtClean="0"/>
              <a:t>项目</a:t>
            </a:r>
            <a:r>
              <a:rPr lang="zh-CN" altLang="en-US" sz="3600" dirty="0"/>
              <a:t>质量管理的基础工作</a:t>
            </a:r>
          </a:p>
        </p:txBody>
      </p:sp>
    </p:spTree>
  </p:cSld>
  <p:clrMapOvr>
    <a:masterClrMapping/>
  </p:clrMapOvr>
  <p:transition>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p:txBody>
          <a:bodyPr/>
          <a:lstStyle/>
          <a:p>
            <a:pPr>
              <a:lnSpc>
                <a:spcPct val="150000"/>
              </a:lnSpc>
            </a:pPr>
            <a:r>
              <a:rPr lang="zh-CN" altLang="en-US" sz="2400" b="1" dirty="0" smtClean="0"/>
              <a:t>加强</a:t>
            </a:r>
            <a:r>
              <a:rPr lang="zh-CN" altLang="en-US" sz="2400" b="1" dirty="0"/>
              <a:t>质量教育的主要措施</a:t>
            </a:r>
            <a:endParaRPr lang="zh-CN" altLang="en-US" sz="2400" dirty="0"/>
          </a:p>
          <a:p>
            <a:pPr lvl="1">
              <a:lnSpc>
                <a:spcPct val="150000"/>
              </a:lnSpc>
              <a:buNone/>
            </a:pPr>
            <a:r>
              <a:rPr lang="zh-CN" altLang="en-US" sz="2000" dirty="0"/>
              <a:t>    </a:t>
            </a:r>
            <a:r>
              <a:rPr lang="zh-CN" altLang="en-US" sz="2000" dirty="0">
                <a:solidFill>
                  <a:srgbClr val="C00000"/>
                </a:solidFill>
              </a:rPr>
              <a:t>质量教育主要依靠项目组织本身来进行</a:t>
            </a:r>
            <a:r>
              <a:rPr lang="zh-CN" altLang="en-US" sz="2000" dirty="0" smtClean="0">
                <a:solidFill>
                  <a:srgbClr val="C00000"/>
                </a:solidFill>
              </a:rPr>
              <a:t>。</a:t>
            </a:r>
            <a:endParaRPr lang="en-US" altLang="zh-CN" sz="2000" dirty="0" smtClean="0">
              <a:solidFill>
                <a:srgbClr val="C00000"/>
              </a:solidFill>
            </a:endParaRPr>
          </a:p>
          <a:p>
            <a:pPr lvl="1">
              <a:lnSpc>
                <a:spcPct val="150000"/>
              </a:lnSpc>
              <a:buNone/>
            </a:pPr>
            <a:r>
              <a:rPr lang="en-US" altLang="zh-CN" sz="2000" dirty="0" smtClean="0">
                <a:solidFill>
                  <a:srgbClr val="C00000"/>
                </a:solidFill>
              </a:rPr>
              <a:t>	</a:t>
            </a:r>
            <a:r>
              <a:rPr lang="zh-CN" altLang="en-US" sz="2000" dirty="0" smtClean="0">
                <a:solidFill>
                  <a:srgbClr val="C00000"/>
                </a:solidFill>
              </a:rPr>
              <a:t>关键</a:t>
            </a:r>
            <a:r>
              <a:rPr lang="zh-CN" altLang="en-US" sz="2000" dirty="0">
                <a:solidFill>
                  <a:srgbClr val="C00000"/>
                </a:solidFill>
              </a:rPr>
              <a:t>是领导的认识和重视程度。</a:t>
            </a:r>
          </a:p>
          <a:p>
            <a:pPr lvl="1">
              <a:lnSpc>
                <a:spcPct val="150000"/>
              </a:lnSpc>
              <a:buNone/>
            </a:pPr>
            <a:r>
              <a:rPr lang="en-US" altLang="zh-CN" sz="2000" dirty="0" smtClean="0"/>
              <a:t>(</a:t>
            </a:r>
            <a:r>
              <a:rPr lang="en-US" altLang="zh-CN" sz="2000" dirty="0"/>
              <a:t>1) </a:t>
            </a:r>
            <a:r>
              <a:rPr lang="zh-CN" altLang="en-US" sz="2000" dirty="0"/>
              <a:t>完善管理体制，落实质量教育职能</a:t>
            </a:r>
          </a:p>
          <a:p>
            <a:pPr lvl="1">
              <a:lnSpc>
                <a:spcPct val="150000"/>
              </a:lnSpc>
              <a:buNone/>
            </a:pPr>
            <a:r>
              <a:rPr lang="en-US" altLang="zh-CN" sz="2000" dirty="0"/>
              <a:t>(2) </a:t>
            </a:r>
            <a:r>
              <a:rPr lang="zh-CN" altLang="en-US" sz="2000" dirty="0"/>
              <a:t>制订质量教育规划   </a:t>
            </a:r>
          </a:p>
          <a:p>
            <a:pPr lvl="1">
              <a:lnSpc>
                <a:spcPct val="150000"/>
              </a:lnSpc>
              <a:buNone/>
            </a:pPr>
            <a:r>
              <a:rPr lang="en-US" altLang="zh-CN" sz="2000" dirty="0"/>
              <a:t>(3) </a:t>
            </a:r>
            <a:r>
              <a:rPr lang="zh-CN" altLang="en-US" sz="2000" dirty="0"/>
              <a:t>健全管理制度，明确考核评价办法</a:t>
            </a:r>
          </a:p>
        </p:txBody>
      </p:sp>
      <p:sp>
        <p:nvSpPr>
          <p:cNvPr id="4" name="Rectangle 2"/>
          <p:cNvSpPr>
            <a:spLocks noGrp="1" noChangeArrowheads="1"/>
          </p:cNvSpPr>
          <p:nvPr>
            <p:ph type="title"/>
          </p:nvPr>
        </p:nvSpPr>
        <p:spPr>
          <a:xfrm>
            <a:off x="468313" y="46038"/>
            <a:ext cx="8207375" cy="935037"/>
          </a:xfrm>
        </p:spPr>
        <p:txBody>
          <a:bodyPr/>
          <a:lstStyle/>
          <a:p>
            <a:r>
              <a:rPr lang="zh-CN" altLang="en-US" sz="3600" dirty="0" smtClean="0"/>
              <a:t>二</a:t>
            </a:r>
            <a:r>
              <a:rPr lang="en-US" altLang="zh-CN" sz="3600" dirty="0" smtClean="0"/>
              <a:t>、</a:t>
            </a:r>
            <a:r>
              <a:rPr lang="zh-CN" altLang="en-US" sz="3600" dirty="0" smtClean="0"/>
              <a:t>项目</a:t>
            </a:r>
            <a:r>
              <a:rPr lang="zh-CN" altLang="en-US" sz="3600" dirty="0"/>
              <a:t>质量管理的基础工作</a:t>
            </a:r>
          </a:p>
        </p:txBody>
      </p:sp>
    </p:spTree>
  </p:cSld>
  <p:clrMapOvr>
    <a:masterClrMapping/>
  </p:clrMapOvr>
  <p:transition>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0" y="3214686"/>
            <a:ext cx="9144000" cy="1357322"/>
          </a:xfrm>
          <a:prstGeom prst="rect">
            <a:avLst/>
          </a:prstGeom>
          <a:noFill/>
          <a:ln w="9525">
            <a:noFill/>
            <a:miter lim="800000"/>
            <a:headEnd/>
            <a:tailEnd/>
          </a:ln>
          <a:effectLst/>
        </p:spPr>
      </p:pic>
      <p:sp>
        <p:nvSpPr>
          <p:cNvPr id="3" name="Text Box 14"/>
          <p:cNvSpPr txBox="1">
            <a:spLocks noChangeArrowheads="1"/>
          </p:cNvSpPr>
          <p:nvPr/>
        </p:nvSpPr>
        <p:spPr bwMode="auto">
          <a:xfrm>
            <a:off x="395536" y="2071678"/>
            <a:ext cx="8280920" cy="830997"/>
          </a:xfrm>
          <a:prstGeom prst="rect">
            <a:avLst/>
          </a:prstGeom>
          <a:noFill/>
          <a:ln w="9525">
            <a:noFill/>
            <a:miter lim="800000"/>
            <a:headEnd/>
            <a:tailEnd/>
          </a:ln>
        </p:spPr>
        <p:txBody>
          <a:bodyPr wrap="square" anchorCtr="1">
            <a:spAutoFit/>
          </a:bodyPr>
          <a:lstStyle/>
          <a:p>
            <a:pPr algn="dist"/>
            <a:r>
              <a:rPr kumimoji="1" lang="zh-CN" altLang="en-US" sz="4800" dirty="0" smtClean="0">
                <a:solidFill>
                  <a:srgbClr val="00642D"/>
                </a:solidFill>
                <a:effectLst>
                  <a:outerShdw blurRad="38100" dist="38100" dir="2700000" algn="tl">
                    <a:srgbClr val="C0C0C0"/>
                  </a:outerShdw>
                </a:effectLst>
                <a:latin typeface="华文琥珀" pitchFamily="2" charset="-122"/>
                <a:ea typeface="华文琥珀" pitchFamily="2" charset="-122"/>
              </a:rPr>
              <a:t>第</a:t>
            </a:r>
            <a:r>
              <a:rPr kumimoji="1" lang="en-US" altLang="zh-CN" sz="4800" dirty="0" smtClean="0">
                <a:solidFill>
                  <a:srgbClr val="00642D"/>
                </a:solidFill>
                <a:effectLst>
                  <a:outerShdw blurRad="38100" dist="38100" dir="2700000" algn="tl">
                    <a:srgbClr val="C0C0C0"/>
                  </a:outerShdw>
                </a:effectLst>
                <a:latin typeface="华文琥珀" pitchFamily="2" charset="-122"/>
                <a:ea typeface="华文琥珀" pitchFamily="2" charset="-122"/>
              </a:rPr>
              <a:t>6</a:t>
            </a:r>
            <a:r>
              <a:rPr kumimoji="1" lang="zh-CN" altLang="en-US" sz="4800" dirty="0" smtClean="0">
                <a:solidFill>
                  <a:srgbClr val="00642D"/>
                </a:solidFill>
                <a:effectLst>
                  <a:outerShdw blurRad="38100" dist="38100" dir="2700000" algn="tl">
                    <a:srgbClr val="C0C0C0"/>
                  </a:outerShdw>
                </a:effectLst>
                <a:latin typeface="华文琥珀" pitchFamily="2" charset="-122"/>
                <a:ea typeface="华文琥珀" pitchFamily="2" charset="-122"/>
              </a:rPr>
              <a:t>章 项目质量形成过程管理</a:t>
            </a:r>
            <a:endParaRPr kumimoji="1" lang="zh-CN" altLang="en-US"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611188" y="1714488"/>
            <a:ext cx="8343900" cy="4418025"/>
          </a:xfrm>
        </p:spPr>
        <p:txBody>
          <a:bodyPr/>
          <a:lstStyle/>
          <a:p>
            <a:pPr>
              <a:lnSpc>
                <a:spcPct val="150000"/>
              </a:lnSpc>
            </a:pPr>
            <a:r>
              <a:rPr lang="zh-CN" altLang="en-US" sz="2400" b="1" dirty="0" smtClean="0"/>
              <a:t>标准</a:t>
            </a:r>
            <a:r>
              <a:rPr lang="zh-CN" altLang="en-US" sz="2400" b="1" dirty="0"/>
              <a:t>与标准化</a:t>
            </a:r>
            <a:endParaRPr lang="zh-CN" altLang="en-US" sz="2400" dirty="0"/>
          </a:p>
          <a:p>
            <a:pPr lvl="1">
              <a:lnSpc>
                <a:spcPct val="150000"/>
              </a:lnSpc>
              <a:buNone/>
            </a:pPr>
            <a:r>
              <a:rPr lang="en-US" altLang="zh-CN" sz="2000" b="1" dirty="0"/>
              <a:t>(1) </a:t>
            </a:r>
            <a:r>
              <a:rPr lang="zh-CN" altLang="en-US" sz="2000" b="1" dirty="0"/>
              <a:t>标准及其分类</a:t>
            </a:r>
            <a:r>
              <a:rPr lang="zh-CN" altLang="en-US" sz="2000" dirty="0"/>
              <a:t> </a:t>
            </a:r>
          </a:p>
          <a:p>
            <a:pPr marL="541338" lvl="1" indent="354013">
              <a:lnSpc>
                <a:spcPct val="150000"/>
              </a:lnSpc>
              <a:buNone/>
            </a:pPr>
            <a:r>
              <a:rPr lang="zh-CN" altLang="en-US" sz="2000" dirty="0"/>
              <a:t>标准是对重复性事物和概念所作出的统一规定，它以科研、技术和实践经验的综合权威性成果为基础，经</a:t>
            </a:r>
            <a:r>
              <a:rPr lang="zh-CN" altLang="en-US" sz="2000" dirty="0">
                <a:solidFill>
                  <a:srgbClr val="C00000"/>
                </a:solidFill>
              </a:rPr>
              <a:t>有关方面协商一致</a:t>
            </a:r>
            <a:r>
              <a:rPr lang="zh-CN" altLang="en-US" sz="2000" dirty="0"/>
              <a:t>由</a:t>
            </a:r>
            <a:r>
              <a:rPr lang="zh-CN" altLang="en-US" sz="2000" dirty="0">
                <a:solidFill>
                  <a:srgbClr val="C00000"/>
                </a:solidFill>
              </a:rPr>
              <a:t>主管机构批准</a:t>
            </a:r>
            <a:r>
              <a:rPr lang="zh-CN" altLang="en-US" sz="2000" dirty="0"/>
              <a:t>，以特定形式发布，作为</a:t>
            </a:r>
            <a:r>
              <a:rPr lang="zh-CN" altLang="en-US" sz="2000" dirty="0">
                <a:solidFill>
                  <a:srgbClr val="C00000"/>
                </a:solidFill>
              </a:rPr>
              <a:t>共同遵守</a:t>
            </a:r>
            <a:r>
              <a:rPr lang="zh-CN" altLang="en-US" sz="2000" dirty="0"/>
              <a:t>的准则和依据</a:t>
            </a:r>
            <a:r>
              <a:rPr lang="zh-CN" altLang="en-US" sz="2000" dirty="0" smtClean="0"/>
              <a:t>。</a:t>
            </a:r>
            <a:endParaRPr lang="en-US" altLang="zh-CN" sz="2000" dirty="0" smtClean="0"/>
          </a:p>
          <a:p>
            <a:pPr marL="541338" lvl="1" indent="354013">
              <a:lnSpc>
                <a:spcPct val="150000"/>
              </a:lnSpc>
              <a:buNone/>
            </a:pPr>
            <a:r>
              <a:rPr lang="zh-CN" altLang="en-US" sz="2000" dirty="0" smtClean="0">
                <a:latin typeface="Arial"/>
              </a:rPr>
              <a:t>“</a:t>
            </a:r>
            <a:r>
              <a:rPr lang="zh-CN" altLang="en-US" sz="2000" dirty="0" smtClean="0"/>
              <a:t>规范</a:t>
            </a:r>
            <a:r>
              <a:rPr lang="zh-CN" altLang="en-US" sz="2000" dirty="0" smtClean="0">
                <a:latin typeface="Arial"/>
              </a:rPr>
              <a:t>”</a:t>
            </a:r>
            <a:r>
              <a:rPr lang="zh-CN" altLang="en-US" sz="2000" dirty="0"/>
              <a:t>、</a:t>
            </a:r>
            <a:r>
              <a:rPr lang="zh-CN" altLang="en-US" sz="2000" dirty="0">
                <a:latin typeface="Arial"/>
              </a:rPr>
              <a:t>“</a:t>
            </a:r>
            <a:r>
              <a:rPr lang="zh-CN" altLang="en-US" sz="2000" dirty="0"/>
              <a:t>规程</a:t>
            </a:r>
            <a:r>
              <a:rPr lang="zh-CN" altLang="en-US" sz="2000" dirty="0">
                <a:latin typeface="Arial"/>
              </a:rPr>
              <a:t>”</a:t>
            </a:r>
            <a:r>
              <a:rPr lang="zh-CN" altLang="en-US" sz="2000" dirty="0"/>
              <a:t>就是标准的一种形式。</a:t>
            </a:r>
          </a:p>
          <a:p>
            <a:pPr lvl="1">
              <a:lnSpc>
                <a:spcPct val="150000"/>
              </a:lnSpc>
              <a:buNone/>
            </a:pPr>
            <a:r>
              <a:rPr lang="zh-CN" altLang="en-US" sz="2000" dirty="0"/>
              <a:t>标准按等级</a:t>
            </a:r>
            <a:r>
              <a:rPr lang="zh-CN" altLang="en-US" sz="2000" dirty="0" smtClean="0"/>
              <a:t>不同：国际标准</a:t>
            </a:r>
            <a:r>
              <a:rPr lang="zh-CN" altLang="en-US" sz="2000" dirty="0"/>
              <a:t>、国家标准、专业标准、企业标准。</a:t>
            </a:r>
          </a:p>
          <a:p>
            <a:pPr lvl="1">
              <a:lnSpc>
                <a:spcPct val="150000"/>
              </a:lnSpc>
              <a:buNone/>
            </a:pPr>
            <a:r>
              <a:rPr lang="zh-CN" altLang="en-US" sz="2000" dirty="0"/>
              <a:t>按标准化对象的特性</a:t>
            </a:r>
            <a:r>
              <a:rPr lang="zh-CN" altLang="en-US" sz="2000" dirty="0" smtClean="0"/>
              <a:t>不同：技术</a:t>
            </a:r>
            <a:r>
              <a:rPr lang="zh-CN" altLang="en-US" sz="2000" dirty="0"/>
              <a:t>标准、管理标准、服务标准。</a:t>
            </a:r>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accent2"/>
                </a:solidFill>
                <a:effectLst/>
                <a:uLnTx/>
                <a:uFillTx/>
                <a:latin typeface="+mj-lt"/>
                <a:ea typeface="+mj-ea"/>
                <a:cs typeface="+mj-cs"/>
              </a:rPr>
              <a:t>二</a:t>
            </a:r>
            <a:r>
              <a:rPr kumimoji="0" lang="en-US" altLang="zh-CN" sz="3600" b="1" i="0" u="none" strike="noStrike" kern="0" cap="none" spc="0" normalizeH="0" baseline="0" noProof="0" smtClean="0">
                <a:ln>
                  <a:noFill/>
                </a:ln>
                <a:solidFill>
                  <a:schemeClr val="accent2"/>
                </a:solidFill>
                <a:effectLst/>
                <a:uLnTx/>
                <a:uFillTx/>
                <a:latin typeface="+mj-lt"/>
                <a:ea typeface="+mj-ea"/>
                <a:cs typeface="+mj-cs"/>
              </a:rPr>
              <a:t>、</a:t>
            </a:r>
            <a:r>
              <a:rPr kumimoji="0" lang="zh-CN" altLang="en-US" sz="3600" b="1" i="0" u="none" strike="noStrike" kern="0" cap="none" spc="0" normalizeH="0" baseline="0" noProof="0" smtClean="0">
                <a:ln>
                  <a:noFill/>
                </a:ln>
                <a:solidFill>
                  <a:schemeClr val="accent2"/>
                </a:solidFill>
                <a:effectLst/>
                <a:uLnTx/>
                <a:uFillTx/>
                <a:latin typeface="+mj-lt"/>
                <a:ea typeface="+mj-ea"/>
                <a:cs typeface="+mj-cs"/>
              </a:rPr>
              <a:t>项目质量管理的基础工作</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2</a:t>
            </a:r>
            <a:r>
              <a:rPr lang="zh-CN" altLang="en-US" sz="2800" b="1" kern="0" dirty="0" smtClean="0">
                <a:solidFill>
                  <a:srgbClr val="7030A0"/>
                </a:solidFill>
                <a:effectLst>
                  <a:outerShdw blurRad="38100" dist="38100" dir="2700000" algn="tl">
                    <a:srgbClr val="C0C0C0"/>
                  </a:outerShdw>
                </a:effectLst>
                <a:latin typeface="黑体"/>
                <a:ea typeface="黑体"/>
              </a:rPr>
              <a:t>、标准</a:t>
            </a:r>
            <a:r>
              <a:rPr lang="zh-CN" altLang="en-US" sz="2800" b="1" kern="0" dirty="0" smtClean="0">
                <a:solidFill>
                  <a:srgbClr val="7030A0"/>
                </a:solidFill>
                <a:effectLst>
                  <a:outerShdw blurRad="38100" dist="38100" dir="2700000" algn="tl">
                    <a:srgbClr val="C0C0C0"/>
                  </a:outerShdw>
                </a:effectLst>
                <a:latin typeface="黑体"/>
                <a:ea typeface="黑体"/>
              </a:rPr>
              <a:t>化</a:t>
            </a:r>
            <a:r>
              <a:rPr lang="zh-CN" altLang="en-US" sz="2800" b="1" kern="0" dirty="0" smtClean="0">
                <a:solidFill>
                  <a:srgbClr val="7030A0"/>
                </a:solidFill>
                <a:effectLst>
                  <a:outerShdw blurRad="38100" dist="38100" dir="2700000" algn="tl">
                    <a:srgbClr val="C0C0C0"/>
                  </a:outerShdw>
                </a:effectLst>
                <a:latin typeface="黑体"/>
                <a:ea typeface="黑体"/>
              </a:rPr>
              <a:t>工作</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C0C0C0"/>
                  </a:outerShdw>
                </a:effectLst>
                <a:latin typeface="黑体"/>
              </a:rPr>
              <a:t>标准化工作</a:t>
            </a:r>
            <a:endParaRPr lang="zh-CN" altLang="zh-CN" sz="3600" dirty="0">
              <a:solidFill>
                <a:srgbClr val="C00000"/>
              </a:solidFill>
            </a:endParaRPr>
          </a:p>
        </p:txBody>
      </p:sp>
      <p:sp>
        <p:nvSpPr>
          <p:cNvPr id="38915" name="Rectangle 3"/>
          <p:cNvSpPr>
            <a:spLocks noGrp="1" noChangeArrowheads="1"/>
          </p:cNvSpPr>
          <p:nvPr>
            <p:ph type="body" idx="1"/>
          </p:nvPr>
        </p:nvSpPr>
        <p:spPr/>
        <p:txBody>
          <a:bodyPr/>
          <a:lstStyle/>
          <a:p>
            <a:pPr>
              <a:lnSpc>
                <a:spcPts val="3000"/>
              </a:lnSpc>
            </a:pPr>
            <a:r>
              <a:rPr lang="en-US" altLang="zh-CN" sz="2400" b="1" dirty="0"/>
              <a:t>1) </a:t>
            </a:r>
            <a:r>
              <a:rPr lang="zh-CN" altLang="en-US" sz="2400" b="1" dirty="0"/>
              <a:t>技术标准</a:t>
            </a:r>
            <a:r>
              <a:rPr lang="zh-CN" altLang="en-US" sz="2400" dirty="0"/>
              <a:t>，是对标准化领域需要协调统一的</a:t>
            </a:r>
            <a:r>
              <a:rPr lang="zh-CN" altLang="en-US" sz="2400" dirty="0">
                <a:solidFill>
                  <a:srgbClr val="C00000"/>
                </a:solidFill>
              </a:rPr>
              <a:t>技术性事项</a:t>
            </a:r>
            <a:r>
              <a:rPr lang="zh-CN" altLang="en-US" sz="2400" dirty="0"/>
              <a:t>制订的标准</a:t>
            </a:r>
            <a:r>
              <a:rPr lang="zh-CN" altLang="en-US" sz="2400" dirty="0" smtClean="0"/>
              <a:t>。</a:t>
            </a:r>
            <a:endParaRPr lang="zh-CN" altLang="en-US" sz="2400" dirty="0"/>
          </a:p>
          <a:p>
            <a:pPr lvl="1">
              <a:lnSpc>
                <a:spcPts val="3000"/>
              </a:lnSpc>
            </a:pPr>
            <a:r>
              <a:rPr lang="zh-CN" altLang="en-US" sz="2000" b="1" dirty="0"/>
              <a:t>基础标准。</a:t>
            </a:r>
            <a:r>
              <a:rPr lang="zh-CN" altLang="en-US" sz="2000" dirty="0"/>
              <a:t>指一定范围内作为其他标准的</a:t>
            </a:r>
            <a:r>
              <a:rPr lang="zh-CN" altLang="en-US" sz="2000" dirty="0">
                <a:solidFill>
                  <a:srgbClr val="C00000"/>
                </a:solidFill>
              </a:rPr>
              <a:t>基础并普遍使用</a:t>
            </a:r>
            <a:r>
              <a:rPr lang="zh-CN" altLang="en-US" sz="2000" dirty="0"/>
              <a:t>，具有</a:t>
            </a:r>
            <a:r>
              <a:rPr lang="zh-CN" altLang="en-US" sz="2000" dirty="0">
                <a:solidFill>
                  <a:srgbClr val="C00000"/>
                </a:solidFill>
              </a:rPr>
              <a:t>广泛指导意义</a:t>
            </a:r>
            <a:r>
              <a:rPr lang="zh-CN" altLang="en-US" sz="2000" dirty="0"/>
              <a:t>的标准。</a:t>
            </a:r>
          </a:p>
          <a:p>
            <a:pPr lvl="1">
              <a:lnSpc>
                <a:spcPts val="3000"/>
              </a:lnSpc>
            </a:pPr>
            <a:r>
              <a:rPr lang="zh-CN" altLang="en-US" sz="2000" b="1" dirty="0"/>
              <a:t>产品标准。</a:t>
            </a:r>
            <a:r>
              <a:rPr lang="zh-CN" altLang="en-US" sz="2000" dirty="0"/>
              <a:t>指为保证产品的适应性，对</a:t>
            </a:r>
            <a:r>
              <a:rPr lang="zh-CN" altLang="en-US" sz="2000" dirty="0">
                <a:solidFill>
                  <a:srgbClr val="C00000"/>
                </a:solidFill>
              </a:rPr>
              <a:t>产品</a:t>
            </a:r>
            <a:r>
              <a:rPr lang="zh-CN" altLang="en-US" sz="2000" dirty="0"/>
              <a:t>必须达到的</a:t>
            </a:r>
            <a:r>
              <a:rPr lang="zh-CN" altLang="en-US" sz="2000" dirty="0">
                <a:solidFill>
                  <a:srgbClr val="C00000"/>
                </a:solidFill>
              </a:rPr>
              <a:t>某些或全部要求</a:t>
            </a:r>
            <a:r>
              <a:rPr lang="zh-CN" altLang="en-US" sz="2000" dirty="0"/>
              <a:t>所制订的标准。</a:t>
            </a:r>
          </a:p>
          <a:p>
            <a:pPr lvl="1">
              <a:lnSpc>
                <a:spcPts val="3000"/>
              </a:lnSpc>
            </a:pPr>
            <a:r>
              <a:rPr lang="zh-CN" altLang="en-US" sz="2000" b="1" dirty="0"/>
              <a:t>方法标准。</a:t>
            </a:r>
            <a:r>
              <a:rPr lang="zh-CN" altLang="en-US" sz="2000" dirty="0"/>
              <a:t>指对以试验、检查、分析、测定、作业等</a:t>
            </a:r>
            <a:r>
              <a:rPr lang="zh-CN" altLang="en-US" sz="2000" dirty="0">
                <a:solidFill>
                  <a:srgbClr val="C00000"/>
                </a:solidFill>
              </a:rPr>
              <a:t>各种方法</a:t>
            </a:r>
            <a:r>
              <a:rPr lang="zh-CN" altLang="en-US" sz="2000" dirty="0"/>
              <a:t>为对象制订的标准。</a:t>
            </a:r>
          </a:p>
          <a:p>
            <a:pPr lvl="1">
              <a:lnSpc>
                <a:spcPts val="3000"/>
              </a:lnSpc>
            </a:pPr>
            <a:r>
              <a:rPr lang="zh-CN" altLang="en-US" sz="2000" b="1" dirty="0"/>
              <a:t>保护标准。</a:t>
            </a:r>
            <a:r>
              <a:rPr lang="zh-CN" altLang="en-US" sz="2000" dirty="0"/>
              <a:t>指以保护人和物的安全为目的而制订的标准，包括</a:t>
            </a:r>
            <a:r>
              <a:rPr lang="zh-CN" altLang="en-US" sz="2000" dirty="0">
                <a:solidFill>
                  <a:srgbClr val="C00000"/>
                </a:solidFill>
              </a:rPr>
              <a:t>安全、卫生、环境保护</a:t>
            </a:r>
            <a:r>
              <a:rPr lang="zh-CN" altLang="en-US" sz="2000" dirty="0"/>
              <a:t>等标准。</a:t>
            </a:r>
          </a:p>
        </p:txBody>
      </p:sp>
    </p:spTree>
  </p:cSld>
  <p:clrMapOvr>
    <a:masterClrMapping/>
  </p:clrMapOvr>
  <p:transition>
    <p:cover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68313" y="1285860"/>
            <a:ext cx="8486775" cy="5000660"/>
          </a:xfrm>
        </p:spPr>
        <p:txBody>
          <a:bodyPr/>
          <a:lstStyle/>
          <a:p>
            <a:pPr marL="539750">
              <a:lnSpc>
                <a:spcPts val="3000"/>
              </a:lnSpc>
            </a:pPr>
            <a:r>
              <a:rPr lang="en-US" altLang="zh-CN" sz="2400" b="1" dirty="0"/>
              <a:t>2) </a:t>
            </a:r>
            <a:r>
              <a:rPr lang="zh-CN" altLang="en-US" sz="2400" b="1" dirty="0"/>
              <a:t>管理标准</a:t>
            </a:r>
            <a:r>
              <a:rPr lang="zh-CN" altLang="en-US" sz="2400" dirty="0"/>
              <a:t>，是对标准化领域中需要统一</a:t>
            </a:r>
            <a:r>
              <a:rPr lang="zh-CN" altLang="en-US" sz="2400" dirty="0">
                <a:solidFill>
                  <a:srgbClr val="C00000"/>
                </a:solidFill>
              </a:rPr>
              <a:t>管理的事项</a:t>
            </a:r>
            <a:r>
              <a:rPr lang="zh-CN" altLang="en-US" sz="2400" dirty="0"/>
              <a:t>所制订的标准，它是项目管理工作的一般规定和基本管理制度</a:t>
            </a:r>
            <a:r>
              <a:rPr lang="zh-CN" altLang="en-US" sz="2400" dirty="0" smtClean="0"/>
              <a:t>。</a:t>
            </a:r>
            <a:endParaRPr lang="en-US" altLang="zh-CN" sz="2400" dirty="0" smtClean="0"/>
          </a:p>
          <a:p>
            <a:pPr marL="539750" lvl="1" indent="-342900">
              <a:lnSpc>
                <a:spcPts val="3000"/>
              </a:lnSpc>
            </a:pPr>
            <a:r>
              <a:rPr lang="zh-CN" altLang="en-US" sz="2000" dirty="0" smtClean="0"/>
              <a:t>它</a:t>
            </a:r>
            <a:r>
              <a:rPr lang="zh-CN" altLang="en-US" sz="2000" dirty="0"/>
              <a:t>具体表现为各种管理工作规程、业务守则、管理条例、规章制度等</a:t>
            </a:r>
            <a:r>
              <a:rPr lang="zh-CN" altLang="en-US" sz="2000" dirty="0" smtClean="0"/>
              <a:t>。</a:t>
            </a:r>
            <a:endParaRPr lang="en-US" altLang="zh-CN" sz="2000" dirty="0" smtClean="0"/>
          </a:p>
          <a:p>
            <a:pPr marL="539750" lvl="1" indent="-342900">
              <a:lnSpc>
                <a:spcPts val="3000"/>
              </a:lnSpc>
            </a:pPr>
            <a:r>
              <a:rPr lang="zh-CN" altLang="en-US" sz="2000" dirty="0" smtClean="0"/>
              <a:t>项目</a:t>
            </a:r>
            <a:r>
              <a:rPr lang="zh-CN" altLang="en-US" sz="2000" dirty="0"/>
              <a:t>质量管理不仅要求严格贯彻技术标准，而且要求实现管理业务标准。</a:t>
            </a:r>
          </a:p>
          <a:p>
            <a:pPr marL="539750">
              <a:lnSpc>
                <a:spcPts val="3000"/>
              </a:lnSpc>
            </a:pPr>
            <a:r>
              <a:rPr lang="en-US" altLang="zh-CN" sz="2400" b="1" dirty="0"/>
              <a:t>3) </a:t>
            </a:r>
            <a:r>
              <a:rPr lang="zh-CN" altLang="en-US" sz="2400" b="1" dirty="0"/>
              <a:t>服务标准</a:t>
            </a:r>
            <a:r>
              <a:rPr lang="zh-CN" altLang="en-US" sz="2400" dirty="0"/>
              <a:t>，是对某项</a:t>
            </a:r>
            <a:r>
              <a:rPr lang="zh-CN" altLang="en-US" sz="2400" dirty="0">
                <a:solidFill>
                  <a:srgbClr val="C00000"/>
                </a:solidFill>
              </a:rPr>
              <a:t>服务</a:t>
            </a:r>
            <a:r>
              <a:rPr lang="zh-CN" altLang="en-US" sz="2400" dirty="0"/>
              <a:t>要达到的要求所制订的标准。</a:t>
            </a:r>
          </a:p>
          <a:p>
            <a:pPr marL="177800" indent="-177800">
              <a:lnSpc>
                <a:spcPts val="3000"/>
              </a:lnSpc>
              <a:buNone/>
            </a:pPr>
            <a:r>
              <a:rPr lang="en-US" altLang="zh-CN" sz="2400" b="1" dirty="0"/>
              <a:t>(2)</a:t>
            </a:r>
            <a:r>
              <a:rPr lang="zh-CN" altLang="en-US" sz="2400" b="1" dirty="0"/>
              <a:t>标准化的范围和对象</a:t>
            </a:r>
          </a:p>
          <a:p>
            <a:pPr lvl="1">
              <a:lnSpc>
                <a:spcPts val="3000"/>
              </a:lnSpc>
            </a:pPr>
            <a:r>
              <a:rPr lang="zh-CN" altLang="en-US" sz="2000" dirty="0"/>
              <a:t>标准化的范围和对象是在经济技术、科学及管理等社会实践中的</a:t>
            </a:r>
            <a:r>
              <a:rPr lang="zh-CN" altLang="en-US" sz="2000" dirty="0">
                <a:solidFill>
                  <a:srgbClr val="C00000"/>
                </a:solidFill>
              </a:rPr>
              <a:t>重复性</a:t>
            </a:r>
            <a:r>
              <a:rPr lang="zh-CN" altLang="en-US" sz="2000" dirty="0"/>
              <a:t>事物和概念。</a:t>
            </a:r>
          </a:p>
        </p:txBody>
      </p:sp>
      <p:sp>
        <p:nvSpPr>
          <p:cNvPr id="4"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C0C0C0"/>
                  </a:outerShdw>
                </a:effectLst>
                <a:latin typeface="黑体"/>
              </a:rPr>
              <a:t>标准化工作</a:t>
            </a:r>
            <a:endParaRPr lang="zh-CN" altLang="zh-CN" sz="3600" dirty="0">
              <a:solidFill>
                <a:srgbClr val="C00000"/>
              </a:solidFill>
            </a:endParaRPr>
          </a:p>
        </p:txBody>
      </p:sp>
    </p:spTree>
  </p:cSld>
  <p:clrMapOvr>
    <a:masterClrMapping/>
  </p:clrMapOvr>
  <p:transition>
    <p:cover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pPr>
              <a:lnSpc>
                <a:spcPct val="150000"/>
              </a:lnSpc>
              <a:buNone/>
            </a:pPr>
            <a:r>
              <a:rPr lang="en-US" altLang="zh-CN" sz="2400" b="1" dirty="0"/>
              <a:t>(3)</a:t>
            </a:r>
            <a:r>
              <a:rPr lang="zh-CN" altLang="en-US" sz="2400" b="1" dirty="0"/>
              <a:t>标准化在质量管理中的作用</a:t>
            </a:r>
            <a:endParaRPr lang="zh-CN" altLang="en-US" sz="2400" dirty="0"/>
          </a:p>
          <a:p>
            <a:pPr marL="717550">
              <a:lnSpc>
                <a:spcPct val="150000"/>
              </a:lnSpc>
            </a:pPr>
            <a:r>
              <a:rPr lang="en-US" altLang="zh-CN" sz="2400" dirty="0"/>
              <a:t>1</a:t>
            </a:r>
            <a:r>
              <a:rPr lang="zh-CN" altLang="en-US" sz="2400" dirty="0"/>
              <a:t>）为质量管理提供目标和依据</a:t>
            </a:r>
          </a:p>
          <a:p>
            <a:pPr marL="717550">
              <a:lnSpc>
                <a:spcPct val="150000"/>
              </a:lnSpc>
            </a:pPr>
            <a:r>
              <a:rPr lang="en-US" altLang="zh-CN" sz="2400" dirty="0"/>
              <a:t>2</a:t>
            </a:r>
            <a:r>
              <a:rPr lang="zh-CN" altLang="en-US" sz="2400" dirty="0"/>
              <a:t>）建立项目实施的最佳秩序</a:t>
            </a:r>
          </a:p>
          <a:p>
            <a:pPr marL="717550">
              <a:lnSpc>
                <a:spcPct val="150000"/>
              </a:lnSpc>
            </a:pPr>
            <a:r>
              <a:rPr lang="en-US" altLang="zh-CN" sz="2400" dirty="0"/>
              <a:t>3</a:t>
            </a:r>
            <a:r>
              <a:rPr lang="zh-CN" altLang="en-US" sz="2400" dirty="0"/>
              <a:t>）实现科学管理，提高管理效率</a:t>
            </a:r>
          </a:p>
          <a:p>
            <a:pPr marL="717550">
              <a:lnSpc>
                <a:spcPct val="150000"/>
              </a:lnSpc>
            </a:pPr>
            <a:r>
              <a:rPr lang="en-US" altLang="zh-CN" sz="2400" dirty="0"/>
              <a:t>4</a:t>
            </a:r>
            <a:r>
              <a:rPr lang="zh-CN" altLang="en-US" sz="2400" dirty="0"/>
              <a:t>）增加企业竞争能力</a:t>
            </a:r>
          </a:p>
          <a:p>
            <a:pPr marL="717550">
              <a:lnSpc>
                <a:spcPct val="150000"/>
              </a:lnSpc>
            </a:pPr>
            <a:r>
              <a:rPr lang="en-US" altLang="zh-CN" sz="2400" dirty="0"/>
              <a:t>5</a:t>
            </a:r>
            <a:r>
              <a:rPr lang="zh-CN" altLang="en-US" sz="2400" dirty="0"/>
              <a:t>）提高项目质量，获得最佳经济效益</a:t>
            </a:r>
          </a:p>
          <a:p>
            <a:pPr marL="717550">
              <a:lnSpc>
                <a:spcPct val="150000"/>
              </a:lnSpc>
            </a:pPr>
            <a:r>
              <a:rPr lang="en-US" altLang="zh-CN" sz="2400" dirty="0"/>
              <a:t>6</a:t>
            </a:r>
            <a:r>
              <a:rPr lang="zh-CN" altLang="en-US" sz="2400" dirty="0"/>
              <a:t>）推动技术进步</a:t>
            </a:r>
          </a:p>
        </p:txBody>
      </p:sp>
      <p:sp>
        <p:nvSpPr>
          <p:cNvPr id="4"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C0C0C0"/>
                  </a:outerShdw>
                </a:effectLst>
                <a:latin typeface="黑体"/>
              </a:rPr>
              <a:t>标准化工作</a:t>
            </a:r>
            <a:endParaRPr lang="zh-CN" altLang="zh-CN" sz="3600" dirty="0">
              <a:solidFill>
                <a:srgbClr val="C00000"/>
              </a:solidFill>
            </a:endParaRPr>
          </a:p>
        </p:txBody>
      </p:sp>
    </p:spTree>
  </p:cSld>
  <p:clrMapOvr>
    <a:masterClrMapping/>
  </p:clrMapOvr>
  <p:transition>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95288" y="1071546"/>
            <a:ext cx="8559800" cy="5286412"/>
          </a:xfrm>
        </p:spPr>
        <p:txBody>
          <a:bodyPr/>
          <a:lstStyle/>
          <a:p>
            <a:pPr>
              <a:lnSpc>
                <a:spcPts val="2800"/>
              </a:lnSpc>
              <a:buNone/>
            </a:pPr>
            <a:r>
              <a:rPr lang="en-US" altLang="zh-CN" sz="2000" b="1" dirty="0"/>
              <a:t>(4)</a:t>
            </a:r>
            <a:r>
              <a:rPr lang="zh-CN" altLang="en-US" sz="2000" b="1" dirty="0"/>
              <a:t>开展标准化工作要注意的问题</a:t>
            </a:r>
            <a:r>
              <a:rPr lang="zh-CN" altLang="en-US" sz="2000" dirty="0"/>
              <a:t> </a:t>
            </a:r>
          </a:p>
          <a:p>
            <a:pPr marL="717550">
              <a:lnSpc>
                <a:spcPts val="2800"/>
              </a:lnSpc>
            </a:pPr>
            <a:r>
              <a:rPr lang="en-US" altLang="zh-CN" sz="2000" dirty="0" smtClean="0"/>
              <a:t>1</a:t>
            </a:r>
            <a:r>
              <a:rPr lang="zh-CN" altLang="en-US" sz="2000" dirty="0"/>
              <a:t>）坚持标准的权威性。</a:t>
            </a:r>
          </a:p>
          <a:p>
            <a:pPr marL="717550">
              <a:lnSpc>
                <a:spcPts val="2800"/>
              </a:lnSpc>
            </a:pPr>
            <a:r>
              <a:rPr lang="en-US" altLang="zh-CN" sz="2000" dirty="0"/>
              <a:t>2</a:t>
            </a:r>
            <a:r>
              <a:rPr lang="zh-CN" altLang="en-US" sz="2000" dirty="0"/>
              <a:t>）讲求标准的科学性。</a:t>
            </a:r>
          </a:p>
          <a:p>
            <a:pPr marL="717550">
              <a:lnSpc>
                <a:spcPts val="2800"/>
              </a:lnSpc>
            </a:pPr>
            <a:r>
              <a:rPr lang="en-US" altLang="zh-CN" sz="2000" dirty="0"/>
              <a:t>3</a:t>
            </a:r>
            <a:r>
              <a:rPr lang="zh-CN" altLang="en-US" sz="2000" dirty="0"/>
              <a:t>）注意制定标准的群众性。</a:t>
            </a:r>
          </a:p>
          <a:p>
            <a:pPr marL="717550">
              <a:lnSpc>
                <a:spcPts val="2800"/>
              </a:lnSpc>
            </a:pPr>
            <a:r>
              <a:rPr lang="en-US" altLang="zh-CN" sz="2000" dirty="0"/>
              <a:t>4</a:t>
            </a:r>
            <a:r>
              <a:rPr lang="zh-CN" altLang="en-US" sz="2000" dirty="0"/>
              <a:t>）实现标准的连贯性。</a:t>
            </a:r>
          </a:p>
          <a:p>
            <a:pPr>
              <a:lnSpc>
                <a:spcPts val="2800"/>
              </a:lnSpc>
              <a:buNone/>
            </a:pPr>
            <a:r>
              <a:rPr lang="en-US" altLang="zh-CN" sz="2000" b="1" dirty="0"/>
              <a:t>(5) </a:t>
            </a:r>
            <a:r>
              <a:rPr lang="zh-CN" altLang="en-US" sz="2000" b="1" dirty="0"/>
              <a:t>企业标准的含义和对象</a:t>
            </a:r>
          </a:p>
          <a:p>
            <a:pPr marL="717550">
              <a:lnSpc>
                <a:spcPts val="2800"/>
              </a:lnSpc>
            </a:pPr>
            <a:r>
              <a:rPr lang="en-US" altLang="zh-CN" sz="2000" dirty="0"/>
              <a:t>1</a:t>
            </a:r>
            <a:r>
              <a:rPr lang="zh-CN" altLang="en-US" sz="2000" dirty="0"/>
              <a:t>）企业标准的含义</a:t>
            </a:r>
          </a:p>
          <a:p>
            <a:pPr marL="717550">
              <a:lnSpc>
                <a:spcPts val="2800"/>
              </a:lnSpc>
              <a:buNone/>
            </a:pPr>
            <a:r>
              <a:rPr lang="en-US" altLang="zh-CN" sz="2000" dirty="0" smtClean="0"/>
              <a:t>	</a:t>
            </a:r>
            <a:r>
              <a:rPr lang="zh-CN" altLang="en-US" sz="1800" dirty="0" smtClean="0">
                <a:latin typeface="华文中宋" pitchFamily="2" charset="-122"/>
                <a:ea typeface="华文中宋" pitchFamily="2" charset="-122"/>
              </a:rPr>
              <a:t>企业</a:t>
            </a:r>
            <a:r>
              <a:rPr lang="zh-CN" altLang="en-US" sz="1800" dirty="0">
                <a:latin typeface="华文中宋" pitchFamily="2" charset="-122"/>
                <a:ea typeface="华文中宋" pitchFamily="2" charset="-122"/>
              </a:rPr>
              <a:t>标准是指由企（事）业或其上级有关机构批准，发布的</a:t>
            </a:r>
            <a:r>
              <a:rPr lang="zh-CN" altLang="en-US" sz="1800" dirty="0" smtClean="0">
                <a:latin typeface="华文中宋" pitchFamily="2" charset="-122"/>
                <a:ea typeface="华文中宋" pitchFamily="2" charset="-122"/>
              </a:rPr>
              <a:t>标准。</a:t>
            </a:r>
            <a:endParaRPr lang="en-US" altLang="zh-CN" sz="1800" dirty="0">
              <a:latin typeface="华文中宋" pitchFamily="2" charset="-122"/>
              <a:ea typeface="华文中宋" pitchFamily="2" charset="-122"/>
            </a:endParaRPr>
          </a:p>
          <a:p>
            <a:pPr marL="717550">
              <a:lnSpc>
                <a:spcPts val="2800"/>
              </a:lnSpc>
            </a:pPr>
            <a:r>
              <a:rPr lang="en-US" altLang="zh-CN" sz="2000" dirty="0"/>
              <a:t>2</a:t>
            </a:r>
            <a:r>
              <a:rPr lang="zh-CN" altLang="en-US" sz="2000" dirty="0"/>
              <a:t>）企业标准化的场合</a:t>
            </a:r>
          </a:p>
          <a:p>
            <a:pPr marL="1117600" lvl="1">
              <a:lnSpc>
                <a:spcPts val="2800"/>
              </a:lnSpc>
            </a:pPr>
            <a:r>
              <a:rPr lang="zh-CN" altLang="en-US" sz="1800" dirty="0" smtClean="0"/>
              <a:t>没有</a:t>
            </a:r>
            <a:r>
              <a:rPr lang="zh-CN" altLang="en-US" sz="1800" dirty="0"/>
              <a:t>国家标准、行业标准时，企业为建立正常生产、技术和管理秩序，要求制订企业标准。</a:t>
            </a:r>
          </a:p>
          <a:p>
            <a:pPr marL="1117600" lvl="1">
              <a:lnSpc>
                <a:spcPts val="2800"/>
              </a:lnSpc>
            </a:pPr>
            <a:r>
              <a:rPr lang="zh-CN" altLang="en-US" sz="1800" dirty="0"/>
              <a:t>虽说已有国家标准、行业标准，但为了更具体地贯彻国家标准、行业标准，需要制订企业标准。</a:t>
            </a:r>
          </a:p>
        </p:txBody>
      </p:sp>
      <p:sp>
        <p:nvSpPr>
          <p:cNvPr id="4"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C0C0C0"/>
                  </a:outerShdw>
                </a:effectLst>
                <a:latin typeface="黑体"/>
              </a:rPr>
              <a:t>标准化工作</a:t>
            </a:r>
            <a:endParaRPr lang="zh-CN" altLang="zh-CN" sz="3600" dirty="0">
              <a:solidFill>
                <a:srgbClr val="C00000"/>
              </a:solidFill>
            </a:endParaRPr>
          </a:p>
        </p:txBody>
      </p:sp>
    </p:spTree>
  </p:cSld>
  <p:clrMapOvr>
    <a:masterClrMapping/>
  </p:clrMapOvr>
  <p:transition>
    <p:cover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23850" y="1071546"/>
            <a:ext cx="8631238" cy="5429288"/>
          </a:xfrm>
        </p:spPr>
        <p:txBody>
          <a:bodyPr/>
          <a:lstStyle/>
          <a:p>
            <a:pPr>
              <a:lnSpc>
                <a:spcPts val="2800"/>
              </a:lnSpc>
            </a:pPr>
            <a:r>
              <a:rPr lang="zh-CN" altLang="en-US" sz="2400" b="1" dirty="0" smtClean="0"/>
              <a:t>标准</a:t>
            </a:r>
            <a:r>
              <a:rPr lang="zh-CN" altLang="en-US" sz="2400" b="1" dirty="0"/>
              <a:t>中的质量要求</a:t>
            </a:r>
            <a:endParaRPr lang="zh-CN" altLang="en-US" sz="2400" dirty="0"/>
          </a:p>
          <a:p>
            <a:pPr lvl="1">
              <a:lnSpc>
                <a:spcPts val="2800"/>
              </a:lnSpc>
            </a:pPr>
            <a:r>
              <a:rPr lang="zh-CN" altLang="en-US" sz="2000" dirty="0" smtClean="0"/>
              <a:t>生产</a:t>
            </a:r>
            <a:r>
              <a:rPr lang="zh-CN" altLang="en-US" sz="2000" dirty="0"/>
              <a:t>、工作、服务等各项</a:t>
            </a:r>
            <a:r>
              <a:rPr lang="zh-CN" altLang="en-US" sz="2000" dirty="0" smtClean="0"/>
              <a:t>活动，</a:t>
            </a:r>
            <a:r>
              <a:rPr lang="zh-CN" altLang="en-US" sz="2000" dirty="0"/>
              <a:t>需要明确</a:t>
            </a:r>
            <a:r>
              <a:rPr lang="zh-CN" altLang="en-US" sz="2000" dirty="0" smtClean="0"/>
              <a:t>提出并能够进行</a:t>
            </a:r>
            <a:r>
              <a:rPr lang="zh-CN" altLang="en-US" sz="2000" dirty="0"/>
              <a:t>检验的质量要求，这些质量要求构成了标准的核心。</a:t>
            </a:r>
          </a:p>
          <a:p>
            <a:pPr>
              <a:lnSpc>
                <a:spcPts val="2800"/>
              </a:lnSpc>
            </a:pPr>
            <a:r>
              <a:rPr lang="zh-CN" altLang="en-US" sz="2400" b="1" dirty="0" smtClean="0"/>
              <a:t>标准化</a:t>
            </a:r>
            <a:r>
              <a:rPr lang="zh-CN" altLang="en-US" sz="2400" b="1" dirty="0"/>
              <a:t>与质量管理的关系</a:t>
            </a:r>
            <a:endParaRPr lang="zh-CN" altLang="en-US" sz="2400" dirty="0"/>
          </a:p>
          <a:p>
            <a:pPr>
              <a:lnSpc>
                <a:spcPts val="2800"/>
              </a:lnSpc>
              <a:buNone/>
            </a:pPr>
            <a:r>
              <a:rPr lang="en-US" altLang="zh-CN" sz="2000" dirty="0"/>
              <a:t>(1) </a:t>
            </a:r>
            <a:r>
              <a:rPr lang="zh-CN" altLang="en-US" sz="2000" dirty="0"/>
              <a:t>标准化是进行质量管理的依据和基础</a:t>
            </a:r>
          </a:p>
          <a:p>
            <a:pPr lvl="1">
              <a:lnSpc>
                <a:spcPts val="2800"/>
              </a:lnSpc>
            </a:pPr>
            <a:r>
              <a:rPr lang="en-US" altLang="zh-CN" sz="2000" dirty="0" smtClean="0"/>
              <a:t>1</a:t>
            </a:r>
            <a:r>
              <a:rPr lang="en-US" altLang="zh-CN" sz="2000" dirty="0"/>
              <a:t>) </a:t>
            </a:r>
            <a:r>
              <a:rPr lang="zh-CN" altLang="en-US" sz="2000" dirty="0"/>
              <a:t>标准在质量方面的指标，就是质量管理目标的具体化和定量化。</a:t>
            </a:r>
          </a:p>
          <a:p>
            <a:pPr lvl="1">
              <a:lnSpc>
                <a:spcPts val="2800"/>
              </a:lnSpc>
            </a:pPr>
            <a:r>
              <a:rPr lang="en-US" altLang="zh-CN" sz="2000" dirty="0"/>
              <a:t>2) </a:t>
            </a:r>
            <a:r>
              <a:rPr lang="zh-CN" altLang="en-US" sz="2000" dirty="0"/>
              <a:t>项目组织的管理标准、工作标准则是实现管理目标的保证条件。 </a:t>
            </a:r>
          </a:p>
          <a:p>
            <a:pPr lvl="1">
              <a:lnSpc>
                <a:spcPts val="2800"/>
              </a:lnSpc>
            </a:pPr>
            <a:r>
              <a:rPr lang="en-US" altLang="zh-CN" sz="2000" dirty="0"/>
              <a:t>3) </a:t>
            </a:r>
            <a:r>
              <a:rPr lang="zh-CN" altLang="en-US" sz="2000" dirty="0"/>
              <a:t>项目组织的检测、检验</a:t>
            </a:r>
            <a:r>
              <a:rPr lang="zh-CN" altLang="en-US" sz="2000" dirty="0" smtClean="0"/>
              <a:t>等方法</a:t>
            </a:r>
            <a:r>
              <a:rPr lang="zh-CN" altLang="en-US" sz="2000" dirty="0"/>
              <a:t>标准是评价项目质量的准则和依据</a:t>
            </a:r>
            <a:r>
              <a:rPr lang="zh-CN" altLang="en-US" sz="2000" dirty="0" smtClean="0"/>
              <a:t>。</a:t>
            </a:r>
            <a:endParaRPr lang="en-US" altLang="zh-CN" sz="2000" dirty="0" smtClean="0"/>
          </a:p>
          <a:p>
            <a:pPr>
              <a:lnSpc>
                <a:spcPts val="2800"/>
              </a:lnSpc>
              <a:buNone/>
            </a:pPr>
            <a:r>
              <a:rPr lang="en-US" altLang="zh-CN" sz="2000" dirty="0" smtClean="0"/>
              <a:t>(2)</a:t>
            </a:r>
            <a:r>
              <a:rPr lang="zh-CN" altLang="en-US" sz="2000" dirty="0" smtClean="0"/>
              <a:t>标准化活动贯穿于项目质量管理的始终</a:t>
            </a:r>
          </a:p>
          <a:p>
            <a:pPr lvl="1">
              <a:lnSpc>
                <a:spcPts val="2800"/>
              </a:lnSpc>
            </a:pPr>
            <a:r>
              <a:rPr lang="zh-CN" altLang="en-US" sz="2000" dirty="0" smtClean="0"/>
              <a:t>项目质量管理是全过程的管理</a:t>
            </a:r>
            <a:r>
              <a:rPr lang="zh-CN" altLang="en-US" sz="2000" dirty="0" smtClean="0"/>
              <a:t>。四个阶段的项目</a:t>
            </a:r>
            <a:r>
              <a:rPr lang="zh-CN" altLang="en-US" sz="2000" dirty="0" smtClean="0"/>
              <a:t>质量的形成过程，也是项目质量管理的一个系统过程</a:t>
            </a:r>
            <a:r>
              <a:rPr lang="zh-CN" altLang="en-US" sz="2000" dirty="0" smtClean="0"/>
              <a:t>。质量</a:t>
            </a:r>
            <a:r>
              <a:rPr lang="zh-CN" altLang="en-US" sz="2000" dirty="0" smtClean="0"/>
              <a:t>的形成过程，也就是标准的制定、实施、验证、修订的过程。</a:t>
            </a:r>
          </a:p>
          <a:p>
            <a:pPr>
              <a:lnSpc>
                <a:spcPts val="2800"/>
              </a:lnSpc>
              <a:buNone/>
            </a:pPr>
            <a:r>
              <a:rPr lang="en-US" altLang="zh-CN" sz="2000" dirty="0" smtClean="0"/>
              <a:t>(3)</a:t>
            </a:r>
            <a:r>
              <a:rPr lang="zh-CN" altLang="en-US" sz="2000" dirty="0" smtClean="0"/>
              <a:t>标准与质量在循环中互相推动，共同提高</a:t>
            </a:r>
          </a:p>
          <a:p>
            <a:pPr>
              <a:lnSpc>
                <a:spcPts val="2800"/>
              </a:lnSpc>
            </a:pPr>
            <a:endParaRPr lang="en-US" altLang="zh-CN" dirty="0" smtClean="0"/>
          </a:p>
        </p:txBody>
      </p:sp>
      <p:sp>
        <p:nvSpPr>
          <p:cNvPr id="4"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C0C0C0"/>
                  </a:outerShdw>
                </a:effectLst>
                <a:latin typeface="黑体"/>
              </a:rPr>
              <a:t>标准化工作</a:t>
            </a:r>
            <a:endParaRPr lang="zh-CN" altLang="zh-CN" sz="3600" dirty="0">
              <a:solidFill>
                <a:srgbClr val="C00000"/>
              </a:solidFill>
            </a:endParaRPr>
          </a:p>
        </p:txBody>
      </p:sp>
    </p:spTree>
  </p:cSld>
  <p:clrMapOvr>
    <a:masterClrMapping/>
  </p:clrMapOvr>
  <p:transition>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539750" y="1643050"/>
            <a:ext cx="8415338" cy="4489463"/>
          </a:xfrm>
        </p:spPr>
        <p:txBody>
          <a:bodyPr/>
          <a:lstStyle/>
          <a:p>
            <a:pPr>
              <a:lnSpc>
                <a:spcPts val="2900"/>
              </a:lnSpc>
            </a:pPr>
            <a:r>
              <a:rPr lang="zh-CN" altLang="en-US" sz="2400" b="1" dirty="0" smtClean="0"/>
              <a:t>计量</a:t>
            </a:r>
            <a:r>
              <a:rPr lang="zh-CN" altLang="en-US" sz="2400" b="1" dirty="0"/>
              <a:t>工作的意义</a:t>
            </a:r>
            <a:endParaRPr lang="zh-CN" altLang="en-US" sz="2400" dirty="0"/>
          </a:p>
          <a:p>
            <a:pPr lvl="1">
              <a:lnSpc>
                <a:spcPts val="2900"/>
              </a:lnSpc>
            </a:pPr>
            <a:r>
              <a:rPr lang="zh-CN" altLang="en-US" sz="2000" dirty="0" smtClean="0"/>
              <a:t>是</a:t>
            </a:r>
            <a:r>
              <a:rPr lang="zh-CN" altLang="en-US" sz="2000" dirty="0"/>
              <a:t>项目质量管理一项重要的技术基础工作。</a:t>
            </a:r>
          </a:p>
          <a:p>
            <a:pPr lvl="1">
              <a:lnSpc>
                <a:spcPts val="2900"/>
              </a:lnSpc>
            </a:pPr>
            <a:r>
              <a:rPr lang="zh-CN" altLang="en-US" sz="2000" dirty="0" smtClean="0"/>
              <a:t>是</a:t>
            </a:r>
            <a:r>
              <a:rPr lang="zh-CN" altLang="en-US" sz="2000" dirty="0"/>
              <a:t>项目组织技术监督系统的重要组成部分</a:t>
            </a:r>
            <a:r>
              <a:rPr lang="en-US" altLang="zh-CN" sz="2000" dirty="0"/>
              <a:t>.</a:t>
            </a:r>
          </a:p>
          <a:p>
            <a:pPr lvl="1">
              <a:lnSpc>
                <a:spcPts val="2900"/>
              </a:lnSpc>
            </a:pPr>
            <a:r>
              <a:rPr lang="zh-CN" altLang="en-US" sz="2000" dirty="0" smtClean="0"/>
              <a:t>是</a:t>
            </a:r>
            <a:r>
              <a:rPr lang="zh-CN" altLang="en-US" sz="2000" dirty="0"/>
              <a:t>项目组织进行项目活动的基础。</a:t>
            </a:r>
          </a:p>
          <a:p>
            <a:pPr>
              <a:lnSpc>
                <a:spcPts val="2900"/>
              </a:lnSpc>
            </a:pPr>
            <a:r>
              <a:rPr lang="zh-CN" altLang="en-US" sz="2400" b="1" dirty="0" smtClean="0"/>
              <a:t>计量</a:t>
            </a:r>
            <a:r>
              <a:rPr lang="zh-CN" altLang="en-US" sz="2400" b="1" dirty="0"/>
              <a:t>工作的任务</a:t>
            </a:r>
            <a:endParaRPr lang="zh-CN" altLang="en-US" sz="2400" dirty="0"/>
          </a:p>
          <a:p>
            <a:pPr lvl="1">
              <a:lnSpc>
                <a:spcPts val="2900"/>
              </a:lnSpc>
            </a:pPr>
            <a:r>
              <a:rPr lang="zh-CN" altLang="en-US" sz="2000" dirty="0" smtClean="0"/>
              <a:t>首要</a:t>
            </a:r>
            <a:r>
              <a:rPr lang="zh-CN" altLang="en-US" sz="2000" dirty="0"/>
              <a:t>任务是为保证项目质量提供有效的</a:t>
            </a:r>
            <a:r>
              <a:rPr lang="zh-CN" altLang="en-US" sz="2000" dirty="0">
                <a:solidFill>
                  <a:srgbClr val="C00000"/>
                </a:solidFill>
              </a:rPr>
              <a:t>监督措施和技术保障</a:t>
            </a:r>
            <a:r>
              <a:rPr lang="zh-CN" altLang="en-US" sz="2000" dirty="0"/>
              <a:t>。</a:t>
            </a:r>
          </a:p>
          <a:p>
            <a:pPr lvl="1">
              <a:lnSpc>
                <a:spcPts val="2900"/>
              </a:lnSpc>
            </a:pPr>
            <a:r>
              <a:rPr lang="zh-CN" altLang="en-US" sz="2000" dirty="0" smtClean="0"/>
              <a:t>对</a:t>
            </a:r>
            <a:r>
              <a:rPr lang="zh-CN" altLang="en-US" sz="2000" dirty="0"/>
              <a:t>安全防护、环境检测及经营核算等方面的计量测试工作实行有效的管理。</a:t>
            </a:r>
          </a:p>
          <a:p>
            <a:pPr lvl="1">
              <a:lnSpc>
                <a:spcPts val="2900"/>
              </a:lnSpc>
            </a:pPr>
            <a:r>
              <a:rPr lang="zh-CN" altLang="en-US" sz="2000" dirty="0"/>
              <a:t>项目组织应建立起一种体系或制度</a:t>
            </a:r>
            <a:r>
              <a:rPr lang="zh-CN" altLang="en-US" sz="2000" dirty="0" smtClean="0"/>
              <a:t>，为各种计量</a:t>
            </a:r>
            <a:r>
              <a:rPr lang="zh-CN" altLang="en-US" sz="2000" dirty="0"/>
              <a:t>工作的科学性、法制性做出经济而有效的计量确认。</a:t>
            </a:r>
          </a:p>
        </p:txBody>
      </p:sp>
      <p:sp>
        <p:nvSpPr>
          <p:cNvPr id="4" name="矩形 3"/>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3</a:t>
            </a:r>
            <a:r>
              <a:rPr lang="zh-CN" altLang="en-US" sz="2800" b="1" kern="0" dirty="0" smtClean="0">
                <a:solidFill>
                  <a:srgbClr val="7030A0"/>
                </a:solidFill>
                <a:effectLst>
                  <a:outerShdw blurRad="38100" dist="38100" dir="2700000" algn="tl">
                    <a:srgbClr val="C0C0C0"/>
                  </a:outerShdw>
                </a:effectLst>
                <a:latin typeface="黑体"/>
                <a:ea typeface="黑体"/>
              </a:rPr>
              <a:t>、计量工作</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
        <p:nvSpPr>
          <p:cNvPr id="5"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二</a:t>
            </a:r>
            <a:r>
              <a:rPr kumimoji="0" lang="en-US" altLang="zh-CN" sz="3600" b="1" i="0" u="none" strike="noStrike" kern="0" cap="none" spc="0" normalizeH="0" baseline="0" noProof="0" dirty="0" smtClean="0">
                <a:ln>
                  <a:noFill/>
                </a:ln>
                <a:solidFill>
                  <a:schemeClr val="accent2"/>
                </a:solidFill>
                <a:effectLst/>
                <a:uLnTx/>
                <a:uFillTx/>
                <a:latin typeface="+mj-lt"/>
                <a:ea typeface="+mj-ea"/>
                <a:cs typeface="+mj-cs"/>
              </a:rPr>
              <a:t>、</a:t>
            </a: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项目质量管理的基础工作</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Tree>
  </p:cSld>
  <p:clrMapOvr>
    <a:masterClrMapping/>
  </p:clrMapOvr>
  <p:transition>
    <p:cover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z="3200" dirty="0" smtClean="0">
                <a:solidFill>
                  <a:srgbClr val="C00000"/>
                </a:solidFill>
                <a:effectLst>
                  <a:outerShdw blurRad="38100" dist="38100" dir="2700000" algn="tl">
                    <a:srgbClr val="000000">
                      <a:alpha val="43137"/>
                    </a:srgbClr>
                  </a:outerShdw>
                </a:effectLst>
              </a:rPr>
              <a:t>计量工作</a:t>
            </a:r>
            <a:endParaRPr lang="zh-CN" altLang="zh-CN" sz="3200" dirty="0">
              <a:solidFill>
                <a:srgbClr val="C00000"/>
              </a:solidFill>
              <a:effectLst>
                <a:outerShdw blurRad="38100" dist="38100" dir="2700000" algn="tl">
                  <a:srgbClr val="000000">
                    <a:alpha val="43137"/>
                  </a:srgbClr>
                </a:outerShdw>
              </a:effectLst>
            </a:endParaRPr>
          </a:p>
        </p:txBody>
      </p:sp>
      <p:sp>
        <p:nvSpPr>
          <p:cNvPr id="46083" name="Rectangle 3"/>
          <p:cNvSpPr>
            <a:spLocks noGrp="1" noChangeArrowheads="1"/>
          </p:cNvSpPr>
          <p:nvPr>
            <p:ph type="body" idx="1"/>
          </p:nvPr>
        </p:nvSpPr>
        <p:spPr/>
        <p:txBody>
          <a:bodyPr/>
          <a:lstStyle/>
          <a:p>
            <a:pPr>
              <a:lnSpc>
                <a:spcPct val="150000"/>
              </a:lnSpc>
            </a:pPr>
            <a:r>
              <a:rPr lang="zh-CN" altLang="en-US" sz="2400" b="1" dirty="0" smtClean="0"/>
              <a:t>计量</a:t>
            </a:r>
            <a:r>
              <a:rPr lang="zh-CN" altLang="en-US" sz="2400" b="1" dirty="0"/>
              <a:t>工作主要环节</a:t>
            </a:r>
            <a:endParaRPr lang="zh-CN" altLang="en-US" sz="2400" dirty="0"/>
          </a:p>
          <a:p>
            <a:pPr lvl="1">
              <a:lnSpc>
                <a:spcPct val="150000"/>
              </a:lnSpc>
            </a:pPr>
            <a:r>
              <a:rPr lang="en-US" altLang="zh-CN" sz="2000" dirty="0"/>
              <a:t>(1) </a:t>
            </a:r>
            <a:r>
              <a:rPr lang="zh-CN" altLang="en-US" sz="2000" dirty="0"/>
              <a:t>严格执行国家和有关部门统一的计量单位规定，保证量值传递的统一性。</a:t>
            </a:r>
          </a:p>
          <a:p>
            <a:pPr lvl="1">
              <a:lnSpc>
                <a:spcPct val="150000"/>
              </a:lnSpc>
            </a:pPr>
            <a:r>
              <a:rPr lang="en-US" altLang="zh-CN" sz="2000" dirty="0"/>
              <a:t>(2) </a:t>
            </a:r>
            <a:r>
              <a:rPr lang="zh-CN" altLang="en-US" sz="2000" dirty="0"/>
              <a:t>正确合理使用计量仪器和器具</a:t>
            </a:r>
            <a:r>
              <a:rPr lang="en-US" altLang="zh-CN" sz="2000" dirty="0"/>
              <a:t>.</a:t>
            </a:r>
          </a:p>
          <a:p>
            <a:pPr lvl="1">
              <a:lnSpc>
                <a:spcPct val="150000"/>
              </a:lnSpc>
            </a:pPr>
            <a:r>
              <a:rPr lang="en-US" altLang="zh-CN" sz="2000" dirty="0"/>
              <a:t>(3) </a:t>
            </a:r>
            <a:r>
              <a:rPr lang="zh-CN" altLang="en-US" sz="2000" dirty="0"/>
              <a:t>定期对计量仪器、器具进行检定</a:t>
            </a:r>
            <a:r>
              <a:rPr lang="en-US" altLang="zh-CN" sz="2000" dirty="0"/>
              <a:t>.</a:t>
            </a:r>
          </a:p>
          <a:p>
            <a:pPr lvl="1">
              <a:lnSpc>
                <a:spcPct val="150000"/>
              </a:lnSpc>
            </a:pPr>
            <a:r>
              <a:rPr lang="en-US" altLang="zh-CN" sz="2000" dirty="0"/>
              <a:t>(4) </a:t>
            </a:r>
            <a:r>
              <a:rPr lang="zh-CN" altLang="en-US" sz="2000" dirty="0"/>
              <a:t>及时修理和报废计量仪器、器具</a:t>
            </a:r>
            <a:r>
              <a:rPr lang="en-US" altLang="zh-CN" sz="2000" dirty="0"/>
              <a:t>.</a:t>
            </a:r>
          </a:p>
          <a:p>
            <a:pPr lvl="1">
              <a:lnSpc>
                <a:spcPct val="150000"/>
              </a:lnSpc>
            </a:pPr>
            <a:r>
              <a:rPr lang="en-US" altLang="zh-CN" sz="2000" dirty="0"/>
              <a:t>(5) </a:t>
            </a:r>
            <a:r>
              <a:rPr lang="zh-CN" altLang="en-US" sz="2000" dirty="0"/>
              <a:t>建立健全计量管理制度</a:t>
            </a:r>
            <a:r>
              <a:rPr lang="en-US" altLang="zh-CN" sz="2000" dirty="0"/>
              <a:t>.</a:t>
            </a:r>
          </a:p>
          <a:p>
            <a:pPr lvl="1">
              <a:lnSpc>
                <a:spcPct val="150000"/>
              </a:lnSpc>
            </a:pPr>
            <a:r>
              <a:rPr lang="en-US" altLang="zh-CN" sz="2000" dirty="0"/>
              <a:t>(6)</a:t>
            </a:r>
            <a:r>
              <a:rPr lang="zh-CN" altLang="en-US" sz="2000" dirty="0"/>
              <a:t>改进计量仪器、器具及计量方法，实现计量手段现代化。</a:t>
            </a:r>
          </a:p>
        </p:txBody>
      </p:sp>
    </p:spTree>
  </p:cSld>
  <p:clrMapOvr>
    <a:masterClrMapping/>
  </p:clrMapOvr>
  <p:transition>
    <p:cover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500034" y="1643050"/>
            <a:ext cx="8486775" cy="5214950"/>
          </a:xfrm>
        </p:spPr>
        <p:txBody>
          <a:bodyPr/>
          <a:lstStyle/>
          <a:p>
            <a:pPr>
              <a:lnSpc>
                <a:spcPts val="2900"/>
              </a:lnSpc>
              <a:buNone/>
            </a:pPr>
            <a:r>
              <a:rPr lang="en-US" altLang="zh-CN" sz="2400" b="1" dirty="0" smtClean="0"/>
              <a:t>(</a:t>
            </a:r>
            <a:r>
              <a:rPr lang="en-US" altLang="zh-CN" sz="2400" b="1" dirty="0"/>
              <a:t>1</a:t>
            </a:r>
            <a:r>
              <a:rPr lang="en-US" altLang="zh-CN" sz="2400" b="1" dirty="0" smtClean="0"/>
              <a:t>)</a:t>
            </a:r>
            <a:r>
              <a:rPr lang="zh-CN" altLang="en-US" sz="2400" b="1" dirty="0" smtClean="0"/>
              <a:t>质量</a:t>
            </a:r>
            <a:r>
              <a:rPr lang="zh-CN" altLang="en-US" sz="2400" b="1" dirty="0"/>
              <a:t>信息的含义和来源</a:t>
            </a:r>
          </a:p>
          <a:p>
            <a:pPr lvl="1" indent="330200">
              <a:lnSpc>
                <a:spcPts val="2900"/>
              </a:lnSpc>
              <a:buNone/>
            </a:pPr>
            <a:r>
              <a:rPr lang="zh-CN" altLang="en-US" sz="2000" dirty="0"/>
              <a:t>质量信息是指项目管理活动中和质量有关的各种数据、报表、资料、文件、文献、动向等。</a:t>
            </a:r>
          </a:p>
          <a:p>
            <a:pPr lvl="1">
              <a:lnSpc>
                <a:spcPts val="2900"/>
              </a:lnSpc>
              <a:buNone/>
            </a:pPr>
            <a:r>
              <a:rPr lang="zh-CN" altLang="en-US" sz="2000" dirty="0"/>
              <a:t>来源主要有</a:t>
            </a:r>
            <a:r>
              <a:rPr lang="en-US" altLang="zh-CN" sz="2000" dirty="0"/>
              <a:t>4</a:t>
            </a:r>
            <a:r>
              <a:rPr lang="zh-CN" altLang="en-US" sz="2000" dirty="0"/>
              <a:t>个方面：</a:t>
            </a:r>
          </a:p>
          <a:p>
            <a:pPr lvl="1">
              <a:lnSpc>
                <a:spcPts val="2900"/>
              </a:lnSpc>
            </a:pPr>
            <a:r>
              <a:rPr lang="en-US" altLang="zh-CN" sz="2000" dirty="0"/>
              <a:t>1) </a:t>
            </a:r>
            <a:r>
              <a:rPr lang="zh-CN" altLang="en-US" sz="2000" dirty="0" smtClean="0"/>
              <a:t>项目</a:t>
            </a:r>
            <a:r>
              <a:rPr lang="zh-CN" altLang="en-US" sz="2000" dirty="0"/>
              <a:t>实施全过程中发生的各种质量信息，即内部信息。</a:t>
            </a:r>
          </a:p>
          <a:p>
            <a:pPr lvl="1">
              <a:lnSpc>
                <a:spcPts val="2900"/>
              </a:lnSpc>
            </a:pPr>
            <a:r>
              <a:rPr lang="en-US" altLang="zh-CN" sz="2000" dirty="0"/>
              <a:t>2) </a:t>
            </a:r>
            <a:r>
              <a:rPr lang="zh-CN" altLang="en-US" sz="2000" dirty="0"/>
              <a:t>来自项目各相关方的各种质量信息。</a:t>
            </a:r>
          </a:p>
          <a:p>
            <a:pPr lvl="1">
              <a:lnSpc>
                <a:spcPts val="2900"/>
              </a:lnSpc>
            </a:pPr>
            <a:r>
              <a:rPr lang="en-US" altLang="zh-CN" sz="2000" dirty="0"/>
              <a:t>3) </a:t>
            </a:r>
            <a:r>
              <a:rPr lang="zh-CN" altLang="en-US" sz="2000" dirty="0"/>
              <a:t>国内外与项目有关的质量、技术、方法、测试、装备、管理的先进成果和发展动向方面的信息。</a:t>
            </a:r>
          </a:p>
          <a:p>
            <a:pPr lvl="1">
              <a:lnSpc>
                <a:spcPts val="2900"/>
              </a:lnSpc>
            </a:pPr>
            <a:r>
              <a:rPr lang="en-US" altLang="zh-CN" sz="2000" dirty="0"/>
              <a:t>4) </a:t>
            </a:r>
            <a:r>
              <a:rPr lang="zh-CN" altLang="en-US" sz="2000" dirty="0"/>
              <a:t>国家、地方和上级主管部门有关项目质量的方针、政策、原则、意见等。</a:t>
            </a:r>
          </a:p>
          <a:p>
            <a:pPr lvl="1">
              <a:lnSpc>
                <a:spcPts val="2900"/>
              </a:lnSpc>
            </a:pPr>
            <a:r>
              <a:rPr lang="en-US" altLang="zh-CN" sz="2000" dirty="0" smtClean="0"/>
              <a:t>2</a:t>
            </a:r>
            <a:r>
              <a:rPr lang="zh-CN" altLang="en-US" sz="2000" dirty="0"/>
              <a:t>）</a:t>
            </a:r>
            <a:r>
              <a:rPr lang="en-US" altLang="zh-CN" sz="2000" dirty="0" smtClean="0"/>
              <a:t>~4</a:t>
            </a:r>
            <a:r>
              <a:rPr lang="zh-CN" altLang="en-US" sz="2000" dirty="0" smtClean="0"/>
              <a:t>）称之为</a:t>
            </a:r>
            <a:r>
              <a:rPr lang="zh-CN" altLang="en-US" sz="2000" dirty="0"/>
              <a:t>外部信息。</a:t>
            </a:r>
          </a:p>
        </p:txBody>
      </p:sp>
      <p:sp>
        <p:nvSpPr>
          <p:cNvPr id="4" name="矩形 3"/>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4</a:t>
            </a:r>
            <a:r>
              <a:rPr lang="zh-CN" altLang="en-US" sz="2800" b="1" kern="0" dirty="0" smtClean="0">
                <a:solidFill>
                  <a:srgbClr val="7030A0"/>
                </a:solidFill>
                <a:effectLst>
                  <a:outerShdw blurRad="38100" dist="38100" dir="2700000" algn="tl">
                    <a:srgbClr val="C0C0C0"/>
                  </a:outerShdw>
                </a:effectLst>
                <a:latin typeface="黑体"/>
                <a:ea typeface="黑体"/>
              </a:rPr>
              <a:t>、质量信息工作</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
        <p:nvSpPr>
          <p:cNvPr id="5"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二</a:t>
            </a:r>
            <a:r>
              <a:rPr kumimoji="0" lang="en-US" altLang="zh-CN" sz="3600" b="1" i="0" u="none" strike="noStrike" kern="0" cap="none" spc="0" normalizeH="0" baseline="0" noProof="0" dirty="0" smtClean="0">
                <a:ln>
                  <a:noFill/>
                </a:ln>
                <a:solidFill>
                  <a:schemeClr val="accent2"/>
                </a:solidFill>
                <a:effectLst/>
                <a:uLnTx/>
                <a:uFillTx/>
                <a:latin typeface="+mj-lt"/>
                <a:ea typeface="+mj-ea"/>
                <a:cs typeface="+mj-cs"/>
              </a:rPr>
              <a:t>、</a:t>
            </a: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项目质量管理的基础工作</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Tree>
  </p:cSld>
  <p:clrMapOvr>
    <a:masterClrMapping/>
  </p:clrMapOvr>
  <p:transition>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684213" y="1714488"/>
            <a:ext cx="8270875" cy="4418025"/>
          </a:xfrm>
        </p:spPr>
        <p:txBody>
          <a:bodyPr/>
          <a:lstStyle/>
          <a:p>
            <a:pPr>
              <a:lnSpc>
                <a:spcPts val="2900"/>
              </a:lnSpc>
              <a:buNone/>
            </a:pPr>
            <a:r>
              <a:rPr lang="en-US" altLang="zh-CN" sz="2400" b="1" dirty="0"/>
              <a:t>(2) </a:t>
            </a:r>
            <a:r>
              <a:rPr lang="zh-CN" altLang="en-US" sz="2400" b="1" dirty="0"/>
              <a:t>质量信息的作用</a:t>
            </a:r>
          </a:p>
          <a:p>
            <a:pPr lvl="1">
              <a:lnSpc>
                <a:spcPts val="2900"/>
              </a:lnSpc>
            </a:pPr>
            <a:r>
              <a:rPr lang="en-US" altLang="zh-CN" sz="2000" dirty="0"/>
              <a:t>1</a:t>
            </a:r>
            <a:r>
              <a:rPr lang="zh-CN" altLang="en-US" sz="2000" dirty="0"/>
              <a:t>）进行决策、制定方针目标的依据</a:t>
            </a:r>
          </a:p>
          <a:p>
            <a:pPr lvl="1">
              <a:lnSpc>
                <a:spcPts val="2900"/>
              </a:lnSpc>
            </a:pPr>
            <a:r>
              <a:rPr lang="en-US" altLang="zh-CN" sz="2000" dirty="0"/>
              <a:t>2</a:t>
            </a:r>
            <a:r>
              <a:rPr lang="zh-CN" altLang="en-US" sz="2000" dirty="0"/>
              <a:t>）信息反馈是质量控制的最基本手段</a:t>
            </a:r>
          </a:p>
          <a:p>
            <a:pPr lvl="1">
              <a:lnSpc>
                <a:spcPts val="2900"/>
              </a:lnSpc>
            </a:pPr>
            <a:r>
              <a:rPr lang="en-US" altLang="zh-CN" sz="2000" dirty="0"/>
              <a:t>3</a:t>
            </a:r>
            <a:r>
              <a:rPr lang="zh-CN" altLang="en-US" sz="2000" dirty="0"/>
              <a:t>）认识和掌握项目质量规律的原始资料</a:t>
            </a:r>
          </a:p>
          <a:p>
            <a:pPr lvl="1">
              <a:lnSpc>
                <a:spcPts val="2900"/>
              </a:lnSpc>
            </a:pPr>
            <a:r>
              <a:rPr lang="en-US" altLang="zh-CN" sz="2000" dirty="0"/>
              <a:t>4</a:t>
            </a:r>
            <a:r>
              <a:rPr lang="zh-CN" altLang="en-US" sz="2000" dirty="0"/>
              <a:t>）考核评价质量的基础资料</a:t>
            </a:r>
          </a:p>
          <a:p>
            <a:pPr>
              <a:lnSpc>
                <a:spcPts val="2900"/>
              </a:lnSpc>
            </a:pPr>
            <a:r>
              <a:rPr lang="zh-CN" altLang="en-US" sz="2400" b="1" dirty="0" smtClean="0"/>
              <a:t>质量</a:t>
            </a:r>
            <a:r>
              <a:rPr lang="zh-CN" altLang="en-US" sz="2400" b="1" dirty="0"/>
              <a:t>信息反馈的基本要求</a:t>
            </a:r>
            <a:endParaRPr lang="zh-CN" altLang="en-US" sz="2400" dirty="0"/>
          </a:p>
          <a:p>
            <a:pPr lvl="1">
              <a:lnSpc>
                <a:spcPts val="2900"/>
              </a:lnSpc>
              <a:buNone/>
            </a:pPr>
            <a:r>
              <a:rPr lang="zh-CN" altLang="en-US" sz="2000" dirty="0"/>
              <a:t>质量信息反馈过程包括三个环节：</a:t>
            </a:r>
            <a:r>
              <a:rPr lang="zh-CN" altLang="en-US" sz="2000" dirty="0">
                <a:solidFill>
                  <a:srgbClr val="C00000"/>
                </a:solidFill>
              </a:rPr>
              <a:t>感受、分析和决断</a:t>
            </a:r>
            <a:r>
              <a:rPr lang="zh-CN" altLang="en-US" sz="2000" dirty="0"/>
              <a:t>。</a:t>
            </a:r>
          </a:p>
          <a:p>
            <a:pPr lvl="1">
              <a:lnSpc>
                <a:spcPts val="2900"/>
              </a:lnSpc>
            </a:pPr>
            <a:r>
              <a:rPr lang="en-US" altLang="zh-CN" sz="2000" dirty="0"/>
              <a:t>(1)</a:t>
            </a:r>
            <a:r>
              <a:rPr lang="zh-CN" altLang="en-US" sz="2000" dirty="0"/>
              <a:t>感受灵敏、迅速</a:t>
            </a:r>
          </a:p>
          <a:p>
            <a:pPr lvl="1">
              <a:lnSpc>
                <a:spcPts val="2900"/>
              </a:lnSpc>
            </a:pPr>
            <a:r>
              <a:rPr lang="en-US" altLang="zh-CN" sz="2000" dirty="0"/>
              <a:t>(2)</a:t>
            </a:r>
            <a:r>
              <a:rPr lang="zh-CN" altLang="en-US" sz="2000" dirty="0"/>
              <a:t>分析正确、全面</a:t>
            </a:r>
          </a:p>
          <a:p>
            <a:pPr lvl="1">
              <a:lnSpc>
                <a:spcPts val="2900"/>
              </a:lnSpc>
            </a:pPr>
            <a:r>
              <a:rPr lang="en-US" altLang="zh-CN" sz="2000" dirty="0"/>
              <a:t>(3) </a:t>
            </a:r>
            <a:r>
              <a:rPr lang="zh-CN" altLang="en-US" sz="2000" dirty="0"/>
              <a:t>决策果断、有力</a:t>
            </a:r>
          </a:p>
        </p:txBody>
      </p:sp>
      <p:sp>
        <p:nvSpPr>
          <p:cNvPr id="4" name="矩形 3"/>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4</a:t>
            </a:r>
            <a:r>
              <a:rPr lang="zh-CN" altLang="en-US" sz="2800" b="1" kern="0" dirty="0" smtClean="0">
                <a:solidFill>
                  <a:srgbClr val="7030A0"/>
                </a:solidFill>
                <a:effectLst>
                  <a:outerShdw blurRad="38100" dist="38100" dir="2700000" algn="tl">
                    <a:srgbClr val="C0C0C0"/>
                  </a:outerShdw>
                </a:effectLst>
                <a:latin typeface="黑体"/>
                <a:ea typeface="黑体"/>
              </a:rPr>
              <a:t>、质量信息工作</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
        <p:nvSpPr>
          <p:cNvPr id="5"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二</a:t>
            </a:r>
            <a:r>
              <a:rPr kumimoji="0" lang="en-US" altLang="zh-CN" sz="3600" b="1" i="0" u="none" strike="noStrike" kern="0" cap="none" spc="0" normalizeH="0" baseline="0" noProof="0" dirty="0" smtClean="0">
                <a:ln>
                  <a:noFill/>
                </a:ln>
                <a:solidFill>
                  <a:schemeClr val="accent2"/>
                </a:solidFill>
                <a:effectLst/>
                <a:uLnTx/>
                <a:uFillTx/>
                <a:latin typeface="+mj-lt"/>
                <a:ea typeface="+mj-ea"/>
                <a:cs typeface="+mj-cs"/>
              </a:rPr>
              <a:t>、</a:t>
            </a: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项目质量管理的基础工作</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Tree>
  </p:cSld>
  <p:clrMapOvr>
    <a:masterClrMapping/>
  </p:clrMapOvr>
  <p:transition>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主要内容</a:t>
            </a:r>
          </a:p>
        </p:txBody>
      </p:sp>
      <p:sp>
        <p:nvSpPr>
          <p:cNvPr id="8195" name="Rectangle 3"/>
          <p:cNvSpPr>
            <a:spLocks noGrp="1" noChangeArrowheads="1"/>
          </p:cNvSpPr>
          <p:nvPr>
            <p:ph type="body" idx="1"/>
          </p:nvPr>
        </p:nvSpPr>
        <p:spPr/>
        <p:txBody>
          <a:bodyPr/>
          <a:lstStyle/>
          <a:p>
            <a:r>
              <a:rPr lang="zh-CN" altLang="en-US" dirty="0"/>
              <a:t>熟悉项目不同阶段的质量管理</a:t>
            </a:r>
          </a:p>
          <a:p>
            <a:r>
              <a:rPr lang="zh-CN" altLang="en-US" dirty="0"/>
              <a:t>了解项目质量管理的基础工作</a:t>
            </a:r>
          </a:p>
          <a:p>
            <a:r>
              <a:rPr lang="zh-CN" altLang="en-US" dirty="0"/>
              <a:t>掌握项目质量管理组织</a:t>
            </a:r>
          </a:p>
        </p:txBody>
      </p:sp>
    </p:spTree>
  </p:cSld>
  <p:clrMapOvr>
    <a:masterClrMapping/>
  </p:clrMapOvr>
  <p:transition>
    <p:cover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539750" y="1714488"/>
            <a:ext cx="8415338" cy="4643470"/>
          </a:xfrm>
        </p:spPr>
        <p:txBody>
          <a:bodyPr/>
          <a:lstStyle/>
          <a:p>
            <a:pPr>
              <a:lnSpc>
                <a:spcPts val="2900"/>
              </a:lnSpc>
            </a:pPr>
            <a:r>
              <a:rPr lang="zh-CN" altLang="en-US" sz="2400" b="1" dirty="0" smtClean="0"/>
              <a:t>质量</a:t>
            </a:r>
            <a:r>
              <a:rPr lang="zh-CN" altLang="en-US" sz="2400" b="1" dirty="0"/>
              <a:t>信息的管理</a:t>
            </a:r>
            <a:endParaRPr lang="zh-CN" altLang="en-US" sz="2400" dirty="0"/>
          </a:p>
          <a:p>
            <a:pPr lvl="1">
              <a:lnSpc>
                <a:spcPts val="2900"/>
              </a:lnSpc>
            </a:pPr>
            <a:r>
              <a:rPr lang="en-US" altLang="zh-CN" sz="2000" dirty="0"/>
              <a:t>(1) </a:t>
            </a:r>
            <a:r>
              <a:rPr lang="zh-CN" altLang="en-US" sz="2000" dirty="0"/>
              <a:t>建立质量信息反馈网络和信息系统</a:t>
            </a:r>
          </a:p>
          <a:p>
            <a:pPr lvl="1" indent="515938">
              <a:lnSpc>
                <a:spcPts val="2900"/>
              </a:lnSpc>
              <a:buNone/>
            </a:pPr>
            <a:r>
              <a:rPr lang="zh-CN" altLang="en-US" sz="2000" dirty="0"/>
              <a:t>项目相关</a:t>
            </a:r>
            <a:r>
              <a:rPr lang="zh-CN" altLang="en-US" sz="2000" dirty="0" smtClean="0"/>
              <a:t>方从</a:t>
            </a:r>
            <a:r>
              <a:rPr lang="zh-CN" altLang="en-US" sz="2000" dirty="0"/>
              <a:t>信息收集开始，经过汇总、贮存、传递、分析、处理等环节的全过程质量信息反馈网络，并设有专门的机构或人员负责，形成完整的质量信息系统。</a:t>
            </a:r>
          </a:p>
          <a:p>
            <a:pPr lvl="1">
              <a:lnSpc>
                <a:spcPts val="2900"/>
              </a:lnSpc>
            </a:pPr>
            <a:r>
              <a:rPr lang="en-US" altLang="zh-CN" sz="2000" dirty="0"/>
              <a:t>(2) </a:t>
            </a:r>
            <a:r>
              <a:rPr lang="zh-CN" altLang="en-US" sz="2000" dirty="0"/>
              <a:t>实行分级管理</a:t>
            </a:r>
          </a:p>
          <a:p>
            <a:pPr lvl="1" indent="515938">
              <a:lnSpc>
                <a:spcPts val="2900"/>
              </a:lnSpc>
              <a:buNone/>
            </a:pPr>
            <a:r>
              <a:rPr lang="zh-CN" altLang="en-US" sz="2000" dirty="0"/>
              <a:t>不同的相关方、不同的部门和层次所掌握和需要的质量信息也不相同，因此应实行分级管理。</a:t>
            </a:r>
          </a:p>
          <a:p>
            <a:pPr lvl="1">
              <a:lnSpc>
                <a:spcPts val="2900"/>
              </a:lnSpc>
            </a:pPr>
            <a:r>
              <a:rPr lang="en-US" altLang="zh-CN" sz="2000" dirty="0"/>
              <a:t>(3) </a:t>
            </a:r>
            <a:r>
              <a:rPr lang="zh-CN" altLang="en-US" sz="2000" dirty="0"/>
              <a:t>加强对第一手质量信息的管理</a:t>
            </a:r>
          </a:p>
          <a:p>
            <a:pPr lvl="1">
              <a:lnSpc>
                <a:spcPts val="2900"/>
              </a:lnSpc>
            </a:pPr>
            <a:r>
              <a:rPr lang="en-US" altLang="zh-CN" sz="2000" dirty="0"/>
              <a:t>(4) </a:t>
            </a:r>
            <a:r>
              <a:rPr lang="zh-CN" altLang="en-US" sz="2000" dirty="0"/>
              <a:t>建立信息管理</a:t>
            </a:r>
            <a:r>
              <a:rPr lang="zh-CN" altLang="en-US" sz="2000" dirty="0" smtClean="0"/>
              <a:t>制度</a:t>
            </a:r>
            <a:endParaRPr lang="zh-CN" altLang="en-US" sz="2000" dirty="0"/>
          </a:p>
        </p:txBody>
      </p:sp>
      <p:sp>
        <p:nvSpPr>
          <p:cNvPr id="4" name="矩形 3"/>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4</a:t>
            </a:r>
            <a:r>
              <a:rPr lang="zh-CN" altLang="en-US" sz="2800" b="1" kern="0" dirty="0" smtClean="0">
                <a:solidFill>
                  <a:srgbClr val="7030A0"/>
                </a:solidFill>
                <a:effectLst>
                  <a:outerShdw blurRad="38100" dist="38100" dir="2700000" algn="tl">
                    <a:srgbClr val="C0C0C0"/>
                  </a:outerShdw>
                </a:effectLst>
                <a:latin typeface="黑体"/>
                <a:ea typeface="黑体"/>
              </a:rPr>
              <a:t>、质量信息工作</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
        <p:nvSpPr>
          <p:cNvPr id="5"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二</a:t>
            </a:r>
            <a:r>
              <a:rPr kumimoji="0" lang="en-US" altLang="zh-CN" sz="3600" b="1" i="0" u="none" strike="noStrike" kern="0" cap="none" spc="0" normalizeH="0" baseline="0" noProof="0" dirty="0" smtClean="0">
                <a:ln>
                  <a:noFill/>
                </a:ln>
                <a:solidFill>
                  <a:schemeClr val="accent2"/>
                </a:solidFill>
                <a:effectLst/>
                <a:uLnTx/>
                <a:uFillTx/>
                <a:latin typeface="+mj-lt"/>
                <a:ea typeface="+mj-ea"/>
                <a:cs typeface="+mj-cs"/>
              </a:rPr>
              <a:t>、</a:t>
            </a: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项目质量管理的基础工作</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Tree>
  </p:cSld>
  <p:clrMapOvr>
    <a:masterClrMapping/>
  </p:clrMapOvr>
  <p:transition>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z="3600" b="1" dirty="0" smtClean="0"/>
              <a:t>三、项目</a:t>
            </a:r>
            <a:r>
              <a:rPr lang="zh-CN" altLang="en-US" sz="3600" b="1" dirty="0"/>
              <a:t>质量管理组织</a:t>
            </a:r>
            <a:r>
              <a:rPr lang="zh-CN" altLang="en-US" sz="3600" dirty="0"/>
              <a:t> </a:t>
            </a:r>
          </a:p>
        </p:txBody>
      </p:sp>
      <p:sp>
        <p:nvSpPr>
          <p:cNvPr id="50179" name="Rectangle 3"/>
          <p:cNvSpPr>
            <a:spLocks noGrp="1" noChangeArrowheads="1"/>
          </p:cNvSpPr>
          <p:nvPr>
            <p:ph type="body" idx="1"/>
          </p:nvPr>
        </p:nvSpPr>
        <p:spPr>
          <a:xfrm>
            <a:off x="357158" y="1643051"/>
            <a:ext cx="8229600" cy="4000528"/>
          </a:xfrm>
        </p:spPr>
        <p:txBody>
          <a:bodyPr/>
          <a:lstStyle/>
          <a:p>
            <a:pPr marL="350838" lvl="1" indent="515938">
              <a:lnSpc>
                <a:spcPct val="150000"/>
              </a:lnSpc>
              <a:buNone/>
            </a:pPr>
            <a:r>
              <a:rPr lang="zh-CN" altLang="en-US" sz="2000" dirty="0" smtClean="0"/>
              <a:t>质量</a:t>
            </a:r>
            <a:r>
              <a:rPr lang="zh-CN" altLang="en-US" sz="2000" dirty="0"/>
              <a:t>责任制实质上就是通过制定一系列的规定和制度，具体体现项目各相关部门、机构和人员在质量工作中的</a:t>
            </a:r>
            <a:r>
              <a:rPr lang="zh-CN" altLang="en-US" sz="2000" dirty="0">
                <a:solidFill>
                  <a:srgbClr val="C00000"/>
                </a:solidFill>
              </a:rPr>
              <a:t>责权利</a:t>
            </a:r>
            <a:r>
              <a:rPr lang="zh-CN" altLang="en-US" sz="2000" dirty="0"/>
              <a:t>。</a:t>
            </a:r>
          </a:p>
          <a:p>
            <a:pPr>
              <a:lnSpc>
                <a:spcPct val="150000"/>
              </a:lnSpc>
            </a:pPr>
            <a:r>
              <a:rPr lang="zh-CN" altLang="en-US" sz="2400" b="1" dirty="0" smtClean="0"/>
              <a:t>建立</a:t>
            </a:r>
            <a:r>
              <a:rPr lang="zh-CN" altLang="en-US" sz="2400" b="1" dirty="0"/>
              <a:t>质量责任制的意义</a:t>
            </a:r>
          </a:p>
          <a:p>
            <a:pPr lvl="1">
              <a:lnSpc>
                <a:spcPct val="150000"/>
              </a:lnSpc>
            </a:pPr>
            <a:r>
              <a:rPr lang="en-US" altLang="zh-CN" sz="2000" dirty="0"/>
              <a:t>(1) </a:t>
            </a:r>
            <a:r>
              <a:rPr lang="zh-CN" altLang="en-US" sz="2000" dirty="0"/>
              <a:t>质量责任制是现代化大生产的需要</a:t>
            </a:r>
          </a:p>
          <a:p>
            <a:pPr lvl="1">
              <a:lnSpc>
                <a:spcPct val="150000"/>
              </a:lnSpc>
            </a:pPr>
            <a:r>
              <a:rPr lang="en-US" altLang="zh-CN" sz="2000" dirty="0"/>
              <a:t>(2) </a:t>
            </a:r>
            <a:r>
              <a:rPr lang="zh-CN" altLang="en-US" sz="2000" dirty="0"/>
              <a:t>质量责任制是建立技术经济责任制的首要环节</a:t>
            </a:r>
          </a:p>
          <a:p>
            <a:pPr lvl="1">
              <a:lnSpc>
                <a:spcPct val="150000"/>
              </a:lnSpc>
            </a:pPr>
            <a:r>
              <a:rPr lang="en-US" altLang="zh-CN" sz="2000" dirty="0"/>
              <a:t>(3) </a:t>
            </a:r>
            <a:r>
              <a:rPr lang="zh-CN" altLang="en-US" sz="2000" dirty="0"/>
              <a:t>质量责任制是实行全员管理的必然要求</a:t>
            </a:r>
          </a:p>
        </p:txBody>
      </p:sp>
      <p:sp>
        <p:nvSpPr>
          <p:cNvPr id="4" name="矩形 3"/>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1</a:t>
            </a:r>
            <a:r>
              <a:rPr lang="zh-CN" altLang="en-US" sz="2800" b="1" kern="0" dirty="0" smtClean="0">
                <a:solidFill>
                  <a:srgbClr val="7030A0"/>
                </a:solidFill>
                <a:effectLst>
                  <a:outerShdw blurRad="38100" dist="38100" dir="2700000" algn="tl">
                    <a:srgbClr val="C0C0C0"/>
                  </a:outerShdw>
                </a:effectLst>
                <a:latin typeface="黑体"/>
                <a:ea typeface="黑体"/>
              </a:rPr>
              <a:t>、项目质量责任制</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95288" y="1714488"/>
            <a:ext cx="8559800" cy="4418025"/>
          </a:xfrm>
        </p:spPr>
        <p:txBody>
          <a:bodyPr/>
          <a:lstStyle/>
          <a:p>
            <a:pPr>
              <a:lnSpc>
                <a:spcPct val="150000"/>
              </a:lnSpc>
            </a:pPr>
            <a:r>
              <a:rPr lang="zh-CN" altLang="en-US" sz="2400" b="1" dirty="0" smtClean="0"/>
              <a:t>如何</a:t>
            </a:r>
            <a:r>
              <a:rPr lang="zh-CN" altLang="en-US" sz="2400" b="1" dirty="0"/>
              <a:t>建立质量责任制</a:t>
            </a:r>
          </a:p>
          <a:p>
            <a:pPr lvl="1">
              <a:lnSpc>
                <a:spcPct val="150000"/>
              </a:lnSpc>
            </a:pPr>
            <a:r>
              <a:rPr lang="en-US" altLang="zh-CN" sz="2000" dirty="0"/>
              <a:t>(1) </a:t>
            </a:r>
            <a:r>
              <a:rPr lang="zh-CN" altLang="en-US" sz="2000" dirty="0"/>
              <a:t>质量责任制应成为岗位责任制和经济责任制的核心内容</a:t>
            </a:r>
          </a:p>
          <a:p>
            <a:pPr lvl="1">
              <a:lnSpc>
                <a:spcPct val="150000"/>
              </a:lnSpc>
            </a:pPr>
            <a:r>
              <a:rPr lang="en-US" altLang="zh-CN" sz="2000" dirty="0"/>
              <a:t>(2) </a:t>
            </a:r>
            <a:r>
              <a:rPr lang="zh-CN" altLang="en-US" sz="2000" dirty="0"/>
              <a:t>符合封闭原理</a:t>
            </a:r>
          </a:p>
          <a:p>
            <a:pPr lvl="1" indent="515938">
              <a:lnSpc>
                <a:spcPct val="150000"/>
              </a:lnSpc>
              <a:buNone/>
            </a:pPr>
            <a:r>
              <a:rPr lang="zh-CN" altLang="en-US" sz="2000" dirty="0" smtClean="0"/>
              <a:t>权力</a:t>
            </a:r>
            <a:r>
              <a:rPr lang="zh-CN" altLang="en-US" sz="2000" dirty="0"/>
              <a:t>、责任、考核、惩罚融合一体</a:t>
            </a:r>
            <a:r>
              <a:rPr lang="zh-CN" altLang="en-US" sz="2000" dirty="0" smtClean="0"/>
              <a:t>。使</a:t>
            </a:r>
            <a:r>
              <a:rPr lang="zh-CN" altLang="en-US" sz="2000" dirty="0"/>
              <a:t>其具有相互制约的</a:t>
            </a:r>
            <a:r>
              <a:rPr lang="zh-CN" altLang="en-US" sz="2000" dirty="0" smtClean="0"/>
              <a:t>功能</a:t>
            </a:r>
            <a:r>
              <a:rPr lang="zh-CN" altLang="en-US" sz="2000" dirty="0" smtClean="0"/>
              <a:t>，</a:t>
            </a:r>
            <a:r>
              <a:rPr lang="zh-CN" altLang="en-US" sz="2000" dirty="0" smtClean="0"/>
              <a:t>构成</a:t>
            </a:r>
            <a:r>
              <a:rPr lang="zh-CN" altLang="en-US" sz="2000" dirty="0"/>
              <a:t>一个封闭回路，才能实施有效的管理。</a:t>
            </a:r>
          </a:p>
          <a:p>
            <a:pPr lvl="1">
              <a:lnSpc>
                <a:spcPct val="150000"/>
              </a:lnSpc>
            </a:pPr>
            <a:r>
              <a:rPr lang="en-US" altLang="zh-CN" sz="2000" dirty="0"/>
              <a:t>(3) </a:t>
            </a:r>
            <a:r>
              <a:rPr lang="zh-CN" altLang="en-US" sz="2000" dirty="0"/>
              <a:t>分层次、分专业、分对象制订质量责任制</a:t>
            </a:r>
          </a:p>
          <a:p>
            <a:pPr lvl="1">
              <a:lnSpc>
                <a:spcPct val="150000"/>
              </a:lnSpc>
            </a:pPr>
            <a:r>
              <a:rPr lang="en-US" altLang="zh-CN" sz="2000" dirty="0"/>
              <a:t>(4) </a:t>
            </a:r>
            <a:r>
              <a:rPr lang="zh-CN" altLang="en-US" sz="2000" dirty="0"/>
              <a:t>系统原理</a:t>
            </a:r>
          </a:p>
        </p:txBody>
      </p:sp>
      <p:sp>
        <p:nvSpPr>
          <p:cNvPr id="4" name="Rectangle 2"/>
          <p:cNvSpPr>
            <a:spLocks noGrp="1" noChangeArrowheads="1"/>
          </p:cNvSpPr>
          <p:nvPr>
            <p:ph type="title"/>
          </p:nvPr>
        </p:nvSpPr>
        <p:spPr>
          <a:xfrm>
            <a:off x="468313" y="46038"/>
            <a:ext cx="8207375" cy="935037"/>
          </a:xfrm>
        </p:spPr>
        <p:txBody>
          <a:bodyPr/>
          <a:lstStyle/>
          <a:p>
            <a:r>
              <a:rPr lang="zh-CN" altLang="en-US" sz="3600" b="1" dirty="0" smtClean="0"/>
              <a:t>三、项目</a:t>
            </a:r>
            <a:r>
              <a:rPr lang="zh-CN" altLang="en-US" sz="3600" b="1" dirty="0"/>
              <a:t>质量管理组织</a:t>
            </a:r>
            <a:r>
              <a:rPr lang="zh-CN" altLang="en-US" sz="3600" dirty="0"/>
              <a:t> </a:t>
            </a:r>
          </a:p>
        </p:txBody>
      </p:sp>
      <p:sp>
        <p:nvSpPr>
          <p:cNvPr id="5" name="矩形 4"/>
          <p:cNvSpPr/>
          <p:nvPr/>
        </p:nvSpPr>
        <p:spPr>
          <a:xfrm>
            <a:off x="214282" y="1075680"/>
            <a:ext cx="4000529"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1</a:t>
            </a:r>
            <a:r>
              <a:rPr lang="zh-CN" altLang="en-US" sz="2800" b="1" kern="0" dirty="0" smtClean="0">
                <a:solidFill>
                  <a:srgbClr val="7030A0"/>
                </a:solidFill>
                <a:effectLst>
                  <a:outerShdw blurRad="38100" dist="38100" dir="2700000" algn="tl">
                    <a:srgbClr val="C0C0C0"/>
                  </a:outerShdw>
                </a:effectLst>
                <a:latin typeface="黑体"/>
                <a:ea typeface="黑体"/>
              </a:rPr>
              <a:t>、项目质量责任制</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68313" y="1500174"/>
            <a:ext cx="8229600" cy="4857784"/>
          </a:xfrm>
        </p:spPr>
        <p:txBody>
          <a:bodyPr/>
          <a:lstStyle/>
          <a:p>
            <a:pPr>
              <a:lnSpc>
                <a:spcPct val="150000"/>
              </a:lnSpc>
            </a:pPr>
            <a:r>
              <a:rPr lang="zh-CN" altLang="en-US" sz="2800" b="1" dirty="0" smtClean="0"/>
              <a:t>项目</a:t>
            </a:r>
            <a:r>
              <a:rPr lang="zh-CN" altLang="en-US" sz="2800" b="1" dirty="0"/>
              <a:t>质量监督</a:t>
            </a:r>
            <a:endParaRPr lang="zh-CN" altLang="en-US" sz="2800" dirty="0"/>
          </a:p>
          <a:p>
            <a:pPr marL="361950" lvl="1" indent="628650">
              <a:lnSpc>
                <a:spcPct val="150000"/>
              </a:lnSpc>
              <a:buNone/>
            </a:pPr>
            <a:r>
              <a:rPr lang="zh-CN" altLang="en-US" sz="2400" dirty="0"/>
              <a:t>项目质量好坏，不仅关系到承发包双方的</a:t>
            </a:r>
            <a:r>
              <a:rPr lang="zh-CN" altLang="en-US" sz="2400" dirty="0">
                <a:solidFill>
                  <a:srgbClr val="C00000"/>
                </a:solidFill>
              </a:rPr>
              <a:t>利益</a:t>
            </a:r>
            <a:r>
              <a:rPr lang="zh-CN" altLang="en-US" sz="2400" dirty="0"/>
              <a:t>，也关系到国家和社会的</a:t>
            </a:r>
            <a:r>
              <a:rPr lang="zh-CN" altLang="en-US" sz="2400" dirty="0">
                <a:solidFill>
                  <a:srgbClr val="C00000"/>
                </a:solidFill>
              </a:rPr>
              <a:t>公共利益</a:t>
            </a:r>
            <a:r>
              <a:rPr lang="zh-CN" altLang="en-US" sz="2400" dirty="0"/>
              <a:t>，对项目质量进行监督管理是</a:t>
            </a:r>
            <a:r>
              <a:rPr lang="zh-CN" altLang="en-US" sz="2400" dirty="0">
                <a:solidFill>
                  <a:srgbClr val="C00000"/>
                </a:solidFill>
              </a:rPr>
              <a:t>政府有关部门</a:t>
            </a:r>
            <a:r>
              <a:rPr lang="zh-CN" altLang="en-US" sz="2400" dirty="0"/>
              <a:t>的重要职责</a:t>
            </a:r>
            <a:r>
              <a:rPr lang="zh-CN" altLang="en-US" sz="2400" dirty="0" smtClean="0"/>
              <a:t>。</a:t>
            </a:r>
            <a:endParaRPr lang="zh-CN" altLang="en-US" sz="2400" dirty="0"/>
          </a:p>
          <a:p>
            <a:pPr>
              <a:lnSpc>
                <a:spcPct val="150000"/>
              </a:lnSpc>
            </a:pPr>
            <a:r>
              <a:rPr lang="zh-CN" altLang="en-US" sz="2800" b="1" dirty="0" smtClean="0"/>
              <a:t>项目</a:t>
            </a:r>
            <a:r>
              <a:rPr lang="zh-CN" altLang="en-US" sz="2800" b="1" dirty="0"/>
              <a:t>质量监理</a:t>
            </a:r>
            <a:endParaRPr lang="zh-CN" altLang="en-US" sz="2800" dirty="0"/>
          </a:p>
          <a:p>
            <a:pPr marL="361950" lvl="1" indent="628650">
              <a:lnSpc>
                <a:spcPct val="150000"/>
              </a:lnSpc>
              <a:buNone/>
            </a:pPr>
            <a:r>
              <a:rPr lang="zh-CN" altLang="en-US" sz="2400" dirty="0" smtClean="0"/>
              <a:t>具有</a:t>
            </a:r>
            <a:r>
              <a:rPr lang="zh-CN" altLang="en-US" sz="2400" dirty="0"/>
              <a:t>相应资质的监理企业，接受委托人的委托，承担其项目管理工作，并代表委托单位对项目承担者的行为进行监控的专业化服务活动。</a:t>
            </a:r>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三、项目质量管理组织 </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14282" y="1075680"/>
            <a:ext cx="4786346"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2</a:t>
            </a:r>
            <a:r>
              <a:rPr lang="zh-CN" altLang="en-US" sz="2800" b="1" kern="0" dirty="0" smtClean="0">
                <a:solidFill>
                  <a:srgbClr val="7030A0"/>
                </a:solidFill>
                <a:effectLst>
                  <a:outerShdw blurRad="38100" dist="38100" dir="2700000" algn="tl">
                    <a:srgbClr val="C0C0C0"/>
                  </a:outerShdw>
                </a:effectLst>
                <a:latin typeface="黑体"/>
                <a:ea typeface="黑体"/>
              </a:rPr>
              <a:t>、</a:t>
            </a:r>
            <a:r>
              <a:rPr lang="zh-CN" altLang="en-US" sz="2800" b="1" kern="0" dirty="0" smtClean="0">
                <a:solidFill>
                  <a:srgbClr val="7030A0"/>
                </a:solidFill>
                <a:effectLst>
                  <a:outerShdw blurRad="38100" dist="38100" dir="2700000" algn="tl">
                    <a:srgbClr val="C0C0C0"/>
                  </a:outerShdw>
                </a:effectLst>
                <a:latin typeface="黑体"/>
                <a:ea typeface="黑体"/>
              </a:rPr>
              <a:t>项目质量的监督与监理</a:t>
            </a:r>
          </a:p>
        </p:txBody>
      </p:sp>
    </p:spTree>
  </p:cSld>
  <p:clrMapOvr>
    <a:masterClrMapping/>
  </p:clrMapOvr>
  <p:transition>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468313" y="1571612"/>
            <a:ext cx="8486775" cy="4560901"/>
          </a:xfrm>
        </p:spPr>
        <p:txBody>
          <a:bodyPr/>
          <a:lstStyle/>
          <a:p>
            <a:pPr>
              <a:lnSpc>
                <a:spcPts val="2900"/>
              </a:lnSpc>
            </a:pPr>
            <a:r>
              <a:rPr lang="zh-CN" altLang="en-US" sz="2400" b="1" dirty="0" smtClean="0"/>
              <a:t>质量</a:t>
            </a:r>
            <a:r>
              <a:rPr lang="zh-CN" altLang="en-US" sz="2400" b="1" dirty="0"/>
              <a:t>文化的涵义</a:t>
            </a:r>
            <a:endParaRPr lang="zh-CN" altLang="en-US" sz="2400" dirty="0"/>
          </a:p>
          <a:p>
            <a:pPr lvl="1">
              <a:lnSpc>
                <a:spcPts val="2900"/>
              </a:lnSpc>
            </a:pPr>
            <a:r>
              <a:rPr lang="zh-CN" altLang="en-US" sz="2000" b="1" dirty="0">
                <a:solidFill>
                  <a:srgbClr val="C00000"/>
                </a:solidFill>
              </a:rPr>
              <a:t>质量文化</a:t>
            </a:r>
            <a:r>
              <a:rPr lang="en-US" altLang="zh-CN" sz="2000" b="1" dirty="0"/>
              <a:t>:</a:t>
            </a:r>
            <a:r>
              <a:rPr lang="zh-CN" altLang="en-US" sz="2000" dirty="0"/>
              <a:t>是指项目相关方在项目实施过程中所形成的质量意识、质量精神、质量行为、质量价值观和质量形象等</a:t>
            </a:r>
            <a:r>
              <a:rPr lang="zh-CN" altLang="en-US" sz="2000" dirty="0">
                <a:latin typeface="Arial"/>
              </a:rPr>
              <a:t>“</a:t>
            </a:r>
            <a:r>
              <a:rPr lang="zh-CN" altLang="en-US" sz="2000" dirty="0">
                <a:solidFill>
                  <a:srgbClr val="C00000"/>
                </a:solidFill>
              </a:rPr>
              <a:t>软件</a:t>
            </a:r>
            <a:r>
              <a:rPr lang="zh-CN" altLang="en-US" sz="2000" dirty="0">
                <a:latin typeface="Arial"/>
              </a:rPr>
              <a:t>”</a:t>
            </a:r>
            <a:r>
              <a:rPr lang="zh-CN" altLang="en-US" sz="2000" dirty="0"/>
              <a:t>以及所提供的项目或服务质量等</a:t>
            </a:r>
            <a:r>
              <a:rPr lang="zh-CN" altLang="en-US" sz="2000" dirty="0">
                <a:latin typeface="Arial"/>
              </a:rPr>
              <a:t>“</a:t>
            </a:r>
            <a:r>
              <a:rPr lang="zh-CN" altLang="en-US" sz="2000" dirty="0">
                <a:solidFill>
                  <a:srgbClr val="C00000"/>
                </a:solidFill>
              </a:rPr>
              <a:t>硬件</a:t>
            </a:r>
            <a:r>
              <a:rPr lang="zh-CN" altLang="en-US" sz="2000" dirty="0">
                <a:latin typeface="Arial"/>
              </a:rPr>
              <a:t>”</a:t>
            </a:r>
            <a:r>
              <a:rPr lang="zh-CN" altLang="en-US" sz="2000" dirty="0"/>
              <a:t>的总和。</a:t>
            </a:r>
          </a:p>
          <a:p>
            <a:pPr lvl="1">
              <a:lnSpc>
                <a:spcPts val="2900"/>
              </a:lnSpc>
              <a:buNone/>
            </a:pPr>
            <a:r>
              <a:rPr lang="zh-CN" altLang="en-US" sz="2000" b="1" dirty="0" smtClean="0"/>
              <a:t>三</a:t>
            </a:r>
            <a:r>
              <a:rPr lang="zh-CN" altLang="en-US" sz="2000" b="1" dirty="0"/>
              <a:t>个基本层次</a:t>
            </a:r>
            <a:r>
              <a:rPr lang="zh-CN" altLang="en-US" sz="2000" dirty="0" smtClean="0"/>
              <a:t>：</a:t>
            </a:r>
            <a:r>
              <a:rPr lang="zh-CN" altLang="en-US" sz="2000" dirty="0" smtClean="0">
                <a:solidFill>
                  <a:srgbClr val="C00000"/>
                </a:solidFill>
              </a:rPr>
              <a:t>表层</a:t>
            </a:r>
            <a:r>
              <a:rPr lang="zh-CN" altLang="en-US" sz="2000" dirty="0">
                <a:solidFill>
                  <a:srgbClr val="C00000"/>
                </a:solidFill>
              </a:rPr>
              <a:t>、幔层和深层</a:t>
            </a:r>
            <a:r>
              <a:rPr lang="zh-CN" altLang="en-US" sz="2000" dirty="0"/>
              <a:t>。</a:t>
            </a:r>
          </a:p>
          <a:p>
            <a:pPr lvl="1">
              <a:lnSpc>
                <a:spcPts val="2900"/>
              </a:lnSpc>
            </a:pPr>
            <a:r>
              <a:rPr lang="zh-CN" altLang="en-US" sz="2000" b="1" dirty="0">
                <a:solidFill>
                  <a:srgbClr val="C00000"/>
                </a:solidFill>
              </a:rPr>
              <a:t>表层</a:t>
            </a:r>
            <a:r>
              <a:rPr lang="zh-CN" altLang="en-US" sz="2000" b="1" dirty="0"/>
              <a:t>，</a:t>
            </a:r>
            <a:r>
              <a:rPr lang="zh-CN" altLang="en-US" sz="2000" dirty="0"/>
              <a:t>又称为外层。表现为项目实施过程、结果及服务质量形象等，是质量文化的</a:t>
            </a:r>
            <a:r>
              <a:rPr lang="zh-CN" altLang="en-US" sz="2000" dirty="0">
                <a:solidFill>
                  <a:srgbClr val="C00000"/>
                </a:solidFill>
              </a:rPr>
              <a:t>物质表现</a:t>
            </a:r>
            <a:r>
              <a:rPr lang="zh-CN" altLang="en-US" sz="2000" dirty="0"/>
              <a:t>。</a:t>
            </a:r>
          </a:p>
          <a:p>
            <a:pPr lvl="1">
              <a:lnSpc>
                <a:spcPts val="2900"/>
              </a:lnSpc>
            </a:pPr>
            <a:r>
              <a:rPr lang="zh-CN" altLang="en-US" sz="2000" b="1" dirty="0">
                <a:solidFill>
                  <a:srgbClr val="C00000"/>
                </a:solidFill>
              </a:rPr>
              <a:t>幔层</a:t>
            </a:r>
            <a:r>
              <a:rPr lang="zh-CN" altLang="en-US" sz="2000" b="1" dirty="0"/>
              <a:t>，</a:t>
            </a:r>
            <a:r>
              <a:rPr lang="zh-CN" altLang="en-US" sz="2000" dirty="0"/>
              <a:t>又称中层。表现为质量组织、质量标准、质量法规、质量体系等，是质量文化的</a:t>
            </a:r>
            <a:r>
              <a:rPr lang="zh-CN" altLang="en-US" sz="2000" dirty="0">
                <a:solidFill>
                  <a:srgbClr val="C00000"/>
                </a:solidFill>
              </a:rPr>
              <a:t>规范性表现</a:t>
            </a:r>
            <a:r>
              <a:rPr lang="zh-CN" altLang="en-US" sz="2000" dirty="0"/>
              <a:t>。</a:t>
            </a:r>
          </a:p>
          <a:p>
            <a:pPr lvl="1">
              <a:lnSpc>
                <a:spcPts val="2900"/>
              </a:lnSpc>
            </a:pPr>
            <a:r>
              <a:rPr lang="zh-CN" altLang="en-US" sz="2000" b="1" dirty="0">
                <a:solidFill>
                  <a:srgbClr val="C00000"/>
                </a:solidFill>
              </a:rPr>
              <a:t>深层</a:t>
            </a:r>
            <a:r>
              <a:rPr lang="zh-CN" altLang="en-US" sz="2000" b="1" dirty="0"/>
              <a:t>，</a:t>
            </a:r>
            <a:r>
              <a:rPr lang="zh-CN" altLang="en-US" sz="2000" dirty="0"/>
              <a:t>也称内层。表现为质量意识、质量观念、质量精神等，是质量文化的</a:t>
            </a:r>
            <a:r>
              <a:rPr lang="zh-CN" altLang="en-US" sz="2000" dirty="0">
                <a:solidFill>
                  <a:srgbClr val="C00000"/>
                </a:solidFill>
              </a:rPr>
              <a:t>核心和精髓</a:t>
            </a:r>
            <a:r>
              <a:rPr lang="zh-CN" altLang="en-US" sz="2000" dirty="0"/>
              <a:t>。</a:t>
            </a:r>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三、项目质量管理组织 </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14282" y="1075680"/>
            <a:ext cx="4786346"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3</a:t>
            </a:r>
            <a:r>
              <a:rPr lang="zh-CN" altLang="en-US" sz="2800" b="1" kern="0" dirty="0" smtClean="0">
                <a:solidFill>
                  <a:srgbClr val="7030A0"/>
                </a:solidFill>
                <a:effectLst>
                  <a:outerShdw blurRad="38100" dist="38100" dir="2700000" algn="tl">
                    <a:srgbClr val="C0C0C0"/>
                  </a:outerShdw>
                </a:effectLst>
                <a:latin typeface="黑体"/>
                <a:ea typeface="黑体"/>
              </a:rPr>
              <a:t>、质量文化</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68313" y="1500174"/>
            <a:ext cx="8229600" cy="4857784"/>
          </a:xfrm>
        </p:spPr>
        <p:txBody>
          <a:bodyPr/>
          <a:lstStyle/>
          <a:p>
            <a:pPr>
              <a:lnSpc>
                <a:spcPts val="2880"/>
              </a:lnSpc>
            </a:pPr>
            <a:r>
              <a:rPr lang="zh-CN" altLang="en-US" sz="2400" b="1" dirty="0" smtClean="0"/>
              <a:t>质量</a:t>
            </a:r>
            <a:r>
              <a:rPr lang="zh-CN" altLang="en-US" sz="2400" b="1" dirty="0"/>
              <a:t>文化的特征</a:t>
            </a:r>
            <a:endParaRPr lang="zh-CN" altLang="en-US" sz="2400" dirty="0"/>
          </a:p>
          <a:p>
            <a:pPr lvl="1">
              <a:lnSpc>
                <a:spcPts val="2880"/>
              </a:lnSpc>
            </a:pPr>
            <a:r>
              <a:rPr lang="zh-CN" altLang="en-US" sz="2000" b="1" dirty="0" smtClean="0">
                <a:solidFill>
                  <a:srgbClr val="C00000"/>
                </a:solidFill>
              </a:rPr>
              <a:t>动态性</a:t>
            </a:r>
            <a:r>
              <a:rPr lang="en-US" altLang="zh-CN" sz="2000" b="1" dirty="0">
                <a:solidFill>
                  <a:srgbClr val="C00000"/>
                </a:solidFill>
              </a:rPr>
              <a:t>:</a:t>
            </a:r>
            <a:r>
              <a:rPr lang="zh-CN" altLang="en-US" sz="2000" dirty="0"/>
              <a:t>质量文化</a:t>
            </a:r>
            <a:r>
              <a:rPr lang="zh-CN" altLang="en-US" sz="2000" dirty="0" smtClean="0"/>
              <a:t>的随着</a:t>
            </a:r>
            <a:r>
              <a:rPr lang="zh-CN" altLang="en-US" sz="2000" dirty="0"/>
              <a:t>市场经济的发展而不断丰富和</a:t>
            </a:r>
            <a:r>
              <a:rPr lang="zh-CN" altLang="en-US" sz="2000" dirty="0" smtClean="0"/>
              <a:t>深化。质量管理理论依托于一定</a:t>
            </a:r>
            <a:r>
              <a:rPr lang="zh-CN" altLang="en-US" sz="2000" dirty="0"/>
              <a:t>的质量文化</a:t>
            </a:r>
            <a:r>
              <a:rPr lang="zh-CN" altLang="en-US" sz="2000" dirty="0" smtClean="0"/>
              <a:t>。不同</a:t>
            </a:r>
            <a:r>
              <a:rPr lang="zh-CN" altLang="en-US" sz="2000" dirty="0"/>
              <a:t>的市场性质，质量文化也表现出不同的特征。</a:t>
            </a:r>
          </a:p>
          <a:p>
            <a:pPr lvl="1">
              <a:lnSpc>
                <a:spcPts val="2880"/>
              </a:lnSpc>
            </a:pPr>
            <a:r>
              <a:rPr lang="zh-CN" altLang="en-US" sz="2000" dirty="0" smtClean="0">
                <a:solidFill>
                  <a:srgbClr val="C00000"/>
                </a:solidFill>
              </a:rPr>
              <a:t>稳定性</a:t>
            </a:r>
            <a:r>
              <a:rPr lang="en-US" altLang="zh-CN" sz="2000" dirty="0">
                <a:solidFill>
                  <a:srgbClr val="C00000"/>
                </a:solidFill>
              </a:rPr>
              <a:t>:</a:t>
            </a:r>
            <a:r>
              <a:rPr lang="zh-CN" altLang="en-US" sz="2000" dirty="0"/>
              <a:t>一种意识、观念不会依其相随的生产方式、管理方式的转移而立即发生变化，其本身具有超前和滞后效应</a:t>
            </a:r>
            <a:r>
              <a:rPr lang="zh-CN" altLang="en-US" sz="2000" dirty="0" smtClean="0"/>
              <a:t>。</a:t>
            </a:r>
            <a:endParaRPr lang="en-US" altLang="zh-CN" sz="2000" dirty="0" smtClean="0"/>
          </a:p>
          <a:p>
            <a:pPr lvl="1">
              <a:lnSpc>
                <a:spcPts val="2880"/>
              </a:lnSpc>
            </a:pPr>
            <a:r>
              <a:rPr lang="zh-CN" altLang="en-US" sz="2000" dirty="0" smtClean="0">
                <a:solidFill>
                  <a:srgbClr val="C00000"/>
                </a:solidFill>
              </a:rPr>
              <a:t>群体性</a:t>
            </a:r>
            <a:r>
              <a:rPr lang="en-US" altLang="zh-CN" sz="2000" dirty="0" smtClean="0">
                <a:solidFill>
                  <a:srgbClr val="C00000"/>
                </a:solidFill>
              </a:rPr>
              <a:t>:</a:t>
            </a:r>
            <a:r>
              <a:rPr lang="zh-CN" altLang="en-US" sz="2000" dirty="0" smtClean="0"/>
              <a:t>质量文化只有被广大员工所认同才会形成，因此，它是作为一种整体的价值观来规范员工的行为</a:t>
            </a:r>
            <a:r>
              <a:rPr lang="en-US" altLang="zh-CN" sz="2000" dirty="0" smtClean="0"/>
              <a:t>.</a:t>
            </a:r>
          </a:p>
          <a:p>
            <a:pPr lvl="1">
              <a:lnSpc>
                <a:spcPts val="2880"/>
              </a:lnSpc>
            </a:pPr>
            <a:r>
              <a:rPr lang="zh-CN" altLang="en-US" sz="2000" dirty="0" smtClean="0">
                <a:solidFill>
                  <a:srgbClr val="C00000"/>
                </a:solidFill>
              </a:rPr>
              <a:t>差异性</a:t>
            </a:r>
            <a:r>
              <a:rPr lang="en-US" altLang="zh-CN" sz="2000" dirty="0" smtClean="0">
                <a:solidFill>
                  <a:srgbClr val="C00000"/>
                </a:solidFill>
              </a:rPr>
              <a:t>:</a:t>
            </a:r>
            <a:r>
              <a:rPr lang="zh-CN" altLang="en-US" sz="2000" dirty="0" smtClean="0"/>
              <a:t>不</a:t>
            </a:r>
            <a:r>
              <a:rPr lang="zh-CN" altLang="en-US" sz="2000" dirty="0" smtClean="0"/>
              <a:t>同行业</a:t>
            </a:r>
            <a:r>
              <a:rPr lang="zh-CN" altLang="en-US" sz="2000" dirty="0" smtClean="0"/>
              <a:t>、组织、项目</a:t>
            </a:r>
            <a:r>
              <a:rPr lang="zh-CN" altLang="en-US" sz="2000" dirty="0" smtClean="0"/>
              <a:t>均存在各具特色的质量文化。</a:t>
            </a:r>
          </a:p>
          <a:p>
            <a:pPr lvl="1">
              <a:lnSpc>
                <a:spcPts val="2880"/>
              </a:lnSpc>
            </a:pPr>
            <a:r>
              <a:rPr lang="zh-CN" altLang="en-US" sz="2000" dirty="0" smtClean="0">
                <a:solidFill>
                  <a:srgbClr val="C00000"/>
                </a:solidFill>
              </a:rPr>
              <a:t>融合性</a:t>
            </a:r>
            <a:r>
              <a:rPr lang="en-US" altLang="zh-CN" sz="2000" dirty="0" smtClean="0">
                <a:solidFill>
                  <a:srgbClr val="C00000"/>
                </a:solidFill>
              </a:rPr>
              <a:t>:</a:t>
            </a:r>
            <a:r>
              <a:rPr lang="zh-CN" altLang="en-US" sz="2000" dirty="0" smtClean="0"/>
              <a:t>超越</a:t>
            </a:r>
            <a:r>
              <a:rPr lang="zh-CN" altLang="en-US" sz="2000" dirty="0" smtClean="0"/>
              <a:t>国界而在全球普及和被采纳，形成共同的质量观念。</a:t>
            </a:r>
          </a:p>
          <a:p>
            <a:pPr lvl="1">
              <a:lnSpc>
                <a:spcPts val="2880"/>
              </a:lnSpc>
            </a:pPr>
            <a:r>
              <a:rPr lang="zh-CN" altLang="en-US" sz="2000" dirty="0" smtClean="0">
                <a:solidFill>
                  <a:srgbClr val="C00000"/>
                </a:solidFill>
              </a:rPr>
              <a:t>排异性</a:t>
            </a:r>
            <a:r>
              <a:rPr lang="en-US" altLang="zh-CN" sz="2000" dirty="0" smtClean="0">
                <a:solidFill>
                  <a:srgbClr val="C00000"/>
                </a:solidFill>
              </a:rPr>
              <a:t>:</a:t>
            </a:r>
            <a:r>
              <a:rPr lang="zh-CN" altLang="en-US" sz="2000" dirty="0" smtClean="0"/>
              <a:t>排</a:t>
            </a:r>
            <a:r>
              <a:rPr lang="zh-CN" altLang="en-US" sz="2000" dirty="0" smtClean="0"/>
              <a:t>异并吸收的结果</a:t>
            </a:r>
            <a:r>
              <a:rPr lang="zh-CN" altLang="en-US" sz="2000" dirty="0" smtClean="0"/>
              <a:t>。质量</a:t>
            </a:r>
            <a:r>
              <a:rPr lang="zh-CN" altLang="en-US" sz="2000" dirty="0" smtClean="0"/>
              <a:t>文化只有扎根于本土才能生根、开花和结果，才会形成各具特色的质量文化。</a:t>
            </a:r>
          </a:p>
          <a:p>
            <a:pPr lvl="1">
              <a:lnSpc>
                <a:spcPts val="2880"/>
              </a:lnSpc>
            </a:pPr>
            <a:endParaRPr lang="zh-CN" altLang="en-US" sz="2000" dirty="0"/>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三、项目质量管理组织 </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14282" y="1075680"/>
            <a:ext cx="4786346"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3</a:t>
            </a:r>
            <a:r>
              <a:rPr lang="zh-CN" altLang="en-US" sz="2800" b="1" kern="0" dirty="0" smtClean="0">
                <a:solidFill>
                  <a:srgbClr val="7030A0"/>
                </a:solidFill>
                <a:effectLst>
                  <a:outerShdw blurRad="38100" dist="38100" dir="2700000" algn="tl">
                    <a:srgbClr val="C0C0C0"/>
                  </a:outerShdw>
                </a:effectLst>
                <a:latin typeface="黑体"/>
                <a:ea typeface="黑体"/>
              </a:rPr>
              <a:t>、质量文化</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295277" y="1654181"/>
            <a:ext cx="8705879" cy="4632339"/>
          </a:xfrm>
        </p:spPr>
        <p:txBody>
          <a:bodyPr/>
          <a:lstStyle/>
          <a:p>
            <a:pPr>
              <a:lnSpc>
                <a:spcPts val="2900"/>
              </a:lnSpc>
            </a:pPr>
            <a:r>
              <a:rPr lang="zh-CN" altLang="en-US" sz="2400" b="1" dirty="0" smtClean="0"/>
              <a:t>质量</a:t>
            </a:r>
            <a:r>
              <a:rPr lang="zh-CN" altLang="en-US" sz="2400" b="1" dirty="0"/>
              <a:t>文化</a:t>
            </a:r>
            <a:r>
              <a:rPr lang="zh-CN" altLang="en-US" sz="2400" b="1" dirty="0" smtClean="0"/>
              <a:t>建设</a:t>
            </a:r>
            <a:endParaRPr lang="zh-CN" altLang="en-US" sz="2400" dirty="0" smtClean="0"/>
          </a:p>
          <a:p>
            <a:pPr lvl="1" indent="58738">
              <a:lnSpc>
                <a:spcPts val="2900"/>
              </a:lnSpc>
              <a:buNone/>
            </a:pPr>
            <a:r>
              <a:rPr lang="zh-CN" altLang="en-US" sz="2000" dirty="0" smtClean="0"/>
              <a:t>每个项目组织针对自己所承担的项目任务开展质量文化建设活动。</a:t>
            </a:r>
            <a:endParaRPr lang="en-US" altLang="zh-CN" sz="2000" dirty="0" smtClean="0"/>
          </a:p>
          <a:p>
            <a:pPr lvl="1">
              <a:lnSpc>
                <a:spcPts val="2900"/>
              </a:lnSpc>
            </a:pPr>
            <a:r>
              <a:rPr lang="en-US" altLang="zh-CN" sz="2000" dirty="0" smtClean="0"/>
              <a:t>(</a:t>
            </a:r>
            <a:r>
              <a:rPr lang="en-US" altLang="zh-CN" sz="2000" dirty="0"/>
              <a:t>1) </a:t>
            </a:r>
            <a:r>
              <a:rPr lang="zh-CN" altLang="en-US" sz="2000" dirty="0"/>
              <a:t>努力提高项目和服务质量，塑造组织物质文化的良好形象。</a:t>
            </a:r>
          </a:p>
          <a:p>
            <a:pPr lvl="1">
              <a:lnSpc>
                <a:spcPts val="2900"/>
              </a:lnSpc>
            </a:pPr>
            <a:r>
              <a:rPr lang="en-US" altLang="zh-CN" sz="2000" dirty="0"/>
              <a:t>(2) </a:t>
            </a:r>
            <a:r>
              <a:rPr lang="zh-CN" altLang="en-US" sz="2000" dirty="0"/>
              <a:t>加强质量体系建设，推动质量管理的规范化、科学化，促进组织质量文化建设。</a:t>
            </a:r>
          </a:p>
          <a:p>
            <a:pPr lvl="1">
              <a:lnSpc>
                <a:spcPts val="2900"/>
              </a:lnSpc>
            </a:pPr>
            <a:r>
              <a:rPr lang="en-US" altLang="zh-CN" sz="2000" dirty="0"/>
              <a:t>(3) </a:t>
            </a:r>
            <a:r>
              <a:rPr lang="zh-CN" altLang="en-US" sz="2000" dirty="0"/>
              <a:t>实施质量文化工程。</a:t>
            </a:r>
          </a:p>
          <a:p>
            <a:pPr lvl="1">
              <a:lnSpc>
                <a:spcPts val="2900"/>
              </a:lnSpc>
            </a:pPr>
            <a:r>
              <a:rPr lang="en-US" altLang="zh-CN" sz="2000" dirty="0"/>
              <a:t>(4) </a:t>
            </a:r>
            <a:r>
              <a:rPr lang="zh-CN" altLang="en-US" sz="2000" dirty="0"/>
              <a:t>加强组织质量心理环境建设。</a:t>
            </a:r>
          </a:p>
          <a:p>
            <a:pPr lvl="1">
              <a:lnSpc>
                <a:spcPts val="2900"/>
              </a:lnSpc>
            </a:pPr>
            <a:r>
              <a:rPr lang="en-US" altLang="zh-CN" sz="2000" dirty="0"/>
              <a:t>(5) </a:t>
            </a:r>
            <a:r>
              <a:rPr lang="zh-CN" altLang="en-US" sz="2000" dirty="0"/>
              <a:t>发挥</a:t>
            </a:r>
            <a:r>
              <a:rPr lang="zh-CN" altLang="en-US" sz="2000" dirty="0">
                <a:latin typeface="Arial"/>
              </a:rPr>
              <a:t>“</a:t>
            </a:r>
            <a:r>
              <a:rPr lang="zh-CN" altLang="en-US" sz="2000" dirty="0"/>
              <a:t>示范效应</a:t>
            </a:r>
            <a:r>
              <a:rPr lang="zh-CN" altLang="en-US" sz="2000" dirty="0">
                <a:latin typeface="Arial"/>
              </a:rPr>
              <a:t>”</a:t>
            </a:r>
            <a:r>
              <a:rPr lang="zh-CN" altLang="en-US" sz="2000" dirty="0"/>
              <a:t>、</a:t>
            </a:r>
            <a:r>
              <a:rPr lang="zh-CN" altLang="en-US" sz="2000" dirty="0">
                <a:latin typeface="Arial"/>
              </a:rPr>
              <a:t>“</a:t>
            </a:r>
            <a:r>
              <a:rPr lang="zh-CN" altLang="en-US" sz="2000" dirty="0"/>
              <a:t>威望效应</a:t>
            </a:r>
            <a:r>
              <a:rPr lang="zh-CN" altLang="en-US" sz="2000" dirty="0">
                <a:latin typeface="Arial"/>
              </a:rPr>
              <a:t>”</a:t>
            </a:r>
            <a:r>
              <a:rPr lang="zh-CN" altLang="en-US" sz="2000" dirty="0"/>
              <a:t>，将组织的优秀质量文化形象、直观地展现在员工面前。</a:t>
            </a:r>
          </a:p>
          <a:p>
            <a:pPr lvl="1">
              <a:lnSpc>
                <a:spcPts val="2900"/>
              </a:lnSpc>
            </a:pPr>
            <a:r>
              <a:rPr lang="en-US" altLang="zh-CN" sz="2000" dirty="0"/>
              <a:t>(6) </a:t>
            </a:r>
            <a:r>
              <a:rPr lang="zh-CN" altLang="en-US" sz="2000" dirty="0"/>
              <a:t>加强质量文化交流；引进、吸收先进的质量理念、质量管理技术与方法；促进组织质量文化</a:t>
            </a:r>
            <a:r>
              <a:rPr lang="zh-CN" altLang="en-US" sz="2000" dirty="0">
                <a:latin typeface="Arial"/>
              </a:rPr>
              <a:t>“</a:t>
            </a:r>
            <a:r>
              <a:rPr lang="zh-CN" altLang="en-US" sz="2000" dirty="0"/>
              <a:t>融合提炼、吐故纳新</a:t>
            </a:r>
            <a:r>
              <a:rPr lang="zh-CN" altLang="en-US" sz="2000" dirty="0">
                <a:latin typeface="Arial"/>
              </a:rPr>
              <a:t>”</a:t>
            </a:r>
            <a:r>
              <a:rPr lang="zh-CN" altLang="en-US" sz="2000" dirty="0" smtClean="0"/>
              <a:t>。 </a:t>
            </a:r>
            <a:endParaRPr lang="zh-CN" altLang="en-US" sz="2000" dirty="0"/>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accent2"/>
                </a:solidFill>
                <a:effectLst/>
                <a:uLnTx/>
                <a:uFillTx/>
                <a:latin typeface="+mj-lt"/>
                <a:ea typeface="+mj-ea"/>
                <a:cs typeface="+mj-cs"/>
              </a:rPr>
              <a:t>三、项目质量管理组织 </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14282" y="1000108"/>
            <a:ext cx="4786346" cy="523220"/>
          </a:xfrm>
          <a:prstGeom prst="rect">
            <a:avLst/>
          </a:prstGeom>
        </p:spPr>
        <p:txBody>
          <a:bodyPr wrap="square">
            <a:spAutoFit/>
          </a:bodyPr>
          <a:lstStyle/>
          <a:p>
            <a:r>
              <a:rPr lang="en-US" altLang="zh-CN" sz="2800" b="1" kern="0" dirty="0" smtClean="0">
                <a:solidFill>
                  <a:srgbClr val="7030A0"/>
                </a:solidFill>
                <a:effectLst>
                  <a:outerShdw blurRad="38100" dist="38100" dir="2700000" algn="tl">
                    <a:srgbClr val="C0C0C0"/>
                  </a:outerShdw>
                </a:effectLst>
                <a:latin typeface="黑体"/>
                <a:ea typeface="黑体"/>
              </a:rPr>
              <a:t>3</a:t>
            </a:r>
            <a:r>
              <a:rPr lang="zh-CN" altLang="en-US" sz="2800" b="1" kern="0" dirty="0" smtClean="0">
                <a:solidFill>
                  <a:srgbClr val="7030A0"/>
                </a:solidFill>
                <a:effectLst>
                  <a:outerShdw blurRad="38100" dist="38100" dir="2700000" algn="tl">
                    <a:srgbClr val="C0C0C0"/>
                  </a:outerShdw>
                </a:effectLst>
                <a:latin typeface="黑体"/>
                <a:ea typeface="黑体"/>
              </a:rPr>
              <a:t>、质量文化</a:t>
            </a:r>
            <a:endParaRPr lang="zh-CN" altLang="en-US" sz="2800" b="1" kern="0" dirty="0" smtClean="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3"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5" name="Group 67"/>
            <p:cNvGrpSpPr>
              <a:grpSpLocks/>
            </p:cNvGrpSpPr>
            <p:nvPr/>
          </p:nvGrpSpPr>
          <p:grpSpPr bwMode="auto">
            <a:xfrm>
              <a:off x="1565" y="709"/>
              <a:ext cx="941" cy="1453"/>
              <a:chOff x="1543" y="796"/>
              <a:chExt cx="941" cy="1453"/>
            </a:xfrm>
          </p:grpSpPr>
          <p:grpSp>
            <p:nvGrpSpPr>
              <p:cNvPr id="6" name="Group 21"/>
              <p:cNvGrpSpPr>
                <a:grpSpLocks/>
              </p:cNvGrpSpPr>
              <p:nvPr/>
            </p:nvGrpSpPr>
            <p:grpSpPr bwMode="auto">
              <a:xfrm rot="-4877226">
                <a:off x="1913" y="676"/>
                <a:ext cx="344" cy="583"/>
                <a:chOff x="4733" y="2116"/>
                <a:chExt cx="151" cy="202"/>
              </a:xfrm>
            </p:grpSpPr>
            <p:grpSp>
              <p:nvGrpSpPr>
                <p:cNvPr id="7"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8" name="Group 24"/>
                  <p:cNvGrpSpPr>
                    <a:grpSpLocks/>
                  </p:cNvGrpSpPr>
                  <p:nvPr/>
                </p:nvGrpSpPr>
                <p:grpSpPr bwMode="auto">
                  <a:xfrm>
                    <a:off x="4748" y="2173"/>
                    <a:ext cx="99" cy="91"/>
                    <a:chOff x="4748" y="2173"/>
                    <a:chExt cx="99" cy="91"/>
                  </a:xfrm>
                </p:grpSpPr>
                <p:grpSp>
                  <p:nvGrpSpPr>
                    <p:cNvPr id="9"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10"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11" name="Group 44"/>
                <p:cNvGrpSpPr>
                  <a:grpSpLocks/>
                </p:cNvGrpSpPr>
                <p:nvPr/>
              </p:nvGrpSpPr>
              <p:grpSpPr bwMode="auto">
                <a:xfrm>
                  <a:off x="4244" y="2066"/>
                  <a:ext cx="506" cy="326"/>
                  <a:chOff x="4244" y="2066"/>
                  <a:chExt cx="506" cy="326"/>
                </a:xfrm>
              </p:grpSpPr>
              <p:grpSp>
                <p:nvGrpSpPr>
                  <p:cNvPr id="12" name="Group 45"/>
                  <p:cNvGrpSpPr>
                    <a:grpSpLocks/>
                  </p:cNvGrpSpPr>
                  <p:nvPr/>
                </p:nvGrpSpPr>
                <p:grpSpPr bwMode="auto">
                  <a:xfrm>
                    <a:off x="4244" y="2066"/>
                    <a:ext cx="506" cy="326"/>
                    <a:chOff x="4244" y="2066"/>
                    <a:chExt cx="506" cy="326"/>
                  </a:xfrm>
                </p:grpSpPr>
                <p:grpSp>
                  <p:nvGrpSpPr>
                    <p:cNvPr id="13" name="Group 46"/>
                    <p:cNvGrpSpPr>
                      <a:grpSpLocks/>
                    </p:cNvGrpSpPr>
                    <p:nvPr/>
                  </p:nvGrpSpPr>
                  <p:grpSpPr bwMode="auto">
                    <a:xfrm>
                      <a:off x="4244" y="2066"/>
                      <a:ext cx="506" cy="326"/>
                      <a:chOff x="4244" y="2066"/>
                      <a:chExt cx="506" cy="326"/>
                    </a:xfrm>
                  </p:grpSpPr>
                  <p:grpSp>
                    <p:nvGrpSpPr>
                      <p:cNvPr id="14"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15"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3600" dirty="0" smtClean="0"/>
              <a:t>一、</a:t>
            </a:r>
            <a:r>
              <a:rPr lang="zh-CN" altLang="en-US" sz="3600" dirty="0" smtClean="0"/>
              <a:t>项目</a:t>
            </a:r>
            <a:r>
              <a:rPr lang="zh-CN" altLang="en-US" sz="3600" dirty="0"/>
              <a:t>不同阶段的质量管理</a:t>
            </a:r>
          </a:p>
        </p:txBody>
      </p:sp>
      <p:sp>
        <p:nvSpPr>
          <p:cNvPr id="9219" name="Rectangle 3"/>
          <p:cNvSpPr>
            <a:spLocks noGrp="1" noChangeArrowheads="1"/>
          </p:cNvSpPr>
          <p:nvPr>
            <p:ph type="body" idx="1"/>
          </p:nvPr>
        </p:nvSpPr>
        <p:spPr>
          <a:xfrm>
            <a:off x="611560" y="1988841"/>
            <a:ext cx="8270875" cy="3456384"/>
          </a:xfrm>
        </p:spPr>
        <p:txBody>
          <a:bodyPr/>
          <a:lstStyle/>
          <a:p>
            <a:pPr>
              <a:lnSpc>
                <a:spcPct val="150000"/>
              </a:lnSpc>
              <a:buNone/>
            </a:pPr>
            <a:r>
              <a:rPr lang="zh-CN" altLang="en-US" sz="2400" dirty="0" smtClean="0">
                <a:solidFill>
                  <a:srgbClr val="C00000"/>
                </a:solidFill>
                <a:latin typeface="宋体" pitchFamily="2" charset="-122"/>
                <a:ea typeface="宋体" pitchFamily="2" charset="-122"/>
              </a:rPr>
              <a:t>项目</a:t>
            </a:r>
            <a:r>
              <a:rPr lang="zh-CN" altLang="en-US" sz="2400" dirty="0">
                <a:solidFill>
                  <a:srgbClr val="C00000"/>
                </a:solidFill>
                <a:latin typeface="宋体" pitchFamily="2" charset="-122"/>
                <a:ea typeface="宋体" pitchFamily="2" charset="-122"/>
              </a:rPr>
              <a:t>概念阶段主要包括项目的可行性研究和项目决策。</a:t>
            </a:r>
          </a:p>
          <a:p>
            <a:pPr>
              <a:lnSpc>
                <a:spcPct val="150000"/>
              </a:lnSpc>
            </a:pPr>
            <a:r>
              <a:rPr lang="zh-CN" altLang="en-US" sz="2400" dirty="0" smtClean="0"/>
              <a:t>是</a:t>
            </a:r>
            <a:r>
              <a:rPr lang="zh-CN" altLang="en-US" sz="2400" dirty="0"/>
              <a:t>影响项目质量的关键</a:t>
            </a:r>
            <a:r>
              <a:rPr lang="zh-CN" altLang="en-US" sz="2400" dirty="0" smtClean="0"/>
              <a:t>阶段。</a:t>
            </a:r>
            <a:endParaRPr lang="zh-CN" altLang="en-US" sz="2400" dirty="0"/>
          </a:p>
          <a:p>
            <a:pPr>
              <a:lnSpc>
                <a:spcPct val="150000"/>
              </a:lnSpc>
            </a:pPr>
            <a:r>
              <a:rPr lang="zh-CN" altLang="en-US" sz="2400" dirty="0" smtClean="0"/>
              <a:t>主要工作：项目</a:t>
            </a:r>
            <a:r>
              <a:rPr lang="zh-CN" altLang="en-US" sz="2400" dirty="0"/>
              <a:t>总体</a:t>
            </a:r>
            <a:r>
              <a:rPr lang="zh-CN" altLang="en-US" sz="2400" dirty="0" smtClean="0"/>
              <a:t>方案策划</a:t>
            </a:r>
            <a:r>
              <a:rPr lang="zh-CN" altLang="en-US" sz="2400" dirty="0"/>
              <a:t>及项目总体质量</a:t>
            </a:r>
            <a:r>
              <a:rPr lang="zh-CN" altLang="en-US" sz="2400" dirty="0" smtClean="0"/>
              <a:t>水平确定</a:t>
            </a:r>
            <a:r>
              <a:rPr lang="zh-CN" altLang="en-US" sz="2400" dirty="0"/>
              <a:t>。</a:t>
            </a:r>
          </a:p>
          <a:p>
            <a:pPr>
              <a:lnSpc>
                <a:spcPct val="150000"/>
              </a:lnSpc>
            </a:pPr>
            <a:r>
              <a:rPr lang="zh-CN" altLang="en-US" sz="2400" dirty="0" smtClean="0"/>
              <a:t>从</a:t>
            </a:r>
            <a:r>
              <a:rPr lang="zh-CN" altLang="en-US" sz="2400" dirty="0"/>
              <a:t>总体上明确了项目的质量方向</a:t>
            </a:r>
            <a:r>
              <a:rPr lang="zh-CN" altLang="en-US" sz="2400" dirty="0" smtClean="0"/>
              <a:t>。</a:t>
            </a:r>
            <a:endParaRPr lang="en-US" altLang="zh-CN" sz="2400" dirty="0" smtClean="0"/>
          </a:p>
          <a:p>
            <a:pPr>
              <a:lnSpc>
                <a:spcPct val="150000"/>
              </a:lnSpc>
            </a:pPr>
            <a:r>
              <a:rPr lang="zh-CN" altLang="en-US" sz="2400" dirty="0" smtClean="0"/>
              <a:t>概念</a:t>
            </a:r>
            <a:r>
              <a:rPr lang="zh-CN" altLang="en-US" sz="2400" dirty="0"/>
              <a:t>阶段所进行的质量控制工作是一种质量战略管理。</a:t>
            </a:r>
          </a:p>
        </p:txBody>
      </p:sp>
      <p:sp>
        <p:nvSpPr>
          <p:cNvPr id="4" name="矩形 3"/>
          <p:cNvSpPr/>
          <p:nvPr/>
        </p:nvSpPr>
        <p:spPr>
          <a:xfrm>
            <a:off x="251520" y="1124744"/>
            <a:ext cx="5138911" cy="738664"/>
          </a:xfrm>
          <a:prstGeom prst="rect">
            <a:avLst/>
          </a:prstGeom>
        </p:spPr>
        <p:txBody>
          <a:bodyPr wrap="square">
            <a:spAutoFit/>
          </a:bodyPr>
          <a:lstStyle/>
          <a:p>
            <a:pPr marL="342900" lvl="0" indent="-342900" eaLnBrk="0" hangingPunct="0">
              <a:lnSpc>
                <a:spcPct val="150000"/>
              </a:lnSpc>
              <a:spcBef>
                <a:spcPct val="20000"/>
              </a:spcBef>
              <a:buClr>
                <a:srgbClr val="333399"/>
              </a:buClr>
            </a:pPr>
            <a:r>
              <a:rPr lang="en-US" altLang="zh-CN" sz="2800" b="1" kern="0" dirty="0" smtClean="0">
                <a:solidFill>
                  <a:srgbClr val="7030A0"/>
                </a:solidFill>
                <a:effectLst>
                  <a:outerShdw blurRad="38100" dist="38100" dir="2700000" algn="tl">
                    <a:srgbClr val="C0C0C0"/>
                  </a:outerShdw>
                </a:effectLst>
                <a:latin typeface="黑体"/>
                <a:ea typeface="黑体"/>
              </a:rPr>
              <a:t>1、</a:t>
            </a:r>
            <a:r>
              <a:rPr lang="zh-CN" altLang="en-US" sz="2800" b="1" kern="0" dirty="0" smtClean="0">
                <a:solidFill>
                  <a:srgbClr val="7030A0"/>
                </a:solidFill>
                <a:effectLst>
                  <a:outerShdw blurRad="38100" dist="38100" dir="2700000" algn="tl">
                    <a:srgbClr val="C0C0C0"/>
                  </a:outerShdw>
                </a:effectLst>
                <a:latin typeface="黑体"/>
                <a:ea typeface="黑体"/>
              </a:rPr>
              <a:t>项目概念阶段质量管理</a:t>
            </a:r>
            <a:endParaRPr lang="zh-CN" altLang="en-US" sz="2800" b="1" kern="0" dirty="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67545" y="1268760"/>
            <a:ext cx="8568951" cy="4681115"/>
          </a:xfrm>
        </p:spPr>
        <p:txBody>
          <a:bodyPr/>
          <a:lstStyle/>
          <a:p>
            <a:pPr>
              <a:lnSpc>
                <a:spcPct val="150000"/>
              </a:lnSpc>
              <a:buFont typeface="Wingdings" pitchFamily="2" charset="2"/>
              <a:buNone/>
            </a:pPr>
            <a:endParaRPr lang="en-US" altLang="zh-CN" sz="2400" dirty="0"/>
          </a:p>
          <a:p>
            <a:pPr>
              <a:lnSpc>
                <a:spcPct val="150000"/>
              </a:lnSpc>
            </a:pPr>
            <a:r>
              <a:rPr lang="zh-CN" altLang="en-US" sz="2400" dirty="0" smtClean="0">
                <a:latin typeface="Arial"/>
              </a:rPr>
              <a:t>“</a:t>
            </a:r>
            <a:r>
              <a:rPr lang="zh-CN" altLang="en-US" sz="2400" dirty="0"/>
              <a:t>质量是设计出来的，而不是加工出来的</a:t>
            </a:r>
            <a:r>
              <a:rPr lang="zh-CN" altLang="en-US" sz="2400" dirty="0" smtClean="0">
                <a:latin typeface="Arial"/>
              </a:rPr>
              <a:t>”</a:t>
            </a:r>
            <a:endParaRPr lang="zh-CN" altLang="en-US" sz="2400" dirty="0"/>
          </a:p>
          <a:p>
            <a:pPr>
              <a:lnSpc>
                <a:spcPct val="150000"/>
              </a:lnSpc>
            </a:pPr>
            <a:r>
              <a:rPr lang="zh-CN" altLang="en-US" sz="2400" dirty="0" smtClean="0"/>
              <a:t>是</a:t>
            </a:r>
            <a:r>
              <a:rPr lang="zh-CN" altLang="en-US" sz="2400" dirty="0"/>
              <a:t>项目质量管理的起点，是项目质量管理的关键阶段</a:t>
            </a:r>
            <a:r>
              <a:rPr lang="zh-CN" altLang="en-US" sz="2400" dirty="0" smtClean="0"/>
              <a:t>。</a:t>
            </a:r>
            <a:endParaRPr lang="zh-CN" altLang="en-US" sz="2400" dirty="0"/>
          </a:p>
          <a:p>
            <a:pPr>
              <a:lnSpc>
                <a:spcPct val="150000"/>
              </a:lnSpc>
            </a:pPr>
            <a:r>
              <a:rPr lang="zh-CN" altLang="en-US" sz="2400" dirty="0" smtClean="0"/>
              <a:t>根据</a:t>
            </a:r>
            <a:r>
              <a:rPr lang="zh-CN" altLang="en-US" sz="2400" dirty="0"/>
              <a:t>项目概念阶段已确定的质量目标和水平，使其具体化。</a:t>
            </a:r>
          </a:p>
          <a:p>
            <a:pPr>
              <a:lnSpc>
                <a:spcPct val="150000"/>
              </a:lnSpc>
            </a:pPr>
            <a:r>
              <a:rPr lang="zh-CN" altLang="en-US" sz="2400" dirty="0" smtClean="0"/>
              <a:t>主要</a:t>
            </a:r>
            <a:r>
              <a:rPr lang="zh-CN" altLang="en-US" sz="2400" dirty="0"/>
              <a:t>包括三大内容</a:t>
            </a:r>
            <a:r>
              <a:rPr lang="zh-CN" altLang="en-US" sz="2400" dirty="0" smtClean="0"/>
              <a:t>：</a:t>
            </a:r>
            <a:endParaRPr lang="en-US" altLang="zh-CN" sz="2400" dirty="0" smtClean="0"/>
          </a:p>
          <a:p>
            <a:pPr lvl="1">
              <a:lnSpc>
                <a:spcPct val="150000"/>
              </a:lnSpc>
            </a:pPr>
            <a:r>
              <a:rPr lang="zh-CN" altLang="en-US" sz="2000" dirty="0" smtClean="0"/>
              <a:t>搞好</a:t>
            </a:r>
            <a:r>
              <a:rPr lang="zh-CN" altLang="en-US" sz="2000" dirty="0"/>
              <a:t>质量设计</a:t>
            </a:r>
            <a:r>
              <a:rPr lang="zh-CN" altLang="en-US" sz="2000" dirty="0" smtClean="0"/>
              <a:t>；</a:t>
            </a:r>
            <a:endParaRPr lang="en-US" altLang="zh-CN" sz="2000" dirty="0" smtClean="0"/>
          </a:p>
          <a:p>
            <a:pPr lvl="1">
              <a:lnSpc>
                <a:spcPct val="150000"/>
              </a:lnSpc>
            </a:pPr>
            <a:r>
              <a:rPr lang="zh-CN" altLang="en-US" sz="2000" dirty="0" smtClean="0"/>
              <a:t>控制</a:t>
            </a:r>
            <a:r>
              <a:rPr lang="zh-CN" altLang="en-US" sz="2000" dirty="0"/>
              <a:t>设计质量</a:t>
            </a:r>
            <a:r>
              <a:rPr lang="zh-CN" altLang="en-US" sz="2000" dirty="0" smtClean="0"/>
              <a:t>；</a:t>
            </a:r>
            <a:endParaRPr lang="en-US" altLang="zh-CN" sz="2000" dirty="0" smtClean="0"/>
          </a:p>
          <a:p>
            <a:pPr lvl="1">
              <a:lnSpc>
                <a:spcPct val="150000"/>
              </a:lnSpc>
            </a:pPr>
            <a:r>
              <a:rPr lang="zh-CN" altLang="en-US" sz="2000" dirty="0" smtClean="0"/>
              <a:t>进行</a:t>
            </a:r>
            <a:r>
              <a:rPr lang="zh-CN" altLang="en-US" sz="2000" dirty="0"/>
              <a:t>质量预控。</a:t>
            </a:r>
          </a:p>
        </p:txBody>
      </p:sp>
      <p:sp>
        <p:nvSpPr>
          <p:cNvPr id="4" name="Rectangle 2"/>
          <p:cNvSpPr txBox="1">
            <a:spLocks noChangeArrowheads="1"/>
          </p:cNvSpPr>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chemeClr val="accent2"/>
                </a:solidFill>
                <a:effectLst/>
                <a:uLnTx/>
                <a:uFillTx/>
                <a:latin typeface="+mj-lt"/>
                <a:ea typeface="+mj-ea"/>
                <a:cs typeface="+mj-cs"/>
              </a:rPr>
              <a:t>一、</a:t>
            </a:r>
            <a:r>
              <a:rPr kumimoji="0" lang="zh-CN" altLang="en-US" sz="3600" b="1" i="0" u="none" strike="noStrike" kern="0" cap="none" spc="0" normalizeH="0" baseline="0" noProof="0" smtClean="0">
                <a:ln>
                  <a:noFill/>
                </a:ln>
                <a:solidFill>
                  <a:schemeClr val="accent2"/>
                </a:solidFill>
                <a:effectLst/>
                <a:uLnTx/>
                <a:uFillTx/>
                <a:latin typeface="+mj-lt"/>
                <a:ea typeface="+mj-ea"/>
                <a:cs typeface="+mj-cs"/>
              </a:rPr>
              <a:t>项目不同阶段的质量管理</a:t>
            </a:r>
            <a:endParaRPr kumimoji="0" lang="zh-CN" altLang="en-US" sz="3600" b="1" i="0" u="none" strike="noStrike" kern="0" cap="none" spc="0" normalizeH="0" baseline="0" noProof="0" dirty="0">
              <a:ln>
                <a:noFill/>
              </a:ln>
              <a:solidFill>
                <a:schemeClr val="accent2"/>
              </a:solidFill>
              <a:effectLst/>
              <a:uLnTx/>
              <a:uFillTx/>
              <a:latin typeface="+mj-lt"/>
              <a:ea typeface="+mj-ea"/>
              <a:cs typeface="+mj-cs"/>
            </a:endParaRPr>
          </a:p>
        </p:txBody>
      </p:sp>
      <p:sp>
        <p:nvSpPr>
          <p:cNvPr id="5" name="矩形 4"/>
          <p:cNvSpPr/>
          <p:nvPr/>
        </p:nvSpPr>
        <p:spPr>
          <a:xfrm>
            <a:off x="251520" y="1124744"/>
            <a:ext cx="5138911" cy="738664"/>
          </a:xfrm>
          <a:prstGeom prst="rect">
            <a:avLst/>
          </a:prstGeom>
        </p:spPr>
        <p:txBody>
          <a:bodyPr wrap="square">
            <a:spAutoFit/>
          </a:bodyPr>
          <a:lstStyle/>
          <a:p>
            <a:pPr marL="342900" lvl="0" indent="-342900" eaLnBrk="0" hangingPunct="0">
              <a:lnSpc>
                <a:spcPct val="150000"/>
              </a:lnSpc>
              <a:spcBef>
                <a:spcPct val="20000"/>
              </a:spcBef>
              <a:buClr>
                <a:srgbClr val="333399"/>
              </a:buClr>
            </a:pPr>
            <a:r>
              <a:rPr lang="en-US" altLang="zh-CN" sz="2800" b="1" kern="0" dirty="0" smtClean="0">
                <a:solidFill>
                  <a:srgbClr val="7030A0"/>
                </a:solidFill>
                <a:effectLst>
                  <a:outerShdw blurRad="38100" dist="38100" dir="2700000" algn="tl">
                    <a:srgbClr val="C0C0C0"/>
                  </a:outerShdw>
                </a:effectLst>
                <a:latin typeface="黑体"/>
                <a:ea typeface="黑体"/>
              </a:rPr>
              <a:t>2、</a:t>
            </a:r>
            <a:r>
              <a:rPr lang="zh-CN" altLang="en-US" sz="2800" b="1" kern="0" dirty="0" smtClean="0">
                <a:solidFill>
                  <a:srgbClr val="7030A0"/>
                </a:solidFill>
                <a:effectLst>
                  <a:outerShdw blurRad="38100" dist="38100" dir="2700000" algn="tl">
                    <a:srgbClr val="C0C0C0"/>
                  </a:outerShdw>
                </a:effectLst>
                <a:latin typeface="黑体"/>
                <a:ea typeface="黑体"/>
              </a:rPr>
              <a:t>项目开发阶段质量管理</a:t>
            </a:r>
            <a:endParaRPr lang="zh-CN" altLang="en-US" sz="2800" b="1" kern="0" dirty="0">
              <a:solidFill>
                <a:srgbClr val="7030A0"/>
              </a:solidFill>
              <a:effectLst>
                <a:outerShdw blurRad="38100" dist="38100" dir="2700000" algn="tl">
                  <a:srgbClr val="C0C0C0"/>
                </a:outerShdw>
              </a:effectLst>
              <a:latin typeface="黑体"/>
              <a:ea typeface="黑体"/>
            </a:endParaRPr>
          </a:p>
        </p:txBody>
      </p:sp>
    </p:spTree>
  </p:cSld>
  <p:clrMapOvr>
    <a:masterClrMapping/>
  </p:clrMapOvr>
  <p:transition>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lvl="0"/>
            <a:r>
              <a:rPr lang="zh-CN" altLang="en-US" sz="3200" dirty="0" smtClean="0">
                <a:solidFill>
                  <a:srgbClr val="C00000"/>
                </a:solidFill>
                <a:effectLst>
                  <a:outerShdw blurRad="38100" dist="38100" dir="2700000" algn="tl">
                    <a:srgbClr val="C0C0C0"/>
                  </a:outerShdw>
                </a:effectLst>
                <a:latin typeface="黑体"/>
              </a:rPr>
              <a:t>质量设计</a:t>
            </a:r>
            <a:endParaRPr lang="zh-CN" altLang="zh-CN" sz="3200" dirty="0">
              <a:solidFill>
                <a:srgbClr val="C00000"/>
              </a:solidFill>
            </a:endParaRPr>
          </a:p>
        </p:txBody>
      </p:sp>
      <p:sp>
        <p:nvSpPr>
          <p:cNvPr id="11267" name="Rectangle 3"/>
          <p:cNvSpPr>
            <a:spLocks noGrp="1" noChangeArrowheads="1"/>
          </p:cNvSpPr>
          <p:nvPr>
            <p:ph type="body" idx="1"/>
          </p:nvPr>
        </p:nvSpPr>
        <p:spPr>
          <a:xfrm>
            <a:off x="395288" y="1196752"/>
            <a:ext cx="8065144" cy="4935761"/>
          </a:xfrm>
        </p:spPr>
        <p:txBody>
          <a:bodyPr/>
          <a:lstStyle/>
          <a:p>
            <a:pPr>
              <a:lnSpc>
                <a:spcPct val="150000"/>
              </a:lnSpc>
            </a:pPr>
            <a:r>
              <a:rPr lang="zh-CN" altLang="en-US" b="1" dirty="0" smtClean="0"/>
              <a:t>质量</a:t>
            </a:r>
            <a:r>
              <a:rPr lang="zh-CN" altLang="en-US" b="1" dirty="0"/>
              <a:t>设计</a:t>
            </a:r>
          </a:p>
          <a:p>
            <a:pPr lvl="1">
              <a:lnSpc>
                <a:spcPct val="150000"/>
              </a:lnSpc>
            </a:pPr>
            <a:r>
              <a:rPr lang="zh-CN" altLang="en-US" dirty="0" smtClean="0"/>
              <a:t>根据</a:t>
            </a:r>
            <a:r>
              <a:rPr lang="zh-CN" altLang="en-US" dirty="0"/>
              <a:t>项目的使用要求</a:t>
            </a:r>
            <a:r>
              <a:rPr lang="zh-CN" altLang="en-US" dirty="0" smtClean="0"/>
              <a:t>，进行质量设计，设计方案满足</a:t>
            </a:r>
            <a:r>
              <a:rPr lang="zh-CN" altLang="en-US" dirty="0">
                <a:latin typeface="Arial"/>
              </a:rPr>
              <a:t>“</a:t>
            </a:r>
            <a:r>
              <a:rPr lang="zh-CN" altLang="en-US" dirty="0"/>
              <a:t>性能</a:t>
            </a:r>
            <a:r>
              <a:rPr lang="zh-CN" altLang="en-US" dirty="0">
                <a:latin typeface="Arial"/>
              </a:rPr>
              <a:t>”</a:t>
            </a:r>
            <a:r>
              <a:rPr lang="zh-CN" altLang="en-US" dirty="0" smtClean="0"/>
              <a:t>要求，包括</a:t>
            </a:r>
            <a:r>
              <a:rPr lang="zh-CN" altLang="en-US" dirty="0"/>
              <a:t>项目</a:t>
            </a:r>
            <a:r>
              <a:rPr lang="zh-CN" altLang="en-US" dirty="0" smtClean="0"/>
              <a:t>质量指标。</a:t>
            </a:r>
            <a:endParaRPr lang="zh-CN" altLang="en-US" dirty="0"/>
          </a:p>
          <a:p>
            <a:pPr lvl="1">
              <a:lnSpc>
                <a:spcPct val="150000"/>
              </a:lnSpc>
            </a:pPr>
            <a:r>
              <a:rPr lang="zh-CN" altLang="en-US" dirty="0" smtClean="0"/>
              <a:t>可靠性、可维修性；可行性、经济性。</a:t>
            </a:r>
            <a:endParaRPr lang="zh-CN" altLang="en-US" dirty="0"/>
          </a:p>
        </p:txBody>
      </p:sp>
    </p:spTree>
  </p:cSld>
  <p:clrMapOvr>
    <a:masterClrMapping/>
  </p:clrMapOvr>
  <p:transition>
    <p:cover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11560" y="3717032"/>
            <a:ext cx="8229600" cy="2736304"/>
          </a:xfrm>
        </p:spPr>
        <p:txBody>
          <a:bodyPr/>
          <a:lstStyle/>
          <a:p>
            <a:pPr>
              <a:lnSpc>
                <a:spcPct val="150000"/>
              </a:lnSpc>
              <a:buNone/>
            </a:pPr>
            <a:r>
              <a:rPr lang="zh-CN" altLang="en-US" sz="2400" b="1" dirty="0" smtClean="0"/>
              <a:t>设计过程采取的控制措施</a:t>
            </a:r>
            <a:r>
              <a:rPr lang="en-US" altLang="zh-CN" sz="2400" b="1" dirty="0"/>
              <a:t>:</a:t>
            </a:r>
          </a:p>
          <a:p>
            <a:pPr lvl="1">
              <a:lnSpc>
                <a:spcPct val="150000"/>
              </a:lnSpc>
              <a:buNone/>
            </a:pPr>
            <a:r>
              <a:rPr lang="en-US" altLang="zh-CN" sz="2000" dirty="0"/>
              <a:t>(1)</a:t>
            </a:r>
            <a:r>
              <a:rPr lang="zh-CN" altLang="en-US" sz="2000" dirty="0"/>
              <a:t>设计评审</a:t>
            </a:r>
          </a:p>
          <a:p>
            <a:pPr lvl="1">
              <a:lnSpc>
                <a:spcPct val="150000"/>
              </a:lnSpc>
              <a:buNone/>
            </a:pPr>
            <a:r>
              <a:rPr lang="en-US" altLang="zh-CN" sz="2000" dirty="0"/>
              <a:t>(2)</a:t>
            </a:r>
            <a:r>
              <a:rPr lang="zh-CN" altLang="en-US" sz="2000" dirty="0"/>
              <a:t>经济分析</a:t>
            </a:r>
          </a:p>
          <a:p>
            <a:pPr lvl="1">
              <a:lnSpc>
                <a:spcPct val="150000"/>
              </a:lnSpc>
              <a:buNone/>
            </a:pPr>
            <a:r>
              <a:rPr lang="en-US" altLang="zh-CN" sz="2000" dirty="0"/>
              <a:t>(3)</a:t>
            </a:r>
            <a:r>
              <a:rPr lang="zh-CN" altLang="en-US" sz="2000" dirty="0"/>
              <a:t>严格遵守设计过程的工作程序</a:t>
            </a:r>
          </a:p>
          <a:p>
            <a:pPr lvl="1">
              <a:lnSpc>
                <a:spcPct val="150000"/>
              </a:lnSpc>
              <a:buNone/>
            </a:pPr>
            <a:r>
              <a:rPr lang="en-US" altLang="zh-CN" sz="2000" dirty="0"/>
              <a:t>(4)</a:t>
            </a:r>
            <a:r>
              <a:rPr lang="zh-CN" altLang="en-US" sz="2000" dirty="0"/>
              <a:t>设计</a:t>
            </a:r>
            <a:r>
              <a:rPr lang="zh-CN" altLang="en-US" sz="2000" dirty="0" smtClean="0"/>
              <a:t>跟踪</a:t>
            </a:r>
            <a:endParaRPr lang="zh-CN" altLang="en-US" sz="2000" dirty="0"/>
          </a:p>
        </p:txBody>
      </p:sp>
      <p:sp>
        <p:nvSpPr>
          <p:cNvPr id="4" name="Rectangle 2"/>
          <p:cNvSpPr>
            <a:spLocks noGrp="1" noChangeArrowheads="1"/>
          </p:cNvSpPr>
          <p:nvPr>
            <p:ph type="title"/>
          </p:nvPr>
        </p:nvSpPr>
        <p:spPr>
          <a:xfrm>
            <a:off x="468313" y="46038"/>
            <a:ext cx="8207375" cy="935037"/>
          </a:xfrm>
        </p:spPr>
        <p:txBody>
          <a:bodyPr/>
          <a:lstStyle/>
          <a:p>
            <a:pPr lvl="0"/>
            <a:r>
              <a:rPr lang="zh-CN" altLang="en-US" sz="3200" dirty="0" smtClean="0">
                <a:solidFill>
                  <a:srgbClr val="C00000"/>
                </a:solidFill>
                <a:effectLst>
                  <a:outerShdw blurRad="38100" dist="38100" dir="2700000" algn="tl">
                    <a:srgbClr val="C0C0C0"/>
                  </a:outerShdw>
                </a:effectLst>
                <a:latin typeface="黑体"/>
              </a:rPr>
              <a:t>控制项目设计质量</a:t>
            </a:r>
          </a:p>
        </p:txBody>
      </p:sp>
      <p:sp>
        <p:nvSpPr>
          <p:cNvPr id="5" name="Rectangle 3"/>
          <p:cNvSpPr txBox="1">
            <a:spLocks noChangeArrowheads="1"/>
          </p:cNvSpPr>
          <p:nvPr/>
        </p:nvSpPr>
        <p:spPr bwMode="auto">
          <a:xfrm>
            <a:off x="251520" y="1052737"/>
            <a:ext cx="8559800" cy="27363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
                <a:schemeClr val="accent2"/>
              </a:buClr>
              <a:buSzTx/>
              <a:buFont typeface="Wingdings" pitchFamily="2" charset="2"/>
              <a:buChar char="p"/>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控制项目设计质量</a:t>
            </a:r>
          </a:p>
          <a:p>
            <a:pPr marL="342900" marR="0" lvl="0" indent="-342900" algn="l" defTabSz="914400" rtl="0" eaLnBrk="0" fontAlgn="base" latinLnBrk="0" hangingPunct="0">
              <a:lnSpc>
                <a:spcPct val="150000"/>
              </a:lnSpc>
              <a:spcBef>
                <a:spcPct val="20000"/>
              </a:spcBef>
              <a:spcAft>
                <a:spcPct val="0"/>
              </a:spcAft>
              <a:buClr>
                <a:schemeClr val="accent2"/>
              </a:buClr>
              <a:buSzTx/>
              <a:buFont typeface="Wingdings" pitchFamily="2" charset="2"/>
              <a:buNone/>
              <a:tabLst/>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设计质量在两方面受限制：</a:t>
            </a:r>
          </a:p>
          <a:p>
            <a:pPr marL="742950" marR="0" lvl="1" indent="-285750" algn="l" defTabSz="914400" rtl="0" eaLnBrk="0" fontAlgn="base" latinLnBrk="0" hangingPunct="0">
              <a:lnSpc>
                <a:spcPct val="150000"/>
              </a:lnSpc>
              <a:spcBef>
                <a:spcPct val="20000"/>
              </a:spcBef>
              <a:spcAft>
                <a:spcPct val="0"/>
              </a:spcAft>
              <a:buClr>
                <a:srgbClr val="CC0000"/>
              </a:buClr>
              <a:buSzTx/>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华文中宋" pitchFamily="2" charset="-122"/>
                <a:ea typeface="华文中宋" pitchFamily="2" charset="-122"/>
              </a:rPr>
              <a:t>满足用户需求，符合用户意图，受到经济、资源、技术、环境等因素的制约；</a:t>
            </a:r>
          </a:p>
          <a:p>
            <a:pPr marL="742950" marR="0" lvl="1" indent="-285750" algn="l" defTabSz="914400" rtl="0" eaLnBrk="0" fontAlgn="base" latinLnBrk="0" hangingPunct="0">
              <a:lnSpc>
                <a:spcPct val="150000"/>
              </a:lnSpc>
              <a:spcBef>
                <a:spcPct val="20000"/>
              </a:spcBef>
              <a:spcAft>
                <a:spcPct val="0"/>
              </a:spcAft>
              <a:buClr>
                <a:srgbClr val="CC0000"/>
              </a:buClr>
              <a:buSzTx/>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华文中宋" pitchFamily="2" charset="-122"/>
                <a:ea typeface="华文中宋" pitchFamily="2" charset="-122"/>
              </a:rPr>
              <a:t>必须遵守有关标准、规范、规程等相关法规。</a:t>
            </a:r>
            <a:endPar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中宋" pitchFamily="2" charset="-122"/>
              <a:ea typeface="华文中宋" pitchFamily="2" charset="-122"/>
            </a:endParaRPr>
          </a:p>
        </p:txBody>
      </p:sp>
    </p:spTree>
  </p:cSld>
  <p:clrMapOvr>
    <a:masterClrMapping/>
  </p:clrMapOvr>
  <p:transition>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68313" y="1268760"/>
            <a:ext cx="8486775" cy="5040560"/>
          </a:xfrm>
        </p:spPr>
        <p:txBody>
          <a:bodyPr/>
          <a:lstStyle/>
          <a:p>
            <a:pPr marL="271463" indent="-271463">
              <a:lnSpc>
                <a:spcPct val="150000"/>
              </a:lnSpc>
            </a:pPr>
            <a:r>
              <a:rPr lang="zh-CN" altLang="en-US" sz="2400" b="1" dirty="0"/>
              <a:t>质量预控的主要工作</a:t>
            </a:r>
            <a:r>
              <a:rPr lang="en-US" altLang="zh-CN" sz="2400" b="1" dirty="0"/>
              <a:t>:</a:t>
            </a:r>
          </a:p>
          <a:p>
            <a:pPr marL="609600" indent="-252413">
              <a:lnSpc>
                <a:spcPct val="150000"/>
              </a:lnSpc>
              <a:buNone/>
            </a:pPr>
            <a:r>
              <a:rPr lang="en-US" altLang="zh-CN" sz="2400" dirty="0"/>
              <a:t>(1</a:t>
            </a:r>
            <a:r>
              <a:rPr lang="en-US" altLang="zh-CN" sz="2400" dirty="0" smtClean="0"/>
              <a:t>)</a:t>
            </a:r>
            <a:r>
              <a:rPr lang="zh-CN" altLang="en-US" sz="2400" dirty="0" smtClean="0"/>
              <a:t>影响因素</a:t>
            </a:r>
            <a:r>
              <a:rPr lang="zh-CN" altLang="en-US" sz="2400" dirty="0"/>
              <a:t>预测</a:t>
            </a:r>
          </a:p>
          <a:p>
            <a:pPr marL="609600" indent="-252413">
              <a:lnSpc>
                <a:spcPct val="150000"/>
              </a:lnSpc>
              <a:buNone/>
            </a:pPr>
            <a:r>
              <a:rPr lang="en-US" altLang="zh-CN" sz="2400" dirty="0"/>
              <a:t>(2)</a:t>
            </a:r>
            <a:r>
              <a:rPr lang="zh-CN" altLang="en-US" sz="2400" dirty="0"/>
              <a:t>拟定质量控制</a:t>
            </a:r>
            <a:r>
              <a:rPr lang="zh-CN" altLang="en-US" sz="2400" dirty="0" smtClean="0"/>
              <a:t>计划</a:t>
            </a:r>
            <a:endParaRPr lang="en-US" altLang="zh-CN" sz="2400" dirty="0" smtClean="0"/>
          </a:p>
          <a:p>
            <a:pPr marL="609600" indent="-252413">
              <a:lnSpc>
                <a:spcPct val="150000"/>
              </a:lnSpc>
              <a:buNone/>
            </a:pPr>
            <a:r>
              <a:rPr lang="en-US" altLang="zh-CN" sz="2400" dirty="0" smtClean="0"/>
              <a:t>(3)</a:t>
            </a:r>
            <a:r>
              <a:rPr lang="zh-CN" altLang="en-US" sz="2400" dirty="0" smtClean="0"/>
              <a:t>设计控制程序</a:t>
            </a:r>
          </a:p>
          <a:p>
            <a:pPr marL="609600" indent="-252413">
              <a:lnSpc>
                <a:spcPct val="150000"/>
              </a:lnSpc>
              <a:buNone/>
            </a:pPr>
            <a:r>
              <a:rPr lang="en-US" altLang="zh-CN" sz="2400" dirty="0" smtClean="0"/>
              <a:t>(4)</a:t>
            </a:r>
            <a:r>
              <a:rPr lang="zh-CN" altLang="en-US" sz="2400" dirty="0" smtClean="0"/>
              <a:t>制定检验评定标准</a:t>
            </a:r>
          </a:p>
          <a:p>
            <a:pPr marL="609600" indent="-252413">
              <a:lnSpc>
                <a:spcPct val="150000"/>
              </a:lnSpc>
              <a:buNone/>
            </a:pPr>
            <a:r>
              <a:rPr lang="en-US" altLang="zh-CN" sz="2400" dirty="0" smtClean="0"/>
              <a:t>(5)</a:t>
            </a:r>
            <a:r>
              <a:rPr lang="zh-CN" altLang="en-US" sz="2400" dirty="0" smtClean="0"/>
              <a:t>确定对策</a:t>
            </a:r>
          </a:p>
          <a:p>
            <a:pPr marL="609600" indent="-252413">
              <a:lnSpc>
                <a:spcPct val="150000"/>
              </a:lnSpc>
              <a:buNone/>
            </a:pPr>
            <a:r>
              <a:rPr lang="en-US" altLang="zh-CN" sz="2400" dirty="0" smtClean="0"/>
              <a:t>(6)</a:t>
            </a:r>
            <a:r>
              <a:rPr lang="zh-CN" altLang="en-US" sz="2400" dirty="0" smtClean="0"/>
              <a:t>编制质量控制手册</a:t>
            </a:r>
            <a:endParaRPr lang="zh-CN" altLang="en-US" sz="2400" dirty="0"/>
          </a:p>
        </p:txBody>
      </p:sp>
      <p:sp>
        <p:nvSpPr>
          <p:cNvPr id="5" name="Rectangle 2"/>
          <p:cNvSpPr>
            <a:spLocks noGrp="1" noChangeArrowheads="1"/>
          </p:cNvSpPr>
          <p:nvPr>
            <p:ph type="title"/>
          </p:nvPr>
        </p:nvSpPr>
        <p:spPr/>
        <p:txBody>
          <a:bodyPr/>
          <a:lstStyle/>
          <a:p>
            <a:pPr lvl="0"/>
            <a:r>
              <a:rPr lang="zh-CN" altLang="en-US" sz="3200" dirty="0" smtClean="0">
                <a:solidFill>
                  <a:srgbClr val="C00000"/>
                </a:solidFill>
                <a:effectLst>
                  <a:outerShdw blurRad="38100" dist="38100" dir="2700000" algn="tl">
                    <a:srgbClr val="C0C0C0"/>
                  </a:outerShdw>
                </a:effectLst>
                <a:latin typeface="黑体"/>
              </a:rPr>
              <a:t>质量预控</a:t>
            </a:r>
          </a:p>
        </p:txBody>
      </p:sp>
    </p:spTree>
  </p:cSld>
  <p:clrMapOvr>
    <a:masterClrMapping/>
  </p:clrMapOvr>
  <p:transition>
    <p:cover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68313" y="1279525"/>
            <a:ext cx="8229600" cy="5029795"/>
          </a:xfrm>
        </p:spPr>
        <p:txBody>
          <a:bodyPr/>
          <a:lstStyle/>
          <a:p>
            <a:pPr>
              <a:lnSpc>
                <a:spcPts val="3000"/>
              </a:lnSpc>
            </a:pPr>
            <a:r>
              <a:rPr lang="zh-CN" altLang="en-US" sz="2400" b="1" dirty="0"/>
              <a:t>质量控制手册所包括的典型内容是：</a:t>
            </a:r>
          </a:p>
          <a:p>
            <a:pPr indent="14288">
              <a:lnSpc>
                <a:spcPts val="3000"/>
              </a:lnSpc>
              <a:buNone/>
            </a:pPr>
            <a:r>
              <a:rPr lang="en-US" altLang="zh-CN" sz="2400" dirty="0"/>
              <a:t>1</a:t>
            </a:r>
            <a:r>
              <a:rPr lang="zh-CN" altLang="en-US" sz="2400" dirty="0"/>
              <a:t>）质量控制的依据</a:t>
            </a:r>
          </a:p>
          <a:p>
            <a:pPr indent="14288">
              <a:lnSpc>
                <a:spcPts val="3000"/>
              </a:lnSpc>
              <a:buNone/>
            </a:pPr>
            <a:r>
              <a:rPr lang="en-US" altLang="zh-CN" sz="2400" dirty="0"/>
              <a:t>2</a:t>
            </a:r>
            <a:r>
              <a:rPr lang="zh-CN" altLang="en-US" sz="2400" dirty="0"/>
              <a:t>）管理、组织及人员</a:t>
            </a:r>
          </a:p>
          <a:p>
            <a:pPr indent="14288">
              <a:lnSpc>
                <a:spcPts val="3000"/>
              </a:lnSpc>
              <a:buNone/>
            </a:pPr>
            <a:r>
              <a:rPr lang="en-US" altLang="zh-CN" sz="2400" dirty="0"/>
              <a:t>3</a:t>
            </a:r>
            <a:r>
              <a:rPr lang="zh-CN" altLang="en-US" sz="2400" dirty="0"/>
              <a:t>）质量控制</a:t>
            </a:r>
            <a:r>
              <a:rPr lang="zh-CN" altLang="en-US" sz="2400" dirty="0" smtClean="0"/>
              <a:t>工程</a:t>
            </a:r>
            <a:endParaRPr lang="en-US" altLang="zh-CN" sz="2400" dirty="0" smtClean="0"/>
          </a:p>
          <a:p>
            <a:pPr indent="14288">
              <a:lnSpc>
                <a:spcPts val="3000"/>
              </a:lnSpc>
              <a:buNone/>
            </a:pPr>
            <a:r>
              <a:rPr lang="en-US" altLang="zh-CN" sz="2400" dirty="0" smtClean="0"/>
              <a:t>4</a:t>
            </a:r>
            <a:r>
              <a:rPr lang="zh-CN" altLang="en-US" sz="2400" dirty="0" smtClean="0"/>
              <a:t>）质量控制文件</a:t>
            </a:r>
            <a:endParaRPr lang="en-US" altLang="zh-CN" sz="2400" dirty="0" smtClean="0"/>
          </a:p>
          <a:p>
            <a:pPr indent="14288">
              <a:lnSpc>
                <a:spcPts val="3000"/>
              </a:lnSpc>
              <a:buNone/>
            </a:pPr>
            <a:r>
              <a:rPr lang="en-US" altLang="zh-CN" sz="2400" dirty="0" smtClean="0"/>
              <a:t>5</a:t>
            </a:r>
            <a:r>
              <a:rPr lang="zh-CN" altLang="en-US" sz="2400" dirty="0" smtClean="0"/>
              <a:t>）质量控制记录及保存</a:t>
            </a:r>
          </a:p>
          <a:p>
            <a:pPr indent="14288">
              <a:lnSpc>
                <a:spcPts val="3000"/>
              </a:lnSpc>
              <a:buNone/>
            </a:pPr>
            <a:r>
              <a:rPr lang="en-US" altLang="zh-CN" sz="2400" dirty="0" smtClean="0"/>
              <a:t>6</a:t>
            </a:r>
            <a:r>
              <a:rPr lang="zh-CN" altLang="en-US" sz="2400" dirty="0" smtClean="0"/>
              <a:t>）培训大纲</a:t>
            </a:r>
          </a:p>
          <a:p>
            <a:pPr indent="14288">
              <a:lnSpc>
                <a:spcPts val="3000"/>
              </a:lnSpc>
              <a:buNone/>
            </a:pPr>
            <a:r>
              <a:rPr lang="en-US" altLang="zh-CN" sz="2400" dirty="0" smtClean="0"/>
              <a:t>7</a:t>
            </a:r>
            <a:r>
              <a:rPr lang="zh-CN" altLang="en-US" sz="2400" dirty="0" smtClean="0"/>
              <a:t>）原材料控制</a:t>
            </a:r>
          </a:p>
          <a:p>
            <a:pPr indent="14288">
              <a:lnSpc>
                <a:spcPts val="3000"/>
              </a:lnSpc>
              <a:buNone/>
            </a:pPr>
            <a:r>
              <a:rPr lang="en-US" altLang="zh-CN" sz="2400" dirty="0" smtClean="0"/>
              <a:t>8</a:t>
            </a:r>
            <a:r>
              <a:rPr lang="zh-CN" altLang="en-US" sz="2400" dirty="0" smtClean="0"/>
              <a:t>）项目实施过程控制与工序控制</a:t>
            </a:r>
            <a:endParaRPr lang="en-US" altLang="zh-CN" sz="2400" dirty="0" smtClean="0"/>
          </a:p>
          <a:p>
            <a:pPr indent="14288">
              <a:lnSpc>
                <a:spcPts val="3000"/>
              </a:lnSpc>
              <a:buNone/>
            </a:pPr>
            <a:r>
              <a:rPr lang="en-US" altLang="zh-CN" sz="2400" dirty="0" smtClean="0"/>
              <a:t>9</a:t>
            </a:r>
            <a:r>
              <a:rPr lang="zh-CN" altLang="en-US" sz="2400" dirty="0" smtClean="0"/>
              <a:t>）合格控制</a:t>
            </a:r>
            <a:endParaRPr lang="en-US" altLang="zh-CN" sz="2400" dirty="0" smtClean="0"/>
          </a:p>
          <a:p>
            <a:pPr indent="14288">
              <a:lnSpc>
                <a:spcPts val="3000"/>
              </a:lnSpc>
              <a:buNone/>
            </a:pPr>
            <a:r>
              <a:rPr lang="en-US" altLang="zh-CN" sz="2400" dirty="0" smtClean="0"/>
              <a:t>10</a:t>
            </a:r>
            <a:r>
              <a:rPr lang="zh-CN" altLang="en-US" sz="2400" dirty="0" smtClean="0"/>
              <a:t>）故障分析与补救措施</a:t>
            </a:r>
            <a:endParaRPr lang="zh-CN" altLang="en-US" sz="2400" dirty="0"/>
          </a:p>
        </p:txBody>
      </p:sp>
      <p:sp>
        <p:nvSpPr>
          <p:cNvPr id="4" name="Rectangle 2"/>
          <p:cNvSpPr>
            <a:spLocks noGrp="1" noChangeArrowheads="1"/>
          </p:cNvSpPr>
          <p:nvPr>
            <p:ph type="title"/>
          </p:nvPr>
        </p:nvSpPr>
        <p:spPr/>
        <p:txBody>
          <a:bodyPr/>
          <a:lstStyle/>
          <a:p>
            <a:pPr lvl="0"/>
            <a:r>
              <a:rPr lang="zh-CN" altLang="en-US" sz="3200" dirty="0" smtClean="0">
                <a:solidFill>
                  <a:srgbClr val="C00000"/>
                </a:solidFill>
                <a:effectLst>
                  <a:outerShdw blurRad="38100" dist="38100" dir="2700000" algn="tl">
                    <a:srgbClr val="C0C0C0"/>
                  </a:outerShdw>
                </a:effectLst>
                <a:latin typeface="黑体"/>
              </a:rPr>
              <a:t>质量控制手册</a:t>
            </a:r>
          </a:p>
        </p:txBody>
      </p:sp>
    </p:spTree>
  </p:cSld>
  <p:clrMapOvr>
    <a:masterClrMapping/>
  </p:clrMapOvr>
  <p:transition>
    <p:cover dir="rd"/>
  </p:transition>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8032</TotalTime>
  <Words>3026</Words>
  <Application>Microsoft Office PowerPoint</Application>
  <PresentationFormat>全屏显示(4:3)</PresentationFormat>
  <Paragraphs>293</Paragraphs>
  <Slides>37</Slides>
  <Notes>0</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8_Default Design</vt:lpstr>
      <vt:lpstr>9_Default Design</vt:lpstr>
      <vt:lpstr>幻灯片 1</vt:lpstr>
      <vt:lpstr>幻灯片 2</vt:lpstr>
      <vt:lpstr>主要内容</vt:lpstr>
      <vt:lpstr>一、项目不同阶段的质量管理</vt:lpstr>
      <vt:lpstr>幻灯片 5</vt:lpstr>
      <vt:lpstr>质量设计</vt:lpstr>
      <vt:lpstr>控制项目设计质量</vt:lpstr>
      <vt:lpstr>质量预控</vt:lpstr>
      <vt:lpstr>质量控制手册</vt:lpstr>
      <vt:lpstr>幻灯片 10</vt:lpstr>
      <vt:lpstr>项目实施准备阶段的质量管理</vt:lpstr>
      <vt:lpstr>实施阶段质量管理</vt:lpstr>
      <vt:lpstr>工序质量控制点的选择</vt:lpstr>
      <vt:lpstr>工序质量控制的基本原理</vt:lpstr>
      <vt:lpstr>工序质量管理循环系统</vt:lpstr>
      <vt:lpstr>幻灯片 16</vt:lpstr>
      <vt:lpstr>二、项目质量管理的基础工作</vt:lpstr>
      <vt:lpstr>二、项目质量管理的基础工作</vt:lpstr>
      <vt:lpstr>二、项目质量管理的基础工作</vt:lpstr>
      <vt:lpstr>幻灯片 20</vt:lpstr>
      <vt:lpstr>标准化工作</vt:lpstr>
      <vt:lpstr>标准化工作</vt:lpstr>
      <vt:lpstr>标准化工作</vt:lpstr>
      <vt:lpstr>标准化工作</vt:lpstr>
      <vt:lpstr>标准化工作</vt:lpstr>
      <vt:lpstr>幻灯片 26</vt:lpstr>
      <vt:lpstr>计量工作</vt:lpstr>
      <vt:lpstr>幻灯片 28</vt:lpstr>
      <vt:lpstr>幻灯片 29</vt:lpstr>
      <vt:lpstr>幻灯片 30</vt:lpstr>
      <vt:lpstr>三、项目质量管理组织 </vt:lpstr>
      <vt:lpstr>三、项目质量管理组织 </vt:lpstr>
      <vt:lpstr>幻灯片 33</vt:lpstr>
      <vt:lpstr>幻灯片 34</vt:lpstr>
      <vt:lpstr>幻灯片 35</vt:lpstr>
      <vt:lpstr>幻灯片 36</vt:lpstr>
      <vt:lpstr>幻灯片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phtzy</cp:lastModifiedBy>
  <cp:revision>616</cp:revision>
  <dcterms:created xsi:type="dcterms:W3CDTF">2012-02-23T10:25:58Z</dcterms:created>
  <dcterms:modified xsi:type="dcterms:W3CDTF">2014-01-02T08:51:41Z</dcterms:modified>
</cp:coreProperties>
</file>