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60" r:id="rId1"/>
  </p:sldMasterIdLst>
  <p:sldIdLst>
    <p:sldId id="256" r:id="rId2"/>
    <p:sldId id="331" r:id="rId3"/>
    <p:sldId id="257" r:id="rId4"/>
    <p:sldId id="299" r:id="rId5"/>
    <p:sldId id="328" r:id="rId6"/>
    <p:sldId id="300" r:id="rId7"/>
    <p:sldId id="301" r:id="rId8"/>
    <p:sldId id="315" r:id="rId9"/>
    <p:sldId id="317" r:id="rId10"/>
    <p:sldId id="316" r:id="rId11"/>
    <p:sldId id="329" r:id="rId12"/>
    <p:sldId id="332" r:id="rId13"/>
    <p:sldId id="330" r:id="rId14"/>
    <p:sldId id="313" r:id="rId15"/>
    <p:sldId id="312" r:id="rId16"/>
    <p:sldId id="311" r:id="rId17"/>
    <p:sldId id="295" r:id="rId18"/>
    <p:sldId id="273" r:id="rId19"/>
    <p:sldId id="322" r:id="rId20"/>
    <p:sldId id="281" r:id="rId21"/>
    <p:sldId id="323" r:id="rId22"/>
    <p:sldId id="284" r:id="rId23"/>
    <p:sldId id="324" r:id="rId24"/>
    <p:sldId id="325" r:id="rId25"/>
    <p:sldId id="326" r:id="rId26"/>
    <p:sldId id="327" r:id="rId27"/>
    <p:sldId id="286"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2E52E80-FBB3-4400-A479-F349845C7258}">
          <p14:sldIdLst>
            <p14:sldId id="256"/>
            <p14:sldId id="331"/>
            <p14:sldId id="257"/>
            <p14:sldId id="299"/>
            <p14:sldId id="328"/>
            <p14:sldId id="300"/>
            <p14:sldId id="301"/>
            <p14:sldId id="315"/>
            <p14:sldId id="317"/>
            <p14:sldId id="316"/>
            <p14:sldId id="329"/>
            <p14:sldId id="332"/>
            <p14:sldId id="330"/>
            <p14:sldId id="313"/>
            <p14:sldId id="312"/>
            <p14:sldId id="311"/>
            <p14:sldId id="295"/>
          </p14:sldIdLst>
        </p14:section>
        <p14:section name="Untitled Section" id="{880B209C-AF77-4CD4-9D6A-7DF571846F05}">
          <p14:sldIdLst>
            <p14:sldId id="273"/>
            <p14:sldId id="322"/>
            <p14:sldId id="281"/>
            <p14:sldId id="323"/>
            <p14:sldId id="284"/>
            <p14:sldId id="324"/>
            <p14:sldId id="325"/>
            <p14:sldId id="326"/>
            <p14:sldId id="327"/>
            <p14:sldId id="286"/>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87" d="100"/>
          <a:sy n="87" d="100"/>
        </p:scale>
        <p:origin x="66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D18793-94D8-4F93-A74F-4C9ACEB8B05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83B8D-7C19-4A2D-9142-62B03FE2D280}"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8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18793-94D8-4F93-A74F-4C9ACEB8B05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83B8D-7C19-4A2D-9142-62B03FE2D280}" type="slidenum">
              <a:rPr lang="en-IN" smtClean="0"/>
              <a:t>‹#›</a:t>
            </a:fld>
            <a:endParaRPr lang="en-IN"/>
          </a:p>
        </p:txBody>
      </p:sp>
    </p:spTree>
    <p:extLst>
      <p:ext uri="{BB962C8B-B14F-4D97-AF65-F5344CB8AC3E}">
        <p14:creationId xmlns:p14="http://schemas.microsoft.com/office/powerpoint/2010/main" val="101386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18793-94D8-4F93-A74F-4C9ACEB8B05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83B8D-7C19-4A2D-9142-62B03FE2D280}" type="slidenum">
              <a:rPr lang="en-IN" smtClean="0"/>
              <a:t>‹#›</a:t>
            </a:fld>
            <a:endParaRPr lang="en-IN"/>
          </a:p>
        </p:txBody>
      </p:sp>
    </p:spTree>
    <p:extLst>
      <p:ext uri="{BB962C8B-B14F-4D97-AF65-F5344CB8AC3E}">
        <p14:creationId xmlns:p14="http://schemas.microsoft.com/office/powerpoint/2010/main" val="353545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D18793-94D8-4F93-A74F-4C9ACEB8B05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83B8D-7C19-4A2D-9142-62B03FE2D280}" type="slidenum">
              <a:rPr lang="en-IN" smtClean="0"/>
              <a:t>‹#›</a:t>
            </a:fld>
            <a:endParaRPr lang="en-IN"/>
          </a:p>
        </p:txBody>
      </p:sp>
    </p:spTree>
    <p:extLst>
      <p:ext uri="{BB962C8B-B14F-4D97-AF65-F5344CB8AC3E}">
        <p14:creationId xmlns:p14="http://schemas.microsoft.com/office/powerpoint/2010/main" val="414393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D18793-94D8-4F93-A74F-4C9ACEB8B05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83B8D-7C19-4A2D-9142-62B03FE2D280}" type="slidenum">
              <a:rPr lang="en-IN" smtClean="0"/>
              <a:t>‹#›</a:t>
            </a:fld>
            <a:endParaRPr lang="en-I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8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D18793-94D8-4F93-A74F-4C9ACEB8B056}"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83B8D-7C19-4A2D-9142-62B03FE2D280}" type="slidenum">
              <a:rPr lang="en-IN" smtClean="0"/>
              <a:t>‹#›</a:t>
            </a:fld>
            <a:endParaRPr lang="en-IN"/>
          </a:p>
        </p:txBody>
      </p:sp>
    </p:spTree>
    <p:extLst>
      <p:ext uri="{BB962C8B-B14F-4D97-AF65-F5344CB8AC3E}">
        <p14:creationId xmlns:p14="http://schemas.microsoft.com/office/powerpoint/2010/main" val="119564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D18793-94D8-4F93-A74F-4C9ACEB8B056}" type="datetimeFigureOut">
              <a:rPr lang="en-IN" smtClean="0"/>
              <a:t>17-03-2025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483B8D-7C19-4A2D-9142-62B03FE2D280}" type="slidenum">
              <a:rPr lang="en-IN" smtClean="0"/>
              <a:t>‹#›</a:t>
            </a:fld>
            <a:endParaRPr lang="en-IN"/>
          </a:p>
        </p:txBody>
      </p:sp>
    </p:spTree>
    <p:extLst>
      <p:ext uri="{BB962C8B-B14F-4D97-AF65-F5344CB8AC3E}">
        <p14:creationId xmlns:p14="http://schemas.microsoft.com/office/powerpoint/2010/main" val="280417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D18793-94D8-4F93-A74F-4C9ACEB8B056}" type="datetimeFigureOut">
              <a:rPr lang="en-IN" smtClean="0"/>
              <a:t>17-03-2025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483B8D-7C19-4A2D-9142-62B03FE2D280}" type="slidenum">
              <a:rPr lang="en-IN" smtClean="0"/>
              <a:t>‹#›</a:t>
            </a:fld>
            <a:endParaRPr lang="en-IN"/>
          </a:p>
        </p:txBody>
      </p:sp>
    </p:spTree>
    <p:extLst>
      <p:ext uri="{BB962C8B-B14F-4D97-AF65-F5344CB8AC3E}">
        <p14:creationId xmlns:p14="http://schemas.microsoft.com/office/powerpoint/2010/main" val="244973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D18793-94D8-4F93-A74F-4C9ACEB8B056}" type="datetimeFigureOut">
              <a:rPr lang="en-IN" smtClean="0"/>
              <a:t>17-03-2025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1483B8D-7C19-4A2D-9142-62B03FE2D280}" type="slidenum">
              <a:rPr lang="en-IN" smtClean="0"/>
              <a:t>‹#›</a:t>
            </a:fld>
            <a:endParaRPr lang="en-IN"/>
          </a:p>
        </p:txBody>
      </p:sp>
    </p:spTree>
    <p:extLst>
      <p:ext uri="{BB962C8B-B14F-4D97-AF65-F5344CB8AC3E}">
        <p14:creationId xmlns:p14="http://schemas.microsoft.com/office/powerpoint/2010/main" val="114552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D18793-94D8-4F93-A74F-4C9ACEB8B056}" type="datetimeFigureOut">
              <a:rPr lang="en-IN" smtClean="0"/>
              <a:t>17-03-2025</a:t>
            </a:fld>
            <a:endParaRPr lang="en-IN"/>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483B8D-7C19-4A2D-9142-62B03FE2D280}" type="slidenum">
              <a:rPr lang="en-IN" smtClean="0"/>
              <a:t>‹#›</a:t>
            </a:fld>
            <a:endParaRPr lang="en-IN"/>
          </a:p>
        </p:txBody>
      </p:sp>
    </p:spTree>
    <p:extLst>
      <p:ext uri="{BB962C8B-B14F-4D97-AF65-F5344CB8AC3E}">
        <p14:creationId xmlns:p14="http://schemas.microsoft.com/office/powerpoint/2010/main" val="151451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8D18793-94D8-4F93-A74F-4C9ACEB8B056}"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83B8D-7C19-4A2D-9142-62B03FE2D280}" type="slidenum">
              <a:rPr lang="en-IN" smtClean="0"/>
              <a:t>‹#›</a:t>
            </a:fld>
            <a:endParaRPr lang="en-IN"/>
          </a:p>
        </p:txBody>
      </p:sp>
    </p:spTree>
    <p:extLst>
      <p:ext uri="{BB962C8B-B14F-4D97-AF65-F5344CB8AC3E}">
        <p14:creationId xmlns:p14="http://schemas.microsoft.com/office/powerpoint/2010/main" val="282607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17D0EFEE-2756-4A20-BF2A-63F0A94F99AC}" type="datetime4">
              <a:rPr lang="en-US" smtClean="0"/>
              <a:pPr/>
              <a:t>March 17, 2025</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F38DF745-7D3F-47F4-83A3-874385CFAA69}" type="slidenum">
              <a:rPr lang="en-US" smtClean="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918726"/>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clmentbisaillon/fake-and-real-news-dataset"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ctrTitle"/>
          </p:nvPr>
        </p:nvSpPr>
        <p:spPr>
          <a:xfrm>
            <a:off x="1825687" y="44547"/>
            <a:ext cx="5124240" cy="14378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600" b="1" strike="noStrike" spc="-1" dirty="0">
                <a:solidFill>
                  <a:schemeClr val="dk1"/>
                </a:solidFill>
                <a:latin typeface="Syncopate"/>
                <a:ea typeface="Syncopate"/>
              </a:rPr>
              <a:t>Fake News Detection</a:t>
            </a:r>
            <a:endParaRPr lang="fr-FR" sz="4600" b="1" strike="noStrike" spc="-1" dirty="0">
              <a:solidFill>
                <a:schemeClr val="dk1"/>
              </a:solidFill>
              <a:latin typeface="Arial"/>
            </a:endParaRPr>
          </a:p>
        </p:txBody>
      </p:sp>
      <p:sp>
        <p:nvSpPr>
          <p:cNvPr id="827" name="PlaceHolder 2"/>
          <p:cNvSpPr>
            <a:spLocks noGrp="1"/>
          </p:cNvSpPr>
          <p:nvPr>
            <p:ph type="subTitle" idx="1"/>
          </p:nvPr>
        </p:nvSpPr>
        <p:spPr>
          <a:xfrm>
            <a:off x="2009880" y="1412476"/>
            <a:ext cx="5124240" cy="475920"/>
          </a:xfrm>
          <a:prstGeom prst="rect">
            <a:avLst/>
          </a:prstGeom>
          <a:noFill/>
          <a:ln w="0">
            <a:noFill/>
          </a:ln>
        </p:spPr>
        <p:txBody>
          <a:bodyPr lIns="91440" tIns="91440" rIns="91440" bIns="91440" anchor="t">
            <a:normAutofit fontScale="85000" lnSpcReduction="10000"/>
          </a:bodyPr>
          <a:lstStyle/>
          <a:p>
            <a:pPr indent="0" algn="ctr">
              <a:lnSpc>
                <a:spcPct val="100000"/>
              </a:lnSpc>
              <a:buNone/>
              <a:tabLst>
                <a:tab pos="0" algn="l"/>
              </a:tabLst>
            </a:pPr>
            <a:r>
              <a:rPr lang="en" sz="1600" b="0" strike="noStrike" spc="-1" dirty="0">
                <a:solidFill>
                  <a:schemeClr val="dk1"/>
                </a:solidFill>
                <a:latin typeface="Archivo"/>
                <a:ea typeface="Archivo"/>
              </a:rPr>
              <a:t>Using Machine Learning for Misinformation Prevention</a:t>
            </a:r>
            <a:endParaRPr lang="en-US" sz="1600" b="0" strike="noStrike" spc="-1" dirty="0">
              <a:solidFill>
                <a:srgbClr val="FFFFFF"/>
              </a:solidFill>
              <a:latin typeface="OpenSymbol"/>
            </a:endParaRPr>
          </a:p>
        </p:txBody>
      </p:sp>
      <p:sp>
        <p:nvSpPr>
          <p:cNvPr id="2" name="TextBox 1"/>
          <p:cNvSpPr txBox="1"/>
          <p:nvPr/>
        </p:nvSpPr>
        <p:spPr>
          <a:xfrm>
            <a:off x="197080" y="2074718"/>
            <a:ext cx="8606117" cy="2585323"/>
          </a:xfrm>
          <a:prstGeom prst="rect">
            <a:avLst/>
          </a:prstGeom>
          <a:noFill/>
        </p:spPr>
        <p:txBody>
          <a:bodyPr wrap="square" rtlCol="0">
            <a:spAutoFit/>
          </a:bodyPr>
          <a:lstStyle/>
          <a:p>
            <a:r>
              <a:rPr lang="en-IN" b="1" dirty="0"/>
              <a:t>Members</a:t>
            </a:r>
            <a:r>
              <a:rPr lang="en-IN" dirty="0"/>
              <a:t> : M S AJAYNATH</a:t>
            </a:r>
          </a:p>
          <a:p>
            <a:r>
              <a:rPr lang="en-IN" dirty="0"/>
              <a:t>	    ABHIJITH J</a:t>
            </a:r>
          </a:p>
          <a:p>
            <a:r>
              <a:rPr lang="en-IN" dirty="0"/>
              <a:t>	    VISAL KRISHNA K</a:t>
            </a:r>
          </a:p>
          <a:p>
            <a:r>
              <a:rPr lang="en-IN" dirty="0"/>
              <a:t>	    SANIA VARMA</a:t>
            </a:r>
          </a:p>
          <a:p>
            <a:endParaRPr lang="en-IN" dirty="0"/>
          </a:p>
          <a:p>
            <a:r>
              <a:rPr lang="en-US" b="1" dirty="0"/>
              <a:t>College Name &amp; Department</a:t>
            </a:r>
            <a:r>
              <a:rPr lang="en-US" dirty="0"/>
              <a:t>: Govt. Victoria College, Palakkad - B.Sc. Computer Science</a:t>
            </a:r>
          </a:p>
          <a:p>
            <a:r>
              <a:rPr lang="en-US" b="1" dirty="0"/>
              <a:t>Guide/Teacher’s Name</a:t>
            </a:r>
            <a:r>
              <a:rPr lang="en-US" dirty="0"/>
              <a:t>: DR.SHWETA,JEEVA JOY</a:t>
            </a:r>
          </a:p>
          <a:p>
            <a:r>
              <a:rPr lang="en-IN" b="1" dirty="0"/>
              <a:t>Date</a:t>
            </a:r>
            <a:r>
              <a:rPr lang="en-IN" dirty="0"/>
              <a:t>: 09-03-2025</a:t>
            </a:r>
            <a:endParaRPr lang="en-US"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EA869D-3598-9254-5BCC-F453DC2D5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499"/>
          </a:xfrm>
          <a:prstGeom prst="rect">
            <a:avLst/>
          </a:prstGeom>
        </p:spPr>
      </p:pic>
    </p:spTree>
    <p:extLst>
      <p:ext uri="{BB962C8B-B14F-4D97-AF65-F5344CB8AC3E}">
        <p14:creationId xmlns:p14="http://schemas.microsoft.com/office/powerpoint/2010/main" val="375643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77C1FE-14A7-E3A6-0BCD-731FE4BA97C0}"/>
              </a:ext>
            </a:extLst>
          </p:cNvPr>
          <p:cNvSpPr txBox="1"/>
          <p:nvPr/>
        </p:nvSpPr>
        <p:spPr>
          <a:xfrm>
            <a:off x="140675" y="1345870"/>
            <a:ext cx="7702063" cy="2585323"/>
          </a:xfrm>
          <a:prstGeom prst="rect">
            <a:avLst/>
          </a:prstGeom>
          <a:noFill/>
        </p:spPr>
        <p:txBody>
          <a:bodyPr wrap="square">
            <a:spAutoFit/>
          </a:bodyPr>
          <a:lstStyle/>
          <a:p>
            <a:pPr marL="914400" lvl="1" indent="-336550" algn="l" rtl="0">
              <a:spcBef>
                <a:spcPts val="1100"/>
              </a:spcBef>
              <a:spcAft>
                <a:spcPts val="0"/>
              </a:spcAft>
              <a:buClr>
                <a:srgbClr val="1F1F1F"/>
              </a:buClr>
              <a:buSzPts val="1700"/>
              <a:buFont typeface="Times New Roman"/>
              <a:buChar char="○"/>
            </a:pPr>
            <a:r>
              <a:rPr lang="en-IN" sz="1800"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NumPy:</a:t>
            </a:r>
            <a:r>
              <a:rPr lang="en-IN" sz="1800"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 For numerical operations and array manipulation.</a:t>
            </a:r>
          </a:p>
          <a:p>
            <a:pPr marL="914400" lvl="1" indent="-336550" algn="l" rtl="0">
              <a:spcBef>
                <a:spcPts val="0"/>
              </a:spcBef>
              <a:spcAft>
                <a:spcPts val="0"/>
              </a:spcAft>
              <a:buClr>
                <a:srgbClr val="1F1F1F"/>
              </a:buClr>
              <a:buSzPts val="1700"/>
              <a:buFont typeface="Times New Roman"/>
              <a:buChar char="○"/>
            </a:pPr>
            <a:r>
              <a:rPr lang="en-IN" sz="1800"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Pandas: </a:t>
            </a:r>
            <a:r>
              <a:rPr lang="en-IN" sz="1800"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For data analysis and manipulation, including data frames.</a:t>
            </a:r>
          </a:p>
          <a:p>
            <a:pPr marL="914400" lvl="1" indent="-336550" algn="l" rtl="0">
              <a:spcBef>
                <a:spcPts val="0"/>
              </a:spcBef>
              <a:spcAft>
                <a:spcPts val="0"/>
              </a:spcAft>
              <a:buClr>
                <a:srgbClr val="1F1F1F"/>
              </a:buClr>
              <a:buSzPts val="1700"/>
              <a:buFont typeface="Times New Roman"/>
              <a:buChar char="○"/>
            </a:pPr>
            <a:r>
              <a:rPr lang="en-IN" sz="1800"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Seaborn: </a:t>
            </a:r>
            <a:r>
              <a:rPr lang="en-IN" sz="1800"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For data visualization and statistical graphics.</a:t>
            </a:r>
          </a:p>
          <a:p>
            <a:pPr marL="914400" lvl="1" indent="-336550" algn="l" rtl="0">
              <a:spcBef>
                <a:spcPts val="0"/>
              </a:spcBef>
              <a:spcAft>
                <a:spcPts val="0"/>
              </a:spcAft>
              <a:buClr>
                <a:srgbClr val="1F1F1F"/>
              </a:buClr>
              <a:buSzPts val="1700"/>
              <a:buFont typeface="Times New Roman"/>
              <a:buChar char="○"/>
            </a:pPr>
            <a:r>
              <a:rPr lang="en-IN"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Re :</a:t>
            </a:r>
            <a:r>
              <a:rPr lang="en-US"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provides support for working with regular expressions.</a:t>
            </a:r>
            <a:endParaRPr lang="en-IN"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914400" lvl="1" indent="-336550" algn="l" rtl="0">
              <a:spcBef>
                <a:spcPts val="0"/>
              </a:spcBef>
              <a:spcAft>
                <a:spcPts val="0"/>
              </a:spcAft>
              <a:buClr>
                <a:srgbClr val="1F1F1F"/>
              </a:buClr>
              <a:buSzPts val="1700"/>
              <a:buFont typeface="Times New Roman"/>
              <a:buChar char="○"/>
            </a:pPr>
            <a:r>
              <a:rPr lang="en-IN"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String :</a:t>
            </a:r>
            <a:r>
              <a:rPr lang="en-US"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 </a:t>
            </a:r>
            <a:r>
              <a:rPr lang="en-US"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A collection of constants and utility functions for working with and manipulating strings, such as ASCII letters, digits, and punctuation.</a:t>
            </a:r>
            <a:endParaRPr lang="en-IN" sz="1800"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914400" lvl="1" indent="-336550" algn="l" rtl="0">
              <a:spcBef>
                <a:spcPts val="0"/>
              </a:spcBef>
              <a:spcAft>
                <a:spcPts val="0"/>
              </a:spcAft>
              <a:buClr>
                <a:srgbClr val="1F1F1F"/>
              </a:buClr>
              <a:buSzPts val="1700"/>
              <a:buFont typeface="Times New Roman"/>
              <a:buChar char="○"/>
            </a:pPr>
            <a:r>
              <a:rPr lang="en-IN" sz="1800"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Matplotlib: </a:t>
            </a:r>
            <a:r>
              <a:rPr lang="en-IN" sz="1800"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For creating plots and charts.</a:t>
            </a:r>
          </a:p>
          <a:p>
            <a:pPr marL="914400" lvl="1" indent="-336550" algn="l" rtl="0">
              <a:spcBef>
                <a:spcPts val="0"/>
              </a:spcBef>
              <a:spcAft>
                <a:spcPts val="0"/>
              </a:spcAft>
              <a:buClr>
                <a:srgbClr val="1F1F1F"/>
              </a:buClr>
              <a:buSzPts val="1700"/>
              <a:buFont typeface="Times New Roman"/>
              <a:buChar char="○"/>
            </a:pPr>
            <a:r>
              <a:rPr lang="en-IN" sz="1800"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scikit-learn (</a:t>
            </a:r>
            <a:r>
              <a:rPr lang="en-IN" sz="1800" b="1" dirty="0" err="1">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sklearn</a:t>
            </a:r>
            <a:r>
              <a:rPr lang="en-IN" sz="1800" b="1"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 </a:t>
            </a:r>
            <a:r>
              <a:rPr lang="en-IN" sz="1800" dirty="0">
                <a:solidFill>
                  <a:srgbClr val="1F1F1F"/>
                </a:solidFill>
                <a:highlight>
                  <a:srgbClr val="FFFFFF"/>
                </a:highlight>
                <a:latin typeface="Times New Roman" panose="02020603050405020304" pitchFamily="18" charset="0"/>
                <a:ea typeface="Times New Roman"/>
                <a:cs typeface="Times New Roman" panose="02020603050405020304" pitchFamily="18" charset="0"/>
                <a:sym typeface="Times New Roman"/>
              </a:rPr>
              <a:t>For machine learning algorithms and model evaluation metrics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9E9CAD-41BA-F32A-2FC1-DCE0E06BFE43}"/>
              </a:ext>
            </a:extLst>
          </p:cNvPr>
          <p:cNvSpPr txBox="1"/>
          <p:nvPr/>
        </p:nvSpPr>
        <p:spPr>
          <a:xfrm>
            <a:off x="903847" y="458931"/>
            <a:ext cx="4572000" cy="538609"/>
          </a:xfrm>
          <a:prstGeom prst="rect">
            <a:avLst/>
          </a:prstGeom>
          <a:noFill/>
        </p:spPr>
        <p:txBody>
          <a:bodyPr wrap="square">
            <a:spAutoFit/>
          </a:bodyPr>
          <a:lstStyle/>
          <a:p>
            <a:r>
              <a:rPr lang="en" sz="2900" b="1" dirty="0">
                <a:solidFill>
                  <a:srgbClr val="1F1F1F"/>
                </a:solidFill>
                <a:latin typeface="Playfair Display" panose="020B0604020202020204" pitchFamily="2" charset="0"/>
              </a:rPr>
              <a:t>Python Libraries Used</a:t>
            </a:r>
            <a:endParaRPr lang="en-IN" sz="2900" b="1" dirty="0">
              <a:latin typeface="Playfair Display" panose="020B0604020202020204" pitchFamily="2" charset="0"/>
            </a:endParaRPr>
          </a:p>
        </p:txBody>
      </p:sp>
    </p:spTree>
    <p:extLst>
      <p:ext uri="{BB962C8B-B14F-4D97-AF65-F5344CB8AC3E}">
        <p14:creationId xmlns:p14="http://schemas.microsoft.com/office/powerpoint/2010/main" val="5084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3EC45-4884-45B5-88C5-E61FCB09C312}"/>
              </a:ext>
            </a:extLst>
          </p:cNvPr>
          <p:cNvSpPr txBox="1"/>
          <p:nvPr/>
        </p:nvSpPr>
        <p:spPr>
          <a:xfrm>
            <a:off x="636422" y="658368"/>
            <a:ext cx="6378855" cy="538609"/>
          </a:xfrm>
          <a:prstGeom prst="rect">
            <a:avLst/>
          </a:prstGeom>
          <a:noFill/>
        </p:spPr>
        <p:txBody>
          <a:bodyPr wrap="square" rtlCol="0">
            <a:spAutoFit/>
          </a:bodyPr>
          <a:lstStyle/>
          <a:p>
            <a:r>
              <a:rPr lang="en-IN" sz="2900" b="1" dirty="0">
                <a:latin typeface="Playfair Display" panose="020B0604020202020204" pitchFamily="2" charset="0"/>
              </a:rPr>
              <a:t>Data </a:t>
            </a:r>
            <a:r>
              <a:rPr lang="en-IN" sz="2900" b="1" dirty="0" err="1">
                <a:latin typeface="Playfair Display" panose="020B0604020202020204" pitchFamily="2" charset="0"/>
              </a:rPr>
              <a:t>preprocessing</a:t>
            </a:r>
            <a:endParaRPr lang="en-IN" sz="2900" b="1" dirty="0">
              <a:latin typeface="Playfair Display" panose="020B0604020202020204" pitchFamily="2" charset="0"/>
            </a:endParaRPr>
          </a:p>
        </p:txBody>
      </p:sp>
      <p:sp>
        <p:nvSpPr>
          <p:cNvPr id="4" name="Google Shape;128;p22">
            <a:extLst>
              <a:ext uri="{FF2B5EF4-FFF2-40B4-BE49-F238E27FC236}">
                <a16:creationId xmlns:a16="http://schemas.microsoft.com/office/drawing/2014/main" id="{D88FA59F-1CFE-48CB-BA2E-70B92AADC366}"/>
              </a:ext>
            </a:extLst>
          </p:cNvPr>
          <p:cNvSpPr txBox="1">
            <a:spLocks/>
          </p:cNvSpPr>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457200" marR="0" lvl="0" indent="-336550" algn="l" defTabSz="914400" rtl="0" eaLnBrk="1" fontAlgn="auto" latinLnBrk="0" hangingPunct="1">
              <a:lnSpc>
                <a:spcPct val="115000"/>
              </a:lnSpc>
              <a:spcBef>
                <a:spcPts val="300"/>
              </a:spcBef>
              <a:spcAft>
                <a:spcPts val="0"/>
              </a:spcAft>
              <a:buClr>
                <a:srgbClr val="1F1F1F"/>
              </a:buClr>
              <a:buSzPts val="1700"/>
              <a:buFont typeface="Times New Roman"/>
              <a:buAutoNum type="arabicPeriod"/>
              <a:tabLst/>
              <a:defRPr/>
            </a:pPr>
            <a:r>
              <a:rPr kumimoji="0" lang="en-US" b="1" i="0" u="none" strike="noStrike" kern="0" cap="none" spc="0" normalizeH="0" baseline="0" noProof="0" dirty="0">
                <a:ln>
                  <a:noFill/>
                </a:ln>
                <a:solidFill>
                  <a:srgbClr val="1F1F1F"/>
                </a:solidFill>
                <a:effectLst/>
                <a:highlight>
                  <a:srgbClr val="FFFFFF"/>
                </a:highlight>
                <a:uLnTx/>
                <a:uFillTx/>
                <a:latin typeface="Times New Roman"/>
                <a:ea typeface="Times New Roman"/>
                <a:cs typeface="Times New Roman"/>
                <a:sym typeface="Times New Roman"/>
              </a:rPr>
              <a:t>Elimination of variables:</a:t>
            </a:r>
            <a:r>
              <a:rPr kumimoji="0" lang="en-US" b="0" i="0" u="none" strike="noStrike" kern="0" cap="none" spc="0" normalizeH="0" baseline="0" noProof="0" dirty="0">
                <a:ln>
                  <a:noFill/>
                </a:ln>
                <a:solidFill>
                  <a:srgbClr val="1F1F1F"/>
                </a:solidFill>
                <a:effectLst/>
                <a:highlight>
                  <a:srgbClr val="FFFFFF"/>
                </a:highlight>
                <a:uLnTx/>
                <a:uFillTx/>
                <a:latin typeface="Times New Roman"/>
                <a:ea typeface="Times New Roman"/>
                <a:cs typeface="Times New Roman"/>
                <a:sym typeface="Times New Roman"/>
              </a:rPr>
              <a:t> Title, subject, and publishing dates are removed to ensure consistency and focus on the actual text content.</a:t>
            </a:r>
          </a:p>
          <a:p>
            <a:pPr marL="457200" marR="0" lvl="0" indent="-336550" algn="l" defTabSz="914400" rtl="0" eaLnBrk="1" fontAlgn="auto" latinLnBrk="0" hangingPunct="1">
              <a:lnSpc>
                <a:spcPct val="115000"/>
              </a:lnSpc>
              <a:spcBef>
                <a:spcPts val="0"/>
              </a:spcBef>
              <a:spcAft>
                <a:spcPts val="0"/>
              </a:spcAft>
              <a:buClr>
                <a:srgbClr val="1F1F1F"/>
              </a:buClr>
              <a:buSzPts val="1700"/>
              <a:buFont typeface="Times New Roman"/>
              <a:buAutoNum type="arabicPeriod"/>
              <a:tabLst/>
              <a:defRPr/>
            </a:pPr>
            <a:r>
              <a:rPr kumimoji="0" lang="en-US" b="1" i="0" u="none" strike="noStrike" kern="0" cap="none" spc="0" normalizeH="0" baseline="0" noProof="0" dirty="0">
                <a:ln>
                  <a:noFill/>
                </a:ln>
                <a:solidFill>
                  <a:srgbClr val="1F1F1F"/>
                </a:solidFill>
                <a:effectLst/>
                <a:highlight>
                  <a:srgbClr val="FFFFFF"/>
                </a:highlight>
                <a:uLnTx/>
                <a:uFillTx/>
                <a:latin typeface="Times New Roman"/>
                <a:ea typeface="Times New Roman"/>
                <a:cs typeface="Times New Roman"/>
                <a:sym typeface="Times New Roman"/>
              </a:rPr>
              <a:t>Text normalization:</a:t>
            </a:r>
            <a:r>
              <a:rPr kumimoji="0" lang="en-US" b="0" i="0" u="none" strike="noStrike" kern="0" cap="none" spc="0" normalizeH="0" baseline="0" noProof="0" dirty="0">
                <a:ln>
                  <a:noFill/>
                </a:ln>
                <a:solidFill>
                  <a:srgbClr val="1F1F1F"/>
                </a:solidFill>
                <a:effectLst/>
                <a:highlight>
                  <a:srgbClr val="FFFFFF"/>
                </a:highlight>
                <a:uLnTx/>
                <a:uFillTx/>
                <a:latin typeface="Times New Roman"/>
                <a:ea typeface="Times New Roman"/>
                <a:cs typeface="Times New Roman"/>
                <a:sym typeface="Times New Roman"/>
              </a:rPr>
              <a:t> Text is converted to lowercase </a:t>
            </a:r>
          </a:p>
          <a:p>
            <a:pPr marL="457200" marR="0" lvl="0" indent="-336550" algn="l" defTabSz="914400" rtl="0" eaLnBrk="1" fontAlgn="auto" latinLnBrk="0" hangingPunct="1">
              <a:lnSpc>
                <a:spcPct val="115000"/>
              </a:lnSpc>
              <a:spcBef>
                <a:spcPts val="0"/>
              </a:spcBef>
              <a:spcAft>
                <a:spcPts val="0"/>
              </a:spcAft>
              <a:buClr>
                <a:srgbClr val="1F1F1F"/>
              </a:buClr>
              <a:buSzPts val="1700"/>
              <a:buFont typeface="Times New Roman"/>
              <a:buAutoNum type="arabicPeriod"/>
              <a:tabLst/>
              <a:defRPr/>
            </a:pPr>
            <a:r>
              <a:rPr kumimoji="0" lang="en-US" b="1" i="0" u="none" strike="noStrike" kern="0" cap="none" spc="0" normalizeH="0" baseline="0" noProof="0" dirty="0">
                <a:ln>
                  <a:noFill/>
                </a:ln>
                <a:solidFill>
                  <a:srgbClr val="1F1F1F"/>
                </a:solidFill>
                <a:effectLst/>
                <a:highlight>
                  <a:srgbClr val="FFFFFF"/>
                </a:highlight>
                <a:uLnTx/>
                <a:uFillTx/>
                <a:latin typeface="Times New Roman"/>
                <a:ea typeface="Times New Roman"/>
                <a:cs typeface="Times New Roman"/>
                <a:sym typeface="Times New Roman"/>
              </a:rPr>
              <a:t>Character filtering:</a:t>
            </a:r>
            <a:r>
              <a:rPr kumimoji="0" lang="en-US" b="0" i="0" u="none" strike="noStrike" kern="0" cap="none" spc="0" normalizeH="0" baseline="0" noProof="0" dirty="0">
                <a:ln>
                  <a:noFill/>
                </a:ln>
                <a:solidFill>
                  <a:srgbClr val="1F1F1F"/>
                </a:solidFill>
                <a:effectLst/>
                <a:highlight>
                  <a:srgbClr val="FFFFFF"/>
                </a:highlight>
                <a:uLnTx/>
                <a:uFillTx/>
                <a:latin typeface="Times New Roman"/>
                <a:ea typeface="Times New Roman"/>
                <a:cs typeface="Times New Roman"/>
                <a:sym typeface="Times New Roman"/>
              </a:rPr>
              <a:t> Using regular expressions, non-alphanumeric characters (excluding underscores) are replaced with spaces, and special characters, punctuation marks, HTML tags and URLs are removed to refine the text. Words containing numerical digits are removed to maintain focus on textual information.</a:t>
            </a:r>
          </a:p>
          <a:p>
            <a:pPr marL="0" marR="0" lvl="0" indent="0" algn="l" defTabSz="914400" rtl="0" eaLnBrk="1" fontAlgn="auto" latinLnBrk="0" hangingPunct="1">
              <a:lnSpc>
                <a:spcPct val="115000"/>
              </a:lnSpc>
              <a:spcBef>
                <a:spcPts val="1100"/>
              </a:spcBef>
              <a:spcAft>
                <a:spcPts val="1200"/>
              </a:spcAft>
              <a:buClr>
                <a:srgbClr val="FFFFFF"/>
              </a:buClr>
              <a:buSzPts val="1800"/>
              <a:buFont typeface="Lato"/>
              <a:buNone/>
              <a:tabLst/>
              <a:defRPr/>
            </a:pPr>
            <a:endParaRPr kumimoji="0" lang="en-US" sz="1800" b="0" i="0" u="none" strike="noStrike" kern="0" cap="none" spc="0" normalizeH="0" baseline="0" noProof="0" dirty="0">
              <a:ln>
                <a:noFill/>
              </a:ln>
              <a:solidFill>
                <a:srgbClr val="FFFFFF"/>
              </a:solidFill>
              <a:effectLst/>
              <a:uLnTx/>
              <a:uFillTx/>
              <a:latin typeface="Lato"/>
              <a:ea typeface="Lato"/>
              <a:cs typeface="Lato"/>
              <a:sym typeface="Lato"/>
            </a:endParaRPr>
          </a:p>
        </p:txBody>
      </p:sp>
    </p:spTree>
    <p:extLst>
      <p:ext uri="{BB962C8B-B14F-4D97-AF65-F5344CB8AC3E}">
        <p14:creationId xmlns:p14="http://schemas.microsoft.com/office/powerpoint/2010/main" val="100166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71646-36F5-8138-6A56-FD3BA1FC448B}"/>
              </a:ext>
            </a:extLst>
          </p:cNvPr>
          <p:cNvSpPr txBox="1"/>
          <p:nvPr/>
        </p:nvSpPr>
        <p:spPr>
          <a:xfrm>
            <a:off x="647115" y="1267995"/>
            <a:ext cx="7315199" cy="286232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TF-IDF Vectorizer in sci-kit-learn transforms text documents into a numerical format suitable for machine learning. </a:t>
            </a:r>
          </a:p>
          <a:p>
            <a:r>
              <a:rPr lang="en-IN" dirty="0">
                <a:latin typeface="Times New Roman" panose="02020603050405020304" pitchFamily="18" charset="0"/>
                <a:cs typeface="Times New Roman" panose="02020603050405020304" pitchFamily="18" charset="0"/>
              </a:rPr>
              <a:t>It operates in two steps:  </a:t>
            </a:r>
          </a:p>
          <a:p>
            <a:pPr marL="342900" indent="-342900">
              <a:buAutoNum type="arabicPeriod"/>
            </a:pPr>
            <a:r>
              <a:rPr lang="en-IN" dirty="0">
                <a:latin typeface="Times New Roman" panose="02020603050405020304" pitchFamily="18" charset="0"/>
                <a:cs typeface="Times New Roman" panose="02020603050405020304" pitchFamily="18" charset="0"/>
              </a:rPr>
              <a:t>Term Frequency (TF): Computes the frequency of each word in a document. </a:t>
            </a:r>
          </a:p>
          <a:p>
            <a:pPr marL="342900" indent="-342900">
              <a:buAutoNum type="arabicPeriod"/>
            </a:pPr>
            <a:r>
              <a:rPr lang="en-IN" dirty="0">
                <a:latin typeface="Times New Roman" panose="02020603050405020304" pitchFamily="18" charset="0"/>
                <a:cs typeface="Times New Roman" panose="02020603050405020304" pitchFamily="18" charset="0"/>
              </a:rPr>
              <a:t> Inverse Document Frequency (IDF): Evaluates the uniqueness of each word across all documents.  </a:t>
            </a:r>
          </a:p>
          <a:p>
            <a:r>
              <a:rPr lang="en-IN" dirty="0">
                <a:latin typeface="Times New Roman" panose="02020603050405020304" pitchFamily="18" charset="0"/>
                <a:cs typeface="Times New Roman" panose="02020603050405020304" pitchFamily="18" charset="0"/>
              </a:rPr>
              <a:t>      By multiplying TF and IDF, it generates TF-IDF scores, which           indicate the importance of each word in a document. This process allows machine learning models to understand the significance of words in text data.</a:t>
            </a:r>
          </a:p>
        </p:txBody>
      </p:sp>
      <p:sp>
        <p:nvSpPr>
          <p:cNvPr id="5" name="TextBox 4">
            <a:extLst>
              <a:ext uri="{FF2B5EF4-FFF2-40B4-BE49-F238E27FC236}">
                <a16:creationId xmlns:a16="http://schemas.microsoft.com/office/drawing/2014/main" id="{3E0EFE34-6359-5CAF-4254-317015FC5A30}"/>
              </a:ext>
            </a:extLst>
          </p:cNvPr>
          <p:cNvSpPr txBox="1"/>
          <p:nvPr/>
        </p:nvSpPr>
        <p:spPr>
          <a:xfrm>
            <a:off x="780756" y="572619"/>
            <a:ext cx="4572000" cy="538609"/>
          </a:xfrm>
          <a:prstGeom prst="rect">
            <a:avLst/>
          </a:prstGeom>
          <a:noFill/>
        </p:spPr>
        <p:txBody>
          <a:bodyPr wrap="square">
            <a:spAutoFit/>
          </a:bodyPr>
          <a:lstStyle/>
          <a:p>
            <a:r>
              <a:rPr lang="en" sz="2900" b="1" dirty="0">
                <a:solidFill>
                  <a:srgbClr val="000000"/>
                </a:solidFill>
                <a:latin typeface="Playfair Display" panose="020B0604020202020204" pitchFamily="2" charset="0"/>
                <a:ea typeface="Times New Roman"/>
                <a:cs typeface="Times New Roman"/>
                <a:sym typeface="Times New Roman"/>
              </a:rPr>
              <a:t>TF-IDF Vectorizer</a:t>
            </a:r>
            <a:endParaRPr lang="en-IN" sz="2900" b="1" dirty="0">
              <a:latin typeface="Playfair Display" panose="020B0604020202020204" pitchFamily="2" charset="0"/>
            </a:endParaRPr>
          </a:p>
        </p:txBody>
      </p:sp>
    </p:spTree>
    <p:extLst>
      <p:ext uri="{BB962C8B-B14F-4D97-AF65-F5344CB8AC3E}">
        <p14:creationId xmlns:p14="http://schemas.microsoft.com/office/powerpoint/2010/main" val="57816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627" y="605481"/>
            <a:ext cx="7451124" cy="538609"/>
          </a:xfrm>
          <a:prstGeom prst="rect">
            <a:avLst/>
          </a:prstGeom>
          <a:noFill/>
        </p:spPr>
        <p:txBody>
          <a:bodyPr wrap="square" rtlCol="0">
            <a:spAutoFit/>
          </a:bodyPr>
          <a:lstStyle/>
          <a:p>
            <a:r>
              <a:rPr lang="en-IN" sz="2900" b="1" dirty="0">
                <a:latin typeface="Times New Roman" panose="02020603050405020304" pitchFamily="18" charset="0"/>
                <a:cs typeface="Times New Roman" panose="02020603050405020304" pitchFamily="18" charset="0"/>
              </a:rPr>
              <a:t>Data Splitting – Train-Test Split</a:t>
            </a:r>
          </a:p>
        </p:txBody>
      </p:sp>
      <p:sp>
        <p:nvSpPr>
          <p:cNvPr id="3" name="TextBox 2"/>
          <p:cNvSpPr txBox="1"/>
          <p:nvPr/>
        </p:nvSpPr>
        <p:spPr>
          <a:xfrm>
            <a:off x="605481" y="1445741"/>
            <a:ext cx="7846541"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Before training, we split our dataset to evaluate model performance.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common split ratio is </a:t>
            </a:r>
            <a:r>
              <a:rPr lang="en-US" b="1" dirty="0">
                <a:latin typeface="Times New Roman" panose="02020603050405020304" pitchFamily="18" charset="0"/>
                <a:cs typeface="Times New Roman" panose="02020603050405020304" pitchFamily="18" charset="0"/>
              </a:rPr>
              <a:t>80:20</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70:30</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Training set</a:t>
            </a:r>
            <a:r>
              <a:rPr lang="en-US" dirty="0">
                <a:latin typeface="Times New Roman" panose="02020603050405020304" pitchFamily="18" charset="0"/>
                <a:cs typeface="Times New Roman" panose="02020603050405020304" pitchFamily="18" charset="0"/>
              </a:rPr>
              <a:t>: Used to train the model.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Testing set</a:t>
            </a:r>
            <a:r>
              <a:rPr lang="en-US" dirty="0">
                <a:latin typeface="Times New Roman" panose="02020603050405020304" pitchFamily="18" charset="0"/>
                <a:cs typeface="Times New Roman" panose="02020603050405020304" pitchFamily="18" charset="0"/>
              </a:rPr>
              <a:t>: Used to evaluate performance.</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5481" y="3716384"/>
            <a:ext cx="8053777"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Equation for Train-Test Split:</a:t>
            </a:r>
          </a:p>
          <a:p>
            <a:endParaRPr lang="en-IN" b="1" dirty="0"/>
          </a:p>
          <a:p>
            <a:r>
              <a:rPr lang="en-IN" b="1" dirty="0"/>
              <a:t>		</a:t>
            </a:r>
            <a:r>
              <a:rPr lang="en-IN" dirty="0">
                <a:latin typeface="Cambria Math" panose="02040503050406030204" pitchFamily="18" charset="0"/>
                <a:ea typeface="Cambria Math" panose="02040503050406030204" pitchFamily="18" charset="0"/>
              </a:rPr>
              <a:t>D = </a:t>
            </a:r>
            <a:r>
              <a:rPr lang="en-IN" dirty="0" err="1">
                <a:latin typeface="Cambria Math" panose="02040503050406030204" pitchFamily="18" charset="0"/>
                <a:ea typeface="Cambria Math" panose="02040503050406030204" pitchFamily="18" charset="0"/>
              </a:rPr>
              <a:t>D</a:t>
            </a:r>
            <a:r>
              <a:rPr lang="en-IN" baseline="-25000" dirty="0" err="1">
                <a:latin typeface="Cambria Math" panose="02040503050406030204" pitchFamily="18" charset="0"/>
                <a:ea typeface="Cambria Math" panose="02040503050406030204" pitchFamily="18" charset="0"/>
              </a:rPr>
              <a:t>train</a:t>
            </a:r>
            <a:r>
              <a:rPr lang="en-IN" baseline="-25000"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  </a:t>
            </a:r>
            <a:r>
              <a:rPr lang="en-IN" dirty="0" err="1">
                <a:latin typeface="Cambria Math" panose="02040503050406030204" pitchFamily="18" charset="0"/>
                <a:ea typeface="Cambria Math" panose="02040503050406030204" pitchFamily="18" charset="0"/>
              </a:rPr>
              <a:t>D</a:t>
            </a:r>
            <a:r>
              <a:rPr lang="en-IN" baseline="-25000" dirty="0" err="1">
                <a:latin typeface="Cambria Math" panose="02040503050406030204" pitchFamily="18" charset="0"/>
                <a:ea typeface="Cambria Math" panose="02040503050406030204" pitchFamily="18" charset="0"/>
              </a:rPr>
              <a:t>test</a:t>
            </a:r>
            <a:r>
              <a:rPr lang="en-IN" dirty="0">
                <a:latin typeface="Cambria Math" panose="02040503050406030204" pitchFamily="18" charset="0"/>
                <a:ea typeface="Cambria Math" panose="02040503050406030204" pitchFamily="18" charset="0"/>
              </a:rPr>
              <a:t>​ , 	</a:t>
            </a:r>
            <a:r>
              <a:rPr lang="en-IN" dirty="0" err="1">
                <a:latin typeface="Cambria Math" panose="02040503050406030204" pitchFamily="18" charset="0"/>
                <a:ea typeface="Cambria Math" panose="02040503050406030204" pitchFamily="18" charset="0"/>
              </a:rPr>
              <a:t>D</a:t>
            </a:r>
            <a:r>
              <a:rPr lang="en-IN" baseline="-25000" dirty="0" err="1">
                <a:latin typeface="Cambria Math" panose="02040503050406030204" pitchFamily="18" charset="0"/>
                <a:ea typeface="Cambria Math" panose="02040503050406030204" pitchFamily="18" charset="0"/>
              </a:rPr>
              <a:t>train</a:t>
            </a:r>
            <a:r>
              <a:rPr lang="en-IN" dirty="0">
                <a:latin typeface="Cambria Math" panose="02040503050406030204" pitchFamily="18" charset="0"/>
                <a:ea typeface="Cambria Math" panose="02040503050406030204" pitchFamily="18" charset="0"/>
              </a:rPr>
              <a:t>​ ∩  </a:t>
            </a:r>
            <a:r>
              <a:rPr lang="en-IN" dirty="0" err="1">
                <a:latin typeface="Cambria Math" panose="02040503050406030204" pitchFamily="18" charset="0"/>
                <a:ea typeface="Cambria Math" panose="02040503050406030204" pitchFamily="18" charset="0"/>
              </a:rPr>
              <a:t>D</a:t>
            </a:r>
            <a:r>
              <a:rPr lang="en-IN" baseline="-25000" dirty="0" err="1">
                <a:latin typeface="Cambria Math" panose="02040503050406030204" pitchFamily="18" charset="0"/>
                <a:ea typeface="Cambria Math" panose="02040503050406030204" pitchFamily="18" charset="0"/>
              </a:rPr>
              <a:t>test</a:t>
            </a:r>
            <a:r>
              <a:rPr lang="en-IN" baseline="-25000" dirty="0">
                <a:latin typeface="Cambria Math" panose="02040503050406030204" pitchFamily="18" charset="0"/>
                <a:ea typeface="Cambria Math" panose="02040503050406030204" pitchFamily="18" charset="0"/>
              </a:rPr>
              <a:t>​ </a:t>
            </a:r>
            <a:r>
              <a:rPr lang="en-IN" dirty="0">
                <a:latin typeface="Cambria Math" panose="02040503050406030204" pitchFamily="18" charset="0"/>
                <a:ea typeface="Cambria Math" panose="02040503050406030204" pitchFamily="18" charset="0"/>
              </a:rPr>
              <a:t>= ∅</a:t>
            </a:r>
            <a:endParaRPr lang="en-IN"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6617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601980"/>
            <a:ext cx="7310014" cy="538609"/>
          </a:xfrm>
          <a:prstGeom prst="rect">
            <a:avLst/>
          </a:prstGeom>
          <a:noFill/>
        </p:spPr>
        <p:txBody>
          <a:bodyPr wrap="none" rtlCol="0">
            <a:spAutoFit/>
          </a:bodyPr>
          <a:lstStyle/>
          <a:p>
            <a:r>
              <a:rPr lang="en-US" sz="2900" b="1" dirty="0">
                <a:latin typeface="Playfair Display" panose="020B0604020202020204" pitchFamily="2" charset="0"/>
              </a:rPr>
              <a:t>Algorithms Used for Fake News Detection</a:t>
            </a:r>
            <a:endParaRPr lang="en-IN" sz="2900" b="1" dirty="0">
              <a:latin typeface="Playfair Display" panose="020B0604020202020204" pitchFamily="2" charset="0"/>
            </a:endParaRPr>
          </a:p>
        </p:txBody>
      </p:sp>
      <p:sp>
        <p:nvSpPr>
          <p:cNvPr id="5" name="TextBox 4"/>
          <p:cNvSpPr txBox="1"/>
          <p:nvPr/>
        </p:nvSpPr>
        <p:spPr>
          <a:xfrm>
            <a:off x="731520" y="1744980"/>
            <a:ext cx="7216140"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Logistic Regression</a:t>
            </a:r>
            <a:r>
              <a:rPr lang="en-IN"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Decision Tree Classifier</a:t>
            </a:r>
            <a:r>
              <a:rPr lang="en-IN"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Random Forest Classifier</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Gradient Boosting</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flipH="1">
            <a:off x="850174" y="4078514"/>
            <a:ext cx="73732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Each algorithm is tested to compare accuracy and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048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857" y="442686"/>
            <a:ext cx="7678057" cy="538609"/>
          </a:xfrm>
          <a:prstGeom prst="rect">
            <a:avLst/>
          </a:prstGeom>
          <a:noFill/>
        </p:spPr>
        <p:txBody>
          <a:bodyPr wrap="square" rtlCol="0">
            <a:spAutoFit/>
          </a:bodyPr>
          <a:lstStyle/>
          <a:p>
            <a:r>
              <a:rPr lang="en-IN" sz="2900" b="1" dirty="0">
                <a:latin typeface="Times New Roman" panose="02020603050405020304" pitchFamily="18" charset="0"/>
                <a:cs typeface="Times New Roman" panose="02020603050405020304" pitchFamily="18" charset="0"/>
              </a:rPr>
              <a:t>1. Logistic Regression</a:t>
            </a:r>
          </a:p>
        </p:txBody>
      </p:sp>
      <p:sp>
        <p:nvSpPr>
          <p:cNvPr id="3" name="TextBox 2"/>
          <p:cNvSpPr txBox="1"/>
          <p:nvPr/>
        </p:nvSpPr>
        <p:spPr>
          <a:xfrm>
            <a:off x="769257" y="1031721"/>
            <a:ext cx="7525657"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Logistic Regression is a </a:t>
            </a:r>
            <a:r>
              <a:rPr lang="en-US" b="1" dirty="0">
                <a:latin typeface="Times New Roman" panose="02020603050405020304" pitchFamily="18" charset="0"/>
                <a:cs typeface="Times New Roman" panose="02020603050405020304" pitchFamily="18" charset="0"/>
              </a:rPr>
              <a:t>supervised machine learning algorithm</a:t>
            </a:r>
            <a:r>
              <a:rPr lang="en-US" dirty="0">
                <a:latin typeface="Times New Roman" panose="02020603050405020304" pitchFamily="18" charset="0"/>
                <a:cs typeface="Times New Roman" panose="02020603050405020304" pitchFamily="18" charset="0"/>
              </a:rPr>
              <a:t> used for </a:t>
            </a:r>
            <a:r>
              <a:rPr lang="en-US" b="1" dirty="0">
                <a:latin typeface="Times New Roman" panose="02020603050405020304" pitchFamily="18" charset="0"/>
                <a:cs typeface="Times New Roman" panose="02020603050405020304" pitchFamily="18" charset="0"/>
              </a:rPr>
              <a:t>binary classification problems</a:t>
            </a:r>
            <a:r>
              <a:rPr lang="en-US" dirty="0">
                <a:latin typeface="Times New Roman" panose="02020603050405020304" pitchFamily="18" charset="0"/>
                <a:cs typeface="Times New Roman" panose="02020603050405020304" pitchFamily="18" charset="0"/>
              </a:rPr>
              <a:t>, such as predicting whether a news article is </a:t>
            </a:r>
            <a:r>
              <a:rPr lang="en-US" b="1" dirty="0">
                <a:latin typeface="Times New Roman" panose="02020603050405020304" pitchFamily="18" charset="0"/>
                <a:cs typeface="Times New Roman" panose="02020603050405020304" pitchFamily="18" charset="0"/>
              </a:rPr>
              <a:t>fake (1)</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real (0)</a:t>
            </a:r>
            <a:r>
              <a:rPr lang="en-US" dirty="0">
                <a:latin typeface="Times New Roman" panose="02020603050405020304" pitchFamily="18" charset="0"/>
                <a:cs typeface="Times New Roman" panose="02020603050405020304" pitchFamily="18" charset="0"/>
              </a:rPr>
              <a:t>. Instead of directly predicting a label, Logistic Regression predicts the </a:t>
            </a:r>
            <a:r>
              <a:rPr lang="en-US" b="1" dirty="0">
                <a:latin typeface="Times New Roman" panose="02020603050405020304" pitchFamily="18" charset="0"/>
                <a:cs typeface="Times New Roman" panose="02020603050405020304" pitchFamily="18" charset="0"/>
              </a:rPr>
              <a:t>probability</a:t>
            </a:r>
            <a:r>
              <a:rPr lang="en-US" dirty="0">
                <a:latin typeface="Times New Roman" panose="02020603050405020304" pitchFamily="18" charset="0"/>
                <a:cs typeface="Times New Roman" panose="02020603050405020304" pitchFamily="18" charset="0"/>
              </a:rPr>
              <a:t> that an input belongs to a certain class.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9644B0-F418-5F45-D1B8-03D37A0E7D22}"/>
              </a:ext>
            </a:extLst>
          </p:cNvPr>
          <p:cNvSpPr txBox="1"/>
          <p:nvPr/>
        </p:nvSpPr>
        <p:spPr>
          <a:xfrm>
            <a:off x="769257" y="2945341"/>
            <a:ext cx="7734663" cy="170456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Fast &amp; Efficient:</a:t>
            </a:r>
            <a:r>
              <a:rPr lang="en-US" dirty="0">
                <a:latin typeface="Times New Roman" panose="02020603050405020304" pitchFamily="18" charset="0"/>
                <a:cs typeface="Times New Roman" panose="02020603050405020304" pitchFamily="18" charset="0"/>
              </a:rPr>
              <a:t> Works well with </a:t>
            </a:r>
            <a:r>
              <a:rPr lang="en-US" b="1" dirty="0">
                <a:latin typeface="Times New Roman" panose="02020603050405020304" pitchFamily="18" charset="0"/>
                <a:cs typeface="Times New Roman" panose="02020603050405020304" pitchFamily="18" charset="0"/>
              </a:rPr>
              <a:t>large text datasets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Interpretable:</a:t>
            </a:r>
            <a:r>
              <a:rPr lang="en-US" dirty="0">
                <a:latin typeface="Times New Roman" panose="02020603050405020304" pitchFamily="18" charset="0"/>
                <a:cs typeface="Times New Roman" panose="02020603050405020304" pitchFamily="18" charset="0"/>
              </a:rPr>
              <a:t> Provides </a:t>
            </a:r>
            <a:r>
              <a:rPr lang="en-US" b="1" dirty="0">
                <a:latin typeface="Times New Roman" panose="02020603050405020304" pitchFamily="18" charset="0"/>
                <a:cs typeface="Times New Roman" panose="02020603050405020304" pitchFamily="18" charset="0"/>
              </a:rPr>
              <a:t>probability scores</a:t>
            </a:r>
            <a:r>
              <a:rPr lang="en-US" dirty="0">
                <a:latin typeface="Times New Roman" panose="02020603050405020304" pitchFamily="18" charset="0"/>
                <a:cs typeface="Times New Roman" panose="02020603050405020304" pitchFamily="18" charset="0"/>
              </a:rPr>
              <a:t>, making it easy to understand.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Good for Linearly Separable Data:</a:t>
            </a:r>
            <a:r>
              <a:rPr lang="en-US" dirty="0">
                <a:latin typeface="Times New Roman" panose="02020603050405020304" pitchFamily="18" charset="0"/>
                <a:cs typeface="Times New Roman" panose="02020603050405020304" pitchFamily="18" charset="0"/>
              </a:rPr>
              <a:t> If fake and real news have distinct patterns, Logistic Regression performs well.</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CA1E10-79FC-3697-AC3C-6784B2AE2137}"/>
              </a:ext>
            </a:extLst>
          </p:cNvPr>
          <p:cNvSpPr txBox="1"/>
          <p:nvPr/>
        </p:nvSpPr>
        <p:spPr>
          <a:xfrm>
            <a:off x="769257" y="2387084"/>
            <a:ext cx="6428935"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Why Use Logistic Regression for Fake News Detection?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528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845" b="22464"/>
          <a:stretch/>
        </p:blipFill>
        <p:spPr>
          <a:xfrm>
            <a:off x="582972" y="776514"/>
            <a:ext cx="7920000" cy="3483430"/>
          </a:xfrm>
          <a:prstGeom prst="rect">
            <a:avLst/>
          </a:prstGeom>
        </p:spPr>
      </p:pic>
      <p:sp>
        <p:nvSpPr>
          <p:cNvPr id="4" name="TextBox 3"/>
          <p:cNvSpPr txBox="1"/>
          <p:nvPr/>
        </p:nvSpPr>
        <p:spPr>
          <a:xfrm>
            <a:off x="2364797" y="206898"/>
            <a:ext cx="3252872" cy="400110"/>
          </a:xfrm>
          <a:prstGeom prst="rect">
            <a:avLst/>
          </a:prstGeom>
          <a:noFill/>
        </p:spPr>
        <p:txBody>
          <a:bodyPr wrap="square" rtlCol="0">
            <a:spAutoFit/>
          </a:bodyPr>
          <a:lstStyle/>
          <a:p>
            <a:r>
              <a:rPr lang="en-IN" sz="2000" b="1" dirty="0"/>
              <a:t>Performance Metrics</a:t>
            </a:r>
          </a:p>
        </p:txBody>
      </p:sp>
    </p:spTree>
    <p:extLst>
      <p:ext uri="{BB962C8B-B14F-4D97-AF65-F5344CB8AC3E}">
        <p14:creationId xmlns:p14="http://schemas.microsoft.com/office/powerpoint/2010/main" val="3369455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E1B159-3BA2-8CDF-A0A0-B4E29C097AED}"/>
              </a:ext>
            </a:extLst>
          </p:cNvPr>
          <p:cNvSpPr txBox="1"/>
          <p:nvPr/>
        </p:nvSpPr>
        <p:spPr>
          <a:xfrm>
            <a:off x="390144" y="189870"/>
            <a:ext cx="8493604" cy="2323713"/>
          </a:xfrm>
          <a:prstGeom prst="rect">
            <a:avLst/>
          </a:prstGeom>
          <a:noFill/>
        </p:spPr>
        <p:txBody>
          <a:bodyPr wrap="square" rtlCol="0">
            <a:spAutoFit/>
          </a:bodyPr>
          <a:lstStyle/>
          <a:p>
            <a:r>
              <a:rPr lang="en-IN" sz="2900" b="1" dirty="0">
                <a:latin typeface="Times New Roman" panose="02020603050405020304" pitchFamily="18" charset="0"/>
                <a:cs typeface="Times New Roman" panose="02020603050405020304" pitchFamily="18" charset="0"/>
              </a:rPr>
              <a:t>2.</a:t>
            </a:r>
            <a:r>
              <a:rPr lang="en-US" sz="2900" b="1" dirty="0">
                <a:latin typeface="Times New Roman" panose="02020603050405020304" pitchFamily="18" charset="0"/>
                <a:cs typeface="Times New Roman" panose="02020603050405020304" pitchFamily="18" charset="0"/>
              </a:rPr>
              <a:t> Decision Tree</a:t>
            </a:r>
            <a:r>
              <a:rPr lang="en-US" sz="2900"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Decision Tree</a:t>
            </a:r>
            <a:r>
              <a:rPr lang="en-US" dirty="0">
                <a:latin typeface="Times New Roman" panose="02020603050405020304" pitchFamily="18" charset="0"/>
                <a:cs typeface="Times New Roman" panose="02020603050405020304" pitchFamily="18" charset="0"/>
              </a:rPr>
              <a:t> is a machine learning algorithm that helps us classify news articles as </a:t>
            </a:r>
            <a:r>
              <a:rPr lang="en-US" b="1" dirty="0">
                <a:latin typeface="Times New Roman" panose="02020603050405020304" pitchFamily="18" charset="0"/>
                <a:cs typeface="Times New Roman" panose="02020603050405020304" pitchFamily="18" charset="0"/>
              </a:rPr>
              <a:t>real or fake</a:t>
            </a:r>
            <a:r>
              <a:rPr lang="en-US" dirty="0">
                <a:latin typeface="Times New Roman" panose="02020603050405020304" pitchFamily="18" charset="0"/>
                <a:cs typeface="Times New Roman" panose="02020603050405020304" pitchFamily="18" charset="0"/>
              </a:rPr>
              <a:t> by making a series of simple yes/no decisions. It works like a flowchart, where each decision is based on specific words or patterns in the text.</a:t>
            </a: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6F99951-7B84-1934-0D44-2039A0FB0FDB}"/>
              </a:ext>
            </a:extLst>
          </p:cNvPr>
          <p:cNvSpPr txBox="1"/>
          <p:nvPr/>
        </p:nvSpPr>
        <p:spPr>
          <a:xfrm>
            <a:off x="390144" y="2161149"/>
            <a:ext cx="8039688" cy="286232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Why Use Decision Tree for Fake News Detection?</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Easy to Understand: The tree structure is </a:t>
            </a:r>
            <a:r>
              <a:rPr lang="en-IN" b="1" dirty="0">
                <a:latin typeface="Times New Roman" panose="02020603050405020304" pitchFamily="18" charset="0"/>
                <a:cs typeface="Times New Roman" panose="02020603050405020304" pitchFamily="18" charset="0"/>
              </a:rPr>
              <a:t>intuitive and interpretable, </a:t>
            </a:r>
            <a:r>
              <a:rPr lang="en-IN" dirty="0">
                <a:latin typeface="Times New Roman" panose="02020603050405020304" pitchFamily="18" charset="0"/>
                <a:cs typeface="Times New Roman" panose="02020603050405020304" pitchFamily="18" charset="0"/>
              </a:rPr>
              <a:t>making it easy to visualize and explain.  </a:t>
            </a:r>
          </a:p>
          <a:p>
            <a:r>
              <a:rPr lang="en-IN" dirty="0">
                <a:latin typeface="Times New Roman" panose="02020603050405020304" pitchFamily="18" charset="0"/>
                <a:cs typeface="Times New Roman" panose="02020603050405020304" pitchFamily="18" charset="0"/>
              </a:rPr>
              <a:t>✓ Handles Non-Linear Data: Unlike Logistic Regression, Decision Trees can capture </a:t>
            </a:r>
            <a:r>
              <a:rPr lang="en-IN" b="1" dirty="0">
                <a:latin typeface="Times New Roman" panose="02020603050405020304" pitchFamily="18" charset="0"/>
                <a:cs typeface="Times New Roman" panose="02020603050405020304" pitchFamily="18" charset="0"/>
              </a:rPr>
              <a:t>non-linear relationships </a:t>
            </a:r>
            <a:r>
              <a:rPr lang="en-IN" dirty="0">
                <a:latin typeface="Times New Roman" panose="02020603050405020304" pitchFamily="18" charset="0"/>
                <a:cs typeface="Times New Roman" panose="02020603050405020304" pitchFamily="18" charset="0"/>
              </a:rPr>
              <a:t>between features.</a:t>
            </a:r>
          </a:p>
          <a:p>
            <a:r>
              <a:rPr lang="en-IN" dirty="0">
                <a:latin typeface="Times New Roman" panose="02020603050405020304" pitchFamily="18" charset="0"/>
                <a:cs typeface="Times New Roman" panose="02020603050405020304" pitchFamily="18" charset="0"/>
              </a:rPr>
              <a:t>  ✓ Feature Importance: Provides insights into which features are most important for classification. </a:t>
            </a:r>
          </a:p>
          <a:p>
            <a:r>
              <a:rPr lang="en-IN" dirty="0">
                <a:latin typeface="Times New Roman" panose="02020603050405020304" pitchFamily="18" charset="0"/>
                <a:cs typeface="Times New Roman" panose="02020603050405020304" pitchFamily="18" charset="0"/>
              </a:rPr>
              <a:t> ✓ No Need for Feature Scaling: Decision Trees do not require normalization or scaling of input data.</a:t>
            </a:r>
          </a:p>
        </p:txBody>
      </p:sp>
    </p:spTree>
    <p:extLst>
      <p:ext uri="{BB962C8B-B14F-4D97-AF65-F5344CB8AC3E}">
        <p14:creationId xmlns:p14="http://schemas.microsoft.com/office/powerpoint/2010/main" val="306556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7354" b="16755"/>
          <a:stretch/>
        </p:blipFill>
        <p:spPr>
          <a:xfrm>
            <a:off x="660307" y="805543"/>
            <a:ext cx="7823386" cy="3389086"/>
          </a:xfrm>
          <a:prstGeom prst="rect">
            <a:avLst/>
          </a:prstGeom>
        </p:spPr>
      </p:pic>
      <p:sp>
        <p:nvSpPr>
          <p:cNvPr id="3" name="TextBox 2"/>
          <p:cNvSpPr txBox="1"/>
          <p:nvPr/>
        </p:nvSpPr>
        <p:spPr>
          <a:xfrm>
            <a:off x="2364797" y="206898"/>
            <a:ext cx="3252872" cy="400110"/>
          </a:xfrm>
          <a:prstGeom prst="rect">
            <a:avLst/>
          </a:prstGeom>
          <a:noFill/>
        </p:spPr>
        <p:txBody>
          <a:bodyPr wrap="square" rtlCol="0">
            <a:spAutoFit/>
          </a:bodyPr>
          <a:lstStyle/>
          <a:p>
            <a:r>
              <a:rPr lang="en-IN" sz="2000" b="1" dirty="0"/>
              <a:t>Performance Metrics</a:t>
            </a:r>
          </a:p>
        </p:txBody>
      </p:sp>
    </p:spTree>
    <p:extLst>
      <p:ext uri="{BB962C8B-B14F-4D97-AF65-F5344CB8AC3E}">
        <p14:creationId xmlns:p14="http://schemas.microsoft.com/office/powerpoint/2010/main" val="421153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91D-EF5D-4A6B-8994-30232592AC56}"/>
              </a:ext>
            </a:extLst>
          </p:cNvPr>
          <p:cNvSpPr>
            <a:spLocks noGrp="1"/>
          </p:cNvSpPr>
          <p:nvPr>
            <p:ph type="title"/>
          </p:nvPr>
        </p:nvSpPr>
        <p:spPr/>
        <p:txBody>
          <a:bodyPr>
            <a:normAutofit/>
          </a:bodyPr>
          <a:lstStyle/>
          <a:p>
            <a:r>
              <a:rPr lang="en-IN" sz="2900" b="1" dirty="0">
                <a:latin typeface="Playfair Display" panose="020B0604020202020204" pitchFamily="2" charset="0"/>
              </a:rPr>
              <a:t>Contents</a:t>
            </a:r>
          </a:p>
        </p:txBody>
      </p:sp>
      <p:sp>
        <p:nvSpPr>
          <p:cNvPr id="4" name="TextBox 3">
            <a:extLst>
              <a:ext uri="{FF2B5EF4-FFF2-40B4-BE49-F238E27FC236}">
                <a16:creationId xmlns:a16="http://schemas.microsoft.com/office/drawing/2014/main" id="{57A96BA3-593C-4B51-BB33-D96D8118CDD5}"/>
              </a:ext>
            </a:extLst>
          </p:cNvPr>
          <p:cNvSpPr txBox="1"/>
          <p:nvPr/>
        </p:nvSpPr>
        <p:spPr>
          <a:xfrm>
            <a:off x="958291" y="1682496"/>
            <a:ext cx="7476135" cy="203132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Methodology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Datasets used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Frontend and Backend Overview</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a:t>
            </a:r>
            <a:r>
              <a:rPr lang="en-IN"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Models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1695986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F442AF-78BF-57FB-1D53-D1D38942D458}"/>
              </a:ext>
            </a:extLst>
          </p:cNvPr>
          <p:cNvSpPr txBox="1"/>
          <p:nvPr/>
        </p:nvSpPr>
        <p:spPr>
          <a:xfrm>
            <a:off x="180920" y="561669"/>
            <a:ext cx="8782160" cy="3385542"/>
          </a:xfrm>
          <a:prstGeom prst="rect">
            <a:avLst/>
          </a:prstGeom>
          <a:noFill/>
        </p:spPr>
        <p:txBody>
          <a:bodyPr wrap="square" rtlCol="0">
            <a:spAutoFit/>
          </a:bodyPr>
          <a:lstStyle/>
          <a:p>
            <a:r>
              <a:rPr lang="en-US" sz="2900" b="1" dirty="0">
                <a:latin typeface="Times New Roman" panose="02020603050405020304" pitchFamily="18" charset="0"/>
                <a:cs typeface="Times New Roman" panose="02020603050405020304" pitchFamily="18" charset="0"/>
              </a:rPr>
              <a:t>3.RANDOM FOREST 🌳</a:t>
            </a:r>
          </a:p>
          <a:p>
            <a:endParaRPr lang="en-US" dirty="0"/>
          </a:p>
          <a:p>
            <a:pPr>
              <a:lnSpc>
                <a:spcPct val="150000"/>
              </a:lnSpc>
            </a:pPr>
            <a:r>
              <a:rPr lang="en-US" b="1" dirty="0"/>
              <a:t> </a:t>
            </a:r>
            <a:r>
              <a:rPr lang="en-US" dirty="0">
                <a:latin typeface="Times New Roman" panose="02020603050405020304" pitchFamily="18" charset="0"/>
                <a:cs typeface="Times New Roman" panose="02020603050405020304" pitchFamily="18" charset="0"/>
              </a:rPr>
              <a:t>Random Forest is an </a:t>
            </a:r>
            <a:r>
              <a:rPr lang="en-US" b="1" dirty="0">
                <a:latin typeface="Times New Roman" panose="02020603050405020304" pitchFamily="18" charset="0"/>
                <a:cs typeface="Times New Roman" panose="02020603050405020304" pitchFamily="18" charset="0"/>
              </a:rPr>
              <a:t>ensemble machine learning algorithm</a:t>
            </a:r>
            <a:r>
              <a:rPr lang="en-US" dirty="0">
                <a:latin typeface="Times New Roman" panose="02020603050405020304" pitchFamily="18" charset="0"/>
                <a:cs typeface="Times New Roman" panose="02020603050405020304" pitchFamily="18" charset="0"/>
              </a:rPr>
              <a:t> that uses multiple </a:t>
            </a:r>
            <a:r>
              <a:rPr lang="en-US" b="1" dirty="0">
                <a:latin typeface="Times New Roman" panose="02020603050405020304" pitchFamily="18" charset="0"/>
                <a:cs typeface="Times New Roman" panose="02020603050405020304" pitchFamily="18" charset="0"/>
              </a:rPr>
              <a:t>Decision Trees</a:t>
            </a:r>
            <a:r>
              <a:rPr lang="en-US" dirty="0">
                <a:latin typeface="Times New Roman" panose="02020603050405020304" pitchFamily="18" charset="0"/>
                <a:cs typeface="Times New Roman" panose="02020603050405020304" pitchFamily="18" charset="0"/>
              </a:rPr>
              <a:t> to make predictions. The idea is simple: </a:t>
            </a:r>
            <a:r>
              <a:rPr lang="en-US" b="1" dirty="0">
                <a:latin typeface="Times New Roman" panose="02020603050405020304" pitchFamily="18" charset="0"/>
                <a:cs typeface="Times New Roman" panose="02020603050405020304" pitchFamily="18" charset="0"/>
              </a:rPr>
              <a:t>instead of relying on a single decision tree, it creates multiple decision trees and combines their results</a:t>
            </a:r>
            <a:r>
              <a:rPr lang="en-US" dirty="0">
                <a:latin typeface="Times New Roman" panose="02020603050405020304" pitchFamily="18" charset="0"/>
                <a:cs typeface="Times New Roman" panose="02020603050405020304" pitchFamily="18" charset="0"/>
              </a:rPr>
              <a:t> to improve accuracy and reduce errors.</a:t>
            </a:r>
          </a:p>
          <a:p>
            <a:pPr>
              <a:lnSpc>
                <a:spcPct val="150000"/>
              </a:lnSpc>
            </a:pPr>
            <a:r>
              <a:rPr lang="en-US" dirty="0">
                <a:latin typeface="Times New Roman" panose="02020603050405020304" pitchFamily="18" charset="0"/>
                <a:cs typeface="Times New Roman" panose="02020603050405020304" pitchFamily="18" charset="0"/>
              </a:rPr>
              <a:t>It's called a </a:t>
            </a:r>
            <a:r>
              <a:rPr lang="en-US" b="1" dirty="0">
                <a:latin typeface="Times New Roman" panose="02020603050405020304" pitchFamily="18" charset="0"/>
                <a:cs typeface="Times New Roman" panose="02020603050405020304" pitchFamily="18" charset="0"/>
              </a:rPr>
              <a:t>"forest"</a:t>
            </a:r>
            <a:r>
              <a:rPr lang="en-US" dirty="0">
                <a:latin typeface="Times New Roman" panose="02020603050405020304" pitchFamily="18" charset="0"/>
                <a:cs typeface="Times New Roman" panose="02020603050405020304" pitchFamily="18" charset="0"/>
              </a:rPr>
              <a:t> because it consists of many decision trees.</a:t>
            </a:r>
          </a:p>
          <a:p>
            <a:endParaRPr lang="en-IN" sz="2400" dirty="0"/>
          </a:p>
        </p:txBody>
      </p:sp>
    </p:spTree>
    <p:extLst>
      <p:ext uri="{BB962C8B-B14F-4D97-AF65-F5344CB8AC3E}">
        <p14:creationId xmlns:p14="http://schemas.microsoft.com/office/powerpoint/2010/main" val="1853461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7778" b="16755"/>
          <a:stretch/>
        </p:blipFill>
        <p:spPr>
          <a:xfrm>
            <a:off x="660307" y="805543"/>
            <a:ext cx="7823386" cy="3367314"/>
          </a:xfrm>
          <a:prstGeom prst="rect">
            <a:avLst/>
          </a:prstGeom>
        </p:spPr>
      </p:pic>
      <p:sp>
        <p:nvSpPr>
          <p:cNvPr id="3" name="TextBox 2"/>
          <p:cNvSpPr txBox="1"/>
          <p:nvPr/>
        </p:nvSpPr>
        <p:spPr>
          <a:xfrm>
            <a:off x="2364797" y="206898"/>
            <a:ext cx="3252872" cy="400110"/>
          </a:xfrm>
          <a:prstGeom prst="rect">
            <a:avLst/>
          </a:prstGeom>
          <a:noFill/>
        </p:spPr>
        <p:txBody>
          <a:bodyPr wrap="square" rtlCol="0">
            <a:spAutoFit/>
          </a:bodyPr>
          <a:lstStyle/>
          <a:p>
            <a:r>
              <a:rPr lang="en-IN" sz="2000" b="1" dirty="0"/>
              <a:t>Performance Metrics</a:t>
            </a:r>
          </a:p>
        </p:txBody>
      </p:sp>
    </p:spTree>
    <p:extLst>
      <p:ext uri="{BB962C8B-B14F-4D97-AF65-F5344CB8AC3E}">
        <p14:creationId xmlns:p14="http://schemas.microsoft.com/office/powerpoint/2010/main" val="89869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A4923D-D9B4-6262-5621-3870705F655C}"/>
              </a:ext>
            </a:extLst>
          </p:cNvPr>
          <p:cNvSpPr txBox="1"/>
          <p:nvPr/>
        </p:nvSpPr>
        <p:spPr>
          <a:xfrm>
            <a:off x="249701" y="219665"/>
            <a:ext cx="8894298" cy="2893100"/>
          </a:xfrm>
          <a:prstGeom prst="rect">
            <a:avLst/>
          </a:prstGeom>
          <a:noFill/>
        </p:spPr>
        <p:txBody>
          <a:bodyPr wrap="square" rtlCol="0">
            <a:spAutoFit/>
          </a:bodyPr>
          <a:lstStyle/>
          <a:p>
            <a:r>
              <a:rPr lang="en-US" sz="2900" b="1" dirty="0">
                <a:latin typeface="Times New Roman" panose="02020603050405020304" pitchFamily="18" charset="0"/>
                <a:cs typeface="Times New Roman" panose="02020603050405020304" pitchFamily="18" charset="0"/>
              </a:rPr>
              <a:t>4.GRADIENT BOOSTER</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Gradient Boosting is an </a:t>
            </a:r>
            <a:r>
              <a:rPr lang="en-US" b="1" dirty="0">
                <a:latin typeface="Times New Roman" panose="02020603050405020304" pitchFamily="18" charset="0"/>
                <a:cs typeface="Times New Roman" panose="02020603050405020304" pitchFamily="18" charset="0"/>
              </a:rPr>
              <a:t>ensemble machine learning algorithm</a:t>
            </a:r>
            <a:r>
              <a:rPr lang="en-US" dirty="0">
                <a:latin typeface="Times New Roman" panose="02020603050405020304" pitchFamily="18" charset="0"/>
                <a:cs typeface="Times New Roman" panose="02020603050405020304" pitchFamily="18" charset="0"/>
              </a:rPr>
              <a:t> that builds multiple weak models (usually Decision Trees) in a sequential manner, each correcting the mistakes of the previous </a:t>
            </a:r>
            <a:r>
              <a:rPr lang="en-US" dirty="0" err="1">
                <a:latin typeface="Times New Roman" panose="02020603050405020304" pitchFamily="18" charset="0"/>
                <a:cs typeface="Times New Roman" panose="02020603050405020304" pitchFamily="18" charset="0"/>
              </a:rPr>
              <a:t>one.The</a:t>
            </a:r>
            <a:r>
              <a:rPr lang="en-US" dirty="0">
                <a:latin typeface="Times New Roman" panose="02020603050405020304" pitchFamily="18" charset="0"/>
                <a:cs typeface="Times New Roman" panose="02020603050405020304" pitchFamily="18" charset="0"/>
              </a:rPr>
              <a:t> final model is a strong predictor that combines all these weak models.</a:t>
            </a:r>
          </a:p>
          <a:p>
            <a:pPr algn="just">
              <a:lnSpc>
                <a:spcPct val="150000"/>
              </a:lnSpc>
            </a:pPr>
            <a:r>
              <a:rPr lang="en-US" dirty="0">
                <a:latin typeface="Times New Roman" panose="02020603050405020304" pitchFamily="18" charset="0"/>
                <a:cs typeface="Times New Roman" panose="02020603050405020304" pitchFamily="18" charset="0"/>
              </a:rPr>
              <a:t>It is called </a:t>
            </a:r>
            <a:r>
              <a:rPr lang="en-US" b="1" dirty="0">
                <a:latin typeface="Times New Roman" panose="02020603050405020304" pitchFamily="18" charset="0"/>
                <a:cs typeface="Times New Roman" panose="02020603050405020304" pitchFamily="18" charset="0"/>
              </a:rPr>
              <a:t>Boosting</a:t>
            </a:r>
            <a:r>
              <a:rPr lang="en-US" dirty="0">
                <a:latin typeface="Times New Roman" panose="02020603050405020304" pitchFamily="18" charset="0"/>
                <a:cs typeface="Times New Roman" panose="02020603050405020304" pitchFamily="18" charset="0"/>
              </a:rPr>
              <a:t> because it </a:t>
            </a:r>
            <a:r>
              <a:rPr lang="en-US" b="1" dirty="0">
                <a:latin typeface="Times New Roman" panose="02020603050405020304" pitchFamily="18" charset="0"/>
                <a:cs typeface="Times New Roman" panose="02020603050405020304" pitchFamily="18" charset="0"/>
              </a:rPr>
              <a:t>boosts</a:t>
            </a:r>
            <a:r>
              <a:rPr lang="en-US" dirty="0">
                <a:latin typeface="Times New Roman" panose="02020603050405020304" pitchFamily="18" charset="0"/>
                <a:cs typeface="Times New Roman" panose="02020603050405020304" pitchFamily="18" charset="0"/>
              </a:rPr>
              <a:t> the performance of weak models by learning from their mistakes</a:t>
            </a:r>
            <a:r>
              <a:rPr lang="en-US" sz="16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2F7475-0519-048D-EC97-0487F2291D2D}"/>
              </a:ext>
            </a:extLst>
          </p:cNvPr>
          <p:cNvSpPr txBox="1"/>
          <p:nvPr/>
        </p:nvSpPr>
        <p:spPr>
          <a:xfrm>
            <a:off x="198495" y="2749508"/>
            <a:ext cx="8169813" cy="2031325"/>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Why Use Gradient Boosting for Fake News Detection?</a:t>
            </a:r>
          </a:p>
          <a:p>
            <a:r>
              <a:rPr lang="en-IN" dirty="0">
                <a:latin typeface="Times New Roman" panose="02020603050405020304" pitchFamily="18" charset="0"/>
                <a:cs typeface="Times New Roman" panose="02020603050405020304" pitchFamily="18" charset="0"/>
              </a:rPr>
              <a:t>✓ High Predictive Power: Gradient Boosting often achieves state-of-the-art performance on many datasets. </a:t>
            </a:r>
          </a:p>
          <a:p>
            <a:r>
              <a:rPr lang="en-IN" dirty="0">
                <a:latin typeface="Times New Roman" panose="02020603050405020304" pitchFamily="18" charset="0"/>
                <a:cs typeface="Times New Roman" panose="02020603050405020304" pitchFamily="18" charset="0"/>
              </a:rPr>
              <a:t> ✓ Flexibility: Can optimize different loss functions, making it adaptable to various types of data and problems.</a:t>
            </a:r>
          </a:p>
          <a:p>
            <a:r>
              <a:rPr lang="en-IN" dirty="0">
                <a:latin typeface="Times New Roman" panose="02020603050405020304" pitchFamily="18" charset="0"/>
                <a:cs typeface="Times New Roman" panose="02020603050405020304" pitchFamily="18" charset="0"/>
              </a:rPr>
              <a:t>  ✓ Feature Importance: Provides insights into feature importance, similar to Decision Trees and Random Forests</a:t>
            </a:r>
          </a:p>
        </p:txBody>
      </p:sp>
    </p:spTree>
    <p:extLst>
      <p:ext uri="{BB962C8B-B14F-4D97-AF65-F5344CB8AC3E}">
        <p14:creationId xmlns:p14="http://schemas.microsoft.com/office/powerpoint/2010/main" val="1065880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20974"/>
          <a:stretch/>
        </p:blipFill>
        <p:spPr>
          <a:xfrm>
            <a:off x="614793" y="679863"/>
            <a:ext cx="7783784" cy="3529280"/>
          </a:xfrm>
          <a:prstGeom prst="rect">
            <a:avLst/>
          </a:prstGeom>
        </p:spPr>
      </p:pic>
      <p:sp>
        <p:nvSpPr>
          <p:cNvPr id="4" name="TextBox 3"/>
          <p:cNvSpPr txBox="1"/>
          <p:nvPr/>
        </p:nvSpPr>
        <p:spPr>
          <a:xfrm>
            <a:off x="2364797" y="206898"/>
            <a:ext cx="3252872" cy="400110"/>
          </a:xfrm>
          <a:prstGeom prst="rect">
            <a:avLst/>
          </a:prstGeom>
          <a:noFill/>
        </p:spPr>
        <p:txBody>
          <a:bodyPr wrap="square" rtlCol="0">
            <a:spAutoFit/>
          </a:bodyPr>
          <a:lstStyle/>
          <a:p>
            <a:r>
              <a:rPr lang="en-IN" sz="2000" b="1" dirty="0"/>
              <a:t>Performance Metrics</a:t>
            </a:r>
          </a:p>
        </p:txBody>
      </p:sp>
    </p:spTree>
    <p:extLst>
      <p:ext uri="{BB962C8B-B14F-4D97-AF65-F5344CB8AC3E}">
        <p14:creationId xmlns:p14="http://schemas.microsoft.com/office/powerpoint/2010/main" val="1738892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05966" y="333631"/>
            <a:ext cx="2978353" cy="400110"/>
          </a:xfrm>
          <a:prstGeom prst="rect">
            <a:avLst/>
          </a:prstGeom>
          <a:noFill/>
        </p:spPr>
        <p:txBody>
          <a:bodyPr wrap="square" rtlCol="0">
            <a:spAutoFit/>
          </a:bodyPr>
          <a:lstStyle/>
          <a:p>
            <a:r>
              <a:rPr lang="en-IN" sz="2000" b="1" dirty="0"/>
              <a:t>CONFUSION MATRIX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49" y="1210961"/>
            <a:ext cx="4124003" cy="31262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848" y="1210961"/>
            <a:ext cx="4211841" cy="3126261"/>
          </a:xfrm>
          <a:prstGeom prst="rect">
            <a:avLst/>
          </a:prstGeom>
        </p:spPr>
      </p:pic>
    </p:spTree>
    <p:extLst>
      <p:ext uri="{BB962C8B-B14F-4D97-AF65-F5344CB8AC3E}">
        <p14:creationId xmlns:p14="http://schemas.microsoft.com/office/powerpoint/2010/main" val="3607784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38" y="852615"/>
            <a:ext cx="4212000" cy="320409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2970" y="774141"/>
            <a:ext cx="4164138" cy="3204000"/>
          </a:xfrm>
          <a:prstGeom prst="rect">
            <a:avLst/>
          </a:prstGeom>
        </p:spPr>
      </p:pic>
    </p:spTree>
    <p:extLst>
      <p:ext uri="{BB962C8B-B14F-4D97-AF65-F5344CB8AC3E}">
        <p14:creationId xmlns:p14="http://schemas.microsoft.com/office/powerpoint/2010/main" val="141032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195" y="444843"/>
            <a:ext cx="6907427" cy="538609"/>
          </a:xfrm>
          <a:prstGeom prst="rect">
            <a:avLst/>
          </a:prstGeom>
          <a:noFill/>
        </p:spPr>
        <p:txBody>
          <a:bodyPr wrap="square" rtlCol="0">
            <a:spAutoFit/>
          </a:bodyPr>
          <a:lstStyle/>
          <a:p>
            <a:r>
              <a:rPr lang="en-IN" sz="2900" b="1" dirty="0">
                <a:latin typeface="Playfair Display" panose="020B0604020202020204" pitchFamily="2" charset="0"/>
              </a:rPr>
              <a:t>Future Enhancements</a:t>
            </a:r>
          </a:p>
        </p:txBody>
      </p:sp>
      <p:sp>
        <p:nvSpPr>
          <p:cNvPr id="3" name="TextBox 2"/>
          <p:cNvSpPr txBox="1"/>
          <p:nvPr/>
        </p:nvSpPr>
        <p:spPr>
          <a:xfrm>
            <a:off x="778476" y="1248032"/>
            <a:ext cx="627723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Integration with a real-time news API.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Adding more sophisticated deep learning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Improving UI with </a:t>
            </a:r>
            <a:r>
              <a:rPr lang="en-US" dirty="0">
                <a:latin typeface="Times New Roman" panose="02020603050405020304" pitchFamily="18" charset="0"/>
                <a:cs typeface="Times New Roman" panose="02020603050405020304" pitchFamily="18" charset="0"/>
              </a:rPr>
              <a:t>interactive</a:t>
            </a:r>
            <a:r>
              <a:rPr lang="en-US" dirty="0"/>
              <a:t> elements.</a:t>
            </a:r>
          </a:p>
          <a:p>
            <a:endParaRPr lang="en-IN" dirty="0"/>
          </a:p>
        </p:txBody>
      </p:sp>
    </p:spTree>
    <p:extLst>
      <p:ext uri="{BB962C8B-B14F-4D97-AF65-F5344CB8AC3E}">
        <p14:creationId xmlns:p14="http://schemas.microsoft.com/office/powerpoint/2010/main" val="978226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AAA6-033D-021B-4D0C-FEB8C07CA36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C117CC-7661-6F79-F308-AF9164466A14}"/>
              </a:ext>
            </a:extLst>
          </p:cNvPr>
          <p:cNvSpPr txBox="1"/>
          <p:nvPr/>
        </p:nvSpPr>
        <p:spPr>
          <a:xfrm>
            <a:off x="2390932" y="2053652"/>
            <a:ext cx="4332158" cy="923330"/>
          </a:xfrm>
          <a:prstGeom prst="rect">
            <a:avLst/>
          </a:prstGeom>
          <a:noFill/>
        </p:spPr>
        <p:txBody>
          <a:bodyPr wrap="square" rtlCol="0">
            <a:spAutoFit/>
          </a:bodyPr>
          <a:lstStyle/>
          <a:p>
            <a:r>
              <a:rPr lang="en-IN" sz="5400" dirty="0"/>
              <a:t>THANK YOU</a:t>
            </a:r>
          </a:p>
        </p:txBody>
      </p:sp>
    </p:spTree>
    <p:extLst>
      <p:ext uri="{BB962C8B-B14F-4D97-AF65-F5344CB8AC3E}">
        <p14:creationId xmlns:p14="http://schemas.microsoft.com/office/powerpoint/2010/main" val="3060020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title" idx="4294967295"/>
          </p:nvPr>
        </p:nvSpPr>
        <p:spPr>
          <a:xfrm>
            <a:off x="270666" y="181906"/>
            <a:ext cx="4743450" cy="569912"/>
          </a:xfrm>
          <a:prstGeom prst="rect">
            <a:avLst/>
          </a:prstGeom>
          <a:noFill/>
          <a:ln w="0">
            <a:noFill/>
          </a:ln>
        </p:spPr>
        <p:txBody>
          <a:bodyPr lIns="91440" tIns="91440" rIns="91440" bIns="91440" anchor="b">
            <a:noAutofit/>
          </a:bodyPr>
          <a:lstStyle/>
          <a:p>
            <a:pPr indent="0">
              <a:lnSpc>
                <a:spcPct val="100000"/>
              </a:lnSpc>
              <a:buNone/>
              <a:tabLst>
                <a:tab pos="0" algn="l"/>
              </a:tabLst>
            </a:pPr>
            <a:r>
              <a:rPr lang="en" sz="2900" b="1" strike="noStrike" spc="-1" dirty="0">
                <a:solidFill>
                  <a:schemeClr val="dk1"/>
                </a:solidFill>
                <a:latin typeface="Playfair Display" panose="020B0604020202020204" pitchFamily="2" charset="0"/>
                <a:ea typeface="Syncopate"/>
              </a:rPr>
              <a:t>Introduction</a:t>
            </a:r>
            <a:endParaRPr lang="fr-FR" sz="2900" b="1" strike="noStrike" spc="-1" dirty="0">
              <a:solidFill>
                <a:schemeClr val="dk1"/>
              </a:solidFill>
              <a:latin typeface="Playfair Display" panose="020B0604020202020204" pitchFamily="2" charset="0"/>
            </a:endParaRPr>
          </a:p>
        </p:txBody>
      </p:sp>
      <p:sp>
        <p:nvSpPr>
          <p:cNvPr id="3" name="Subtitle 2">
            <a:extLst>
              <a:ext uri="{FF2B5EF4-FFF2-40B4-BE49-F238E27FC236}">
                <a16:creationId xmlns:a16="http://schemas.microsoft.com/office/drawing/2014/main" id="{3E022AB6-824B-4B25-8DC5-3A0F67E0E65D}"/>
              </a:ext>
            </a:extLst>
          </p:cNvPr>
          <p:cNvSpPr>
            <a:spLocks noGrp="1" noChangeArrowheads="1"/>
          </p:cNvSpPr>
          <p:nvPr>
            <p:ph type="subTitle" idx="4294967295"/>
          </p:nvPr>
        </p:nvSpPr>
        <p:spPr bwMode="auto">
          <a:xfrm>
            <a:off x="95098" y="1215140"/>
            <a:ext cx="9048902" cy="295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defTabSz="914400" eaLnBrk="0" fontAlgn="base" hangingPunct="0">
              <a:lnSpc>
                <a:spcPct val="150000"/>
              </a:lnSpc>
              <a:spcBef>
                <a:spcPct val="0"/>
              </a:spcBef>
              <a:spcAft>
                <a:spcPct val="0"/>
              </a:spcAft>
              <a:buClr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Fake news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spreads rapidly through social media and online platforms.</a:t>
            </a:r>
          </a:p>
          <a:p>
            <a:pPr lvl="2" defTabSz="914400" eaLnBrk="0" fontAlgn="base" hangingPunct="0">
              <a:lnSpc>
                <a:spcPct val="15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can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mislead people, create confusion, and cause harm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2" defTabSz="914400" eaLnBrk="0" fontAlgn="base" hangingPunct="0">
              <a:lnSpc>
                <a:spcPct val="150000"/>
              </a:lnSpc>
              <a:spcBef>
                <a:spcPct val="0"/>
              </a:spcBef>
              <a:spcAft>
                <a:spcPct val="0"/>
              </a:spcAft>
              <a:buClr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detect and filter misinformation. </a:t>
            </a:r>
          </a:p>
          <a:p>
            <a:pPr lvl="2" defTabSz="914400" eaLnBrk="0" fontAlgn="base" hangingPunct="0">
              <a:lnSpc>
                <a:spcPct val="15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Fake news detection involves analyzing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it spreads and its impact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2" defTabSz="914400" eaLnBrk="0" fontAlgn="base" hangingPunct="0">
              <a:lnSpc>
                <a:spcPct val="150000"/>
              </a:lnSpc>
              <a:spcBef>
                <a:spcPct val="0"/>
              </a:spcBef>
              <a:spcAft>
                <a:spcPct val="0"/>
              </a:spcAft>
              <a:buClr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Logistic Regression, Decision Tree, Random Forest, and Gradient Boosting. </a:t>
            </a:r>
          </a:p>
          <a:p>
            <a:pPr lvl="2" defTabSz="914400" eaLnBrk="0" fontAlgn="base" hangingPunct="0">
              <a:lnSpc>
                <a:spcPct val="15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models help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 misinformation effectivel</a:t>
            </a:r>
            <a:r>
              <a:rPr lang="en-US" altLang="en-US" sz="1800" dirty="0">
                <a:solidFill>
                  <a:schemeClr val="tx1"/>
                </a:solidFill>
                <a:latin typeface="Times New Roman" panose="02020603050405020304" pitchFamily="18" charset="0"/>
                <a:cs typeface="Times New Roman" panose="02020603050405020304" pitchFamily="18" charset="0"/>
              </a:rPr>
              <a: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729" y="516367"/>
            <a:ext cx="4187365" cy="538609"/>
          </a:xfrm>
          <a:prstGeom prst="rect">
            <a:avLst/>
          </a:prstGeom>
          <a:noFill/>
        </p:spPr>
        <p:txBody>
          <a:bodyPr wrap="none" rtlCol="0">
            <a:spAutoFit/>
          </a:bodyPr>
          <a:lstStyle/>
          <a:p>
            <a:r>
              <a:rPr lang="en-IN" sz="2900" b="1" dirty="0">
                <a:latin typeface="Playfair Display" panose="020B0604020202020204" pitchFamily="2" charset="0"/>
              </a:rPr>
              <a:t>Objective of the Project</a:t>
            </a:r>
          </a:p>
        </p:txBody>
      </p:sp>
      <p:sp>
        <p:nvSpPr>
          <p:cNvPr id="3" name="TextBox 2"/>
          <p:cNvSpPr txBox="1"/>
          <p:nvPr/>
        </p:nvSpPr>
        <p:spPr>
          <a:xfrm>
            <a:off x="462579" y="1656678"/>
            <a:ext cx="7896113"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 </a:t>
            </a:r>
            <a:r>
              <a:rPr lang="en-US" b="1" dirty="0">
                <a:latin typeface="Times New Roman" panose="02020603050405020304" pitchFamily="18" charset="0"/>
                <a:cs typeface="Times New Roman" panose="02020603050405020304" pitchFamily="18" charset="0"/>
              </a:rPr>
              <a:t>machine learning model</a:t>
            </a:r>
            <a:r>
              <a:rPr lang="en-US" dirty="0">
                <a:latin typeface="Times New Roman" panose="02020603050405020304" pitchFamily="18" charset="0"/>
                <a:cs typeface="Times New Roman" panose="02020603050405020304" pitchFamily="18" charset="0"/>
              </a:rPr>
              <a:t> to classify fake and real news.</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multiple ML algorithms</a:t>
            </a:r>
            <a:r>
              <a:rPr lang="en-US" dirty="0">
                <a:latin typeface="Times New Roman" panose="02020603050405020304" pitchFamily="18" charset="0"/>
                <a:cs typeface="Times New Roman" panose="02020603050405020304" pitchFamily="18" charset="0"/>
              </a:rPr>
              <a:t> and compare their accuracy.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 model performance using </a:t>
            </a:r>
            <a:r>
              <a:rPr lang="en-US" b="1" dirty="0">
                <a:latin typeface="Times New Roman" panose="02020603050405020304" pitchFamily="18" charset="0"/>
                <a:cs typeface="Times New Roman" panose="02020603050405020304" pitchFamily="18" charset="0"/>
              </a:rPr>
              <a:t>precision, recall, F1-score, and confusion matrices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4;p17">
            <a:extLst>
              <a:ext uri="{FF2B5EF4-FFF2-40B4-BE49-F238E27FC236}">
                <a16:creationId xmlns:a16="http://schemas.microsoft.com/office/drawing/2014/main" id="{DEB6DB3D-CA14-9898-F13A-DF2EC6D9D411}"/>
              </a:ext>
            </a:extLst>
          </p:cNvPr>
          <p:cNvPicPr preferRelativeResize="0"/>
          <p:nvPr/>
        </p:nvPicPr>
        <p:blipFill rotWithShape="1">
          <a:blip r:embed="rId2">
            <a:alphaModFix/>
          </a:blip>
          <a:srcRect t="26781" b="29827"/>
          <a:stretch/>
        </p:blipFill>
        <p:spPr>
          <a:xfrm>
            <a:off x="699050" y="1926587"/>
            <a:ext cx="7745900" cy="1290325"/>
          </a:xfrm>
          <a:prstGeom prst="rect">
            <a:avLst/>
          </a:prstGeom>
          <a:noFill/>
          <a:ln>
            <a:noFill/>
          </a:ln>
        </p:spPr>
      </p:pic>
      <p:sp>
        <p:nvSpPr>
          <p:cNvPr id="4" name="TextBox 3">
            <a:extLst>
              <a:ext uri="{FF2B5EF4-FFF2-40B4-BE49-F238E27FC236}">
                <a16:creationId xmlns:a16="http://schemas.microsoft.com/office/drawing/2014/main" id="{653BDD2B-AE2E-4855-9972-8D4928999902}"/>
              </a:ext>
            </a:extLst>
          </p:cNvPr>
          <p:cNvSpPr txBox="1"/>
          <p:nvPr/>
        </p:nvSpPr>
        <p:spPr>
          <a:xfrm>
            <a:off x="699050" y="641811"/>
            <a:ext cx="4572000" cy="538609"/>
          </a:xfrm>
          <a:prstGeom prst="rect">
            <a:avLst/>
          </a:prstGeom>
          <a:noFill/>
        </p:spPr>
        <p:txBody>
          <a:bodyPr wrap="square">
            <a:spAutoFit/>
          </a:bodyPr>
          <a:lstStyle/>
          <a:p>
            <a:r>
              <a:rPr lang="en" sz="2900" b="1" dirty="0">
                <a:latin typeface="Playfair Display" panose="020B0604020202020204" pitchFamily="2" charset="0"/>
              </a:rPr>
              <a:t>Methodology</a:t>
            </a:r>
            <a:endParaRPr lang="en-IN" sz="2900" b="1" dirty="0">
              <a:latin typeface="Playfair Display" panose="020B0604020202020204" pitchFamily="2" charset="0"/>
            </a:endParaRPr>
          </a:p>
        </p:txBody>
      </p:sp>
    </p:spTree>
    <p:extLst>
      <p:ext uri="{BB962C8B-B14F-4D97-AF65-F5344CB8AC3E}">
        <p14:creationId xmlns:p14="http://schemas.microsoft.com/office/powerpoint/2010/main" val="199764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518" y="688489"/>
            <a:ext cx="2404826" cy="538609"/>
          </a:xfrm>
          <a:prstGeom prst="rect">
            <a:avLst/>
          </a:prstGeom>
          <a:noFill/>
        </p:spPr>
        <p:txBody>
          <a:bodyPr wrap="none" rtlCol="0">
            <a:spAutoFit/>
          </a:bodyPr>
          <a:lstStyle/>
          <a:p>
            <a:r>
              <a:rPr lang="en-IN" sz="2900" b="1" dirty="0">
                <a:latin typeface="Playfair Display" panose="020B0604020202020204" pitchFamily="2" charset="0"/>
              </a:rPr>
              <a:t>Dataset Used</a:t>
            </a:r>
          </a:p>
        </p:txBody>
      </p:sp>
      <p:pic>
        <p:nvPicPr>
          <p:cNvPr id="5" name="Picture 4">
            <a:extLst>
              <a:ext uri="{FF2B5EF4-FFF2-40B4-BE49-F238E27FC236}">
                <a16:creationId xmlns:a16="http://schemas.microsoft.com/office/drawing/2014/main" id="{1A5ABF72-B6C8-8B7D-D60E-1A13848F95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1981" y="979229"/>
            <a:ext cx="3245913" cy="3422911"/>
          </a:xfrm>
          <a:prstGeom prst="rect">
            <a:avLst/>
          </a:prstGeom>
        </p:spPr>
      </p:pic>
      <p:sp>
        <p:nvSpPr>
          <p:cNvPr id="6" name="TextBox 5">
            <a:extLst>
              <a:ext uri="{FF2B5EF4-FFF2-40B4-BE49-F238E27FC236}">
                <a16:creationId xmlns:a16="http://schemas.microsoft.com/office/drawing/2014/main" id="{614B04E4-A27F-F651-7191-6E785006ACC1}"/>
              </a:ext>
            </a:extLst>
          </p:cNvPr>
          <p:cNvSpPr txBox="1"/>
          <p:nvPr/>
        </p:nvSpPr>
        <p:spPr>
          <a:xfrm>
            <a:off x="6372664" y="1416286"/>
            <a:ext cx="681597" cy="307777"/>
          </a:xfrm>
          <a:prstGeom prst="rect">
            <a:avLst/>
          </a:prstGeom>
          <a:noFill/>
        </p:spPr>
        <p:txBody>
          <a:bodyPr wrap="none" rtlCol="0">
            <a:spAutoFit/>
          </a:bodyPr>
          <a:lstStyle/>
          <a:p>
            <a:r>
              <a:rPr lang="en-IN" sz="1400" dirty="0"/>
              <a:t>21417</a:t>
            </a:r>
          </a:p>
        </p:txBody>
      </p:sp>
      <p:sp>
        <p:nvSpPr>
          <p:cNvPr id="7" name="TextBox 6">
            <a:extLst>
              <a:ext uri="{FF2B5EF4-FFF2-40B4-BE49-F238E27FC236}">
                <a16:creationId xmlns:a16="http://schemas.microsoft.com/office/drawing/2014/main" id="{5E5A1104-6C2A-15ED-6633-96D72D26098A}"/>
              </a:ext>
            </a:extLst>
          </p:cNvPr>
          <p:cNvSpPr txBox="1"/>
          <p:nvPr/>
        </p:nvSpPr>
        <p:spPr>
          <a:xfrm>
            <a:off x="7905357" y="1150154"/>
            <a:ext cx="753732" cy="338554"/>
          </a:xfrm>
          <a:prstGeom prst="rect">
            <a:avLst/>
          </a:prstGeom>
          <a:noFill/>
        </p:spPr>
        <p:txBody>
          <a:bodyPr wrap="none" rtlCol="0">
            <a:spAutoFit/>
          </a:bodyPr>
          <a:lstStyle/>
          <a:p>
            <a:r>
              <a:rPr lang="en-IN" sz="1600" dirty="0"/>
              <a:t>23502</a:t>
            </a:r>
          </a:p>
        </p:txBody>
      </p:sp>
      <p:sp>
        <p:nvSpPr>
          <p:cNvPr id="9" name="TextBox 8">
            <a:extLst>
              <a:ext uri="{FF2B5EF4-FFF2-40B4-BE49-F238E27FC236}">
                <a16:creationId xmlns:a16="http://schemas.microsoft.com/office/drawing/2014/main" id="{F0C2DB2E-B7BA-3F30-6A8C-01AF9CF2C612}"/>
              </a:ext>
            </a:extLst>
          </p:cNvPr>
          <p:cNvSpPr txBox="1"/>
          <p:nvPr/>
        </p:nvSpPr>
        <p:spPr>
          <a:xfrm>
            <a:off x="211028" y="1488708"/>
            <a:ext cx="5174015" cy="2862322"/>
          </a:xfrm>
          <a:prstGeom prst="rect">
            <a:avLst/>
          </a:prstGeom>
          <a:noFill/>
        </p:spPr>
        <p:txBody>
          <a:bodyPr wrap="square">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The research uses a public dataset from Kaggle called the "ISOT Fake News Dataset.</a:t>
            </a:r>
          </a:p>
          <a:p>
            <a:pPr marL="342900" indent="-342900">
              <a:buAutoNum type="arabicPeriod"/>
            </a:pPr>
            <a:r>
              <a:rPr lang="en-IN" dirty="0">
                <a:latin typeface="Times New Roman" panose="02020603050405020304" pitchFamily="18" charset="0"/>
                <a:cs typeface="Times New Roman" panose="02020603050405020304" pitchFamily="18" charset="0"/>
              </a:rPr>
              <a:t> The dataset contains:     - 23,481 fake news articles     - 21,417 real news articles.</a:t>
            </a:r>
          </a:p>
          <a:p>
            <a:pPr marL="342900" indent="-342900">
              <a:buAutoNum type="arabicPeriod"/>
            </a:pPr>
            <a:r>
              <a:rPr lang="en-IN" dirty="0">
                <a:latin typeface="Times New Roman" panose="02020603050405020304" pitchFamily="18" charset="0"/>
                <a:cs typeface="Times New Roman" panose="02020603050405020304" pitchFamily="18" charset="0"/>
              </a:rPr>
              <a:t> All articles focus on political topics.  </a:t>
            </a:r>
          </a:p>
          <a:p>
            <a:pPr marL="342900" indent="-342900">
              <a:buAutoNum type="arabicPeriod"/>
            </a:pPr>
            <a:r>
              <a:rPr lang="en-IN" dirty="0">
                <a:latin typeface="Times New Roman" panose="02020603050405020304" pitchFamily="18" charset="0"/>
                <a:cs typeface="Times New Roman" panose="02020603050405020304" pitchFamily="18" charset="0"/>
              </a:rPr>
              <a:t> Each article includes details like: - </a:t>
            </a:r>
            <a:r>
              <a:rPr lang="en-IN" dirty="0" err="1">
                <a:latin typeface="Times New Roman" panose="02020603050405020304" pitchFamily="18" charset="0"/>
                <a:cs typeface="Times New Roman" panose="02020603050405020304" pitchFamily="18" charset="0"/>
              </a:rPr>
              <a:t>Title,Text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Subject,Publication,date</a:t>
            </a:r>
            <a:r>
              <a:rPr lang="en-IN" dirty="0">
                <a:latin typeface="Times New Roman" panose="02020603050405020304" pitchFamily="18" charset="0"/>
                <a:cs typeface="Times New Roman" panose="02020603050405020304" pitchFamily="18" charset="0"/>
              </a:rPr>
              <a:t>.</a:t>
            </a:r>
          </a:p>
          <a:p>
            <a:pPr marL="342900" indent="-342900">
              <a:buAutoNum type="arabicPeriod"/>
            </a:pPr>
            <a:r>
              <a:rPr lang="en-IN" dirty="0">
                <a:latin typeface="Times New Roman" panose="02020603050405020304" pitchFamily="18" charset="0"/>
                <a:cs typeface="Times New Roman" panose="02020603050405020304" pitchFamily="18" charset="0"/>
              </a:rPr>
              <a:t> For classification: - Fake news is </a:t>
            </a:r>
            <a:r>
              <a:rPr lang="en-IN" dirty="0" err="1">
                <a:latin typeface="Times New Roman" panose="02020603050405020304" pitchFamily="18" charset="0"/>
                <a:cs typeface="Times New Roman" panose="02020603050405020304" pitchFamily="18" charset="0"/>
              </a:rPr>
              <a:t>labeled</a:t>
            </a:r>
            <a:r>
              <a:rPr lang="en-IN" dirty="0">
                <a:latin typeface="Times New Roman" panose="02020603050405020304" pitchFamily="18" charset="0"/>
                <a:cs typeface="Times New Roman" panose="02020603050405020304" pitchFamily="18" charset="0"/>
              </a:rPr>
              <a:t> as 0     Real news is </a:t>
            </a:r>
            <a:r>
              <a:rPr lang="en-IN" dirty="0" err="1">
                <a:latin typeface="Times New Roman" panose="02020603050405020304" pitchFamily="18" charset="0"/>
                <a:cs typeface="Times New Roman" panose="02020603050405020304" pitchFamily="18" charset="0"/>
              </a:rPr>
              <a:t>labeled</a:t>
            </a:r>
            <a:r>
              <a:rPr lang="en-IN" dirty="0">
                <a:latin typeface="Times New Roman" panose="02020603050405020304" pitchFamily="18" charset="0"/>
                <a:cs typeface="Times New Roman" panose="02020603050405020304" pitchFamily="18" charset="0"/>
              </a:rPr>
              <a:t> as 1.</a:t>
            </a:r>
          </a:p>
          <a:p>
            <a:r>
              <a:rPr lang="en-IN" dirty="0">
                <a:latin typeface="Times New Roman" panose="02020603050405020304" pitchFamily="18" charset="0"/>
                <a:cs typeface="Times New Roman" panose="02020603050405020304" pitchFamily="18" charset="0"/>
                <a:hlinkClick r:id="rId3"/>
              </a:rPr>
              <a:t>Dataset-used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38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458" y="137151"/>
            <a:ext cx="7030431" cy="4020111"/>
          </a:xfrm>
          <a:prstGeom prst="rect">
            <a:avLst/>
          </a:prstGeom>
        </p:spPr>
      </p:pic>
      <p:sp>
        <p:nvSpPr>
          <p:cNvPr id="3" name="TextBox 2"/>
          <p:cNvSpPr txBox="1"/>
          <p:nvPr/>
        </p:nvSpPr>
        <p:spPr>
          <a:xfrm>
            <a:off x="954457" y="4330151"/>
            <a:ext cx="7030431" cy="338554"/>
          </a:xfrm>
          <a:prstGeom prst="rect">
            <a:avLst/>
          </a:prstGeom>
          <a:noFill/>
        </p:spPr>
        <p:txBody>
          <a:bodyPr wrap="square" rtlCol="0">
            <a:spAutoFit/>
          </a:bodyPr>
          <a:lstStyle/>
          <a:p>
            <a:r>
              <a:rPr lang="en-US" sz="1600" i="1" dirty="0"/>
              <a:t>In this image, class 0 indicates fake news, while class 1 denotes true news.</a:t>
            </a:r>
            <a:endParaRPr lang="en-IN" sz="1600" i="1" dirty="0"/>
          </a:p>
        </p:txBody>
      </p:sp>
    </p:spTree>
    <p:extLst>
      <p:ext uri="{BB962C8B-B14F-4D97-AF65-F5344CB8AC3E}">
        <p14:creationId xmlns:p14="http://schemas.microsoft.com/office/powerpoint/2010/main" val="237067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8349" y="312060"/>
            <a:ext cx="7975600" cy="538609"/>
          </a:xfrm>
          <a:prstGeom prst="rect">
            <a:avLst/>
          </a:prstGeom>
          <a:noFill/>
        </p:spPr>
        <p:txBody>
          <a:bodyPr wrap="square" rtlCol="0">
            <a:spAutoFit/>
          </a:bodyPr>
          <a:lstStyle/>
          <a:p>
            <a:r>
              <a:rPr lang="en-IN" sz="2900" b="1" dirty="0">
                <a:latin typeface="Playfair Display" panose="020B0604020202020204" pitchFamily="2" charset="0"/>
              </a:rPr>
              <a:t>Frontend &amp; Backend Overview</a:t>
            </a:r>
          </a:p>
        </p:txBody>
      </p:sp>
      <p:sp>
        <p:nvSpPr>
          <p:cNvPr id="3" name="TextBox 2"/>
          <p:cNvSpPr txBox="1"/>
          <p:nvPr/>
        </p:nvSpPr>
        <p:spPr>
          <a:xfrm>
            <a:off x="428178" y="972461"/>
            <a:ext cx="750388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Frontend (User Interface)</a:t>
            </a:r>
          </a:p>
        </p:txBody>
      </p:sp>
      <p:sp>
        <p:nvSpPr>
          <p:cNvPr id="5" name="TextBox 4"/>
          <p:cNvSpPr txBox="1"/>
          <p:nvPr/>
        </p:nvSpPr>
        <p:spPr>
          <a:xfrm>
            <a:off x="522514" y="1632857"/>
            <a:ext cx="8186057"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Technology Used</a:t>
            </a:r>
            <a:r>
              <a:rPr lang="en-US" dirty="0">
                <a:latin typeface="Times New Roman" panose="02020603050405020304" pitchFamily="18" charset="0"/>
                <a:cs typeface="Times New Roman" panose="02020603050405020304" pitchFamily="18" charset="0"/>
              </a:rPr>
              <a:t>: HTML, CSS, JavaScript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 interface for users to enter news text.</a:t>
            </a:r>
          </a:p>
          <a:p>
            <a:pPr marL="1200150" lvl="2"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Send</a:t>
            </a:r>
            <a:r>
              <a:rPr lang="en-US" dirty="0">
                <a:latin typeface="Times New Roman" panose="02020603050405020304" pitchFamily="18" charset="0"/>
                <a:cs typeface="Times New Roman" panose="02020603050405020304" pitchFamily="18" charset="0"/>
              </a:rPr>
              <a:t> button to classify news as "Fake" or "Real“.</a:t>
            </a:r>
          </a:p>
          <a:p>
            <a:pPr marL="12001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results instantly with confidence scores.</a:t>
            </a:r>
          </a:p>
          <a:p>
            <a:pPr marL="1200150" lvl="2"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Framework</a:t>
            </a:r>
            <a:r>
              <a:rPr lang="en-US" dirty="0">
                <a:latin typeface="Times New Roman" panose="02020603050405020304" pitchFamily="18" charset="0"/>
                <a:cs typeface="Times New Roman" panose="02020603050405020304" pitchFamily="18" charset="0"/>
              </a:rPr>
              <a:t>: Flask (to connect the ML model with the UI).</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382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457" y="209229"/>
            <a:ext cx="7467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Backend (Machine Learning Model &amp; API)</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1457" y="927239"/>
            <a:ext cx="7866743"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Technology Used</a:t>
            </a:r>
            <a:r>
              <a:rPr lang="en-IN" dirty="0">
                <a:latin typeface="Times New Roman" panose="02020603050405020304" pitchFamily="18" charset="0"/>
                <a:cs typeface="Times New Roman" panose="02020603050405020304" pitchFamily="18" charset="0"/>
              </a:rPr>
              <a:t>: Python (Flask), </a:t>
            </a:r>
            <a:r>
              <a:rPr lang="en-IN" dirty="0" err="1">
                <a:latin typeface="Times New Roman" panose="02020603050405020304" pitchFamily="18" charset="0"/>
                <a:cs typeface="Times New Roman" panose="02020603050405020304" pitchFamily="18" charset="0"/>
              </a:rPr>
              <a:t>Scikit</a:t>
            </a:r>
            <a:r>
              <a:rPr lang="en-IN" dirty="0">
                <a:latin typeface="Times New Roman" panose="02020603050405020304" pitchFamily="18" charset="0"/>
                <a:cs typeface="Times New Roman" panose="02020603050405020304" pitchFamily="18" charset="0"/>
              </a:rPr>
              <a:t>-learn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Process</a:t>
            </a:r>
            <a:r>
              <a:rPr lang="en-IN"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enters text → Sent to backend API → ML model predicts → Result displayed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411556"/>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1487</TotalTime>
  <Words>1216</Words>
  <Application>Microsoft Office PowerPoint</Application>
  <PresentationFormat>On-screen Show (16:9)</PresentationFormat>
  <Paragraphs>133</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Archivo</vt:lpstr>
      <vt:lpstr>Arial</vt:lpstr>
      <vt:lpstr>Calibri</vt:lpstr>
      <vt:lpstr>Calibri Light</vt:lpstr>
      <vt:lpstr>Cambria Math</vt:lpstr>
      <vt:lpstr>Lato</vt:lpstr>
      <vt:lpstr>OpenSymbol</vt:lpstr>
      <vt:lpstr>Playfair Display</vt:lpstr>
      <vt:lpstr>Syncopate</vt:lpstr>
      <vt:lpstr>Times New Roman</vt:lpstr>
      <vt:lpstr>Retrospect</vt:lpstr>
      <vt:lpstr>Fake News Detection</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SANIA VARMA</dc:creator>
  <cp:lastModifiedBy>AJAYNATH M S</cp:lastModifiedBy>
  <cp:revision>55</cp:revision>
  <dcterms:modified xsi:type="dcterms:W3CDTF">2025-03-17T16:06:40Z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2025-03-05T09:31:41Z</dcterms:created>
  <dc:creator>Unknown Creator</dc:creator>
  <dc:description/>
  <dc:language>en-US</dc:language>
  <cp:lastModifiedBy>Unknown Creator</cp:lastModifiedBy>
  <dcterms:modified xsi:type="dcterms:W3CDTF">2025-03-05T09:31:41Z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