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ABB9-A748-4E66-B586-D5E0D0D40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D0309-4263-4A0D-A8C6-15F02F1A7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E8F08-C69C-4B0A-8BC9-1BB97848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EE5B-35C6-4D04-88A9-98CDDE12B00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1C01-F60D-4963-8E06-8FEB8C946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0675C-C8A4-49C1-BFEC-FDCFC52B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369B-806D-429A-A341-360871C98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1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FB11-4413-4668-8A6F-1CD2C6EF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00CF0-77A8-4221-8878-43419C4D9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3AEB0-04B9-4E31-ADC1-418DCE1C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EE5B-35C6-4D04-88A9-98CDDE12B00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0AECF-2FCC-4A93-9DC3-366F1F44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0C01D-DB95-4D76-BFF2-E0A4578B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369B-806D-429A-A341-360871C98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8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7E170-537F-4FA7-94B6-2F372F219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43531-DC42-4014-A632-D21F004D8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65B7D-0920-447A-A37A-7AC2EE16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EE5B-35C6-4D04-88A9-98CDDE12B00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D4B5C-B46C-4701-A77F-D3174B4F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BCA68-1EC8-45DE-AC0C-191DEEC5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369B-806D-429A-A341-360871C98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8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2CD5-4770-4868-A6C2-3D572767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06C16-86C5-479B-BE2B-FEF162EB3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D0912-2FDB-4731-A190-50A77E0B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EE5B-35C6-4D04-88A9-98CDDE12B00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19B59-C38D-401D-9D19-77FAC64C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A0CF7-45E1-4991-B28C-5FC6AE4E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369B-806D-429A-A341-360871C98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7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67BA-DC9D-4D09-A16E-9FE488CC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85B98-1885-47E2-BAB3-2CC2A93E5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0D3A8-ABA0-4D34-B365-AFEF64C6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EE5B-35C6-4D04-88A9-98CDDE12B00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936B8-34D0-493F-8F83-B98AD3E9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C3540-55BB-434D-9130-F85131AC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369B-806D-429A-A341-360871C98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20E4-350B-4BDB-BE99-C1856381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86524-AC1C-4C9B-A880-2B41502EC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F538C-8531-4379-A799-A5AC0C969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728EB-D907-4589-A22B-561C0B62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EE5B-35C6-4D04-88A9-98CDDE12B00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6164D-7AF6-495B-8AE4-F4AA705A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D3450-84AD-41A6-BA0A-E94DF0FF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369B-806D-429A-A341-360871C98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4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F7D0-0E30-4FA5-962E-1D92696F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612CB-3CCF-4064-9A7F-7C8CAC0F9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836A5-4E47-48E4-AD21-92C635E5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40DE7-F7C5-4A01-82AB-0E7E847A2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B9547-4128-47BF-A5BC-9B740B63E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C6199-374B-4C65-8F63-B518DB73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EE5B-35C6-4D04-88A9-98CDDE12B00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D112A-BCBA-4245-AC41-EC4E52CD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FFD6F-8E5A-48C1-AAEC-0C669354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369B-806D-429A-A341-360871C98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4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9D81-365E-4341-82BF-B8F38461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29AB6-8CE0-4AFC-ACB2-E4F39E46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EE5B-35C6-4D04-88A9-98CDDE12B00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911F1-BD5D-4729-B0DF-17487542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A97AC-5BC0-47CA-A716-E53C0FFD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369B-806D-429A-A341-360871C98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8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7B075-A2EE-4B3A-99CC-9ABFB1D8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EE5B-35C6-4D04-88A9-98CDDE12B00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44A9D-4635-4524-A732-140348EE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7B49C-554A-4C04-AD8E-E06C8BF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369B-806D-429A-A341-360871C98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9D42-3854-41EA-BBAD-2A96792B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97856-959E-41D0-9922-7C813663C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387F2-B845-4C2B-AE8A-BDF499A91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64337-2C86-4B78-A084-B4448A12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EE5B-35C6-4D04-88A9-98CDDE12B00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9A95C-D56A-4C95-B523-5735F267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8FD97-E824-43C0-A52F-0B1DD88F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369B-806D-429A-A341-360871C98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4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D74D-9410-4AD2-9967-49BFC571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BA30AA-E2A2-4D34-9E40-1FF3BE666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135A1-0412-4026-B00F-8B5D829B6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AE879-09F6-4BDB-AF22-1E52FC0E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EE5B-35C6-4D04-88A9-98CDDE12B00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42413-A7FC-4407-8D04-0A26B55E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376E7-9C81-4116-B173-E410D127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369B-806D-429A-A341-360871C98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432B8-D224-442B-8544-8E4237E0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CD6F1-BB24-4590-A558-EE5055BBC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502FD-99E3-4C87-BBDD-94214963E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DEE5B-35C6-4D04-88A9-98CDDE12B001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D9AFA-B947-456D-8F8C-916D3CEEE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CD912-0103-4AEE-A491-6D9F2D46E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369B-806D-429A-A341-360871C98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90EF18-400D-4816-B714-5DCCA8375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2588" y="1135626"/>
            <a:ext cx="7093162" cy="29390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Nearest Elementary, Middle, and Highschool in </a:t>
            </a:r>
            <a:r>
              <a:rPr lang="en-US" dirty="0" err="1">
                <a:solidFill>
                  <a:srgbClr val="FFFFFF"/>
                </a:solidFill>
              </a:rPr>
              <a:t>PgAdmin</a:t>
            </a:r>
            <a:r>
              <a:rPr lang="en-US" dirty="0">
                <a:solidFill>
                  <a:srgbClr val="FFFFFF"/>
                </a:solidFill>
              </a:rPr>
              <a:t>/QGIS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2C9D8-26A0-4EB2-B031-9563D1542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Timothy Elvira</a:t>
            </a:r>
          </a:p>
          <a:p>
            <a:r>
              <a:rPr lang="en-US" dirty="0">
                <a:solidFill>
                  <a:srgbClr val="FFFFFF"/>
                </a:solidFill>
              </a:rPr>
              <a:t>CS540</a:t>
            </a:r>
          </a:p>
        </p:txBody>
      </p:sp>
    </p:spTree>
    <p:extLst>
      <p:ext uri="{BB962C8B-B14F-4D97-AF65-F5344CB8AC3E}">
        <p14:creationId xmlns:p14="http://schemas.microsoft.com/office/powerpoint/2010/main" val="414230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534F-D1B1-44FE-8851-0471439C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loop, the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0F99-F76B-4835-84F6-216D29FFE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update the </a:t>
            </a:r>
            <a:r>
              <a:rPr lang="en-US" dirty="0" err="1"/>
              <a:t>volusia.parcels</a:t>
            </a:r>
            <a:r>
              <a:rPr lang="en-US" dirty="0"/>
              <a:t> columns using:</a:t>
            </a:r>
          </a:p>
          <a:p>
            <a:pPr marL="0" indent="0">
              <a:buNone/>
            </a:pPr>
            <a:r>
              <a:rPr lang="en-US" dirty="0"/>
              <a:t>update </a:t>
            </a:r>
            <a:r>
              <a:rPr lang="en-US" dirty="0" err="1"/>
              <a:t>volusia.parcel</a:t>
            </a:r>
            <a:r>
              <a:rPr lang="en-US" dirty="0"/>
              <a:t> set </a:t>
            </a:r>
            <a:r>
              <a:rPr lang="en-US" dirty="0" err="1"/>
              <a:t>nearest_Elem_School</a:t>
            </a:r>
            <a:r>
              <a:rPr lang="en-US" dirty="0"/>
              <a:t> = es, </a:t>
            </a:r>
            <a:r>
              <a:rPr lang="en-US" dirty="0" err="1"/>
              <a:t>distance_To_Elem_School</a:t>
            </a:r>
            <a:r>
              <a:rPr lang="en-US" dirty="0"/>
              <a:t> = </a:t>
            </a:r>
            <a:r>
              <a:rPr lang="en-US" dirty="0" err="1"/>
              <a:t>distanceFromES</a:t>
            </a:r>
            <a:r>
              <a:rPr lang="en-US" dirty="0"/>
              <a:t> where </a:t>
            </a:r>
            <a:r>
              <a:rPr lang="en-US" dirty="0" err="1"/>
              <a:t>parid</a:t>
            </a:r>
            <a:r>
              <a:rPr lang="en-US" dirty="0"/>
              <a:t>=</a:t>
            </a:r>
            <a:r>
              <a:rPr lang="en-US" dirty="0" err="1"/>
              <a:t>rec.parid</a:t>
            </a:r>
            <a:r>
              <a:rPr lang="en-US" dirty="0"/>
              <a:t> ;		RAISE NOTICE 'set to % % %', </a:t>
            </a:r>
            <a:r>
              <a:rPr lang="en-US" dirty="0" err="1"/>
              <a:t>rec.parid</a:t>
            </a:r>
            <a:r>
              <a:rPr lang="en-US" dirty="0"/>
              <a:t>, es, </a:t>
            </a:r>
            <a:r>
              <a:rPr lang="en-US" dirty="0" err="1"/>
              <a:t>distanceFromES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raise notice is not necessarily needed because you’re updating 300k parcels but you can show them if you want. Not recommended but it also didn’t slow me down.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39E6-1356-4A12-8F17-1E331467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A2DA2-0579-4BDE-9A01-8494B120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Repeat for the Middle School and Highschool SQL files in your </a:t>
            </a:r>
            <a:r>
              <a:rPr lang="en-US" dirty="0" err="1"/>
              <a:t>PGAdmin</a:t>
            </a:r>
            <a:endParaRPr lang="en-US" dirty="0"/>
          </a:p>
          <a:p>
            <a:endParaRPr lang="en-US" dirty="0"/>
          </a:p>
          <a:p>
            <a:r>
              <a:rPr lang="en-US" dirty="0"/>
              <a:t>Once that is done, query your </a:t>
            </a:r>
            <a:r>
              <a:rPr lang="en-US" dirty="0" err="1"/>
              <a:t>volusia.parcels</a:t>
            </a:r>
            <a:r>
              <a:rPr lang="en-US" dirty="0"/>
              <a:t> with: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geom</a:t>
            </a:r>
            <a:r>
              <a:rPr lang="en-US" dirty="0"/>
              <a:t>, </a:t>
            </a:r>
            <a:r>
              <a:rPr lang="en-US" dirty="0" err="1"/>
              <a:t>parid</a:t>
            </a:r>
            <a:r>
              <a:rPr lang="en-US" dirty="0"/>
              <a:t>, </a:t>
            </a:r>
            <a:r>
              <a:rPr lang="en-US" dirty="0" err="1"/>
              <a:t>nearest_elem_school</a:t>
            </a:r>
            <a:r>
              <a:rPr lang="en-US" dirty="0"/>
              <a:t>, </a:t>
            </a:r>
            <a:r>
              <a:rPr lang="en-US" dirty="0" err="1"/>
              <a:t>distance_to_elem_school</a:t>
            </a:r>
            <a:r>
              <a:rPr lang="en-US" dirty="0"/>
              <a:t>, </a:t>
            </a:r>
            <a:r>
              <a:rPr lang="en-US" dirty="0" err="1"/>
              <a:t>nearest_middle_school</a:t>
            </a:r>
            <a:r>
              <a:rPr lang="en-US" dirty="0"/>
              <a:t>, </a:t>
            </a:r>
            <a:r>
              <a:rPr lang="en-US" dirty="0" err="1"/>
              <a:t>distance_to_middle_school</a:t>
            </a:r>
            <a:r>
              <a:rPr lang="en-US" dirty="0"/>
              <a:t>, </a:t>
            </a:r>
            <a:r>
              <a:rPr lang="en-US" dirty="0" err="1"/>
              <a:t>nearest_high_school</a:t>
            </a:r>
            <a:r>
              <a:rPr lang="en-US" dirty="0"/>
              <a:t>, </a:t>
            </a:r>
            <a:r>
              <a:rPr lang="en-US" dirty="0" err="1"/>
              <a:t>distance_to_high_school</a:t>
            </a:r>
            <a:r>
              <a:rPr lang="en-US" dirty="0"/>
              <a:t> from </a:t>
            </a:r>
            <a:r>
              <a:rPr lang="en-US" dirty="0" err="1"/>
              <a:t>volusia.parcel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nearest_elem_school</a:t>
            </a:r>
            <a:r>
              <a:rPr lang="en-US" dirty="0"/>
              <a:t> IS NOT NULL AND </a:t>
            </a:r>
            <a:r>
              <a:rPr lang="en-US" dirty="0" err="1"/>
              <a:t>nearest_middle_school</a:t>
            </a:r>
            <a:r>
              <a:rPr lang="en-US" dirty="0"/>
              <a:t> IS NOT NULL AND </a:t>
            </a:r>
            <a:r>
              <a:rPr lang="en-US" dirty="0" err="1"/>
              <a:t>nearest_high_school</a:t>
            </a:r>
            <a:r>
              <a:rPr lang="en-US" dirty="0"/>
              <a:t> IS NOT NULL</a:t>
            </a:r>
          </a:p>
          <a:p>
            <a:pPr marL="0" indent="0">
              <a:buNone/>
            </a:pPr>
            <a:r>
              <a:rPr lang="en-US" dirty="0"/>
              <a:t>limit 50;</a:t>
            </a:r>
          </a:p>
        </p:txBody>
      </p:sp>
    </p:spTree>
    <p:extLst>
      <p:ext uri="{BB962C8B-B14F-4D97-AF65-F5344CB8AC3E}">
        <p14:creationId xmlns:p14="http://schemas.microsoft.com/office/powerpoint/2010/main" val="130817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0051-B27E-4834-BDE4-C4DE1CD9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6DF0D-E193-44FD-8054-8CA274EF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and</a:t>
            </a:r>
          </a:p>
          <a:p>
            <a:pPr marL="0" indent="0">
              <a:buNone/>
            </a:pPr>
            <a:r>
              <a:rPr lang="en-US" dirty="0"/>
              <a:t>Select the </a:t>
            </a:r>
          </a:p>
          <a:p>
            <a:pPr marL="0" indent="0">
              <a:buNone/>
            </a:pPr>
            <a:r>
              <a:rPr lang="en-US" dirty="0"/>
              <a:t>Columns to</a:t>
            </a:r>
          </a:p>
          <a:p>
            <a:pPr marL="0" indent="0">
              <a:buNone/>
            </a:pPr>
            <a:r>
              <a:rPr lang="en-US" dirty="0"/>
              <a:t>View the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23689-C29F-4976-A3CD-177BED0A3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155" y="713067"/>
            <a:ext cx="8592968" cy="543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7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A142-A796-40DD-A43A-9F2E9497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PostGis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81F4-A56C-4F57-BAB1-08E9104B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QGIS, add a </a:t>
            </a:r>
            <a:r>
              <a:rPr lang="en-US" dirty="0" err="1"/>
              <a:t>postgis</a:t>
            </a:r>
            <a:r>
              <a:rPr lang="en-US" dirty="0"/>
              <a:t> layer and select the </a:t>
            </a:r>
            <a:r>
              <a:rPr lang="en-US" dirty="0" err="1"/>
              <a:t>volusia.parcels</a:t>
            </a:r>
            <a:r>
              <a:rPr lang="en-US" dirty="0"/>
              <a:t> table.</a:t>
            </a:r>
          </a:p>
          <a:p>
            <a:r>
              <a:rPr lang="en-US" dirty="0"/>
              <a:t>Go to Symbology and select </a:t>
            </a:r>
            <a:r>
              <a:rPr lang="en-US" dirty="0" err="1"/>
              <a:t>nearest_elem</a:t>
            </a:r>
            <a:r>
              <a:rPr lang="en-US" dirty="0"/>
              <a:t>/middle/</a:t>
            </a:r>
            <a:r>
              <a:rPr lang="en-US" dirty="0" err="1"/>
              <a:t>high_school</a:t>
            </a:r>
            <a:r>
              <a:rPr lang="en-US" dirty="0"/>
              <a:t> and click classify, this should classify each parcel with their respective nearest school.</a:t>
            </a:r>
          </a:p>
        </p:txBody>
      </p:sp>
    </p:spTree>
    <p:extLst>
      <p:ext uri="{BB962C8B-B14F-4D97-AF65-F5344CB8AC3E}">
        <p14:creationId xmlns:p14="http://schemas.microsoft.com/office/powerpoint/2010/main" val="232055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CD47-0EF9-48C7-921A-C45EDD84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on QGIS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7F31A-06C9-4051-AEE2-47C6540A2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1877" cy="4351338"/>
          </a:xfrm>
        </p:spPr>
        <p:txBody>
          <a:bodyPr/>
          <a:lstStyle/>
          <a:p>
            <a:r>
              <a:rPr lang="en-US" dirty="0"/>
              <a:t>Bit of a mess but those parcels are match with those </a:t>
            </a:r>
            <a:r>
              <a:rPr lang="en-US" dirty="0" err="1"/>
              <a:t>highschools</a:t>
            </a:r>
            <a:r>
              <a:rPr lang="en-US" dirty="0"/>
              <a:t>. Add the appropriate categorization in QGIS to see elementary and middle respectively. I just used the categorization button and all the school names were used.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236BE-A6CC-4BE5-BAC6-3E2F99C20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077" y="1751906"/>
            <a:ext cx="6818647" cy="502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4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A23A-5599-4B96-89FC-E80660DD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to </a:t>
            </a:r>
            <a:r>
              <a:rPr lang="en-US" dirty="0" err="1"/>
              <a:t>Volusia.Parcels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E7CE-10B9-4DCC-9839-BDDEBD785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2404" cy="2119522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dirty="0"/>
              <a:t>ALTER TABLE </a:t>
            </a:r>
            <a:r>
              <a:rPr lang="en-US" dirty="0" err="1"/>
              <a:t>volusia.parcel</a:t>
            </a:r>
            <a:endParaRPr lang="en-US" dirty="0"/>
          </a:p>
          <a:p>
            <a:r>
              <a:rPr lang="en-US" dirty="0"/>
              <a:t>add column </a:t>
            </a:r>
            <a:r>
              <a:rPr lang="en-US" dirty="0" err="1"/>
              <a:t>nearest_Elem_School</a:t>
            </a:r>
            <a:r>
              <a:rPr lang="en-US" dirty="0"/>
              <a:t> VARCHAR,</a:t>
            </a:r>
          </a:p>
          <a:p>
            <a:r>
              <a:rPr lang="en-US" dirty="0"/>
              <a:t>add column </a:t>
            </a:r>
            <a:r>
              <a:rPr lang="en-US" dirty="0" err="1"/>
              <a:t>distance_To_Elem_School</a:t>
            </a:r>
            <a:r>
              <a:rPr lang="en-US" dirty="0"/>
              <a:t> double precision,</a:t>
            </a:r>
          </a:p>
          <a:p>
            <a:r>
              <a:rPr lang="en-US" dirty="0"/>
              <a:t>add column </a:t>
            </a:r>
            <a:r>
              <a:rPr lang="en-US" dirty="0" err="1"/>
              <a:t>nearest_Middle_School</a:t>
            </a:r>
            <a:r>
              <a:rPr lang="en-US" dirty="0"/>
              <a:t> VARCHAR,</a:t>
            </a:r>
          </a:p>
          <a:p>
            <a:r>
              <a:rPr lang="en-US" dirty="0"/>
              <a:t>add column </a:t>
            </a:r>
            <a:r>
              <a:rPr lang="en-US" dirty="0" err="1"/>
              <a:t>distance_To_Middle_School</a:t>
            </a:r>
            <a:r>
              <a:rPr lang="en-US" dirty="0"/>
              <a:t> double precision,</a:t>
            </a:r>
          </a:p>
          <a:p>
            <a:r>
              <a:rPr lang="en-US" dirty="0"/>
              <a:t>add column </a:t>
            </a:r>
            <a:r>
              <a:rPr lang="en-US" dirty="0" err="1"/>
              <a:t>nearest_High_School</a:t>
            </a:r>
            <a:r>
              <a:rPr lang="en-US" dirty="0"/>
              <a:t> VARCHAR,</a:t>
            </a:r>
          </a:p>
          <a:p>
            <a:r>
              <a:rPr lang="en-US" dirty="0"/>
              <a:t>add column </a:t>
            </a:r>
            <a:r>
              <a:rPr lang="en-US" dirty="0" err="1"/>
              <a:t>distance_To_High_School</a:t>
            </a:r>
            <a:r>
              <a:rPr lang="en-US" dirty="0"/>
              <a:t> double precision;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87449-2D80-4209-BE5C-4860217DF516}"/>
              </a:ext>
            </a:extLst>
          </p:cNvPr>
          <p:cNvSpPr txBox="1"/>
          <p:nvPr/>
        </p:nvSpPr>
        <p:spPr>
          <a:xfrm>
            <a:off x="477328" y="4134928"/>
            <a:ext cx="1087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for the columns to add the data in.</a:t>
            </a:r>
          </a:p>
        </p:txBody>
      </p:sp>
    </p:spTree>
    <p:extLst>
      <p:ext uri="{BB962C8B-B14F-4D97-AF65-F5344CB8AC3E}">
        <p14:creationId xmlns:p14="http://schemas.microsoft.com/office/powerpoint/2010/main" val="755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1EC6-A8BF-4410-AE4C-616F2CC4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0FBE-440D-470C-AD21-B46A2652A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important to use </a:t>
            </a:r>
            <a:r>
              <a:rPr lang="en-US" dirty="0" err="1"/>
              <a:t>get_gis_schools</a:t>
            </a:r>
            <a:r>
              <a:rPr lang="en-US" dirty="0"/>
              <a:t>. Bat file in order to grab the shape files and use them in </a:t>
            </a:r>
            <a:r>
              <a:rPr lang="en-US" dirty="0" err="1"/>
              <a:t>PGAdmin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568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B91A-E32A-4431-A545-4F626486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79B5-AD22-447F-9EDE-8BBAB39CF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queries to get the </a:t>
            </a:r>
            <a:r>
              <a:rPr lang="en-US" dirty="0" err="1"/>
              <a:t>knn</a:t>
            </a:r>
            <a:r>
              <a:rPr lang="en-US" dirty="0"/>
              <a:t> of the closes elementary school. I grab the name, address, </a:t>
            </a:r>
            <a:r>
              <a:rPr lang="en-US" dirty="0" err="1"/>
              <a:t>zipcode</a:t>
            </a:r>
            <a:r>
              <a:rPr lang="en-US" dirty="0"/>
              <a:t>, </a:t>
            </a:r>
            <a:r>
              <a:rPr lang="en-US" dirty="0" err="1"/>
              <a:t>geoms</a:t>
            </a:r>
            <a:r>
              <a:rPr lang="en-US" dirty="0"/>
              <a:t>, and distance between the school and the parcel 356215.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D70A7-D7B7-42D8-928F-2D759D3E5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910" y="0"/>
            <a:ext cx="9360438" cy="471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0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6501-6B91-445C-8E24-73FE2803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53AD8-1F6C-4EAE-9F93-DDE64B14F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17" y="270294"/>
            <a:ext cx="10945483" cy="590666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--Find the nearest Elementary school to the selected parcel.</a:t>
            </a:r>
          </a:p>
          <a:p>
            <a:pPr marL="0" indent="0">
              <a:buNone/>
            </a:pPr>
            <a:r>
              <a:rPr lang="en-US" dirty="0"/>
              <a:t>select s.name, </a:t>
            </a:r>
            <a:r>
              <a:rPr lang="en-US" dirty="0" err="1"/>
              <a:t>s.address</a:t>
            </a:r>
            <a:r>
              <a:rPr lang="en-US" dirty="0"/>
              <a:t>, </a:t>
            </a:r>
            <a:r>
              <a:rPr lang="en-US" dirty="0" err="1"/>
              <a:t>s.zipcode</a:t>
            </a:r>
            <a:r>
              <a:rPr lang="en-US" dirty="0"/>
              <a:t>, </a:t>
            </a:r>
            <a:r>
              <a:rPr lang="en-US" dirty="0" err="1"/>
              <a:t>s.geom</a:t>
            </a:r>
            <a:r>
              <a:rPr lang="en-US" dirty="0"/>
              <a:t>, </a:t>
            </a:r>
            <a:r>
              <a:rPr lang="en-US" dirty="0" err="1"/>
              <a:t>ST_Distance</a:t>
            </a:r>
            <a:r>
              <a:rPr lang="en-US" dirty="0"/>
              <a:t>(</a:t>
            </a:r>
            <a:r>
              <a:rPr lang="en-US" dirty="0" err="1"/>
              <a:t>s.geom</a:t>
            </a:r>
            <a:r>
              <a:rPr lang="en-US" dirty="0"/>
              <a:t>, (select p2.geom from </a:t>
            </a:r>
            <a:r>
              <a:rPr lang="en-US" dirty="0" err="1"/>
              <a:t>volusia.parcel</a:t>
            </a:r>
            <a:r>
              <a:rPr lang="en-US" dirty="0"/>
              <a:t> p2 where </a:t>
            </a:r>
            <a:r>
              <a:rPr lang="en-US" dirty="0" err="1"/>
              <a:t>parid</a:t>
            </a:r>
            <a:r>
              <a:rPr lang="en-US" dirty="0"/>
              <a:t>=3565215))/5280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volusia.gis_schools</a:t>
            </a:r>
            <a:r>
              <a:rPr lang="en-US" dirty="0"/>
              <a:t> s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s.address</a:t>
            </a:r>
            <a:r>
              <a:rPr lang="en-US" dirty="0"/>
              <a:t> IS NOT NULL AND s.name ILIKE '%</a:t>
            </a:r>
            <a:r>
              <a:rPr lang="en-US" dirty="0" err="1"/>
              <a:t>elem</a:t>
            </a:r>
            <a:r>
              <a:rPr lang="en-US" dirty="0"/>
              <a:t>%'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s.geom</a:t>
            </a:r>
            <a:r>
              <a:rPr lang="en-US" dirty="0"/>
              <a:t> &lt;-&gt;(select p2.geom from </a:t>
            </a:r>
            <a:r>
              <a:rPr lang="en-US" dirty="0" err="1"/>
              <a:t>volusia.parcel</a:t>
            </a:r>
            <a:r>
              <a:rPr lang="en-US" dirty="0"/>
              <a:t> p2 where </a:t>
            </a:r>
            <a:r>
              <a:rPr lang="en-US" dirty="0" err="1"/>
              <a:t>parid</a:t>
            </a:r>
            <a:r>
              <a:rPr lang="en-US" dirty="0"/>
              <a:t>=3565215)</a:t>
            </a:r>
          </a:p>
          <a:p>
            <a:pPr marL="0" indent="0">
              <a:buNone/>
            </a:pPr>
            <a:r>
              <a:rPr lang="en-US" dirty="0"/>
              <a:t>limit 1;</a:t>
            </a:r>
          </a:p>
          <a:p>
            <a:endParaRPr lang="en-US" dirty="0"/>
          </a:p>
          <a:p>
            <a:r>
              <a:rPr lang="en-US" dirty="0"/>
              <a:t>--Find the nearest middle school to the selected parcel.</a:t>
            </a:r>
          </a:p>
          <a:p>
            <a:pPr marL="0" indent="0">
              <a:buNone/>
            </a:pPr>
            <a:r>
              <a:rPr lang="en-US" dirty="0"/>
              <a:t>select s.name, </a:t>
            </a:r>
            <a:r>
              <a:rPr lang="en-US" dirty="0" err="1"/>
              <a:t>s.address</a:t>
            </a:r>
            <a:r>
              <a:rPr lang="en-US" dirty="0"/>
              <a:t>, </a:t>
            </a:r>
            <a:r>
              <a:rPr lang="en-US" dirty="0" err="1"/>
              <a:t>s.zipcode</a:t>
            </a:r>
            <a:r>
              <a:rPr lang="en-US" dirty="0"/>
              <a:t>, </a:t>
            </a:r>
            <a:r>
              <a:rPr lang="en-US" dirty="0" err="1"/>
              <a:t>s.geom</a:t>
            </a:r>
            <a:r>
              <a:rPr lang="en-US" dirty="0"/>
              <a:t>, </a:t>
            </a:r>
            <a:r>
              <a:rPr lang="en-US" dirty="0" err="1"/>
              <a:t>ST_Distance</a:t>
            </a:r>
            <a:r>
              <a:rPr lang="en-US" dirty="0"/>
              <a:t>(</a:t>
            </a:r>
            <a:r>
              <a:rPr lang="en-US" dirty="0" err="1"/>
              <a:t>s.geom</a:t>
            </a:r>
            <a:r>
              <a:rPr lang="en-US" dirty="0"/>
              <a:t>, (select p2.geom from </a:t>
            </a:r>
            <a:r>
              <a:rPr lang="en-US" dirty="0" err="1"/>
              <a:t>volusia.parcel</a:t>
            </a:r>
            <a:r>
              <a:rPr lang="en-US" dirty="0"/>
              <a:t> p2 where </a:t>
            </a:r>
            <a:r>
              <a:rPr lang="en-US" dirty="0" err="1"/>
              <a:t>parid</a:t>
            </a:r>
            <a:r>
              <a:rPr lang="en-US" dirty="0"/>
              <a:t>=3565215))/5280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volusia.gis_schools</a:t>
            </a:r>
            <a:r>
              <a:rPr lang="en-US" dirty="0"/>
              <a:t> s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s.address</a:t>
            </a:r>
            <a:r>
              <a:rPr lang="en-US" dirty="0"/>
              <a:t> IS NOT NULL AND s.name ILIKE '%middle%'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s.geom</a:t>
            </a:r>
            <a:r>
              <a:rPr lang="en-US" dirty="0"/>
              <a:t> &lt;-&gt;(select p2.geom from </a:t>
            </a:r>
            <a:r>
              <a:rPr lang="en-US" dirty="0" err="1"/>
              <a:t>volusia.parcel</a:t>
            </a:r>
            <a:r>
              <a:rPr lang="en-US" dirty="0"/>
              <a:t> p2 where </a:t>
            </a:r>
            <a:r>
              <a:rPr lang="en-US" dirty="0" err="1"/>
              <a:t>parid</a:t>
            </a:r>
            <a:r>
              <a:rPr lang="en-US" dirty="0"/>
              <a:t>=3565215)</a:t>
            </a:r>
          </a:p>
          <a:p>
            <a:pPr marL="0" indent="0">
              <a:buNone/>
            </a:pPr>
            <a:r>
              <a:rPr lang="en-US" dirty="0"/>
              <a:t>limit 1;</a:t>
            </a:r>
          </a:p>
          <a:p>
            <a:endParaRPr lang="en-US" dirty="0"/>
          </a:p>
          <a:p>
            <a:r>
              <a:rPr lang="en-US" dirty="0"/>
              <a:t>--find the nearest high school to the selected parcel.</a:t>
            </a:r>
          </a:p>
          <a:p>
            <a:pPr marL="0" indent="0">
              <a:buNone/>
            </a:pPr>
            <a:r>
              <a:rPr lang="en-US" dirty="0"/>
              <a:t>select s.name, </a:t>
            </a:r>
            <a:r>
              <a:rPr lang="en-US" dirty="0" err="1"/>
              <a:t>s.address</a:t>
            </a:r>
            <a:r>
              <a:rPr lang="en-US" dirty="0"/>
              <a:t>, </a:t>
            </a:r>
            <a:r>
              <a:rPr lang="en-US" dirty="0" err="1"/>
              <a:t>s.zipcode</a:t>
            </a:r>
            <a:r>
              <a:rPr lang="en-US" dirty="0"/>
              <a:t>, </a:t>
            </a:r>
            <a:r>
              <a:rPr lang="en-US" dirty="0" err="1"/>
              <a:t>s.geom</a:t>
            </a:r>
            <a:r>
              <a:rPr lang="en-US" dirty="0"/>
              <a:t>, </a:t>
            </a:r>
            <a:r>
              <a:rPr lang="en-US" dirty="0" err="1"/>
              <a:t>ST_Distance</a:t>
            </a:r>
            <a:r>
              <a:rPr lang="en-US" dirty="0"/>
              <a:t>(</a:t>
            </a:r>
            <a:r>
              <a:rPr lang="en-US" dirty="0" err="1"/>
              <a:t>s.geom</a:t>
            </a:r>
            <a:r>
              <a:rPr lang="en-US" dirty="0"/>
              <a:t>, (select p2.geom from </a:t>
            </a:r>
            <a:r>
              <a:rPr lang="en-US" dirty="0" err="1"/>
              <a:t>volusia.parcel</a:t>
            </a:r>
            <a:r>
              <a:rPr lang="en-US" dirty="0"/>
              <a:t> p2 where </a:t>
            </a:r>
            <a:r>
              <a:rPr lang="en-US" dirty="0" err="1"/>
              <a:t>parid</a:t>
            </a:r>
            <a:r>
              <a:rPr lang="en-US" dirty="0"/>
              <a:t>=3565215))/5280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volusia.gis_schools</a:t>
            </a:r>
            <a:r>
              <a:rPr lang="en-US" dirty="0"/>
              <a:t> s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s.address</a:t>
            </a:r>
            <a:r>
              <a:rPr lang="en-US" dirty="0"/>
              <a:t> IS NOT NULL AND s.name ILIKE '%high%'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s.geom</a:t>
            </a:r>
            <a:r>
              <a:rPr lang="en-US" dirty="0"/>
              <a:t> &lt;-&gt;(select p2.geom from </a:t>
            </a:r>
            <a:r>
              <a:rPr lang="en-US" dirty="0" err="1"/>
              <a:t>volusia.parcel</a:t>
            </a:r>
            <a:r>
              <a:rPr lang="en-US" dirty="0"/>
              <a:t> p2 where </a:t>
            </a:r>
            <a:r>
              <a:rPr lang="en-US" dirty="0" err="1"/>
              <a:t>parid</a:t>
            </a:r>
            <a:r>
              <a:rPr lang="en-US" dirty="0"/>
              <a:t>=3565215)</a:t>
            </a:r>
          </a:p>
          <a:p>
            <a:pPr marL="0" indent="0">
              <a:buNone/>
            </a:pPr>
            <a:r>
              <a:rPr lang="en-US" dirty="0"/>
              <a:t>limit 1;</a:t>
            </a:r>
          </a:p>
        </p:txBody>
      </p:sp>
    </p:spTree>
    <p:extLst>
      <p:ext uri="{BB962C8B-B14F-4D97-AF65-F5344CB8AC3E}">
        <p14:creationId xmlns:p14="http://schemas.microsoft.com/office/powerpoint/2010/main" val="371059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CECC-438F-4271-A82D-BDED2992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hard part… Looping in </a:t>
            </a:r>
            <a:r>
              <a:rPr lang="en-US" dirty="0" err="1"/>
              <a:t>PGAdmin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F1C25-57DC-4CB8-A754-2525FBC9C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step:</a:t>
            </a:r>
          </a:p>
          <a:p>
            <a:pPr marL="0" indent="0">
              <a:buNone/>
            </a:pPr>
            <a:r>
              <a:rPr lang="en-US" dirty="0"/>
              <a:t>Ensure that the columns are Null Using:</a:t>
            </a:r>
          </a:p>
          <a:p>
            <a:pPr marL="0" indent="0">
              <a:buNone/>
            </a:pPr>
            <a:r>
              <a:rPr lang="en-US" dirty="0"/>
              <a:t>Update </a:t>
            </a:r>
            <a:r>
              <a:rPr lang="en-US" dirty="0" err="1"/>
              <a:t>volusia.parcelset</a:t>
            </a:r>
            <a:r>
              <a:rPr lang="en-US" dirty="0"/>
              <a:t> </a:t>
            </a:r>
            <a:r>
              <a:rPr lang="en-US" dirty="0" err="1"/>
              <a:t>nearest_elem_school</a:t>
            </a:r>
            <a:r>
              <a:rPr lang="en-US" dirty="0"/>
              <a:t> = null, </a:t>
            </a:r>
            <a:r>
              <a:rPr lang="en-US" dirty="0" err="1"/>
              <a:t>distance_To_Elem_School</a:t>
            </a:r>
            <a:r>
              <a:rPr lang="en-US" dirty="0"/>
              <a:t> = null;</a:t>
            </a:r>
          </a:p>
          <a:p>
            <a:pPr marL="0" indent="0">
              <a:buNone/>
            </a:pPr>
            <a:r>
              <a:rPr lang="en-US" dirty="0"/>
              <a:t>This is because we’re going to use the fact that they are Null to loop through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provided the SQL files to do all these loops: </a:t>
            </a:r>
            <a:r>
              <a:rPr lang="en-US" dirty="0" err="1"/>
              <a:t>elem</a:t>
            </a:r>
            <a:r>
              <a:rPr lang="en-US" dirty="0"/>
              <a:t>, middle, and </a:t>
            </a:r>
            <a:r>
              <a:rPr lang="en-US" dirty="0" err="1"/>
              <a:t>highschool</a:t>
            </a:r>
            <a:r>
              <a:rPr lang="en-US" dirty="0"/>
              <a:t> and they each take about 10 minutes to run.</a:t>
            </a:r>
          </a:p>
        </p:txBody>
      </p:sp>
    </p:spTree>
    <p:extLst>
      <p:ext uri="{BB962C8B-B14F-4D97-AF65-F5344CB8AC3E}">
        <p14:creationId xmlns:p14="http://schemas.microsoft.com/office/powerpoint/2010/main" val="323269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5961-A500-4EF9-BC64-1B8273926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2029-ECA0-42B1-B7E5-E024C513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1687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LANGUAGE </a:t>
            </a:r>
            <a:r>
              <a:rPr lang="en-US" dirty="0" err="1"/>
              <a:t>plpgsql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$$</a:t>
            </a:r>
          </a:p>
          <a:p>
            <a:pPr marL="0" indent="0">
              <a:buNone/>
            </a:pPr>
            <a:r>
              <a:rPr lang="en-US" dirty="0"/>
              <a:t>DECLARE</a:t>
            </a:r>
          </a:p>
          <a:p>
            <a:pPr marL="0" indent="0">
              <a:buNone/>
            </a:pPr>
            <a:r>
              <a:rPr lang="en-US" dirty="0"/>
              <a:t>g1 geometry;</a:t>
            </a:r>
          </a:p>
          <a:p>
            <a:pPr marL="0" indent="0">
              <a:buNone/>
            </a:pPr>
            <a:r>
              <a:rPr lang="en-US" dirty="0"/>
              <a:t>rec RECORD;</a:t>
            </a:r>
          </a:p>
          <a:p>
            <a:pPr marL="0" indent="0">
              <a:buNone/>
            </a:pPr>
            <a:r>
              <a:rPr lang="en-US" dirty="0"/>
              <a:t>es VARCHAR(45);</a:t>
            </a:r>
          </a:p>
          <a:p>
            <a:pPr marL="0" indent="0">
              <a:buNone/>
            </a:pPr>
            <a:r>
              <a:rPr lang="en-US" dirty="0" err="1"/>
              <a:t>distanceFromES</a:t>
            </a:r>
            <a:r>
              <a:rPr lang="en-US" dirty="0"/>
              <a:t> float;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24FF5-11B0-4589-82C1-88C5F2BB7B91}"/>
              </a:ext>
            </a:extLst>
          </p:cNvPr>
          <p:cNvSpPr txBox="1"/>
          <p:nvPr/>
        </p:nvSpPr>
        <p:spPr>
          <a:xfrm>
            <a:off x="5572664" y="2317630"/>
            <a:ext cx="48422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section just declares the variables within the loop. IN the case of Rec, that’s just each individual parcel within the </a:t>
            </a:r>
            <a:r>
              <a:rPr lang="en-US" dirty="0" err="1"/>
              <a:t>volusia.parcels</a:t>
            </a:r>
            <a:r>
              <a:rPr lang="en-US" dirty="0"/>
              <a:t>. Es and </a:t>
            </a:r>
            <a:r>
              <a:rPr lang="en-US" dirty="0" err="1"/>
              <a:t>distanceFromES</a:t>
            </a:r>
            <a:r>
              <a:rPr lang="en-US" dirty="0"/>
              <a:t> are placeholder variables that we’re going to use to update the </a:t>
            </a:r>
            <a:r>
              <a:rPr lang="en-US" dirty="0" err="1"/>
              <a:t>volusia.parcels</a:t>
            </a:r>
            <a:r>
              <a:rPr lang="en-US" dirty="0"/>
              <a:t> columns.</a:t>
            </a:r>
          </a:p>
        </p:txBody>
      </p:sp>
    </p:spTree>
    <p:extLst>
      <p:ext uri="{BB962C8B-B14F-4D97-AF65-F5344CB8AC3E}">
        <p14:creationId xmlns:p14="http://schemas.microsoft.com/office/powerpoint/2010/main" val="14262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F13F-4BA1-4410-A27C-85BF9A25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2E2B-2452-41B3-8B6F-F8D69DA08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B1B2C-D54E-4C72-BAA2-200F53E78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6" y="143898"/>
            <a:ext cx="11800282" cy="58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4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71DB-37BA-4C6E-99CB-9456A7DA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1C4F6-F6D5-4F8A-946D-DC10A322C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slide is the loop query. The for statement loops through each parcel (rec) that has null values for the </a:t>
            </a:r>
            <a:r>
              <a:rPr lang="en-US" dirty="0" err="1"/>
              <a:t>elem</a:t>
            </a:r>
            <a:r>
              <a:rPr lang="en-US" dirty="0"/>
              <a:t> name and distance and also has valid </a:t>
            </a:r>
            <a:r>
              <a:rPr lang="en-US" dirty="0" err="1"/>
              <a:t>geoms</a:t>
            </a:r>
            <a:r>
              <a:rPr lang="en-US" dirty="0"/>
              <a:t>. G1 is set to be the current rec’s </a:t>
            </a:r>
            <a:r>
              <a:rPr lang="en-US" dirty="0" err="1"/>
              <a:t>geoms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Then the s.name is selected to be the es variable using the closest school near g1.</a:t>
            </a:r>
          </a:p>
          <a:p>
            <a:endParaRPr lang="en-US" dirty="0"/>
          </a:p>
          <a:p>
            <a:r>
              <a:rPr lang="en-US" dirty="0"/>
              <a:t>Distance is selected to be inputted into the </a:t>
            </a:r>
            <a:r>
              <a:rPr lang="en-US" dirty="0" err="1"/>
              <a:t>distanceFromES</a:t>
            </a:r>
            <a:r>
              <a:rPr lang="en-US" dirty="0"/>
              <a:t> using the closest elementary school near g1. </a:t>
            </a:r>
          </a:p>
        </p:txBody>
      </p:sp>
    </p:spTree>
    <p:extLst>
      <p:ext uri="{BB962C8B-B14F-4D97-AF65-F5344CB8AC3E}">
        <p14:creationId xmlns:p14="http://schemas.microsoft.com/office/powerpoint/2010/main" val="275589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975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Nearest Elementary, Middle, and Highschool in PgAdmin/QGIS</vt:lpstr>
      <vt:lpstr>Appending to Volusia.Parcels</vt:lpstr>
      <vt:lpstr>PowerPoint Presentation</vt:lpstr>
      <vt:lpstr>PowerPoint Presentation</vt:lpstr>
      <vt:lpstr>PowerPoint Presentation</vt:lpstr>
      <vt:lpstr>The hard part… Looping in PGAdmin</vt:lpstr>
      <vt:lpstr>Declaration</vt:lpstr>
      <vt:lpstr>PowerPoint Presentation</vt:lpstr>
      <vt:lpstr>The loop</vt:lpstr>
      <vt:lpstr>The loop, the update</vt:lpstr>
      <vt:lpstr>Verification</vt:lpstr>
      <vt:lpstr>PowerPoint Presentation</vt:lpstr>
      <vt:lpstr>PostGis Layer</vt:lpstr>
      <vt:lpstr>View on QGIS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Nearest Elementary, Middle, and Highschool in PgAdmin/QGIS</dc:title>
  <dc:creator>Elvira, Timothy R.</dc:creator>
  <cp:lastModifiedBy>Elvira, Timothy R.</cp:lastModifiedBy>
  <cp:revision>5</cp:revision>
  <dcterms:created xsi:type="dcterms:W3CDTF">2021-04-26T23:23:42Z</dcterms:created>
  <dcterms:modified xsi:type="dcterms:W3CDTF">2021-04-27T01:50:18Z</dcterms:modified>
</cp:coreProperties>
</file>