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5"/>
  </p:notesMasterIdLst>
  <p:sldIdLst>
    <p:sldId id="2146846642" r:id="rId3"/>
    <p:sldId id="257" r:id="rId4"/>
    <p:sldId id="2146846644" r:id="rId5"/>
    <p:sldId id="258" r:id="rId6"/>
    <p:sldId id="270" r:id="rId7"/>
    <p:sldId id="271" r:id="rId8"/>
    <p:sldId id="272" r:id="rId9"/>
    <p:sldId id="273" r:id="rId10"/>
    <p:sldId id="274" r:id="rId11"/>
    <p:sldId id="275" r:id="rId12"/>
    <p:sldId id="276"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0159A-66F8-4CC6-BB7D-3DDB018349CF}" v="1" dt="2025-03-06T08:12:37.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6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4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089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2.jpg"/><Relationship Id="rId5" Type="http://schemas.openxmlformats.org/officeDocument/2006/relationships/image" Target="../media/image5.pn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629634" y="2194560"/>
            <a:ext cx="6408782" cy="1920240"/>
          </a:xfrm>
        </p:spPr>
        <p:txBody>
          <a:bodyPr/>
          <a:lstStyle/>
          <a:p>
            <a:pPr>
              <a:lnSpc>
                <a:spcPts val="4797"/>
              </a:lnSpc>
            </a:pPr>
            <a:r>
              <a:rPr lang="en-US" dirty="0"/>
              <a:t>Hack the Future:</a:t>
            </a:r>
          </a:p>
          <a:p>
            <a:pPr>
              <a:lnSpc>
                <a:spcPts val="4797"/>
              </a:lnSpc>
            </a:pPr>
            <a:r>
              <a:rPr lang="en-US" dirty="0"/>
              <a:t>A Gen AI Sprint </a:t>
            </a:r>
            <a:br>
              <a:rPr lang="en-US" dirty="0"/>
            </a:br>
            <a:r>
              <a:rPr lang="en-US" dirty="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Summarize the impact and effectiveness of your solution. Reiterate how it solves the problem statement.</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242948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p:txBody>
      </p:sp>
    </p:spTree>
    <p:extLst>
      <p:ext uri="{BB962C8B-B14F-4D97-AF65-F5344CB8AC3E}">
        <p14:creationId xmlns:p14="http://schemas.microsoft.com/office/powerpoint/2010/main" val="412367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325000" y="2166600"/>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Thank You</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82400" y="1655833"/>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Vinay Dixit</a:t>
            </a:r>
            <a:r>
              <a:rPr kumimoji="0" lang="en-GB" sz="2000" b="1" i="0" u="none" strike="noStrike" kern="1200" cap="none" spc="0" normalizeH="0" baseline="0" noProof="0" dirty="0">
                <a:ln>
                  <a:noFill/>
                </a:ln>
                <a:solidFill>
                  <a:srgbClr val="A100FF"/>
                </a:solidFill>
                <a:effectLst/>
                <a:uLnTx/>
                <a:uFillTx/>
                <a:latin typeface="Graphik"/>
                <a:ea typeface="+mn-ea"/>
                <a:cs typeface="+mn-cs"/>
              </a:rPr>
              <a:t> (Team Leader)</a:t>
            </a:r>
          </a:p>
        </p:txBody>
      </p:sp>
      <p:sp>
        <p:nvSpPr>
          <p:cNvPr id="16" name="Rectangle 15">
            <a:extLst>
              <a:ext uri="{FF2B5EF4-FFF2-40B4-BE49-F238E27FC236}">
                <a16:creationId xmlns:a16="http://schemas.microsoft.com/office/drawing/2014/main" id="{14EEB873-68EC-21FA-6C9C-02DF57531577}"/>
              </a:ext>
            </a:extLst>
          </p:cNvPr>
          <p:cNvSpPr/>
          <p:nvPr/>
        </p:nvSpPr>
        <p:spPr>
          <a:xfrm>
            <a:off x="6630036" y="4315279"/>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18" name="Straight Connector 17">
            <a:extLst>
              <a:ext uri="{FF2B5EF4-FFF2-40B4-BE49-F238E27FC236}">
                <a16:creationId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3" name="Picture Placeholder 75">
            <a:extLst>
              <a:ext uri="{FF2B5EF4-FFF2-40B4-BE49-F238E27FC236}">
                <a16:creationId xmlns:a16="http://schemas.microsoft.com/office/drawing/2014/main" id="{6C7C6447-C3A7-8373-190C-583E8C3360EC}"/>
              </a:ext>
            </a:extLst>
          </p:cNvPr>
          <p:cNvPicPr>
            <a:picLocks noChangeAspect="1"/>
          </p:cNvPicPr>
          <p:nvPr/>
        </p:nvPicPr>
        <p:blipFill>
          <a:blip r:embed="rId6">
            <a:extLst>
              <a:ext uri="{28A0092B-C50C-407E-A947-70E740481C1C}">
                <a14:useLocalDpi xmlns:a14="http://schemas.microsoft.com/office/drawing/2010/main" val="0"/>
              </a:ext>
            </a:extLst>
          </a:blip>
          <a:srcRect l="-2663" t="7743" r="2663" b="11308"/>
          <a:stretch/>
        </p:blipFill>
        <p:spPr>
          <a:xfrm>
            <a:off x="6519720" y="4097595"/>
            <a:ext cx="1475457" cy="1603766"/>
          </a:xfrm>
          <a:prstGeom prst="rect">
            <a:avLst/>
          </a:prstGeom>
        </p:spPr>
      </p:pic>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Ajay Kumar</a:t>
            </a:r>
            <a:r>
              <a:rPr kumimoji="0" lang="en-GB" sz="2000" b="1" i="0" u="none" strike="noStrike" kern="1200" cap="none" spc="0" normalizeH="0" baseline="0" noProof="0" dirty="0">
                <a:ln>
                  <a:noFill/>
                </a:ln>
                <a:solidFill>
                  <a:srgbClr val="A100FF"/>
                </a:solidFill>
                <a:effectLst/>
                <a:uLnTx/>
                <a:uFillTx/>
                <a:latin typeface="Graphik"/>
                <a:ea typeface="+mn-ea"/>
                <a:cs typeface="+mn-cs"/>
              </a:rPr>
              <a:t> </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dirty="0">
                <a:latin typeface="Graphik" panose="020B0503030202060203" pitchFamily="34" charset="0"/>
              </a:rPr>
              <a:t>Team details</a:t>
            </a:r>
            <a:endParaRPr lang="en-GB" b="1" kern="0" dirty="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3523429254"/>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A100FF"/>
                          </a:solidFill>
                        </a:rPr>
                        <a:t>TEAM NAME:</a:t>
                      </a:r>
                      <a:r>
                        <a:rPr lang="en-US" sz="1800" b="1" dirty="0">
                          <a:latin typeface="Graphik" panose="020B0503030202060203" pitchFamily="34" charset="0"/>
                        </a:rPr>
                        <a:t>vinaydixo0qn_Team</a:t>
                      </a:r>
                      <a:endParaRPr lang="en-US" sz="1400" b="1" dirty="0">
                        <a:latin typeface="Graphik" panose="020B0503030202060203" pitchFamily="34" charset="0"/>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cxnSp>
        <p:nvCxnSpPr>
          <p:cNvPr id="27" name="Straight Connector 26">
            <a:extLst>
              <a:ext uri="{FF2B5EF4-FFF2-40B4-BE49-F238E27FC236}">
                <a16:creationId xmlns:a16="http://schemas.microsoft.com/office/drawing/2014/main" id="{7A76A20A-7BD6-686D-E50A-3F3B987047E1}"/>
              </a:ext>
            </a:extLst>
          </p:cNvPr>
          <p:cNvCxnSpPr/>
          <p:nvPr/>
        </p:nvCxnSpPr>
        <p:spPr>
          <a:xfrm>
            <a:off x="8366900" y="4799296"/>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3">
            <a:extLst>
              <a:ext uri="{FF2B5EF4-FFF2-40B4-BE49-F238E27FC236}">
                <a16:creationId xmlns:a16="http://schemas.microsoft.com/office/drawing/2014/main" id="{33F1F646-1803-1F15-C7A9-B2F81812B2C2}"/>
              </a:ext>
            </a:extLst>
          </p:cNvPr>
          <p:cNvSpPr txBox="1">
            <a:spLocks/>
          </p:cNvSpPr>
          <p:nvPr/>
        </p:nvSpPr>
        <p:spPr>
          <a:xfrm>
            <a:off x="1390468"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dirty="0">
                <a:solidFill>
                  <a:schemeClr val="bg1"/>
                </a:solidFill>
                <a:latin typeface="Graphik Semibold" panose="020B0703030202060203" pitchFamily="34" charset="0"/>
              </a:rPr>
              <a:t>Hack the Future: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A Gen AI Sprint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Powered by Data</a:t>
            </a:r>
          </a:p>
        </p:txBody>
      </p:sp>
      <p:pic>
        <p:nvPicPr>
          <p:cNvPr id="9" name="Picture 8" descr="A person in a white shirt&#10;&#10;AI-generated content may be incorrect.">
            <a:extLst>
              <a:ext uri="{FF2B5EF4-FFF2-40B4-BE49-F238E27FC236}">
                <a16:creationId xmlns:a16="http://schemas.microsoft.com/office/drawing/2014/main" id="{A376B578-873D-C911-E36C-9664CBD726DC}"/>
              </a:ext>
            </a:extLst>
          </p:cNvPr>
          <p:cNvPicPr>
            <a:picLocks noChangeAspect="1"/>
          </p:cNvPicPr>
          <p:nvPr/>
        </p:nvPicPr>
        <p:blipFill>
          <a:blip r:embed="rId7">
            <a:extLst>
              <a:ext uri="{28A0092B-C50C-407E-A947-70E740481C1C}">
                <a14:useLocalDpi xmlns:a14="http://schemas.microsoft.com/office/drawing/2010/main" val="0"/>
              </a:ext>
            </a:extLst>
          </a:blip>
          <a:srcRect t="1" b="21849"/>
          <a:stretch/>
        </p:blipFill>
        <p:spPr>
          <a:xfrm>
            <a:off x="823278" y="4231266"/>
            <a:ext cx="1434219" cy="14713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3183726970"/>
              </p:ext>
            </p:extLst>
          </p:nvPr>
        </p:nvGraphicFramePr>
        <p:xfrm>
          <a:off x="323868" y="990600"/>
          <a:ext cx="11544264" cy="5267325"/>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828675">
                <a:tc>
                  <a:txBody>
                    <a:bodyPr/>
                    <a:lstStyle/>
                    <a:p>
                      <a:pPr algn="ctr"/>
                      <a:r>
                        <a:rPr lang="en-US" b="1" dirty="0">
                          <a:latin typeface="Graphik" panose="020B0503030202060203" pitchFamily="34" charset="0"/>
                        </a:rPr>
                        <a:t>Idea Title</a:t>
                      </a:r>
                      <a:br>
                        <a:rPr lang="en-US" dirty="0">
                          <a:latin typeface="Graphik" panose="020B0503030202060203" pitchFamily="34" charset="0"/>
                        </a:rPr>
                      </a:br>
                      <a:r>
                        <a:rPr lang="en-US" sz="1400" b="0" i="0" u="none" strike="noStrike" cap="none" dirty="0">
                          <a:solidFill>
                            <a:schemeClr val="dk1"/>
                          </a:solidFill>
                          <a:effectLst/>
                          <a:latin typeface="Graphik" panose="020B0503030202060203" pitchFamily="34" charset="0"/>
                          <a:ea typeface="+mn-ea"/>
                          <a:cs typeface="+mn-cs"/>
                          <a:sym typeface="Arial"/>
                        </a:rPr>
                        <a:t>(Provide a concise and impactful title for your idea.)</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b="1" dirty="0" err="1">
                          <a:latin typeface="Graphik" panose="020B0503030202060203" pitchFamily="34" charset="0"/>
                        </a:rPr>
                        <a:t>AiFication</a:t>
                      </a:r>
                      <a:r>
                        <a:rPr lang="en-US" b="1" dirty="0">
                          <a:latin typeface="Graphik" panose="020B0503030202060203" pitchFamily="34" charset="0"/>
                        </a:rPr>
                        <a:t> of Inventory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816769">
                <a:tc>
                  <a:txBody>
                    <a:bodyPr/>
                    <a:lstStyle/>
                    <a:p>
                      <a:pPr algn="ctr"/>
                      <a:r>
                        <a:rPr lang="en-US" b="1" dirty="0">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b="1" dirty="0">
                          <a:latin typeface="Graphik" panose="020B0503030202060203" pitchFamily="34" charset="0"/>
                        </a:rPr>
                        <a:t>vinaydixo0qn_Team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840706">
                <a:tc>
                  <a:txBody>
                    <a:bodyPr/>
                    <a:lstStyle/>
                    <a:p>
                      <a:pPr algn="ctr"/>
                      <a:r>
                        <a:rPr lang="en-US" b="1" dirty="0">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2000" b="1" dirty="0">
                          <a:latin typeface="Graphik"/>
                        </a:rPr>
                        <a:t>Optimizing Retail Inventory with Multi Agents</a:t>
                      </a:r>
                    </a:p>
                    <a:p>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1781175">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Graphik" panose="020B0503030202060203" pitchFamily="34" charset="0"/>
                        </a:rPr>
                        <a:t>For this challenge “optimizing retail inventory with multi agents”, our solution consists following things – Multi Agent Ai system to seamlessly collaborate across the nodes of supply chain, Real time monitoring the inventory, Prices are optimized dynamically, Inventory decisions are automated based on analysis of historical data. It accomplishes the goal of enhancing supply chain efficiency and reduces the Holding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698622" y="2721013"/>
            <a:ext cx="11233753" cy="846811"/>
          </a:xfrm>
          <a:prstGeom prst="rect">
            <a:avLst/>
          </a:prstGeom>
          <a:noFill/>
          <a:ln>
            <a:noFill/>
          </a:ln>
        </p:spPr>
        <p:txBody>
          <a:bodyPr spcFirstLastPara="1" wrap="square" lIns="0" tIns="0" rIns="121900" bIns="0" anchor="ctr" anchorCtr="0">
            <a:noAutofit/>
          </a:bodyPr>
          <a:lstStyle/>
          <a:p>
            <a:pPr marL="0" algn="l" rtl="0" eaLnBrk="1" latinLnBrk="0" hangingPunct="1"/>
            <a:r>
              <a:rPr lang="en-IN" sz="4400" b="1" kern="1200" dirty="0">
                <a:solidFill>
                  <a:srgbClr val="000000"/>
                </a:solidFill>
                <a:effectLst/>
                <a:latin typeface="Graphik" panose="020B0503030202060203"/>
                <a:ea typeface="+mn-ea"/>
                <a:cs typeface="+mn-cs"/>
              </a:rPr>
              <a:t>Optimizing Retail Inventory with Multi Agents</a:t>
            </a:r>
            <a:endParaRPr lang="en-IN" sz="6000" b="1"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algn="just"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	</a:t>
            </a:r>
            <a:r>
              <a:rPr lang="en-US" sz="2400" dirty="0">
                <a:latin typeface="Graphik" panose="020B0503030202060203" pitchFamily="34" charset="0"/>
              </a:rPr>
              <a:t>For this challenge “optimizing retail inventory with multi agents”, our solution consists following things – Multi Agent Ai system to seamlessly collaborate across the nodes of supply chain, Real time monitoring the inventory, Prices are optimized dynamically, Inventory decisions are automated based on analysis of historical data. It accomplishes the goal of enhancing supply chain efficiency and reduces the Holding costs.</a:t>
            </a:r>
          </a:p>
          <a:p>
            <a:pPr algn="just" defTabSz="1219170">
              <a:lnSpc>
                <a:spcPct val="80000"/>
              </a:lnSpc>
              <a:buClr>
                <a:srgbClr val="000000"/>
              </a:buClr>
              <a:buSzPts val="1100"/>
            </a:pPr>
            <a:r>
              <a:rPr lang="en-US" sz="2400" dirty="0">
                <a:latin typeface="Graphik" panose="020B0503030202060203" pitchFamily="34" charset="0"/>
              </a:rPr>
              <a:t>Following are the key points:-</a:t>
            </a:r>
          </a:p>
          <a:p>
            <a:pPr algn="just">
              <a:buFont typeface="+mj-lt"/>
              <a:buAutoNum type="arabicPeriod"/>
            </a:pPr>
            <a:r>
              <a:rPr lang="en-US" sz="2000" b="1" dirty="0"/>
              <a:t>Multi-Agent AI System:</a:t>
            </a:r>
            <a:r>
              <a:rPr lang="en-US" sz="2000" dirty="0"/>
              <a:t> Enables seamless collaboration across supply chain nodes.</a:t>
            </a:r>
          </a:p>
          <a:p>
            <a:pPr algn="just">
              <a:buFont typeface="+mj-lt"/>
              <a:buAutoNum type="arabicPeriod"/>
            </a:pPr>
            <a:r>
              <a:rPr lang="en-US" sz="2000" b="1" dirty="0"/>
              <a:t>Machine Learning Forecasting:</a:t>
            </a:r>
            <a:r>
              <a:rPr lang="en-US" sz="2000" dirty="0"/>
              <a:t> Predicts demand trends accurately to optimize stock levels.</a:t>
            </a:r>
          </a:p>
          <a:p>
            <a:pPr algn="just">
              <a:buFont typeface="+mj-lt"/>
              <a:buAutoNum type="arabicPeriod"/>
            </a:pPr>
            <a:r>
              <a:rPr lang="en-US" sz="2000" b="1" dirty="0"/>
              <a:t>Real-Time Inventory Monitoring:</a:t>
            </a:r>
            <a:r>
              <a:rPr lang="en-US" sz="2000" dirty="0"/>
              <a:t> Tracks stock dynamically, preventing shortages and excess.</a:t>
            </a:r>
          </a:p>
          <a:p>
            <a:pPr algn="just">
              <a:buFont typeface="+mj-lt"/>
              <a:buAutoNum type="arabicPeriod"/>
            </a:pPr>
            <a:r>
              <a:rPr lang="en-US" sz="2000" b="1" dirty="0"/>
              <a:t>Dynamic Pricing Optimization:</a:t>
            </a:r>
            <a:r>
              <a:rPr lang="en-US" sz="2000" dirty="0"/>
              <a:t> Adjusts pricing based on sales trends and demand fluctuations.</a:t>
            </a:r>
          </a:p>
          <a:p>
            <a:pPr algn="just">
              <a:buFont typeface="+mj-lt"/>
              <a:buAutoNum type="arabicPeriod"/>
            </a:pPr>
            <a:r>
              <a:rPr lang="en-US" sz="2000" b="1" dirty="0"/>
              <a:t>Autonomous Agent Interaction:</a:t>
            </a:r>
            <a:r>
              <a:rPr lang="en-US" sz="2000" dirty="0"/>
              <a:t> Agents representing stores, warehouses, suppliers, and customers share insights.</a:t>
            </a:r>
          </a:p>
          <a:p>
            <a:pPr algn="just">
              <a:buFont typeface="+mj-lt"/>
              <a:buAutoNum type="arabicPeriod"/>
            </a:pPr>
            <a:r>
              <a:rPr lang="en-US" sz="2000" b="1" dirty="0"/>
              <a:t>Automated Inventory Decisions:</a:t>
            </a:r>
            <a:r>
              <a:rPr lang="en-US" sz="2000" dirty="0"/>
              <a:t> Reduces manual effort by streamlining stock replenishment.</a:t>
            </a:r>
          </a:p>
          <a:p>
            <a:pPr algn="just">
              <a:buFont typeface="+mj-lt"/>
              <a:buAutoNum type="arabicPeriod"/>
            </a:pPr>
            <a:r>
              <a:rPr lang="en-US" sz="2000" b="1" dirty="0"/>
              <a:t>Historical Data Analysis:</a:t>
            </a:r>
            <a:r>
              <a:rPr lang="en-US" sz="2000" dirty="0"/>
              <a:t> Leverages past sales and market trends for proactive control.</a:t>
            </a:r>
          </a:p>
          <a:p>
            <a:pPr algn="just">
              <a:buFont typeface="+mj-lt"/>
              <a:buAutoNum type="arabicPeriod"/>
            </a:pPr>
            <a:r>
              <a:rPr lang="en-US" sz="2000" b="1" dirty="0"/>
              <a:t>Improved Product Availability:</a:t>
            </a:r>
            <a:r>
              <a:rPr lang="en-US" sz="2000" dirty="0"/>
              <a:t> Ensures customers find the right products at the right time.</a:t>
            </a:r>
          </a:p>
          <a:p>
            <a:pPr algn="just">
              <a:buFont typeface="+mj-lt"/>
              <a:buAutoNum type="arabicPeriod"/>
            </a:pPr>
            <a:r>
              <a:rPr lang="en-US" sz="2000" b="1" dirty="0"/>
              <a:t>Reduced Holding Costs:</a:t>
            </a:r>
            <a:r>
              <a:rPr lang="en-US" sz="2000" dirty="0"/>
              <a:t> Minimizes excess inventory to optimize operational efficiency.</a:t>
            </a:r>
          </a:p>
          <a:p>
            <a:pPr algn="just">
              <a:buFont typeface="+mj-lt"/>
              <a:buAutoNum type="arabicPeriod"/>
            </a:pPr>
            <a:r>
              <a:rPr lang="en-US" sz="2000" b="1" dirty="0"/>
              <a:t>Enhanced Supply Chain Efficiency:</a:t>
            </a:r>
            <a:r>
              <a:rPr lang="en-US" sz="2000" dirty="0"/>
              <a:t> Strengthens overall logistics, making inventory management smarter and more effective.</a:t>
            </a:r>
          </a:p>
          <a:p>
            <a:pPr algn="just" defTabSz="1219170">
              <a:lnSpc>
                <a:spcPct val="80000"/>
              </a:lnSpc>
              <a:buClr>
                <a:srgbClr val="000000"/>
              </a:buClr>
              <a:buSzPts val="1100"/>
            </a:pPr>
            <a:endParaRPr lang="en-US" sz="1000" dirty="0">
              <a:latin typeface="Graphik" panose="020B0503030202060203" pitchFamily="34" charset="0"/>
            </a:endParaRPr>
          </a:p>
          <a:p>
            <a:pPr algn="just" defTabSz="1219170">
              <a:lnSpc>
                <a:spcPct val="80000"/>
              </a:lnSpc>
              <a:buClr>
                <a:srgbClr val="000000"/>
              </a:buClr>
              <a:buSzPts val="1100"/>
            </a:pPr>
            <a:endParaRPr lang="en-US" sz="2400" dirty="0">
              <a:latin typeface="Graphik" panose="020B0503030202060203" pitchFamily="34" charset="0"/>
            </a:endParaRP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86936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Technologies Used </a:t>
            </a:r>
          </a:p>
          <a:p>
            <a:pPr defTabSz="1219170">
              <a:lnSpc>
                <a:spcPct val="80000"/>
              </a:lnSpc>
              <a:buClr>
                <a:srgbClr val="000000"/>
              </a:buClr>
              <a:buSzPts val="1100"/>
            </a:pPr>
            <a:endParaRPr lang="en-IN" sz="2667" b="1" kern="0" dirty="0">
              <a:solidFill>
                <a:srgbClr val="000000"/>
              </a:solidFill>
              <a:latin typeface="Graphik" panose="020B0503030202060203" pitchFamily="34" charset="0"/>
              <a:ea typeface="Google Sans SemiBold"/>
              <a:cs typeface="Google Sans SemiBold"/>
              <a:sym typeface="Arial"/>
            </a:endParaRP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Here is the list of the key technologies, frameworks, and tools you utilized in our solution:</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TextBox 1">
            <a:extLst>
              <a:ext uri="{FF2B5EF4-FFF2-40B4-BE49-F238E27FC236}">
                <a16:creationId xmlns:a16="http://schemas.microsoft.com/office/drawing/2014/main" id="{47D63784-3498-A2F3-4B9E-E66396ED95EC}"/>
              </a:ext>
            </a:extLst>
          </p:cNvPr>
          <p:cNvSpPr txBox="1"/>
          <p:nvPr/>
        </p:nvSpPr>
        <p:spPr>
          <a:xfrm>
            <a:off x="323868" y="1768543"/>
            <a:ext cx="1090376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Python( Pandas, Datetime library)</a:t>
            </a:r>
          </a:p>
          <a:p>
            <a:pPr marL="285750" indent="-285750">
              <a:buFont typeface="Arial" panose="020B0604020202020204" pitchFamily="34" charset="0"/>
              <a:buChar char="•"/>
            </a:pPr>
            <a:r>
              <a:rPr lang="en-US" sz="2400" b="1" dirty="0"/>
              <a:t>CSV Data Processing</a:t>
            </a:r>
          </a:p>
          <a:p>
            <a:pPr marL="285750" indent="-285750">
              <a:buFont typeface="Arial" panose="020B0604020202020204" pitchFamily="34" charset="0"/>
              <a:buChar char="•"/>
            </a:pPr>
            <a:r>
              <a:rPr lang="en-US" sz="2400" b="1" dirty="0"/>
              <a:t>API Development</a:t>
            </a:r>
          </a:p>
          <a:p>
            <a:pPr marL="285750" indent="-285750">
              <a:buFont typeface="Arial" panose="020B0604020202020204" pitchFamily="34" charset="0"/>
              <a:buChar char="•"/>
            </a:pPr>
            <a:r>
              <a:rPr lang="en-US" sz="2400" b="1" dirty="0"/>
              <a:t>ML Models</a:t>
            </a:r>
          </a:p>
          <a:p>
            <a:pPr marL="285750" indent="-285750">
              <a:buFont typeface="Arial" panose="020B0604020202020204" pitchFamily="34" charset="0"/>
              <a:buChar char="•"/>
            </a:pPr>
            <a:r>
              <a:rPr lang="en-US" sz="2400" b="1" dirty="0"/>
              <a:t>Object Orient Programming</a:t>
            </a:r>
          </a:p>
          <a:p>
            <a:pPr marL="285750" indent="-285750">
              <a:buFont typeface="Arial" panose="020B0604020202020204" pitchFamily="34" charset="0"/>
              <a:buChar char="•"/>
            </a:pPr>
            <a:r>
              <a:rPr lang="en-US" sz="2400" b="1" dirty="0"/>
              <a:t>Real Time Data Processing</a:t>
            </a:r>
          </a:p>
          <a:p>
            <a:pPr marL="285750" indent="-285750">
              <a:buFont typeface="Arial" panose="020B0604020202020204" pitchFamily="34" charset="0"/>
              <a:buChar char="•"/>
            </a:pPr>
            <a:r>
              <a:rPr lang="en-US" sz="2400" b="1" dirty="0"/>
              <a:t>Reinforcement Learning</a:t>
            </a:r>
          </a:p>
        </p:txBody>
      </p:sp>
    </p:spTree>
    <p:extLst>
      <p:ext uri="{BB962C8B-B14F-4D97-AF65-F5344CB8AC3E}">
        <p14:creationId xmlns:p14="http://schemas.microsoft.com/office/powerpoint/2010/main" val="355352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Agents' interaction design </a:t>
            </a:r>
          </a:p>
        </p:txBody>
      </p:sp>
      <p:sp>
        <p:nvSpPr>
          <p:cNvPr id="2" name="TextBox 1">
            <a:extLst>
              <a:ext uri="{FF2B5EF4-FFF2-40B4-BE49-F238E27FC236}">
                <a16:creationId xmlns:a16="http://schemas.microsoft.com/office/drawing/2014/main" id="{D855C764-0D2E-F115-7C3E-A49013E883DE}"/>
              </a:ext>
            </a:extLst>
          </p:cNvPr>
          <p:cNvSpPr txBox="1"/>
          <p:nvPr/>
        </p:nvSpPr>
        <p:spPr>
          <a:xfrm>
            <a:off x="323868" y="775972"/>
            <a:ext cx="10658007" cy="6463308"/>
          </a:xfrm>
          <a:prstGeom prst="rect">
            <a:avLst/>
          </a:prstGeom>
          <a:noFill/>
        </p:spPr>
        <p:txBody>
          <a:bodyPr wrap="square" rtlCol="0">
            <a:spAutoFit/>
          </a:bodyPr>
          <a:lstStyle/>
          <a:p>
            <a:pPr>
              <a:buNone/>
            </a:pPr>
            <a:r>
              <a:rPr lang="en-IN" b="1" dirty="0"/>
              <a:t>Communication Protocol</a:t>
            </a:r>
          </a:p>
          <a:p>
            <a:pPr>
              <a:buFont typeface="Arial" panose="020B0604020202020204" pitchFamily="34" charset="0"/>
              <a:buChar char="•"/>
            </a:pPr>
            <a:r>
              <a:rPr lang="en-IN" dirty="0"/>
              <a:t>Message-based interaction system with standardized message formats</a:t>
            </a:r>
          </a:p>
          <a:p>
            <a:pPr>
              <a:buFont typeface="Arial" panose="020B0604020202020204" pitchFamily="34" charset="0"/>
              <a:buChar char="•"/>
            </a:pPr>
            <a:r>
              <a:rPr lang="en-IN" dirty="0"/>
              <a:t>Each message includes: sender, receiver, message type, content, and timestamp</a:t>
            </a:r>
          </a:p>
          <a:p>
            <a:pPr>
              <a:buFont typeface="Arial" panose="020B0604020202020204" pitchFamily="34" charset="0"/>
              <a:buChar char="•"/>
            </a:pPr>
            <a:r>
              <a:rPr lang="en-IN" dirty="0"/>
              <a:t>Message queue implementation for asynchronous communication</a:t>
            </a:r>
          </a:p>
          <a:p>
            <a:pPr>
              <a:buNone/>
            </a:pPr>
            <a:r>
              <a:rPr lang="en-US" b="1" dirty="0"/>
              <a:t>Message Types</a:t>
            </a:r>
          </a:p>
          <a:p>
            <a:pPr>
              <a:buFont typeface="Arial" panose="020B0604020202020204" pitchFamily="34" charset="0"/>
              <a:buChar char="•"/>
            </a:pPr>
            <a:r>
              <a:rPr lang="en-US" dirty="0"/>
              <a:t>REQUEST_FORECAST: For requesting demand predictions</a:t>
            </a:r>
          </a:p>
          <a:p>
            <a:pPr>
              <a:buFont typeface="Arial" panose="020B0604020202020204" pitchFamily="34" charset="0"/>
              <a:buChar char="•"/>
            </a:pPr>
            <a:r>
              <a:rPr lang="en-US" dirty="0"/>
              <a:t>INVENTORY_UPDATE: For notifying about stock level changes</a:t>
            </a:r>
          </a:p>
          <a:p>
            <a:pPr>
              <a:buFont typeface="Arial" panose="020B0604020202020204" pitchFamily="34" charset="0"/>
              <a:buChar char="•"/>
            </a:pPr>
            <a:r>
              <a:rPr lang="en-US" dirty="0"/>
              <a:t>PRICE_UPDATE: For communicating pricing changes</a:t>
            </a:r>
          </a:p>
          <a:p>
            <a:pPr>
              <a:buFont typeface="Arial" panose="020B0604020202020204" pitchFamily="34" charset="0"/>
              <a:buChar char="•"/>
            </a:pPr>
            <a:r>
              <a:rPr lang="en-US" dirty="0"/>
              <a:t>RESUPPLY_REQUEST: For ordering inventory replenishment</a:t>
            </a:r>
          </a:p>
          <a:p>
            <a:pPr>
              <a:buNone/>
            </a:pPr>
            <a:r>
              <a:rPr lang="en-US" b="1" dirty="0"/>
              <a:t>Interaction Flow</a:t>
            </a:r>
          </a:p>
          <a:p>
            <a:pPr>
              <a:buFont typeface="+mj-lt"/>
              <a:buAutoNum type="arabicPeriod"/>
            </a:pPr>
            <a:r>
              <a:rPr lang="en-US" dirty="0"/>
              <a:t>Store agents monitor inventory levels and request resupply when needed</a:t>
            </a:r>
          </a:p>
          <a:p>
            <a:pPr>
              <a:buFont typeface="+mj-lt"/>
              <a:buAutoNum type="arabicPeriod"/>
            </a:pPr>
            <a:r>
              <a:rPr lang="en-US" dirty="0"/>
              <a:t>Warehouse agents respond to store requests and communicate with suppliers</a:t>
            </a:r>
          </a:p>
          <a:p>
            <a:pPr>
              <a:buFont typeface="+mj-lt"/>
              <a:buAutoNum type="arabicPeriod"/>
            </a:pPr>
            <a:r>
              <a:rPr lang="en-US" dirty="0"/>
              <a:t>Supplier agents provide production capacity and lead time information</a:t>
            </a:r>
          </a:p>
          <a:p>
            <a:pPr>
              <a:buNone/>
            </a:pPr>
            <a:r>
              <a:rPr lang="en-US" b="1" dirty="0"/>
              <a:t>Decision Hierarchy</a:t>
            </a:r>
          </a:p>
          <a:p>
            <a:pPr>
              <a:buFont typeface="Arial" panose="020B0604020202020204" pitchFamily="34" charset="0"/>
              <a:buChar char="•"/>
            </a:pPr>
            <a:r>
              <a:rPr lang="en-US" dirty="0"/>
              <a:t>Local decisions made by individual agents (store-level reordering)</a:t>
            </a:r>
          </a:p>
          <a:p>
            <a:pPr>
              <a:buFont typeface="Arial" panose="020B0604020202020204" pitchFamily="34" charset="0"/>
              <a:buChar char="•"/>
            </a:pPr>
            <a:r>
              <a:rPr lang="en-US" dirty="0"/>
              <a:t>Regional decisions coordinated by warehouse agents</a:t>
            </a:r>
          </a:p>
          <a:p>
            <a:pPr>
              <a:buFont typeface="Arial" panose="020B0604020202020204" pitchFamily="34" charset="0"/>
              <a:buChar char="•"/>
            </a:pPr>
            <a:r>
              <a:rPr lang="en-US" dirty="0"/>
              <a:t>Global optimization handled by the coordinator agent</a:t>
            </a:r>
          </a:p>
          <a:p>
            <a:pPr>
              <a:buNone/>
            </a:pPr>
            <a:r>
              <a:rPr lang="en-US" b="1" dirty="0"/>
              <a:t>Process Example</a:t>
            </a:r>
          </a:p>
          <a:p>
            <a:pPr>
              <a:buFont typeface="Arial" panose="020B0604020202020204" pitchFamily="34" charset="0"/>
              <a:buChar char="•"/>
            </a:pPr>
            <a:r>
              <a:rPr lang="en-US" dirty="0"/>
              <a:t>Store detects low inventory → Calculates optimal order → Sends request to warehouse</a:t>
            </a:r>
          </a:p>
          <a:p>
            <a:pPr>
              <a:buFont typeface="Arial" panose="020B0604020202020204" pitchFamily="34" charset="0"/>
              <a:buChar char="•"/>
            </a:pPr>
            <a:r>
              <a:rPr lang="en-US" dirty="0"/>
              <a:t>Warehouse evaluates multiple store requests → Optimizes distribution → Communicates with suppliers</a:t>
            </a:r>
          </a:p>
          <a:p>
            <a:endParaRPr lang="en-US" dirty="0"/>
          </a:p>
          <a:p>
            <a:endParaRPr lang="en-IN" dirty="0"/>
          </a:p>
        </p:txBody>
      </p:sp>
    </p:spTree>
    <p:extLst>
      <p:ext uri="{BB962C8B-B14F-4D97-AF65-F5344CB8AC3E}">
        <p14:creationId xmlns:p14="http://schemas.microsoft.com/office/powerpoint/2010/main" val="325970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41193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Code structure</a:t>
            </a:r>
          </a:p>
        </p:txBody>
      </p:sp>
      <p:sp>
        <p:nvSpPr>
          <p:cNvPr id="4" name="TextBox 3">
            <a:extLst>
              <a:ext uri="{FF2B5EF4-FFF2-40B4-BE49-F238E27FC236}">
                <a16:creationId xmlns:a16="http://schemas.microsoft.com/office/drawing/2014/main" id="{EF76E700-CADB-16E8-40C5-393576FB0ECC}"/>
              </a:ext>
            </a:extLst>
          </p:cNvPr>
          <p:cNvSpPr txBox="1"/>
          <p:nvPr/>
        </p:nvSpPr>
        <p:spPr>
          <a:xfrm>
            <a:off x="634379" y="744647"/>
            <a:ext cx="10923242" cy="4708981"/>
          </a:xfrm>
          <a:prstGeom prst="rect">
            <a:avLst/>
          </a:prstGeom>
          <a:noFill/>
        </p:spPr>
        <p:txBody>
          <a:bodyPr wrap="square" rtlCol="0">
            <a:spAutoFit/>
          </a:bodyPr>
          <a:lstStyle/>
          <a:p>
            <a:r>
              <a:rPr lang="en-US" sz="2000" b="1" dirty="0"/>
              <a:t>Core Components:</a:t>
            </a:r>
          </a:p>
          <a:p>
            <a:pPr marL="285750" indent="-285750">
              <a:buFont typeface="Arial" panose="020B0604020202020204" pitchFamily="34" charset="0"/>
              <a:buChar char="•"/>
            </a:pPr>
            <a:r>
              <a:rPr lang="en-US" sz="2000" dirty="0"/>
              <a:t>Agent Classes</a:t>
            </a:r>
          </a:p>
          <a:p>
            <a:pPr marL="285750" indent="-285750">
              <a:buFont typeface="Arial" panose="020B0604020202020204" pitchFamily="34" charset="0"/>
              <a:buChar char="•"/>
            </a:pPr>
            <a:r>
              <a:rPr lang="en-US" sz="2000" dirty="0"/>
              <a:t>Forecasting Module</a:t>
            </a:r>
          </a:p>
          <a:p>
            <a:pPr marL="285750" indent="-285750">
              <a:buFont typeface="Arial" panose="020B0604020202020204" pitchFamily="34" charset="0"/>
              <a:buChar char="•"/>
            </a:pPr>
            <a:r>
              <a:rPr lang="en-US" sz="2000" dirty="0"/>
              <a:t>Inventory Optimization</a:t>
            </a:r>
          </a:p>
          <a:p>
            <a:pPr marL="285750" indent="-285750">
              <a:buFont typeface="Arial" panose="020B0604020202020204" pitchFamily="34" charset="0"/>
              <a:buChar char="•"/>
            </a:pPr>
            <a:r>
              <a:rPr lang="en-US" sz="2000" dirty="0"/>
              <a:t>Communication Infrastructure</a:t>
            </a:r>
          </a:p>
          <a:p>
            <a:pPr marL="285750" indent="-285750">
              <a:buFont typeface="Arial" panose="020B0604020202020204" pitchFamily="34" charset="0"/>
              <a:buChar char="•"/>
            </a:pPr>
            <a:r>
              <a:rPr lang="en-US" sz="2000" dirty="0"/>
              <a:t>System Integration</a:t>
            </a:r>
          </a:p>
          <a:p>
            <a:endParaRPr lang="en-US" sz="2000" dirty="0"/>
          </a:p>
          <a:p>
            <a:r>
              <a:rPr lang="en-US" sz="2000" b="1" dirty="0"/>
              <a:t>File structure:</a:t>
            </a:r>
            <a:endParaRPr lang="en-US" dirty="0"/>
          </a:p>
          <a:p>
            <a:r>
              <a:rPr lang="en-IN" sz="2000" b="1" dirty="0"/>
              <a:t>agents/: </a:t>
            </a:r>
            <a:r>
              <a:rPr lang="en-IN" sz="2000" dirty="0"/>
              <a:t>Individual agent implementations</a:t>
            </a:r>
          </a:p>
          <a:p>
            <a:r>
              <a:rPr lang="en-IN" sz="2000" b="1" dirty="0"/>
              <a:t>algorithms/: </a:t>
            </a:r>
            <a:r>
              <a:rPr lang="en-IN" sz="2000" dirty="0"/>
              <a:t>Core optimization algorithms</a:t>
            </a:r>
          </a:p>
          <a:p>
            <a:r>
              <a:rPr lang="en-IN" sz="2000" b="1" dirty="0"/>
              <a:t>communication/: </a:t>
            </a:r>
            <a:r>
              <a:rPr lang="en-IN" sz="2000" dirty="0"/>
              <a:t>Message handling system</a:t>
            </a:r>
          </a:p>
          <a:p>
            <a:r>
              <a:rPr lang="en-IN" sz="2000" b="1" dirty="0" err="1"/>
              <a:t>data_processing</a:t>
            </a:r>
            <a:r>
              <a:rPr lang="en-IN" sz="2000" b="1" dirty="0"/>
              <a:t>/: </a:t>
            </a:r>
            <a:r>
              <a:rPr lang="en-IN" sz="2000" dirty="0"/>
              <a:t>Data processing utilities</a:t>
            </a:r>
          </a:p>
          <a:p>
            <a:r>
              <a:rPr lang="en-IN" sz="2000" b="1" dirty="0"/>
              <a:t>simulation/: </a:t>
            </a:r>
            <a:r>
              <a:rPr lang="en-IN" sz="2000" dirty="0"/>
              <a:t>Environment for testing</a:t>
            </a:r>
          </a:p>
          <a:p>
            <a:r>
              <a:rPr lang="en-IN" sz="2000" b="1" dirty="0"/>
              <a:t>visualization/: </a:t>
            </a:r>
            <a:r>
              <a:rPr lang="en-IN" sz="2000" dirty="0"/>
              <a:t>Dashboard and reporting</a:t>
            </a:r>
          </a:p>
          <a:p>
            <a:r>
              <a:rPr lang="en-IN" sz="2000" b="1" dirty="0"/>
              <a:t>main.py:</a:t>
            </a:r>
            <a:r>
              <a:rPr lang="en-IN" sz="2000" dirty="0"/>
              <a:t> System entry point and orchestration</a:t>
            </a:r>
            <a:endParaRPr lang="en-IN" dirty="0"/>
          </a:p>
        </p:txBody>
      </p:sp>
    </p:spTree>
    <p:extLst>
      <p:ext uri="{BB962C8B-B14F-4D97-AF65-F5344CB8AC3E}">
        <p14:creationId xmlns:p14="http://schemas.microsoft.com/office/powerpoint/2010/main" val="293720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Demo video</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1039734170"/>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319</TotalTime>
  <Words>654</Words>
  <Application>Microsoft Office PowerPoint</Application>
  <PresentationFormat>Widescreen</PresentationFormat>
  <Paragraphs>85</Paragraphs>
  <Slides>12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Aptos</vt:lpstr>
      <vt:lpstr>Arial</vt:lpstr>
      <vt:lpstr>Graphik</vt:lpstr>
      <vt:lpstr>Graphik Light</vt:lpstr>
      <vt:lpstr>Graphik Medium</vt:lpstr>
      <vt:lpstr>Graphik Semibold</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Ajay Kumar</cp:lastModifiedBy>
  <cp:revision>6</cp:revision>
  <dcterms:created xsi:type="dcterms:W3CDTF">2025-02-26T01:18:59Z</dcterms:created>
  <dcterms:modified xsi:type="dcterms:W3CDTF">2025-04-06T09:38:06Z</dcterms:modified>
</cp:coreProperties>
</file>