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660" r:id="rId2"/>
    <p:sldMasterId id="2147483662" r:id="rId3"/>
    <p:sldMasterId id="2147483663" r:id="rId4"/>
    <p:sldMasterId id="2147483664" r:id="rId5"/>
    <p:sldMasterId id="2147483667" r:id="rId6"/>
    <p:sldMasterId id="2147483665" r:id="rId7"/>
    <p:sldMasterId id="2147483666" r:id="rId8"/>
    <p:sldMasterId id="2147483668" r:id="rId9"/>
    <p:sldMasterId id="2147483669" r:id="rId10"/>
    <p:sldMasterId id="2147483670" r:id="rId11"/>
    <p:sldMasterId id="2147483671" r:id="rId12"/>
    <p:sldMasterId id="2147483672" r:id="rId13"/>
    <p:sldMasterId id="2147483673" r:id="rId14"/>
    <p:sldMasterId id="2147483674" r:id="rId15"/>
    <p:sldMasterId id="2147483675" r:id="rId16"/>
    <p:sldMasterId id="2147483676" r:id="rId17"/>
  </p:sldMasterIdLst>
  <p:notesMasterIdLst>
    <p:notesMasterId r:id="rId30"/>
  </p:notesMasterIdLst>
  <p:handoutMasterIdLst>
    <p:handoutMasterId r:id="rId31"/>
  </p:handoutMasterIdLst>
  <p:sldIdLst>
    <p:sldId id="261" r:id="rId18"/>
    <p:sldId id="297" r:id="rId19"/>
    <p:sldId id="262" r:id="rId20"/>
    <p:sldId id="295" r:id="rId21"/>
    <p:sldId id="296" r:id="rId22"/>
    <p:sldId id="298" r:id="rId23"/>
    <p:sldId id="301" r:id="rId24"/>
    <p:sldId id="304" r:id="rId25"/>
    <p:sldId id="305" r:id="rId26"/>
    <p:sldId id="306" r:id="rId27"/>
    <p:sldId id="303"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A13"/>
    <a:srgbClr val="489FDF"/>
    <a:srgbClr val="386AC4"/>
    <a:srgbClr val="68478D"/>
    <a:srgbClr val="EBB923"/>
    <a:srgbClr val="38BFA9"/>
    <a:srgbClr val="404040"/>
    <a:srgbClr val="EF6079"/>
    <a:srgbClr val="38BFC4"/>
    <a:srgbClr val="386A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742" autoAdjust="0"/>
  </p:normalViewPr>
  <p:slideViewPr>
    <p:cSldViewPr snapToGrid="0">
      <p:cViewPr varScale="1">
        <p:scale>
          <a:sx n="81" d="100"/>
          <a:sy n="81" d="100"/>
        </p:scale>
        <p:origin x="2514" y="51"/>
      </p:cViewPr>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478E2D-C848-4C6B-B545-8695C3427ADF}" type="datetimeFigureOut">
              <a:rPr lang="en-US" smtClean="0"/>
              <a:t>5/30/2017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9713B4-6B1A-4FD1-8607-2B31E9B05647}" type="slidenum">
              <a:rPr lang="en-US" smtClean="0"/>
              <a:t>‹#›</a:t>
            </a:fld>
            <a:endParaRPr lang="en-US"/>
          </a:p>
        </p:txBody>
      </p:sp>
    </p:spTree>
    <p:extLst>
      <p:ext uri="{BB962C8B-B14F-4D97-AF65-F5344CB8AC3E}">
        <p14:creationId xmlns:p14="http://schemas.microsoft.com/office/powerpoint/2010/main" val="285015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BF6FA-3D0B-4A5F-81F7-407D3604F56C}" type="datetimeFigureOut">
              <a:rPr lang="en-US" smtClean="0"/>
              <a:t>5/30/2017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99455-9F1A-46C3-887C-F021A8566F5F}" type="slidenum">
              <a:rPr lang="en-US" smtClean="0"/>
              <a:t>‹#›</a:t>
            </a:fld>
            <a:endParaRPr lang="en-US"/>
          </a:p>
        </p:txBody>
      </p:sp>
    </p:spTree>
    <p:extLst>
      <p:ext uri="{BB962C8B-B14F-4D97-AF65-F5344CB8AC3E}">
        <p14:creationId xmlns:p14="http://schemas.microsoft.com/office/powerpoint/2010/main" val="221622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Good/Bad news</a:t>
            </a:r>
          </a:p>
          <a:p>
            <a:pPr marL="171450" indent="-171450">
              <a:buFontTx/>
              <a:buChar char="-"/>
            </a:pPr>
            <a:r>
              <a:rPr lang="en-US" dirty="0" smtClean="0"/>
              <a:t>No</a:t>
            </a:r>
            <a:r>
              <a:rPr lang="en-US" baseline="0" dirty="0" smtClean="0"/>
              <a:t> .NET today</a:t>
            </a:r>
          </a:p>
          <a:p>
            <a:pPr marL="171450" indent="-171450">
              <a:buFontTx/>
              <a:buChar char="-"/>
            </a:pPr>
            <a:r>
              <a:rPr lang="en-US" baseline="0" dirty="0" smtClean="0"/>
              <a:t>But VS is still here</a:t>
            </a:r>
          </a:p>
          <a:p>
            <a:pPr marL="171450" indent="-171450">
              <a:buFontTx/>
              <a:buChar char="-"/>
            </a:pPr>
            <a:endParaRPr lang="en-US" baseline="0" dirty="0" smtClean="0"/>
          </a:p>
          <a:p>
            <a:pPr marL="0" indent="0">
              <a:buFontTx/>
              <a:buNone/>
            </a:pPr>
            <a:r>
              <a:rPr lang="en-US" baseline="0" dirty="0" smtClean="0"/>
              <a:t>Two sides of development</a:t>
            </a:r>
          </a:p>
          <a:p>
            <a:pPr marL="171450" indent="-171450">
              <a:buFontTx/>
              <a:buChar char="-"/>
            </a:pPr>
            <a:r>
              <a:rPr lang="en-US" baseline="0" dirty="0" smtClean="0"/>
              <a:t>IDE</a:t>
            </a:r>
          </a:p>
          <a:p>
            <a:pPr marL="171450" indent="-171450">
              <a:buFontTx/>
              <a:buChar char="-"/>
            </a:pPr>
            <a:r>
              <a:rPr lang="en-US" baseline="0" dirty="0" smtClean="0"/>
              <a:t>Debugger</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1</a:t>
            </a:fld>
            <a:endParaRPr lang="en-US"/>
          </a:p>
        </p:txBody>
      </p:sp>
    </p:spTree>
    <p:extLst>
      <p:ext uri="{BB962C8B-B14F-4D97-AF65-F5344CB8AC3E}">
        <p14:creationId xmlns:p14="http://schemas.microsoft.com/office/powerpoint/2010/main" val="156459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2</a:t>
            </a:fld>
            <a:endParaRPr lang="en-US"/>
          </a:p>
        </p:txBody>
      </p:sp>
    </p:spTree>
    <p:extLst>
      <p:ext uri="{BB962C8B-B14F-4D97-AF65-F5344CB8AC3E}">
        <p14:creationId xmlns:p14="http://schemas.microsoft.com/office/powerpoint/2010/main" val="423315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3</a:t>
            </a:fld>
            <a:endParaRPr lang="en-US"/>
          </a:p>
        </p:txBody>
      </p:sp>
    </p:spTree>
    <p:extLst>
      <p:ext uri="{BB962C8B-B14F-4D97-AF65-F5344CB8AC3E}">
        <p14:creationId xmlns:p14="http://schemas.microsoft.com/office/powerpoint/2010/main" val="343391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https://marketplace.visualstudio.com/items?itemName=MarcGoodner-MSFT.VisualCforIoTDevelopment</a:t>
            </a:r>
          </a:p>
          <a:p>
            <a:r>
              <a:rPr lang="en-US" dirty="0" smtClean="0"/>
              <a:t>https://blogs.msdn.microsoft.com/vcblog/2016/03/30/visual-c-for-linux-development/</a:t>
            </a:r>
          </a:p>
          <a:p>
            <a:r>
              <a:rPr lang="en-US" dirty="0" smtClean="0"/>
              <a:t>https://blogs.msdn.microsoft.com/vcblog/2017/04/11/linux-development-with-c-in-visual-studio/</a:t>
            </a:r>
            <a:endParaRPr lang="ru-RU" dirty="0" smtClean="0"/>
          </a:p>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6</a:t>
            </a:fld>
            <a:endParaRPr lang="en-US"/>
          </a:p>
        </p:txBody>
      </p:sp>
    </p:spTree>
    <p:extLst>
      <p:ext uri="{BB962C8B-B14F-4D97-AF65-F5344CB8AC3E}">
        <p14:creationId xmlns:p14="http://schemas.microsoft.com/office/powerpoint/2010/main" val="255261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7</a:t>
            </a:fld>
            <a:endParaRPr lang="en-US"/>
          </a:p>
        </p:txBody>
      </p:sp>
    </p:spTree>
    <p:extLst>
      <p:ext uri="{BB962C8B-B14F-4D97-AF65-F5344CB8AC3E}">
        <p14:creationId xmlns:p14="http://schemas.microsoft.com/office/powerpoint/2010/main" val="197917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Verbose build output</a:t>
            </a:r>
          </a:p>
          <a:p>
            <a:pPr fontAlgn="base" latinLnBrk="0"/>
            <a:r>
              <a:rPr lang="en-US" sz="1200" b="0" i="0" kern="1200" dirty="0" smtClean="0">
                <a:solidFill>
                  <a:schemeClr val="tx1"/>
                </a:solidFill>
                <a:effectLst/>
                <a:latin typeface="+mn-lt"/>
                <a:ea typeface="+mn-ea"/>
                <a:cs typeface="+mn-cs"/>
              </a:rPr>
              <a:t>We’ve gotten a lot of questions about what exactly are the arguments being passed to GCC. Our build output doesn’t make this obvious, but you can enable it. There are two ways to get to the same place to change this setting. In the quick input window search for “verbosity”, or under </a:t>
            </a:r>
          </a:p>
          <a:p>
            <a:pPr fontAlgn="base" latinLnBrk="0"/>
            <a:endParaRPr lang="en-US" sz="1200" b="0" i="0" kern="1200" dirty="0" smtClean="0">
              <a:solidFill>
                <a:schemeClr val="tx1"/>
              </a:solidFill>
              <a:effectLst/>
              <a:latin typeface="+mn-lt"/>
              <a:ea typeface="+mn-ea"/>
              <a:cs typeface="+mn-cs"/>
            </a:endParaRPr>
          </a:p>
          <a:p>
            <a:pPr fontAlgn="base" latinLnBrk="0"/>
            <a:r>
              <a:rPr lang="en-US" sz="1200" b="0" i="0" kern="1200" dirty="0" smtClean="0">
                <a:solidFill>
                  <a:schemeClr val="tx1"/>
                </a:solidFill>
                <a:effectLst/>
                <a:latin typeface="+mn-lt"/>
                <a:ea typeface="+mn-ea"/>
                <a:cs typeface="+mn-cs"/>
              </a:rPr>
              <a:t>Tools, Options go to Projects and Solutions, Build and Run. </a:t>
            </a:r>
          </a:p>
          <a:p>
            <a:pPr fontAlgn="base" latinLnBrk="0"/>
            <a:endParaRPr lang="en-US" sz="1200" b="0" i="0" kern="1200" dirty="0" smtClean="0">
              <a:solidFill>
                <a:schemeClr val="tx1"/>
              </a:solidFill>
              <a:effectLst/>
              <a:latin typeface="+mn-lt"/>
              <a:ea typeface="+mn-ea"/>
              <a:cs typeface="+mn-cs"/>
            </a:endParaRPr>
          </a:p>
          <a:p>
            <a:pPr fontAlgn="base" latinLnBrk="0"/>
            <a:r>
              <a:rPr lang="en-US" sz="1200" b="0" i="0" kern="1200" dirty="0" smtClean="0">
                <a:solidFill>
                  <a:schemeClr val="tx1"/>
                </a:solidFill>
                <a:effectLst/>
                <a:latin typeface="+mn-lt"/>
                <a:ea typeface="+mn-ea"/>
                <a:cs typeface="+mn-cs"/>
              </a:rPr>
              <a:t>Now for the option of </a:t>
            </a:r>
            <a:r>
              <a:rPr lang="en-US" sz="1200" b="0" i="0" kern="1200" dirty="0" err="1" smtClean="0">
                <a:solidFill>
                  <a:schemeClr val="tx1"/>
                </a:solidFill>
                <a:effectLst/>
                <a:latin typeface="+mn-lt"/>
                <a:ea typeface="+mn-ea"/>
                <a:cs typeface="+mn-cs"/>
              </a:rPr>
              <a:t>MSBuild</a:t>
            </a:r>
            <a:r>
              <a:rPr lang="en-US" sz="1200" b="0" i="0" kern="1200" dirty="0" smtClean="0">
                <a:solidFill>
                  <a:schemeClr val="tx1"/>
                </a:solidFill>
                <a:effectLst/>
                <a:latin typeface="+mn-lt"/>
                <a:ea typeface="+mn-ea"/>
                <a:cs typeface="+mn-cs"/>
              </a:rPr>
              <a:t> Project output verbosity change it to diagnostic to see everything in your output window when you build. This can really help you find what exactly was passed to GCC to build your program if you are having issues.</a:t>
            </a:r>
          </a:p>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8</a:t>
            </a:fld>
            <a:endParaRPr lang="en-US"/>
          </a:p>
        </p:txBody>
      </p:sp>
    </p:spTree>
    <p:extLst>
      <p:ext uri="{BB962C8B-B14F-4D97-AF65-F5344CB8AC3E}">
        <p14:creationId xmlns:p14="http://schemas.microsoft.com/office/powerpoint/2010/main" val="17231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99455-9F1A-46C3-887C-F021A8566F5F}" type="slidenum">
              <a:rPr lang="en-US" smtClean="0"/>
              <a:t>11</a:t>
            </a:fld>
            <a:endParaRPr lang="en-US"/>
          </a:p>
        </p:txBody>
      </p:sp>
    </p:spTree>
    <p:extLst>
      <p:ext uri="{BB962C8B-B14F-4D97-AF65-F5344CB8AC3E}">
        <p14:creationId xmlns:p14="http://schemas.microsoft.com/office/powerpoint/2010/main" val="316157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9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86145FC6-6D6D-484A-8DBC-7B5FFDEF01C8}"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9194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340894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747D3B0D-160D-4C7A-8096-3DAED74DBAFE}"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52803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6"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348368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4914B458-5BFF-44F2-92E1-5FB499B09B89}"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216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32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65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44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11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9"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
        <p:nvSpPr>
          <p:cNvPr id="13" name="Text Placeholder 12"/>
          <p:cNvSpPr>
            <a:spLocks noGrp="1"/>
          </p:cNvSpPr>
          <p:nvPr>
            <p:ph type="body" sz="quarter" idx="12" hasCustomPrompt="1"/>
          </p:nvPr>
        </p:nvSpPr>
        <p:spPr>
          <a:xfrm>
            <a:off x="785196" y="4313517"/>
            <a:ext cx="2442173" cy="409089"/>
          </a:xfrm>
          <a:prstGeom prst="rect">
            <a:avLst/>
          </a:prstGeom>
        </p:spPr>
        <p:txBody>
          <a:bodyPr/>
          <a:lstStyle>
            <a:lvl1pPr marL="0" indent="0">
              <a:buNone/>
              <a:defRPr sz="1800">
                <a:solidFill>
                  <a:schemeClr val="bg1"/>
                </a:solidFill>
                <a:latin typeface="Century Gothic Regular"/>
              </a:defRPr>
            </a:lvl1pPr>
          </a:lstStyle>
          <a:p>
            <a:pPr lvl="0"/>
            <a:r>
              <a:rPr lang="en-US" dirty="0"/>
              <a:t>Date</a:t>
            </a:r>
          </a:p>
        </p:txBody>
      </p:sp>
    </p:spTree>
    <p:extLst>
      <p:ext uri="{BB962C8B-B14F-4D97-AF65-F5344CB8AC3E}">
        <p14:creationId xmlns:p14="http://schemas.microsoft.com/office/powerpoint/2010/main" val="268272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441D6917-F9E8-40D5-95A3-CAC95F98FD7C}" type="slidenum">
              <a:rPr lang="en-US" smtClean="0"/>
              <a:pPr/>
              <a:t>‹#›</a:t>
            </a:fld>
            <a:endParaRPr lang="en-US"/>
          </a:p>
        </p:txBody>
      </p:sp>
      <p:sp>
        <p:nvSpPr>
          <p:cNvPr id="6"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4" name="Text Placeholder 3"/>
          <p:cNvSpPr>
            <a:spLocks noGrp="1"/>
          </p:cNvSpPr>
          <p:nvPr>
            <p:ph type="body" sz="quarter" idx="11"/>
          </p:nvPr>
        </p:nvSpPr>
        <p:spPr>
          <a:xfrm>
            <a:off x="592138" y="1320800"/>
            <a:ext cx="8140700" cy="4864100"/>
          </a:xfrm>
          <a:prstGeom prst="rect">
            <a:avLst/>
          </a:prstGeom>
        </p:spPr>
        <p:txBody>
          <a:bodyPr wrap="none">
            <a:noAutofit/>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400">
                <a:latin typeface="Century Gothic" panose="020B0502020202020204" pitchFamily="34" charset="0"/>
              </a:defRPr>
            </a:lvl4pPr>
            <a:lvl5pPr marL="1828800" indent="0">
              <a:buNone/>
              <a:defRPr>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r>
              <a:rPr lang="en-US" dirty="0"/>
              <a:t>Fifth level</a:t>
            </a:r>
          </a:p>
        </p:txBody>
      </p:sp>
    </p:spTree>
    <p:extLst>
      <p:ext uri="{BB962C8B-B14F-4D97-AF65-F5344CB8AC3E}">
        <p14:creationId xmlns:p14="http://schemas.microsoft.com/office/powerpoint/2010/main" val="10324947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10709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080110D5-9FD0-4672-92B3-9A10AA47AA5D}" type="slidenum">
              <a:rPr lang="en-US" smtClean="0"/>
              <a:pPr/>
              <a:t>‹#›</a:t>
            </a:fld>
            <a:endParaRPr lang="en-US"/>
          </a:p>
        </p:txBody>
      </p:sp>
      <p:sp>
        <p:nvSpPr>
          <p:cNvPr id="7"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8"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6969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62E686C-C233-4941-A91C-2C90EA91BA3B}" type="slidenum">
              <a:rPr lang="en-US" smtClean="0"/>
              <a:t>‹#›</a:t>
            </a:fld>
            <a:endParaRPr lang="en-US"/>
          </a:p>
        </p:txBody>
      </p:sp>
      <p:sp>
        <p:nvSpPr>
          <p:cNvPr id="7" name="Text Placeholder 6"/>
          <p:cNvSpPr>
            <a:spLocks noGrp="1"/>
          </p:cNvSpPr>
          <p:nvPr>
            <p:ph type="body" sz="quarter" idx="11"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8" name="Text Placeholder 8"/>
          <p:cNvSpPr>
            <a:spLocks noGrp="1"/>
          </p:cNvSpPr>
          <p:nvPr>
            <p:ph type="body" sz="quarter" idx="12"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52959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lgn="ctr">
              <a:defRPr/>
            </a:lvl1pPr>
          </a:lstStyle>
          <a:p>
            <a:fld id="{A4A9FF41-9D15-4E35-8CB7-D076217B20B0}" type="slidenum">
              <a:rPr lang="en-US" smtClean="0"/>
              <a:pPr/>
              <a:t>‹#›</a:t>
            </a:fld>
            <a:endParaRPr lang="en-US"/>
          </a:p>
        </p:txBody>
      </p:sp>
      <p:sp>
        <p:nvSpPr>
          <p:cNvPr id="5" name="Title 1"/>
          <p:cNvSpPr>
            <a:spLocks noGrp="1"/>
          </p:cNvSpPr>
          <p:nvPr>
            <p:ph type="title" hasCustomPrompt="1"/>
          </p:nvPr>
        </p:nvSpPr>
        <p:spPr>
          <a:xfrm>
            <a:off x="592592" y="607112"/>
            <a:ext cx="8140422" cy="452456"/>
          </a:xfrm>
          <a:prstGeom prst="rect">
            <a:avLst/>
          </a:prstGeom>
        </p:spPr>
        <p:txBody>
          <a:bodyPr/>
          <a:lstStyle>
            <a:lvl1pPr>
              <a:defRPr sz="3200" b="1">
                <a:solidFill>
                  <a:srgbClr val="404040"/>
                </a:solidFill>
                <a:latin typeface="Century Gothic" panose="020B0502020202020204" pitchFamily="34" charset="0"/>
              </a:defRPr>
            </a:lvl1pPr>
          </a:lstStyle>
          <a:p>
            <a:r>
              <a:rPr lang="en-US" dirty="0"/>
              <a:t>Title</a:t>
            </a:r>
          </a:p>
        </p:txBody>
      </p:sp>
      <p:sp>
        <p:nvSpPr>
          <p:cNvPr id="6" name="Text Placeholder 4"/>
          <p:cNvSpPr>
            <a:spLocks noGrp="1"/>
          </p:cNvSpPr>
          <p:nvPr>
            <p:ph type="body" sz="quarter" idx="11"/>
          </p:nvPr>
        </p:nvSpPr>
        <p:spPr>
          <a:xfrm>
            <a:off x="592066" y="1253822"/>
            <a:ext cx="8140967" cy="4849812"/>
          </a:xfrm>
          <a:prstGeom prst="rect">
            <a:avLst/>
          </a:prstGeom>
        </p:spPr>
        <p:txBody>
          <a:bodyPr/>
          <a:lstStyle>
            <a:lvl1pPr>
              <a:defRPr sz="2000">
                <a:solidFill>
                  <a:srgbClr val="404040"/>
                </a:solidFill>
                <a:latin typeface="Century Gothic" panose="020B0502020202020204" pitchFamily="34" charset="0"/>
              </a:defRPr>
            </a:lvl1pPr>
            <a:lvl2pPr>
              <a:defRPr sz="1800">
                <a:solidFill>
                  <a:srgbClr val="404040"/>
                </a:solidFill>
                <a:latin typeface="Century Gothic" panose="020B0502020202020204" pitchFamily="34" charset="0"/>
              </a:defRPr>
            </a:lvl2pPr>
            <a:lvl3pPr>
              <a:defRPr sz="1600">
                <a:solidFill>
                  <a:srgbClr val="404040"/>
                </a:solidFill>
                <a:latin typeface="Century Gothic" panose="020B0502020202020204" pitchFamily="34" charset="0"/>
              </a:defRPr>
            </a:lvl3pPr>
            <a:lvl4pPr>
              <a:defRPr sz="1400">
                <a:solidFill>
                  <a:srgbClr val="404040"/>
                </a:solidFill>
                <a:latin typeface="Century Gothic" panose="020B0502020202020204" pitchFamily="34" charset="0"/>
              </a:defRPr>
            </a:lvl4pPr>
            <a:lvl5pPr>
              <a:defRPr sz="1400">
                <a:solidFill>
                  <a:srgbClr val="404040"/>
                </a:solidFill>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18581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785196" y="2305175"/>
            <a:ext cx="6605307" cy="724091"/>
          </a:xfrm>
          <a:prstGeom prst="rect">
            <a:avLst/>
          </a:prstGeom>
        </p:spPr>
        <p:txBody>
          <a:bodyPr/>
          <a:lstStyle>
            <a:lvl1pPr marL="0" indent="0">
              <a:buNone/>
              <a:defRPr sz="5000" b="1">
                <a:solidFill>
                  <a:schemeClr val="bg1"/>
                </a:solidFill>
                <a:latin typeface="Century Gothic" panose="020B0502020202020204" pitchFamily="34" charset="0"/>
              </a:defRPr>
            </a:lvl1pPr>
          </a:lstStyle>
          <a:p>
            <a:pPr lvl="0"/>
            <a:r>
              <a:rPr lang="en-US" dirty="0"/>
              <a:t>Title</a:t>
            </a:r>
          </a:p>
        </p:txBody>
      </p:sp>
      <p:sp>
        <p:nvSpPr>
          <p:cNvPr id="4" name="Text Placeholder 8"/>
          <p:cNvSpPr>
            <a:spLocks noGrp="1"/>
          </p:cNvSpPr>
          <p:nvPr>
            <p:ph type="body" sz="quarter" idx="11" hasCustomPrompt="1"/>
          </p:nvPr>
        </p:nvSpPr>
        <p:spPr>
          <a:xfrm>
            <a:off x="785196" y="3195960"/>
            <a:ext cx="6605307" cy="698308"/>
          </a:xfrm>
          <a:prstGeom prst="rect">
            <a:avLst/>
          </a:prstGeom>
        </p:spPr>
        <p:txBody>
          <a:bodyPr/>
          <a:lstStyle>
            <a:lvl1pPr marL="0" indent="0">
              <a:buNone/>
              <a:defRPr sz="3500" b="1">
                <a:solidFill>
                  <a:schemeClr val="bg1"/>
                </a:solidFill>
                <a:latin typeface="Century Gothic Regular"/>
              </a:defRPr>
            </a:lvl1pPr>
          </a:lstStyle>
          <a:p>
            <a:pPr lvl="0"/>
            <a:r>
              <a:rPr lang="en-US" dirty="0" err="1"/>
              <a:t>Subcopy</a:t>
            </a:r>
            <a:endParaRPr lang="en-US" dirty="0"/>
          </a:p>
        </p:txBody>
      </p:sp>
    </p:spTree>
    <p:extLst>
      <p:ext uri="{BB962C8B-B14F-4D97-AF65-F5344CB8AC3E}">
        <p14:creationId xmlns:p14="http://schemas.microsoft.com/office/powerpoint/2010/main" val="22163718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7.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0.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10.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684836"/>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21112" y="636710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45FC6-6D6D-484A-8DBC-7B5FFDEF01C8}"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0805" y="122820"/>
            <a:ext cx="295165" cy="29516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5165" cy="295165"/>
          </a:xfrm>
          <a:prstGeom prst="rect">
            <a:avLst/>
          </a:prstGeom>
        </p:spPr>
      </p:pic>
    </p:spTree>
    <p:extLst>
      <p:ext uri="{BB962C8B-B14F-4D97-AF65-F5344CB8AC3E}">
        <p14:creationId xmlns:p14="http://schemas.microsoft.com/office/powerpoint/2010/main" val="479208646"/>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68478D"/>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77557097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31870" y="636710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D3B0D-160D-4C7A-8096-3DAED74DBAFE}"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22820"/>
            <a:ext cx="297506" cy="2975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7506" cy="297506"/>
          </a:xfrm>
          <a:prstGeom prst="rect">
            <a:avLst/>
          </a:prstGeom>
        </p:spPr>
      </p:pic>
    </p:spTree>
    <p:extLst>
      <p:ext uri="{BB962C8B-B14F-4D97-AF65-F5344CB8AC3E}">
        <p14:creationId xmlns:p14="http://schemas.microsoft.com/office/powerpoint/2010/main" val="2328037919"/>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489FD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3869432403"/>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42628" y="638862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4B458-5BFF-44F2-92E1-5FB499B09B89}"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22820"/>
            <a:ext cx="297506" cy="2975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7506" cy="297506"/>
          </a:xfrm>
          <a:prstGeom prst="rect">
            <a:avLst/>
          </a:prstGeom>
        </p:spPr>
      </p:pic>
    </p:spTree>
    <p:extLst>
      <p:ext uri="{BB962C8B-B14F-4D97-AF65-F5344CB8AC3E}">
        <p14:creationId xmlns:p14="http://schemas.microsoft.com/office/powerpoint/2010/main" val="4221799705"/>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
        <p:nvSpPr>
          <p:cNvPr id="17" name="TextBox 16"/>
          <p:cNvSpPr txBox="1"/>
          <p:nvPr userDrawn="1"/>
        </p:nvSpPr>
        <p:spPr>
          <a:xfrm>
            <a:off x="2002238" y="2047766"/>
            <a:ext cx="5983769" cy="1374735"/>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But</a:t>
            </a:r>
            <a:r>
              <a:rPr lang="en-US" sz="5000" b="1" baseline="0" dirty="0">
                <a:solidFill>
                  <a:schemeClr val="bg1"/>
                </a:solidFill>
                <a:latin typeface="Century Gothic" panose="020B0502020202020204" pitchFamily="34" charset="0"/>
                <a:ea typeface="Brandon Text a" charset="0"/>
                <a:cs typeface="Brandon Text a" charset="0"/>
              </a:rPr>
              <a:t> first, </a:t>
            </a:r>
            <a:br>
              <a:rPr lang="en-US" sz="5000" b="1" baseline="0" dirty="0">
                <a:solidFill>
                  <a:schemeClr val="bg1"/>
                </a:solidFill>
                <a:latin typeface="Century Gothic" panose="020B0502020202020204" pitchFamily="34" charset="0"/>
                <a:ea typeface="Brandon Text a" charset="0"/>
                <a:cs typeface="Brandon Text a" charset="0"/>
              </a:rPr>
            </a:br>
            <a:r>
              <a:rPr lang="en-US" sz="5000" b="1" baseline="0" dirty="0">
                <a:solidFill>
                  <a:schemeClr val="bg1"/>
                </a:solidFill>
                <a:latin typeface="Century Gothic" panose="020B0502020202020204" pitchFamily="34" charset="0"/>
                <a:ea typeface="Brandon Text a" charset="0"/>
                <a:cs typeface="Brandon Text a" charset="0"/>
              </a:rPr>
              <a:t>coffee</a:t>
            </a:r>
            <a:endParaRPr lang="en-US" sz="5000" b="1" dirty="0">
              <a:solidFill>
                <a:schemeClr val="bg1"/>
              </a:solidFill>
              <a:latin typeface="Century Gothic" panose="020B0502020202020204" pitchFamily="34" charset="0"/>
              <a:ea typeface="Brandon Text a" charset="0"/>
              <a:cs typeface="Brandon Text a" charset="0"/>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55732" y="1894164"/>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4024449" y="3124307"/>
            <a:ext cx="293013" cy="298194"/>
          </a:xfrm>
          <a:prstGeom prst="rect">
            <a:avLst/>
          </a:prstGeom>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97416" y="1156837"/>
            <a:ext cx="2684514" cy="2599021"/>
          </a:xfrm>
          <a:prstGeom prst="rect">
            <a:avLst/>
          </a:prstGeom>
        </p:spPr>
      </p:pic>
    </p:spTree>
    <p:extLst>
      <p:ext uri="{BB962C8B-B14F-4D97-AF65-F5344CB8AC3E}">
        <p14:creationId xmlns:p14="http://schemas.microsoft.com/office/powerpoint/2010/main" val="2107423195"/>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
        <p:nvSpPr>
          <p:cNvPr id="8" name="TextBox 7"/>
          <p:cNvSpPr txBox="1"/>
          <p:nvPr userDrawn="1"/>
        </p:nvSpPr>
        <p:spPr>
          <a:xfrm>
            <a:off x="2801339" y="2687150"/>
            <a:ext cx="5983769" cy="1374735"/>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Any burning questions?</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54832" y="2540643"/>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6158018" y="3768872"/>
            <a:ext cx="293013" cy="293013"/>
          </a:xfrm>
          <a:prstGeom prst="rect">
            <a:avLst/>
          </a:prstGeom>
        </p:spPr>
      </p:pic>
    </p:spTree>
    <p:extLst>
      <p:ext uri="{BB962C8B-B14F-4D97-AF65-F5344CB8AC3E}">
        <p14:creationId xmlns:p14="http://schemas.microsoft.com/office/powerpoint/2010/main" val="295461421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sp>
        <p:nvSpPr>
          <p:cNvPr id="7" name="TextBox 6"/>
          <p:cNvSpPr txBox="1"/>
          <p:nvPr userDrawn="1"/>
        </p:nvSpPr>
        <p:spPr>
          <a:xfrm>
            <a:off x="2449165" y="2666602"/>
            <a:ext cx="5983769" cy="733534"/>
          </a:xfrm>
          <a:prstGeom prst="rect">
            <a:avLst/>
          </a:prstGeom>
          <a:noFill/>
        </p:spPr>
        <p:txBody>
          <a:bodyPr wrap="square" rtlCol="0">
            <a:spAutoFit/>
          </a:bodyPr>
          <a:lstStyle/>
          <a:p>
            <a:pPr>
              <a:lnSpc>
                <a:spcPts val="5000"/>
              </a:lnSpc>
            </a:pPr>
            <a:r>
              <a:rPr lang="en-US" sz="5000" b="1" dirty="0">
                <a:solidFill>
                  <a:schemeClr val="bg1"/>
                </a:solidFill>
                <a:latin typeface="Century Gothic" panose="020B0502020202020204" pitchFamily="34" charset="0"/>
                <a:ea typeface="Brandon Text a" charset="0"/>
                <a:cs typeface="Brandon Text a" charset="0"/>
              </a:rPr>
              <a:t>That’s a</a:t>
            </a:r>
            <a:r>
              <a:rPr lang="en-US" sz="5000" b="1" baseline="0" dirty="0">
                <a:solidFill>
                  <a:schemeClr val="bg1"/>
                </a:solidFill>
                <a:latin typeface="Century Gothic" panose="020B0502020202020204" pitchFamily="34" charset="0"/>
                <a:ea typeface="Brandon Text a" charset="0"/>
                <a:cs typeface="Brandon Text a" charset="0"/>
              </a:rPr>
              <a:t> wrap</a:t>
            </a:r>
            <a:endParaRPr lang="en-US" sz="5000" b="1" dirty="0">
              <a:solidFill>
                <a:schemeClr val="bg1"/>
              </a:solidFill>
              <a:latin typeface="Century Gothic" panose="020B0502020202020204" pitchFamily="34" charset="0"/>
              <a:ea typeface="Brandon Text a" charset="0"/>
              <a:cs typeface="Brandon Text a" charset="0"/>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02659" y="2513000"/>
            <a:ext cx="293013" cy="293013"/>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6557890" y="3178432"/>
            <a:ext cx="293013" cy="293013"/>
          </a:xfrm>
          <a:prstGeom prst="rect">
            <a:avLst/>
          </a:prstGeom>
        </p:spPr>
      </p:pic>
    </p:spTree>
    <p:extLst>
      <p:ext uri="{BB962C8B-B14F-4D97-AF65-F5344CB8AC3E}">
        <p14:creationId xmlns:p14="http://schemas.microsoft.com/office/powerpoint/2010/main" val="836951789"/>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2394" b="12615"/>
          <a:stretch/>
        </p:blipFill>
        <p:spPr>
          <a:xfrm>
            <a:off x="1137020" y="1915696"/>
            <a:ext cx="6162091" cy="2381670"/>
          </a:xfrm>
          <a:prstGeom prst="rect">
            <a:avLst/>
          </a:prstGeom>
        </p:spPr>
      </p:pic>
    </p:spTree>
    <p:extLst>
      <p:ext uri="{BB962C8B-B14F-4D97-AF65-F5344CB8AC3E}">
        <p14:creationId xmlns:p14="http://schemas.microsoft.com/office/powerpoint/2010/main" val="210643144"/>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6A13"/>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7937" y="5479995"/>
            <a:ext cx="2705615" cy="1044059"/>
          </a:xfrm>
          <a:prstGeom prst="rect">
            <a:avLst/>
          </a:prstGeom>
        </p:spPr>
      </p:pic>
    </p:spTree>
    <p:extLst>
      <p:ext uri="{BB962C8B-B14F-4D97-AF65-F5344CB8AC3E}">
        <p14:creationId xmlns:p14="http://schemas.microsoft.com/office/powerpoint/2010/main" val="2102637395"/>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01561" y="63460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D6917-F9E8-40D5-95A3-CAC95F98FD7C}"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8464" y="116632"/>
            <a:ext cx="300990" cy="300990"/>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8637315" y="6410210"/>
            <a:ext cx="300990" cy="300990"/>
          </a:xfrm>
          <a:prstGeom prst="rect">
            <a:avLst/>
          </a:prstGeom>
        </p:spPr>
      </p:pic>
    </p:spTree>
    <p:extLst>
      <p:ext uri="{BB962C8B-B14F-4D97-AF65-F5344CB8AC3E}">
        <p14:creationId xmlns:p14="http://schemas.microsoft.com/office/powerpoint/2010/main" val="74630581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BFC4"/>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659054381"/>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21112" y="63348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110D5-9FD0-4672-92B3-9A10AA47AA5D}"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464" y="116632"/>
            <a:ext cx="300990" cy="30099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300990" cy="300990"/>
          </a:xfrm>
          <a:prstGeom prst="rect">
            <a:avLst/>
          </a:prstGeom>
        </p:spPr>
      </p:pic>
    </p:spTree>
    <p:extLst>
      <p:ext uri="{BB962C8B-B14F-4D97-AF65-F5344CB8AC3E}">
        <p14:creationId xmlns:p14="http://schemas.microsoft.com/office/powerpoint/2010/main" val="33531823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EF6079"/>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499597" y="63778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686C-C233-4941-A91C-2C90EA91BA3B}" type="slidenum">
              <a:rPr lang="en-US" smtClean="0"/>
              <a:t>‹#›</a:t>
            </a:fld>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2598754790"/>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42627" y="634559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9FF41-9D15-4E35-8CB7-D076217B20B0}" type="slidenum">
              <a:rPr lang="en-US" smtClean="0"/>
              <a:t>‹#›</a:t>
            </a:fld>
            <a:endParaRPr lang="en-US"/>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12394" b="12615"/>
          <a:stretch/>
        </p:blipFill>
        <p:spPr>
          <a:xfrm>
            <a:off x="128464" y="6281931"/>
            <a:ext cx="1296144" cy="50096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168" y="122820"/>
            <a:ext cx="294802" cy="294802"/>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8641080" y="6409944"/>
            <a:ext cx="294802" cy="294802"/>
          </a:xfrm>
          <a:prstGeom prst="rect">
            <a:avLst/>
          </a:prstGeom>
        </p:spPr>
      </p:pic>
    </p:spTree>
    <p:extLst>
      <p:ext uri="{BB962C8B-B14F-4D97-AF65-F5344CB8AC3E}">
        <p14:creationId xmlns:p14="http://schemas.microsoft.com/office/powerpoint/2010/main" val="350576706"/>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EBB923"/>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81344" y="5477256"/>
            <a:ext cx="2705615" cy="1044059"/>
          </a:xfrm>
          <a:prstGeom prst="rect">
            <a:avLst/>
          </a:prstGeom>
        </p:spPr>
      </p:pic>
    </p:spTree>
    <p:extLst>
      <p:ext uri="{BB962C8B-B14F-4D97-AF65-F5344CB8AC3E}">
        <p14:creationId xmlns:p14="http://schemas.microsoft.com/office/powerpoint/2010/main" val="1459230974"/>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vslinuxex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984" y="1431759"/>
            <a:ext cx="8327136" cy="1006641"/>
          </a:xfrm>
        </p:spPr>
        <p:txBody>
          <a:bodyPr/>
          <a:lstStyle/>
          <a:p>
            <a:r>
              <a:rPr lang="en-US" dirty="0" smtClean="0"/>
              <a:t>Linux Native Development</a:t>
            </a:r>
          </a:p>
        </p:txBody>
      </p:sp>
      <p:sp>
        <p:nvSpPr>
          <p:cNvPr id="4" name="Text Placeholder 3"/>
          <p:cNvSpPr>
            <a:spLocks noGrp="1"/>
          </p:cNvSpPr>
          <p:nvPr>
            <p:ph type="body" sz="quarter" idx="12"/>
          </p:nvPr>
        </p:nvSpPr>
        <p:spPr>
          <a:xfrm>
            <a:off x="785196" y="6133691"/>
            <a:ext cx="2442173" cy="409089"/>
          </a:xfrm>
        </p:spPr>
        <p:txBody>
          <a:bodyPr/>
          <a:lstStyle/>
          <a:p>
            <a:r>
              <a:rPr lang="en-US" smtClean="0"/>
              <a:t>May 2017</a:t>
            </a:r>
            <a:endParaRPr lang="en-US" dirty="0"/>
          </a:p>
        </p:txBody>
      </p:sp>
      <p:sp>
        <p:nvSpPr>
          <p:cNvPr id="6" name="Rectangle 5"/>
          <p:cNvSpPr/>
          <p:nvPr/>
        </p:nvSpPr>
        <p:spPr>
          <a:xfrm>
            <a:off x="785196" y="2438400"/>
            <a:ext cx="5724644" cy="769441"/>
          </a:xfrm>
          <a:prstGeom prst="rect">
            <a:avLst/>
          </a:prstGeom>
        </p:spPr>
        <p:txBody>
          <a:bodyPr wrap="none">
            <a:spAutoFit/>
          </a:bodyPr>
          <a:lstStyle/>
          <a:p>
            <a:r>
              <a:rPr lang="en-US" sz="4400" dirty="0">
                <a:solidFill>
                  <a:schemeClr val="bg1"/>
                </a:solidFill>
                <a:latin typeface="Century Gothic" panose="020B0502020202020204" pitchFamily="34" charset="0"/>
              </a:rPr>
              <a:t>with Visual Studio</a:t>
            </a:r>
            <a:r>
              <a:rPr lang="en-US" sz="4400" dirty="0"/>
              <a:t>	</a:t>
            </a:r>
          </a:p>
        </p:txBody>
      </p:sp>
    </p:spTree>
    <p:extLst>
      <p:ext uri="{BB962C8B-B14F-4D97-AF65-F5344CB8AC3E}">
        <p14:creationId xmlns:p14="http://schemas.microsoft.com/office/powerpoint/2010/main" val="2486932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10</a:t>
            </a:fld>
            <a:endParaRPr lang="en-US"/>
          </a:p>
        </p:txBody>
      </p:sp>
      <p:sp>
        <p:nvSpPr>
          <p:cNvPr id="3" name="Title 2"/>
          <p:cNvSpPr>
            <a:spLocks noGrp="1"/>
          </p:cNvSpPr>
          <p:nvPr>
            <p:ph type="title"/>
          </p:nvPr>
        </p:nvSpPr>
        <p:spPr/>
        <p:txBody>
          <a:bodyPr/>
          <a:lstStyle/>
          <a:p>
            <a:r>
              <a:rPr lang="en-US" dirty="0" smtClean="0"/>
              <a:t>OCD GDB Visual Studio</a:t>
            </a:r>
            <a:endParaRPr lang="en-US" dirty="0"/>
          </a:p>
        </p:txBody>
      </p:sp>
      <p:pic>
        <p:nvPicPr>
          <p:cNvPr id="5" name="Picture 2" descr="https://marcgoodner-msft.gallerycdn.vsassets.io/extensions/marcgoodner-msft/visualcforiotdevelopment/0.1.3295/1482142624951/206579/1/ocdproper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1776"/>
            <a:ext cx="9163368" cy="25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6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11</a:t>
            </a:fld>
            <a:endParaRPr lang="en-US" dirty="0"/>
          </a:p>
        </p:txBody>
      </p:sp>
      <p:sp>
        <p:nvSpPr>
          <p:cNvPr id="3" name="Title 2"/>
          <p:cNvSpPr>
            <a:spLocks noGrp="1"/>
          </p:cNvSpPr>
          <p:nvPr>
            <p:ph type="title"/>
          </p:nvPr>
        </p:nvSpPr>
        <p:spPr/>
        <p:txBody>
          <a:bodyPr/>
          <a:lstStyle/>
          <a:p>
            <a:r>
              <a:rPr lang="en-US" dirty="0" smtClean="0"/>
              <a:t>Remote machine</a:t>
            </a:r>
            <a:endParaRPr lang="en-US" dirty="0"/>
          </a:p>
        </p:txBody>
      </p:sp>
      <p:pic>
        <p:nvPicPr>
          <p:cNvPr id="5122" name="Picture 2" descr="Demo of Linux development C++ OpenG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4598" y="463613"/>
            <a:ext cx="9129402" cy="570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0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75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2</a:t>
            </a:fld>
            <a:endParaRPr lang="en-US"/>
          </a:p>
        </p:txBody>
      </p:sp>
      <p:sp>
        <p:nvSpPr>
          <p:cNvPr id="3" name="Title 2"/>
          <p:cNvSpPr>
            <a:spLocks noGrp="1"/>
          </p:cNvSpPr>
          <p:nvPr>
            <p:ph type="title"/>
          </p:nvPr>
        </p:nvSpPr>
        <p:spPr>
          <a:xfrm>
            <a:off x="836432" y="2911400"/>
            <a:ext cx="3394192" cy="452456"/>
          </a:xfrm>
        </p:spPr>
        <p:txBody>
          <a:bodyPr/>
          <a:lstStyle/>
          <a:p>
            <a:r>
              <a:rPr lang="en-US" dirty="0"/>
              <a:t>What is GDB?	</a:t>
            </a:r>
          </a:p>
        </p:txBody>
      </p:sp>
      <p:pic>
        <p:nvPicPr>
          <p:cNvPr id="3074" name="Picture 2" descr="https://images-na.ssl-images-amazon.com/images/I/51YGKZ27EZ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167" y="1077731"/>
            <a:ext cx="35337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76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GDB?</a:t>
            </a:r>
            <a:endParaRPr lang="en-US" dirty="0"/>
          </a:p>
        </p:txBody>
      </p:sp>
      <p:sp>
        <p:nvSpPr>
          <p:cNvPr id="6" name="Text Placeholder 5"/>
          <p:cNvSpPr>
            <a:spLocks noGrp="1"/>
          </p:cNvSpPr>
          <p:nvPr>
            <p:ph type="body" sz="quarter" idx="11"/>
          </p:nvPr>
        </p:nvSpPr>
        <p:spPr>
          <a:xfrm>
            <a:off x="592138" y="1377696"/>
            <a:ext cx="8140700" cy="4807204"/>
          </a:xfrm>
        </p:spPr>
        <p:txBody>
          <a:bodyPr/>
          <a:lstStyle/>
          <a:p>
            <a:r>
              <a:rPr lang="en-US" dirty="0" smtClean="0"/>
              <a:t>GDB is..</a:t>
            </a:r>
            <a:endParaRPr lang="en-US" dirty="0"/>
          </a:p>
          <a:p>
            <a:pPr lvl="1"/>
            <a:r>
              <a:rPr lang="en-US" dirty="0" smtClean="0"/>
              <a:t>GNU Debugger</a:t>
            </a:r>
          </a:p>
          <a:p>
            <a:pPr lvl="1"/>
            <a:r>
              <a:rPr lang="en-US" dirty="0" smtClean="0"/>
              <a:t>Command like application</a:t>
            </a:r>
          </a:p>
          <a:p>
            <a:pPr lvl="1"/>
            <a:r>
              <a:rPr lang="en-US" dirty="0" smtClean="0"/>
              <a:t>Supports for Ada, C, C++, Objective-C, Pascal,..</a:t>
            </a:r>
          </a:p>
          <a:p>
            <a:pPr lvl="1"/>
            <a:r>
              <a:rPr lang="en-US" dirty="0" smtClean="0"/>
              <a:t>Mac OS X uses modified version of GDB</a:t>
            </a:r>
            <a:endParaRPr lang="en-US" dirty="0"/>
          </a:p>
          <a:p>
            <a:pPr lvl="1"/>
            <a:endParaRPr lang="en-US" dirty="0"/>
          </a:p>
          <a:p>
            <a:r>
              <a:rPr lang="en-US" dirty="0" smtClean="0"/>
              <a:t>Features	</a:t>
            </a:r>
            <a:endParaRPr lang="en-US" dirty="0"/>
          </a:p>
          <a:p>
            <a:pPr lvl="1"/>
            <a:r>
              <a:rPr lang="en-US" dirty="0"/>
              <a:t>Supports for various architectures </a:t>
            </a:r>
            <a:r>
              <a:rPr lang="en-US" dirty="0" smtClean="0"/>
              <a:t>(ARM</a:t>
            </a:r>
            <a:r>
              <a:rPr lang="en-US" dirty="0"/>
              <a:t>, MIPS, i386, etc</a:t>
            </a:r>
            <a:r>
              <a:rPr lang="en-US" dirty="0" smtClean="0"/>
              <a:t>.)</a:t>
            </a:r>
          </a:p>
          <a:p>
            <a:pPr lvl="1"/>
            <a:r>
              <a:rPr lang="fr-FR" dirty="0"/>
              <a:t>Supports for instructions; SSE, AVX, AVX2 MPX, </a:t>
            </a:r>
            <a:r>
              <a:rPr lang="fr-FR" dirty="0" err="1" smtClean="0"/>
              <a:t>etc</a:t>
            </a:r>
            <a:endParaRPr lang="fr-FR" dirty="0" smtClean="0"/>
          </a:p>
          <a:p>
            <a:pPr lvl="1"/>
            <a:r>
              <a:rPr lang="en-US" dirty="0" smtClean="0"/>
              <a:t>Including </a:t>
            </a:r>
            <a:r>
              <a:rPr lang="en-US" dirty="0"/>
              <a:t>all the functionalities of GUI debuggers</a:t>
            </a:r>
            <a:endParaRPr lang="fr-FR" dirty="0" smtClean="0"/>
          </a:p>
          <a:p>
            <a:pPr marL="914400" lvl="2" indent="0">
              <a:buNone/>
            </a:pPr>
            <a:endParaRPr lang="en-US" dirty="0" smtClean="0"/>
          </a:p>
        </p:txBody>
      </p:sp>
      <p:sp>
        <p:nvSpPr>
          <p:cNvPr id="7" name="Slide Number Placeholder 6"/>
          <p:cNvSpPr>
            <a:spLocks noGrp="1"/>
          </p:cNvSpPr>
          <p:nvPr>
            <p:ph type="sldNum" sz="quarter" idx="10"/>
          </p:nvPr>
        </p:nvSpPr>
        <p:spPr/>
        <p:txBody>
          <a:bodyPr/>
          <a:lstStyle/>
          <a:p>
            <a:fld id="{441D6917-F9E8-40D5-95A3-CAC95F98FD7C}" type="slidenum">
              <a:rPr lang="en-US" smtClean="0"/>
              <a:t>3</a:t>
            </a:fld>
            <a:endParaRPr lang="en-US"/>
          </a:p>
        </p:txBody>
      </p:sp>
      <p:pic>
        <p:nvPicPr>
          <p:cNvPr id="2050" name="Picture 2" descr="Image result for what is g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463" y="458533"/>
            <a:ext cx="2857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04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4</a:t>
            </a:fld>
            <a:endParaRPr lang="en-US"/>
          </a:p>
        </p:txBody>
      </p:sp>
      <p:sp>
        <p:nvSpPr>
          <p:cNvPr id="3" name="Title 2"/>
          <p:cNvSpPr>
            <a:spLocks noGrp="1"/>
          </p:cNvSpPr>
          <p:nvPr>
            <p:ph type="title"/>
          </p:nvPr>
        </p:nvSpPr>
        <p:spPr/>
        <p:txBody>
          <a:bodyPr/>
          <a:lstStyle/>
          <a:p>
            <a:r>
              <a:rPr lang="en-US" dirty="0" err="1"/>
              <a:t>VisualGDB</a:t>
            </a:r>
            <a:endParaRPr lang="en-US" dirty="0"/>
          </a:p>
        </p:txBody>
      </p:sp>
      <p:pic>
        <p:nvPicPr>
          <p:cNvPr id="1026" name="Picture 2" descr="https://visualgdb.com/features/v2/linux/s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514" y="3661612"/>
            <a:ext cx="47625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visualgdb.com/features/v2/linux/ker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840" y="3231761"/>
            <a:ext cx="4733925" cy="15430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visualgdb.com/features/v2/linux/set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780" y="1193164"/>
            <a:ext cx="47148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87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5</a:t>
            </a:fld>
            <a:endParaRPr lang="en-US"/>
          </a:p>
        </p:txBody>
      </p:sp>
      <p:sp>
        <p:nvSpPr>
          <p:cNvPr id="3" name="Title 2"/>
          <p:cNvSpPr>
            <a:spLocks noGrp="1"/>
          </p:cNvSpPr>
          <p:nvPr>
            <p:ph type="title"/>
          </p:nvPr>
        </p:nvSpPr>
        <p:spPr/>
        <p:txBody>
          <a:bodyPr/>
          <a:lstStyle/>
          <a:p>
            <a:r>
              <a:rPr lang="en-US" dirty="0" err="1"/>
              <a:t>VisualGDB</a:t>
            </a:r>
            <a:r>
              <a:rPr lang="en-US" dirty="0"/>
              <a:t>	</a:t>
            </a:r>
          </a:p>
        </p:txBody>
      </p:sp>
      <p:pic>
        <p:nvPicPr>
          <p:cNvPr id="6" name="Picture 5"/>
          <p:cNvPicPr>
            <a:picLocks noChangeAspect="1"/>
          </p:cNvPicPr>
          <p:nvPr/>
        </p:nvPicPr>
        <p:blipFill>
          <a:blip r:embed="rId2"/>
          <a:stretch>
            <a:fillRect/>
          </a:stretch>
        </p:blipFill>
        <p:spPr>
          <a:xfrm>
            <a:off x="1768773" y="3112271"/>
            <a:ext cx="5514975" cy="790575"/>
          </a:xfrm>
          <a:prstGeom prst="rect">
            <a:avLst/>
          </a:prstGeom>
        </p:spPr>
      </p:pic>
      <p:pic>
        <p:nvPicPr>
          <p:cNvPr id="7" name="Picture 6"/>
          <p:cNvPicPr>
            <a:picLocks noChangeAspect="1"/>
          </p:cNvPicPr>
          <p:nvPr/>
        </p:nvPicPr>
        <p:blipFill>
          <a:blip r:embed="rId3"/>
          <a:stretch>
            <a:fillRect/>
          </a:stretch>
        </p:blipFill>
        <p:spPr>
          <a:xfrm>
            <a:off x="1768773" y="2721746"/>
            <a:ext cx="5562600" cy="390525"/>
          </a:xfrm>
          <a:prstGeom prst="rect">
            <a:avLst/>
          </a:prstGeom>
        </p:spPr>
      </p:pic>
    </p:spTree>
    <p:extLst>
      <p:ext uri="{BB962C8B-B14F-4D97-AF65-F5344CB8AC3E}">
        <p14:creationId xmlns:p14="http://schemas.microsoft.com/office/powerpoint/2010/main" val="2588270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6</a:t>
            </a:fld>
            <a:endParaRPr lang="en-US"/>
          </a:p>
        </p:txBody>
      </p:sp>
      <p:sp>
        <p:nvSpPr>
          <p:cNvPr id="3" name="Title 2"/>
          <p:cNvSpPr>
            <a:spLocks noGrp="1"/>
          </p:cNvSpPr>
          <p:nvPr>
            <p:ph type="title"/>
          </p:nvPr>
        </p:nvSpPr>
        <p:spPr/>
        <p:txBody>
          <a:bodyPr/>
          <a:lstStyle/>
          <a:p>
            <a:r>
              <a:rPr lang="en-US" dirty="0"/>
              <a:t>Visual C++ for </a:t>
            </a:r>
            <a:r>
              <a:rPr lang="en-US" dirty="0" err="1"/>
              <a:t>IoT</a:t>
            </a:r>
            <a:r>
              <a:rPr lang="en-US" dirty="0"/>
              <a:t> Development</a:t>
            </a:r>
          </a:p>
        </p:txBody>
      </p:sp>
      <p:sp>
        <p:nvSpPr>
          <p:cNvPr id="4" name="Text Placeholder 3"/>
          <p:cNvSpPr>
            <a:spLocks noGrp="1"/>
          </p:cNvSpPr>
          <p:nvPr>
            <p:ph type="body" sz="quarter" idx="11"/>
          </p:nvPr>
        </p:nvSpPr>
        <p:spPr>
          <a:xfrm>
            <a:off x="592138" y="1320800"/>
            <a:ext cx="8140700" cy="1288288"/>
          </a:xfrm>
        </p:spPr>
        <p:txBody>
          <a:bodyPr wrap="square"/>
          <a:lstStyle/>
          <a:p>
            <a:r>
              <a:rPr lang="en-US" sz="2000" dirty="0">
                <a:hlinkClick r:id="rId3"/>
              </a:rPr>
              <a:t>VC++ for Linux Development </a:t>
            </a:r>
            <a:r>
              <a:rPr lang="en-US" sz="2000" dirty="0" smtClean="0">
                <a:hlinkClick r:id="rId3"/>
              </a:rPr>
              <a:t>Tools</a:t>
            </a:r>
            <a:endParaRPr lang="en-US" sz="2000" dirty="0"/>
          </a:p>
          <a:p>
            <a:r>
              <a:rPr lang="en-US" sz="2000" dirty="0" smtClean="0"/>
              <a:t>VS </a:t>
            </a:r>
            <a:r>
              <a:rPr lang="en-US" sz="2000" dirty="0"/>
              <a:t>GDB </a:t>
            </a:r>
            <a:r>
              <a:rPr lang="en-US" sz="2000" dirty="0" smtClean="0"/>
              <a:t>Debugger extension</a:t>
            </a:r>
          </a:p>
          <a:p>
            <a:r>
              <a:rPr lang="en-US" sz="2000" dirty="0" smtClean="0"/>
              <a:t>Project templates</a:t>
            </a:r>
            <a:endParaRPr lang="en-US" sz="1600" dirty="0"/>
          </a:p>
        </p:txBody>
      </p:sp>
      <p:pic>
        <p:nvPicPr>
          <p:cNvPr id="6" name="Picture 5"/>
          <p:cNvPicPr>
            <a:picLocks noChangeAspect="1"/>
          </p:cNvPicPr>
          <p:nvPr/>
        </p:nvPicPr>
        <p:blipFill rotWithShape="1">
          <a:blip r:embed="rId4"/>
          <a:srcRect l="8816" t="6223" r="27972" b="63043"/>
          <a:stretch/>
        </p:blipFill>
        <p:spPr>
          <a:xfrm>
            <a:off x="478854" y="2871824"/>
            <a:ext cx="8253984" cy="2784795"/>
          </a:xfrm>
          <a:prstGeom prst="rect">
            <a:avLst/>
          </a:prstGeom>
        </p:spPr>
      </p:pic>
    </p:spTree>
    <p:extLst>
      <p:ext uri="{BB962C8B-B14F-4D97-AF65-F5344CB8AC3E}">
        <p14:creationId xmlns:p14="http://schemas.microsoft.com/office/powerpoint/2010/main" val="200514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7</a:t>
            </a:fld>
            <a:endParaRPr lang="en-US" dirty="0"/>
          </a:p>
        </p:txBody>
      </p:sp>
      <p:sp>
        <p:nvSpPr>
          <p:cNvPr id="3" name="Title 2"/>
          <p:cNvSpPr>
            <a:spLocks noGrp="1"/>
          </p:cNvSpPr>
          <p:nvPr>
            <p:ph type="title"/>
          </p:nvPr>
        </p:nvSpPr>
        <p:spPr/>
        <p:txBody>
          <a:bodyPr/>
          <a:lstStyle/>
          <a:p>
            <a:r>
              <a:rPr lang="en-US" dirty="0" smtClean="0"/>
              <a:t>Remote machine</a:t>
            </a:r>
            <a:endParaRPr lang="en-US" dirty="0"/>
          </a:p>
        </p:txBody>
      </p:sp>
      <p:sp>
        <p:nvSpPr>
          <p:cNvPr id="4" name="Text Placeholder 3"/>
          <p:cNvSpPr>
            <a:spLocks noGrp="1"/>
          </p:cNvSpPr>
          <p:nvPr>
            <p:ph type="body" sz="quarter" idx="11"/>
          </p:nvPr>
        </p:nvSpPr>
        <p:spPr>
          <a:xfrm>
            <a:off x="109728" y="3039871"/>
            <a:ext cx="8415846" cy="898145"/>
          </a:xfrm>
        </p:spPr>
        <p:txBody>
          <a:bodyPr wrap="square"/>
          <a:lstStyle/>
          <a:p>
            <a:pPr marL="457200" lvl="1" indent="0">
              <a:buNone/>
            </a:pPr>
            <a:r>
              <a:rPr lang="en-US" dirty="0" err="1">
                <a:latin typeface="Consolas" panose="020B0609020204030204" pitchFamily="49" charset="0"/>
              </a:rPr>
              <a:t>sudo</a:t>
            </a:r>
            <a:r>
              <a:rPr lang="en-US" dirty="0">
                <a:latin typeface="Consolas" panose="020B0609020204030204" pitchFamily="49" charset="0"/>
              </a:rPr>
              <a:t> apt-get install </a:t>
            </a:r>
            <a:r>
              <a:rPr lang="en-US" dirty="0" err="1">
                <a:latin typeface="Consolas" panose="020B0609020204030204" pitchFamily="49" charset="0"/>
              </a:rPr>
              <a:t>openssh</a:t>
            </a:r>
            <a:r>
              <a:rPr lang="en-US" dirty="0">
                <a:latin typeface="Consolas" panose="020B0609020204030204" pitchFamily="49" charset="0"/>
              </a:rPr>
              <a:t>-server g++ </a:t>
            </a:r>
            <a:r>
              <a:rPr lang="en-US" dirty="0" err="1">
                <a:latin typeface="Consolas" panose="020B0609020204030204" pitchFamily="49" charset="0"/>
              </a:rPr>
              <a:t>gdb</a:t>
            </a:r>
            <a:r>
              <a:rPr lang="en-US" dirty="0">
                <a:latin typeface="Consolas" panose="020B0609020204030204" pitchFamily="49" charset="0"/>
              </a:rPr>
              <a:t> </a:t>
            </a:r>
            <a:r>
              <a:rPr lang="en-US" dirty="0" err="1">
                <a:latin typeface="Consolas" panose="020B0609020204030204" pitchFamily="49" charset="0"/>
              </a:rPr>
              <a:t>gdbserver</a:t>
            </a:r>
            <a:endParaRPr lang="en-US" dirty="0">
              <a:latin typeface="Consolas" panose="020B0609020204030204" pitchFamily="49" charset="0"/>
            </a:endParaRPr>
          </a:p>
        </p:txBody>
      </p:sp>
    </p:spTree>
    <p:extLst>
      <p:ext uri="{BB962C8B-B14F-4D97-AF65-F5344CB8AC3E}">
        <p14:creationId xmlns:p14="http://schemas.microsoft.com/office/powerpoint/2010/main" val="269444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8</a:t>
            </a:fld>
            <a:endParaRPr lang="en-US"/>
          </a:p>
        </p:txBody>
      </p:sp>
      <p:sp>
        <p:nvSpPr>
          <p:cNvPr id="3" name="Title 2"/>
          <p:cNvSpPr>
            <a:spLocks noGrp="1"/>
          </p:cNvSpPr>
          <p:nvPr>
            <p:ph type="title"/>
          </p:nvPr>
        </p:nvSpPr>
        <p:spPr>
          <a:xfrm>
            <a:off x="507196" y="509576"/>
            <a:ext cx="1559985" cy="452456"/>
          </a:xfrm>
        </p:spPr>
        <p:txBody>
          <a:bodyPr/>
          <a:lstStyle/>
          <a:p>
            <a:r>
              <a:rPr lang="en-US" dirty="0" smtClean="0"/>
              <a:t>Demo</a:t>
            </a:r>
            <a:endParaRPr lang="en-US" dirty="0"/>
          </a:p>
        </p:txBody>
      </p:sp>
      <p:pic>
        <p:nvPicPr>
          <p:cNvPr id="7170" name="Picture 2" descr="https://www.nauticalmind.com/wp-content/uploads/2016/01/SOS-Electronic-Distress-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287" y="962032"/>
            <a:ext cx="4416425" cy="561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97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41D6917-F9E8-40D5-95A3-CAC95F98FD7C}" type="slidenum">
              <a:rPr lang="en-US" smtClean="0"/>
              <a:pPr/>
              <a:t>9</a:t>
            </a:fld>
            <a:endParaRPr lang="en-US"/>
          </a:p>
        </p:txBody>
      </p:sp>
      <p:sp>
        <p:nvSpPr>
          <p:cNvPr id="3" name="Title 2"/>
          <p:cNvSpPr>
            <a:spLocks noGrp="1"/>
          </p:cNvSpPr>
          <p:nvPr>
            <p:ph type="title"/>
          </p:nvPr>
        </p:nvSpPr>
        <p:spPr/>
        <p:txBody>
          <a:bodyPr/>
          <a:lstStyle/>
          <a:p>
            <a:r>
              <a:rPr lang="en-US" dirty="0" smtClean="0"/>
              <a:t>On-Chip Debugging (OCD)</a:t>
            </a:r>
            <a:endParaRPr lang="en-US" dirty="0"/>
          </a:p>
        </p:txBody>
      </p:sp>
      <p:pic>
        <p:nvPicPr>
          <p:cNvPr id="819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03" y="2031183"/>
            <a:ext cx="86868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06642"/>
      </p:ext>
    </p:extLst>
  </p:cSld>
  <p:clrMapOvr>
    <a:masterClrMapping/>
  </p:clrMapOvr>
</p:sld>
</file>

<file path=ppt/theme/theme1.xml><?xml version="1.0" encoding="utf-8"?>
<a:theme xmlns:a="http://schemas.openxmlformats.org/drawingml/2006/main" name="1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1767</TotalTime>
  <Words>193</Words>
  <Application>Microsoft Office PowerPoint</Application>
  <PresentationFormat>On-screen Show (4:3)</PresentationFormat>
  <Paragraphs>60</Paragraphs>
  <Slides>12</Slides>
  <Notes>7</Notes>
  <HiddenSlides>0</HiddenSlides>
  <MMClips>0</MMClips>
  <ScaleCrop>false</ScaleCrop>
  <HeadingPairs>
    <vt:vector size="6" baseType="variant">
      <vt:variant>
        <vt:lpstr>Fonts Used</vt:lpstr>
      </vt:variant>
      <vt:variant>
        <vt:i4>6</vt:i4>
      </vt:variant>
      <vt:variant>
        <vt:lpstr>Theme</vt:lpstr>
      </vt:variant>
      <vt:variant>
        <vt:i4>17</vt:i4>
      </vt:variant>
      <vt:variant>
        <vt:lpstr>Slide Titles</vt:lpstr>
      </vt:variant>
      <vt:variant>
        <vt:i4>12</vt:i4>
      </vt:variant>
    </vt:vector>
  </HeadingPairs>
  <TitlesOfParts>
    <vt:vector size="35" baseType="lpstr">
      <vt:lpstr>Arial</vt:lpstr>
      <vt:lpstr>Brandon Text a</vt:lpstr>
      <vt:lpstr>Calibri</vt:lpstr>
      <vt:lpstr>Century Gothic</vt:lpstr>
      <vt:lpstr>Century Gothic Regular</vt:lpstr>
      <vt:lpstr>Consolas</vt:lpstr>
      <vt:lpstr>15_Custom Design</vt:lpstr>
      <vt:lpstr>Office Theme</vt:lpstr>
      <vt:lpstr>Custom Design</vt:lpstr>
      <vt:lpstr>1_Custom Design</vt:lpstr>
      <vt:lpstr>2_Custom Design</vt:lpstr>
      <vt:lpstr>5_Custom Design</vt:lpstr>
      <vt:lpstr>3_Custom Design</vt:lpstr>
      <vt:lpstr>4_Custom Design</vt:lpstr>
      <vt:lpstr>6_Custom Design</vt:lpstr>
      <vt:lpstr>7_Custom Design</vt:lpstr>
      <vt:lpstr>8_Custom Design</vt:lpstr>
      <vt:lpstr>9_Custom Design</vt:lpstr>
      <vt:lpstr>10_Custom Design</vt:lpstr>
      <vt:lpstr>11_Custom Design</vt:lpstr>
      <vt:lpstr>12_Custom Design</vt:lpstr>
      <vt:lpstr>13_Custom Design</vt:lpstr>
      <vt:lpstr>14_Custom Design</vt:lpstr>
      <vt:lpstr>PowerPoint Presentation</vt:lpstr>
      <vt:lpstr>What is GDB? </vt:lpstr>
      <vt:lpstr>What is GDB?</vt:lpstr>
      <vt:lpstr>VisualGDB</vt:lpstr>
      <vt:lpstr>VisualGDB </vt:lpstr>
      <vt:lpstr>Visual C++ for IoT Development</vt:lpstr>
      <vt:lpstr>Remote machine</vt:lpstr>
      <vt:lpstr>Demo</vt:lpstr>
      <vt:lpstr>On-Chip Debugging (OCD)</vt:lpstr>
      <vt:lpstr>OCD GDB Visual Studio</vt:lpstr>
      <vt:lpstr>Remote machine</vt:lpstr>
      <vt:lpstr>PowerPoint Presentation</vt:lpstr>
    </vt:vector>
  </TitlesOfParts>
  <Company>Vistaprint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Bilal</dc:creator>
  <cp:lastModifiedBy>Anatolii Klots</cp:lastModifiedBy>
  <cp:revision>99</cp:revision>
  <dcterms:created xsi:type="dcterms:W3CDTF">2016-09-22T14:13:49Z</dcterms:created>
  <dcterms:modified xsi:type="dcterms:W3CDTF">2017-05-30T11:11:04Z</dcterms:modified>
</cp:coreProperties>
</file>