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8" r:id="rId3"/>
    <p:sldId id="259" r:id="rId4"/>
    <p:sldId id="257" r:id="rId5"/>
    <p:sldId id="262" r:id="rId6"/>
    <p:sldId id="263" r:id="rId7"/>
    <p:sldId id="264" r:id="rId8"/>
    <p:sldId id="265" r:id="rId9"/>
    <p:sldId id="266" r:id="rId10"/>
    <p:sldId id="260" r:id="rId11"/>
    <p:sldId id="268" r:id="rId12"/>
    <p:sldId id="269" r:id="rId13"/>
    <p:sldId id="270" r:id="rId14"/>
    <p:sldId id="267"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8" r:id="rId32"/>
    <p:sldId id="287"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7472C-C566-417C-B558-99A76A3EFAD0}"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74820DC6-FD31-4CD8-BE63-81666EABD752}">
      <dgm:prSet/>
      <dgm:spPr/>
      <dgm:t>
        <a:bodyPr/>
        <a:lstStyle/>
        <a:p>
          <a:r>
            <a:rPr lang="en-US" b="0" i="0"/>
            <a:t>Behavioral design patterns are concerned with </a:t>
          </a:r>
          <a:r>
            <a:rPr lang="en-US" b="1" i="0"/>
            <a:t>the interaction and responsibility of objects.</a:t>
          </a:r>
          <a:endParaRPr lang="en-US"/>
        </a:p>
      </dgm:t>
    </dgm:pt>
    <dgm:pt modelId="{35126FC1-5C61-411C-90E5-B04729C23AFE}" type="parTrans" cxnId="{7E214653-9A81-4801-8C0D-8246B7EF07F9}">
      <dgm:prSet/>
      <dgm:spPr/>
      <dgm:t>
        <a:bodyPr/>
        <a:lstStyle/>
        <a:p>
          <a:endParaRPr lang="en-US"/>
        </a:p>
      </dgm:t>
    </dgm:pt>
    <dgm:pt modelId="{A2B95A8C-0065-49BD-919B-DA250B3C8E71}" type="sibTrans" cxnId="{7E214653-9A81-4801-8C0D-8246B7EF07F9}">
      <dgm:prSet/>
      <dgm:spPr/>
      <dgm:t>
        <a:bodyPr/>
        <a:lstStyle/>
        <a:p>
          <a:endParaRPr lang="en-US"/>
        </a:p>
      </dgm:t>
    </dgm:pt>
    <dgm:pt modelId="{216D4411-A3BB-416C-A769-A2DF56C1F539}">
      <dgm:prSet/>
      <dgm:spPr/>
      <dgm:t>
        <a:bodyPr/>
        <a:lstStyle/>
        <a:p>
          <a:r>
            <a:rPr lang="en-US" b="0" i="0"/>
            <a:t>In these design patterns, </a:t>
          </a:r>
          <a:r>
            <a:rPr lang="en-US" b="1" i="0"/>
            <a:t>the interaction between the objects should be in such a way that they can easily talk to each other and still should be loosely coupled.</a:t>
          </a:r>
          <a:endParaRPr lang="en-US"/>
        </a:p>
      </dgm:t>
    </dgm:pt>
    <dgm:pt modelId="{399BB7FC-DC58-4135-9787-0BF512FE25E3}" type="parTrans" cxnId="{B46592E3-6B18-46F3-96F8-BD1DB1C6B0C2}">
      <dgm:prSet/>
      <dgm:spPr/>
      <dgm:t>
        <a:bodyPr/>
        <a:lstStyle/>
        <a:p>
          <a:endParaRPr lang="en-US"/>
        </a:p>
      </dgm:t>
    </dgm:pt>
    <dgm:pt modelId="{4FC860EE-0C2D-496B-B325-1F7CBFAF0F4C}" type="sibTrans" cxnId="{B46592E3-6B18-46F3-96F8-BD1DB1C6B0C2}">
      <dgm:prSet/>
      <dgm:spPr/>
      <dgm:t>
        <a:bodyPr/>
        <a:lstStyle/>
        <a:p>
          <a:endParaRPr lang="en-US"/>
        </a:p>
      </dgm:t>
    </dgm:pt>
    <dgm:pt modelId="{65F2FB95-8BEE-427F-9ED7-033FB669E866}" type="pres">
      <dgm:prSet presAssocID="{B9F7472C-C566-417C-B558-99A76A3EFAD0}" presName="hierChild1" presStyleCnt="0">
        <dgm:presLayoutVars>
          <dgm:chPref val="1"/>
          <dgm:dir/>
          <dgm:animOne val="branch"/>
          <dgm:animLvl val="lvl"/>
          <dgm:resizeHandles/>
        </dgm:presLayoutVars>
      </dgm:prSet>
      <dgm:spPr/>
    </dgm:pt>
    <dgm:pt modelId="{1305F0D2-38E7-4AB3-9DA5-B55A81F6BFAE}" type="pres">
      <dgm:prSet presAssocID="{74820DC6-FD31-4CD8-BE63-81666EABD752}" presName="hierRoot1" presStyleCnt="0"/>
      <dgm:spPr/>
    </dgm:pt>
    <dgm:pt modelId="{489BDBF9-2C1F-4257-94B8-9409A212B2AD}" type="pres">
      <dgm:prSet presAssocID="{74820DC6-FD31-4CD8-BE63-81666EABD752}" presName="composite" presStyleCnt="0"/>
      <dgm:spPr/>
    </dgm:pt>
    <dgm:pt modelId="{22593E3B-EC83-4F58-BCC3-FA4CAF8B8A3B}" type="pres">
      <dgm:prSet presAssocID="{74820DC6-FD31-4CD8-BE63-81666EABD752}" presName="background" presStyleLbl="node0" presStyleIdx="0" presStyleCnt="2"/>
      <dgm:spPr/>
    </dgm:pt>
    <dgm:pt modelId="{95CA1D5E-FA8C-4EDA-B5C7-1820C8E23702}" type="pres">
      <dgm:prSet presAssocID="{74820DC6-FD31-4CD8-BE63-81666EABD752}" presName="text" presStyleLbl="fgAcc0" presStyleIdx="0" presStyleCnt="2">
        <dgm:presLayoutVars>
          <dgm:chPref val="3"/>
        </dgm:presLayoutVars>
      </dgm:prSet>
      <dgm:spPr/>
    </dgm:pt>
    <dgm:pt modelId="{BE10BBBF-51CE-4A9F-8E72-5671D7113BC7}" type="pres">
      <dgm:prSet presAssocID="{74820DC6-FD31-4CD8-BE63-81666EABD752}" presName="hierChild2" presStyleCnt="0"/>
      <dgm:spPr/>
    </dgm:pt>
    <dgm:pt modelId="{7E8233C0-485E-43E8-96C2-0F67F4595334}" type="pres">
      <dgm:prSet presAssocID="{216D4411-A3BB-416C-A769-A2DF56C1F539}" presName="hierRoot1" presStyleCnt="0"/>
      <dgm:spPr/>
    </dgm:pt>
    <dgm:pt modelId="{FB9ACCD8-527F-41FB-B26F-A8AFFCA6FC5C}" type="pres">
      <dgm:prSet presAssocID="{216D4411-A3BB-416C-A769-A2DF56C1F539}" presName="composite" presStyleCnt="0"/>
      <dgm:spPr/>
    </dgm:pt>
    <dgm:pt modelId="{80015F32-A8B1-4391-BF3F-32E27FDA0BA1}" type="pres">
      <dgm:prSet presAssocID="{216D4411-A3BB-416C-A769-A2DF56C1F539}" presName="background" presStyleLbl="node0" presStyleIdx="1" presStyleCnt="2"/>
      <dgm:spPr/>
    </dgm:pt>
    <dgm:pt modelId="{E4CA661D-3DEC-454A-8DAA-A8C43D654083}" type="pres">
      <dgm:prSet presAssocID="{216D4411-A3BB-416C-A769-A2DF56C1F539}" presName="text" presStyleLbl="fgAcc0" presStyleIdx="1" presStyleCnt="2">
        <dgm:presLayoutVars>
          <dgm:chPref val="3"/>
        </dgm:presLayoutVars>
      </dgm:prSet>
      <dgm:spPr/>
    </dgm:pt>
    <dgm:pt modelId="{1D42760A-A5FF-442A-A9EA-A9690EE6A0EF}" type="pres">
      <dgm:prSet presAssocID="{216D4411-A3BB-416C-A769-A2DF56C1F539}" presName="hierChild2" presStyleCnt="0"/>
      <dgm:spPr/>
    </dgm:pt>
  </dgm:ptLst>
  <dgm:cxnLst>
    <dgm:cxn modelId="{7E214653-9A81-4801-8C0D-8246B7EF07F9}" srcId="{B9F7472C-C566-417C-B558-99A76A3EFAD0}" destId="{74820DC6-FD31-4CD8-BE63-81666EABD752}" srcOrd="0" destOrd="0" parTransId="{35126FC1-5C61-411C-90E5-B04729C23AFE}" sibTransId="{A2B95A8C-0065-49BD-919B-DA250B3C8E71}"/>
    <dgm:cxn modelId="{A610B97E-6169-4DFF-B86A-7DE674817EEE}" type="presOf" srcId="{74820DC6-FD31-4CD8-BE63-81666EABD752}" destId="{95CA1D5E-FA8C-4EDA-B5C7-1820C8E23702}" srcOrd="0" destOrd="0" presId="urn:microsoft.com/office/officeart/2005/8/layout/hierarchy1"/>
    <dgm:cxn modelId="{379C797F-FBE0-4807-B60C-6BFFDB2216CB}" type="presOf" srcId="{216D4411-A3BB-416C-A769-A2DF56C1F539}" destId="{E4CA661D-3DEC-454A-8DAA-A8C43D654083}" srcOrd="0" destOrd="0" presId="urn:microsoft.com/office/officeart/2005/8/layout/hierarchy1"/>
    <dgm:cxn modelId="{0BB5E482-4206-4C0C-8DEF-57DA2BA1961A}" type="presOf" srcId="{B9F7472C-C566-417C-B558-99A76A3EFAD0}" destId="{65F2FB95-8BEE-427F-9ED7-033FB669E866}" srcOrd="0" destOrd="0" presId="urn:microsoft.com/office/officeart/2005/8/layout/hierarchy1"/>
    <dgm:cxn modelId="{B46592E3-6B18-46F3-96F8-BD1DB1C6B0C2}" srcId="{B9F7472C-C566-417C-B558-99A76A3EFAD0}" destId="{216D4411-A3BB-416C-A769-A2DF56C1F539}" srcOrd="1" destOrd="0" parTransId="{399BB7FC-DC58-4135-9787-0BF512FE25E3}" sibTransId="{4FC860EE-0C2D-496B-B325-1F7CBFAF0F4C}"/>
    <dgm:cxn modelId="{FFF07125-FF10-4D0D-9963-878075E99075}" type="presParOf" srcId="{65F2FB95-8BEE-427F-9ED7-033FB669E866}" destId="{1305F0D2-38E7-4AB3-9DA5-B55A81F6BFAE}" srcOrd="0" destOrd="0" presId="urn:microsoft.com/office/officeart/2005/8/layout/hierarchy1"/>
    <dgm:cxn modelId="{65AE37F7-C9CF-4BF4-9E4A-6257C90A903E}" type="presParOf" srcId="{1305F0D2-38E7-4AB3-9DA5-B55A81F6BFAE}" destId="{489BDBF9-2C1F-4257-94B8-9409A212B2AD}" srcOrd="0" destOrd="0" presId="urn:microsoft.com/office/officeart/2005/8/layout/hierarchy1"/>
    <dgm:cxn modelId="{21DA3511-A7CC-4625-B4D4-E004A2EF31A8}" type="presParOf" srcId="{489BDBF9-2C1F-4257-94B8-9409A212B2AD}" destId="{22593E3B-EC83-4F58-BCC3-FA4CAF8B8A3B}" srcOrd="0" destOrd="0" presId="urn:microsoft.com/office/officeart/2005/8/layout/hierarchy1"/>
    <dgm:cxn modelId="{3B7A3A5F-380D-4032-BFC5-6F1AC9ED3210}" type="presParOf" srcId="{489BDBF9-2C1F-4257-94B8-9409A212B2AD}" destId="{95CA1D5E-FA8C-4EDA-B5C7-1820C8E23702}" srcOrd="1" destOrd="0" presId="urn:microsoft.com/office/officeart/2005/8/layout/hierarchy1"/>
    <dgm:cxn modelId="{8A2C2CE6-0A19-42BB-B16B-DD7509DAFB85}" type="presParOf" srcId="{1305F0D2-38E7-4AB3-9DA5-B55A81F6BFAE}" destId="{BE10BBBF-51CE-4A9F-8E72-5671D7113BC7}" srcOrd="1" destOrd="0" presId="urn:microsoft.com/office/officeart/2005/8/layout/hierarchy1"/>
    <dgm:cxn modelId="{9CEE868F-E0DE-4113-8018-70B2F890BED0}" type="presParOf" srcId="{65F2FB95-8BEE-427F-9ED7-033FB669E866}" destId="{7E8233C0-485E-43E8-96C2-0F67F4595334}" srcOrd="1" destOrd="0" presId="urn:microsoft.com/office/officeart/2005/8/layout/hierarchy1"/>
    <dgm:cxn modelId="{8801F9F3-E60A-496F-9F18-95CE03189595}" type="presParOf" srcId="{7E8233C0-485E-43E8-96C2-0F67F4595334}" destId="{FB9ACCD8-527F-41FB-B26F-A8AFFCA6FC5C}" srcOrd="0" destOrd="0" presId="urn:microsoft.com/office/officeart/2005/8/layout/hierarchy1"/>
    <dgm:cxn modelId="{C5C506D6-469F-47A6-B95B-B016CCF1D3A2}" type="presParOf" srcId="{FB9ACCD8-527F-41FB-B26F-A8AFFCA6FC5C}" destId="{80015F32-A8B1-4391-BF3F-32E27FDA0BA1}" srcOrd="0" destOrd="0" presId="urn:microsoft.com/office/officeart/2005/8/layout/hierarchy1"/>
    <dgm:cxn modelId="{573DF1E4-7D87-46EF-AC69-A7AE103A2E46}" type="presParOf" srcId="{FB9ACCD8-527F-41FB-B26F-A8AFFCA6FC5C}" destId="{E4CA661D-3DEC-454A-8DAA-A8C43D654083}" srcOrd="1" destOrd="0" presId="urn:microsoft.com/office/officeart/2005/8/layout/hierarchy1"/>
    <dgm:cxn modelId="{A6C50A0E-CC1A-4FA7-B7C3-BAD94C0164EE}" type="presParOf" srcId="{7E8233C0-485E-43E8-96C2-0F67F4595334}" destId="{1D42760A-A5FF-442A-A9EA-A9690EE6A0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31B181-1A9F-40E4-AD6B-C1C55F128E1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7F3BB4E-53C4-4CD9-8E30-26B0C12E9E40}">
      <dgm:prSet/>
      <dgm:spPr/>
      <dgm:t>
        <a:bodyPr/>
        <a:lstStyle/>
        <a:p>
          <a:r>
            <a:rPr lang="en-IN"/>
            <a:t>Chain of Responsibility Pattern</a:t>
          </a:r>
          <a:endParaRPr lang="en-US"/>
        </a:p>
      </dgm:t>
    </dgm:pt>
    <dgm:pt modelId="{6B3BB7FC-8B10-45BE-8DFF-80A1364EC1CD}" type="parTrans" cxnId="{F693548C-F453-4EA8-9092-567875D0C932}">
      <dgm:prSet/>
      <dgm:spPr/>
      <dgm:t>
        <a:bodyPr/>
        <a:lstStyle/>
        <a:p>
          <a:endParaRPr lang="en-US"/>
        </a:p>
      </dgm:t>
    </dgm:pt>
    <dgm:pt modelId="{668BA3C8-A76E-42B5-876E-D253E913DED8}" type="sibTrans" cxnId="{F693548C-F453-4EA8-9092-567875D0C932}">
      <dgm:prSet/>
      <dgm:spPr/>
      <dgm:t>
        <a:bodyPr/>
        <a:lstStyle/>
        <a:p>
          <a:endParaRPr lang="en-US"/>
        </a:p>
      </dgm:t>
    </dgm:pt>
    <dgm:pt modelId="{4F28E659-2AC1-4A3B-AD3C-793A4CEC5096}">
      <dgm:prSet/>
      <dgm:spPr/>
      <dgm:t>
        <a:bodyPr/>
        <a:lstStyle/>
        <a:p>
          <a:r>
            <a:rPr lang="en-IN"/>
            <a:t>Command Pattern</a:t>
          </a:r>
          <a:endParaRPr lang="en-US"/>
        </a:p>
      </dgm:t>
    </dgm:pt>
    <dgm:pt modelId="{BFE35887-8319-4C88-BF78-0CE6989738A1}" type="parTrans" cxnId="{5425AEDF-6118-439F-8D98-A11ECBDB5EF0}">
      <dgm:prSet/>
      <dgm:spPr/>
      <dgm:t>
        <a:bodyPr/>
        <a:lstStyle/>
        <a:p>
          <a:endParaRPr lang="en-US"/>
        </a:p>
      </dgm:t>
    </dgm:pt>
    <dgm:pt modelId="{29DBB2D9-0510-4424-8342-2E02DF20BC09}" type="sibTrans" cxnId="{5425AEDF-6118-439F-8D98-A11ECBDB5EF0}">
      <dgm:prSet/>
      <dgm:spPr/>
      <dgm:t>
        <a:bodyPr/>
        <a:lstStyle/>
        <a:p>
          <a:endParaRPr lang="en-US"/>
        </a:p>
      </dgm:t>
    </dgm:pt>
    <dgm:pt modelId="{5C9B6F0C-14DE-42D7-88D5-B0221A97281A}">
      <dgm:prSet/>
      <dgm:spPr/>
      <dgm:t>
        <a:bodyPr/>
        <a:lstStyle/>
        <a:p>
          <a:r>
            <a:rPr lang="en-IN"/>
            <a:t>Interpreter Pattern</a:t>
          </a:r>
          <a:endParaRPr lang="en-US"/>
        </a:p>
      </dgm:t>
    </dgm:pt>
    <dgm:pt modelId="{7520A9C8-43C0-4134-8010-68FF88396C32}" type="parTrans" cxnId="{B9EAF608-C8C9-469A-A29D-6EADCAAD8A1B}">
      <dgm:prSet/>
      <dgm:spPr/>
      <dgm:t>
        <a:bodyPr/>
        <a:lstStyle/>
        <a:p>
          <a:endParaRPr lang="en-US"/>
        </a:p>
      </dgm:t>
    </dgm:pt>
    <dgm:pt modelId="{B8324018-67F9-441B-88F0-735577D732E0}" type="sibTrans" cxnId="{B9EAF608-C8C9-469A-A29D-6EADCAAD8A1B}">
      <dgm:prSet/>
      <dgm:spPr/>
      <dgm:t>
        <a:bodyPr/>
        <a:lstStyle/>
        <a:p>
          <a:endParaRPr lang="en-US"/>
        </a:p>
      </dgm:t>
    </dgm:pt>
    <dgm:pt modelId="{41504B68-9619-4323-92C2-1D2CA4862732}">
      <dgm:prSet/>
      <dgm:spPr/>
      <dgm:t>
        <a:bodyPr/>
        <a:lstStyle/>
        <a:p>
          <a:r>
            <a:rPr lang="en-IN"/>
            <a:t>Iterator Pattern</a:t>
          </a:r>
          <a:endParaRPr lang="en-US"/>
        </a:p>
      </dgm:t>
    </dgm:pt>
    <dgm:pt modelId="{B50A024A-E102-47D2-B8BE-AD381683691D}" type="parTrans" cxnId="{0CB584A8-9FEF-4D34-8E74-ED037B76F36C}">
      <dgm:prSet/>
      <dgm:spPr/>
      <dgm:t>
        <a:bodyPr/>
        <a:lstStyle/>
        <a:p>
          <a:endParaRPr lang="en-US"/>
        </a:p>
      </dgm:t>
    </dgm:pt>
    <dgm:pt modelId="{C88B7D59-5D14-446A-A066-C88E2F77A6A1}" type="sibTrans" cxnId="{0CB584A8-9FEF-4D34-8E74-ED037B76F36C}">
      <dgm:prSet/>
      <dgm:spPr/>
      <dgm:t>
        <a:bodyPr/>
        <a:lstStyle/>
        <a:p>
          <a:endParaRPr lang="en-US"/>
        </a:p>
      </dgm:t>
    </dgm:pt>
    <dgm:pt modelId="{AD88904E-1FA5-4766-B8CD-BB03A38C3CB6}">
      <dgm:prSet/>
      <dgm:spPr/>
      <dgm:t>
        <a:bodyPr/>
        <a:lstStyle/>
        <a:p>
          <a:r>
            <a:rPr lang="en-IN"/>
            <a:t>Mediator Pattern</a:t>
          </a:r>
          <a:endParaRPr lang="en-US"/>
        </a:p>
      </dgm:t>
    </dgm:pt>
    <dgm:pt modelId="{2F18DE5B-39DF-4D1E-AFEE-33B4490F7D62}" type="parTrans" cxnId="{BF10F134-14C5-46C7-97E7-974EB2004242}">
      <dgm:prSet/>
      <dgm:spPr/>
      <dgm:t>
        <a:bodyPr/>
        <a:lstStyle/>
        <a:p>
          <a:endParaRPr lang="en-US"/>
        </a:p>
      </dgm:t>
    </dgm:pt>
    <dgm:pt modelId="{EFC670E6-E427-4687-8385-E6812FF15A2D}" type="sibTrans" cxnId="{BF10F134-14C5-46C7-97E7-974EB2004242}">
      <dgm:prSet/>
      <dgm:spPr/>
      <dgm:t>
        <a:bodyPr/>
        <a:lstStyle/>
        <a:p>
          <a:endParaRPr lang="en-US"/>
        </a:p>
      </dgm:t>
    </dgm:pt>
    <dgm:pt modelId="{CA4CE2DD-C874-4064-A4E8-1348DFF127CE}">
      <dgm:prSet/>
      <dgm:spPr/>
      <dgm:t>
        <a:bodyPr/>
        <a:lstStyle/>
        <a:p>
          <a:r>
            <a:rPr lang="en-IN"/>
            <a:t>Memento Pattern</a:t>
          </a:r>
          <a:endParaRPr lang="en-US"/>
        </a:p>
      </dgm:t>
    </dgm:pt>
    <dgm:pt modelId="{6CCB18C4-09D1-482B-9D9C-5FAF8EE136BA}" type="parTrans" cxnId="{B4AE781B-E780-4C25-8442-123DED5AD8AF}">
      <dgm:prSet/>
      <dgm:spPr/>
      <dgm:t>
        <a:bodyPr/>
        <a:lstStyle/>
        <a:p>
          <a:endParaRPr lang="en-US"/>
        </a:p>
      </dgm:t>
    </dgm:pt>
    <dgm:pt modelId="{B8DE2D1F-F457-4D10-B7F0-4F9A89984ABD}" type="sibTrans" cxnId="{B4AE781B-E780-4C25-8442-123DED5AD8AF}">
      <dgm:prSet/>
      <dgm:spPr/>
      <dgm:t>
        <a:bodyPr/>
        <a:lstStyle/>
        <a:p>
          <a:endParaRPr lang="en-US"/>
        </a:p>
      </dgm:t>
    </dgm:pt>
    <dgm:pt modelId="{C2EB8236-E0F9-4349-B474-5182DC451155}">
      <dgm:prSet/>
      <dgm:spPr/>
      <dgm:t>
        <a:bodyPr/>
        <a:lstStyle/>
        <a:p>
          <a:r>
            <a:rPr lang="en-IN"/>
            <a:t>Observer Pattern</a:t>
          </a:r>
          <a:endParaRPr lang="en-US"/>
        </a:p>
      </dgm:t>
    </dgm:pt>
    <dgm:pt modelId="{D3F8ADBB-AD31-47A1-9B04-3FA243B9A5EE}" type="parTrans" cxnId="{D04E27CC-0252-47C5-B5A9-E391972BAB54}">
      <dgm:prSet/>
      <dgm:spPr/>
      <dgm:t>
        <a:bodyPr/>
        <a:lstStyle/>
        <a:p>
          <a:endParaRPr lang="en-US"/>
        </a:p>
      </dgm:t>
    </dgm:pt>
    <dgm:pt modelId="{2534E520-BB84-46B1-9860-D847CBF535BB}" type="sibTrans" cxnId="{D04E27CC-0252-47C5-B5A9-E391972BAB54}">
      <dgm:prSet/>
      <dgm:spPr/>
      <dgm:t>
        <a:bodyPr/>
        <a:lstStyle/>
        <a:p>
          <a:endParaRPr lang="en-US"/>
        </a:p>
      </dgm:t>
    </dgm:pt>
    <dgm:pt modelId="{156401DD-05DC-493F-B26B-920F38B97211}">
      <dgm:prSet/>
      <dgm:spPr/>
      <dgm:t>
        <a:bodyPr/>
        <a:lstStyle/>
        <a:p>
          <a:r>
            <a:rPr lang="en-IN"/>
            <a:t>State Pattern</a:t>
          </a:r>
          <a:endParaRPr lang="en-US"/>
        </a:p>
      </dgm:t>
    </dgm:pt>
    <dgm:pt modelId="{7802F90B-0919-4EA8-BBF9-979572E7C726}" type="parTrans" cxnId="{6BF5F4B7-80C2-4454-B6C5-D23F9086D770}">
      <dgm:prSet/>
      <dgm:spPr/>
      <dgm:t>
        <a:bodyPr/>
        <a:lstStyle/>
        <a:p>
          <a:endParaRPr lang="en-US"/>
        </a:p>
      </dgm:t>
    </dgm:pt>
    <dgm:pt modelId="{FEA6DD9A-96D9-457B-9A56-6A1831C1E48C}" type="sibTrans" cxnId="{6BF5F4B7-80C2-4454-B6C5-D23F9086D770}">
      <dgm:prSet/>
      <dgm:spPr/>
      <dgm:t>
        <a:bodyPr/>
        <a:lstStyle/>
        <a:p>
          <a:endParaRPr lang="en-US"/>
        </a:p>
      </dgm:t>
    </dgm:pt>
    <dgm:pt modelId="{A25CF0E3-3B5D-4CD4-964C-43CD44A4D406}">
      <dgm:prSet/>
      <dgm:spPr/>
      <dgm:t>
        <a:bodyPr/>
        <a:lstStyle/>
        <a:p>
          <a:r>
            <a:rPr lang="en-IN"/>
            <a:t>Strategy Pattern</a:t>
          </a:r>
          <a:endParaRPr lang="en-US"/>
        </a:p>
      </dgm:t>
    </dgm:pt>
    <dgm:pt modelId="{C633D291-6E07-416B-84BF-468869D76A5B}" type="parTrans" cxnId="{73514ED6-872B-48F3-BC77-5FF02CAFD892}">
      <dgm:prSet/>
      <dgm:spPr/>
      <dgm:t>
        <a:bodyPr/>
        <a:lstStyle/>
        <a:p>
          <a:endParaRPr lang="en-US"/>
        </a:p>
      </dgm:t>
    </dgm:pt>
    <dgm:pt modelId="{A58308E2-358D-4E3D-9CF8-379807F2D143}" type="sibTrans" cxnId="{73514ED6-872B-48F3-BC77-5FF02CAFD892}">
      <dgm:prSet/>
      <dgm:spPr/>
      <dgm:t>
        <a:bodyPr/>
        <a:lstStyle/>
        <a:p>
          <a:endParaRPr lang="en-US"/>
        </a:p>
      </dgm:t>
    </dgm:pt>
    <dgm:pt modelId="{DD3E8F70-3E9E-4818-B524-24F71B2FBF17}">
      <dgm:prSet/>
      <dgm:spPr/>
      <dgm:t>
        <a:bodyPr/>
        <a:lstStyle/>
        <a:p>
          <a:r>
            <a:rPr lang="en-IN"/>
            <a:t>Template Pattern</a:t>
          </a:r>
          <a:endParaRPr lang="en-US"/>
        </a:p>
      </dgm:t>
    </dgm:pt>
    <dgm:pt modelId="{AA17668D-808D-4535-A6E7-EB837FD17B8B}" type="parTrans" cxnId="{A0082531-E412-4EAF-AAFC-75EC8A27F933}">
      <dgm:prSet/>
      <dgm:spPr/>
      <dgm:t>
        <a:bodyPr/>
        <a:lstStyle/>
        <a:p>
          <a:endParaRPr lang="en-US"/>
        </a:p>
      </dgm:t>
    </dgm:pt>
    <dgm:pt modelId="{AE4A4C77-9BD0-42AE-8639-B12B59C6AB6D}" type="sibTrans" cxnId="{A0082531-E412-4EAF-AAFC-75EC8A27F933}">
      <dgm:prSet/>
      <dgm:spPr/>
      <dgm:t>
        <a:bodyPr/>
        <a:lstStyle/>
        <a:p>
          <a:endParaRPr lang="en-US"/>
        </a:p>
      </dgm:t>
    </dgm:pt>
    <dgm:pt modelId="{C25E20BD-AC12-41A2-B26C-E84FC3EB6E1A}">
      <dgm:prSet/>
      <dgm:spPr/>
      <dgm:t>
        <a:bodyPr/>
        <a:lstStyle/>
        <a:p>
          <a:r>
            <a:rPr lang="en-IN"/>
            <a:t>Visitor Pattern</a:t>
          </a:r>
          <a:endParaRPr lang="en-US"/>
        </a:p>
      </dgm:t>
    </dgm:pt>
    <dgm:pt modelId="{F26059CF-42B5-4744-BAB8-1718DF0CE537}" type="parTrans" cxnId="{EF5C5D25-2B8B-4FCF-AB20-D4969399A347}">
      <dgm:prSet/>
      <dgm:spPr/>
      <dgm:t>
        <a:bodyPr/>
        <a:lstStyle/>
        <a:p>
          <a:endParaRPr lang="en-US"/>
        </a:p>
      </dgm:t>
    </dgm:pt>
    <dgm:pt modelId="{95BAD02B-C2B1-4129-864B-00A2F73D0ECF}" type="sibTrans" cxnId="{EF5C5D25-2B8B-4FCF-AB20-D4969399A347}">
      <dgm:prSet/>
      <dgm:spPr/>
      <dgm:t>
        <a:bodyPr/>
        <a:lstStyle/>
        <a:p>
          <a:endParaRPr lang="en-US"/>
        </a:p>
      </dgm:t>
    </dgm:pt>
    <dgm:pt modelId="{6E25FC20-77CA-4213-A701-A356ACC5D6D9}" type="pres">
      <dgm:prSet presAssocID="{D831B181-1A9F-40E4-AD6B-C1C55F128E1F}" presName="diagram" presStyleCnt="0">
        <dgm:presLayoutVars>
          <dgm:dir/>
          <dgm:resizeHandles val="exact"/>
        </dgm:presLayoutVars>
      </dgm:prSet>
      <dgm:spPr/>
    </dgm:pt>
    <dgm:pt modelId="{A1949482-8B01-4C73-BA10-3472B12DB3C5}" type="pres">
      <dgm:prSet presAssocID="{47F3BB4E-53C4-4CD9-8E30-26B0C12E9E40}" presName="node" presStyleLbl="node1" presStyleIdx="0" presStyleCnt="11">
        <dgm:presLayoutVars>
          <dgm:bulletEnabled val="1"/>
        </dgm:presLayoutVars>
      </dgm:prSet>
      <dgm:spPr/>
    </dgm:pt>
    <dgm:pt modelId="{C045997E-CDA0-4E8C-859A-A4D4CC430F0D}" type="pres">
      <dgm:prSet presAssocID="{668BA3C8-A76E-42B5-876E-D253E913DED8}" presName="sibTrans" presStyleCnt="0"/>
      <dgm:spPr/>
    </dgm:pt>
    <dgm:pt modelId="{146874BE-BF80-40D5-B796-A6B00E7760EE}" type="pres">
      <dgm:prSet presAssocID="{4F28E659-2AC1-4A3B-AD3C-793A4CEC5096}" presName="node" presStyleLbl="node1" presStyleIdx="1" presStyleCnt="11">
        <dgm:presLayoutVars>
          <dgm:bulletEnabled val="1"/>
        </dgm:presLayoutVars>
      </dgm:prSet>
      <dgm:spPr/>
    </dgm:pt>
    <dgm:pt modelId="{D92997FD-88DD-4A7C-80BC-3710328B858F}" type="pres">
      <dgm:prSet presAssocID="{29DBB2D9-0510-4424-8342-2E02DF20BC09}" presName="sibTrans" presStyleCnt="0"/>
      <dgm:spPr/>
    </dgm:pt>
    <dgm:pt modelId="{1F30175C-3158-4D63-AF26-B636AB4A0A05}" type="pres">
      <dgm:prSet presAssocID="{5C9B6F0C-14DE-42D7-88D5-B0221A97281A}" presName="node" presStyleLbl="node1" presStyleIdx="2" presStyleCnt="11">
        <dgm:presLayoutVars>
          <dgm:bulletEnabled val="1"/>
        </dgm:presLayoutVars>
      </dgm:prSet>
      <dgm:spPr/>
    </dgm:pt>
    <dgm:pt modelId="{69AA60C7-D487-48CE-88CD-CC7D0874A65D}" type="pres">
      <dgm:prSet presAssocID="{B8324018-67F9-441B-88F0-735577D732E0}" presName="sibTrans" presStyleCnt="0"/>
      <dgm:spPr/>
    </dgm:pt>
    <dgm:pt modelId="{BA231E3A-BA08-4022-AEB9-DE82B5885F36}" type="pres">
      <dgm:prSet presAssocID="{41504B68-9619-4323-92C2-1D2CA4862732}" presName="node" presStyleLbl="node1" presStyleIdx="3" presStyleCnt="11">
        <dgm:presLayoutVars>
          <dgm:bulletEnabled val="1"/>
        </dgm:presLayoutVars>
      </dgm:prSet>
      <dgm:spPr/>
    </dgm:pt>
    <dgm:pt modelId="{430967B2-062A-44EE-BF4B-9F15D19007A2}" type="pres">
      <dgm:prSet presAssocID="{C88B7D59-5D14-446A-A066-C88E2F77A6A1}" presName="sibTrans" presStyleCnt="0"/>
      <dgm:spPr/>
    </dgm:pt>
    <dgm:pt modelId="{75492F8D-017E-4729-A4B3-8A53988F693F}" type="pres">
      <dgm:prSet presAssocID="{AD88904E-1FA5-4766-B8CD-BB03A38C3CB6}" presName="node" presStyleLbl="node1" presStyleIdx="4" presStyleCnt="11">
        <dgm:presLayoutVars>
          <dgm:bulletEnabled val="1"/>
        </dgm:presLayoutVars>
      </dgm:prSet>
      <dgm:spPr/>
    </dgm:pt>
    <dgm:pt modelId="{857B3C01-C59E-4291-AB14-25B522A6AA89}" type="pres">
      <dgm:prSet presAssocID="{EFC670E6-E427-4687-8385-E6812FF15A2D}" presName="sibTrans" presStyleCnt="0"/>
      <dgm:spPr/>
    </dgm:pt>
    <dgm:pt modelId="{14D5DAD2-4BF5-4CD1-B7C5-5670508D5161}" type="pres">
      <dgm:prSet presAssocID="{CA4CE2DD-C874-4064-A4E8-1348DFF127CE}" presName="node" presStyleLbl="node1" presStyleIdx="5" presStyleCnt="11">
        <dgm:presLayoutVars>
          <dgm:bulletEnabled val="1"/>
        </dgm:presLayoutVars>
      </dgm:prSet>
      <dgm:spPr/>
    </dgm:pt>
    <dgm:pt modelId="{69B766CE-3707-4A5E-9A2B-F8CE1937B462}" type="pres">
      <dgm:prSet presAssocID="{B8DE2D1F-F457-4D10-B7F0-4F9A89984ABD}" presName="sibTrans" presStyleCnt="0"/>
      <dgm:spPr/>
    </dgm:pt>
    <dgm:pt modelId="{98DE1F1D-E168-4F15-8B44-A635E9F65DED}" type="pres">
      <dgm:prSet presAssocID="{C2EB8236-E0F9-4349-B474-5182DC451155}" presName="node" presStyleLbl="node1" presStyleIdx="6" presStyleCnt="11">
        <dgm:presLayoutVars>
          <dgm:bulletEnabled val="1"/>
        </dgm:presLayoutVars>
      </dgm:prSet>
      <dgm:spPr/>
    </dgm:pt>
    <dgm:pt modelId="{BE954830-6BCB-451F-B290-805763481AC9}" type="pres">
      <dgm:prSet presAssocID="{2534E520-BB84-46B1-9860-D847CBF535BB}" presName="sibTrans" presStyleCnt="0"/>
      <dgm:spPr/>
    </dgm:pt>
    <dgm:pt modelId="{26951759-113E-47FB-9B6D-9B55C45108FC}" type="pres">
      <dgm:prSet presAssocID="{156401DD-05DC-493F-B26B-920F38B97211}" presName="node" presStyleLbl="node1" presStyleIdx="7" presStyleCnt="11">
        <dgm:presLayoutVars>
          <dgm:bulletEnabled val="1"/>
        </dgm:presLayoutVars>
      </dgm:prSet>
      <dgm:spPr/>
    </dgm:pt>
    <dgm:pt modelId="{FB7CE95F-C2E5-4D47-8588-38F1AF2FCF85}" type="pres">
      <dgm:prSet presAssocID="{FEA6DD9A-96D9-457B-9A56-6A1831C1E48C}" presName="sibTrans" presStyleCnt="0"/>
      <dgm:spPr/>
    </dgm:pt>
    <dgm:pt modelId="{5DD47C5B-8AC5-4181-93D0-4DA088DC330C}" type="pres">
      <dgm:prSet presAssocID="{A25CF0E3-3B5D-4CD4-964C-43CD44A4D406}" presName="node" presStyleLbl="node1" presStyleIdx="8" presStyleCnt="11">
        <dgm:presLayoutVars>
          <dgm:bulletEnabled val="1"/>
        </dgm:presLayoutVars>
      </dgm:prSet>
      <dgm:spPr/>
    </dgm:pt>
    <dgm:pt modelId="{962E6041-DF24-4AAA-AAC4-F0BCB4847BB1}" type="pres">
      <dgm:prSet presAssocID="{A58308E2-358D-4E3D-9CF8-379807F2D143}" presName="sibTrans" presStyleCnt="0"/>
      <dgm:spPr/>
    </dgm:pt>
    <dgm:pt modelId="{4055EB2D-838B-4C56-B714-D20534BF77ED}" type="pres">
      <dgm:prSet presAssocID="{DD3E8F70-3E9E-4818-B524-24F71B2FBF17}" presName="node" presStyleLbl="node1" presStyleIdx="9" presStyleCnt="11">
        <dgm:presLayoutVars>
          <dgm:bulletEnabled val="1"/>
        </dgm:presLayoutVars>
      </dgm:prSet>
      <dgm:spPr/>
    </dgm:pt>
    <dgm:pt modelId="{C4901697-4FDD-4FC5-B615-DA65BFF46207}" type="pres">
      <dgm:prSet presAssocID="{AE4A4C77-9BD0-42AE-8639-B12B59C6AB6D}" presName="sibTrans" presStyleCnt="0"/>
      <dgm:spPr/>
    </dgm:pt>
    <dgm:pt modelId="{24302B4B-2204-4ABB-9B34-2C8AB3E1D245}" type="pres">
      <dgm:prSet presAssocID="{C25E20BD-AC12-41A2-B26C-E84FC3EB6E1A}" presName="node" presStyleLbl="node1" presStyleIdx="10" presStyleCnt="11">
        <dgm:presLayoutVars>
          <dgm:bulletEnabled val="1"/>
        </dgm:presLayoutVars>
      </dgm:prSet>
      <dgm:spPr/>
    </dgm:pt>
  </dgm:ptLst>
  <dgm:cxnLst>
    <dgm:cxn modelId="{B9EAF608-C8C9-469A-A29D-6EADCAAD8A1B}" srcId="{D831B181-1A9F-40E4-AD6B-C1C55F128E1F}" destId="{5C9B6F0C-14DE-42D7-88D5-B0221A97281A}" srcOrd="2" destOrd="0" parTransId="{7520A9C8-43C0-4134-8010-68FF88396C32}" sibTransId="{B8324018-67F9-441B-88F0-735577D732E0}"/>
    <dgm:cxn modelId="{44F4191A-080B-4157-B6B8-1494D89F87FE}" type="presOf" srcId="{4F28E659-2AC1-4A3B-AD3C-793A4CEC5096}" destId="{146874BE-BF80-40D5-B796-A6B00E7760EE}" srcOrd="0" destOrd="0" presId="urn:microsoft.com/office/officeart/2005/8/layout/default"/>
    <dgm:cxn modelId="{B4AE781B-E780-4C25-8442-123DED5AD8AF}" srcId="{D831B181-1A9F-40E4-AD6B-C1C55F128E1F}" destId="{CA4CE2DD-C874-4064-A4E8-1348DFF127CE}" srcOrd="5" destOrd="0" parTransId="{6CCB18C4-09D1-482B-9D9C-5FAF8EE136BA}" sibTransId="{B8DE2D1F-F457-4D10-B7F0-4F9A89984ABD}"/>
    <dgm:cxn modelId="{8332161E-829E-4648-A97E-BF5CA044A6EA}" type="presOf" srcId="{A25CF0E3-3B5D-4CD4-964C-43CD44A4D406}" destId="{5DD47C5B-8AC5-4181-93D0-4DA088DC330C}" srcOrd="0" destOrd="0" presId="urn:microsoft.com/office/officeart/2005/8/layout/default"/>
    <dgm:cxn modelId="{41216C21-6CF9-4B94-9C5A-B5FE4B2F45BC}" type="presOf" srcId="{C25E20BD-AC12-41A2-B26C-E84FC3EB6E1A}" destId="{24302B4B-2204-4ABB-9B34-2C8AB3E1D245}" srcOrd="0" destOrd="0" presId="urn:microsoft.com/office/officeart/2005/8/layout/default"/>
    <dgm:cxn modelId="{EF5C5D25-2B8B-4FCF-AB20-D4969399A347}" srcId="{D831B181-1A9F-40E4-AD6B-C1C55F128E1F}" destId="{C25E20BD-AC12-41A2-B26C-E84FC3EB6E1A}" srcOrd="10" destOrd="0" parTransId="{F26059CF-42B5-4744-BAB8-1718DF0CE537}" sibTransId="{95BAD02B-C2B1-4129-864B-00A2F73D0ECF}"/>
    <dgm:cxn modelId="{A0082531-E412-4EAF-AAFC-75EC8A27F933}" srcId="{D831B181-1A9F-40E4-AD6B-C1C55F128E1F}" destId="{DD3E8F70-3E9E-4818-B524-24F71B2FBF17}" srcOrd="9" destOrd="0" parTransId="{AA17668D-808D-4535-A6E7-EB837FD17B8B}" sibTransId="{AE4A4C77-9BD0-42AE-8639-B12B59C6AB6D}"/>
    <dgm:cxn modelId="{11DC0D33-8254-41A9-9BC4-FE0E746C38F4}" type="presOf" srcId="{5C9B6F0C-14DE-42D7-88D5-B0221A97281A}" destId="{1F30175C-3158-4D63-AF26-B636AB4A0A05}" srcOrd="0" destOrd="0" presId="urn:microsoft.com/office/officeart/2005/8/layout/default"/>
    <dgm:cxn modelId="{BF10F134-14C5-46C7-97E7-974EB2004242}" srcId="{D831B181-1A9F-40E4-AD6B-C1C55F128E1F}" destId="{AD88904E-1FA5-4766-B8CD-BB03A38C3CB6}" srcOrd="4" destOrd="0" parTransId="{2F18DE5B-39DF-4D1E-AFEE-33B4490F7D62}" sibTransId="{EFC670E6-E427-4687-8385-E6812FF15A2D}"/>
    <dgm:cxn modelId="{13279647-42D1-441C-9B5C-EB38B1B853FA}" type="presOf" srcId="{D831B181-1A9F-40E4-AD6B-C1C55F128E1F}" destId="{6E25FC20-77CA-4213-A701-A356ACC5D6D9}" srcOrd="0" destOrd="0" presId="urn:microsoft.com/office/officeart/2005/8/layout/default"/>
    <dgm:cxn modelId="{4D70F34C-A730-48F6-A7EE-579156C8AF19}" type="presOf" srcId="{C2EB8236-E0F9-4349-B474-5182DC451155}" destId="{98DE1F1D-E168-4F15-8B44-A635E9F65DED}" srcOrd="0" destOrd="0" presId="urn:microsoft.com/office/officeart/2005/8/layout/default"/>
    <dgm:cxn modelId="{D882A085-6F55-42B5-9A02-6C4D775BABB7}" type="presOf" srcId="{41504B68-9619-4323-92C2-1D2CA4862732}" destId="{BA231E3A-BA08-4022-AEB9-DE82B5885F36}" srcOrd="0" destOrd="0" presId="urn:microsoft.com/office/officeart/2005/8/layout/default"/>
    <dgm:cxn modelId="{F693548C-F453-4EA8-9092-567875D0C932}" srcId="{D831B181-1A9F-40E4-AD6B-C1C55F128E1F}" destId="{47F3BB4E-53C4-4CD9-8E30-26B0C12E9E40}" srcOrd="0" destOrd="0" parTransId="{6B3BB7FC-8B10-45BE-8DFF-80A1364EC1CD}" sibTransId="{668BA3C8-A76E-42B5-876E-D253E913DED8}"/>
    <dgm:cxn modelId="{D06E2DA4-AD4A-497B-9A2C-350EDC969DD8}" type="presOf" srcId="{CA4CE2DD-C874-4064-A4E8-1348DFF127CE}" destId="{14D5DAD2-4BF5-4CD1-B7C5-5670508D5161}" srcOrd="0" destOrd="0" presId="urn:microsoft.com/office/officeart/2005/8/layout/default"/>
    <dgm:cxn modelId="{1B3E6EA5-CDE0-4B5B-A1D6-3E28C8339504}" type="presOf" srcId="{AD88904E-1FA5-4766-B8CD-BB03A38C3CB6}" destId="{75492F8D-017E-4729-A4B3-8A53988F693F}" srcOrd="0" destOrd="0" presId="urn:microsoft.com/office/officeart/2005/8/layout/default"/>
    <dgm:cxn modelId="{8A9230A7-A4CD-4DF4-B0F5-1E4D86CDA69F}" type="presOf" srcId="{47F3BB4E-53C4-4CD9-8E30-26B0C12E9E40}" destId="{A1949482-8B01-4C73-BA10-3472B12DB3C5}" srcOrd="0" destOrd="0" presId="urn:microsoft.com/office/officeart/2005/8/layout/default"/>
    <dgm:cxn modelId="{0CB584A8-9FEF-4D34-8E74-ED037B76F36C}" srcId="{D831B181-1A9F-40E4-AD6B-C1C55F128E1F}" destId="{41504B68-9619-4323-92C2-1D2CA4862732}" srcOrd="3" destOrd="0" parTransId="{B50A024A-E102-47D2-B8BE-AD381683691D}" sibTransId="{C88B7D59-5D14-446A-A066-C88E2F77A6A1}"/>
    <dgm:cxn modelId="{6BF5F4B7-80C2-4454-B6C5-D23F9086D770}" srcId="{D831B181-1A9F-40E4-AD6B-C1C55F128E1F}" destId="{156401DD-05DC-493F-B26B-920F38B97211}" srcOrd="7" destOrd="0" parTransId="{7802F90B-0919-4EA8-BBF9-979572E7C726}" sibTransId="{FEA6DD9A-96D9-457B-9A56-6A1831C1E48C}"/>
    <dgm:cxn modelId="{D04E27CC-0252-47C5-B5A9-E391972BAB54}" srcId="{D831B181-1A9F-40E4-AD6B-C1C55F128E1F}" destId="{C2EB8236-E0F9-4349-B474-5182DC451155}" srcOrd="6" destOrd="0" parTransId="{D3F8ADBB-AD31-47A1-9B04-3FA243B9A5EE}" sibTransId="{2534E520-BB84-46B1-9860-D847CBF535BB}"/>
    <dgm:cxn modelId="{73514ED6-872B-48F3-BC77-5FF02CAFD892}" srcId="{D831B181-1A9F-40E4-AD6B-C1C55F128E1F}" destId="{A25CF0E3-3B5D-4CD4-964C-43CD44A4D406}" srcOrd="8" destOrd="0" parTransId="{C633D291-6E07-416B-84BF-468869D76A5B}" sibTransId="{A58308E2-358D-4E3D-9CF8-379807F2D143}"/>
    <dgm:cxn modelId="{5425AEDF-6118-439F-8D98-A11ECBDB5EF0}" srcId="{D831B181-1A9F-40E4-AD6B-C1C55F128E1F}" destId="{4F28E659-2AC1-4A3B-AD3C-793A4CEC5096}" srcOrd="1" destOrd="0" parTransId="{BFE35887-8319-4C88-BF78-0CE6989738A1}" sibTransId="{29DBB2D9-0510-4424-8342-2E02DF20BC09}"/>
    <dgm:cxn modelId="{3A4EAEE3-8042-4AFB-A689-7176E9D999EE}" type="presOf" srcId="{156401DD-05DC-493F-B26B-920F38B97211}" destId="{26951759-113E-47FB-9B6D-9B55C45108FC}" srcOrd="0" destOrd="0" presId="urn:microsoft.com/office/officeart/2005/8/layout/default"/>
    <dgm:cxn modelId="{832E8CEE-A6AD-4C71-9AD6-9DF982C53638}" type="presOf" srcId="{DD3E8F70-3E9E-4818-B524-24F71B2FBF17}" destId="{4055EB2D-838B-4C56-B714-D20534BF77ED}" srcOrd="0" destOrd="0" presId="urn:microsoft.com/office/officeart/2005/8/layout/default"/>
    <dgm:cxn modelId="{E76BBCFA-EF5E-44AA-A848-C5FDD0D63D99}" type="presParOf" srcId="{6E25FC20-77CA-4213-A701-A356ACC5D6D9}" destId="{A1949482-8B01-4C73-BA10-3472B12DB3C5}" srcOrd="0" destOrd="0" presId="urn:microsoft.com/office/officeart/2005/8/layout/default"/>
    <dgm:cxn modelId="{E3E27010-9741-4EBD-83FF-0BECEF4D8D2B}" type="presParOf" srcId="{6E25FC20-77CA-4213-A701-A356ACC5D6D9}" destId="{C045997E-CDA0-4E8C-859A-A4D4CC430F0D}" srcOrd="1" destOrd="0" presId="urn:microsoft.com/office/officeart/2005/8/layout/default"/>
    <dgm:cxn modelId="{F0937925-2C76-4CA3-A36E-73E4DFF17E3F}" type="presParOf" srcId="{6E25FC20-77CA-4213-A701-A356ACC5D6D9}" destId="{146874BE-BF80-40D5-B796-A6B00E7760EE}" srcOrd="2" destOrd="0" presId="urn:microsoft.com/office/officeart/2005/8/layout/default"/>
    <dgm:cxn modelId="{8249A8D3-79C4-4574-9CEE-382A6D35668A}" type="presParOf" srcId="{6E25FC20-77CA-4213-A701-A356ACC5D6D9}" destId="{D92997FD-88DD-4A7C-80BC-3710328B858F}" srcOrd="3" destOrd="0" presId="urn:microsoft.com/office/officeart/2005/8/layout/default"/>
    <dgm:cxn modelId="{1B77705F-77A0-4802-B653-68659BA0D22B}" type="presParOf" srcId="{6E25FC20-77CA-4213-A701-A356ACC5D6D9}" destId="{1F30175C-3158-4D63-AF26-B636AB4A0A05}" srcOrd="4" destOrd="0" presId="urn:microsoft.com/office/officeart/2005/8/layout/default"/>
    <dgm:cxn modelId="{38A63F37-CDCC-482B-B9BC-10CC6C2552DD}" type="presParOf" srcId="{6E25FC20-77CA-4213-A701-A356ACC5D6D9}" destId="{69AA60C7-D487-48CE-88CD-CC7D0874A65D}" srcOrd="5" destOrd="0" presId="urn:microsoft.com/office/officeart/2005/8/layout/default"/>
    <dgm:cxn modelId="{C0C308FF-B8EC-4222-9EF7-AEB924AEC252}" type="presParOf" srcId="{6E25FC20-77CA-4213-A701-A356ACC5D6D9}" destId="{BA231E3A-BA08-4022-AEB9-DE82B5885F36}" srcOrd="6" destOrd="0" presId="urn:microsoft.com/office/officeart/2005/8/layout/default"/>
    <dgm:cxn modelId="{A44B1669-FDB7-427D-9330-DDD12AB3A2F4}" type="presParOf" srcId="{6E25FC20-77CA-4213-A701-A356ACC5D6D9}" destId="{430967B2-062A-44EE-BF4B-9F15D19007A2}" srcOrd="7" destOrd="0" presId="urn:microsoft.com/office/officeart/2005/8/layout/default"/>
    <dgm:cxn modelId="{FA815ECE-C6C5-4A4A-B4FD-F6432EB020DF}" type="presParOf" srcId="{6E25FC20-77CA-4213-A701-A356ACC5D6D9}" destId="{75492F8D-017E-4729-A4B3-8A53988F693F}" srcOrd="8" destOrd="0" presId="urn:microsoft.com/office/officeart/2005/8/layout/default"/>
    <dgm:cxn modelId="{81BE3964-AD99-4FA7-AB5B-494A70ED0394}" type="presParOf" srcId="{6E25FC20-77CA-4213-A701-A356ACC5D6D9}" destId="{857B3C01-C59E-4291-AB14-25B522A6AA89}" srcOrd="9" destOrd="0" presId="urn:microsoft.com/office/officeart/2005/8/layout/default"/>
    <dgm:cxn modelId="{EA2ECC93-562A-451A-9D29-3E7022763E09}" type="presParOf" srcId="{6E25FC20-77CA-4213-A701-A356ACC5D6D9}" destId="{14D5DAD2-4BF5-4CD1-B7C5-5670508D5161}" srcOrd="10" destOrd="0" presId="urn:microsoft.com/office/officeart/2005/8/layout/default"/>
    <dgm:cxn modelId="{A0D783CD-532A-418A-9161-E043BC53CF23}" type="presParOf" srcId="{6E25FC20-77CA-4213-A701-A356ACC5D6D9}" destId="{69B766CE-3707-4A5E-9A2B-F8CE1937B462}" srcOrd="11" destOrd="0" presId="urn:microsoft.com/office/officeart/2005/8/layout/default"/>
    <dgm:cxn modelId="{6D84FCE8-D87D-4799-ABB1-3FBC8228F017}" type="presParOf" srcId="{6E25FC20-77CA-4213-A701-A356ACC5D6D9}" destId="{98DE1F1D-E168-4F15-8B44-A635E9F65DED}" srcOrd="12" destOrd="0" presId="urn:microsoft.com/office/officeart/2005/8/layout/default"/>
    <dgm:cxn modelId="{0927103A-6F8C-4F98-990D-BCE48AF94552}" type="presParOf" srcId="{6E25FC20-77CA-4213-A701-A356ACC5D6D9}" destId="{BE954830-6BCB-451F-B290-805763481AC9}" srcOrd="13" destOrd="0" presId="urn:microsoft.com/office/officeart/2005/8/layout/default"/>
    <dgm:cxn modelId="{F49ABDB4-4480-4AC9-9E68-18CFF0003DC9}" type="presParOf" srcId="{6E25FC20-77CA-4213-A701-A356ACC5D6D9}" destId="{26951759-113E-47FB-9B6D-9B55C45108FC}" srcOrd="14" destOrd="0" presId="urn:microsoft.com/office/officeart/2005/8/layout/default"/>
    <dgm:cxn modelId="{2055DB05-4F82-4FB0-B6F4-D9982864D9F5}" type="presParOf" srcId="{6E25FC20-77CA-4213-A701-A356ACC5D6D9}" destId="{FB7CE95F-C2E5-4D47-8588-38F1AF2FCF85}" srcOrd="15" destOrd="0" presId="urn:microsoft.com/office/officeart/2005/8/layout/default"/>
    <dgm:cxn modelId="{61C842FE-C604-42A9-A1C3-7F4143B75BD8}" type="presParOf" srcId="{6E25FC20-77CA-4213-A701-A356ACC5D6D9}" destId="{5DD47C5B-8AC5-4181-93D0-4DA088DC330C}" srcOrd="16" destOrd="0" presId="urn:microsoft.com/office/officeart/2005/8/layout/default"/>
    <dgm:cxn modelId="{A53F6960-237C-4D23-9F40-7D5BB0BB9644}" type="presParOf" srcId="{6E25FC20-77CA-4213-A701-A356ACC5D6D9}" destId="{962E6041-DF24-4AAA-AAC4-F0BCB4847BB1}" srcOrd="17" destOrd="0" presId="urn:microsoft.com/office/officeart/2005/8/layout/default"/>
    <dgm:cxn modelId="{46111992-A156-4382-A599-DEFF5A944604}" type="presParOf" srcId="{6E25FC20-77CA-4213-A701-A356ACC5D6D9}" destId="{4055EB2D-838B-4C56-B714-D20534BF77ED}" srcOrd="18" destOrd="0" presId="urn:microsoft.com/office/officeart/2005/8/layout/default"/>
    <dgm:cxn modelId="{0765AA95-8007-496B-AAA1-5D2724A038A8}" type="presParOf" srcId="{6E25FC20-77CA-4213-A701-A356ACC5D6D9}" destId="{C4901697-4FDD-4FC5-B615-DA65BFF46207}" srcOrd="19" destOrd="0" presId="urn:microsoft.com/office/officeart/2005/8/layout/default"/>
    <dgm:cxn modelId="{57A38BAD-95A5-4767-8DC8-C1D9953C83C6}" type="presParOf" srcId="{6E25FC20-77CA-4213-A701-A356ACC5D6D9}" destId="{24302B4B-2204-4ABB-9B34-2C8AB3E1D245}"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607B93-AAFA-4D57-A180-8B8AB409FFBD}"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67116E3E-E7D5-40C7-841A-FDA037302D82}">
      <dgm:prSet/>
      <dgm:spPr/>
      <dgm:t>
        <a:bodyPr/>
        <a:lstStyle/>
        <a:p>
          <a:r>
            <a:rPr lang="en-US"/>
            <a:t>In chain of responsibility, sender sends a request to a chain of objects. The request can be handled by any object in the chain.</a:t>
          </a:r>
        </a:p>
      </dgm:t>
    </dgm:pt>
    <dgm:pt modelId="{2CA91393-DA02-4AC9-A0AF-6B719CE56E9E}" type="parTrans" cxnId="{C213EFD2-C2BC-42D8-BC93-37EB3FC05795}">
      <dgm:prSet/>
      <dgm:spPr/>
      <dgm:t>
        <a:bodyPr/>
        <a:lstStyle/>
        <a:p>
          <a:endParaRPr lang="en-US"/>
        </a:p>
      </dgm:t>
    </dgm:pt>
    <dgm:pt modelId="{813392A9-CF0E-43B4-BC1F-8D369EC5EB7B}" type="sibTrans" cxnId="{C213EFD2-C2BC-42D8-BC93-37EB3FC05795}">
      <dgm:prSet/>
      <dgm:spPr/>
      <dgm:t>
        <a:bodyPr/>
        <a:lstStyle/>
        <a:p>
          <a:endParaRPr lang="en-US"/>
        </a:p>
      </dgm:t>
    </dgm:pt>
    <dgm:pt modelId="{24FE0F59-D8E2-4FB3-907B-B1E7AA0EE267}">
      <dgm:prSet/>
      <dgm:spPr/>
      <dgm:t>
        <a:bodyPr/>
        <a:lstStyle/>
        <a:p>
          <a:r>
            <a:rPr lang="en-US"/>
            <a:t>In other words, we can say that normally each receiver contains reference of another receiver. If one object cannot handle the request then it passes the same to the next receiver and so on.</a:t>
          </a:r>
        </a:p>
      </dgm:t>
    </dgm:pt>
    <dgm:pt modelId="{6FC8EF00-EB41-4902-813F-38409D277F55}" type="parTrans" cxnId="{17E85157-1819-49C5-8D00-A31FFC915A25}">
      <dgm:prSet/>
      <dgm:spPr/>
      <dgm:t>
        <a:bodyPr/>
        <a:lstStyle/>
        <a:p>
          <a:endParaRPr lang="en-US"/>
        </a:p>
      </dgm:t>
    </dgm:pt>
    <dgm:pt modelId="{8D282A89-FD2E-4B56-B546-6A8AA911B87A}" type="sibTrans" cxnId="{17E85157-1819-49C5-8D00-A31FFC915A25}">
      <dgm:prSet/>
      <dgm:spPr/>
      <dgm:t>
        <a:bodyPr/>
        <a:lstStyle/>
        <a:p>
          <a:endParaRPr lang="en-US"/>
        </a:p>
      </dgm:t>
    </dgm:pt>
    <dgm:pt modelId="{FA13751D-FA34-4C27-BDC0-64779A589C07}" type="pres">
      <dgm:prSet presAssocID="{35607B93-AAFA-4D57-A180-8B8AB409FFBD}" presName="hierChild1" presStyleCnt="0">
        <dgm:presLayoutVars>
          <dgm:chPref val="1"/>
          <dgm:dir/>
          <dgm:animOne val="branch"/>
          <dgm:animLvl val="lvl"/>
          <dgm:resizeHandles/>
        </dgm:presLayoutVars>
      </dgm:prSet>
      <dgm:spPr/>
    </dgm:pt>
    <dgm:pt modelId="{D56E30B7-D395-4F0F-8F1B-FA7EB37A11B3}" type="pres">
      <dgm:prSet presAssocID="{67116E3E-E7D5-40C7-841A-FDA037302D82}" presName="hierRoot1" presStyleCnt="0"/>
      <dgm:spPr/>
    </dgm:pt>
    <dgm:pt modelId="{D7BBAEE6-8188-4513-BB9F-18D914527266}" type="pres">
      <dgm:prSet presAssocID="{67116E3E-E7D5-40C7-841A-FDA037302D82}" presName="composite" presStyleCnt="0"/>
      <dgm:spPr/>
    </dgm:pt>
    <dgm:pt modelId="{E4454D21-842D-47B3-AB64-6716444986F7}" type="pres">
      <dgm:prSet presAssocID="{67116E3E-E7D5-40C7-841A-FDA037302D82}" presName="background" presStyleLbl="node0" presStyleIdx="0" presStyleCnt="2"/>
      <dgm:spPr/>
    </dgm:pt>
    <dgm:pt modelId="{B9E58459-1DA1-4D8E-818F-660C22378E1C}" type="pres">
      <dgm:prSet presAssocID="{67116E3E-E7D5-40C7-841A-FDA037302D82}" presName="text" presStyleLbl="fgAcc0" presStyleIdx="0" presStyleCnt="2">
        <dgm:presLayoutVars>
          <dgm:chPref val="3"/>
        </dgm:presLayoutVars>
      </dgm:prSet>
      <dgm:spPr/>
    </dgm:pt>
    <dgm:pt modelId="{31F72D4A-81B3-4B43-BD04-9A4E8F7F3D00}" type="pres">
      <dgm:prSet presAssocID="{67116E3E-E7D5-40C7-841A-FDA037302D82}" presName="hierChild2" presStyleCnt="0"/>
      <dgm:spPr/>
    </dgm:pt>
    <dgm:pt modelId="{DA539FB7-8CD1-4F64-B229-7390A5861037}" type="pres">
      <dgm:prSet presAssocID="{24FE0F59-D8E2-4FB3-907B-B1E7AA0EE267}" presName="hierRoot1" presStyleCnt="0"/>
      <dgm:spPr/>
    </dgm:pt>
    <dgm:pt modelId="{EF4E7E35-927E-4B0A-949F-586C8BFF88AB}" type="pres">
      <dgm:prSet presAssocID="{24FE0F59-D8E2-4FB3-907B-B1E7AA0EE267}" presName="composite" presStyleCnt="0"/>
      <dgm:spPr/>
    </dgm:pt>
    <dgm:pt modelId="{157F5E7D-B276-4584-BB9C-7EB04DBB50F3}" type="pres">
      <dgm:prSet presAssocID="{24FE0F59-D8E2-4FB3-907B-B1E7AA0EE267}" presName="background" presStyleLbl="node0" presStyleIdx="1" presStyleCnt="2"/>
      <dgm:spPr/>
    </dgm:pt>
    <dgm:pt modelId="{763BA11C-4613-4BD4-82A8-8F92A7454FA0}" type="pres">
      <dgm:prSet presAssocID="{24FE0F59-D8E2-4FB3-907B-B1E7AA0EE267}" presName="text" presStyleLbl="fgAcc0" presStyleIdx="1" presStyleCnt="2">
        <dgm:presLayoutVars>
          <dgm:chPref val="3"/>
        </dgm:presLayoutVars>
      </dgm:prSet>
      <dgm:spPr/>
    </dgm:pt>
    <dgm:pt modelId="{FC8909C6-558B-4D23-B273-729E7AC05C8C}" type="pres">
      <dgm:prSet presAssocID="{24FE0F59-D8E2-4FB3-907B-B1E7AA0EE267}" presName="hierChild2" presStyleCnt="0"/>
      <dgm:spPr/>
    </dgm:pt>
  </dgm:ptLst>
  <dgm:cxnLst>
    <dgm:cxn modelId="{DB8ABF04-0839-4D09-8D86-BA951A9A2ECD}" type="presOf" srcId="{67116E3E-E7D5-40C7-841A-FDA037302D82}" destId="{B9E58459-1DA1-4D8E-818F-660C22378E1C}" srcOrd="0" destOrd="0" presId="urn:microsoft.com/office/officeart/2005/8/layout/hierarchy1"/>
    <dgm:cxn modelId="{A8DC9A15-B10C-4AC9-971F-0C3A06680F6F}" type="presOf" srcId="{24FE0F59-D8E2-4FB3-907B-B1E7AA0EE267}" destId="{763BA11C-4613-4BD4-82A8-8F92A7454FA0}" srcOrd="0" destOrd="0" presId="urn:microsoft.com/office/officeart/2005/8/layout/hierarchy1"/>
    <dgm:cxn modelId="{20857C71-43D2-40F9-98BE-96F220AFDA93}" type="presOf" srcId="{35607B93-AAFA-4D57-A180-8B8AB409FFBD}" destId="{FA13751D-FA34-4C27-BDC0-64779A589C07}" srcOrd="0" destOrd="0" presId="urn:microsoft.com/office/officeart/2005/8/layout/hierarchy1"/>
    <dgm:cxn modelId="{17E85157-1819-49C5-8D00-A31FFC915A25}" srcId="{35607B93-AAFA-4D57-A180-8B8AB409FFBD}" destId="{24FE0F59-D8E2-4FB3-907B-B1E7AA0EE267}" srcOrd="1" destOrd="0" parTransId="{6FC8EF00-EB41-4902-813F-38409D277F55}" sibTransId="{8D282A89-FD2E-4B56-B546-6A8AA911B87A}"/>
    <dgm:cxn modelId="{C213EFD2-C2BC-42D8-BC93-37EB3FC05795}" srcId="{35607B93-AAFA-4D57-A180-8B8AB409FFBD}" destId="{67116E3E-E7D5-40C7-841A-FDA037302D82}" srcOrd="0" destOrd="0" parTransId="{2CA91393-DA02-4AC9-A0AF-6B719CE56E9E}" sibTransId="{813392A9-CF0E-43B4-BC1F-8D369EC5EB7B}"/>
    <dgm:cxn modelId="{5FB1B196-4A2B-45C9-906F-68D6E4649741}" type="presParOf" srcId="{FA13751D-FA34-4C27-BDC0-64779A589C07}" destId="{D56E30B7-D395-4F0F-8F1B-FA7EB37A11B3}" srcOrd="0" destOrd="0" presId="urn:microsoft.com/office/officeart/2005/8/layout/hierarchy1"/>
    <dgm:cxn modelId="{E6254724-6C9C-422B-AB1F-FA2CA288DEF2}" type="presParOf" srcId="{D56E30B7-D395-4F0F-8F1B-FA7EB37A11B3}" destId="{D7BBAEE6-8188-4513-BB9F-18D914527266}" srcOrd="0" destOrd="0" presId="urn:microsoft.com/office/officeart/2005/8/layout/hierarchy1"/>
    <dgm:cxn modelId="{A0915B7D-73FC-4358-BADB-E0C28489C247}" type="presParOf" srcId="{D7BBAEE6-8188-4513-BB9F-18D914527266}" destId="{E4454D21-842D-47B3-AB64-6716444986F7}" srcOrd="0" destOrd="0" presId="urn:microsoft.com/office/officeart/2005/8/layout/hierarchy1"/>
    <dgm:cxn modelId="{17BFB830-1D83-4A4E-B6D1-DBA303343450}" type="presParOf" srcId="{D7BBAEE6-8188-4513-BB9F-18D914527266}" destId="{B9E58459-1DA1-4D8E-818F-660C22378E1C}" srcOrd="1" destOrd="0" presId="urn:microsoft.com/office/officeart/2005/8/layout/hierarchy1"/>
    <dgm:cxn modelId="{51AC7191-1152-4F65-87A9-D6C4B52C0587}" type="presParOf" srcId="{D56E30B7-D395-4F0F-8F1B-FA7EB37A11B3}" destId="{31F72D4A-81B3-4B43-BD04-9A4E8F7F3D00}" srcOrd="1" destOrd="0" presId="urn:microsoft.com/office/officeart/2005/8/layout/hierarchy1"/>
    <dgm:cxn modelId="{45CC4BFD-1864-41D3-8943-318A2A4C175B}" type="presParOf" srcId="{FA13751D-FA34-4C27-BDC0-64779A589C07}" destId="{DA539FB7-8CD1-4F64-B229-7390A5861037}" srcOrd="1" destOrd="0" presId="urn:microsoft.com/office/officeart/2005/8/layout/hierarchy1"/>
    <dgm:cxn modelId="{190710D2-64B0-4CE8-8E7A-478231EAE527}" type="presParOf" srcId="{DA539FB7-8CD1-4F64-B229-7390A5861037}" destId="{EF4E7E35-927E-4B0A-949F-586C8BFF88AB}" srcOrd="0" destOrd="0" presId="urn:microsoft.com/office/officeart/2005/8/layout/hierarchy1"/>
    <dgm:cxn modelId="{E16F401A-76B7-4FBD-B6B9-1FE0CE671AFB}" type="presParOf" srcId="{EF4E7E35-927E-4B0A-949F-586C8BFF88AB}" destId="{157F5E7D-B276-4584-BB9C-7EB04DBB50F3}" srcOrd="0" destOrd="0" presId="urn:microsoft.com/office/officeart/2005/8/layout/hierarchy1"/>
    <dgm:cxn modelId="{AEA11B99-4B9F-42BD-8B6D-F2D94C597F29}" type="presParOf" srcId="{EF4E7E35-927E-4B0A-949F-586C8BFF88AB}" destId="{763BA11C-4613-4BD4-82A8-8F92A7454FA0}" srcOrd="1" destOrd="0" presId="urn:microsoft.com/office/officeart/2005/8/layout/hierarchy1"/>
    <dgm:cxn modelId="{3EB0B25F-05CE-4F42-B9B2-4C6363B76D1B}" type="presParOf" srcId="{DA539FB7-8CD1-4F64-B229-7390A5861037}" destId="{FC8909C6-558B-4D23-B273-729E7AC05C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93E3B-EC83-4F58-BCC3-FA4CAF8B8A3B}">
      <dsp:nvSpPr>
        <dsp:cNvPr id="0" name=""/>
        <dsp:cNvSpPr/>
      </dsp:nvSpPr>
      <dsp:spPr>
        <a:xfrm>
          <a:off x="1322"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5CA1D5E-FA8C-4EDA-B5C7-1820C8E23702}">
      <dsp:nvSpPr>
        <dsp:cNvPr id="0" name=""/>
        <dsp:cNvSpPr/>
      </dsp:nvSpPr>
      <dsp:spPr>
        <a:xfrm>
          <a:off x="516940"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Behavioral design patterns are concerned with </a:t>
          </a:r>
          <a:r>
            <a:rPr lang="en-US" sz="2600" b="1" i="0" kern="1200"/>
            <a:t>the interaction and responsibility of objects.</a:t>
          </a:r>
          <a:endParaRPr lang="en-US" sz="2600" kern="1200"/>
        </a:p>
      </dsp:txBody>
      <dsp:txXfrm>
        <a:off x="603248" y="657277"/>
        <a:ext cx="4467954" cy="2774145"/>
      </dsp:txXfrm>
    </dsp:sp>
    <dsp:sp modelId="{80015F32-A8B1-4391-BF3F-32E27FDA0BA1}">
      <dsp:nvSpPr>
        <dsp:cNvPr id="0" name=""/>
        <dsp:cNvSpPr/>
      </dsp:nvSpPr>
      <dsp:spPr>
        <a:xfrm>
          <a:off x="5673129"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4CA661D-3DEC-454A-8DAA-A8C43D654083}">
      <dsp:nvSpPr>
        <dsp:cNvPr id="0" name=""/>
        <dsp:cNvSpPr/>
      </dsp:nvSpPr>
      <dsp:spPr>
        <a:xfrm>
          <a:off x="6188748"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In these design patterns, </a:t>
          </a:r>
          <a:r>
            <a:rPr lang="en-US" sz="2600" b="1" i="0" kern="1200"/>
            <a:t>the interaction between the objects should be in such a way that they can easily talk to each other and still should be loosely coupled.</a:t>
          </a:r>
          <a:endParaRPr lang="en-US" sz="2600" kern="1200"/>
        </a:p>
      </dsp:txBody>
      <dsp:txXfrm>
        <a:off x="6275056" y="657277"/>
        <a:ext cx="4467954" cy="2774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49482-8B01-4C73-BA10-3472B12DB3C5}">
      <dsp:nvSpPr>
        <dsp:cNvPr id="0" name=""/>
        <dsp:cNvSpPr/>
      </dsp:nvSpPr>
      <dsp:spPr>
        <a:xfrm>
          <a:off x="599852" y="896"/>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Chain of Responsibility Pattern</a:t>
          </a:r>
          <a:endParaRPr lang="en-US" sz="2200" kern="1200"/>
        </a:p>
      </dsp:txBody>
      <dsp:txXfrm>
        <a:off x="599852" y="896"/>
        <a:ext cx="1907318" cy="1144391"/>
      </dsp:txXfrm>
    </dsp:sp>
    <dsp:sp modelId="{146874BE-BF80-40D5-B796-A6B00E7760EE}">
      <dsp:nvSpPr>
        <dsp:cNvPr id="0" name=""/>
        <dsp:cNvSpPr/>
      </dsp:nvSpPr>
      <dsp:spPr>
        <a:xfrm>
          <a:off x="2697903" y="896"/>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Command Pattern</a:t>
          </a:r>
          <a:endParaRPr lang="en-US" sz="2200" kern="1200"/>
        </a:p>
      </dsp:txBody>
      <dsp:txXfrm>
        <a:off x="2697903" y="896"/>
        <a:ext cx="1907318" cy="1144391"/>
      </dsp:txXfrm>
    </dsp:sp>
    <dsp:sp modelId="{1F30175C-3158-4D63-AF26-B636AB4A0A05}">
      <dsp:nvSpPr>
        <dsp:cNvPr id="0" name=""/>
        <dsp:cNvSpPr/>
      </dsp:nvSpPr>
      <dsp:spPr>
        <a:xfrm>
          <a:off x="4795953" y="896"/>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Interpreter Pattern</a:t>
          </a:r>
          <a:endParaRPr lang="en-US" sz="2200" kern="1200"/>
        </a:p>
      </dsp:txBody>
      <dsp:txXfrm>
        <a:off x="4795953" y="896"/>
        <a:ext cx="1907318" cy="1144391"/>
      </dsp:txXfrm>
    </dsp:sp>
    <dsp:sp modelId="{BA231E3A-BA08-4022-AEB9-DE82B5885F36}">
      <dsp:nvSpPr>
        <dsp:cNvPr id="0" name=""/>
        <dsp:cNvSpPr/>
      </dsp:nvSpPr>
      <dsp:spPr>
        <a:xfrm>
          <a:off x="6894003" y="896"/>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Iterator Pattern</a:t>
          </a:r>
          <a:endParaRPr lang="en-US" sz="2200" kern="1200"/>
        </a:p>
      </dsp:txBody>
      <dsp:txXfrm>
        <a:off x="6894003" y="896"/>
        <a:ext cx="1907318" cy="1144391"/>
      </dsp:txXfrm>
    </dsp:sp>
    <dsp:sp modelId="{75492F8D-017E-4729-A4B3-8A53988F693F}">
      <dsp:nvSpPr>
        <dsp:cNvPr id="0" name=""/>
        <dsp:cNvSpPr/>
      </dsp:nvSpPr>
      <dsp:spPr>
        <a:xfrm>
          <a:off x="599852" y="1336018"/>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Mediator Pattern</a:t>
          </a:r>
          <a:endParaRPr lang="en-US" sz="2200" kern="1200"/>
        </a:p>
      </dsp:txBody>
      <dsp:txXfrm>
        <a:off x="599852" y="1336018"/>
        <a:ext cx="1907318" cy="1144391"/>
      </dsp:txXfrm>
    </dsp:sp>
    <dsp:sp modelId="{14D5DAD2-4BF5-4CD1-B7C5-5670508D5161}">
      <dsp:nvSpPr>
        <dsp:cNvPr id="0" name=""/>
        <dsp:cNvSpPr/>
      </dsp:nvSpPr>
      <dsp:spPr>
        <a:xfrm>
          <a:off x="2697903" y="1336018"/>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Memento Pattern</a:t>
          </a:r>
          <a:endParaRPr lang="en-US" sz="2200" kern="1200"/>
        </a:p>
      </dsp:txBody>
      <dsp:txXfrm>
        <a:off x="2697903" y="1336018"/>
        <a:ext cx="1907318" cy="1144391"/>
      </dsp:txXfrm>
    </dsp:sp>
    <dsp:sp modelId="{98DE1F1D-E168-4F15-8B44-A635E9F65DED}">
      <dsp:nvSpPr>
        <dsp:cNvPr id="0" name=""/>
        <dsp:cNvSpPr/>
      </dsp:nvSpPr>
      <dsp:spPr>
        <a:xfrm>
          <a:off x="4795953" y="1336018"/>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Observer Pattern</a:t>
          </a:r>
          <a:endParaRPr lang="en-US" sz="2200" kern="1200"/>
        </a:p>
      </dsp:txBody>
      <dsp:txXfrm>
        <a:off x="4795953" y="1336018"/>
        <a:ext cx="1907318" cy="1144391"/>
      </dsp:txXfrm>
    </dsp:sp>
    <dsp:sp modelId="{26951759-113E-47FB-9B6D-9B55C45108FC}">
      <dsp:nvSpPr>
        <dsp:cNvPr id="0" name=""/>
        <dsp:cNvSpPr/>
      </dsp:nvSpPr>
      <dsp:spPr>
        <a:xfrm>
          <a:off x="6894003" y="1336018"/>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State Pattern</a:t>
          </a:r>
          <a:endParaRPr lang="en-US" sz="2200" kern="1200"/>
        </a:p>
      </dsp:txBody>
      <dsp:txXfrm>
        <a:off x="6894003" y="1336018"/>
        <a:ext cx="1907318" cy="1144391"/>
      </dsp:txXfrm>
    </dsp:sp>
    <dsp:sp modelId="{5DD47C5B-8AC5-4181-93D0-4DA088DC330C}">
      <dsp:nvSpPr>
        <dsp:cNvPr id="0" name=""/>
        <dsp:cNvSpPr/>
      </dsp:nvSpPr>
      <dsp:spPr>
        <a:xfrm>
          <a:off x="1648877" y="2671141"/>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Strategy Pattern</a:t>
          </a:r>
          <a:endParaRPr lang="en-US" sz="2200" kern="1200"/>
        </a:p>
      </dsp:txBody>
      <dsp:txXfrm>
        <a:off x="1648877" y="2671141"/>
        <a:ext cx="1907318" cy="1144391"/>
      </dsp:txXfrm>
    </dsp:sp>
    <dsp:sp modelId="{4055EB2D-838B-4C56-B714-D20534BF77ED}">
      <dsp:nvSpPr>
        <dsp:cNvPr id="0" name=""/>
        <dsp:cNvSpPr/>
      </dsp:nvSpPr>
      <dsp:spPr>
        <a:xfrm>
          <a:off x="3746928" y="2671141"/>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Template Pattern</a:t>
          </a:r>
          <a:endParaRPr lang="en-US" sz="2200" kern="1200"/>
        </a:p>
      </dsp:txBody>
      <dsp:txXfrm>
        <a:off x="3746928" y="2671141"/>
        <a:ext cx="1907318" cy="1144391"/>
      </dsp:txXfrm>
    </dsp:sp>
    <dsp:sp modelId="{24302B4B-2204-4ABB-9B34-2C8AB3E1D245}">
      <dsp:nvSpPr>
        <dsp:cNvPr id="0" name=""/>
        <dsp:cNvSpPr/>
      </dsp:nvSpPr>
      <dsp:spPr>
        <a:xfrm>
          <a:off x="5844978" y="2671141"/>
          <a:ext cx="1907318" cy="11443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Visitor Pattern</a:t>
          </a:r>
          <a:endParaRPr lang="en-US" sz="2200" kern="1200"/>
        </a:p>
      </dsp:txBody>
      <dsp:txXfrm>
        <a:off x="5844978" y="2671141"/>
        <a:ext cx="1907318" cy="1144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54D21-842D-47B3-AB64-6716444986F7}">
      <dsp:nvSpPr>
        <dsp:cNvPr id="0" name=""/>
        <dsp:cNvSpPr/>
      </dsp:nvSpPr>
      <dsp:spPr>
        <a:xfrm>
          <a:off x="1322"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9E58459-1DA1-4D8E-818F-660C22378E1C}">
      <dsp:nvSpPr>
        <dsp:cNvPr id="0" name=""/>
        <dsp:cNvSpPr/>
      </dsp:nvSpPr>
      <dsp:spPr>
        <a:xfrm>
          <a:off x="516940"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 chain of responsibility, sender sends a request to a chain of objects. The request can be handled by any object in the chain.</a:t>
          </a:r>
        </a:p>
      </dsp:txBody>
      <dsp:txXfrm>
        <a:off x="603248" y="657277"/>
        <a:ext cx="4467954" cy="2774145"/>
      </dsp:txXfrm>
    </dsp:sp>
    <dsp:sp modelId="{157F5E7D-B276-4584-BB9C-7EB04DBB50F3}">
      <dsp:nvSpPr>
        <dsp:cNvPr id="0" name=""/>
        <dsp:cNvSpPr/>
      </dsp:nvSpPr>
      <dsp:spPr>
        <a:xfrm>
          <a:off x="5673129"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63BA11C-4613-4BD4-82A8-8F92A7454FA0}">
      <dsp:nvSpPr>
        <dsp:cNvPr id="0" name=""/>
        <dsp:cNvSpPr/>
      </dsp:nvSpPr>
      <dsp:spPr>
        <a:xfrm>
          <a:off x="6188748"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 other words, we can say that normally each receiver contains reference of another receiver. If one object cannot handle the request then it passes the same to the next receiver and so on.</a:t>
          </a:r>
        </a:p>
      </dsp:txBody>
      <dsp:txXfrm>
        <a:off x="6275056" y="657277"/>
        <a:ext cx="4467954" cy="2774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DF975-A833-43B1-A660-F0C8004490D9}"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45805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DF975-A833-43B1-A660-F0C8004490D9}"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89718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DF975-A833-43B1-A660-F0C8004490D9}"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1908294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DF975-A833-43B1-A660-F0C8004490D9}"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B6C8695-C04F-4E5B-A043-AE92CB734ED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97684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DF975-A833-43B1-A660-F0C8004490D9}"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2620679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DF975-A833-43B1-A660-F0C8004490D9}"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3415960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DF975-A833-43B1-A660-F0C8004490D9}"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233188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DF975-A833-43B1-A660-F0C8004490D9}"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355281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05DF975-A833-43B1-A660-F0C8004490D9}" type="datetimeFigureOut">
              <a:rPr lang="en-IN" smtClean="0"/>
              <a:t>01-06-2022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B6C8695-C04F-4E5B-A043-AE92CB734ED5}" type="slidenum">
              <a:rPr lang="en-IN" smtClean="0"/>
              <a:t>‹#›</a:t>
            </a:fld>
            <a:endParaRPr lang="en-IN"/>
          </a:p>
        </p:txBody>
      </p:sp>
    </p:spTree>
    <p:extLst>
      <p:ext uri="{BB962C8B-B14F-4D97-AF65-F5344CB8AC3E}">
        <p14:creationId xmlns:p14="http://schemas.microsoft.com/office/powerpoint/2010/main" val="343123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DF975-A833-43B1-A660-F0C8004490D9}"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405555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DF975-A833-43B1-A660-F0C8004490D9}"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236872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DF975-A833-43B1-A660-F0C8004490D9}"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24626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DF975-A833-43B1-A660-F0C8004490D9}"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53682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DF975-A833-43B1-A660-F0C8004490D9}"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118125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05DF975-A833-43B1-A660-F0C8004490D9}" type="datetimeFigureOut">
              <a:rPr lang="en-IN" smtClean="0"/>
              <a:t>01-06-2022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292603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DF975-A833-43B1-A660-F0C8004490D9}"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219401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DF975-A833-43B1-A660-F0C8004490D9}"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C8695-C04F-4E5B-A043-AE92CB734ED5}" type="slidenum">
              <a:rPr lang="en-IN" smtClean="0"/>
              <a:t>‹#›</a:t>
            </a:fld>
            <a:endParaRPr lang="en-IN"/>
          </a:p>
        </p:txBody>
      </p:sp>
    </p:spTree>
    <p:extLst>
      <p:ext uri="{BB962C8B-B14F-4D97-AF65-F5344CB8AC3E}">
        <p14:creationId xmlns:p14="http://schemas.microsoft.com/office/powerpoint/2010/main" val="16075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5DF975-A833-43B1-A660-F0C8004490D9}" type="datetimeFigureOut">
              <a:rPr lang="en-IN" smtClean="0"/>
              <a:t>01-06-2022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B6C8695-C04F-4E5B-A043-AE92CB734ED5}" type="slidenum">
              <a:rPr lang="en-IN" smtClean="0"/>
              <a:t>‹#›</a:t>
            </a:fld>
            <a:endParaRPr lang="en-IN"/>
          </a:p>
        </p:txBody>
      </p:sp>
    </p:spTree>
    <p:extLst>
      <p:ext uri="{BB962C8B-B14F-4D97-AF65-F5344CB8AC3E}">
        <p14:creationId xmlns:p14="http://schemas.microsoft.com/office/powerpoint/2010/main" val="2212073429"/>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0" name="Rectangle 19">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4" name="Rectangle 23">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465B52-076B-4A41-81E1-6D3E05D0B9B8}"/>
              </a:ext>
            </a:extLst>
          </p:cNvPr>
          <p:cNvSpPr>
            <a:spLocks noGrp="1"/>
          </p:cNvSpPr>
          <p:nvPr>
            <p:ph type="ctrTitle"/>
          </p:nvPr>
        </p:nvSpPr>
        <p:spPr>
          <a:xfrm>
            <a:off x="680322" y="2063262"/>
            <a:ext cx="3739278" cy="2661138"/>
          </a:xfrm>
        </p:spPr>
        <p:txBody>
          <a:bodyPr>
            <a:normAutofit/>
          </a:bodyPr>
          <a:lstStyle/>
          <a:p>
            <a:r>
              <a:rPr lang="en-IN" sz="4600" dirty="0">
                <a:latin typeface="Times New Roman" panose="02020603050405020304" pitchFamily="18" charset="0"/>
                <a:cs typeface="Times New Roman" panose="02020603050405020304" pitchFamily="18" charset="0"/>
              </a:rPr>
              <a:t>	</a:t>
            </a:r>
            <a:r>
              <a:rPr lang="en-IN" sz="4600" dirty="0" err="1">
                <a:latin typeface="Times New Roman" panose="02020603050405020304" pitchFamily="18" charset="0"/>
                <a:cs typeface="Times New Roman" panose="02020603050405020304" pitchFamily="18" charset="0"/>
              </a:rPr>
              <a:t>Bahavioral</a:t>
            </a:r>
            <a:r>
              <a:rPr lang="en-IN" sz="4600" dirty="0">
                <a:latin typeface="Times New Roman" panose="02020603050405020304" pitchFamily="18" charset="0"/>
                <a:cs typeface="Times New Roman" panose="02020603050405020304" pitchFamily="18" charset="0"/>
              </a:rPr>
              <a:t> Design Patterns</a:t>
            </a:r>
          </a:p>
        </p:txBody>
      </p:sp>
      <p:pic>
        <p:nvPicPr>
          <p:cNvPr id="13" name="Graphic 12" descr="Design">
            <a:extLst>
              <a:ext uri="{FF2B5EF4-FFF2-40B4-BE49-F238E27FC236}">
                <a16:creationId xmlns:a16="http://schemas.microsoft.com/office/drawing/2014/main" id="{C8A8346E-54F4-CA1D-40E5-0C2890CA12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26167" y="640080"/>
            <a:ext cx="557784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63672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DAED-B71E-4831-8CB9-18D15BE31CCE}"/>
              </a:ext>
            </a:extLst>
          </p:cNvPr>
          <p:cNvSpPr>
            <a:spLocks noGrp="1"/>
          </p:cNvSpPr>
          <p:nvPr>
            <p:ph type="title"/>
          </p:nvPr>
        </p:nvSpPr>
        <p:spPr/>
        <p:txBody>
          <a:bodyPr/>
          <a:lstStyle/>
          <a:p>
            <a:r>
              <a:rPr lang="en-IN" dirty="0"/>
              <a:t>Command Pattern</a:t>
            </a:r>
          </a:p>
        </p:txBody>
      </p:sp>
      <p:sp>
        <p:nvSpPr>
          <p:cNvPr id="3" name="Content Placeholder 2">
            <a:extLst>
              <a:ext uri="{FF2B5EF4-FFF2-40B4-BE49-F238E27FC236}">
                <a16:creationId xmlns:a16="http://schemas.microsoft.com/office/drawing/2014/main" id="{F410866A-19BF-44E6-BAEF-E26D24573CAC}"/>
              </a:ext>
            </a:extLst>
          </p:cNvPr>
          <p:cNvSpPr>
            <a:spLocks noGrp="1"/>
          </p:cNvSpPr>
          <p:nvPr>
            <p:ph idx="1"/>
          </p:nvPr>
        </p:nvSpPr>
        <p:spPr>
          <a:xfrm>
            <a:off x="680321" y="2336873"/>
            <a:ext cx="10121029" cy="3599316"/>
          </a:xfrm>
        </p:spPr>
        <p:txBody>
          <a:bodyPr/>
          <a:lstStyle/>
          <a:p>
            <a:pPr marL="342900" indent="-342900" algn="just" defTabSz="457200">
              <a:buFont typeface="Wingdings" panose="05000000000000000000" pitchFamily="2" charset="2"/>
              <a:buChar char="§"/>
            </a:pPr>
            <a:r>
              <a:rPr lang="en-US" sz="2200" dirty="0">
                <a:solidFill>
                  <a:srgbClr val="333333"/>
                </a:solidFill>
                <a:latin typeface="Times New Roman" panose="02020603050405020304" pitchFamily="18" charset="0"/>
                <a:cs typeface="Times New Roman" panose="02020603050405020304" pitchFamily="18" charset="0"/>
              </a:rPr>
              <a:t>A Command Pattern says that "encapsulate a request under an object as a command and pass it to invoker object. Invoker object looks for the appropriate object which can handle this command and pass the command to the corresponding object and that object executes the command".</a:t>
            </a:r>
          </a:p>
          <a:p>
            <a:pPr marL="342900" indent="-342900" algn="just" defTabSz="457200">
              <a:buFont typeface="Wingdings" panose="05000000000000000000" pitchFamily="2" charset="2"/>
              <a:buChar char="§"/>
            </a:pPr>
            <a:r>
              <a:rPr lang="en-US" sz="2200" dirty="0">
                <a:solidFill>
                  <a:srgbClr val="333333"/>
                </a:solidFill>
                <a:latin typeface="Times New Roman" panose="02020603050405020304" pitchFamily="18" charset="0"/>
                <a:cs typeface="Times New Roman" panose="02020603050405020304" pitchFamily="18" charset="0"/>
              </a:rPr>
              <a:t>It separates the object that invokes the operation from the object that actually performs the operation.</a:t>
            </a:r>
          </a:p>
          <a:p>
            <a:pPr marL="342900" indent="-342900" algn="just" defTabSz="457200">
              <a:buFont typeface="Wingdings" panose="05000000000000000000" pitchFamily="2" charset="2"/>
              <a:buChar char="§"/>
            </a:pPr>
            <a:r>
              <a:rPr lang="en-US" sz="2200" dirty="0">
                <a:solidFill>
                  <a:srgbClr val="333333"/>
                </a:solidFill>
                <a:latin typeface="Times New Roman" panose="02020603050405020304" pitchFamily="18" charset="0"/>
                <a:cs typeface="Times New Roman" panose="02020603050405020304" pitchFamily="18" charset="0"/>
              </a:rPr>
              <a:t>It makes easy to add new commands, because existing classes remain unchanged.</a:t>
            </a:r>
          </a:p>
          <a:p>
            <a:endParaRPr lang="en-IN" dirty="0"/>
          </a:p>
        </p:txBody>
      </p:sp>
    </p:spTree>
    <p:extLst>
      <p:ext uri="{BB962C8B-B14F-4D97-AF65-F5344CB8AC3E}">
        <p14:creationId xmlns:p14="http://schemas.microsoft.com/office/powerpoint/2010/main" val="319502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70F9AC-9839-4B15-9FA8-DC8EC93417D9}"/>
              </a:ext>
            </a:extLst>
          </p:cNvPr>
          <p:cNvSpPr txBox="1"/>
          <p:nvPr/>
        </p:nvSpPr>
        <p:spPr>
          <a:xfrm>
            <a:off x="333375" y="180975"/>
            <a:ext cx="10296525" cy="5509200"/>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//Command Pattern (Light off/on through Remote Control)</a:t>
            </a:r>
          </a:p>
          <a:p>
            <a:r>
              <a:rPr lang="en-IN" sz="2200" dirty="0">
                <a:latin typeface="Times New Roman" panose="02020603050405020304" pitchFamily="18" charset="0"/>
                <a:cs typeface="Times New Roman" panose="02020603050405020304" pitchFamily="18" charset="0"/>
              </a:rPr>
              <a:t>//Command</a:t>
            </a:r>
          </a:p>
          <a:p>
            <a:r>
              <a:rPr lang="en-IN" sz="2200" dirty="0">
                <a:latin typeface="Times New Roman" panose="02020603050405020304" pitchFamily="18" charset="0"/>
                <a:cs typeface="Times New Roman" panose="02020603050405020304" pitchFamily="18" charset="0"/>
              </a:rPr>
              <a:t>public interface Command{</a:t>
            </a:r>
          </a:p>
          <a:p>
            <a:r>
              <a:rPr lang="en-IN" sz="2200" dirty="0">
                <a:latin typeface="Times New Roman" panose="02020603050405020304" pitchFamily="18" charset="0"/>
                <a:cs typeface="Times New Roman" panose="02020603050405020304" pitchFamily="18" charset="0"/>
              </a:rPr>
              <a:t>  public void execute();</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//Concrete Command</a:t>
            </a:r>
          </a:p>
          <a:p>
            <a:r>
              <a:rPr lang="en-IN" sz="2200" dirty="0">
                <a:latin typeface="Times New Roman" panose="02020603050405020304" pitchFamily="18" charset="0"/>
                <a:cs typeface="Times New Roman" panose="02020603050405020304" pitchFamily="18" charset="0"/>
              </a:rPr>
              <a:t>public class </a:t>
            </a:r>
            <a:r>
              <a:rPr lang="en-IN" sz="2200" dirty="0" err="1">
                <a:latin typeface="Times New Roman" panose="02020603050405020304" pitchFamily="18" charset="0"/>
                <a:cs typeface="Times New Roman" panose="02020603050405020304" pitchFamily="18" charset="0"/>
              </a:rPr>
              <a:t>LightOnCommand</a:t>
            </a:r>
            <a:r>
              <a:rPr lang="en-IN" sz="2200" dirty="0">
                <a:latin typeface="Times New Roman" panose="02020603050405020304" pitchFamily="18" charset="0"/>
                <a:cs typeface="Times New Roman" panose="02020603050405020304" pitchFamily="18" charset="0"/>
              </a:rPr>
              <a:t> implements Command{</a:t>
            </a:r>
          </a:p>
          <a:p>
            <a:r>
              <a:rPr lang="en-IN" sz="2200" dirty="0">
                <a:latin typeface="Times New Roman" panose="02020603050405020304" pitchFamily="18" charset="0"/>
                <a:cs typeface="Times New Roman" panose="02020603050405020304" pitchFamily="18" charset="0"/>
              </a:rPr>
              <a:t>  //reference to the light</a:t>
            </a:r>
          </a:p>
          <a:p>
            <a:r>
              <a:rPr lang="en-IN" sz="2200" dirty="0">
                <a:latin typeface="Times New Roman" panose="02020603050405020304" pitchFamily="18" charset="0"/>
                <a:cs typeface="Times New Roman" panose="02020603050405020304" pitchFamily="18" charset="0"/>
              </a:rPr>
              <a:t>  Light </a:t>
            </a:r>
            <a:r>
              <a:rPr lang="en-IN" sz="2200" dirty="0" err="1">
                <a:latin typeface="Times New Roman" panose="02020603050405020304" pitchFamily="18" charset="0"/>
                <a:cs typeface="Times New Roman" panose="02020603050405020304" pitchFamily="18" charset="0"/>
              </a:rPr>
              <a:t>light</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public </a:t>
            </a:r>
            <a:r>
              <a:rPr lang="en-IN" sz="2200" dirty="0" err="1">
                <a:latin typeface="Times New Roman" panose="02020603050405020304" pitchFamily="18" charset="0"/>
                <a:cs typeface="Times New Roman" panose="02020603050405020304" pitchFamily="18" charset="0"/>
              </a:rPr>
              <a:t>LightOnCommand</a:t>
            </a:r>
            <a:r>
              <a:rPr lang="en-IN" sz="2200" dirty="0">
                <a:latin typeface="Times New Roman" panose="02020603050405020304" pitchFamily="18" charset="0"/>
                <a:cs typeface="Times New Roman" panose="02020603050405020304" pitchFamily="18" charset="0"/>
              </a:rPr>
              <a:t>(Light light){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this.light</a:t>
            </a:r>
            <a:r>
              <a:rPr lang="en-IN" sz="2200" dirty="0">
                <a:latin typeface="Times New Roman" panose="02020603050405020304" pitchFamily="18" charset="0"/>
                <a:cs typeface="Times New Roman" panose="02020603050405020304" pitchFamily="18" charset="0"/>
              </a:rPr>
              <a:t> = light;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public void execute(){</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light.switchOn</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0364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9B9C2-CC19-4DCD-B5E0-2A3755172F22}"/>
              </a:ext>
            </a:extLst>
          </p:cNvPr>
          <p:cNvSpPr txBox="1"/>
          <p:nvPr/>
        </p:nvSpPr>
        <p:spPr>
          <a:xfrm>
            <a:off x="514349" y="144840"/>
            <a:ext cx="9915525" cy="686341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//Concrete Command</a:t>
            </a:r>
          </a:p>
          <a:p>
            <a:r>
              <a:rPr lang="en-IN" sz="2200" dirty="0">
                <a:latin typeface="Times New Roman" panose="02020603050405020304" pitchFamily="18" charset="0"/>
                <a:cs typeface="Times New Roman" panose="02020603050405020304" pitchFamily="18" charset="0"/>
              </a:rPr>
              <a:t>public class </a:t>
            </a:r>
            <a:r>
              <a:rPr lang="en-IN" sz="2200" dirty="0" err="1">
                <a:latin typeface="Times New Roman" panose="02020603050405020304" pitchFamily="18" charset="0"/>
                <a:cs typeface="Times New Roman" panose="02020603050405020304" pitchFamily="18" charset="0"/>
              </a:rPr>
              <a:t>LightOffCommand</a:t>
            </a:r>
            <a:r>
              <a:rPr lang="en-IN" sz="2200" dirty="0">
                <a:latin typeface="Times New Roman" panose="02020603050405020304" pitchFamily="18" charset="0"/>
                <a:cs typeface="Times New Roman" panose="02020603050405020304" pitchFamily="18" charset="0"/>
              </a:rPr>
              <a:t> implements Command{</a:t>
            </a:r>
          </a:p>
          <a:p>
            <a:r>
              <a:rPr lang="en-IN" sz="2200" dirty="0">
                <a:latin typeface="Times New Roman" panose="02020603050405020304" pitchFamily="18" charset="0"/>
                <a:cs typeface="Times New Roman" panose="02020603050405020304" pitchFamily="18" charset="0"/>
              </a:rPr>
              <a:t>  //reference to the light</a:t>
            </a:r>
          </a:p>
          <a:p>
            <a:r>
              <a:rPr lang="en-IN" sz="2200" dirty="0">
                <a:latin typeface="Times New Roman" panose="02020603050405020304" pitchFamily="18" charset="0"/>
                <a:cs typeface="Times New Roman" panose="02020603050405020304" pitchFamily="18" charset="0"/>
              </a:rPr>
              <a:t>  Light </a:t>
            </a:r>
            <a:r>
              <a:rPr lang="en-IN" sz="2200" dirty="0" err="1">
                <a:latin typeface="Times New Roman" panose="02020603050405020304" pitchFamily="18" charset="0"/>
                <a:cs typeface="Times New Roman" panose="02020603050405020304" pitchFamily="18" charset="0"/>
              </a:rPr>
              <a:t>light</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public </a:t>
            </a:r>
            <a:r>
              <a:rPr lang="en-IN" sz="2200" dirty="0" err="1">
                <a:latin typeface="Times New Roman" panose="02020603050405020304" pitchFamily="18" charset="0"/>
                <a:cs typeface="Times New Roman" panose="02020603050405020304" pitchFamily="18" charset="0"/>
              </a:rPr>
              <a:t>LightOffCommand</a:t>
            </a:r>
            <a:r>
              <a:rPr lang="en-IN" sz="2200" dirty="0">
                <a:latin typeface="Times New Roman" panose="02020603050405020304" pitchFamily="18" charset="0"/>
                <a:cs typeface="Times New Roman" panose="02020603050405020304" pitchFamily="18" charset="0"/>
              </a:rPr>
              <a:t>(Light light){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this.light</a:t>
            </a:r>
            <a:r>
              <a:rPr lang="en-IN" sz="2200" dirty="0">
                <a:latin typeface="Times New Roman" panose="02020603050405020304" pitchFamily="18" charset="0"/>
                <a:cs typeface="Times New Roman" panose="02020603050405020304" pitchFamily="18" charset="0"/>
              </a:rPr>
              <a:t> = light;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public void execute(){</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light.switchOff</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//Receiver</a:t>
            </a:r>
          </a:p>
          <a:p>
            <a:r>
              <a:rPr lang="en-IN" sz="2200" dirty="0">
                <a:latin typeface="Times New Roman" panose="02020603050405020304" pitchFamily="18" charset="0"/>
                <a:cs typeface="Times New Roman" panose="02020603050405020304" pitchFamily="18" charset="0"/>
              </a:rPr>
              <a:t>public class Light{</a:t>
            </a:r>
          </a:p>
          <a:p>
            <a:r>
              <a:rPr lang="en-IN" sz="2200" dirty="0">
                <a:latin typeface="Times New Roman" panose="02020603050405020304" pitchFamily="18" charset="0"/>
                <a:cs typeface="Times New Roman" panose="02020603050405020304" pitchFamily="18" charset="0"/>
              </a:rPr>
              <a:t>  private </a:t>
            </a:r>
            <a:r>
              <a:rPr lang="en-IN" sz="2200" dirty="0" err="1">
                <a:latin typeface="Times New Roman" panose="02020603050405020304" pitchFamily="18" charset="0"/>
                <a:cs typeface="Times New Roman" panose="02020603050405020304" pitchFamily="18" charset="0"/>
              </a:rPr>
              <a:t>boolean</a:t>
            </a:r>
            <a:r>
              <a:rPr lang="en-IN" sz="2200" dirty="0">
                <a:latin typeface="Times New Roman" panose="02020603050405020304" pitchFamily="18" charset="0"/>
                <a:cs typeface="Times New Roman" panose="02020603050405020304" pitchFamily="18" charset="0"/>
              </a:rPr>
              <a:t> on;</a:t>
            </a:r>
          </a:p>
          <a:p>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switchOn</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on = true;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switchOff</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on = false;</a:t>
            </a:r>
          </a:p>
          <a:p>
            <a:r>
              <a:rPr lang="en-IN" sz="22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55226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0F94F5-B01B-4FC8-BB2B-C90E690B5AFA}"/>
              </a:ext>
            </a:extLst>
          </p:cNvPr>
          <p:cNvSpPr txBox="1"/>
          <p:nvPr/>
        </p:nvSpPr>
        <p:spPr>
          <a:xfrm>
            <a:off x="247651" y="147012"/>
            <a:ext cx="5962650" cy="3477875"/>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//Invoker</a:t>
            </a:r>
          </a:p>
          <a:p>
            <a:r>
              <a:rPr lang="en-IN" sz="2200" dirty="0">
                <a:latin typeface="Times New Roman" panose="02020603050405020304" pitchFamily="18" charset="0"/>
                <a:cs typeface="Times New Roman" panose="02020603050405020304" pitchFamily="18" charset="0"/>
              </a:rPr>
              <a:t>public class </a:t>
            </a:r>
            <a:r>
              <a:rPr lang="en-IN" sz="2200" dirty="0" err="1">
                <a:latin typeface="Times New Roman" panose="02020603050405020304" pitchFamily="18" charset="0"/>
                <a:cs typeface="Times New Roman" panose="02020603050405020304" pitchFamily="18" charset="0"/>
              </a:rPr>
              <a:t>RemoteControl</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private Command </a:t>
            </a:r>
            <a:r>
              <a:rPr lang="en-IN" sz="2200" dirty="0" err="1">
                <a:latin typeface="Times New Roman" panose="02020603050405020304" pitchFamily="18" charset="0"/>
                <a:cs typeface="Times New Roman" panose="02020603050405020304" pitchFamily="18" charset="0"/>
              </a:rPr>
              <a:t>command</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setCommand</a:t>
            </a:r>
            <a:r>
              <a:rPr lang="en-IN" sz="2200" dirty="0">
                <a:latin typeface="Times New Roman" panose="02020603050405020304" pitchFamily="18" charset="0"/>
                <a:cs typeface="Times New Roman" panose="02020603050405020304" pitchFamily="18" charset="0"/>
              </a:rPr>
              <a:t>(Command command){</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this.command</a:t>
            </a:r>
            <a:r>
              <a:rPr lang="en-IN" sz="2200" dirty="0">
                <a:latin typeface="Times New Roman" panose="02020603050405020304" pitchFamily="18" charset="0"/>
                <a:cs typeface="Times New Roman" panose="02020603050405020304" pitchFamily="18" charset="0"/>
              </a:rPr>
              <a:t> = command;</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pressButton</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command.execute</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D182F1F9-E749-4B07-8BB1-8EF56D5F75F6}"/>
              </a:ext>
            </a:extLst>
          </p:cNvPr>
          <p:cNvSpPr txBox="1"/>
          <p:nvPr/>
        </p:nvSpPr>
        <p:spPr>
          <a:xfrm>
            <a:off x="5133975" y="1085850"/>
            <a:ext cx="7639050" cy="618630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						</a:t>
            </a:r>
            <a:r>
              <a:rPr lang="en-IN" sz="2200" dirty="0">
                <a:solidFill>
                  <a:srgbClr val="FFFF00"/>
                </a:solidFill>
                <a:latin typeface="Times New Roman" panose="02020603050405020304" pitchFamily="18" charset="0"/>
                <a:cs typeface="Times New Roman" panose="02020603050405020304" pitchFamily="18" charset="0"/>
              </a:rPr>
              <a:t>//Client</a:t>
            </a:r>
          </a:p>
          <a:p>
            <a:r>
              <a:rPr lang="en-IN" sz="2200" dirty="0">
                <a:solidFill>
                  <a:srgbClr val="FFFF00"/>
                </a:solidFill>
                <a:latin typeface="Times New Roman" panose="02020603050405020304" pitchFamily="18" charset="0"/>
                <a:cs typeface="Times New Roman" panose="02020603050405020304" pitchFamily="18" charset="0"/>
              </a:rPr>
              <a:t>public class Client{</a:t>
            </a:r>
          </a:p>
          <a:p>
            <a:r>
              <a:rPr lang="en-IN" sz="2200" dirty="0">
                <a:solidFill>
                  <a:srgbClr val="FFFF00"/>
                </a:solidFill>
                <a:latin typeface="Times New Roman" panose="02020603050405020304" pitchFamily="18" charset="0"/>
                <a:cs typeface="Times New Roman" panose="02020603050405020304" pitchFamily="18" charset="0"/>
              </a:rPr>
              <a:t>  public static void main(String[] </a:t>
            </a:r>
            <a:r>
              <a:rPr lang="en-IN" sz="2200" dirty="0" err="1">
                <a:solidFill>
                  <a:srgbClr val="FFFF00"/>
                </a:solidFill>
                <a:latin typeface="Times New Roman" panose="02020603050405020304" pitchFamily="18" charset="0"/>
                <a:cs typeface="Times New Roman" panose="02020603050405020304" pitchFamily="18" charset="0"/>
              </a:rPr>
              <a:t>args</a:t>
            </a:r>
            <a:r>
              <a:rPr lang="en-IN" sz="2200" dirty="0">
                <a:solidFill>
                  <a:srgbClr val="FFFF00"/>
                </a:solidFill>
                <a:latin typeface="Times New Roman" panose="02020603050405020304" pitchFamily="18" charset="0"/>
                <a:cs typeface="Times New Roman" panose="02020603050405020304" pitchFamily="18" charset="0"/>
              </a:rPr>
              <a:t>)    {</a:t>
            </a:r>
          </a:p>
          <a:p>
            <a:r>
              <a:rPr lang="en-IN" sz="2200" dirty="0">
                <a:solidFill>
                  <a:srgbClr val="FFFF00"/>
                </a:solidFill>
                <a:latin typeface="Times New Roman" panose="02020603050405020304" pitchFamily="18" charset="0"/>
                <a:cs typeface="Times New Roman" panose="02020603050405020304" pitchFamily="18" charset="0"/>
              </a:rPr>
              <a:t>    </a:t>
            </a:r>
            <a:r>
              <a:rPr lang="en-IN" sz="2200" dirty="0" err="1">
                <a:solidFill>
                  <a:srgbClr val="FFFF00"/>
                </a:solidFill>
                <a:latin typeface="Times New Roman" panose="02020603050405020304" pitchFamily="18" charset="0"/>
                <a:cs typeface="Times New Roman" panose="02020603050405020304" pitchFamily="18" charset="0"/>
              </a:rPr>
              <a:t>RemoteControl</a:t>
            </a:r>
            <a:r>
              <a:rPr lang="en-IN" sz="2200" dirty="0">
                <a:solidFill>
                  <a:srgbClr val="FFFF00"/>
                </a:solidFill>
                <a:latin typeface="Times New Roman" panose="02020603050405020304" pitchFamily="18" charset="0"/>
                <a:cs typeface="Times New Roman" panose="02020603050405020304" pitchFamily="18" charset="0"/>
              </a:rPr>
              <a:t> control = new </a:t>
            </a:r>
            <a:r>
              <a:rPr lang="en-IN" sz="2200" dirty="0" err="1">
                <a:solidFill>
                  <a:srgbClr val="FFFF00"/>
                </a:solidFill>
                <a:latin typeface="Times New Roman" panose="02020603050405020304" pitchFamily="18" charset="0"/>
                <a:cs typeface="Times New Roman" panose="02020603050405020304" pitchFamily="18" charset="0"/>
              </a:rPr>
              <a:t>RemoteControl</a:t>
            </a:r>
            <a:r>
              <a:rPr lang="en-IN" sz="2200" dirty="0">
                <a:solidFill>
                  <a:srgbClr val="FFFF00"/>
                </a:solidFill>
                <a:latin typeface="Times New Roman" panose="02020603050405020304" pitchFamily="18" charset="0"/>
                <a:cs typeface="Times New Roman" panose="02020603050405020304" pitchFamily="18" charset="0"/>
              </a:rPr>
              <a:t>();</a:t>
            </a:r>
          </a:p>
          <a:p>
            <a:r>
              <a:rPr lang="en-IN" sz="2200" dirty="0">
                <a:solidFill>
                  <a:srgbClr val="FFFF00"/>
                </a:solidFill>
                <a:latin typeface="Times New Roman" panose="02020603050405020304" pitchFamily="18" charset="0"/>
                <a:cs typeface="Times New Roman" panose="02020603050405020304" pitchFamily="18" charset="0"/>
              </a:rPr>
              <a:t>    Light </a:t>
            </a:r>
            <a:r>
              <a:rPr lang="en-IN" sz="2200" dirty="0" err="1">
                <a:solidFill>
                  <a:srgbClr val="FFFF00"/>
                </a:solidFill>
                <a:latin typeface="Times New Roman" panose="02020603050405020304" pitchFamily="18" charset="0"/>
                <a:cs typeface="Times New Roman" panose="02020603050405020304" pitchFamily="18" charset="0"/>
              </a:rPr>
              <a:t>light</a:t>
            </a:r>
            <a:r>
              <a:rPr lang="en-IN" sz="2200" dirty="0">
                <a:solidFill>
                  <a:srgbClr val="FFFF00"/>
                </a:solidFill>
                <a:latin typeface="Times New Roman" panose="02020603050405020304" pitchFamily="18" charset="0"/>
                <a:cs typeface="Times New Roman" panose="02020603050405020304" pitchFamily="18" charset="0"/>
              </a:rPr>
              <a:t> = new Light();</a:t>
            </a:r>
          </a:p>
          <a:p>
            <a:r>
              <a:rPr lang="en-IN" sz="2200" dirty="0">
                <a:solidFill>
                  <a:srgbClr val="FFFF00"/>
                </a:solidFill>
                <a:latin typeface="Times New Roman" panose="02020603050405020304" pitchFamily="18" charset="0"/>
                <a:cs typeface="Times New Roman" panose="02020603050405020304" pitchFamily="18" charset="0"/>
              </a:rPr>
              <a:t>    Command </a:t>
            </a:r>
            <a:r>
              <a:rPr lang="en-IN" sz="2200" dirty="0" err="1">
                <a:solidFill>
                  <a:srgbClr val="FFFF00"/>
                </a:solidFill>
                <a:latin typeface="Times New Roman" panose="02020603050405020304" pitchFamily="18" charset="0"/>
                <a:cs typeface="Times New Roman" panose="02020603050405020304" pitchFamily="18" charset="0"/>
              </a:rPr>
              <a:t>lightsOn</a:t>
            </a:r>
            <a:r>
              <a:rPr lang="en-IN" sz="2200" dirty="0">
                <a:solidFill>
                  <a:srgbClr val="FFFF00"/>
                </a:solidFill>
                <a:latin typeface="Times New Roman" panose="02020603050405020304" pitchFamily="18" charset="0"/>
                <a:cs typeface="Times New Roman" panose="02020603050405020304" pitchFamily="18" charset="0"/>
              </a:rPr>
              <a:t> = new </a:t>
            </a:r>
            <a:r>
              <a:rPr lang="en-IN" sz="2200" dirty="0" err="1">
                <a:solidFill>
                  <a:srgbClr val="FFFF00"/>
                </a:solidFill>
                <a:latin typeface="Times New Roman" panose="02020603050405020304" pitchFamily="18" charset="0"/>
                <a:cs typeface="Times New Roman" panose="02020603050405020304" pitchFamily="18" charset="0"/>
              </a:rPr>
              <a:t>LightsOnCommand</a:t>
            </a:r>
            <a:r>
              <a:rPr lang="en-IN" sz="2200" dirty="0">
                <a:solidFill>
                  <a:srgbClr val="FFFF00"/>
                </a:solidFill>
                <a:latin typeface="Times New Roman" panose="02020603050405020304" pitchFamily="18" charset="0"/>
                <a:cs typeface="Times New Roman" panose="02020603050405020304" pitchFamily="18" charset="0"/>
              </a:rPr>
              <a:t>(light);</a:t>
            </a:r>
          </a:p>
          <a:p>
            <a:r>
              <a:rPr lang="en-IN" sz="2200" dirty="0">
                <a:solidFill>
                  <a:srgbClr val="FFFF00"/>
                </a:solidFill>
                <a:latin typeface="Times New Roman" panose="02020603050405020304" pitchFamily="18" charset="0"/>
                <a:cs typeface="Times New Roman" panose="02020603050405020304" pitchFamily="18" charset="0"/>
              </a:rPr>
              <a:t>    Command </a:t>
            </a:r>
            <a:r>
              <a:rPr lang="en-IN" sz="2200" dirty="0" err="1">
                <a:solidFill>
                  <a:srgbClr val="FFFF00"/>
                </a:solidFill>
                <a:latin typeface="Times New Roman" panose="02020603050405020304" pitchFamily="18" charset="0"/>
                <a:cs typeface="Times New Roman" panose="02020603050405020304" pitchFamily="18" charset="0"/>
              </a:rPr>
              <a:t>lightsOff</a:t>
            </a:r>
            <a:r>
              <a:rPr lang="en-IN" sz="2200" dirty="0">
                <a:solidFill>
                  <a:srgbClr val="FFFF00"/>
                </a:solidFill>
                <a:latin typeface="Times New Roman" panose="02020603050405020304" pitchFamily="18" charset="0"/>
                <a:cs typeface="Times New Roman" panose="02020603050405020304" pitchFamily="18" charset="0"/>
              </a:rPr>
              <a:t> = new </a:t>
            </a:r>
            <a:r>
              <a:rPr lang="en-IN" sz="2200" dirty="0" err="1">
                <a:solidFill>
                  <a:srgbClr val="FFFF00"/>
                </a:solidFill>
                <a:latin typeface="Times New Roman" panose="02020603050405020304" pitchFamily="18" charset="0"/>
                <a:cs typeface="Times New Roman" panose="02020603050405020304" pitchFamily="18" charset="0"/>
              </a:rPr>
              <a:t>LightsOffCommand</a:t>
            </a:r>
            <a:r>
              <a:rPr lang="en-IN" sz="2200" dirty="0">
                <a:solidFill>
                  <a:srgbClr val="FFFF00"/>
                </a:solidFill>
                <a:latin typeface="Times New Roman" panose="02020603050405020304" pitchFamily="18" charset="0"/>
                <a:cs typeface="Times New Roman" panose="02020603050405020304" pitchFamily="18" charset="0"/>
              </a:rPr>
              <a:t>(light);</a:t>
            </a:r>
          </a:p>
          <a:p>
            <a:endParaRPr lang="en-IN" sz="2200" dirty="0">
              <a:solidFill>
                <a:srgbClr val="FFFF00"/>
              </a:solidFill>
              <a:latin typeface="Times New Roman" panose="02020603050405020304" pitchFamily="18" charset="0"/>
              <a:cs typeface="Times New Roman" panose="02020603050405020304" pitchFamily="18" charset="0"/>
            </a:endParaRPr>
          </a:p>
          <a:p>
            <a:r>
              <a:rPr lang="en-IN" sz="2200" dirty="0">
                <a:solidFill>
                  <a:srgbClr val="FFFF00"/>
                </a:solidFill>
                <a:latin typeface="Times New Roman" panose="02020603050405020304" pitchFamily="18" charset="0"/>
                <a:cs typeface="Times New Roman" panose="02020603050405020304" pitchFamily="18" charset="0"/>
              </a:rPr>
              <a:t>    //switch on</a:t>
            </a:r>
          </a:p>
          <a:p>
            <a:r>
              <a:rPr lang="en-IN" sz="2200" dirty="0">
                <a:solidFill>
                  <a:srgbClr val="FFFF00"/>
                </a:solidFill>
                <a:latin typeface="Times New Roman" panose="02020603050405020304" pitchFamily="18" charset="0"/>
                <a:cs typeface="Times New Roman" panose="02020603050405020304" pitchFamily="18" charset="0"/>
              </a:rPr>
              <a:t>    </a:t>
            </a:r>
            <a:r>
              <a:rPr lang="en-IN" sz="2200" dirty="0" err="1">
                <a:solidFill>
                  <a:srgbClr val="FFFF00"/>
                </a:solidFill>
                <a:latin typeface="Times New Roman" panose="02020603050405020304" pitchFamily="18" charset="0"/>
                <a:cs typeface="Times New Roman" panose="02020603050405020304" pitchFamily="18" charset="0"/>
              </a:rPr>
              <a:t>control.setCommand</a:t>
            </a:r>
            <a:r>
              <a:rPr lang="en-IN" sz="2200" dirty="0">
                <a:solidFill>
                  <a:srgbClr val="FFFF00"/>
                </a:solidFill>
                <a:latin typeface="Times New Roman" panose="02020603050405020304" pitchFamily="18" charset="0"/>
                <a:cs typeface="Times New Roman" panose="02020603050405020304" pitchFamily="18" charset="0"/>
              </a:rPr>
              <a:t>(</a:t>
            </a:r>
            <a:r>
              <a:rPr lang="en-IN" sz="2200" dirty="0" err="1">
                <a:solidFill>
                  <a:srgbClr val="FFFF00"/>
                </a:solidFill>
                <a:latin typeface="Times New Roman" panose="02020603050405020304" pitchFamily="18" charset="0"/>
                <a:cs typeface="Times New Roman" panose="02020603050405020304" pitchFamily="18" charset="0"/>
              </a:rPr>
              <a:t>lightsOn</a:t>
            </a:r>
            <a:r>
              <a:rPr lang="en-IN" sz="2200" dirty="0">
                <a:solidFill>
                  <a:srgbClr val="FFFF00"/>
                </a:solidFill>
                <a:latin typeface="Times New Roman" panose="02020603050405020304" pitchFamily="18" charset="0"/>
                <a:cs typeface="Times New Roman" panose="02020603050405020304" pitchFamily="18" charset="0"/>
              </a:rPr>
              <a:t>);</a:t>
            </a:r>
          </a:p>
          <a:p>
            <a:r>
              <a:rPr lang="en-IN" sz="2200" dirty="0">
                <a:solidFill>
                  <a:srgbClr val="FFFF00"/>
                </a:solidFill>
                <a:latin typeface="Times New Roman" panose="02020603050405020304" pitchFamily="18" charset="0"/>
                <a:cs typeface="Times New Roman" panose="02020603050405020304" pitchFamily="18" charset="0"/>
              </a:rPr>
              <a:t>    </a:t>
            </a:r>
            <a:r>
              <a:rPr lang="en-IN" sz="2200" dirty="0" err="1">
                <a:solidFill>
                  <a:srgbClr val="FFFF00"/>
                </a:solidFill>
                <a:latin typeface="Times New Roman" panose="02020603050405020304" pitchFamily="18" charset="0"/>
                <a:cs typeface="Times New Roman" panose="02020603050405020304" pitchFamily="18" charset="0"/>
              </a:rPr>
              <a:t>control.pressButton</a:t>
            </a:r>
            <a:r>
              <a:rPr lang="en-IN" sz="2200" dirty="0">
                <a:solidFill>
                  <a:srgbClr val="FFFF00"/>
                </a:solidFill>
                <a:latin typeface="Times New Roman" panose="02020603050405020304" pitchFamily="18" charset="0"/>
                <a:cs typeface="Times New Roman" panose="02020603050405020304" pitchFamily="18" charset="0"/>
              </a:rPr>
              <a:t>();</a:t>
            </a:r>
          </a:p>
          <a:p>
            <a:endParaRPr lang="en-IN" sz="2200" dirty="0">
              <a:solidFill>
                <a:srgbClr val="FFFF00"/>
              </a:solidFill>
              <a:latin typeface="Times New Roman" panose="02020603050405020304" pitchFamily="18" charset="0"/>
              <a:cs typeface="Times New Roman" panose="02020603050405020304" pitchFamily="18" charset="0"/>
            </a:endParaRPr>
          </a:p>
          <a:p>
            <a:r>
              <a:rPr lang="en-IN" sz="2200" dirty="0">
                <a:solidFill>
                  <a:srgbClr val="FFFF00"/>
                </a:solidFill>
                <a:latin typeface="Times New Roman" panose="02020603050405020304" pitchFamily="18" charset="0"/>
                <a:cs typeface="Times New Roman" panose="02020603050405020304" pitchFamily="18" charset="0"/>
              </a:rPr>
              <a:t>    //switch off</a:t>
            </a:r>
          </a:p>
          <a:p>
            <a:r>
              <a:rPr lang="en-IN" sz="2200" dirty="0">
                <a:solidFill>
                  <a:srgbClr val="FFFF00"/>
                </a:solidFill>
                <a:latin typeface="Times New Roman" panose="02020603050405020304" pitchFamily="18" charset="0"/>
                <a:cs typeface="Times New Roman" panose="02020603050405020304" pitchFamily="18" charset="0"/>
              </a:rPr>
              <a:t>    </a:t>
            </a:r>
            <a:r>
              <a:rPr lang="en-IN" sz="2200" dirty="0" err="1">
                <a:solidFill>
                  <a:srgbClr val="FFFF00"/>
                </a:solidFill>
                <a:latin typeface="Times New Roman" panose="02020603050405020304" pitchFamily="18" charset="0"/>
                <a:cs typeface="Times New Roman" panose="02020603050405020304" pitchFamily="18" charset="0"/>
              </a:rPr>
              <a:t>control.setCommand</a:t>
            </a:r>
            <a:r>
              <a:rPr lang="en-IN" sz="2200" dirty="0">
                <a:solidFill>
                  <a:srgbClr val="FFFF00"/>
                </a:solidFill>
                <a:latin typeface="Times New Roman" panose="02020603050405020304" pitchFamily="18" charset="0"/>
                <a:cs typeface="Times New Roman" panose="02020603050405020304" pitchFamily="18" charset="0"/>
              </a:rPr>
              <a:t>(</a:t>
            </a:r>
            <a:r>
              <a:rPr lang="en-IN" sz="2200" dirty="0" err="1">
                <a:solidFill>
                  <a:srgbClr val="FFFF00"/>
                </a:solidFill>
                <a:latin typeface="Times New Roman" panose="02020603050405020304" pitchFamily="18" charset="0"/>
                <a:cs typeface="Times New Roman" panose="02020603050405020304" pitchFamily="18" charset="0"/>
              </a:rPr>
              <a:t>lightsOff</a:t>
            </a:r>
            <a:r>
              <a:rPr lang="en-IN" sz="2200" dirty="0">
                <a:solidFill>
                  <a:srgbClr val="FFFF00"/>
                </a:solidFill>
                <a:latin typeface="Times New Roman" panose="02020603050405020304" pitchFamily="18" charset="0"/>
                <a:cs typeface="Times New Roman" panose="02020603050405020304" pitchFamily="18" charset="0"/>
              </a:rPr>
              <a:t>);</a:t>
            </a:r>
          </a:p>
          <a:p>
            <a:r>
              <a:rPr lang="en-IN" sz="2200" dirty="0">
                <a:solidFill>
                  <a:srgbClr val="FFFF00"/>
                </a:solidFill>
                <a:latin typeface="Times New Roman" panose="02020603050405020304" pitchFamily="18" charset="0"/>
                <a:cs typeface="Times New Roman" panose="02020603050405020304" pitchFamily="18" charset="0"/>
              </a:rPr>
              <a:t>    </a:t>
            </a:r>
            <a:r>
              <a:rPr lang="en-IN" sz="2200" dirty="0" err="1">
                <a:solidFill>
                  <a:srgbClr val="FFFF00"/>
                </a:solidFill>
                <a:latin typeface="Times New Roman" panose="02020603050405020304" pitchFamily="18" charset="0"/>
                <a:cs typeface="Times New Roman" panose="02020603050405020304" pitchFamily="18" charset="0"/>
              </a:rPr>
              <a:t>control.pressButton</a:t>
            </a:r>
            <a:r>
              <a:rPr lang="en-IN" sz="2200" dirty="0">
                <a:solidFill>
                  <a:srgbClr val="FFFF00"/>
                </a:solidFill>
                <a:latin typeface="Times New Roman" panose="02020603050405020304" pitchFamily="18" charset="0"/>
                <a:cs typeface="Times New Roman" panose="02020603050405020304" pitchFamily="18" charset="0"/>
              </a:rPr>
              <a:t>();</a:t>
            </a:r>
          </a:p>
          <a:p>
            <a:r>
              <a:rPr lang="en-IN" sz="2200" dirty="0">
                <a:solidFill>
                  <a:srgbClr val="FFFF00"/>
                </a:solidFill>
                <a:latin typeface="Times New Roman" panose="02020603050405020304" pitchFamily="18" charset="0"/>
                <a:cs typeface="Times New Roman" panose="02020603050405020304" pitchFamily="18" charset="0"/>
              </a:rPr>
              <a:t>  }</a:t>
            </a:r>
          </a:p>
          <a:p>
            <a:r>
              <a:rPr lang="en-IN" sz="2200" dirty="0">
                <a:solidFill>
                  <a:srgbClr val="FFFF00"/>
                </a:solidFill>
                <a:latin typeface="Times New Roman" panose="02020603050405020304" pitchFamily="18" charset="0"/>
                <a:cs typeface="Times New Roman" panose="02020603050405020304" pitchFamily="18" charset="0"/>
              </a:rPr>
              <a:t>}</a:t>
            </a:r>
          </a:p>
          <a:p>
            <a:endParaRPr lang="en-IN" sz="2200" dirty="0"/>
          </a:p>
        </p:txBody>
      </p:sp>
    </p:spTree>
    <p:extLst>
      <p:ext uri="{BB962C8B-B14F-4D97-AF65-F5344CB8AC3E}">
        <p14:creationId xmlns:p14="http://schemas.microsoft.com/office/powerpoint/2010/main" val="210955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B4C8-94BB-4904-98E1-8C9F559F6E2D}"/>
              </a:ext>
            </a:extLst>
          </p:cNvPr>
          <p:cNvSpPr>
            <a:spLocks noGrp="1"/>
          </p:cNvSpPr>
          <p:nvPr>
            <p:ph type="title"/>
          </p:nvPr>
        </p:nvSpPr>
        <p:spPr/>
        <p:txBody>
          <a:bodyPr/>
          <a:lstStyle/>
          <a:p>
            <a:r>
              <a:rPr lang="en-IN" dirty="0"/>
              <a:t>Interpreter Pattern</a:t>
            </a:r>
          </a:p>
        </p:txBody>
      </p:sp>
      <p:sp>
        <p:nvSpPr>
          <p:cNvPr id="3" name="Content Placeholder 2">
            <a:extLst>
              <a:ext uri="{FF2B5EF4-FFF2-40B4-BE49-F238E27FC236}">
                <a16:creationId xmlns:a16="http://schemas.microsoft.com/office/drawing/2014/main" id="{BF14814E-A6A4-4764-834C-0BA4CFAFA166}"/>
              </a:ext>
            </a:extLst>
          </p:cNvPr>
          <p:cNvSpPr>
            <a:spLocks noGrp="1"/>
          </p:cNvSpPr>
          <p:nvPr>
            <p:ph idx="1"/>
          </p:nvPr>
        </p:nvSpPr>
        <p:spPr/>
        <p:txBody>
          <a:bodyPr/>
          <a:lstStyle/>
          <a:p>
            <a:pPr marL="342900" indent="-342900" algn="just" defTabSz="4572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Interpreter pattern is used to defines a grammatical representation for a language and provides an interpreter to deal with this grammar.</a:t>
            </a:r>
          </a:p>
          <a:p>
            <a:pPr marL="342900" indent="-342900" algn="just" defTabSz="4572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Advantage of Interpreter Pattern</a:t>
            </a:r>
          </a:p>
          <a:p>
            <a:pPr marL="0" indent="0" algn="just" defTabSz="457200">
              <a:buNone/>
            </a:pPr>
            <a:r>
              <a:rPr lang="en-US" sz="2200" dirty="0">
                <a:latin typeface="Times New Roman" panose="02020603050405020304" pitchFamily="18" charset="0"/>
                <a:cs typeface="Times New Roman" panose="02020603050405020304" pitchFamily="18" charset="0"/>
              </a:rPr>
              <a:t>	It is easier to change and extend the grammar.</a:t>
            </a:r>
          </a:p>
          <a:p>
            <a:pPr marL="0" indent="0" algn="just" defTabSz="457200">
              <a:buNone/>
            </a:pPr>
            <a:r>
              <a:rPr lang="en-US" sz="2200" dirty="0">
                <a:latin typeface="Times New Roman" panose="02020603050405020304" pitchFamily="18" charset="0"/>
                <a:cs typeface="Times New Roman" panose="02020603050405020304" pitchFamily="18" charset="0"/>
              </a:rPr>
              <a:t>	Implementing the grammar is straightforward.</a:t>
            </a:r>
          </a:p>
          <a:p>
            <a:pPr marL="0" indent="0" algn="just" defTabSz="457200">
              <a:buNone/>
            </a:pPr>
            <a:endParaRPr lang="en-US" sz="2200" dirty="0">
              <a:solidFill>
                <a:srgbClr val="333333"/>
              </a:solidFill>
              <a:latin typeface="Times New Roman" panose="02020603050405020304" pitchFamily="18" charset="0"/>
              <a:cs typeface="Times New Roman" panose="02020603050405020304" pitchFamily="18" charset="0"/>
            </a:endParaRPr>
          </a:p>
          <a:p>
            <a:pPr marL="0" indent="0" algn="just" defTabSz="457200">
              <a:buNone/>
            </a:pPr>
            <a:br>
              <a:rPr lang="en-US" sz="2200" dirty="0">
                <a:solidFill>
                  <a:srgbClr val="333333"/>
                </a:solidFill>
                <a:latin typeface="Times New Roman" panose="02020603050405020304" pitchFamily="18" charset="0"/>
                <a:cs typeface="Times New Roman" panose="02020603050405020304" pitchFamily="18" charset="0"/>
              </a:rPr>
            </a:br>
            <a:endParaRPr lang="en-IN" sz="2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preter Pattern UML">
            <a:extLst>
              <a:ext uri="{FF2B5EF4-FFF2-40B4-BE49-F238E27FC236}">
                <a16:creationId xmlns:a16="http://schemas.microsoft.com/office/drawing/2014/main" id="{25937B12-2BD0-40D5-9A31-301F83B53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760" y="416560"/>
            <a:ext cx="9458960" cy="581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5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DDAAB1-6F74-4E8C-ACEC-5ECD6F1E8AD8}"/>
              </a:ext>
            </a:extLst>
          </p:cNvPr>
          <p:cNvSpPr txBox="1"/>
          <p:nvPr/>
        </p:nvSpPr>
        <p:spPr>
          <a:xfrm>
            <a:off x="942975" y="335846"/>
            <a:ext cx="8201025" cy="5632311"/>
          </a:xfrm>
          <a:prstGeom prst="rect">
            <a:avLst/>
          </a:prstGeom>
          <a:noFill/>
        </p:spPr>
        <p:txBody>
          <a:bodyPr wrap="square">
            <a:spAutoFit/>
          </a:bodyPr>
          <a:lstStyle/>
          <a:p>
            <a:r>
              <a:rPr lang="en-IN" dirty="0"/>
              <a:t>//Interpreter Pattern ( Infix to prefix or postfix </a:t>
            </a:r>
            <a:r>
              <a:rPr lang="en-IN" dirty="0" err="1"/>
              <a:t>coversion</a:t>
            </a:r>
            <a:r>
              <a:rPr lang="en-IN" dirty="0"/>
              <a:t> )</a:t>
            </a:r>
          </a:p>
          <a:p>
            <a:r>
              <a:rPr lang="en-IN" dirty="0"/>
              <a:t>public interface Pattern {  </a:t>
            </a:r>
          </a:p>
          <a:p>
            <a:r>
              <a:rPr lang="en-IN" dirty="0"/>
              <a:t>    public String conversion(String exp);  </a:t>
            </a:r>
          </a:p>
          <a:p>
            <a:r>
              <a:rPr lang="en-IN" dirty="0"/>
              <a:t>}  </a:t>
            </a:r>
          </a:p>
          <a:p>
            <a:r>
              <a:rPr lang="en-IN" dirty="0"/>
              <a:t>public class </a:t>
            </a:r>
            <a:r>
              <a:rPr lang="en-IN" dirty="0" err="1"/>
              <a:t>InfixToPostfixPattern</a:t>
            </a:r>
            <a:r>
              <a:rPr lang="en-IN" dirty="0"/>
              <a:t> implements Pattern</a:t>
            </a:r>
          </a:p>
          <a:p>
            <a:r>
              <a:rPr lang="en-IN" dirty="0"/>
              <a:t>{  </a:t>
            </a:r>
          </a:p>
          <a:p>
            <a:r>
              <a:rPr lang="en-IN" dirty="0"/>
              <a:t>    public String conversion(String exp) </a:t>
            </a:r>
          </a:p>
          <a:p>
            <a:r>
              <a:rPr lang="en-IN" dirty="0"/>
              <a:t>	{  </a:t>
            </a:r>
          </a:p>
          <a:p>
            <a:r>
              <a:rPr lang="en-IN" dirty="0"/>
              <a:t>       int priority = 0; </a:t>
            </a:r>
          </a:p>
          <a:p>
            <a:r>
              <a:rPr lang="en-IN" dirty="0"/>
              <a:t>       String postfix = "";  </a:t>
            </a:r>
          </a:p>
          <a:p>
            <a:r>
              <a:rPr lang="en-IN" dirty="0"/>
              <a:t>       Stack&lt;Character&gt; s1 = new Stack&lt;Character&gt;();  </a:t>
            </a:r>
          </a:p>
          <a:p>
            <a:r>
              <a:rPr lang="en-IN" dirty="0"/>
              <a:t>       for (int </a:t>
            </a:r>
            <a:r>
              <a:rPr lang="en-IN" dirty="0" err="1"/>
              <a:t>i</a:t>
            </a:r>
            <a:r>
              <a:rPr lang="en-IN" dirty="0"/>
              <a:t> = 0; </a:t>
            </a:r>
            <a:r>
              <a:rPr lang="en-IN" dirty="0" err="1"/>
              <a:t>i</a:t>
            </a:r>
            <a:r>
              <a:rPr lang="en-IN" dirty="0"/>
              <a:t> &lt; </a:t>
            </a:r>
            <a:r>
              <a:rPr lang="en-IN" dirty="0" err="1"/>
              <a:t>exp.length</a:t>
            </a:r>
            <a:r>
              <a:rPr lang="en-IN" dirty="0"/>
              <a:t>(); </a:t>
            </a:r>
            <a:r>
              <a:rPr lang="en-IN" dirty="0" err="1"/>
              <a:t>i</a:t>
            </a:r>
            <a:r>
              <a:rPr lang="en-IN" dirty="0"/>
              <a:t>++)  </a:t>
            </a:r>
          </a:p>
          <a:p>
            <a:r>
              <a:rPr lang="en-IN" dirty="0"/>
              <a:t>        {  </a:t>
            </a:r>
          </a:p>
          <a:p>
            <a:r>
              <a:rPr lang="en-IN" dirty="0"/>
              <a:t>           char </a:t>
            </a:r>
            <a:r>
              <a:rPr lang="en-IN" dirty="0" err="1"/>
              <a:t>ch</a:t>
            </a:r>
            <a:r>
              <a:rPr lang="en-IN" dirty="0"/>
              <a:t> = </a:t>
            </a:r>
            <a:r>
              <a:rPr lang="en-IN" dirty="0" err="1"/>
              <a:t>exp.charAt</a:t>
            </a:r>
            <a:r>
              <a:rPr lang="en-IN" dirty="0"/>
              <a:t>(</a:t>
            </a:r>
            <a:r>
              <a:rPr lang="en-IN" dirty="0" err="1"/>
              <a:t>i</a:t>
            </a:r>
            <a:r>
              <a:rPr lang="en-IN" dirty="0"/>
              <a:t>);  </a:t>
            </a:r>
          </a:p>
          <a:p>
            <a:r>
              <a:rPr lang="en-IN" dirty="0"/>
              <a:t>           if (</a:t>
            </a:r>
            <a:r>
              <a:rPr lang="en-IN" dirty="0" err="1"/>
              <a:t>ch</a:t>
            </a:r>
            <a:r>
              <a:rPr lang="en-IN" dirty="0"/>
              <a:t> == '+' || </a:t>
            </a:r>
            <a:r>
              <a:rPr lang="en-IN" dirty="0" err="1"/>
              <a:t>ch</a:t>
            </a:r>
            <a:r>
              <a:rPr lang="en-IN" dirty="0"/>
              <a:t> == '-' || </a:t>
            </a:r>
            <a:r>
              <a:rPr lang="en-IN" dirty="0" err="1"/>
              <a:t>ch</a:t>
            </a:r>
            <a:r>
              <a:rPr lang="en-IN" dirty="0"/>
              <a:t> == '*' || </a:t>
            </a:r>
            <a:r>
              <a:rPr lang="en-IN" dirty="0" err="1"/>
              <a:t>ch</a:t>
            </a:r>
            <a:r>
              <a:rPr lang="en-IN" dirty="0"/>
              <a:t> == '/'||</a:t>
            </a:r>
            <a:r>
              <a:rPr lang="en-IN" dirty="0" err="1"/>
              <a:t>ch</a:t>
            </a:r>
            <a:r>
              <a:rPr lang="en-IN" dirty="0"/>
              <a:t>=='%')  </a:t>
            </a:r>
          </a:p>
          <a:p>
            <a:r>
              <a:rPr lang="en-IN" dirty="0"/>
              <a:t>           {  </a:t>
            </a:r>
          </a:p>
          <a:p>
            <a:r>
              <a:rPr lang="en-IN" dirty="0"/>
              <a:t>              // check the precedence  </a:t>
            </a:r>
          </a:p>
          <a:p>
            <a:r>
              <a:rPr lang="en-IN" dirty="0"/>
              <a:t>              if (s1.size() &lt;= 0)  </a:t>
            </a:r>
          </a:p>
          <a:p>
            <a:r>
              <a:rPr lang="en-IN" dirty="0"/>
              <a:t>                 s1.push(</a:t>
            </a:r>
            <a:r>
              <a:rPr lang="en-IN" dirty="0" err="1"/>
              <a:t>ch</a:t>
            </a:r>
            <a:r>
              <a:rPr lang="en-IN" dirty="0"/>
              <a:t>);  </a:t>
            </a:r>
          </a:p>
          <a:p>
            <a:r>
              <a:rPr lang="en-IN" dirty="0"/>
              <a:t>           } </a:t>
            </a:r>
          </a:p>
        </p:txBody>
      </p:sp>
    </p:spTree>
    <p:extLst>
      <p:ext uri="{BB962C8B-B14F-4D97-AF65-F5344CB8AC3E}">
        <p14:creationId xmlns:p14="http://schemas.microsoft.com/office/powerpoint/2010/main" val="394942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9E05F-8AD3-4BAF-8520-096AA4962BBE}"/>
              </a:ext>
            </a:extLst>
          </p:cNvPr>
          <p:cNvSpPr txBox="1"/>
          <p:nvPr/>
        </p:nvSpPr>
        <p:spPr>
          <a:xfrm>
            <a:off x="371475" y="250627"/>
            <a:ext cx="5724525" cy="5909310"/>
          </a:xfrm>
          <a:prstGeom prst="rect">
            <a:avLst/>
          </a:prstGeom>
          <a:noFill/>
        </p:spPr>
        <p:txBody>
          <a:bodyPr wrap="square">
            <a:spAutoFit/>
          </a:bodyPr>
          <a:lstStyle/>
          <a:p>
            <a:r>
              <a:rPr lang="en-IN" dirty="0"/>
              <a:t>else  </a:t>
            </a:r>
          </a:p>
          <a:p>
            <a:r>
              <a:rPr lang="en-IN" dirty="0"/>
              <a:t>           {  </a:t>
            </a:r>
          </a:p>
          <a:p>
            <a:r>
              <a:rPr lang="en-IN" dirty="0"/>
              <a:t>                 Character </a:t>
            </a:r>
            <a:r>
              <a:rPr lang="en-IN" dirty="0" err="1"/>
              <a:t>chTop</a:t>
            </a:r>
            <a:r>
              <a:rPr lang="en-IN" dirty="0"/>
              <a:t> = (Character) s1.peek();  </a:t>
            </a:r>
          </a:p>
          <a:p>
            <a:r>
              <a:rPr lang="en-IN" dirty="0"/>
              <a:t>                 if (</a:t>
            </a:r>
            <a:r>
              <a:rPr lang="en-IN" dirty="0" err="1"/>
              <a:t>chTop</a:t>
            </a:r>
            <a:r>
              <a:rPr lang="en-IN" dirty="0"/>
              <a:t> == '*' || </a:t>
            </a:r>
            <a:r>
              <a:rPr lang="en-IN" dirty="0" err="1"/>
              <a:t>chTop</a:t>
            </a:r>
            <a:r>
              <a:rPr lang="en-IN" dirty="0"/>
              <a:t> == '/')  </a:t>
            </a:r>
          </a:p>
          <a:p>
            <a:r>
              <a:rPr lang="en-IN" dirty="0"/>
              <a:t>                    priority = 1;  </a:t>
            </a:r>
          </a:p>
          <a:p>
            <a:r>
              <a:rPr lang="en-IN" dirty="0"/>
              <a:t>                 else  </a:t>
            </a:r>
          </a:p>
          <a:p>
            <a:r>
              <a:rPr lang="en-IN" dirty="0"/>
              <a:t>                    priority = 0;  </a:t>
            </a:r>
          </a:p>
          <a:p>
            <a:r>
              <a:rPr lang="en-IN" dirty="0"/>
              <a:t>                 if (priority == 1)  </a:t>
            </a:r>
          </a:p>
          <a:p>
            <a:r>
              <a:rPr lang="en-IN" dirty="0"/>
              <a:t>                 {  </a:t>
            </a:r>
          </a:p>
          <a:p>
            <a:r>
              <a:rPr lang="en-IN" dirty="0"/>
              <a:t>                    if (</a:t>
            </a:r>
            <a:r>
              <a:rPr lang="en-IN" dirty="0" err="1"/>
              <a:t>ch</a:t>
            </a:r>
            <a:r>
              <a:rPr lang="en-IN" dirty="0"/>
              <a:t> == '*' || </a:t>
            </a:r>
            <a:r>
              <a:rPr lang="en-IN" dirty="0" err="1"/>
              <a:t>ch</a:t>
            </a:r>
            <a:r>
              <a:rPr lang="en-IN" dirty="0"/>
              <a:t> == '/'||</a:t>
            </a:r>
            <a:r>
              <a:rPr lang="en-IN" dirty="0" err="1"/>
              <a:t>ch</a:t>
            </a:r>
            <a:r>
              <a:rPr lang="en-IN" dirty="0"/>
              <a:t>=='%')  </a:t>
            </a:r>
          </a:p>
          <a:p>
            <a:r>
              <a:rPr lang="en-IN" dirty="0"/>
              <a:t>                    {  </a:t>
            </a:r>
          </a:p>
          <a:p>
            <a:r>
              <a:rPr lang="en-IN" dirty="0"/>
              <a:t>                       postfix += s1.pop();  </a:t>
            </a:r>
          </a:p>
          <a:p>
            <a:r>
              <a:rPr lang="en-IN" dirty="0"/>
              <a:t>                       </a:t>
            </a:r>
            <a:r>
              <a:rPr lang="en-IN" dirty="0" err="1"/>
              <a:t>i</a:t>
            </a:r>
            <a:r>
              <a:rPr lang="en-IN" dirty="0"/>
              <a:t>--;  </a:t>
            </a:r>
          </a:p>
          <a:p>
            <a:r>
              <a:rPr lang="en-IN" dirty="0"/>
              <a:t>                    }  </a:t>
            </a:r>
          </a:p>
          <a:p>
            <a:r>
              <a:rPr lang="en-IN" dirty="0"/>
              <a:t>                    else  </a:t>
            </a:r>
          </a:p>
          <a:p>
            <a:r>
              <a:rPr lang="en-IN" dirty="0"/>
              <a:t>                    { // Same  </a:t>
            </a:r>
          </a:p>
          <a:p>
            <a:r>
              <a:rPr lang="en-IN" dirty="0"/>
              <a:t>                       postfix += s1.pop();  </a:t>
            </a:r>
          </a:p>
          <a:p>
            <a:r>
              <a:rPr lang="en-IN" dirty="0"/>
              <a:t>                       </a:t>
            </a:r>
            <a:r>
              <a:rPr lang="en-IN" dirty="0" err="1"/>
              <a:t>i</a:t>
            </a:r>
            <a:r>
              <a:rPr lang="en-IN" dirty="0"/>
              <a:t>--;  </a:t>
            </a:r>
          </a:p>
          <a:p>
            <a:r>
              <a:rPr lang="en-IN" dirty="0"/>
              <a:t>                    }  </a:t>
            </a:r>
          </a:p>
          <a:p>
            <a:r>
              <a:rPr lang="en-IN" dirty="0"/>
              <a:t>                 }  </a:t>
            </a:r>
          </a:p>
          <a:p>
            <a:r>
              <a:rPr lang="en-IN" dirty="0"/>
              <a:t>	 </a:t>
            </a:r>
          </a:p>
        </p:txBody>
      </p:sp>
      <p:sp>
        <p:nvSpPr>
          <p:cNvPr id="4" name="TextBox 3">
            <a:extLst>
              <a:ext uri="{FF2B5EF4-FFF2-40B4-BE49-F238E27FC236}">
                <a16:creationId xmlns:a16="http://schemas.microsoft.com/office/drawing/2014/main" id="{09B7E796-4523-4385-ACE4-72DC522E3144}"/>
              </a:ext>
            </a:extLst>
          </p:cNvPr>
          <p:cNvSpPr txBox="1"/>
          <p:nvPr/>
        </p:nvSpPr>
        <p:spPr>
          <a:xfrm>
            <a:off x="6496050" y="1209675"/>
            <a:ext cx="4057650" cy="5078313"/>
          </a:xfrm>
          <a:prstGeom prst="rect">
            <a:avLst/>
          </a:prstGeom>
          <a:noFill/>
        </p:spPr>
        <p:txBody>
          <a:bodyPr wrap="square" rtlCol="0">
            <a:spAutoFit/>
          </a:bodyPr>
          <a:lstStyle/>
          <a:p>
            <a:r>
              <a:rPr lang="en-IN" dirty="0"/>
              <a:t>else  </a:t>
            </a:r>
          </a:p>
          <a:p>
            <a:r>
              <a:rPr lang="en-IN" dirty="0"/>
              <a:t>                 {  </a:t>
            </a:r>
          </a:p>
          <a:p>
            <a:r>
              <a:rPr lang="en-IN" dirty="0"/>
              <a:t>                    if (</a:t>
            </a:r>
            <a:r>
              <a:rPr lang="en-IN" dirty="0" err="1"/>
              <a:t>ch</a:t>
            </a:r>
            <a:r>
              <a:rPr lang="en-IN" dirty="0"/>
              <a:t> == '+' || </a:t>
            </a:r>
            <a:r>
              <a:rPr lang="en-IN" dirty="0" err="1"/>
              <a:t>ch</a:t>
            </a:r>
            <a:r>
              <a:rPr lang="en-IN" dirty="0"/>
              <a:t> == '-')  </a:t>
            </a:r>
          </a:p>
          <a:p>
            <a:r>
              <a:rPr lang="en-IN" dirty="0"/>
              <a:t>                    {  </a:t>
            </a:r>
          </a:p>
          <a:p>
            <a:r>
              <a:rPr lang="en-IN" dirty="0"/>
              <a:t>                       postfix += s1.pop();  </a:t>
            </a:r>
          </a:p>
          <a:p>
            <a:r>
              <a:rPr lang="en-IN" dirty="0"/>
              <a:t>                       s1.push(</a:t>
            </a:r>
            <a:r>
              <a:rPr lang="en-IN" dirty="0" err="1"/>
              <a:t>ch</a:t>
            </a:r>
            <a:r>
              <a:rPr lang="en-IN" dirty="0"/>
              <a:t>);  </a:t>
            </a:r>
          </a:p>
          <a:p>
            <a:r>
              <a:rPr lang="en-IN" dirty="0"/>
              <a:t>                    }  </a:t>
            </a:r>
          </a:p>
          <a:p>
            <a:r>
              <a:rPr lang="en-IN" dirty="0"/>
              <a:t>                    else  </a:t>
            </a:r>
          </a:p>
          <a:p>
            <a:r>
              <a:rPr lang="en-IN" dirty="0"/>
              <a:t>                       s1.push(</a:t>
            </a:r>
            <a:r>
              <a:rPr lang="en-IN" dirty="0" err="1"/>
              <a:t>ch</a:t>
            </a:r>
            <a:r>
              <a:rPr lang="en-IN" dirty="0"/>
              <a:t>);  </a:t>
            </a:r>
          </a:p>
          <a:p>
            <a:r>
              <a:rPr lang="en-IN" dirty="0"/>
              <a:t>                 }  </a:t>
            </a:r>
          </a:p>
          <a:p>
            <a:r>
              <a:rPr lang="en-IN" dirty="0"/>
              <a:t>           }  </a:t>
            </a:r>
          </a:p>
          <a:p>
            <a:r>
              <a:rPr lang="en-IN" dirty="0"/>
              <a:t>         </a:t>
            </a:r>
          </a:p>
          <a:p>
            <a:r>
              <a:rPr lang="en-IN" dirty="0"/>
              <a:t>	}	</a:t>
            </a:r>
          </a:p>
          <a:p>
            <a:r>
              <a:rPr lang="en-IN" dirty="0"/>
              <a:t>	else  </a:t>
            </a:r>
          </a:p>
          <a:p>
            <a:r>
              <a:rPr lang="en-IN" dirty="0"/>
              <a:t>		{               </a:t>
            </a:r>
          </a:p>
          <a:p>
            <a:r>
              <a:rPr lang="en-IN" dirty="0"/>
              <a:t>			postfix += </a:t>
            </a:r>
            <a:r>
              <a:rPr lang="en-IN" dirty="0" err="1"/>
              <a:t>ch</a:t>
            </a:r>
            <a:r>
              <a:rPr lang="en-IN" dirty="0"/>
              <a:t>;  </a:t>
            </a:r>
          </a:p>
          <a:p>
            <a:r>
              <a:rPr lang="en-IN" dirty="0"/>
              <a:t>		}  </a:t>
            </a:r>
          </a:p>
          <a:p>
            <a:r>
              <a:rPr lang="en-IN" dirty="0"/>
              <a:t>    } </a:t>
            </a:r>
          </a:p>
        </p:txBody>
      </p:sp>
    </p:spTree>
    <p:extLst>
      <p:ext uri="{BB962C8B-B14F-4D97-AF65-F5344CB8AC3E}">
        <p14:creationId xmlns:p14="http://schemas.microsoft.com/office/powerpoint/2010/main" val="152961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C4DF1A-4CCB-4FD6-9EA6-DC9D05A025E8}"/>
              </a:ext>
            </a:extLst>
          </p:cNvPr>
          <p:cNvSpPr txBox="1"/>
          <p:nvPr/>
        </p:nvSpPr>
        <p:spPr>
          <a:xfrm>
            <a:off x="1000125" y="889844"/>
            <a:ext cx="8143875" cy="4801314"/>
          </a:xfrm>
          <a:prstGeom prst="rect">
            <a:avLst/>
          </a:prstGeom>
          <a:noFill/>
        </p:spPr>
        <p:txBody>
          <a:bodyPr wrap="square">
            <a:spAutoFit/>
          </a:bodyPr>
          <a:lstStyle/>
          <a:p>
            <a:r>
              <a:rPr lang="en-IN" dirty="0"/>
              <a:t>int </a:t>
            </a:r>
            <a:r>
              <a:rPr lang="en-IN" dirty="0" err="1"/>
              <a:t>len</a:t>
            </a:r>
            <a:r>
              <a:rPr lang="en-IN" dirty="0"/>
              <a:t> = s1.size();  </a:t>
            </a:r>
          </a:p>
          <a:p>
            <a:r>
              <a:rPr lang="en-IN" dirty="0"/>
              <a:t>	for (int j = 0; j &lt; </a:t>
            </a:r>
            <a:r>
              <a:rPr lang="en-IN" dirty="0" err="1"/>
              <a:t>len</a:t>
            </a:r>
            <a:r>
              <a:rPr lang="en-IN" dirty="0"/>
              <a:t>; </a:t>
            </a:r>
            <a:r>
              <a:rPr lang="en-IN" dirty="0" err="1"/>
              <a:t>j++</a:t>
            </a:r>
            <a:r>
              <a:rPr lang="en-IN" dirty="0"/>
              <a:t>)  </a:t>
            </a:r>
          </a:p>
          <a:p>
            <a:r>
              <a:rPr lang="en-IN" dirty="0"/>
              <a:t>	   postfix += s1.pop();  </a:t>
            </a:r>
          </a:p>
          <a:p>
            <a:r>
              <a:rPr lang="en-IN" dirty="0"/>
              <a:t>	return postfix;        </a:t>
            </a:r>
          </a:p>
          <a:p>
            <a:r>
              <a:rPr lang="en-IN" dirty="0"/>
              <a:t>}   </a:t>
            </a:r>
          </a:p>
          <a:p>
            <a:r>
              <a:rPr lang="en-IN" dirty="0"/>
              <a:t>public class Interpreter {  </a:t>
            </a:r>
          </a:p>
          <a:p>
            <a:r>
              <a:rPr lang="en-IN" dirty="0"/>
              <a:t>     public static void main(String[] </a:t>
            </a:r>
            <a:r>
              <a:rPr lang="en-IN" dirty="0" err="1"/>
              <a:t>args</a:t>
            </a:r>
            <a:r>
              <a:rPr lang="en-IN" dirty="0"/>
              <a:t>)  </a:t>
            </a:r>
          </a:p>
          <a:p>
            <a:r>
              <a:rPr lang="en-IN" dirty="0"/>
              <a:t>        {  </a:t>
            </a:r>
          </a:p>
          <a:p>
            <a:r>
              <a:rPr lang="en-IN" dirty="0"/>
              <a:t>            String infix = "</a:t>
            </a:r>
            <a:r>
              <a:rPr lang="en-IN" dirty="0" err="1"/>
              <a:t>a+b</a:t>
            </a:r>
            <a:r>
              <a:rPr lang="en-IN" dirty="0"/>
              <a:t>*c";  </a:t>
            </a:r>
          </a:p>
          <a:p>
            <a:r>
              <a:rPr lang="en-IN" dirty="0"/>
              <a:t>              </a:t>
            </a:r>
          </a:p>
          <a:p>
            <a:r>
              <a:rPr lang="en-IN" dirty="0"/>
              <a:t>            </a:t>
            </a:r>
            <a:r>
              <a:rPr lang="en-IN" dirty="0" err="1"/>
              <a:t>InfixToPostfixPattern</a:t>
            </a:r>
            <a:r>
              <a:rPr lang="en-IN" dirty="0"/>
              <a:t> </a:t>
            </a:r>
            <a:r>
              <a:rPr lang="en-IN" dirty="0" err="1"/>
              <a:t>ip</a:t>
            </a:r>
            <a:r>
              <a:rPr lang="en-IN" dirty="0"/>
              <a:t>=new </a:t>
            </a:r>
            <a:r>
              <a:rPr lang="en-IN" dirty="0" err="1"/>
              <a:t>InfixToPostfixPattern</a:t>
            </a:r>
            <a:r>
              <a:rPr lang="en-IN" dirty="0"/>
              <a:t>();  </a:t>
            </a:r>
          </a:p>
          <a:p>
            <a:r>
              <a:rPr lang="en-IN" dirty="0"/>
              <a:t>              </a:t>
            </a:r>
          </a:p>
          <a:p>
            <a:r>
              <a:rPr lang="en-IN" dirty="0"/>
              <a:t>            String postfix = </a:t>
            </a:r>
            <a:r>
              <a:rPr lang="en-IN" dirty="0" err="1"/>
              <a:t>ip.conversion</a:t>
            </a:r>
            <a:r>
              <a:rPr lang="en-IN" dirty="0"/>
              <a:t>(infix);  </a:t>
            </a:r>
          </a:p>
          <a:p>
            <a:r>
              <a:rPr lang="en-IN" dirty="0"/>
              <a:t>            </a:t>
            </a:r>
            <a:r>
              <a:rPr lang="en-IN" dirty="0" err="1"/>
              <a:t>System.out.println</a:t>
            </a:r>
            <a:r>
              <a:rPr lang="en-IN" dirty="0"/>
              <a:t>("Infix:   " + infix);  </a:t>
            </a:r>
          </a:p>
          <a:p>
            <a:r>
              <a:rPr lang="en-IN" dirty="0"/>
              <a:t>            </a:t>
            </a:r>
            <a:r>
              <a:rPr lang="en-IN" dirty="0" err="1"/>
              <a:t>System.out.println</a:t>
            </a:r>
            <a:r>
              <a:rPr lang="en-IN" dirty="0"/>
              <a:t>("Postfix: " + postfix);  </a:t>
            </a:r>
          </a:p>
          <a:p>
            <a:r>
              <a:rPr lang="en-IN" dirty="0"/>
              <a:t>       }  </a:t>
            </a:r>
          </a:p>
          <a:p>
            <a:r>
              <a:rPr lang="en-IN" dirty="0"/>
              <a:t>} </a:t>
            </a:r>
          </a:p>
        </p:txBody>
      </p:sp>
    </p:spTree>
    <p:extLst>
      <p:ext uri="{BB962C8B-B14F-4D97-AF65-F5344CB8AC3E}">
        <p14:creationId xmlns:p14="http://schemas.microsoft.com/office/powerpoint/2010/main" val="118325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A80F-97FF-4C8A-89BC-779479D11F0D}"/>
              </a:ext>
            </a:extLst>
          </p:cNvPr>
          <p:cNvSpPr>
            <a:spLocks noGrp="1"/>
          </p:cNvSpPr>
          <p:nvPr>
            <p:ph type="title"/>
          </p:nvPr>
        </p:nvSpPr>
        <p:spPr/>
        <p:txBody>
          <a:bodyPr/>
          <a:lstStyle/>
          <a:p>
            <a:r>
              <a:rPr lang="en-IN" dirty="0"/>
              <a:t>Iterator Pattern</a:t>
            </a:r>
          </a:p>
        </p:txBody>
      </p:sp>
      <p:sp>
        <p:nvSpPr>
          <p:cNvPr id="3" name="Content Placeholder 2">
            <a:extLst>
              <a:ext uri="{FF2B5EF4-FFF2-40B4-BE49-F238E27FC236}">
                <a16:creationId xmlns:a16="http://schemas.microsoft.com/office/drawing/2014/main" id="{607B37E5-5813-4FC1-9E6D-EB3DE0706F7F}"/>
              </a:ext>
            </a:extLst>
          </p:cNvPr>
          <p:cNvSpPr>
            <a:spLocks noGrp="1"/>
          </p:cNvSpPr>
          <p:nvPr>
            <p:ph idx="1"/>
          </p:nvPr>
        </p:nvSpPr>
        <p:spPr/>
        <p:txBody>
          <a:bodyPr/>
          <a:lstStyle/>
          <a:p>
            <a:pPr marL="342900" indent="-342900" algn="just" defTabSz="457200">
              <a:buFont typeface="Wingdings" panose="05000000000000000000" pitchFamily="2" charset="2"/>
              <a:buChar char="§"/>
            </a:pPr>
            <a:r>
              <a:rPr lang="en-US" sz="2200" dirty="0">
                <a:solidFill>
                  <a:srgbClr val="333333"/>
                </a:solidFill>
                <a:latin typeface="Times New Roman" panose="02020603050405020304" pitchFamily="18" charset="0"/>
                <a:cs typeface="Times New Roman" panose="02020603050405020304" pitchFamily="18" charset="0"/>
              </a:rPr>
              <a:t>Iterator Pattern is used "to access the elements of an aggregate object sequentially without exposing its underlying implementation".</a:t>
            </a:r>
          </a:p>
          <a:p>
            <a:pPr marL="342900" indent="-342900" algn="just" defTabSz="457200">
              <a:buFont typeface="Wingdings" panose="05000000000000000000" pitchFamily="2" charset="2"/>
              <a:buChar char="§"/>
            </a:pPr>
            <a:r>
              <a:rPr lang="en-US" sz="2200" b="1" dirty="0">
                <a:solidFill>
                  <a:srgbClr val="333333"/>
                </a:solidFill>
                <a:latin typeface="Times New Roman" panose="02020603050405020304" pitchFamily="18" charset="0"/>
                <a:cs typeface="Times New Roman" panose="02020603050405020304" pitchFamily="18" charset="0"/>
              </a:rPr>
              <a:t>Advantage of Iterator Pattern</a:t>
            </a:r>
          </a:p>
          <a:p>
            <a:pPr marL="0" indent="0" algn="just">
              <a:buNone/>
            </a:pPr>
            <a:r>
              <a:rPr lang="en-US" sz="2200" dirty="0">
                <a:solidFill>
                  <a:srgbClr val="333333"/>
                </a:solidFill>
                <a:latin typeface="Times New Roman" panose="02020603050405020304" pitchFamily="18" charset="0"/>
                <a:cs typeface="Times New Roman" panose="02020603050405020304" pitchFamily="18" charset="0"/>
              </a:rPr>
              <a:t>	It supports variations in the traversal of a collection.</a:t>
            </a:r>
          </a:p>
          <a:p>
            <a:pPr marL="342900" indent="-342900" algn="just" defTabSz="457200">
              <a:buFont typeface="Wingdings" panose="05000000000000000000" pitchFamily="2" charset="2"/>
              <a:buChar char="§"/>
            </a:pPr>
            <a:endParaRPr lang="en-IN" sz="2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99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E8B7-0DDA-466A-8256-9F65C919CB8E}"/>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a:t>Introduction</a:t>
            </a:r>
          </a:p>
        </p:txBody>
      </p:sp>
      <p:graphicFrame>
        <p:nvGraphicFramePr>
          <p:cNvPr id="11" name="TextBox 8">
            <a:extLst>
              <a:ext uri="{FF2B5EF4-FFF2-40B4-BE49-F238E27FC236}">
                <a16:creationId xmlns:a16="http://schemas.microsoft.com/office/drawing/2014/main" id="{8505F986-9222-797D-4DCD-1E5F6A7C64E6}"/>
              </a:ext>
            </a:extLst>
          </p:cNvPr>
          <p:cNvGraphicFramePr/>
          <p:nvPr>
            <p:extLst>
              <p:ext uri="{D42A27DB-BD31-4B8C-83A1-F6EECF244321}">
                <p14:modId xmlns:p14="http://schemas.microsoft.com/office/powerpoint/2010/main" val="154089011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821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EF17B-8427-4750-9DB2-C3CD446F6A2F}"/>
              </a:ext>
            </a:extLst>
          </p:cNvPr>
          <p:cNvSpPr txBox="1"/>
          <p:nvPr/>
        </p:nvSpPr>
        <p:spPr>
          <a:xfrm>
            <a:off x="466725" y="230803"/>
            <a:ext cx="10544175" cy="7017306"/>
          </a:xfrm>
          <a:prstGeom prst="rect">
            <a:avLst/>
          </a:prstGeom>
          <a:noFill/>
        </p:spPr>
        <p:txBody>
          <a:bodyPr wrap="square">
            <a:spAutoFit/>
          </a:bodyPr>
          <a:lstStyle/>
          <a:p>
            <a:r>
              <a:rPr lang="en-IN" dirty="0"/>
              <a:t>//Iterator Pattern (iterating through collection of names)</a:t>
            </a:r>
          </a:p>
          <a:p>
            <a:r>
              <a:rPr lang="en-IN" dirty="0"/>
              <a:t>public interface </a:t>
            </a:r>
            <a:r>
              <a:rPr lang="en-IN" dirty="0" err="1"/>
              <a:t>IteratorInterface</a:t>
            </a:r>
            <a:r>
              <a:rPr lang="en-IN" dirty="0"/>
              <a:t> {  </a:t>
            </a:r>
          </a:p>
          <a:p>
            <a:r>
              <a:rPr lang="en-IN" dirty="0"/>
              <a:t>    public </a:t>
            </a:r>
            <a:r>
              <a:rPr lang="en-IN" dirty="0" err="1"/>
              <a:t>boolean</a:t>
            </a:r>
            <a:r>
              <a:rPr lang="en-IN" dirty="0"/>
              <a:t> </a:t>
            </a:r>
            <a:r>
              <a:rPr lang="en-IN" dirty="0" err="1"/>
              <a:t>hasNext</a:t>
            </a:r>
            <a:r>
              <a:rPr lang="en-IN" dirty="0"/>
              <a:t>();  </a:t>
            </a:r>
          </a:p>
          <a:p>
            <a:r>
              <a:rPr lang="en-IN" dirty="0"/>
              <a:t>    public Object next();  </a:t>
            </a:r>
          </a:p>
          <a:p>
            <a:r>
              <a:rPr lang="en-IN" dirty="0"/>
              <a:t>}  </a:t>
            </a:r>
          </a:p>
          <a:p>
            <a:r>
              <a:rPr lang="en-IN" dirty="0"/>
              <a:t>public interface Container {  </a:t>
            </a:r>
          </a:p>
          <a:p>
            <a:r>
              <a:rPr lang="en-IN" dirty="0"/>
              <a:t>    public Iterator </a:t>
            </a:r>
            <a:r>
              <a:rPr lang="en-IN" dirty="0" err="1"/>
              <a:t>getIterator</a:t>
            </a:r>
            <a:r>
              <a:rPr lang="en-IN" dirty="0"/>
              <a:t>();  </a:t>
            </a:r>
          </a:p>
          <a:p>
            <a:r>
              <a:rPr lang="en-IN" dirty="0"/>
              <a:t>}</a:t>
            </a:r>
          </a:p>
          <a:p>
            <a:r>
              <a:rPr lang="en-IN" dirty="0"/>
              <a:t>public class </a:t>
            </a:r>
            <a:r>
              <a:rPr lang="en-IN" dirty="0" err="1"/>
              <a:t>CollectionofNames</a:t>
            </a:r>
            <a:r>
              <a:rPr lang="en-IN" dirty="0"/>
              <a:t> implements Container</a:t>
            </a:r>
          </a:p>
          <a:p>
            <a:r>
              <a:rPr lang="en-IN" dirty="0"/>
              <a:t>{  </a:t>
            </a:r>
          </a:p>
          <a:p>
            <a:r>
              <a:rPr lang="en-IN" dirty="0"/>
              <a:t>public String name[]={"Ashwani Rajput", "</a:t>
            </a:r>
            <a:r>
              <a:rPr lang="en-IN" dirty="0" err="1"/>
              <a:t>Soono</a:t>
            </a:r>
            <a:r>
              <a:rPr lang="en-IN" dirty="0"/>
              <a:t> </a:t>
            </a:r>
            <a:r>
              <a:rPr lang="en-IN" dirty="0" err="1"/>
              <a:t>Jaiswal","Rishi</a:t>
            </a:r>
            <a:r>
              <a:rPr lang="en-IN" dirty="0"/>
              <a:t> </a:t>
            </a:r>
            <a:r>
              <a:rPr lang="en-IN" dirty="0" err="1"/>
              <a:t>Kumar","Rahul</a:t>
            </a:r>
            <a:r>
              <a:rPr lang="en-IN" dirty="0"/>
              <a:t> </a:t>
            </a:r>
            <a:r>
              <a:rPr lang="en-IN" dirty="0" err="1"/>
              <a:t>Mehta","Hemant</a:t>
            </a:r>
            <a:r>
              <a:rPr lang="en-IN" dirty="0"/>
              <a:t> Mishra"};   </a:t>
            </a:r>
          </a:p>
          <a:p>
            <a:endParaRPr lang="en-IN" dirty="0"/>
          </a:p>
          <a:p>
            <a:r>
              <a:rPr lang="en-IN" dirty="0"/>
              <a:t>    public </a:t>
            </a:r>
            <a:r>
              <a:rPr lang="en-IN" dirty="0" err="1"/>
              <a:t>IteratorInterface</a:t>
            </a:r>
            <a:r>
              <a:rPr lang="en-IN" dirty="0"/>
              <a:t> </a:t>
            </a:r>
            <a:r>
              <a:rPr lang="en-IN" dirty="0" err="1"/>
              <a:t>getIterator</a:t>
            </a:r>
            <a:r>
              <a:rPr lang="en-IN" dirty="0"/>
              <a:t>() {  </a:t>
            </a:r>
          </a:p>
          <a:p>
            <a:r>
              <a:rPr lang="en-IN" dirty="0"/>
              <a:t>        return new </a:t>
            </a:r>
            <a:r>
              <a:rPr lang="en-IN" dirty="0" err="1"/>
              <a:t>CollectionofNamesIterate</a:t>
            </a:r>
            <a:r>
              <a:rPr lang="en-IN" dirty="0"/>
              <a:t>() ;  </a:t>
            </a:r>
          </a:p>
          <a:p>
            <a:r>
              <a:rPr lang="en-IN" dirty="0"/>
              <a:t>    }  </a:t>
            </a:r>
          </a:p>
          <a:p>
            <a:r>
              <a:rPr lang="en-IN" dirty="0"/>
              <a:t>    private class </a:t>
            </a:r>
            <a:r>
              <a:rPr lang="en-IN" dirty="0" err="1"/>
              <a:t>CollectionofNamesIterate</a:t>
            </a:r>
            <a:r>
              <a:rPr lang="en-IN" dirty="0"/>
              <a:t> implements </a:t>
            </a:r>
            <a:r>
              <a:rPr lang="en-IN" dirty="0" err="1"/>
              <a:t>IteratorInterface</a:t>
            </a:r>
            <a:r>
              <a:rPr lang="en-IN" dirty="0"/>
              <a:t>{  </a:t>
            </a:r>
          </a:p>
          <a:p>
            <a:r>
              <a:rPr lang="en-IN" dirty="0"/>
              <a:t>        int </a:t>
            </a:r>
            <a:r>
              <a:rPr lang="en-IN" dirty="0" err="1"/>
              <a:t>i</a:t>
            </a:r>
            <a:r>
              <a:rPr lang="en-IN" dirty="0"/>
              <a:t>;  </a:t>
            </a:r>
          </a:p>
          <a:p>
            <a:r>
              <a:rPr lang="en-IN" dirty="0"/>
              <a:t>        public </a:t>
            </a:r>
            <a:r>
              <a:rPr lang="en-IN" dirty="0" err="1"/>
              <a:t>boolean</a:t>
            </a:r>
            <a:r>
              <a:rPr lang="en-IN" dirty="0"/>
              <a:t> </a:t>
            </a:r>
            <a:r>
              <a:rPr lang="en-IN" dirty="0" err="1"/>
              <a:t>hasNext</a:t>
            </a:r>
            <a:r>
              <a:rPr lang="en-IN" dirty="0"/>
              <a:t>() {  </a:t>
            </a:r>
          </a:p>
          <a:p>
            <a:r>
              <a:rPr lang="en-IN" dirty="0"/>
              <a:t>            if (</a:t>
            </a:r>
            <a:r>
              <a:rPr lang="en-IN" dirty="0" err="1"/>
              <a:t>i</a:t>
            </a:r>
            <a:r>
              <a:rPr lang="en-IN" dirty="0"/>
              <a:t>&lt;</a:t>
            </a:r>
            <a:r>
              <a:rPr lang="en-IN" dirty="0" err="1"/>
              <a:t>name.length</a:t>
            </a:r>
            <a:r>
              <a:rPr lang="en-IN" dirty="0"/>
              <a:t>){  </a:t>
            </a:r>
          </a:p>
          <a:p>
            <a:r>
              <a:rPr lang="en-IN" dirty="0"/>
              <a:t>                return true;  </a:t>
            </a:r>
          </a:p>
          <a:p>
            <a:r>
              <a:rPr lang="en-IN" dirty="0"/>
              <a:t>            }  </a:t>
            </a:r>
          </a:p>
          <a:p>
            <a:r>
              <a:rPr lang="en-IN" dirty="0"/>
              <a:t>            return false;  </a:t>
            </a:r>
          </a:p>
          <a:p>
            <a:r>
              <a:rPr lang="en-IN" dirty="0"/>
              <a:t>        }  </a:t>
            </a:r>
          </a:p>
          <a:p>
            <a:endParaRPr lang="en-IN" dirty="0"/>
          </a:p>
        </p:txBody>
      </p:sp>
    </p:spTree>
    <p:extLst>
      <p:ext uri="{BB962C8B-B14F-4D97-AF65-F5344CB8AC3E}">
        <p14:creationId xmlns:p14="http://schemas.microsoft.com/office/powerpoint/2010/main" val="321499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462DB-853E-4C92-93A3-EAC2FCA92E79}"/>
              </a:ext>
            </a:extLst>
          </p:cNvPr>
          <p:cNvSpPr txBox="1"/>
          <p:nvPr/>
        </p:nvSpPr>
        <p:spPr>
          <a:xfrm>
            <a:off x="552450" y="459939"/>
            <a:ext cx="8362950" cy="5632311"/>
          </a:xfrm>
          <a:prstGeom prst="rect">
            <a:avLst/>
          </a:prstGeom>
          <a:noFill/>
        </p:spPr>
        <p:txBody>
          <a:bodyPr wrap="square">
            <a:spAutoFit/>
          </a:bodyPr>
          <a:lstStyle/>
          <a:p>
            <a:r>
              <a:rPr lang="en-IN" dirty="0"/>
              <a:t> @Override  </a:t>
            </a:r>
          </a:p>
          <a:p>
            <a:r>
              <a:rPr lang="en-IN" dirty="0"/>
              <a:t>        public Object next() {  </a:t>
            </a:r>
          </a:p>
          <a:p>
            <a:r>
              <a:rPr lang="en-IN" dirty="0"/>
              <a:t>            if(</a:t>
            </a:r>
            <a:r>
              <a:rPr lang="en-IN" dirty="0" err="1"/>
              <a:t>this.hasNext</a:t>
            </a:r>
            <a:r>
              <a:rPr lang="en-IN" dirty="0"/>
              <a:t>()){  </a:t>
            </a:r>
          </a:p>
          <a:p>
            <a:r>
              <a:rPr lang="en-IN" dirty="0"/>
              <a:t>                return name[</a:t>
            </a:r>
            <a:r>
              <a:rPr lang="en-IN" dirty="0" err="1"/>
              <a:t>i</a:t>
            </a:r>
            <a:r>
              <a:rPr lang="en-IN" dirty="0"/>
              <a:t>++];  </a:t>
            </a:r>
          </a:p>
          <a:p>
            <a:r>
              <a:rPr lang="en-IN" dirty="0"/>
              <a:t>            }  </a:t>
            </a:r>
          </a:p>
          <a:p>
            <a:r>
              <a:rPr lang="en-IN" dirty="0"/>
              <a:t>            return null;      </a:t>
            </a:r>
          </a:p>
          <a:p>
            <a:r>
              <a:rPr lang="en-IN" dirty="0"/>
              <a:t>        }    </a:t>
            </a:r>
          </a:p>
          <a:p>
            <a:r>
              <a:rPr lang="en-IN" dirty="0"/>
              <a:t>	} 	 </a:t>
            </a:r>
          </a:p>
          <a:p>
            <a:r>
              <a:rPr lang="en-IN" dirty="0"/>
              <a:t>}</a:t>
            </a:r>
          </a:p>
          <a:p>
            <a:r>
              <a:rPr lang="en-IN" dirty="0"/>
              <a:t>public class Iterator {  </a:t>
            </a:r>
          </a:p>
          <a:p>
            <a:r>
              <a:rPr lang="en-IN" dirty="0"/>
              <a:t>    public static void main(String[] </a:t>
            </a:r>
            <a:r>
              <a:rPr lang="en-IN" dirty="0" err="1"/>
              <a:t>args</a:t>
            </a:r>
            <a:r>
              <a:rPr lang="en-IN" dirty="0"/>
              <a:t>) {  </a:t>
            </a:r>
          </a:p>
          <a:p>
            <a:r>
              <a:rPr lang="en-IN" dirty="0"/>
              <a:t>          </a:t>
            </a:r>
            <a:r>
              <a:rPr lang="en-IN" dirty="0" err="1"/>
              <a:t>CollectionofNames</a:t>
            </a:r>
            <a:r>
              <a:rPr lang="en-IN" dirty="0"/>
              <a:t> </a:t>
            </a:r>
            <a:r>
              <a:rPr lang="en-IN" dirty="0" err="1"/>
              <a:t>cmpnyRepository</a:t>
            </a:r>
            <a:r>
              <a:rPr lang="en-IN" dirty="0"/>
              <a:t> = new </a:t>
            </a:r>
            <a:r>
              <a:rPr lang="en-IN" dirty="0" err="1"/>
              <a:t>CollectionofNames</a:t>
            </a:r>
            <a:r>
              <a:rPr lang="en-IN" dirty="0"/>
              <a:t>();  </a:t>
            </a:r>
          </a:p>
          <a:p>
            <a:r>
              <a:rPr lang="en-IN" dirty="0"/>
              <a:t>            </a:t>
            </a:r>
          </a:p>
          <a:p>
            <a:r>
              <a:rPr lang="en-IN" dirty="0"/>
              <a:t>          for(</a:t>
            </a:r>
            <a:r>
              <a:rPr lang="en-IN" dirty="0" err="1"/>
              <a:t>IteratorInterface</a:t>
            </a:r>
            <a:r>
              <a:rPr lang="en-IN" dirty="0"/>
              <a:t> </a:t>
            </a:r>
            <a:r>
              <a:rPr lang="en-IN" dirty="0" err="1"/>
              <a:t>iter</a:t>
            </a:r>
            <a:r>
              <a:rPr lang="en-IN" dirty="0"/>
              <a:t> = </a:t>
            </a:r>
            <a:r>
              <a:rPr lang="en-IN" dirty="0" err="1"/>
              <a:t>cmpnyRepository.getIterator</a:t>
            </a:r>
            <a:r>
              <a:rPr lang="en-IN" dirty="0"/>
              <a:t>(); </a:t>
            </a:r>
            <a:r>
              <a:rPr lang="en-IN" dirty="0" err="1"/>
              <a:t>iter.hasNext</a:t>
            </a:r>
            <a:r>
              <a:rPr lang="en-IN" dirty="0"/>
              <a:t>();){  </a:t>
            </a:r>
          </a:p>
          <a:p>
            <a:r>
              <a:rPr lang="en-IN" dirty="0"/>
              <a:t>              String name = (String)</a:t>
            </a:r>
            <a:r>
              <a:rPr lang="en-IN" dirty="0" err="1"/>
              <a:t>iter.next</a:t>
            </a:r>
            <a:r>
              <a:rPr lang="en-IN" dirty="0"/>
              <a:t>();  </a:t>
            </a:r>
          </a:p>
          <a:p>
            <a:r>
              <a:rPr lang="en-IN" dirty="0"/>
              <a:t>              </a:t>
            </a:r>
            <a:r>
              <a:rPr lang="en-IN" dirty="0" err="1"/>
              <a:t>System.out.println</a:t>
            </a:r>
            <a:r>
              <a:rPr lang="en-IN" dirty="0"/>
              <a:t>("Name : " + name);  </a:t>
            </a:r>
          </a:p>
          <a:p>
            <a:r>
              <a:rPr lang="en-IN" dirty="0"/>
              <a:t>           }      </a:t>
            </a:r>
          </a:p>
          <a:p>
            <a:r>
              <a:rPr lang="en-IN" dirty="0"/>
              <a:t>    }  </a:t>
            </a:r>
          </a:p>
          <a:p>
            <a:r>
              <a:rPr lang="en-IN" dirty="0"/>
              <a:t>} </a:t>
            </a:r>
          </a:p>
        </p:txBody>
      </p:sp>
    </p:spTree>
    <p:extLst>
      <p:ext uri="{BB962C8B-B14F-4D97-AF65-F5344CB8AC3E}">
        <p14:creationId xmlns:p14="http://schemas.microsoft.com/office/powerpoint/2010/main" val="2283400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6F92-B476-4AE3-A341-0A63EDFC7CE7}"/>
              </a:ext>
            </a:extLst>
          </p:cNvPr>
          <p:cNvSpPr>
            <a:spLocks noGrp="1"/>
          </p:cNvSpPr>
          <p:nvPr>
            <p:ph type="title"/>
          </p:nvPr>
        </p:nvSpPr>
        <p:spPr/>
        <p:txBody>
          <a:bodyPr/>
          <a:lstStyle/>
          <a:p>
            <a:r>
              <a:rPr lang="en-IN" dirty="0"/>
              <a:t>Mediator </a:t>
            </a:r>
            <a:r>
              <a:rPr lang="en-IN" dirty="0" err="1"/>
              <a:t>Pattren</a:t>
            </a:r>
            <a:endParaRPr lang="en-IN" dirty="0"/>
          </a:p>
        </p:txBody>
      </p:sp>
      <p:sp>
        <p:nvSpPr>
          <p:cNvPr id="3" name="Content Placeholder 2">
            <a:extLst>
              <a:ext uri="{FF2B5EF4-FFF2-40B4-BE49-F238E27FC236}">
                <a16:creationId xmlns:a16="http://schemas.microsoft.com/office/drawing/2014/main" id="{4206C4C8-12B1-49C3-BA9C-A1A52B349B6C}"/>
              </a:ext>
            </a:extLst>
          </p:cNvPr>
          <p:cNvSpPr>
            <a:spLocks noGrp="1"/>
          </p:cNvSpPr>
          <p:nvPr>
            <p:ph idx="1"/>
          </p:nvPr>
        </p:nvSpPr>
        <p:spPr/>
        <p:txBody>
          <a:bodyPr/>
          <a:lstStyle/>
          <a:p>
            <a:pPr algn="just"/>
            <a:r>
              <a:rPr lang="en-US" sz="2200" dirty="0">
                <a:solidFill>
                  <a:srgbClr val="333333"/>
                </a:solidFill>
                <a:latin typeface="Times New Roman" panose="02020603050405020304" pitchFamily="18" charset="0"/>
                <a:cs typeface="Times New Roman" panose="02020603050405020304" pitchFamily="18" charset="0"/>
              </a:rPr>
              <a:t>A Mediator Pattern says that "to define an object that encapsulates how a set of objects interact".</a:t>
            </a:r>
          </a:p>
          <a:p>
            <a:pPr algn="just"/>
            <a:r>
              <a:rPr lang="en-US" sz="2200" dirty="0">
                <a:solidFill>
                  <a:srgbClr val="333333"/>
                </a:solidFill>
                <a:latin typeface="Times New Roman" panose="02020603050405020304" pitchFamily="18" charset="0"/>
                <a:cs typeface="Times New Roman" panose="02020603050405020304" pitchFamily="18" charset="0"/>
              </a:rPr>
              <a:t>Mediator pattern is used to reduce communication complexity between multiple objects or classes. </a:t>
            </a:r>
          </a:p>
          <a:p>
            <a:pPr algn="just"/>
            <a:r>
              <a:rPr lang="en-US" sz="2200" dirty="0">
                <a:solidFill>
                  <a:srgbClr val="333333"/>
                </a:solidFill>
                <a:latin typeface="Times New Roman" panose="02020603050405020304" pitchFamily="18" charset="0"/>
                <a:cs typeface="Times New Roman" panose="02020603050405020304" pitchFamily="18" charset="0"/>
              </a:rPr>
              <a:t>This pattern provides a mediator class which normally handles all the communications between different classes and supports easy maintainability of the code by loose coupling.</a:t>
            </a:r>
            <a:endParaRPr lang="en-IN" sz="2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24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F757-8B3C-44D1-AEDA-5861C21CA43A}"/>
              </a:ext>
            </a:extLst>
          </p:cNvPr>
          <p:cNvSpPr>
            <a:spLocks noGrp="1"/>
          </p:cNvSpPr>
          <p:nvPr>
            <p:ph type="title"/>
          </p:nvPr>
        </p:nvSpPr>
        <p:spPr/>
        <p:txBody>
          <a:bodyPr/>
          <a:lstStyle/>
          <a:p>
            <a:r>
              <a:rPr lang="en-IN" dirty="0"/>
              <a:t>Memento Pattern</a:t>
            </a:r>
          </a:p>
        </p:txBody>
      </p:sp>
      <p:sp>
        <p:nvSpPr>
          <p:cNvPr id="3" name="Content Placeholder 2">
            <a:extLst>
              <a:ext uri="{FF2B5EF4-FFF2-40B4-BE49-F238E27FC236}">
                <a16:creationId xmlns:a16="http://schemas.microsoft.com/office/drawing/2014/main" id="{19B1969B-A3D5-4084-8C46-D2E339FB8E6F}"/>
              </a:ext>
            </a:extLst>
          </p:cNvPr>
          <p:cNvSpPr>
            <a:spLocks noGrp="1"/>
          </p:cNvSpPr>
          <p:nvPr>
            <p:ph idx="1"/>
          </p:nvPr>
        </p:nvSpPr>
        <p:spPr/>
        <p:txBody>
          <a:bodyPr/>
          <a:lstStyle/>
          <a:p>
            <a:pPr algn="just"/>
            <a:r>
              <a:rPr lang="en-US" sz="2200" dirty="0">
                <a:solidFill>
                  <a:srgbClr val="333333"/>
                </a:solidFill>
                <a:latin typeface="Times New Roman" panose="02020603050405020304" pitchFamily="18" charset="0"/>
                <a:cs typeface="Times New Roman" panose="02020603050405020304" pitchFamily="18" charset="0"/>
              </a:rPr>
              <a:t>A Memento Pattern says that "to restore the state of an object to its previous state". </a:t>
            </a:r>
          </a:p>
          <a:p>
            <a:pPr algn="just"/>
            <a:r>
              <a:rPr lang="en-US" sz="2200" dirty="0">
                <a:solidFill>
                  <a:srgbClr val="333333"/>
                </a:solidFill>
                <a:latin typeface="Times New Roman" panose="02020603050405020304" pitchFamily="18" charset="0"/>
                <a:cs typeface="Times New Roman" panose="02020603050405020304" pitchFamily="18" charset="0"/>
              </a:rPr>
              <a:t>Such case is useful in case of error or failure.</a:t>
            </a:r>
          </a:p>
          <a:p>
            <a:pPr algn="just"/>
            <a:r>
              <a:rPr lang="en-US" sz="2200" dirty="0">
                <a:solidFill>
                  <a:srgbClr val="333333"/>
                </a:solidFill>
                <a:latin typeface="Times New Roman" panose="02020603050405020304" pitchFamily="18" charset="0"/>
                <a:cs typeface="Times New Roman" panose="02020603050405020304" pitchFamily="18" charset="0"/>
              </a:rPr>
              <a:t>Usage:</a:t>
            </a:r>
          </a:p>
          <a:p>
            <a:pPr marL="0" indent="0" algn="just">
              <a:buNone/>
            </a:pPr>
            <a:r>
              <a:rPr lang="en-US" sz="2200" dirty="0">
                <a:solidFill>
                  <a:srgbClr val="333333"/>
                </a:solidFill>
                <a:latin typeface="Times New Roman" panose="02020603050405020304" pitchFamily="18" charset="0"/>
                <a:cs typeface="Times New Roman" panose="02020603050405020304" pitchFamily="18" charset="0"/>
              </a:rPr>
              <a:t>	It is used in Undo and Redo operations in most software.</a:t>
            </a:r>
          </a:p>
          <a:p>
            <a:pPr marL="0" indent="0" algn="just">
              <a:buNone/>
            </a:pPr>
            <a:r>
              <a:rPr lang="en-US" sz="2200" dirty="0">
                <a:solidFill>
                  <a:srgbClr val="333333"/>
                </a:solidFill>
                <a:latin typeface="Times New Roman" panose="02020603050405020304" pitchFamily="18" charset="0"/>
                <a:cs typeface="Times New Roman" panose="02020603050405020304" pitchFamily="18" charset="0"/>
              </a:rPr>
              <a:t>	It is also used in database transactions.</a:t>
            </a:r>
          </a:p>
          <a:p>
            <a:endParaRPr lang="en-IN" dirty="0"/>
          </a:p>
        </p:txBody>
      </p:sp>
    </p:spTree>
    <p:extLst>
      <p:ext uri="{BB962C8B-B14F-4D97-AF65-F5344CB8AC3E}">
        <p14:creationId xmlns:p14="http://schemas.microsoft.com/office/powerpoint/2010/main" val="1730392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66D7-6EFE-4747-B7AE-5CBA9F741F03}"/>
              </a:ext>
            </a:extLst>
          </p:cNvPr>
          <p:cNvSpPr>
            <a:spLocks noGrp="1"/>
          </p:cNvSpPr>
          <p:nvPr>
            <p:ph type="title"/>
          </p:nvPr>
        </p:nvSpPr>
        <p:spPr/>
        <p:txBody>
          <a:bodyPr/>
          <a:lstStyle/>
          <a:p>
            <a:r>
              <a:rPr lang="en-IN" dirty="0"/>
              <a:t>Observer Pattern</a:t>
            </a:r>
          </a:p>
        </p:txBody>
      </p:sp>
      <p:sp>
        <p:nvSpPr>
          <p:cNvPr id="3" name="Content Placeholder 2">
            <a:extLst>
              <a:ext uri="{FF2B5EF4-FFF2-40B4-BE49-F238E27FC236}">
                <a16:creationId xmlns:a16="http://schemas.microsoft.com/office/drawing/2014/main" id="{DD508523-660E-47A1-9D9A-0C4C0E838952}"/>
              </a:ext>
            </a:extLst>
          </p:cNvPr>
          <p:cNvSpPr>
            <a:spLocks noGrp="1"/>
          </p:cNvSpPr>
          <p:nvPr>
            <p:ph idx="1"/>
          </p:nvPr>
        </p:nvSpPr>
        <p:spPr/>
        <p:txBody>
          <a:bodyPr/>
          <a:lstStyle/>
          <a:p>
            <a:pPr algn="just"/>
            <a:r>
              <a:rPr lang="en-US" sz="2200" dirty="0">
                <a:solidFill>
                  <a:srgbClr val="333333"/>
                </a:solidFill>
                <a:latin typeface="Times New Roman" panose="02020603050405020304" pitchFamily="18" charset="0"/>
                <a:cs typeface="Times New Roman" panose="02020603050405020304" pitchFamily="18" charset="0"/>
              </a:rPr>
              <a:t>An Observer Pattern says that "just define a one-to-many dependency so that when one object changes state, all its dependents are notified and updated automatically".</a:t>
            </a:r>
          </a:p>
          <a:p>
            <a:pPr algn="just"/>
            <a:r>
              <a:rPr lang="en-US" sz="2200" dirty="0">
                <a:solidFill>
                  <a:srgbClr val="333333"/>
                </a:solidFill>
                <a:latin typeface="Times New Roman" panose="02020603050405020304" pitchFamily="18" charset="0"/>
                <a:cs typeface="Times New Roman" panose="02020603050405020304" pitchFamily="18" charset="0"/>
              </a:rPr>
              <a:t>The observer pattern is also known as Dependents or Publish-Subscribe.</a:t>
            </a:r>
          </a:p>
          <a:p>
            <a:pPr algn="just"/>
            <a:r>
              <a:rPr lang="en-US" sz="2200" dirty="0">
                <a:solidFill>
                  <a:srgbClr val="333333"/>
                </a:solidFill>
                <a:latin typeface="Times New Roman" panose="02020603050405020304" pitchFamily="18" charset="0"/>
                <a:cs typeface="Times New Roman" panose="02020603050405020304" pitchFamily="18" charset="0"/>
              </a:rPr>
              <a:t>Benefits:</a:t>
            </a:r>
          </a:p>
          <a:p>
            <a:pPr marL="0" indent="0" algn="just">
              <a:buNone/>
            </a:pPr>
            <a:r>
              <a:rPr lang="en-US" sz="2200" dirty="0">
                <a:solidFill>
                  <a:srgbClr val="333333"/>
                </a:solidFill>
                <a:latin typeface="Times New Roman" panose="02020603050405020304" pitchFamily="18" charset="0"/>
                <a:cs typeface="Times New Roman" panose="02020603050405020304" pitchFamily="18" charset="0"/>
              </a:rPr>
              <a:t>	It provides the support for broadcast-type communication.</a:t>
            </a:r>
          </a:p>
          <a:p>
            <a:pPr algn="just"/>
            <a:endParaRPr lang="en-IN" sz="2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057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38CC0A-2E88-4A0E-AD0E-4292DEE2A99A}"/>
              </a:ext>
            </a:extLst>
          </p:cNvPr>
          <p:cNvSpPr txBox="1"/>
          <p:nvPr/>
        </p:nvSpPr>
        <p:spPr>
          <a:xfrm>
            <a:off x="447675" y="184726"/>
            <a:ext cx="8515350" cy="6740307"/>
          </a:xfrm>
          <a:prstGeom prst="rect">
            <a:avLst/>
          </a:prstGeom>
          <a:noFill/>
        </p:spPr>
        <p:txBody>
          <a:bodyPr wrap="square">
            <a:spAutoFit/>
          </a:bodyPr>
          <a:lstStyle/>
          <a:p>
            <a:r>
              <a:rPr lang="en-IN" dirty="0"/>
              <a:t>public interface Subject {</a:t>
            </a:r>
          </a:p>
          <a:p>
            <a:r>
              <a:rPr lang="en-IN" dirty="0"/>
              <a:t>    public void attach(Observer o);</a:t>
            </a:r>
          </a:p>
          <a:p>
            <a:r>
              <a:rPr lang="en-IN" dirty="0"/>
              <a:t>    public void detach(Observer o);</a:t>
            </a:r>
          </a:p>
          <a:p>
            <a:r>
              <a:rPr lang="en-IN" dirty="0"/>
              <a:t>    public void </a:t>
            </a:r>
            <a:r>
              <a:rPr lang="en-IN" dirty="0" err="1"/>
              <a:t>notifyUpdate</a:t>
            </a:r>
            <a:r>
              <a:rPr lang="en-IN" dirty="0"/>
              <a:t>(Message m);</a:t>
            </a:r>
          </a:p>
          <a:p>
            <a:r>
              <a:rPr lang="en-IN" dirty="0"/>
              <a:t>}</a:t>
            </a:r>
          </a:p>
          <a:p>
            <a:r>
              <a:rPr lang="en-IN" dirty="0"/>
              <a:t>public class </a:t>
            </a:r>
            <a:r>
              <a:rPr lang="en-IN" dirty="0" err="1"/>
              <a:t>MessagePublisher</a:t>
            </a:r>
            <a:r>
              <a:rPr lang="en-IN" dirty="0"/>
              <a:t> implements Subject {</a:t>
            </a:r>
          </a:p>
          <a:p>
            <a:r>
              <a:rPr lang="en-IN" dirty="0"/>
              <a:t>    private List&lt;Observer&gt; observers = new </a:t>
            </a:r>
            <a:r>
              <a:rPr lang="en-IN" dirty="0" err="1"/>
              <a:t>ArrayList</a:t>
            </a:r>
            <a:r>
              <a:rPr lang="en-IN" dirty="0"/>
              <a:t>&lt;&gt;();</a:t>
            </a:r>
          </a:p>
          <a:p>
            <a:r>
              <a:rPr lang="en-IN" dirty="0"/>
              <a:t>    public void attach(Observer o) {</a:t>
            </a:r>
          </a:p>
          <a:p>
            <a:r>
              <a:rPr lang="en-IN" dirty="0"/>
              <a:t>        </a:t>
            </a:r>
            <a:r>
              <a:rPr lang="en-IN" dirty="0" err="1"/>
              <a:t>observers.add</a:t>
            </a:r>
            <a:r>
              <a:rPr lang="en-IN" dirty="0"/>
              <a:t>(o);</a:t>
            </a:r>
          </a:p>
          <a:p>
            <a:r>
              <a:rPr lang="en-IN" dirty="0"/>
              <a:t>    }</a:t>
            </a:r>
          </a:p>
          <a:p>
            <a:r>
              <a:rPr lang="en-IN" dirty="0"/>
              <a:t>    public void detach(Observer o) {</a:t>
            </a:r>
          </a:p>
          <a:p>
            <a:r>
              <a:rPr lang="en-IN" dirty="0"/>
              <a:t>        </a:t>
            </a:r>
            <a:r>
              <a:rPr lang="en-IN" dirty="0" err="1"/>
              <a:t>observers.remove</a:t>
            </a:r>
            <a:r>
              <a:rPr lang="en-IN" dirty="0"/>
              <a:t>(o);</a:t>
            </a:r>
          </a:p>
          <a:p>
            <a:r>
              <a:rPr lang="en-IN" dirty="0"/>
              <a:t>    }</a:t>
            </a:r>
          </a:p>
          <a:p>
            <a:r>
              <a:rPr lang="en-IN" dirty="0"/>
              <a:t>    public void </a:t>
            </a:r>
            <a:r>
              <a:rPr lang="en-IN" dirty="0" err="1"/>
              <a:t>notifyUpdate</a:t>
            </a:r>
            <a:r>
              <a:rPr lang="en-IN" dirty="0"/>
              <a:t>(Message m) {</a:t>
            </a:r>
          </a:p>
          <a:p>
            <a:r>
              <a:rPr lang="en-IN" dirty="0"/>
              <a:t>        for(Observer o: observers) {</a:t>
            </a:r>
          </a:p>
          <a:p>
            <a:r>
              <a:rPr lang="en-IN" dirty="0"/>
              <a:t>            </a:t>
            </a:r>
            <a:r>
              <a:rPr lang="en-IN" dirty="0" err="1"/>
              <a:t>o.update</a:t>
            </a:r>
            <a:r>
              <a:rPr lang="en-IN" dirty="0"/>
              <a:t>(m);</a:t>
            </a:r>
          </a:p>
          <a:p>
            <a:r>
              <a:rPr lang="en-IN" dirty="0"/>
              <a:t>        }}}</a:t>
            </a:r>
          </a:p>
          <a:p>
            <a:r>
              <a:rPr lang="en-IN" dirty="0"/>
              <a:t>public interface Observer {</a:t>
            </a:r>
          </a:p>
          <a:p>
            <a:r>
              <a:rPr lang="en-IN" dirty="0"/>
              <a:t>    public void update(Message m);</a:t>
            </a:r>
          </a:p>
          <a:p>
            <a:r>
              <a:rPr lang="en-IN" dirty="0"/>
              <a:t>}</a:t>
            </a:r>
          </a:p>
          <a:p>
            <a:r>
              <a:rPr lang="en-IN" dirty="0"/>
              <a:t>public class </a:t>
            </a:r>
            <a:r>
              <a:rPr lang="en-IN" dirty="0" err="1"/>
              <a:t>MessageSubscriberOne</a:t>
            </a:r>
            <a:r>
              <a:rPr lang="en-IN" dirty="0"/>
              <a:t> implements Observer {</a:t>
            </a:r>
          </a:p>
          <a:p>
            <a:r>
              <a:rPr lang="en-IN" dirty="0"/>
              <a:t>    public void update(Message m) {</a:t>
            </a:r>
          </a:p>
          <a:p>
            <a:r>
              <a:rPr lang="en-IN" dirty="0"/>
              <a:t>        </a:t>
            </a:r>
            <a:r>
              <a:rPr lang="en-IN" dirty="0" err="1"/>
              <a:t>System.out.println</a:t>
            </a:r>
            <a:r>
              <a:rPr lang="en-IN" dirty="0"/>
              <a:t>("</a:t>
            </a:r>
            <a:r>
              <a:rPr lang="en-IN" dirty="0" err="1"/>
              <a:t>MessageSubscriberOne</a:t>
            </a:r>
            <a:r>
              <a:rPr lang="en-IN" dirty="0"/>
              <a:t> :: " + </a:t>
            </a:r>
            <a:r>
              <a:rPr lang="en-IN" dirty="0" err="1"/>
              <a:t>m.getMessageContent</a:t>
            </a:r>
            <a:r>
              <a:rPr lang="en-IN" dirty="0"/>
              <a:t>());</a:t>
            </a:r>
          </a:p>
          <a:p>
            <a:r>
              <a:rPr lang="en-IN" dirty="0"/>
              <a:t>    }	}</a:t>
            </a:r>
          </a:p>
        </p:txBody>
      </p:sp>
    </p:spTree>
    <p:extLst>
      <p:ext uri="{BB962C8B-B14F-4D97-AF65-F5344CB8AC3E}">
        <p14:creationId xmlns:p14="http://schemas.microsoft.com/office/powerpoint/2010/main" val="737071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5F87B-0A89-4F33-B8AE-B808A3B3E452}"/>
              </a:ext>
            </a:extLst>
          </p:cNvPr>
          <p:cNvSpPr txBox="1"/>
          <p:nvPr/>
        </p:nvSpPr>
        <p:spPr>
          <a:xfrm>
            <a:off x="514350" y="148174"/>
            <a:ext cx="8439150" cy="6740307"/>
          </a:xfrm>
          <a:prstGeom prst="rect">
            <a:avLst/>
          </a:prstGeom>
          <a:noFill/>
        </p:spPr>
        <p:txBody>
          <a:bodyPr wrap="square">
            <a:spAutoFit/>
          </a:bodyPr>
          <a:lstStyle/>
          <a:p>
            <a:r>
              <a:rPr lang="en-IN" dirty="0"/>
              <a:t>public class </a:t>
            </a:r>
            <a:r>
              <a:rPr lang="en-IN" dirty="0" err="1"/>
              <a:t>MessageSubscriberTwo</a:t>
            </a:r>
            <a:r>
              <a:rPr lang="en-IN" dirty="0"/>
              <a:t> implements Observer </a:t>
            </a:r>
          </a:p>
          <a:p>
            <a:r>
              <a:rPr lang="en-IN" dirty="0"/>
              <a:t>{</a:t>
            </a:r>
          </a:p>
          <a:p>
            <a:r>
              <a:rPr lang="en-IN" dirty="0"/>
              <a:t>    public void update(Message m) {</a:t>
            </a:r>
          </a:p>
          <a:p>
            <a:r>
              <a:rPr lang="en-IN" dirty="0"/>
              <a:t>        </a:t>
            </a:r>
            <a:r>
              <a:rPr lang="en-IN" dirty="0" err="1"/>
              <a:t>System.out.println</a:t>
            </a:r>
            <a:r>
              <a:rPr lang="en-IN" dirty="0"/>
              <a:t>("</a:t>
            </a:r>
            <a:r>
              <a:rPr lang="en-IN" dirty="0" err="1"/>
              <a:t>MessageSubscriberTwo</a:t>
            </a:r>
            <a:r>
              <a:rPr lang="en-IN" dirty="0"/>
              <a:t> :: " + </a:t>
            </a:r>
            <a:r>
              <a:rPr lang="en-IN" dirty="0" err="1"/>
              <a:t>m.getMessageContent</a:t>
            </a:r>
            <a:r>
              <a:rPr lang="en-IN" dirty="0"/>
              <a:t>());</a:t>
            </a:r>
          </a:p>
          <a:p>
            <a:r>
              <a:rPr lang="en-IN" dirty="0"/>
              <a:t>    }</a:t>
            </a:r>
          </a:p>
          <a:p>
            <a:r>
              <a:rPr lang="en-IN" dirty="0"/>
              <a:t>}</a:t>
            </a:r>
          </a:p>
          <a:p>
            <a:r>
              <a:rPr lang="en-IN" dirty="0"/>
              <a:t>public class </a:t>
            </a:r>
            <a:r>
              <a:rPr lang="en-IN" dirty="0" err="1"/>
              <a:t>MessageSubscriberThree</a:t>
            </a:r>
            <a:r>
              <a:rPr lang="en-IN" dirty="0"/>
              <a:t> implements Observer </a:t>
            </a:r>
          </a:p>
          <a:p>
            <a:r>
              <a:rPr lang="en-IN" dirty="0"/>
              <a:t>{</a:t>
            </a:r>
          </a:p>
          <a:p>
            <a:r>
              <a:rPr lang="en-IN" dirty="0"/>
              <a:t>    public void update(Message m) {</a:t>
            </a:r>
          </a:p>
          <a:p>
            <a:r>
              <a:rPr lang="en-IN" dirty="0"/>
              <a:t>        </a:t>
            </a:r>
            <a:r>
              <a:rPr lang="en-IN" dirty="0" err="1"/>
              <a:t>System.out.println</a:t>
            </a:r>
            <a:r>
              <a:rPr lang="en-IN" dirty="0"/>
              <a:t>("</a:t>
            </a:r>
            <a:r>
              <a:rPr lang="en-IN" dirty="0" err="1"/>
              <a:t>MessageSubscriberThree</a:t>
            </a:r>
            <a:r>
              <a:rPr lang="en-IN" dirty="0"/>
              <a:t> :: " + </a:t>
            </a:r>
            <a:r>
              <a:rPr lang="en-IN" dirty="0" err="1"/>
              <a:t>m.getMessageContent</a:t>
            </a:r>
            <a:r>
              <a:rPr lang="en-IN" dirty="0"/>
              <a:t>());</a:t>
            </a:r>
          </a:p>
          <a:p>
            <a:r>
              <a:rPr lang="en-IN" dirty="0"/>
              <a:t>    }</a:t>
            </a:r>
          </a:p>
          <a:p>
            <a:r>
              <a:rPr lang="en-IN" dirty="0"/>
              <a:t>}</a:t>
            </a:r>
          </a:p>
          <a:p>
            <a:r>
              <a:rPr lang="en-IN" dirty="0"/>
              <a:t>public class Message </a:t>
            </a:r>
          </a:p>
          <a:p>
            <a:r>
              <a:rPr lang="en-IN" dirty="0"/>
              <a:t>{</a:t>
            </a:r>
          </a:p>
          <a:p>
            <a:r>
              <a:rPr lang="en-IN" dirty="0"/>
              <a:t>    final String </a:t>
            </a:r>
            <a:r>
              <a:rPr lang="en-IN" dirty="0" err="1"/>
              <a:t>messageContent</a:t>
            </a:r>
            <a:r>
              <a:rPr lang="en-IN" dirty="0"/>
              <a:t>;</a:t>
            </a:r>
          </a:p>
          <a:p>
            <a:r>
              <a:rPr lang="en-IN" dirty="0"/>
              <a:t>     </a:t>
            </a:r>
          </a:p>
          <a:p>
            <a:r>
              <a:rPr lang="en-IN" dirty="0"/>
              <a:t>    public Message (String m) {</a:t>
            </a:r>
          </a:p>
          <a:p>
            <a:r>
              <a:rPr lang="en-IN" dirty="0"/>
              <a:t>        </a:t>
            </a:r>
            <a:r>
              <a:rPr lang="en-IN" dirty="0" err="1"/>
              <a:t>this.messageContent</a:t>
            </a:r>
            <a:r>
              <a:rPr lang="en-IN" dirty="0"/>
              <a:t> = m;</a:t>
            </a:r>
          </a:p>
          <a:p>
            <a:r>
              <a:rPr lang="en-IN" dirty="0"/>
              <a:t>    }</a:t>
            </a:r>
          </a:p>
          <a:p>
            <a:r>
              <a:rPr lang="en-IN" dirty="0"/>
              <a:t> </a:t>
            </a:r>
          </a:p>
          <a:p>
            <a:r>
              <a:rPr lang="en-IN" dirty="0"/>
              <a:t>    public String </a:t>
            </a:r>
            <a:r>
              <a:rPr lang="en-IN" dirty="0" err="1"/>
              <a:t>getMessageContent</a:t>
            </a:r>
            <a:r>
              <a:rPr lang="en-IN" dirty="0"/>
              <a:t>() {</a:t>
            </a:r>
          </a:p>
          <a:p>
            <a:r>
              <a:rPr lang="en-IN" dirty="0"/>
              <a:t>        return </a:t>
            </a:r>
            <a:r>
              <a:rPr lang="en-IN" dirty="0" err="1"/>
              <a:t>messageContent</a:t>
            </a:r>
            <a:r>
              <a:rPr lang="en-IN" dirty="0"/>
              <a:t>;</a:t>
            </a:r>
          </a:p>
          <a:p>
            <a:r>
              <a:rPr lang="en-IN" dirty="0"/>
              <a:t>    }	}</a:t>
            </a:r>
          </a:p>
        </p:txBody>
      </p:sp>
    </p:spTree>
    <p:extLst>
      <p:ext uri="{BB962C8B-B14F-4D97-AF65-F5344CB8AC3E}">
        <p14:creationId xmlns:p14="http://schemas.microsoft.com/office/powerpoint/2010/main" val="3265865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871EC-9300-4B29-B5AA-8AB6507D8C42}"/>
              </a:ext>
            </a:extLst>
          </p:cNvPr>
          <p:cNvSpPr txBox="1"/>
          <p:nvPr/>
        </p:nvSpPr>
        <p:spPr>
          <a:xfrm>
            <a:off x="714375" y="197346"/>
            <a:ext cx="8953500" cy="6463308"/>
          </a:xfrm>
          <a:prstGeom prst="rect">
            <a:avLst/>
          </a:prstGeom>
          <a:noFill/>
        </p:spPr>
        <p:txBody>
          <a:bodyPr wrap="square">
            <a:spAutoFit/>
          </a:bodyPr>
          <a:lstStyle/>
          <a:p>
            <a:r>
              <a:rPr lang="en-IN" dirty="0"/>
              <a:t>public class Observer </a:t>
            </a:r>
          </a:p>
          <a:p>
            <a:r>
              <a:rPr lang="en-IN" dirty="0"/>
              <a:t>{</a:t>
            </a:r>
          </a:p>
          <a:p>
            <a:r>
              <a:rPr lang="en-IN" dirty="0"/>
              <a:t>    public static void main(String[] </a:t>
            </a:r>
            <a:r>
              <a:rPr lang="en-IN" dirty="0" err="1"/>
              <a:t>args</a:t>
            </a:r>
            <a:r>
              <a:rPr lang="en-IN" dirty="0"/>
              <a:t>) </a:t>
            </a:r>
          </a:p>
          <a:p>
            <a:r>
              <a:rPr lang="en-IN" dirty="0"/>
              <a:t>    {</a:t>
            </a:r>
          </a:p>
          <a:p>
            <a:r>
              <a:rPr lang="en-IN" dirty="0"/>
              <a:t>        </a:t>
            </a:r>
            <a:r>
              <a:rPr lang="en-IN" dirty="0" err="1"/>
              <a:t>MessageSubscriberOne</a:t>
            </a:r>
            <a:r>
              <a:rPr lang="en-IN" dirty="0"/>
              <a:t> s1 = new </a:t>
            </a:r>
            <a:r>
              <a:rPr lang="en-IN" dirty="0" err="1"/>
              <a:t>MessageSubscriberOne</a:t>
            </a:r>
            <a:r>
              <a:rPr lang="en-IN" dirty="0"/>
              <a:t>();</a:t>
            </a:r>
          </a:p>
          <a:p>
            <a:r>
              <a:rPr lang="en-IN" dirty="0"/>
              <a:t>        </a:t>
            </a:r>
            <a:r>
              <a:rPr lang="en-IN" dirty="0" err="1"/>
              <a:t>MessageSubscriberTwo</a:t>
            </a:r>
            <a:r>
              <a:rPr lang="en-IN" dirty="0"/>
              <a:t> s2 = new </a:t>
            </a:r>
            <a:r>
              <a:rPr lang="en-IN" dirty="0" err="1"/>
              <a:t>MessageSubscriberTwo</a:t>
            </a:r>
            <a:r>
              <a:rPr lang="en-IN" dirty="0"/>
              <a:t>();</a:t>
            </a:r>
          </a:p>
          <a:p>
            <a:r>
              <a:rPr lang="en-IN" dirty="0"/>
              <a:t>        </a:t>
            </a:r>
            <a:r>
              <a:rPr lang="en-IN" dirty="0" err="1"/>
              <a:t>MessageSubscriberThree</a:t>
            </a:r>
            <a:r>
              <a:rPr lang="en-IN" dirty="0"/>
              <a:t> s3 = new </a:t>
            </a:r>
            <a:r>
              <a:rPr lang="en-IN" dirty="0" err="1"/>
              <a:t>MessageSubscriberThree</a:t>
            </a:r>
            <a:r>
              <a:rPr lang="en-IN" dirty="0"/>
              <a:t>();</a:t>
            </a:r>
          </a:p>
          <a:p>
            <a:r>
              <a:rPr lang="en-IN" dirty="0"/>
              <a:t>         </a:t>
            </a:r>
          </a:p>
          <a:p>
            <a:r>
              <a:rPr lang="en-IN" dirty="0"/>
              <a:t>        </a:t>
            </a:r>
            <a:r>
              <a:rPr lang="en-IN" dirty="0" err="1"/>
              <a:t>MessagePublisher</a:t>
            </a:r>
            <a:r>
              <a:rPr lang="en-IN" dirty="0"/>
              <a:t> p = new </a:t>
            </a:r>
            <a:r>
              <a:rPr lang="en-IN" dirty="0" err="1"/>
              <a:t>MessagePublisher</a:t>
            </a:r>
            <a:r>
              <a:rPr lang="en-IN" dirty="0"/>
              <a:t>();</a:t>
            </a:r>
          </a:p>
          <a:p>
            <a:r>
              <a:rPr lang="en-IN" dirty="0"/>
              <a:t>         </a:t>
            </a:r>
          </a:p>
          <a:p>
            <a:r>
              <a:rPr lang="en-IN" dirty="0"/>
              <a:t>        </a:t>
            </a:r>
            <a:r>
              <a:rPr lang="en-IN" dirty="0" err="1"/>
              <a:t>p.attach</a:t>
            </a:r>
            <a:r>
              <a:rPr lang="en-IN" dirty="0"/>
              <a:t>(s1);</a:t>
            </a:r>
          </a:p>
          <a:p>
            <a:r>
              <a:rPr lang="en-IN" dirty="0"/>
              <a:t>        </a:t>
            </a:r>
            <a:r>
              <a:rPr lang="en-IN" dirty="0" err="1"/>
              <a:t>p.attach</a:t>
            </a:r>
            <a:r>
              <a:rPr lang="en-IN" dirty="0"/>
              <a:t>(s2);</a:t>
            </a:r>
          </a:p>
          <a:p>
            <a:r>
              <a:rPr lang="en-IN" dirty="0"/>
              <a:t>         </a:t>
            </a:r>
          </a:p>
          <a:p>
            <a:r>
              <a:rPr lang="en-IN" dirty="0"/>
              <a:t>        </a:t>
            </a:r>
            <a:r>
              <a:rPr lang="en-IN" dirty="0" err="1"/>
              <a:t>p.notifyUpdate</a:t>
            </a:r>
            <a:r>
              <a:rPr lang="en-IN" dirty="0"/>
              <a:t>(new Message("First Message"));   //s1 and s2 will receive the update</a:t>
            </a:r>
          </a:p>
          <a:p>
            <a:r>
              <a:rPr lang="en-IN" dirty="0"/>
              <a:t>         </a:t>
            </a:r>
          </a:p>
          <a:p>
            <a:r>
              <a:rPr lang="en-IN" dirty="0"/>
              <a:t>        </a:t>
            </a:r>
            <a:r>
              <a:rPr lang="en-IN" dirty="0" err="1"/>
              <a:t>p.detach</a:t>
            </a:r>
            <a:r>
              <a:rPr lang="en-IN" dirty="0"/>
              <a:t>(s1);</a:t>
            </a:r>
          </a:p>
          <a:p>
            <a:r>
              <a:rPr lang="en-IN" dirty="0"/>
              <a:t>        </a:t>
            </a:r>
            <a:r>
              <a:rPr lang="en-IN" dirty="0" err="1"/>
              <a:t>p.attach</a:t>
            </a:r>
            <a:r>
              <a:rPr lang="en-IN" dirty="0"/>
              <a:t>(s3);</a:t>
            </a:r>
          </a:p>
          <a:p>
            <a:r>
              <a:rPr lang="en-IN" dirty="0"/>
              <a:t>         </a:t>
            </a:r>
          </a:p>
          <a:p>
            <a:r>
              <a:rPr lang="en-IN" dirty="0"/>
              <a:t>        </a:t>
            </a:r>
            <a:r>
              <a:rPr lang="en-IN" dirty="0" err="1"/>
              <a:t>p.notifyUpdate</a:t>
            </a:r>
            <a:r>
              <a:rPr lang="en-IN" dirty="0"/>
              <a:t>(new Message("Second Message")); //s2 and s3 will receive the update</a:t>
            </a:r>
          </a:p>
          <a:p>
            <a:r>
              <a:rPr lang="en-IN" dirty="0"/>
              <a:t>    }</a:t>
            </a:r>
          </a:p>
          <a:p>
            <a:r>
              <a:rPr lang="en-IN" dirty="0"/>
              <a:t>}</a:t>
            </a:r>
          </a:p>
        </p:txBody>
      </p:sp>
    </p:spTree>
    <p:extLst>
      <p:ext uri="{BB962C8B-B14F-4D97-AF65-F5344CB8AC3E}">
        <p14:creationId xmlns:p14="http://schemas.microsoft.com/office/powerpoint/2010/main" val="2316278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0D2D-DE91-47F9-8A4C-0796F24BF2D5}"/>
              </a:ext>
            </a:extLst>
          </p:cNvPr>
          <p:cNvSpPr>
            <a:spLocks noGrp="1"/>
          </p:cNvSpPr>
          <p:nvPr>
            <p:ph type="title"/>
          </p:nvPr>
        </p:nvSpPr>
        <p:spPr/>
        <p:txBody>
          <a:bodyPr/>
          <a:lstStyle/>
          <a:p>
            <a:r>
              <a:rPr lang="en-IN" dirty="0"/>
              <a:t>State Pattern</a:t>
            </a:r>
          </a:p>
        </p:txBody>
      </p:sp>
      <p:sp>
        <p:nvSpPr>
          <p:cNvPr id="3" name="Content Placeholder 2">
            <a:extLst>
              <a:ext uri="{FF2B5EF4-FFF2-40B4-BE49-F238E27FC236}">
                <a16:creationId xmlns:a16="http://schemas.microsoft.com/office/drawing/2014/main" id="{612A7A8F-D59C-492E-86C9-ABE2DBB289B7}"/>
              </a:ext>
            </a:extLst>
          </p:cNvPr>
          <p:cNvSpPr>
            <a:spLocks noGrp="1"/>
          </p:cNvSpPr>
          <p:nvPr>
            <p:ph idx="1"/>
          </p:nvPr>
        </p:nvSpPr>
        <p:spPr/>
        <p:txBody>
          <a:bodyPr/>
          <a:lstStyle/>
          <a:p>
            <a:pPr algn="just"/>
            <a:r>
              <a:rPr lang="en-US" sz="2200" dirty="0">
                <a:solidFill>
                  <a:srgbClr val="333333"/>
                </a:solidFill>
                <a:latin typeface="Times New Roman" panose="02020603050405020304" pitchFamily="18" charset="0"/>
                <a:cs typeface="Times New Roman" panose="02020603050405020304" pitchFamily="18" charset="0"/>
              </a:rPr>
              <a:t>A State Pattern says that "the class behavior changes based on its state“</a:t>
            </a:r>
          </a:p>
          <a:p>
            <a:pPr marL="0" indent="0" algn="just">
              <a:buNone/>
            </a:pPr>
            <a:endParaRPr lang="en-US" sz="2200" dirty="0">
              <a:solidFill>
                <a:srgbClr val="333333"/>
              </a:solidFill>
              <a:latin typeface="Times New Roman" panose="02020603050405020304" pitchFamily="18" charset="0"/>
              <a:cs typeface="Times New Roman" panose="02020603050405020304" pitchFamily="18" charset="0"/>
            </a:endParaRPr>
          </a:p>
          <a:p>
            <a:pPr algn="just"/>
            <a:r>
              <a:rPr lang="en-US" sz="2200" dirty="0">
                <a:solidFill>
                  <a:srgbClr val="333333"/>
                </a:solidFill>
                <a:latin typeface="Times New Roman" panose="02020603050405020304" pitchFamily="18" charset="0"/>
                <a:cs typeface="Times New Roman" panose="02020603050405020304" pitchFamily="18" charset="0"/>
              </a:rPr>
              <a:t>Benefits:</a:t>
            </a:r>
          </a:p>
          <a:p>
            <a:pPr marL="0" indent="0" algn="just">
              <a:buNone/>
            </a:pPr>
            <a:r>
              <a:rPr lang="en-US" sz="2200" dirty="0">
                <a:solidFill>
                  <a:srgbClr val="333333"/>
                </a:solidFill>
                <a:latin typeface="Times New Roman" panose="02020603050405020304" pitchFamily="18" charset="0"/>
                <a:cs typeface="Times New Roman" panose="02020603050405020304" pitchFamily="18" charset="0"/>
              </a:rPr>
              <a:t>	It keeps the state-specific behavior.</a:t>
            </a:r>
          </a:p>
          <a:p>
            <a:pPr algn="just"/>
            <a:endParaRPr lang="en-IN" sz="2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30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AA0B38-12B2-46FE-987F-6A082B861310}"/>
              </a:ext>
            </a:extLst>
          </p:cNvPr>
          <p:cNvSpPr txBox="1"/>
          <p:nvPr/>
        </p:nvSpPr>
        <p:spPr>
          <a:xfrm>
            <a:off x="514350" y="197346"/>
            <a:ext cx="8629650" cy="6186309"/>
          </a:xfrm>
          <a:prstGeom prst="rect">
            <a:avLst/>
          </a:prstGeom>
          <a:noFill/>
        </p:spPr>
        <p:txBody>
          <a:bodyPr wrap="square">
            <a:spAutoFit/>
          </a:bodyPr>
          <a:lstStyle/>
          <a:p>
            <a:r>
              <a:rPr lang="en-IN" dirty="0"/>
              <a:t>//state pattern (example - player in start state or stop state )</a:t>
            </a:r>
          </a:p>
          <a:p>
            <a:r>
              <a:rPr lang="en-IN" dirty="0"/>
              <a:t>public interface State {</a:t>
            </a:r>
          </a:p>
          <a:p>
            <a:r>
              <a:rPr lang="en-IN" dirty="0"/>
              <a:t>   public void </a:t>
            </a:r>
            <a:r>
              <a:rPr lang="en-IN" dirty="0" err="1"/>
              <a:t>doAction</a:t>
            </a:r>
            <a:r>
              <a:rPr lang="en-IN" dirty="0"/>
              <a:t>(Context context);</a:t>
            </a:r>
          </a:p>
          <a:p>
            <a:r>
              <a:rPr lang="en-IN" dirty="0"/>
              <a:t>}</a:t>
            </a:r>
          </a:p>
          <a:p>
            <a:r>
              <a:rPr lang="en-IN" dirty="0"/>
              <a:t>public class </a:t>
            </a:r>
            <a:r>
              <a:rPr lang="en-IN" dirty="0" err="1"/>
              <a:t>StartState</a:t>
            </a:r>
            <a:r>
              <a:rPr lang="en-IN" dirty="0"/>
              <a:t> implements State {</a:t>
            </a:r>
          </a:p>
          <a:p>
            <a:r>
              <a:rPr lang="en-IN" dirty="0"/>
              <a:t>   public void </a:t>
            </a:r>
            <a:r>
              <a:rPr lang="en-IN" dirty="0" err="1"/>
              <a:t>doAction</a:t>
            </a:r>
            <a:r>
              <a:rPr lang="en-IN" dirty="0"/>
              <a:t>(Context context) {</a:t>
            </a:r>
          </a:p>
          <a:p>
            <a:r>
              <a:rPr lang="en-IN" dirty="0"/>
              <a:t>      </a:t>
            </a:r>
            <a:r>
              <a:rPr lang="en-IN" dirty="0" err="1"/>
              <a:t>System.out.println</a:t>
            </a:r>
            <a:r>
              <a:rPr lang="en-IN" dirty="0"/>
              <a:t>("Player is in start state");</a:t>
            </a:r>
          </a:p>
          <a:p>
            <a:r>
              <a:rPr lang="en-IN" dirty="0"/>
              <a:t>      </a:t>
            </a:r>
            <a:r>
              <a:rPr lang="en-IN" dirty="0" err="1"/>
              <a:t>context.setState</a:t>
            </a:r>
            <a:r>
              <a:rPr lang="en-IN" dirty="0"/>
              <a:t>(this);	</a:t>
            </a:r>
          </a:p>
          <a:p>
            <a:r>
              <a:rPr lang="en-IN" dirty="0"/>
              <a:t>   }</a:t>
            </a:r>
          </a:p>
          <a:p>
            <a:r>
              <a:rPr lang="en-IN" dirty="0"/>
              <a:t>   public String </a:t>
            </a:r>
            <a:r>
              <a:rPr lang="en-IN" dirty="0" err="1"/>
              <a:t>toString</a:t>
            </a:r>
            <a:r>
              <a:rPr lang="en-IN" dirty="0"/>
              <a:t>(){</a:t>
            </a:r>
          </a:p>
          <a:p>
            <a:r>
              <a:rPr lang="en-IN" dirty="0"/>
              <a:t>      return "Start State";</a:t>
            </a:r>
          </a:p>
          <a:p>
            <a:r>
              <a:rPr lang="en-IN" dirty="0"/>
              <a:t>   }</a:t>
            </a:r>
          </a:p>
          <a:p>
            <a:r>
              <a:rPr lang="en-IN" dirty="0"/>
              <a:t>}</a:t>
            </a:r>
          </a:p>
          <a:p>
            <a:r>
              <a:rPr lang="en-IN" dirty="0"/>
              <a:t>public class </a:t>
            </a:r>
            <a:r>
              <a:rPr lang="en-IN" dirty="0" err="1"/>
              <a:t>StopState</a:t>
            </a:r>
            <a:r>
              <a:rPr lang="en-IN" dirty="0"/>
              <a:t> implements State {</a:t>
            </a:r>
          </a:p>
          <a:p>
            <a:r>
              <a:rPr lang="en-IN" dirty="0"/>
              <a:t>   public void </a:t>
            </a:r>
            <a:r>
              <a:rPr lang="en-IN" dirty="0" err="1"/>
              <a:t>doAction</a:t>
            </a:r>
            <a:r>
              <a:rPr lang="en-IN" dirty="0"/>
              <a:t>(Context context) {</a:t>
            </a:r>
          </a:p>
          <a:p>
            <a:r>
              <a:rPr lang="en-IN" dirty="0"/>
              <a:t>      </a:t>
            </a:r>
            <a:r>
              <a:rPr lang="en-IN" dirty="0" err="1"/>
              <a:t>System.out.println</a:t>
            </a:r>
            <a:r>
              <a:rPr lang="en-IN" dirty="0"/>
              <a:t>("Player is in stop state");</a:t>
            </a:r>
          </a:p>
          <a:p>
            <a:r>
              <a:rPr lang="en-IN" dirty="0"/>
              <a:t>      </a:t>
            </a:r>
            <a:r>
              <a:rPr lang="en-IN" dirty="0" err="1"/>
              <a:t>context.setState</a:t>
            </a:r>
            <a:r>
              <a:rPr lang="en-IN" dirty="0"/>
              <a:t>(this);	</a:t>
            </a:r>
          </a:p>
          <a:p>
            <a:r>
              <a:rPr lang="en-IN" dirty="0"/>
              <a:t>   }</a:t>
            </a:r>
          </a:p>
          <a:p>
            <a:r>
              <a:rPr lang="en-IN" dirty="0"/>
              <a:t>   public String </a:t>
            </a:r>
            <a:r>
              <a:rPr lang="en-IN" dirty="0" err="1"/>
              <a:t>toString</a:t>
            </a:r>
            <a:r>
              <a:rPr lang="en-IN" dirty="0"/>
              <a:t>(){</a:t>
            </a:r>
          </a:p>
          <a:p>
            <a:r>
              <a:rPr lang="en-IN" dirty="0"/>
              <a:t>      return "Stop State";</a:t>
            </a:r>
          </a:p>
          <a:p>
            <a:r>
              <a:rPr lang="en-IN" dirty="0"/>
              <a:t>   }</a:t>
            </a:r>
          </a:p>
          <a:p>
            <a:r>
              <a:rPr lang="en-IN" dirty="0"/>
              <a:t>}</a:t>
            </a:r>
          </a:p>
        </p:txBody>
      </p:sp>
    </p:spTree>
    <p:extLst>
      <p:ext uri="{BB962C8B-B14F-4D97-AF65-F5344CB8AC3E}">
        <p14:creationId xmlns:p14="http://schemas.microsoft.com/office/powerpoint/2010/main" val="55461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E8B7-0DDA-466A-8256-9F65C919CB8E}"/>
              </a:ext>
            </a:extLst>
          </p:cNvPr>
          <p:cNvSpPr>
            <a:spLocks noGrp="1"/>
          </p:cNvSpPr>
          <p:nvPr>
            <p:ph type="title"/>
          </p:nvPr>
        </p:nvSpPr>
        <p:spPr>
          <a:xfrm>
            <a:off x="-325121" y="773673"/>
            <a:ext cx="4389121" cy="1136407"/>
          </a:xfrm>
          <a:effectLst/>
        </p:spPr>
        <p:txBody>
          <a:bodyPr vert="horz" lIns="91440" tIns="45720" rIns="91440" bIns="45720" rtlCol="0" anchor="b">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Types</a:t>
            </a:r>
          </a:p>
        </p:txBody>
      </p:sp>
      <p:graphicFrame>
        <p:nvGraphicFramePr>
          <p:cNvPr id="11" name="TextBox 8">
            <a:extLst>
              <a:ext uri="{FF2B5EF4-FFF2-40B4-BE49-F238E27FC236}">
                <a16:creationId xmlns:a16="http://schemas.microsoft.com/office/drawing/2014/main" id="{C823B148-533F-4575-48B6-FAF2984ED5F1}"/>
              </a:ext>
            </a:extLst>
          </p:cNvPr>
          <p:cNvGraphicFramePr/>
          <p:nvPr/>
        </p:nvGraphicFramePr>
        <p:xfrm>
          <a:off x="723900" y="2404586"/>
          <a:ext cx="9401175" cy="3816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97360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43A92-2D51-45B2-8BB4-1E4C85D1E549}"/>
              </a:ext>
            </a:extLst>
          </p:cNvPr>
          <p:cNvSpPr txBox="1"/>
          <p:nvPr/>
        </p:nvSpPr>
        <p:spPr>
          <a:xfrm>
            <a:off x="409575" y="113675"/>
            <a:ext cx="9496425" cy="6463308"/>
          </a:xfrm>
          <a:prstGeom prst="rect">
            <a:avLst/>
          </a:prstGeom>
          <a:noFill/>
        </p:spPr>
        <p:txBody>
          <a:bodyPr wrap="square">
            <a:spAutoFit/>
          </a:bodyPr>
          <a:lstStyle/>
          <a:p>
            <a:r>
              <a:rPr lang="en-IN" dirty="0"/>
              <a:t>public class Context {</a:t>
            </a:r>
          </a:p>
          <a:p>
            <a:r>
              <a:rPr lang="en-IN" dirty="0"/>
              <a:t>   private State </a:t>
            </a:r>
            <a:r>
              <a:rPr lang="en-IN" dirty="0" err="1"/>
              <a:t>state</a:t>
            </a:r>
            <a:r>
              <a:rPr lang="en-IN" dirty="0"/>
              <a:t>;</a:t>
            </a:r>
          </a:p>
          <a:p>
            <a:r>
              <a:rPr lang="en-IN" dirty="0"/>
              <a:t>   public Context(){</a:t>
            </a:r>
          </a:p>
          <a:p>
            <a:r>
              <a:rPr lang="en-IN" dirty="0"/>
              <a:t>      state = null;</a:t>
            </a:r>
          </a:p>
          <a:p>
            <a:r>
              <a:rPr lang="en-IN" dirty="0"/>
              <a:t>   }</a:t>
            </a:r>
          </a:p>
          <a:p>
            <a:r>
              <a:rPr lang="en-IN" dirty="0"/>
              <a:t>   public void </a:t>
            </a:r>
            <a:r>
              <a:rPr lang="en-IN" dirty="0" err="1"/>
              <a:t>setState</a:t>
            </a:r>
            <a:r>
              <a:rPr lang="en-IN" dirty="0"/>
              <a:t>(State state){</a:t>
            </a:r>
          </a:p>
          <a:p>
            <a:r>
              <a:rPr lang="en-IN" dirty="0"/>
              <a:t>      </a:t>
            </a:r>
            <a:r>
              <a:rPr lang="en-IN" dirty="0" err="1"/>
              <a:t>this.state</a:t>
            </a:r>
            <a:r>
              <a:rPr lang="en-IN" dirty="0"/>
              <a:t> = state;		</a:t>
            </a:r>
          </a:p>
          <a:p>
            <a:r>
              <a:rPr lang="en-IN" dirty="0"/>
              <a:t>   }</a:t>
            </a:r>
          </a:p>
          <a:p>
            <a:r>
              <a:rPr lang="en-IN" dirty="0"/>
              <a:t>   public State </a:t>
            </a:r>
            <a:r>
              <a:rPr lang="en-IN" dirty="0" err="1"/>
              <a:t>getState</a:t>
            </a:r>
            <a:r>
              <a:rPr lang="en-IN" dirty="0"/>
              <a:t>(){</a:t>
            </a:r>
          </a:p>
          <a:p>
            <a:r>
              <a:rPr lang="en-IN" dirty="0"/>
              <a:t>      return state;</a:t>
            </a:r>
          </a:p>
          <a:p>
            <a:r>
              <a:rPr lang="en-IN" dirty="0"/>
              <a:t>   }</a:t>
            </a:r>
          </a:p>
          <a:p>
            <a:r>
              <a:rPr lang="en-IN" dirty="0"/>
              <a:t>}</a:t>
            </a:r>
          </a:p>
          <a:p>
            <a:r>
              <a:rPr lang="en-IN" dirty="0"/>
              <a:t>public class State {</a:t>
            </a:r>
          </a:p>
          <a:p>
            <a:r>
              <a:rPr lang="en-IN" dirty="0"/>
              <a:t>   public static void main(String[] </a:t>
            </a:r>
            <a:r>
              <a:rPr lang="en-IN" dirty="0" err="1"/>
              <a:t>args</a:t>
            </a:r>
            <a:r>
              <a:rPr lang="en-IN" dirty="0"/>
              <a:t>) {</a:t>
            </a:r>
          </a:p>
          <a:p>
            <a:r>
              <a:rPr lang="en-IN" dirty="0"/>
              <a:t>      Context </a:t>
            </a:r>
            <a:r>
              <a:rPr lang="en-IN" dirty="0" err="1"/>
              <a:t>context</a:t>
            </a:r>
            <a:r>
              <a:rPr lang="en-IN" dirty="0"/>
              <a:t> = new Context();</a:t>
            </a:r>
          </a:p>
          <a:p>
            <a:r>
              <a:rPr lang="en-IN" dirty="0"/>
              <a:t>      </a:t>
            </a:r>
            <a:r>
              <a:rPr lang="en-IN" dirty="0" err="1"/>
              <a:t>StartState</a:t>
            </a:r>
            <a:r>
              <a:rPr lang="en-IN" dirty="0"/>
              <a:t> </a:t>
            </a:r>
            <a:r>
              <a:rPr lang="en-IN" dirty="0" err="1"/>
              <a:t>startState</a:t>
            </a:r>
            <a:r>
              <a:rPr lang="en-IN" dirty="0"/>
              <a:t> = new </a:t>
            </a:r>
            <a:r>
              <a:rPr lang="en-IN" dirty="0" err="1"/>
              <a:t>StartState</a:t>
            </a:r>
            <a:r>
              <a:rPr lang="en-IN" dirty="0"/>
              <a:t>();</a:t>
            </a:r>
          </a:p>
          <a:p>
            <a:r>
              <a:rPr lang="en-IN" dirty="0"/>
              <a:t>      </a:t>
            </a:r>
            <a:r>
              <a:rPr lang="en-IN" dirty="0" err="1"/>
              <a:t>startState.doAction</a:t>
            </a:r>
            <a:r>
              <a:rPr lang="en-IN" dirty="0"/>
              <a:t>(context);</a:t>
            </a:r>
          </a:p>
          <a:p>
            <a:r>
              <a:rPr lang="en-IN" dirty="0"/>
              <a:t>      </a:t>
            </a:r>
            <a:r>
              <a:rPr lang="en-IN" dirty="0" err="1"/>
              <a:t>System.out.println</a:t>
            </a:r>
            <a:r>
              <a:rPr lang="en-IN" dirty="0"/>
              <a:t>(</a:t>
            </a:r>
            <a:r>
              <a:rPr lang="en-IN" dirty="0" err="1"/>
              <a:t>context.getState</a:t>
            </a:r>
            <a:r>
              <a:rPr lang="en-IN" dirty="0"/>
              <a:t>().</a:t>
            </a:r>
            <a:r>
              <a:rPr lang="en-IN" dirty="0" err="1"/>
              <a:t>toString</a:t>
            </a:r>
            <a:r>
              <a:rPr lang="en-IN" dirty="0"/>
              <a:t>());</a:t>
            </a:r>
          </a:p>
          <a:p>
            <a:r>
              <a:rPr lang="en-IN" dirty="0"/>
              <a:t>      </a:t>
            </a:r>
            <a:r>
              <a:rPr lang="en-IN" dirty="0" err="1"/>
              <a:t>StopState</a:t>
            </a:r>
            <a:r>
              <a:rPr lang="en-IN" dirty="0"/>
              <a:t> </a:t>
            </a:r>
            <a:r>
              <a:rPr lang="en-IN" dirty="0" err="1"/>
              <a:t>stopState</a:t>
            </a:r>
            <a:r>
              <a:rPr lang="en-IN" dirty="0"/>
              <a:t> = new </a:t>
            </a:r>
            <a:r>
              <a:rPr lang="en-IN" dirty="0" err="1"/>
              <a:t>StopState</a:t>
            </a:r>
            <a:r>
              <a:rPr lang="en-IN" dirty="0"/>
              <a:t>();</a:t>
            </a:r>
          </a:p>
          <a:p>
            <a:r>
              <a:rPr lang="en-IN" dirty="0"/>
              <a:t>      </a:t>
            </a:r>
            <a:r>
              <a:rPr lang="en-IN" dirty="0" err="1"/>
              <a:t>stopState.doAction</a:t>
            </a:r>
            <a:r>
              <a:rPr lang="en-IN" dirty="0"/>
              <a:t>(context);</a:t>
            </a:r>
          </a:p>
          <a:p>
            <a:r>
              <a:rPr lang="en-IN" dirty="0"/>
              <a:t>      </a:t>
            </a:r>
            <a:r>
              <a:rPr lang="en-IN" dirty="0" err="1"/>
              <a:t>System.out.println</a:t>
            </a:r>
            <a:r>
              <a:rPr lang="en-IN" dirty="0"/>
              <a:t>(</a:t>
            </a:r>
            <a:r>
              <a:rPr lang="en-IN" dirty="0" err="1"/>
              <a:t>context.getState</a:t>
            </a:r>
            <a:r>
              <a:rPr lang="en-IN" dirty="0"/>
              <a:t>().</a:t>
            </a:r>
            <a:r>
              <a:rPr lang="en-IN" dirty="0" err="1"/>
              <a:t>toString</a:t>
            </a:r>
            <a:r>
              <a:rPr lang="en-IN" dirty="0"/>
              <a:t>());</a:t>
            </a:r>
          </a:p>
          <a:p>
            <a:r>
              <a:rPr lang="en-IN" dirty="0"/>
              <a:t>   }</a:t>
            </a:r>
          </a:p>
          <a:p>
            <a:r>
              <a:rPr lang="en-IN" dirty="0"/>
              <a:t>}</a:t>
            </a:r>
          </a:p>
        </p:txBody>
      </p:sp>
    </p:spTree>
    <p:extLst>
      <p:ext uri="{BB962C8B-B14F-4D97-AF65-F5344CB8AC3E}">
        <p14:creationId xmlns:p14="http://schemas.microsoft.com/office/powerpoint/2010/main" val="2674672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1ECB-DDF5-4EAC-9B1B-BEDEA2A5877D}"/>
              </a:ext>
            </a:extLst>
          </p:cNvPr>
          <p:cNvSpPr>
            <a:spLocks noGrp="1"/>
          </p:cNvSpPr>
          <p:nvPr>
            <p:ph type="title"/>
          </p:nvPr>
        </p:nvSpPr>
        <p:spPr/>
        <p:txBody>
          <a:bodyPr/>
          <a:lstStyle/>
          <a:p>
            <a:r>
              <a:rPr lang="en-IN" dirty="0"/>
              <a:t>Template Design Pattern</a:t>
            </a:r>
          </a:p>
        </p:txBody>
      </p:sp>
      <p:sp>
        <p:nvSpPr>
          <p:cNvPr id="3" name="Content Placeholder 2">
            <a:extLst>
              <a:ext uri="{FF2B5EF4-FFF2-40B4-BE49-F238E27FC236}">
                <a16:creationId xmlns:a16="http://schemas.microsoft.com/office/drawing/2014/main" id="{27DC8537-5AEC-4D98-A8B7-415D73BC3F04}"/>
              </a:ext>
            </a:extLst>
          </p:cNvPr>
          <p:cNvSpPr>
            <a:spLocks noGrp="1"/>
          </p:cNvSpPr>
          <p:nvPr>
            <p:ph idx="1"/>
          </p:nvPr>
        </p:nvSpPr>
        <p:spPr/>
        <p:txBody>
          <a:bodyPr/>
          <a:lstStyle/>
          <a:p>
            <a:pPr algn="just"/>
            <a:r>
              <a:rPr lang="en-US" sz="2200" dirty="0">
                <a:solidFill>
                  <a:srgbClr val="333333"/>
                </a:solidFill>
                <a:latin typeface="Times New Roman" panose="02020603050405020304" pitchFamily="18" charset="0"/>
                <a:cs typeface="Times New Roman" panose="02020603050405020304" pitchFamily="18" charset="0"/>
              </a:rPr>
              <a:t>A Template Pattern says that "just define the skeleton of a function in an operation, deferring some steps to its subclasses".</a:t>
            </a:r>
          </a:p>
          <a:p>
            <a:pPr algn="just"/>
            <a:br>
              <a:rPr lang="en-US" sz="2200" b="1" dirty="0">
                <a:solidFill>
                  <a:srgbClr val="333333"/>
                </a:solidFill>
                <a:latin typeface="Times New Roman" panose="02020603050405020304" pitchFamily="18" charset="0"/>
                <a:cs typeface="Times New Roman" panose="02020603050405020304" pitchFamily="18" charset="0"/>
              </a:rPr>
            </a:br>
            <a:r>
              <a:rPr lang="en-US" sz="2200" b="1" dirty="0">
                <a:solidFill>
                  <a:srgbClr val="333333"/>
                </a:solidFill>
                <a:latin typeface="Times New Roman" panose="02020603050405020304" pitchFamily="18" charset="0"/>
                <a:cs typeface="Times New Roman" panose="02020603050405020304" pitchFamily="18" charset="0"/>
              </a:rPr>
              <a:t>Benefits:</a:t>
            </a:r>
          </a:p>
          <a:p>
            <a:pPr algn="just">
              <a:buFont typeface="Arial" panose="020B0604020202020204" pitchFamily="34" charset="0"/>
              <a:buChar char="•"/>
            </a:pPr>
            <a:r>
              <a:rPr lang="en-US" sz="2200" dirty="0">
                <a:solidFill>
                  <a:srgbClr val="333333"/>
                </a:solidFill>
                <a:latin typeface="Times New Roman" panose="02020603050405020304" pitchFamily="18" charset="0"/>
                <a:cs typeface="Times New Roman" panose="02020603050405020304" pitchFamily="18" charset="0"/>
              </a:rPr>
              <a:t>It is very common technique for reusing the </a:t>
            </a:r>
            <a:r>
              <a:rPr lang="en-US" sz="2200" dirty="0" err="1">
                <a:solidFill>
                  <a:srgbClr val="333333"/>
                </a:solidFill>
                <a:latin typeface="Times New Roman" panose="02020603050405020304" pitchFamily="18" charset="0"/>
                <a:cs typeface="Times New Roman" panose="02020603050405020304" pitchFamily="18" charset="0"/>
              </a:rPr>
              <a:t>code.This</a:t>
            </a:r>
            <a:r>
              <a:rPr lang="en-US" sz="2200" dirty="0">
                <a:solidFill>
                  <a:srgbClr val="333333"/>
                </a:solidFill>
                <a:latin typeface="Times New Roman" panose="02020603050405020304" pitchFamily="18" charset="0"/>
                <a:cs typeface="Times New Roman" panose="02020603050405020304" pitchFamily="18" charset="0"/>
              </a:rPr>
              <a:t> is only the main benefit of it.</a:t>
            </a:r>
          </a:p>
          <a:p>
            <a:pPr marL="0" indent="0">
              <a:buNone/>
            </a:pPr>
            <a:endParaRPr lang="en-IN" dirty="0"/>
          </a:p>
        </p:txBody>
      </p:sp>
    </p:spTree>
    <p:extLst>
      <p:ext uri="{BB962C8B-B14F-4D97-AF65-F5344CB8AC3E}">
        <p14:creationId xmlns:p14="http://schemas.microsoft.com/office/powerpoint/2010/main" val="993297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72551C-80E3-40CD-94D5-BE41FB0E7892}"/>
              </a:ext>
            </a:extLst>
          </p:cNvPr>
          <p:cNvSpPr txBox="1"/>
          <p:nvPr/>
        </p:nvSpPr>
        <p:spPr>
          <a:xfrm>
            <a:off x="361950" y="335846"/>
            <a:ext cx="9220200" cy="5632311"/>
          </a:xfrm>
          <a:prstGeom prst="rect">
            <a:avLst/>
          </a:prstGeom>
          <a:noFill/>
        </p:spPr>
        <p:txBody>
          <a:bodyPr wrap="square">
            <a:spAutoFit/>
          </a:bodyPr>
          <a:lstStyle/>
          <a:p>
            <a:r>
              <a:rPr lang="en-IN" dirty="0"/>
              <a:t>//Template Pattern (Building a house)</a:t>
            </a:r>
          </a:p>
          <a:p>
            <a:r>
              <a:rPr lang="en-IN" dirty="0"/>
              <a:t>//house template</a:t>
            </a:r>
          </a:p>
          <a:p>
            <a:r>
              <a:rPr lang="en-IN" dirty="0"/>
              <a:t>public abstract class </a:t>
            </a:r>
            <a:r>
              <a:rPr lang="en-IN" dirty="0" err="1"/>
              <a:t>HouseTemplate</a:t>
            </a:r>
            <a:r>
              <a:rPr lang="en-IN" dirty="0"/>
              <a:t> {</a:t>
            </a:r>
          </a:p>
          <a:p>
            <a:r>
              <a:rPr lang="en-IN" dirty="0"/>
              <a:t>	//template method, final so subclasses can't override</a:t>
            </a:r>
          </a:p>
          <a:p>
            <a:r>
              <a:rPr lang="en-IN" dirty="0"/>
              <a:t>	public final void </a:t>
            </a:r>
            <a:r>
              <a:rPr lang="en-IN" dirty="0" err="1"/>
              <a:t>buildHouse</a:t>
            </a:r>
            <a:r>
              <a:rPr lang="en-IN" dirty="0"/>
              <a:t>(){</a:t>
            </a:r>
          </a:p>
          <a:p>
            <a:r>
              <a:rPr lang="en-IN" dirty="0"/>
              <a:t>		</a:t>
            </a:r>
            <a:r>
              <a:rPr lang="en-IN" dirty="0" err="1"/>
              <a:t>buildFoundation</a:t>
            </a:r>
            <a:r>
              <a:rPr lang="en-IN" dirty="0"/>
              <a:t>();</a:t>
            </a:r>
          </a:p>
          <a:p>
            <a:r>
              <a:rPr lang="en-IN" dirty="0"/>
              <a:t>		</a:t>
            </a:r>
            <a:r>
              <a:rPr lang="en-IN" dirty="0" err="1"/>
              <a:t>buildPillars</a:t>
            </a:r>
            <a:r>
              <a:rPr lang="en-IN" dirty="0"/>
              <a:t>();</a:t>
            </a:r>
          </a:p>
          <a:p>
            <a:r>
              <a:rPr lang="en-IN" dirty="0"/>
              <a:t>		</a:t>
            </a:r>
            <a:r>
              <a:rPr lang="en-IN" dirty="0" err="1"/>
              <a:t>buildWalls</a:t>
            </a:r>
            <a:r>
              <a:rPr lang="en-IN" dirty="0"/>
              <a:t>();</a:t>
            </a:r>
          </a:p>
          <a:p>
            <a:r>
              <a:rPr lang="en-IN" dirty="0"/>
              <a:t>		</a:t>
            </a:r>
            <a:r>
              <a:rPr lang="en-IN" dirty="0" err="1"/>
              <a:t>buildWindows</a:t>
            </a:r>
            <a:r>
              <a:rPr lang="en-IN" dirty="0"/>
              <a:t>();</a:t>
            </a:r>
          </a:p>
          <a:p>
            <a:r>
              <a:rPr lang="en-IN" dirty="0"/>
              <a:t>		</a:t>
            </a:r>
            <a:r>
              <a:rPr lang="en-IN" dirty="0" err="1"/>
              <a:t>System.out.println</a:t>
            </a:r>
            <a:r>
              <a:rPr lang="en-IN" dirty="0"/>
              <a:t>("House is built.");</a:t>
            </a:r>
          </a:p>
          <a:p>
            <a:r>
              <a:rPr lang="en-IN" dirty="0"/>
              <a:t>	}</a:t>
            </a:r>
          </a:p>
          <a:p>
            <a:r>
              <a:rPr lang="en-IN" dirty="0"/>
              <a:t>	private void </a:t>
            </a:r>
            <a:r>
              <a:rPr lang="en-IN" dirty="0" err="1"/>
              <a:t>buildWindows</a:t>
            </a:r>
            <a:r>
              <a:rPr lang="en-IN" dirty="0"/>
              <a:t>() {</a:t>
            </a:r>
          </a:p>
          <a:p>
            <a:r>
              <a:rPr lang="en-IN" dirty="0"/>
              <a:t>		</a:t>
            </a:r>
            <a:r>
              <a:rPr lang="en-IN" dirty="0" err="1"/>
              <a:t>System.out.println</a:t>
            </a:r>
            <a:r>
              <a:rPr lang="en-IN" dirty="0"/>
              <a:t>("Building Glass Windows");</a:t>
            </a:r>
          </a:p>
          <a:p>
            <a:r>
              <a:rPr lang="en-IN" dirty="0"/>
              <a:t>	}</a:t>
            </a:r>
          </a:p>
          <a:p>
            <a:r>
              <a:rPr lang="en-IN" dirty="0"/>
              <a:t>	public abstract void </a:t>
            </a:r>
            <a:r>
              <a:rPr lang="en-IN" dirty="0" err="1"/>
              <a:t>buildWalls</a:t>
            </a:r>
            <a:r>
              <a:rPr lang="en-IN" dirty="0"/>
              <a:t>();</a:t>
            </a:r>
          </a:p>
          <a:p>
            <a:r>
              <a:rPr lang="en-IN" dirty="0"/>
              <a:t>	public abstract void </a:t>
            </a:r>
            <a:r>
              <a:rPr lang="en-IN" dirty="0" err="1"/>
              <a:t>buildPillars</a:t>
            </a:r>
            <a:r>
              <a:rPr lang="en-IN" dirty="0"/>
              <a:t>();</a:t>
            </a:r>
          </a:p>
          <a:p>
            <a:r>
              <a:rPr lang="en-IN" dirty="0"/>
              <a:t>	private void </a:t>
            </a:r>
            <a:r>
              <a:rPr lang="en-IN" dirty="0" err="1"/>
              <a:t>buildFoundation</a:t>
            </a:r>
            <a:r>
              <a:rPr lang="en-IN" dirty="0"/>
              <a:t>() {</a:t>
            </a:r>
          </a:p>
          <a:p>
            <a:r>
              <a:rPr lang="en-IN" dirty="0"/>
              <a:t>		</a:t>
            </a:r>
            <a:r>
              <a:rPr lang="en-IN" dirty="0" err="1"/>
              <a:t>System.out.println</a:t>
            </a:r>
            <a:r>
              <a:rPr lang="en-IN" dirty="0"/>
              <a:t>("Building foundation with </a:t>
            </a:r>
            <a:r>
              <a:rPr lang="en-IN" dirty="0" err="1"/>
              <a:t>cement,iron</a:t>
            </a:r>
            <a:r>
              <a:rPr lang="en-IN" dirty="0"/>
              <a:t> rods and sand");</a:t>
            </a:r>
          </a:p>
          <a:p>
            <a:r>
              <a:rPr lang="en-IN" dirty="0"/>
              <a:t>	}</a:t>
            </a:r>
          </a:p>
          <a:p>
            <a:r>
              <a:rPr lang="en-IN" dirty="0"/>
              <a:t>}</a:t>
            </a:r>
          </a:p>
        </p:txBody>
      </p:sp>
    </p:spTree>
    <p:extLst>
      <p:ext uri="{BB962C8B-B14F-4D97-AF65-F5344CB8AC3E}">
        <p14:creationId xmlns:p14="http://schemas.microsoft.com/office/powerpoint/2010/main" val="2696184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63BAD-BD38-4EE3-90BD-885148A40CBD}"/>
              </a:ext>
            </a:extLst>
          </p:cNvPr>
          <p:cNvSpPr txBox="1"/>
          <p:nvPr/>
        </p:nvSpPr>
        <p:spPr>
          <a:xfrm>
            <a:off x="895350" y="751344"/>
            <a:ext cx="8248650" cy="4801314"/>
          </a:xfrm>
          <a:prstGeom prst="rect">
            <a:avLst/>
          </a:prstGeom>
          <a:noFill/>
        </p:spPr>
        <p:txBody>
          <a:bodyPr wrap="square">
            <a:spAutoFit/>
          </a:bodyPr>
          <a:lstStyle/>
          <a:p>
            <a:r>
              <a:rPr lang="en-IN" dirty="0"/>
              <a:t>public class </a:t>
            </a:r>
            <a:r>
              <a:rPr lang="en-IN" dirty="0" err="1"/>
              <a:t>WoodenHouse</a:t>
            </a:r>
            <a:r>
              <a:rPr lang="en-IN" dirty="0"/>
              <a:t> extends </a:t>
            </a:r>
            <a:r>
              <a:rPr lang="en-IN" dirty="0" err="1"/>
              <a:t>HouseTemplate</a:t>
            </a:r>
            <a:r>
              <a:rPr lang="en-IN" dirty="0"/>
              <a:t> {</a:t>
            </a:r>
          </a:p>
          <a:p>
            <a:r>
              <a:rPr lang="en-IN" dirty="0"/>
              <a:t>	public void </a:t>
            </a:r>
            <a:r>
              <a:rPr lang="en-IN" dirty="0" err="1"/>
              <a:t>buildWalls</a:t>
            </a:r>
            <a:r>
              <a:rPr lang="en-IN" dirty="0"/>
              <a:t>() {</a:t>
            </a:r>
          </a:p>
          <a:p>
            <a:r>
              <a:rPr lang="en-IN" dirty="0"/>
              <a:t>		</a:t>
            </a:r>
            <a:r>
              <a:rPr lang="en-IN" dirty="0" err="1"/>
              <a:t>System.out.println</a:t>
            </a:r>
            <a:r>
              <a:rPr lang="en-IN" dirty="0"/>
              <a:t>("Building Wooden Walls");</a:t>
            </a:r>
          </a:p>
          <a:p>
            <a:r>
              <a:rPr lang="en-IN" dirty="0"/>
              <a:t>	}</a:t>
            </a:r>
          </a:p>
          <a:p>
            <a:r>
              <a:rPr lang="en-IN" dirty="0"/>
              <a:t>	public void </a:t>
            </a:r>
            <a:r>
              <a:rPr lang="en-IN" dirty="0" err="1"/>
              <a:t>buildPillars</a:t>
            </a:r>
            <a:r>
              <a:rPr lang="en-IN" dirty="0"/>
              <a:t>() {</a:t>
            </a:r>
          </a:p>
          <a:p>
            <a:r>
              <a:rPr lang="en-IN" dirty="0"/>
              <a:t>		</a:t>
            </a:r>
            <a:r>
              <a:rPr lang="en-IN" dirty="0" err="1"/>
              <a:t>System.out.println</a:t>
            </a:r>
            <a:r>
              <a:rPr lang="en-IN" dirty="0"/>
              <a:t>("Building Pillars with Wood coating");</a:t>
            </a:r>
          </a:p>
          <a:p>
            <a:r>
              <a:rPr lang="en-IN" dirty="0"/>
              <a:t>	}</a:t>
            </a:r>
          </a:p>
          <a:p>
            <a:r>
              <a:rPr lang="en-IN" dirty="0"/>
              <a:t>}</a:t>
            </a:r>
          </a:p>
          <a:p>
            <a:endParaRPr lang="en-IN" dirty="0"/>
          </a:p>
          <a:p>
            <a:r>
              <a:rPr lang="en-IN" dirty="0"/>
              <a:t>public class </a:t>
            </a:r>
            <a:r>
              <a:rPr lang="en-IN" dirty="0" err="1"/>
              <a:t>GlassHouse</a:t>
            </a:r>
            <a:r>
              <a:rPr lang="en-IN" dirty="0"/>
              <a:t> extends </a:t>
            </a:r>
            <a:r>
              <a:rPr lang="en-IN" dirty="0" err="1"/>
              <a:t>HouseTemplate</a:t>
            </a:r>
            <a:r>
              <a:rPr lang="en-IN" dirty="0"/>
              <a:t> {</a:t>
            </a:r>
          </a:p>
          <a:p>
            <a:r>
              <a:rPr lang="en-IN" dirty="0"/>
              <a:t>	public void </a:t>
            </a:r>
            <a:r>
              <a:rPr lang="en-IN" dirty="0" err="1"/>
              <a:t>buildWalls</a:t>
            </a:r>
            <a:r>
              <a:rPr lang="en-IN" dirty="0"/>
              <a:t>() {</a:t>
            </a:r>
          </a:p>
          <a:p>
            <a:r>
              <a:rPr lang="en-IN" dirty="0"/>
              <a:t>		</a:t>
            </a:r>
            <a:r>
              <a:rPr lang="en-IN" dirty="0" err="1"/>
              <a:t>System.out.println</a:t>
            </a:r>
            <a:r>
              <a:rPr lang="en-IN" dirty="0"/>
              <a:t>("Building Glass Walls");</a:t>
            </a:r>
          </a:p>
          <a:p>
            <a:r>
              <a:rPr lang="en-IN" dirty="0"/>
              <a:t>	}</a:t>
            </a:r>
          </a:p>
          <a:p>
            <a:r>
              <a:rPr lang="en-IN" dirty="0"/>
              <a:t>	public void </a:t>
            </a:r>
            <a:r>
              <a:rPr lang="en-IN" dirty="0" err="1"/>
              <a:t>buildPillars</a:t>
            </a:r>
            <a:r>
              <a:rPr lang="en-IN" dirty="0"/>
              <a:t>() {</a:t>
            </a:r>
          </a:p>
          <a:p>
            <a:r>
              <a:rPr lang="en-IN" dirty="0"/>
              <a:t>		</a:t>
            </a:r>
            <a:r>
              <a:rPr lang="en-IN" dirty="0" err="1"/>
              <a:t>System.out.println</a:t>
            </a:r>
            <a:r>
              <a:rPr lang="en-IN" dirty="0"/>
              <a:t>("Building Pillars with glass coating");</a:t>
            </a:r>
          </a:p>
          <a:p>
            <a:r>
              <a:rPr lang="en-IN" dirty="0"/>
              <a:t>	}</a:t>
            </a:r>
          </a:p>
          <a:p>
            <a:r>
              <a:rPr lang="en-IN" dirty="0"/>
              <a:t>}</a:t>
            </a:r>
          </a:p>
        </p:txBody>
      </p:sp>
    </p:spTree>
    <p:extLst>
      <p:ext uri="{BB962C8B-B14F-4D97-AF65-F5344CB8AC3E}">
        <p14:creationId xmlns:p14="http://schemas.microsoft.com/office/powerpoint/2010/main" val="2866285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5563C1-E662-47FB-A8EA-5A3032EF6051}"/>
              </a:ext>
            </a:extLst>
          </p:cNvPr>
          <p:cNvSpPr txBox="1"/>
          <p:nvPr/>
        </p:nvSpPr>
        <p:spPr>
          <a:xfrm>
            <a:off x="1085850" y="1859340"/>
            <a:ext cx="8058150" cy="2862322"/>
          </a:xfrm>
          <a:prstGeom prst="rect">
            <a:avLst/>
          </a:prstGeom>
          <a:noFill/>
        </p:spPr>
        <p:txBody>
          <a:bodyPr wrap="square">
            <a:spAutoFit/>
          </a:bodyPr>
          <a:lstStyle/>
          <a:p>
            <a:r>
              <a:rPr lang="en-IN" dirty="0"/>
              <a:t>public class </a:t>
            </a:r>
            <a:r>
              <a:rPr lang="en-IN" dirty="0" err="1"/>
              <a:t>TemplatePattern</a:t>
            </a:r>
            <a:r>
              <a:rPr lang="en-IN" dirty="0"/>
              <a:t> {</a:t>
            </a:r>
          </a:p>
          <a:p>
            <a:r>
              <a:rPr lang="en-IN" dirty="0"/>
              <a:t>	public static void main(String[] </a:t>
            </a:r>
            <a:r>
              <a:rPr lang="en-IN" dirty="0" err="1"/>
              <a:t>args</a:t>
            </a:r>
            <a:r>
              <a:rPr lang="en-IN" dirty="0"/>
              <a:t>) {</a:t>
            </a:r>
          </a:p>
          <a:p>
            <a:r>
              <a:rPr lang="en-IN" dirty="0"/>
              <a:t>		</a:t>
            </a:r>
            <a:r>
              <a:rPr lang="en-IN" dirty="0" err="1"/>
              <a:t>HouseTemplate</a:t>
            </a:r>
            <a:r>
              <a:rPr lang="en-IN" dirty="0"/>
              <a:t> </a:t>
            </a:r>
            <a:r>
              <a:rPr lang="en-IN" dirty="0" err="1"/>
              <a:t>houseType</a:t>
            </a:r>
            <a:r>
              <a:rPr lang="en-IN" dirty="0"/>
              <a:t> = new </a:t>
            </a:r>
            <a:r>
              <a:rPr lang="en-IN" dirty="0" err="1"/>
              <a:t>WoodenHouse</a:t>
            </a:r>
            <a:r>
              <a:rPr lang="en-IN" dirty="0"/>
              <a:t>();</a:t>
            </a:r>
          </a:p>
          <a:p>
            <a:r>
              <a:rPr lang="en-IN" dirty="0"/>
              <a:t>		</a:t>
            </a:r>
            <a:r>
              <a:rPr lang="en-IN" dirty="0" err="1"/>
              <a:t>houseType.buildHouse</a:t>
            </a:r>
            <a:r>
              <a:rPr lang="en-IN" dirty="0"/>
              <a:t>();</a:t>
            </a:r>
          </a:p>
          <a:p>
            <a:r>
              <a:rPr lang="en-IN" dirty="0"/>
              <a:t>		</a:t>
            </a:r>
            <a:r>
              <a:rPr lang="en-IN" dirty="0" err="1"/>
              <a:t>System.out.println</a:t>
            </a:r>
            <a:r>
              <a:rPr lang="en-IN" dirty="0"/>
              <a:t>("-----------");</a:t>
            </a:r>
          </a:p>
          <a:p>
            <a:r>
              <a:rPr lang="en-IN" dirty="0"/>
              <a:t>		</a:t>
            </a:r>
            <a:r>
              <a:rPr lang="en-IN" dirty="0" err="1"/>
              <a:t>houseType</a:t>
            </a:r>
            <a:r>
              <a:rPr lang="en-IN" dirty="0"/>
              <a:t> = new </a:t>
            </a:r>
            <a:r>
              <a:rPr lang="en-IN" dirty="0" err="1"/>
              <a:t>GlassHouse</a:t>
            </a:r>
            <a:r>
              <a:rPr lang="en-IN" dirty="0"/>
              <a:t>();</a:t>
            </a:r>
          </a:p>
          <a:p>
            <a:r>
              <a:rPr lang="en-IN" dirty="0"/>
              <a:t>		</a:t>
            </a:r>
            <a:r>
              <a:rPr lang="en-IN" dirty="0" err="1"/>
              <a:t>houseType.buildHouse</a:t>
            </a:r>
            <a:r>
              <a:rPr lang="en-IN" dirty="0"/>
              <a:t>();</a:t>
            </a:r>
          </a:p>
          <a:p>
            <a:r>
              <a:rPr lang="en-IN" dirty="0"/>
              <a:t>	}</a:t>
            </a:r>
          </a:p>
          <a:p>
            <a:endParaRPr lang="en-IN" dirty="0"/>
          </a:p>
          <a:p>
            <a:r>
              <a:rPr lang="en-IN" dirty="0"/>
              <a:t>}</a:t>
            </a:r>
          </a:p>
        </p:txBody>
      </p:sp>
    </p:spTree>
    <p:extLst>
      <p:ext uri="{BB962C8B-B14F-4D97-AF65-F5344CB8AC3E}">
        <p14:creationId xmlns:p14="http://schemas.microsoft.com/office/powerpoint/2010/main" val="352037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E8B7-0DDA-466A-8256-9F65C919CB8E}"/>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a:t>Chain of Responsibility Pattern</a:t>
            </a:r>
          </a:p>
        </p:txBody>
      </p:sp>
      <p:graphicFrame>
        <p:nvGraphicFramePr>
          <p:cNvPr id="11" name="TextBox 8">
            <a:extLst>
              <a:ext uri="{FF2B5EF4-FFF2-40B4-BE49-F238E27FC236}">
                <a16:creationId xmlns:a16="http://schemas.microsoft.com/office/drawing/2014/main" id="{6F3B5852-ECAB-62FC-0403-66158F0EDF03}"/>
              </a:ext>
            </a:extLst>
          </p:cNvPr>
          <p:cNvGraphicFramePr/>
          <p:nvPr>
            <p:extLst>
              <p:ext uri="{D42A27DB-BD31-4B8C-83A1-F6EECF244321}">
                <p14:modId xmlns:p14="http://schemas.microsoft.com/office/powerpoint/2010/main" val="359260226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1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1D43B-40EB-405C-BC7C-B8ED6A0B7C0D}"/>
              </a:ext>
            </a:extLst>
          </p:cNvPr>
          <p:cNvSpPr txBox="1"/>
          <p:nvPr/>
        </p:nvSpPr>
        <p:spPr>
          <a:xfrm>
            <a:off x="1285875" y="751344"/>
            <a:ext cx="9229725" cy="5355312"/>
          </a:xfrm>
          <a:prstGeom prst="rect">
            <a:avLst/>
          </a:prstGeom>
          <a:noFill/>
        </p:spPr>
        <p:txBody>
          <a:bodyPr wrap="square">
            <a:spAutoFit/>
          </a:bodyPr>
          <a:lstStyle/>
          <a:p>
            <a:r>
              <a:rPr lang="en-IN" dirty="0"/>
              <a:t>//Chain of responsibility (amount = min coins needed with given denominations) </a:t>
            </a:r>
            <a:r>
              <a:rPr lang="en-IN" dirty="0" err="1"/>
              <a:t>Chain_of_Responsibility</a:t>
            </a:r>
            <a:endParaRPr lang="en-IN" dirty="0"/>
          </a:p>
          <a:p>
            <a:r>
              <a:rPr lang="en-IN" dirty="0"/>
              <a:t>public class Currency {</a:t>
            </a:r>
          </a:p>
          <a:p>
            <a:r>
              <a:rPr lang="en-IN" dirty="0"/>
              <a:t>	private int amount;</a:t>
            </a:r>
          </a:p>
          <a:p>
            <a:r>
              <a:rPr lang="en-IN" dirty="0"/>
              <a:t>	public Currency(int amt)</a:t>
            </a:r>
          </a:p>
          <a:p>
            <a:r>
              <a:rPr lang="en-IN" dirty="0"/>
              <a:t>	{</a:t>
            </a:r>
          </a:p>
          <a:p>
            <a:r>
              <a:rPr lang="en-IN" dirty="0"/>
              <a:t>		</a:t>
            </a:r>
            <a:r>
              <a:rPr lang="en-IN" dirty="0" err="1"/>
              <a:t>this.amount</a:t>
            </a:r>
            <a:r>
              <a:rPr lang="en-IN" dirty="0"/>
              <a:t>=amt;</a:t>
            </a:r>
          </a:p>
          <a:p>
            <a:r>
              <a:rPr lang="en-IN" dirty="0"/>
              <a:t>	}</a:t>
            </a:r>
          </a:p>
          <a:p>
            <a:r>
              <a:rPr lang="en-IN" dirty="0"/>
              <a:t>	public int </a:t>
            </a:r>
            <a:r>
              <a:rPr lang="en-IN" dirty="0" err="1"/>
              <a:t>getAmount</a:t>
            </a:r>
            <a:r>
              <a:rPr lang="en-IN" dirty="0"/>
              <a:t>()</a:t>
            </a:r>
          </a:p>
          <a:p>
            <a:r>
              <a:rPr lang="en-IN" dirty="0"/>
              <a:t>	{</a:t>
            </a:r>
          </a:p>
          <a:p>
            <a:r>
              <a:rPr lang="en-IN" dirty="0"/>
              <a:t>		return </a:t>
            </a:r>
            <a:r>
              <a:rPr lang="en-IN" dirty="0" err="1"/>
              <a:t>this.amount</a:t>
            </a:r>
            <a:r>
              <a:rPr lang="en-IN" dirty="0"/>
              <a:t>;</a:t>
            </a:r>
          </a:p>
          <a:p>
            <a:r>
              <a:rPr lang="en-IN" dirty="0"/>
              <a:t>	}</a:t>
            </a:r>
          </a:p>
          <a:p>
            <a:r>
              <a:rPr lang="en-IN" dirty="0"/>
              <a:t>}</a:t>
            </a:r>
          </a:p>
          <a:p>
            <a:r>
              <a:rPr lang="en-IN" dirty="0"/>
              <a:t>public interface </a:t>
            </a:r>
            <a:r>
              <a:rPr lang="en-IN" dirty="0" err="1"/>
              <a:t>DispenseChain</a:t>
            </a:r>
            <a:r>
              <a:rPr lang="en-IN" dirty="0"/>
              <a:t> {</a:t>
            </a:r>
          </a:p>
          <a:p>
            <a:endParaRPr lang="en-IN" dirty="0"/>
          </a:p>
          <a:p>
            <a:r>
              <a:rPr lang="en-IN" dirty="0"/>
              <a:t>	void </a:t>
            </a:r>
            <a:r>
              <a:rPr lang="en-IN" dirty="0" err="1"/>
              <a:t>setNextChain</a:t>
            </a:r>
            <a:r>
              <a:rPr lang="en-IN" dirty="0"/>
              <a:t>(</a:t>
            </a:r>
            <a:r>
              <a:rPr lang="en-IN" dirty="0" err="1"/>
              <a:t>DispenseChain</a:t>
            </a:r>
            <a:r>
              <a:rPr lang="en-IN" dirty="0"/>
              <a:t> </a:t>
            </a:r>
            <a:r>
              <a:rPr lang="en-IN" dirty="0" err="1"/>
              <a:t>nextChain</a:t>
            </a:r>
            <a:r>
              <a:rPr lang="en-IN" dirty="0"/>
              <a:t>);</a:t>
            </a:r>
          </a:p>
          <a:p>
            <a:r>
              <a:rPr lang="en-IN" dirty="0"/>
              <a:t>	</a:t>
            </a:r>
          </a:p>
          <a:p>
            <a:r>
              <a:rPr lang="en-IN" dirty="0"/>
              <a:t>	void dispense(Currency cur);</a:t>
            </a:r>
          </a:p>
          <a:p>
            <a:r>
              <a:rPr lang="en-IN" dirty="0"/>
              <a:t>}</a:t>
            </a:r>
          </a:p>
        </p:txBody>
      </p:sp>
    </p:spTree>
    <p:extLst>
      <p:ext uri="{BB962C8B-B14F-4D97-AF65-F5344CB8AC3E}">
        <p14:creationId xmlns:p14="http://schemas.microsoft.com/office/powerpoint/2010/main" val="139945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F9AB6-C69B-435C-939C-E7F555752977}"/>
              </a:ext>
            </a:extLst>
          </p:cNvPr>
          <p:cNvSpPr txBox="1"/>
          <p:nvPr/>
        </p:nvSpPr>
        <p:spPr>
          <a:xfrm>
            <a:off x="1533525" y="612845"/>
            <a:ext cx="8248649" cy="4801314"/>
          </a:xfrm>
          <a:prstGeom prst="rect">
            <a:avLst/>
          </a:prstGeom>
          <a:noFill/>
        </p:spPr>
        <p:txBody>
          <a:bodyPr wrap="square">
            <a:spAutoFit/>
          </a:bodyPr>
          <a:lstStyle/>
          <a:p>
            <a:r>
              <a:rPr lang="en-IN" dirty="0"/>
              <a:t>public class Dollar50Dispenser implements </a:t>
            </a:r>
            <a:r>
              <a:rPr lang="en-IN" dirty="0" err="1"/>
              <a:t>DispenseChain</a:t>
            </a:r>
            <a:r>
              <a:rPr lang="en-IN" dirty="0"/>
              <a:t> {</a:t>
            </a:r>
          </a:p>
          <a:p>
            <a:r>
              <a:rPr lang="en-IN" dirty="0"/>
              <a:t>	private </a:t>
            </a:r>
            <a:r>
              <a:rPr lang="en-IN" dirty="0" err="1"/>
              <a:t>DispenseChain</a:t>
            </a:r>
            <a:r>
              <a:rPr lang="en-IN" dirty="0"/>
              <a:t> chain;</a:t>
            </a:r>
          </a:p>
          <a:p>
            <a:r>
              <a:rPr lang="en-IN" dirty="0"/>
              <a:t>	public void </a:t>
            </a:r>
            <a:r>
              <a:rPr lang="en-IN" dirty="0" err="1"/>
              <a:t>setNextChain</a:t>
            </a:r>
            <a:r>
              <a:rPr lang="en-IN" dirty="0"/>
              <a:t>(</a:t>
            </a:r>
            <a:r>
              <a:rPr lang="en-IN" dirty="0" err="1"/>
              <a:t>DispenseChain</a:t>
            </a:r>
            <a:r>
              <a:rPr lang="en-IN" dirty="0"/>
              <a:t> </a:t>
            </a:r>
            <a:r>
              <a:rPr lang="en-IN" dirty="0" err="1"/>
              <a:t>nextChain</a:t>
            </a:r>
            <a:r>
              <a:rPr lang="en-IN" dirty="0"/>
              <a:t>) {</a:t>
            </a:r>
          </a:p>
          <a:p>
            <a:r>
              <a:rPr lang="en-IN" dirty="0"/>
              <a:t>		</a:t>
            </a:r>
            <a:r>
              <a:rPr lang="en-IN" dirty="0" err="1"/>
              <a:t>this.chain</a:t>
            </a:r>
            <a:r>
              <a:rPr lang="en-IN" dirty="0"/>
              <a:t>=</a:t>
            </a:r>
            <a:r>
              <a:rPr lang="en-IN" dirty="0" err="1"/>
              <a:t>nextChain</a:t>
            </a:r>
            <a:r>
              <a:rPr lang="en-IN" dirty="0"/>
              <a:t>;</a:t>
            </a:r>
          </a:p>
          <a:p>
            <a:r>
              <a:rPr lang="en-IN" dirty="0"/>
              <a:t>	}</a:t>
            </a:r>
          </a:p>
          <a:p>
            <a:r>
              <a:rPr lang="en-IN" dirty="0"/>
              <a:t>	public void dispense(Currency cur) {</a:t>
            </a:r>
          </a:p>
          <a:p>
            <a:r>
              <a:rPr lang="en-IN" dirty="0"/>
              <a:t>		if(</a:t>
            </a:r>
            <a:r>
              <a:rPr lang="en-IN" dirty="0" err="1"/>
              <a:t>cur.getAmount</a:t>
            </a:r>
            <a:r>
              <a:rPr lang="en-IN" dirty="0"/>
              <a:t>() &gt;= 50){</a:t>
            </a:r>
          </a:p>
          <a:p>
            <a:r>
              <a:rPr lang="en-IN" dirty="0"/>
              <a:t>			int </a:t>
            </a:r>
            <a:r>
              <a:rPr lang="en-IN" dirty="0" err="1"/>
              <a:t>num</a:t>
            </a:r>
            <a:r>
              <a:rPr lang="en-IN" dirty="0"/>
              <a:t> = </a:t>
            </a:r>
            <a:r>
              <a:rPr lang="en-IN" dirty="0" err="1"/>
              <a:t>cur.getAmount</a:t>
            </a:r>
            <a:r>
              <a:rPr lang="en-IN" dirty="0"/>
              <a:t>()/50;</a:t>
            </a:r>
          </a:p>
          <a:p>
            <a:r>
              <a:rPr lang="en-IN" dirty="0"/>
              <a:t>			int remainder = </a:t>
            </a:r>
            <a:r>
              <a:rPr lang="en-IN" dirty="0" err="1"/>
              <a:t>cur.getAmount</a:t>
            </a:r>
            <a:r>
              <a:rPr lang="en-IN" dirty="0"/>
              <a:t>() % 50;</a:t>
            </a:r>
          </a:p>
          <a:p>
            <a:r>
              <a:rPr lang="en-IN" dirty="0"/>
              <a:t>			</a:t>
            </a:r>
            <a:r>
              <a:rPr lang="en-IN" dirty="0" err="1"/>
              <a:t>System.out.println</a:t>
            </a:r>
            <a:r>
              <a:rPr lang="en-IN" dirty="0"/>
              <a:t>("Dispensing "+</a:t>
            </a:r>
            <a:r>
              <a:rPr lang="en-IN" dirty="0" err="1"/>
              <a:t>num</a:t>
            </a:r>
            <a:r>
              <a:rPr lang="en-IN" dirty="0"/>
              <a:t>+" 50$ note");</a:t>
            </a:r>
          </a:p>
          <a:p>
            <a:r>
              <a:rPr lang="en-IN" dirty="0"/>
              <a:t>			if(remainder !=0) </a:t>
            </a:r>
            <a:r>
              <a:rPr lang="en-IN" dirty="0" err="1"/>
              <a:t>this.chain.dispense</a:t>
            </a:r>
            <a:r>
              <a:rPr lang="en-IN" dirty="0"/>
              <a:t>(new Currency(remainder));</a:t>
            </a:r>
          </a:p>
          <a:p>
            <a:r>
              <a:rPr lang="en-IN" dirty="0"/>
              <a:t>		}</a:t>
            </a:r>
          </a:p>
          <a:p>
            <a:r>
              <a:rPr lang="en-IN" dirty="0"/>
              <a:t>		else{</a:t>
            </a:r>
          </a:p>
          <a:p>
            <a:r>
              <a:rPr lang="en-IN" dirty="0"/>
              <a:t>			</a:t>
            </a:r>
            <a:r>
              <a:rPr lang="en-IN" dirty="0" err="1"/>
              <a:t>this.chain.dispense</a:t>
            </a:r>
            <a:r>
              <a:rPr lang="en-IN" dirty="0"/>
              <a:t>(cur);</a:t>
            </a:r>
          </a:p>
          <a:p>
            <a:r>
              <a:rPr lang="en-IN" dirty="0"/>
              <a:t>		}</a:t>
            </a:r>
          </a:p>
          <a:p>
            <a:r>
              <a:rPr lang="en-IN" dirty="0"/>
              <a:t>	}</a:t>
            </a:r>
          </a:p>
          <a:p>
            <a:r>
              <a:rPr lang="en-IN" dirty="0"/>
              <a:t>}</a:t>
            </a:r>
          </a:p>
        </p:txBody>
      </p:sp>
    </p:spTree>
    <p:extLst>
      <p:ext uri="{BB962C8B-B14F-4D97-AF65-F5344CB8AC3E}">
        <p14:creationId xmlns:p14="http://schemas.microsoft.com/office/powerpoint/2010/main" val="303597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7E50A-B670-4BBB-84E9-D0E8BE428DD9}"/>
              </a:ext>
            </a:extLst>
          </p:cNvPr>
          <p:cNvSpPr txBox="1"/>
          <p:nvPr/>
        </p:nvSpPr>
        <p:spPr>
          <a:xfrm>
            <a:off x="1171575" y="474345"/>
            <a:ext cx="7972425" cy="5355312"/>
          </a:xfrm>
          <a:prstGeom prst="rect">
            <a:avLst/>
          </a:prstGeom>
          <a:noFill/>
        </p:spPr>
        <p:txBody>
          <a:bodyPr wrap="square">
            <a:spAutoFit/>
          </a:bodyPr>
          <a:lstStyle/>
          <a:p>
            <a:r>
              <a:rPr lang="en-IN" dirty="0"/>
              <a:t>public class Dollar20Dispenser implements </a:t>
            </a:r>
            <a:r>
              <a:rPr lang="en-IN" dirty="0" err="1"/>
              <a:t>DispenseChain</a:t>
            </a:r>
            <a:r>
              <a:rPr lang="en-IN" dirty="0"/>
              <a:t>{</a:t>
            </a:r>
          </a:p>
          <a:p>
            <a:r>
              <a:rPr lang="en-IN" dirty="0"/>
              <a:t>	private </a:t>
            </a:r>
            <a:r>
              <a:rPr lang="en-IN" dirty="0" err="1"/>
              <a:t>DispenseChain</a:t>
            </a:r>
            <a:r>
              <a:rPr lang="en-IN" dirty="0"/>
              <a:t> chain;</a:t>
            </a:r>
          </a:p>
          <a:p>
            <a:r>
              <a:rPr lang="en-IN" dirty="0"/>
              <a:t>	public void </a:t>
            </a:r>
            <a:r>
              <a:rPr lang="en-IN" dirty="0" err="1"/>
              <a:t>setNextChain</a:t>
            </a:r>
            <a:r>
              <a:rPr lang="en-IN" dirty="0"/>
              <a:t>(</a:t>
            </a:r>
            <a:r>
              <a:rPr lang="en-IN" dirty="0" err="1"/>
              <a:t>DispenseChain</a:t>
            </a:r>
            <a:r>
              <a:rPr lang="en-IN" dirty="0"/>
              <a:t> </a:t>
            </a:r>
            <a:r>
              <a:rPr lang="en-IN" dirty="0" err="1"/>
              <a:t>nextChain</a:t>
            </a:r>
            <a:r>
              <a:rPr lang="en-IN" dirty="0"/>
              <a:t>) {</a:t>
            </a:r>
          </a:p>
          <a:p>
            <a:r>
              <a:rPr lang="en-IN" dirty="0"/>
              <a:t>		</a:t>
            </a:r>
            <a:r>
              <a:rPr lang="en-IN" dirty="0" err="1"/>
              <a:t>this.chain</a:t>
            </a:r>
            <a:r>
              <a:rPr lang="en-IN" dirty="0"/>
              <a:t>=</a:t>
            </a:r>
            <a:r>
              <a:rPr lang="en-IN" dirty="0" err="1"/>
              <a:t>nextChain</a:t>
            </a:r>
            <a:r>
              <a:rPr lang="en-IN" dirty="0"/>
              <a:t>;</a:t>
            </a:r>
          </a:p>
          <a:p>
            <a:r>
              <a:rPr lang="en-IN" dirty="0"/>
              <a:t>	}</a:t>
            </a:r>
          </a:p>
          <a:p>
            <a:r>
              <a:rPr lang="en-IN" dirty="0"/>
              <a:t>	public void dispense(Currency cur) {</a:t>
            </a:r>
          </a:p>
          <a:p>
            <a:r>
              <a:rPr lang="en-IN" dirty="0"/>
              <a:t>		if(</a:t>
            </a:r>
            <a:r>
              <a:rPr lang="en-IN" dirty="0" err="1"/>
              <a:t>cur.getAmount</a:t>
            </a:r>
            <a:r>
              <a:rPr lang="en-IN" dirty="0"/>
              <a:t>() &gt;= 20){</a:t>
            </a:r>
          </a:p>
          <a:p>
            <a:r>
              <a:rPr lang="en-IN" dirty="0"/>
              <a:t>			int </a:t>
            </a:r>
            <a:r>
              <a:rPr lang="en-IN" dirty="0" err="1"/>
              <a:t>num</a:t>
            </a:r>
            <a:r>
              <a:rPr lang="en-IN" dirty="0"/>
              <a:t> = </a:t>
            </a:r>
            <a:r>
              <a:rPr lang="en-IN" dirty="0" err="1"/>
              <a:t>cur.getAmount</a:t>
            </a:r>
            <a:r>
              <a:rPr lang="en-IN" dirty="0"/>
              <a:t>()/20;</a:t>
            </a:r>
          </a:p>
          <a:p>
            <a:r>
              <a:rPr lang="en-IN" dirty="0"/>
              <a:t>			int remainder = </a:t>
            </a:r>
            <a:r>
              <a:rPr lang="en-IN" dirty="0" err="1"/>
              <a:t>cur.getAmount</a:t>
            </a:r>
            <a:r>
              <a:rPr lang="en-IN" dirty="0"/>
              <a:t>() % 20;</a:t>
            </a:r>
          </a:p>
          <a:p>
            <a:r>
              <a:rPr lang="en-IN" dirty="0"/>
              <a:t>			</a:t>
            </a:r>
            <a:r>
              <a:rPr lang="en-IN" dirty="0" err="1"/>
              <a:t>System.out.println</a:t>
            </a:r>
            <a:r>
              <a:rPr lang="en-IN" dirty="0"/>
              <a:t>("Dispensing "+</a:t>
            </a:r>
            <a:r>
              <a:rPr lang="en-IN" dirty="0" err="1"/>
              <a:t>num</a:t>
            </a:r>
            <a:r>
              <a:rPr lang="en-IN" dirty="0"/>
              <a:t>+" 20$ note");</a:t>
            </a:r>
          </a:p>
          <a:p>
            <a:r>
              <a:rPr lang="en-IN" dirty="0"/>
              <a:t>			if(remainder !=0) </a:t>
            </a:r>
            <a:r>
              <a:rPr lang="en-IN" dirty="0" err="1"/>
              <a:t>this.chain.dispense</a:t>
            </a:r>
            <a:r>
              <a:rPr lang="en-IN" dirty="0"/>
              <a:t>(new Currency(remainder));</a:t>
            </a:r>
          </a:p>
          <a:p>
            <a:r>
              <a:rPr lang="en-IN" dirty="0"/>
              <a:t>		}</a:t>
            </a:r>
          </a:p>
          <a:p>
            <a:r>
              <a:rPr lang="en-IN" dirty="0"/>
              <a:t>		else{</a:t>
            </a:r>
          </a:p>
          <a:p>
            <a:r>
              <a:rPr lang="en-IN" dirty="0"/>
              <a:t>			</a:t>
            </a:r>
            <a:r>
              <a:rPr lang="en-IN" dirty="0" err="1"/>
              <a:t>this.chain.dispense</a:t>
            </a:r>
            <a:r>
              <a:rPr lang="en-IN" dirty="0"/>
              <a:t>(cur);</a:t>
            </a:r>
          </a:p>
          <a:p>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286719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9B2A1-2335-45D2-A9E0-CFCA734765DD}"/>
              </a:ext>
            </a:extLst>
          </p:cNvPr>
          <p:cNvSpPr txBox="1"/>
          <p:nvPr/>
        </p:nvSpPr>
        <p:spPr>
          <a:xfrm>
            <a:off x="1228725" y="612845"/>
            <a:ext cx="7915275" cy="5078313"/>
          </a:xfrm>
          <a:prstGeom prst="rect">
            <a:avLst/>
          </a:prstGeom>
          <a:noFill/>
        </p:spPr>
        <p:txBody>
          <a:bodyPr wrap="square">
            <a:spAutoFit/>
          </a:bodyPr>
          <a:lstStyle/>
          <a:p>
            <a:r>
              <a:rPr lang="en-IN" dirty="0"/>
              <a:t>public class Dollar10Dispenser implements </a:t>
            </a:r>
            <a:r>
              <a:rPr lang="en-IN" dirty="0" err="1"/>
              <a:t>DispenseChain</a:t>
            </a:r>
            <a:r>
              <a:rPr lang="en-IN" dirty="0"/>
              <a:t> {</a:t>
            </a:r>
          </a:p>
          <a:p>
            <a:r>
              <a:rPr lang="en-IN" dirty="0"/>
              <a:t>	private </a:t>
            </a:r>
            <a:r>
              <a:rPr lang="en-IN" dirty="0" err="1"/>
              <a:t>DispenseChain</a:t>
            </a:r>
            <a:r>
              <a:rPr lang="en-IN" dirty="0"/>
              <a:t> chain;</a:t>
            </a:r>
          </a:p>
          <a:p>
            <a:r>
              <a:rPr lang="en-IN" dirty="0"/>
              <a:t>	public void </a:t>
            </a:r>
            <a:r>
              <a:rPr lang="en-IN" dirty="0" err="1"/>
              <a:t>setNextChain</a:t>
            </a:r>
            <a:r>
              <a:rPr lang="en-IN" dirty="0"/>
              <a:t>(</a:t>
            </a:r>
            <a:r>
              <a:rPr lang="en-IN" dirty="0" err="1"/>
              <a:t>DispenseChain</a:t>
            </a:r>
            <a:r>
              <a:rPr lang="en-IN" dirty="0"/>
              <a:t> </a:t>
            </a:r>
            <a:r>
              <a:rPr lang="en-IN" dirty="0" err="1"/>
              <a:t>nextChain</a:t>
            </a:r>
            <a:r>
              <a:rPr lang="en-IN" dirty="0"/>
              <a:t>) {</a:t>
            </a:r>
          </a:p>
          <a:p>
            <a:r>
              <a:rPr lang="en-IN" dirty="0"/>
              <a:t>		</a:t>
            </a:r>
            <a:r>
              <a:rPr lang="en-IN" dirty="0" err="1"/>
              <a:t>this.chain</a:t>
            </a:r>
            <a:r>
              <a:rPr lang="en-IN" dirty="0"/>
              <a:t>=</a:t>
            </a:r>
            <a:r>
              <a:rPr lang="en-IN" dirty="0" err="1"/>
              <a:t>nextChain</a:t>
            </a:r>
            <a:r>
              <a:rPr lang="en-IN" dirty="0"/>
              <a:t>;</a:t>
            </a:r>
          </a:p>
          <a:p>
            <a:r>
              <a:rPr lang="en-IN" dirty="0"/>
              <a:t>	}</a:t>
            </a:r>
          </a:p>
          <a:p>
            <a:r>
              <a:rPr lang="en-IN" dirty="0"/>
              <a:t>	public void dispense(Currency cur) {</a:t>
            </a:r>
          </a:p>
          <a:p>
            <a:r>
              <a:rPr lang="en-IN" dirty="0"/>
              <a:t>		if(</a:t>
            </a:r>
            <a:r>
              <a:rPr lang="en-IN" dirty="0" err="1"/>
              <a:t>cur.getAmount</a:t>
            </a:r>
            <a:r>
              <a:rPr lang="en-IN" dirty="0"/>
              <a:t>() &gt;= 10){</a:t>
            </a:r>
          </a:p>
          <a:p>
            <a:r>
              <a:rPr lang="en-IN" dirty="0"/>
              <a:t>			int </a:t>
            </a:r>
            <a:r>
              <a:rPr lang="en-IN" dirty="0" err="1"/>
              <a:t>num</a:t>
            </a:r>
            <a:r>
              <a:rPr lang="en-IN" dirty="0"/>
              <a:t> = </a:t>
            </a:r>
            <a:r>
              <a:rPr lang="en-IN" dirty="0" err="1"/>
              <a:t>cur.getAmount</a:t>
            </a:r>
            <a:r>
              <a:rPr lang="en-IN" dirty="0"/>
              <a:t>()/10;</a:t>
            </a:r>
          </a:p>
          <a:p>
            <a:r>
              <a:rPr lang="en-IN" dirty="0"/>
              <a:t>			int remainder = </a:t>
            </a:r>
            <a:r>
              <a:rPr lang="en-IN" dirty="0" err="1"/>
              <a:t>cur.getAmount</a:t>
            </a:r>
            <a:r>
              <a:rPr lang="en-IN" dirty="0"/>
              <a:t>() % 10;</a:t>
            </a:r>
          </a:p>
          <a:p>
            <a:r>
              <a:rPr lang="en-IN" dirty="0"/>
              <a:t>			</a:t>
            </a:r>
            <a:r>
              <a:rPr lang="en-IN" dirty="0" err="1"/>
              <a:t>System.out.println</a:t>
            </a:r>
            <a:r>
              <a:rPr lang="en-IN" dirty="0"/>
              <a:t>("Dispensing "+</a:t>
            </a:r>
            <a:r>
              <a:rPr lang="en-IN" dirty="0" err="1"/>
              <a:t>num</a:t>
            </a:r>
            <a:r>
              <a:rPr lang="en-IN" dirty="0"/>
              <a:t>+" 10$ note");</a:t>
            </a:r>
          </a:p>
          <a:p>
            <a:r>
              <a:rPr lang="en-IN" dirty="0"/>
              <a:t>			if(remainder !=0) </a:t>
            </a:r>
            <a:r>
              <a:rPr lang="en-IN" dirty="0" err="1"/>
              <a:t>this.chain.dispense</a:t>
            </a:r>
            <a:r>
              <a:rPr lang="en-IN" dirty="0"/>
              <a:t>(new Currency(remainder));</a:t>
            </a:r>
          </a:p>
          <a:p>
            <a:r>
              <a:rPr lang="en-IN" dirty="0"/>
              <a:t>		}</a:t>
            </a:r>
          </a:p>
          <a:p>
            <a:r>
              <a:rPr lang="en-IN" dirty="0"/>
              <a:t>		else{</a:t>
            </a:r>
          </a:p>
          <a:p>
            <a:r>
              <a:rPr lang="en-IN" dirty="0"/>
              <a:t>			</a:t>
            </a:r>
            <a:r>
              <a:rPr lang="en-IN" dirty="0" err="1"/>
              <a:t>this.chain.dispense</a:t>
            </a:r>
            <a:r>
              <a:rPr lang="en-IN" dirty="0"/>
              <a:t>(cur);</a:t>
            </a:r>
          </a:p>
          <a:p>
            <a:r>
              <a:rPr lang="en-IN" dirty="0"/>
              <a:t>		}</a:t>
            </a:r>
          </a:p>
          <a:p>
            <a:r>
              <a:rPr lang="en-IN" dirty="0"/>
              <a:t>	}</a:t>
            </a:r>
          </a:p>
          <a:p>
            <a:r>
              <a:rPr lang="en-IN" dirty="0"/>
              <a:t>}</a:t>
            </a:r>
          </a:p>
        </p:txBody>
      </p:sp>
    </p:spTree>
    <p:extLst>
      <p:ext uri="{BB962C8B-B14F-4D97-AF65-F5344CB8AC3E}">
        <p14:creationId xmlns:p14="http://schemas.microsoft.com/office/powerpoint/2010/main" val="244891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DB3994-E791-4FAF-B9E3-A13E9F91E1C1}"/>
              </a:ext>
            </a:extLst>
          </p:cNvPr>
          <p:cNvSpPr txBox="1"/>
          <p:nvPr/>
        </p:nvSpPr>
        <p:spPr>
          <a:xfrm>
            <a:off x="619125" y="239554"/>
            <a:ext cx="10172700" cy="674030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public class </a:t>
            </a:r>
            <a:r>
              <a:rPr lang="en-IN" sz="1600" dirty="0" err="1">
                <a:latin typeface="Times New Roman" panose="02020603050405020304" pitchFamily="18" charset="0"/>
                <a:cs typeface="Times New Roman" panose="02020603050405020304" pitchFamily="18" charset="0"/>
              </a:rPr>
              <a:t>Chain_of_Responsibility</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private </a:t>
            </a:r>
            <a:r>
              <a:rPr lang="en-IN" sz="1600" dirty="0" err="1">
                <a:latin typeface="Times New Roman" panose="02020603050405020304" pitchFamily="18" charset="0"/>
                <a:cs typeface="Times New Roman" panose="02020603050405020304" pitchFamily="18" charset="0"/>
              </a:rPr>
              <a:t>DispenseChain</a:t>
            </a:r>
            <a:r>
              <a:rPr lang="en-IN" sz="1600" dirty="0">
                <a:latin typeface="Times New Roman" panose="02020603050405020304" pitchFamily="18" charset="0"/>
                <a:cs typeface="Times New Roman" panose="02020603050405020304" pitchFamily="18" charset="0"/>
              </a:rPr>
              <a:t> c1;</a:t>
            </a:r>
          </a:p>
          <a:p>
            <a:r>
              <a:rPr lang="en-IN" sz="1600" dirty="0">
                <a:latin typeface="Times New Roman" panose="02020603050405020304" pitchFamily="18" charset="0"/>
                <a:cs typeface="Times New Roman" panose="02020603050405020304" pitchFamily="18" charset="0"/>
              </a:rPr>
              <a:t>	public </a:t>
            </a:r>
            <a:r>
              <a:rPr lang="en-IN" sz="1600" dirty="0" err="1">
                <a:latin typeface="Times New Roman" panose="02020603050405020304" pitchFamily="18" charset="0"/>
                <a:cs typeface="Times New Roman" panose="02020603050405020304" pitchFamily="18" charset="0"/>
              </a:rPr>
              <a:t>Chain_of_Responsibility</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 initialize the chain</a:t>
            </a:r>
          </a:p>
          <a:p>
            <a:r>
              <a:rPr lang="en-IN" sz="1600" dirty="0">
                <a:latin typeface="Times New Roman" panose="02020603050405020304" pitchFamily="18" charset="0"/>
                <a:cs typeface="Times New Roman" panose="02020603050405020304" pitchFamily="18" charset="0"/>
              </a:rPr>
              <a:t>		this.c1 = new Dollar50Dispenser();</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DispenseChain</a:t>
            </a:r>
            <a:r>
              <a:rPr lang="en-IN" sz="1600" dirty="0">
                <a:latin typeface="Times New Roman" panose="02020603050405020304" pitchFamily="18" charset="0"/>
                <a:cs typeface="Times New Roman" panose="02020603050405020304" pitchFamily="18" charset="0"/>
              </a:rPr>
              <a:t> c2 = new Dollar20Dispenser();</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DispenseChain</a:t>
            </a:r>
            <a:r>
              <a:rPr lang="en-IN" sz="1600" dirty="0">
                <a:latin typeface="Times New Roman" panose="02020603050405020304" pitchFamily="18" charset="0"/>
                <a:cs typeface="Times New Roman" panose="02020603050405020304" pitchFamily="18" charset="0"/>
              </a:rPr>
              <a:t> c3 = new Dollar10Dispenser();</a:t>
            </a:r>
          </a:p>
          <a:p>
            <a:r>
              <a:rPr lang="en-IN" sz="1600" dirty="0">
                <a:latin typeface="Times New Roman" panose="02020603050405020304" pitchFamily="18" charset="0"/>
                <a:cs typeface="Times New Roman" panose="02020603050405020304" pitchFamily="18" charset="0"/>
              </a:rPr>
              <a:t>		// set the chain of responsibility</a:t>
            </a:r>
          </a:p>
          <a:p>
            <a:r>
              <a:rPr lang="en-IN" sz="1600" dirty="0">
                <a:latin typeface="Times New Roman" panose="02020603050405020304" pitchFamily="18" charset="0"/>
                <a:cs typeface="Times New Roman" panose="02020603050405020304" pitchFamily="18" charset="0"/>
              </a:rPr>
              <a:t>		c1.setNextChain(c2);</a:t>
            </a:r>
          </a:p>
          <a:p>
            <a:r>
              <a:rPr lang="en-IN" sz="1600" dirty="0">
                <a:latin typeface="Times New Roman" panose="02020603050405020304" pitchFamily="18" charset="0"/>
                <a:cs typeface="Times New Roman" panose="02020603050405020304" pitchFamily="18" charset="0"/>
              </a:rPr>
              <a:t>		c2.setNextChain(c3);</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Chain_of_Responsibility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atmDispenser</a:t>
            </a:r>
            <a:r>
              <a:rPr lang="en-IN" sz="1600" dirty="0">
                <a:latin typeface="Times New Roman" panose="02020603050405020304" pitchFamily="18" charset="0"/>
                <a:cs typeface="Times New Roman" panose="02020603050405020304" pitchFamily="18" charset="0"/>
              </a:rPr>
              <a:t> = new </a:t>
            </a:r>
            <a:r>
              <a:rPr lang="en-IN" sz="1600" dirty="0" err="1">
                <a:latin typeface="Times New Roman" panose="02020603050405020304" pitchFamily="18" charset="0"/>
                <a:cs typeface="Times New Roman" panose="02020603050405020304" pitchFamily="18" charset="0"/>
              </a:rPr>
              <a:t>Chain_of_Responsibility</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while (true) {</a:t>
            </a:r>
          </a:p>
          <a:p>
            <a:r>
              <a:rPr lang="en-IN" sz="1600" dirty="0">
                <a:latin typeface="Times New Roman" panose="02020603050405020304" pitchFamily="18" charset="0"/>
                <a:cs typeface="Times New Roman" panose="02020603050405020304" pitchFamily="18" charset="0"/>
              </a:rPr>
              <a:t>			int amount = 0;</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("Enter amount to dispense");</a:t>
            </a:r>
          </a:p>
          <a:p>
            <a:r>
              <a:rPr lang="en-IN" sz="1600" dirty="0">
                <a:latin typeface="Times New Roman" panose="02020603050405020304" pitchFamily="18" charset="0"/>
                <a:cs typeface="Times New Roman" panose="02020603050405020304" pitchFamily="18" charset="0"/>
              </a:rPr>
              <a:t>			Scanner input = new Scanner(System.in);</a:t>
            </a:r>
          </a:p>
          <a:p>
            <a:r>
              <a:rPr lang="en-IN" sz="1600" dirty="0">
                <a:latin typeface="Times New Roman" panose="02020603050405020304" pitchFamily="18" charset="0"/>
                <a:cs typeface="Times New Roman" panose="02020603050405020304" pitchFamily="18" charset="0"/>
              </a:rPr>
              <a:t>			amount = </a:t>
            </a:r>
            <a:r>
              <a:rPr lang="en-IN" sz="1600" dirty="0" err="1">
                <a:latin typeface="Times New Roman" panose="02020603050405020304" pitchFamily="18" charset="0"/>
                <a:cs typeface="Times New Roman" panose="02020603050405020304" pitchFamily="18" charset="0"/>
              </a:rPr>
              <a:t>input.nextInt</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if (amount % 10 != 0)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("Amount should be in multiple of 10s.");</a:t>
            </a:r>
          </a:p>
          <a:p>
            <a:r>
              <a:rPr lang="en-IN" sz="1600" dirty="0">
                <a:latin typeface="Times New Roman" panose="02020603050405020304" pitchFamily="18" charset="0"/>
                <a:cs typeface="Times New Roman" panose="02020603050405020304" pitchFamily="18" charset="0"/>
              </a:rPr>
              <a:t>				return;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 process the request</a:t>
            </a:r>
          </a:p>
          <a:p>
            <a:r>
              <a:rPr lang="en-IN" sz="1600" dirty="0">
                <a:latin typeface="Times New Roman" panose="02020603050405020304" pitchFamily="18" charset="0"/>
                <a:cs typeface="Times New Roman" panose="02020603050405020304" pitchFamily="18" charset="0"/>
              </a:rPr>
              <a:t>			atmDispenser.c1.dispense(new Currency(amount));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164335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159</TotalTime>
  <Words>3087</Words>
  <Application>Microsoft Office PowerPoint</Application>
  <PresentationFormat>Widescreen</PresentationFormat>
  <Paragraphs>496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Times New Roman</vt:lpstr>
      <vt:lpstr>Trebuchet MS</vt:lpstr>
      <vt:lpstr>Wingdings</vt:lpstr>
      <vt:lpstr>Berlin</vt:lpstr>
      <vt:lpstr> Bahavioral Design Patterns</vt:lpstr>
      <vt:lpstr>Introduction</vt:lpstr>
      <vt:lpstr>Types</vt:lpstr>
      <vt:lpstr>Chain of Responsibility Pattern</vt:lpstr>
      <vt:lpstr>PowerPoint Presentation</vt:lpstr>
      <vt:lpstr>PowerPoint Presentation</vt:lpstr>
      <vt:lpstr>PowerPoint Presentation</vt:lpstr>
      <vt:lpstr>PowerPoint Presentation</vt:lpstr>
      <vt:lpstr>PowerPoint Presentation</vt:lpstr>
      <vt:lpstr>Command Pattern</vt:lpstr>
      <vt:lpstr>PowerPoint Presentation</vt:lpstr>
      <vt:lpstr>PowerPoint Presentation</vt:lpstr>
      <vt:lpstr>PowerPoint Presentation</vt:lpstr>
      <vt:lpstr>Interpreter Pattern</vt:lpstr>
      <vt:lpstr>PowerPoint Presentation</vt:lpstr>
      <vt:lpstr>PowerPoint Presentation</vt:lpstr>
      <vt:lpstr>PowerPoint Presentation</vt:lpstr>
      <vt:lpstr>PowerPoint Presentation</vt:lpstr>
      <vt:lpstr>Iterator Pattern</vt:lpstr>
      <vt:lpstr>PowerPoint Presentation</vt:lpstr>
      <vt:lpstr>PowerPoint Presentation</vt:lpstr>
      <vt:lpstr>Mediator Pattren</vt:lpstr>
      <vt:lpstr>Memento Pattern</vt:lpstr>
      <vt:lpstr>Observer Pattern</vt:lpstr>
      <vt:lpstr>PowerPoint Presentation</vt:lpstr>
      <vt:lpstr>PowerPoint Presentation</vt:lpstr>
      <vt:lpstr>PowerPoint Presentation</vt:lpstr>
      <vt:lpstr>State Pattern</vt:lpstr>
      <vt:lpstr>PowerPoint Presentation</vt:lpstr>
      <vt:lpstr>PowerPoint Presentation</vt:lpstr>
      <vt:lpstr>Template Design Pattern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Bahavioral Design patterns</dc:title>
  <dc:creator>Lakshmi Athukuri</dc:creator>
  <cp:lastModifiedBy>Lakshmi Athukuri</cp:lastModifiedBy>
  <cp:revision>17</cp:revision>
  <dcterms:created xsi:type="dcterms:W3CDTF">2022-06-01T11:01:48Z</dcterms:created>
  <dcterms:modified xsi:type="dcterms:W3CDTF">2022-06-01T13:41:13Z</dcterms:modified>
</cp:coreProperties>
</file>