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94CBE4F-F2EC-4FC9-8EEA-81C5BACBB0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28E159-01CD-4D5D-98A8-F6CA69F0EE7C}">
      <dgm:prSet custT="1"/>
      <dgm:spPr/>
      <dgm:t>
        <a:bodyPr/>
        <a:lstStyle/>
        <a:p>
          <a:r>
            <a:rPr lang="en-US" sz="2200" b="0" i="0" dirty="0">
              <a:latin typeface="Times New Roman" panose="02020603050405020304" pitchFamily="18" charset="0"/>
              <a:cs typeface="Times New Roman" panose="02020603050405020304" pitchFamily="18" charset="0"/>
            </a:rPr>
            <a:t>The single responsibility principle states that </a:t>
          </a:r>
          <a:r>
            <a:rPr lang="en-US" sz="2200" b="1" i="0" dirty="0">
              <a:latin typeface="Times New Roman" panose="02020603050405020304" pitchFamily="18" charset="0"/>
              <a:cs typeface="Times New Roman" panose="02020603050405020304" pitchFamily="18" charset="0"/>
            </a:rPr>
            <a:t>every class must perform a single functionality</a:t>
          </a:r>
          <a:r>
            <a:rPr lang="en-US" sz="2200" b="0" i="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dgm:t>
    </dgm:pt>
    <dgm:pt modelId="{0DF0BC49-1137-42C6-B3F2-F9CADA7CDF4E}" type="parTrans" cxnId="{B34F82C2-9838-4468-945B-D36E94CC1EC8}">
      <dgm:prSet/>
      <dgm:spPr/>
      <dgm:t>
        <a:bodyPr/>
        <a:lstStyle/>
        <a:p>
          <a:endParaRPr lang="en-US"/>
        </a:p>
      </dgm:t>
    </dgm:pt>
    <dgm:pt modelId="{A747A78B-77AC-48C7-AB02-96E7673DFD1C}" type="sibTrans" cxnId="{B34F82C2-9838-4468-945B-D36E94CC1EC8}">
      <dgm:prSet/>
      <dgm:spPr/>
      <dgm:t>
        <a:bodyPr/>
        <a:lstStyle/>
        <a:p>
          <a:endParaRPr lang="en-US"/>
        </a:p>
      </dgm:t>
    </dgm:pt>
    <dgm:pt modelId="{98118F66-5010-4262-802B-E73A4A46A395}">
      <dgm:prSet custT="1"/>
      <dgm:spPr/>
      <dgm:t>
        <a:bodyPr/>
        <a:lstStyle/>
        <a:p>
          <a:pPr marL="0" lvl="0" indent="0" algn="l" defTabSz="977900">
            <a:lnSpc>
              <a:spcPct val="90000"/>
            </a:lnSpc>
            <a:spcBef>
              <a:spcPct val="0"/>
            </a:spcBef>
            <a:spcAft>
              <a:spcPct val="35000"/>
            </a:spcAft>
            <a:buNone/>
          </a:pPr>
          <a:r>
            <a:rPr lang="en-US" sz="22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Implementation of multiple functionalities in a single class mashup the code and if any modification is required may affect the whole class. </a:t>
          </a:r>
        </a:p>
      </dgm:t>
    </dgm:pt>
    <dgm:pt modelId="{5D59056C-601F-47FB-A87A-8FC9416027B4}" type="parTrans" cxnId="{D70CC335-9015-4000-BA73-9E8EC46670F6}">
      <dgm:prSet/>
      <dgm:spPr/>
      <dgm:t>
        <a:bodyPr/>
        <a:lstStyle/>
        <a:p>
          <a:endParaRPr lang="en-US"/>
        </a:p>
      </dgm:t>
    </dgm:pt>
    <dgm:pt modelId="{34AEFC45-C852-4493-80D4-AFB74C465633}" type="sibTrans" cxnId="{D70CC335-9015-4000-BA73-9E8EC46670F6}">
      <dgm:prSet/>
      <dgm:spPr/>
      <dgm:t>
        <a:bodyPr/>
        <a:lstStyle/>
        <a:p>
          <a:endParaRPr lang="en-US"/>
        </a:p>
      </dgm:t>
    </dgm:pt>
    <dgm:pt modelId="{1AE00A9C-F9CC-46AE-8435-CF7E0D17F488}" type="pres">
      <dgm:prSet presAssocID="{994CBE4F-F2EC-4FC9-8EEA-81C5BACBB062}" presName="root" presStyleCnt="0">
        <dgm:presLayoutVars>
          <dgm:dir/>
          <dgm:resizeHandles val="exact"/>
        </dgm:presLayoutVars>
      </dgm:prSet>
      <dgm:spPr/>
    </dgm:pt>
    <dgm:pt modelId="{C023F957-1857-4B20-9403-665DEE4B5256}" type="pres">
      <dgm:prSet presAssocID="{7D28E159-01CD-4D5D-98A8-F6CA69F0EE7C}" presName="compNode" presStyleCnt="0"/>
      <dgm:spPr/>
    </dgm:pt>
    <dgm:pt modelId="{93F093F0-8146-4F3A-A4AA-02519B517A0F}" type="pres">
      <dgm:prSet presAssocID="{7D28E159-01CD-4D5D-98A8-F6CA69F0EE7C}" presName="bgRect" presStyleLbl="bgShp" presStyleIdx="0" presStyleCnt="2" custLinFactNeighborX="0" custLinFactNeighborY="-5316"/>
      <dgm:spPr/>
    </dgm:pt>
    <dgm:pt modelId="{D241143F-3876-427B-A29E-878CB3C48DDD}" type="pres">
      <dgm:prSet presAssocID="{7D28E159-01CD-4D5D-98A8-F6CA69F0EE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49693DE0-A88A-4EDD-BF30-51061AC1171D}" type="pres">
      <dgm:prSet presAssocID="{7D28E159-01CD-4D5D-98A8-F6CA69F0EE7C}" presName="spaceRect" presStyleCnt="0"/>
      <dgm:spPr/>
    </dgm:pt>
    <dgm:pt modelId="{9DE1C1B7-DF9D-424C-9066-AA1BCE8FBEB4}" type="pres">
      <dgm:prSet presAssocID="{7D28E159-01CD-4D5D-98A8-F6CA69F0EE7C}" presName="parTx" presStyleLbl="revTx" presStyleIdx="0" presStyleCnt="2">
        <dgm:presLayoutVars>
          <dgm:chMax val="0"/>
          <dgm:chPref val="0"/>
        </dgm:presLayoutVars>
      </dgm:prSet>
      <dgm:spPr/>
    </dgm:pt>
    <dgm:pt modelId="{29595665-6F0E-42DC-804D-37E0BE916F36}" type="pres">
      <dgm:prSet presAssocID="{A747A78B-77AC-48C7-AB02-96E7673DFD1C}" presName="sibTrans" presStyleCnt="0"/>
      <dgm:spPr/>
    </dgm:pt>
    <dgm:pt modelId="{25E5991E-56F4-4340-8EE4-8547DC186126}" type="pres">
      <dgm:prSet presAssocID="{98118F66-5010-4262-802B-E73A4A46A395}" presName="compNode" presStyleCnt="0"/>
      <dgm:spPr/>
    </dgm:pt>
    <dgm:pt modelId="{531341E9-8DEE-4253-B00A-97FFEB429DC1}" type="pres">
      <dgm:prSet presAssocID="{98118F66-5010-4262-802B-E73A4A46A395}" presName="bgRect" presStyleLbl="bgShp" presStyleIdx="1" presStyleCnt="2"/>
      <dgm:spPr/>
    </dgm:pt>
    <dgm:pt modelId="{F26B4F11-D6EF-4DAE-99A4-5686A7309AC0}" type="pres">
      <dgm:prSet presAssocID="{98118F66-5010-4262-802B-E73A4A46A3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3C16925-645E-4E5A-8305-D3E8BE56A825}" type="pres">
      <dgm:prSet presAssocID="{98118F66-5010-4262-802B-E73A4A46A395}" presName="spaceRect" presStyleCnt="0"/>
      <dgm:spPr/>
    </dgm:pt>
    <dgm:pt modelId="{98D9B30A-821F-4E63-930F-8E855C62205E}" type="pres">
      <dgm:prSet presAssocID="{98118F66-5010-4262-802B-E73A4A46A395}" presName="parTx" presStyleLbl="revTx" presStyleIdx="1" presStyleCnt="2">
        <dgm:presLayoutVars>
          <dgm:chMax val="0"/>
          <dgm:chPref val="0"/>
        </dgm:presLayoutVars>
      </dgm:prSet>
      <dgm:spPr/>
    </dgm:pt>
  </dgm:ptLst>
  <dgm:cxnLst>
    <dgm:cxn modelId="{4EF6A620-2712-4FD1-9849-A541710B0C74}" type="presOf" srcId="{994CBE4F-F2EC-4FC9-8EEA-81C5BACBB062}" destId="{1AE00A9C-F9CC-46AE-8435-CF7E0D17F488}" srcOrd="0" destOrd="0" presId="urn:microsoft.com/office/officeart/2018/2/layout/IconVerticalSolidList"/>
    <dgm:cxn modelId="{D70CC335-9015-4000-BA73-9E8EC46670F6}" srcId="{994CBE4F-F2EC-4FC9-8EEA-81C5BACBB062}" destId="{98118F66-5010-4262-802B-E73A4A46A395}" srcOrd="1" destOrd="0" parTransId="{5D59056C-601F-47FB-A87A-8FC9416027B4}" sibTransId="{34AEFC45-C852-4493-80D4-AFB74C465633}"/>
    <dgm:cxn modelId="{FC8B314B-F51C-4136-98F1-F86184C43D62}" type="presOf" srcId="{7D28E159-01CD-4D5D-98A8-F6CA69F0EE7C}" destId="{9DE1C1B7-DF9D-424C-9066-AA1BCE8FBEB4}" srcOrd="0" destOrd="0" presId="urn:microsoft.com/office/officeart/2018/2/layout/IconVerticalSolidList"/>
    <dgm:cxn modelId="{B34F82C2-9838-4468-945B-D36E94CC1EC8}" srcId="{994CBE4F-F2EC-4FC9-8EEA-81C5BACBB062}" destId="{7D28E159-01CD-4D5D-98A8-F6CA69F0EE7C}" srcOrd="0" destOrd="0" parTransId="{0DF0BC49-1137-42C6-B3F2-F9CADA7CDF4E}" sibTransId="{A747A78B-77AC-48C7-AB02-96E7673DFD1C}"/>
    <dgm:cxn modelId="{5F02AFC6-8908-4F9F-9656-9636FCF52CD6}" type="presOf" srcId="{98118F66-5010-4262-802B-E73A4A46A395}" destId="{98D9B30A-821F-4E63-930F-8E855C62205E}" srcOrd="0" destOrd="0" presId="urn:microsoft.com/office/officeart/2018/2/layout/IconVerticalSolidList"/>
    <dgm:cxn modelId="{F92F97F8-E472-44DC-A9FD-8B468243B9EA}" type="presParOf" srcId="{1AE00A9C-F9CC-46AE-8435-CF7E0D17F488}" destId="{C023F957-1857-4B20-9403-665DEE4B5256}" srcOrd="0" destOrd="0" presId="urn:microsoft.com/office/officeart/2018/2/layout/IconVerticalSolidList"/>
    <dgm:cxn modelId="{E7B128AE-EFC4-4B8E-B0D1-7E18C2853542}" type="presParOf" srcId="{C023F957-1857-4B20-9403-665DEE4B5256}" destId="{93F093F0-8146-4F3A-A4AA-02519B517A0F}" srcOrd="0" destOrd="0" presId="urn:microsoft.com/office/officeart/2018/2/layout/IconVerticalSolidList"/>
    <dgm:cxn modelId="{F1D0318E-366C-4963-8740-7CF465E4D994}" type="presParOf" srcId="{C023F957-1857-4B20-9403-665DEE4B5256}" destId="{D241143F-3876-427B-A29E-878CB3C48DDD}" srcOrd="1" destOrd="0" presId="urn:microsoft.com/office/officeart/2018/2/layout/IconVerticalSolidList"/>
    <dgm:cxn modelId="{08AD1FD4-A7D7-4AC3-A74C-91ADCC8EDCD5}" type="presParOf" srcId="{C023F957-1857-4B20-9403-665DEE4B5256}" destId="{49693DE0-A88A-4EDD-BF30-51061AC1171D}" srcOrd="2" destOrd="0" presId="urn:microsoft.com/office/officeart/2018/2/layout/IconVerticalSolidList"/>
    <dgm:cxn modelId="{E5BD9467-7C4F-4252-8D93-B495954EFD7C}" type="presParOf" srcId="{C023F957-1857-4B20-9403-665DEE4B5256}" destId="{9DE1C1B7-DF9D-424C-9066-AA1BCE8FBEB4}" srcOrd="3" destOrd="0" presId="urn:microsoft.com/office/officeart/2018/2/layout/IconVerticalSolidList"/>
    <dgm:cxn modelId="{9BE762F1-C5C6-4AF3-8C52-5EC1A3F67E24}" type="presParOf" srcId="{1AE00A9C-F9CC-46AE-8435-CF7E0D17F488}" destId="{29595665-6F0E-42DC-804D-37E0BE916F36}" srcOrd="1" destOrd="0" presId="urn:microsoft.com/office/officeart/2018/2/layout/IconVerticalSolidList"/>
    <dgm:cxn modelId="{334D39D1-605F-4D0C-9F8D-F9FD1AA853D2}" type="presParOf" srcId="{1AE00A9C-F9CC-46AE-8435-CF7E0D17F488}" destId="{25E5991E-56F4-4340-8EE4-8547DC186126}" srcOrd="2" destOrd="0" presId="urn:microsoft.com/office/officeart/2018/2/layout/IconVerticalSolidList"/>
    <dgm:cxn modelId="{C050271F-4F90-44C3-8327-EB07D7561DF4}" type="presParOf" srcId="{25E5991E-56F4-4340-8EE4-8547DC186126}" destId="{531341E9-8DEE-4253-B00A-97FFEB429DC1}" srcOrd="0" destOrd="0" presId="urn:microsoft.com/office/officeart/2018/2/layout/IconVerticalSolidList"/>
    <dgm:cxn modelId="{4FED9899-FCC0-4CC1-B3D6-405FC17EAB4A}" type="presParOf" srcId="{25E5991E-56F4-4340-8EE4-8547DC186126}" destId="{F26B4F11-D6EF-4DAE-99A4-5686A7309AC0}" srcOrd="1" destOrd="0" presId="urn:microsoft.com/office/officeart/2018/2/layout/IconVerticalSolidList"/>
    <dgm:cxn modelId="{76742D82-BAA7-413F-A3E9-7DC20F7DA391}" type="presParOf" srcId="{25E5991E-56F4-4340-8EE4-8547DC186126}" destId="{E3C16925-645E-4E5A-8305-D3E8BE56A825}" srcOrd="2" destOrd="0" presId="urn:microsoft.com/office/officeart/2018/2/layout/IconVerticalSolidList"/>
    <dgm:cxn modelId="{0D18A0BB-4247-464B-AC78-060A60651C49}" type="presParOf" srcId="{25E5991E-56F4-4340-8EE4-8547DC186126}" destId="{98D9B30A-821F-4E63-930F-8E855C6220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4EB98-DC03-467B-8606-D5E908431DE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3D9A297-40C1-44AC-9832-5B7C40E94CC1}">
      <dgm:prSet custT="1"/>
      <dgm:spPr/>
      <dgm:t>
        <a:bodyPr/>
        <a:lstStyle/>
        <a:p>
          <a:pPr>
            <a:defRPr cap="all"/>
          </a:pPr>
          <a:r>
            <a:rPr lang="en-US" sz="1800" dirty="0"/>
            <a:t>The open-closed principle states that according to new requirements the module should be open for extension but closed for modification</a:t>
          </a:r>
          <a:r>
            <a:rPr lang="en-US" sz="1200" dirty="0"/>
            <a:t>. </a:t>
          </a:r>
        </a:p>
      </dgm:t>
    </dgm:pt>
    <dgm:pt modelId="{3FA903EA-8084-452C-8061-53DA56D43932}" type="parTrans" cxnId="{8C072C2B-4CDE-4BC1-A266-E33E58A20549}">
      <dgm:prSet/>
      <dgm:spPr/>
      <dgm:t>
        <a:bodyPr/>
        <a:lstStyle/>
        <a:p>
          <a:endParaRPr lang="en-US"/>
        </a:p>
      </dgm:t>
    </dgm:pt>
    <dgm:pt modelId="{9614A77F-CB00-41C4-A20D-42BAD03807CA}" type="sibTrans" cxnId="{8C072C2B-4CDE-4BC1-A266-E33E58A20549}">
      <dgm:prSet/>
      <dgm:spPr/>
      <dgm:t>
        <a:bodyPr/>
        <a:lstStyle/>
        <a:p>
          <a:endParaRPr lang="en-US"/>
        </a:p>
      </dgm:t>
    </dgm:pt>
    <dgm:pt modelId="{05382074-9446-46EE-AD84-DFCF57E779D2}">
      <dgm:prSet custT="1"/>
      <dgm:spPr/>
      <dgm:t>
        <a:bodyPr/>
        <a:lstStyle/>
        <a:p>
          <a:pPr>
            <a:defRPr cap="all"/>
          </a:pPr>
          <a:r>
            <a:rPr lang="en-US" sz="1800" dirty="0">
              <a:latin typeface="Times New Roman" panose="02020603050405020304" pitchFamily="18" charset="0"/>
              <a:cs typeface="Times New Roman" panose="02020603050405020304" pitchFamily="18" charset="0"/>
            </a:rPr>
            <a:t>The extension allows us to implement new functionality to the module.</a:t>
          </a:r>
        </a:p>
      </dgm:t>
    </dgm:pt>
    <dgm:pt modelId="{6600E403-DBD2-46AD-9AC5-4BC5945BA6BA}" type="parTrans" cxnId="{83FC65EB-CE6A-4E38-B4BD-D97F9F6EAF77}">
      <dgm:prSet/>
      <dgm:spPr/>
      <dgm:t>
        <a:bodyPr/>
        <a:lstStyle/>
        <a:p>
          <a:endParaRPr lang="en-US"/>
        </a:p>
      </dgm:t>
    </dgm:pt>
    <dgm:pt modelId="{BEF02389-DA3E-432B-81B6-9F6297C97995}" type="sibTrans" cxnId="{83FC65EB-CE6A-4E38-B4BD-D97F9F6EAF77}">
      <dgm:prSet/>
      <dgm:spPr/>
      <dgm:t>
        <a:bodyPr/>
        <a:lstStyle/>
        <a:p>
          <a:endParaRPr lang="en-US"/>
        </a:p>
      </dgm:t>
    </dgm:pt>
    <dgm:pt modelId="{151BAD0D-0382-46C1-BBF4-E4A03AA4E4A6}" type="pres">
      <dgm:prSet presAssocID="{CD04EB98-DC03-467B-8606-D5E908431DEA}" presName="root" presStyleCnt="0">
        <dgm:presLayoutVars>
          <dgm:dir/>
          <dgm:resizeHandles val="exact"/>
        </dgm:presLayoutVars>
      </dgm:prSet>
      <dgm:spPr/>
    </dgm:pt>
    <dgm:pt modelId="{5FA78FAF-540E-4A3A-848C-B58D3746F957}" type="pres">
      <dgm:prSet presAssocID="{83D9A297-40C1-44AC-9832-5B7C40E94CC1}" presName="compNode" presStyleCnt="0"/>
      <dgm:spPr/>
    </dgm:pt>
    <dgm:pt modelId="{7F0CD0F2-0F4A-4C7A-BF58-7042B4062D01}" type="pres">
      <dgm:prSet presAssocID="{83D9A297-40C1-44AC-9832-5B7C40E94CC1}" presName="iconBgRect" presStyleLbl="bgShp" presStyleIdx="0" presStyleCnt="2"/>
      <dgm:spPr>
        <a:prstGeom prst="round2DiagRect">
          <a:avLst>
            <a:gd name="adj1" fmla="val 29727"/>
            <a:gd name="adj2" fmla="val 0"/>
          </a:avLst>
        </a:prstGeom>
      </dgm:spPr>
    </dgm:pt>
    <dgm:pt modelId="{E21CDED4-4B90-409C-95A4-CE506D21823B}" type="pres">
      <dgm:prSet presAssocID="{83D9A297-40C1-44AC-9832-5B7C40E94CC1}" presName="iconRect" presStyleLbl="node1" presStyleIdx="0" presStyleCnt="2" custLinFactNeighborY="235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C89BF82-9373-4E18-ADE5-A3FF049B45B2}" type="pres">
      <dgm:prSet presAssocID="{83D9A297-40C1-44AC-9832-5B7C40E94CC1}" presName="spaceRect" presStyleCnt="0"/>
      <dgm:spPr/>
    </dgm:pt>
    <dgm:pt modelId="{15F9FC76-5D1A-427D-B0E3-3C1AFF9F8702}" type="pres">
      <dgm:prSet presAssocID="{83D9A297-40C1-44AC-9832-5B7C40E94CC1}" presName="textRect" presStyleLbl="revTx" presStyleIdx="0" presStyleCnt="2" custScaleY="130223" custLinFactNeighborX="4516" custLinFactNeighborY="8467">
        <dgm:presLayoutVars>
          <dgm:chMax val="1"/>
          <dgm:chPref val="1"/>
        </dgm:presLayoutVars>
      </dgm:prSet>
      <dgm:spPr/>
    </dgm:pt>
    <dgm:pt modelId="{68940EE1-3EB3-4DE5-AF2C-4EB889F9388C}" type="pres">
      <dgm:prSet presAssocID="{9614A77F-CB00-41C4-A20D-42BAD03807CA}" presName="sibTrans" presStyleCnt="0"/>
      <dgm:spPr/>
    </dgm:pt>
    <dgm:pt modelId="{8DFD7174-3514-4AB1-AC68-8E3D25E04E0F}" type="pres">
      <dgm:prSet presAssocID="{05382074-9446-46EE-AD84-DFCF57E779D2}" presName="compNode" presStyleCnt="0"/>
      <dgm:spPr/>
    </dgm:pt>
    <dgm:pt modelId="{1ACC2372-078D-4AAF-A903-D97F03506151}" type="pres">
      <dgm:prSet presAssocID="{05382074-9446-46EE-AD84-DFCF57E779D2}" presName="iconBgRect" presStyleLbl="bgShp" presStyleIdx="1" presStyleCnt="2"/>
      <dgm:spPr>
        <a:prstGeom prst="round2DiagRect">
          <a:avLst>
            <a:gd name="adj1" fmla="val 29727"/>
            <a:gd name="adj2" fmla="val 0"/>
          </a:avLst>
        </a:prstGeom>
      </dgm:spPr>
    </dgm:pt>
    <dgm:pt modelId="{BD174699-CE8A-4192-AF12-960D448627E4}" type="pres">
      <dgm:prSet presAssocID="{05382074-9446-46EE-AD84-DFCF57E77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D639C45-3665-473A-B18B-C13DB20423D9}" type="pres">
      <dgm:prSet presAssocID="{05382074-9446-46EE-AD84-DFCF57E779D2}" presName="spaceRect" presStyleCnt="0"/>
      <dgm:spPr/>
    </dgm:pt>
    <dgm:pt modelId="{4FCF19AF-66CD-40C6-8FB1-DDAE17A38FA4}" type="pres">
      <dgm:prSet presAssocID="{05382074-9446-46EE-AD84-DFCF57E779D2}" presName="textRect" presStyleLbl="revTx" presStyleIdx="1" presStyleCnt="2" custScaleY="126896">
        <dgm:presLayoutVars>
          <dgm:chMax val="1"/>
          <dgm:chPref val="1"/>
        </dgm:presLayoutVars>
      </dgm:prSet>
      <dgm:spPr/>
    </dgm:pt>
  </dgm:ptLst>
  <dgm:cxnLst>
    <dgm:cxn modelId="{8C072C2B-4CDE-4BC1-A266-E33E58A20549}" srcId="{CD04EB98-DC03-467B-8606-D5E908431DEA}" destId="{83D9A297-40C1-44AC-9832-5B7C40E94CC1}" srcOrd="0" destOrd="0" parTransId="{3FA903EA-8084-452C-8061-53DA56D43932}" sibTransId="{9614A77F-CB00-41C4-A20D-42BAD03807CA}"/>
    <dgm:cxn modelId="{72D0077E-3AE6-4E2A-80E4-F44B954ADF52}" type="presOf" srcId="{CD04EB98-DC03-467B-8606-D5E908431DEA}" destId="{151BAD0D-0382-46C1-BBF4-E4A03AA4E4A6}" srcOrd="0" destOrd="0" presId="urn:microsoft.com/office/officeart/2018/5/layout/IconLeafLabelList"/>
    <dgm:cxn modelId="{52D68599-CA4E-4B10-A88A-5556EEB7B5F0}" type="presOf" srcId="{05382074-9446-46EE-AD84-DFCF57E779D2}" destId="{4FCF19AF-66CD-40C6-8FB1-DDAE17A38FA4}" srcOrd="0" destOrd="0" presId="urn:microsoft.com/office/officeart/2018/5/layout/IconLeafLabelList"/>
    <dgm:cxn modelId="{83FC65EB-CE6A-4E38-B4BD-D97F9F6EAF77}" srcId="{CD04EB98-DC03-467B-8606-D5E908431DEA}" destId="{05382074-9446-46EE-AD84-DFCF57E779D2}" srcOrd="1" destOrd="0" parTransId="{6600E403-DBD2-46AD-9AC5-4BC5945BA6BA}" sibTransId="{BEF02389-DA3E-432B-81B6-9F6297C97995}"/>
    <dgm:cxn modelId="{8D36D4ED-A32F-4781-A0DC-41B45D50793E}" type="presOf" srcId="{83D9A297-40C1-44AC-9832-5B7C40E94CC1}" destId="{15F9FC76-5D1A-427D-B0E3-3C1AFF9F8702}" srcOrd="0" destOrd="0" presId="urn:microsoft.com/office/officeart/2018/5/layout/IconLeafLabelList"/>
    <dgm:cxn modelId="{D9C704A8-C7D2-411D-ADDB-0C97A8089E61}" type="presParOf" srcId="{151BAD0D-0382-46C1-BBF4-E4A03AA4E4A6}" destId="{5FA78FAF-540E-4A3A-848C-B58D3746F957}" srcOrd="0" destOrd="0" presId="urn:microsoft.com/office/officeart/2018/5/layout/IconLeafLabelList"/>
    <dgm:cxn modelId="{4ACFE38D-9EB1-4093-AAEF-CF070FBC285D}" type="presParOf" srcId="{5FA78FAF-540E-4A3A-848C-B58D3746F957}" destId="{7F0CD0F2-0F4A-4C7A-BF58-7042B4062D01}" srcOrd="0" destOrd="0" presId="urn:microsoft.com/office/officeart/2018/5/layout/IconLeafLabelList"/>
    <dgm:cxn modelId="{75084C25-E1F2-413A-80D5-F6B917F68AB9}" type="presParOf" srcId="{5FA78FAF-540E-4A3A-848C-B58D3746F957}" destId="{E21CDED4-4B90-409C-95A4-CE506D21823B}" srcOrd="1" destOrd="0" presId="urn:microsoft.com/office/officeart/2018/5/layout/IconLeafLabelList"/>
    <dgm:cxn modelId="{9CE15BA5-3CC4-426C-8F0E-0EDC0875A9E6}" type="presParOf" srcId="{5FA78FAF-540E-4A3A-848C-B58D3746F957}" destId="{0C89BF82-9373-4E18-ADE5-A3FF049B45B2}" srcOrd="2" destOrd="0" presId="urn:microsoft.com/office/officeart/2018/5/layout/IconLeafLabelList"/>
    <dgm:cxn modelId="{08282C6B-4167-45A9-9084-490F79558D97}" type="presParOf" srcId="{5FA78FAF-540E-4A3A-848C-B58D3746F957}" destId="{15F9FC76-5D1A-427D-B0E3-3C1AFF9F8702}" srcOrd="3" destOrd="0" presId="urn:microsoft.com/office/officeart/2018/5/layout/IconLeafLabelList"/>
    <dgm:cxn modelId="{1D0A059A-3AA2-4F13-89EF-ECF942098358}" type="presParOf" srcId="{151BAD0D-0382-46C1-BBF4-E4A03AA4E4A6}" destId="{68940EE1-3EB3-4DE5-AF2C-4EB889F9388C}" srcOrd="1" destOrd="0" presId="urn:microsoft.com/office/officeart/2018/5/layout/IconLeafLabelList"/>
    <dgm:cxn modelId="{D0B3044A-BED0-41B2-81F3-48E4E2B1B627}" type="presParOf" srcId="{151BAD0D-0382-46C1-BBF4-E4A03AA4E4A6}" destId="{8DFD7174-3514-4AB1-AC68-8E3D25E04E0F}" srcOrd="2" destOrd="0" presId="urn:microsoft.com/office/officeart/2018/5/layout/IconLeafLabelList"/>
    <dgm:cxn modelId="{91860842-9C62-44C5-8240-0FD4741451A4}" type="presParOf" srcId="{8DFD7174-3514-4AB1-AC68-8E3D25E04E0F}" destId="{1ACC2372-078D-4AAF-A903-D97F03506151}" srcOrd="0" destOrd="0" presId="urn:microsoft.com/office/officeart/2018/5/layout/IconLeafLabelList"/>
    <dgm:cxn modelId="{646F62B4-7263-4246-948A-C9AC9DF533A3}" type="presParOf" srcId="{8DFD7174-3514-4AB1-AC68-8E3D25E04E0F}" destId="{BD174699-CE8A-4192-AF12-960D448627E4}" srcOrd="1" destOrd="0" presId="urn:microsoft.com/office/officeart/2018/5/layout/IconLeafLabelList"/>
    <dgm:cxn modelId="{3B47B76D-5761-460D-AF2C-FD0F955120D2}" type="presParOf" srcId="{8DFD7174-3514-4AB1-AC68-8E3D25E04E0F}" destId="{AD639C45-3665-473A-B18B-C13DB20423D9}" srcOrd="2" destOrd="0" presId="urn:microsoft.com/office/officeart/2018/5/layout/IconLeafLabelList"/>
    <dgm:cxn modelId="{5281EA18-9B13-46E3-AE53-A696D81D5691}" type="presParOf" srcId="{8DFD7174-3514-4AB1-AC68-8E3D25E04E0F}" destId="{4FCF19AF-66CD-40C6-8FB1-DDAE17A38FA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03D81B-4513-4435-BABC-475E953E331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F5874D9-8E55-4205-9173-58CB9753BCDC}">
      <dgm:prSet/>
      <dgm:spPr/>
      <dgm:t>
        <a:bodyPr/>
        <a:lstStyle/>
        <a:p>
          <a:r>
            <a:rPr lang="en-US"/>
            <a:t>This avoids overuse/misuse of inheritance. </a:t>
          </a:r>
        </a:p>
      </dgm:t>
    </dgm:pt>
    <dgm:pt modelId="{EE2EC9BD-5773-4A8C-A852-850425C830A2}" type="parTrans" cxnId="{727A68A3-68F1-4423-9762-11A65422A293}">
      <dgm:prSet/>
      <dgm:spPr/>
      <dgm:t>
        <a:bodyPr/>
        <a:lstStyle/>
        <a:p>
          <a:endParaRPr lang="en-US"/>
        </a:p>
      </dgm:t>
    </dgm:pt>
    <dgm:pt modelId="{00190DF9-4C4E-4297-AC77-F8DF2BEA63C5}" type="sibTrans" cxnId="{727A68A3-68F1-4423-9762-11A65422A293}">
      <dgm:prSet/>
      <dgm:spPr/>
      <dgm:t>
        <a:bodyPr/>
        <a:lstStyle/>
        <a:p>
          <a:endParaRPr lang="en-US"/>
        </a:p>
      </dgm:t>
    </dgm:pt>
    <dgm:pt modelId="{1BB18414-1295-4B2A-9EEF-6D5E2D2FCDA3}">
      <dgm:prSet/>
      <dgm:spPr/>
      <dgm:t>
        <a:bodyPr/>
        <a:lstStyle/>
        <a:p>
          <a:r>
            <a:rPr lang="en-US"/>
            <a:t>It helps us conform to the “is-a” relationship. </a:t>
          </a:r>
        </a:p>
      </dgm:t>
    </dgm:pt>
    <dgm:pt modelId="{1871063F-6F7F-4E36-A3FA-5B1ECD1F1633}" type="parTrans" cxnId="{6DFB430F-BEEE-4FE6-8244-B928F4631A2A}">
      <dgm:prSet/>
      <dgm:spPr/>
      <dgm:t>
        <a:bodyPr/>
        <a:lstStyle/>
        <a:p>
          <a:endParaRPr lang="en-US"/>
        </a:p>
      </dgm:t>
    </dgm:pt>
    <dgm:pt modelId="{F6D80BB2-E837-4DEB-99EF-A281CE916531}" type="sibTrans" cxnId="{6DFB430F-BEEE-4FE6-8244-B928F4631A2A}">
      <dgm:prSet/>
      <dgm:spPr/>
      <dgm:t>
        <a:bodyPr/>
        <a:lstStyle/>
        <a:p>
          <a:endParaRPr lang="en-US"/>
        </a:p>
      </dgm:t>
    </dgm:pt>
    <dgm:pt modelId="{1493662C-C7A5-463B-B612-106BA7D79E50}" type="pres">
      <dgm:prSet presAssocID="{3503D81B-4513-4435-BABC-475E953E331E}" presName="root" presStyleCnt="0">
        <dgm:presLayoutVars>
          <dgm:dir/>
          <dgm:resizeHandles val="exact"/>
        </dgm:presLayoutVars>
      </dgm:prSet>
      <dgm:spPr/>
    </dgm:pt>
    <dgm:pt modelId="{08648440-D177-47C2-9E30-0884EF838600}" type="pres">
      <dgm:prSet presAssocID="{8F5874D9-8E55-4205-9173-58CB9753BCDC}" presName="compNode" presStyleCnt="0"/>
      <dgm:spPr/>
    </dgm:pt>
    <dgm:pt modelId="{541DC62C-9EF0-4FBB-897D-8FEDBBED9DCC}" type="pres">
      <dgm:prSet presAssocID="{8F5874D9-8E55-4205-9173-58CB9753BC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471ED961-E648-4B24-A5CD-F3B59451625B}" type="pres">
      <dgm:prSet presAssocID="{8F5874D9-8E55-4205-9173-58CB9753BCDC}" presName="spaceRect" presStyleCnt="0"/>
      <dgm:spPr/>
    </dgm:pt>
    <dgm:pt modelId="{4BBEA2A9-9819-435B-8416-5C7443D69FEE}" type="pres">
      <dgm:prSet presAssocID="{8F5874D9-8E55-4205-9173-58CB9753BCDC}" presName="textRect" presStyleLbl="revTx" presStyleIdx="0" presStyleCnt="2">
        <dgm:presLayoutVars>
          <dgm:chMax val="1"/>
          <dgm:chPref val="1"/>
        </dgm:presLayoutVars>
      </dgm:prSet>
      <dgm:spPr/>
    </dgm:pt>
    <dgm:pt modelId="{EC091094-6205-46F1-B4B5-BC7CA48218BC}" type="pres">
      <dgm:prSet presAssocID="{00190DF9-4C4E-4297-AC77-F8DF2BEA63C5}" presName="sibTrans" presStyleCnt="0"/>
      <dgm:spPr/>
    </dgm:pt>
    <dgm:pt modelId="{599A4A92-CCF1-4508-B035-40A389E0C84D}" type="pres">
      <dgm:prSet presAssocID="{1BB18414-1295-4B2A-9EEF-6D5E2D2FCDA3}" presName="compNode" presStyleCnt="0"/>
      <dgm:spPr/>
    </dgm:pt>
    <dgm:pt modelId="{C50165E8-A2A4-4C2B-90C3-B01CA44CAD46}" type="pres">
      <dgm:prSet presAssocID="{1BB18414-1295-4B2A-9EEF-6D5E2D2FCD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F5F6DAD9-C8BA-4133-A597-4B5A5961AD7D}" type="pres">
      <dgm:prSet presAssocID="{1BB18414-1295-4B2A-9EEF-6D5E2D2FCDA3}" presName="spaceRect" presStyleCnt="0"/>
      <dgm:spPr/>
    </dgm:pt>
    <dgm:pt modelId="{3AAFD9EA-B670-4429-B750-B1CB9C50144C}" type="pres">
      <dgm:prSet presAssocID="{1BB18414-1295-4B2A-9EEF-6D5E2D2FCDA3}" presName="textRect" presStyleLbl="revTx" presStyleIdx="1" presStyleCnt="2">
        <dgm:presLayoutVars>
          <dgm:chMax val="1"/>
          <dgm:chPref val="1"/>
        </dgm:presLayoutVars>
      </dgm:prSet>
      <dgm:spPr/>
    </dgm:pt>
  </dgm:ptLst>
  <dgm:cxnLst>
    <dgm:cxn modelId="{6DFB430F-BEEE-4FE6-8244-B928F4631A2A}" srcId="{3503D81B-4513-4435-BABC-475E953E331E}" destId="{1BB18414-1295-4B2A-9EEF-6D5E2D2FCDA3}" srcOrd="1" destOrd="0" parTransId="{1871063F-6F7F-4E36-A3FA-5B1ECD1F1633}" sibTransId="{F6D80BB2-E837-4DEB-99EF-A281CE916531}"/>
    <dgm:cxn modelId="{39AE0722-275C-4025-9AA5-69D5D8732460}" type="presOf" srcId="{1BB18414-1295-4B2A-9EEF-6D5E2D2FCDA3}" destId="{3AAFD9EA-B670-4429-B750-B1CB9C50144C}" srcOrd="0" destOrd="0" presId="urn:microsoft.com/office/officeart/2018/2/layout/IconLabelList"/>
    <dgm:cxn modelId="{F8884E39-0596-4606-9659-AE433BBBE535}" type="presOf" srcId="{3503D81B-4513-4435-BABC-475E953E331E}" destId="{1493662C-C7A5-463B-B612-106BA7D79E50}" srcOrd="0" destOrd="0" presId="urn:microsoft.com/office/officeart/2018/2/layout/IconLabelList"/>
    <dgm:cxn modelId="{727A68A3-68F1-4423-9762-11A65422A293}" srcId="{3503D81B-4513-4435-BABC-475E953E331E}" destId="{8F5874D9-8E55-4205-9173-58CB9753BCDC}" srcOrd="0" destOrd="0" parTransId="{EE2EC9BD-5773-4A8C-A852-850425C830A2}" sibTransId="{00190DF9-4C4E-4297-AC77-F8DF2BEA63C5}"/>
    <dgm:cxn modelId="{1C2697B0-052C-4E17-85F8-086619155938}" type="presOf" srcId="{8F5874D9-8E55-4205-9173-58CB9753BCDC}" destId="{4BBEA2A9-9819-435B-8416-5C7443D69FEE}" srcOrd="0" destOrd="0" presId="urn:microsoft.com/office/officeart/2018/2/layout/IconLabelList"/>
    <dgm:cxn modelId="{5D396574-2968-4784-AEE9-E3FB1E97D96F}" type="presParOf" srcId="{1493662C-C7A5-463B-B612-106BA7D79E50}" destId="{08648440-D177-47C2-9E30-0884EF838600}" srcOrd="0" destOrd="0" presId="urn:microsoft.com/office/officeart/2018/2/layout/IconLabelList"/>
    <dgm:cxn modelId="{6969188D-399F-4EC8-80F1-DFFCA75CE248}" type="presParOf" srcId="{08648440-D177-47C2-9E30-0884EF838600}" destId="{541DC62C-9EF0-4FBB-897D-8FEDBBED9DCC}" srcOrd="0" destOrd="0" presId="urn:microsoft.com/office/officeart/2018/2/layout/IconLabelList"/>
    <dgm:cxn modelId="{0BAAB502-0FB3-48B6-BD84-E1FDD2960A19}" type="presParOf" srcId="{08648440-D177-47C2-9E30-0884EF838600}" destId="{471ED961-E648-4B24-A5CD-F3B59451625B}" srcOrd="1" destOrd="0" presId="urn:microsoft.com/office/officeart/2018/2/layout/IconLabelList"/>
    <dgm:cxn modelId="{E8B94009-B311-4B26-8E21-17D664B49968}" type="presParOf" srcId="{08648440-D177-47C2-9E30-0884EF838600}" destId="{4BBEA2A9-9819-435B-8416-5C7443D69FEE}" srcOrd="2" destOrd="0" presId="urn:microsoft.com/office/officeart/2018/2/layout/IconLabelList"/>
    <dgm:cxn modelId="{E7C9B1E4-ED1C-497D-9C1F-667786E5B291}" type="presParOf" srcId="{1493662C-C7A5-463B-B612-106BA7D79E50}" destId="{EC091094-6205-46F1-B4B5-BC7CA48218BC}" srcOrd="1" destOrd="0" presId="urn:microsoft.com/office/officeart/2018/2/layout/IconLabelList"/>
    <dgm:cxn modelId="{BEC0E392-F55E-4D79-A9EB-012BF7051BCA}" type="presParOf" srcId="{1493662C-C7A5-463B-B612-106BA7D79E50}" destId="{599A4A92-CCF1-4508-B035-40A389E0C84D}" srcOrd="2" destOrd="0" presId="urn:microsoft.com/office/officeart/2018/2/layout/IconLabelList"/>
    <dgm:cxn modelId="{2D995D2B-2D17-42D1-BF2D-5BCAE690012F}" type="presParOf" srcId="{599A4A92-CCF1-4508-B035-40A389E0C84D}" destId="{C50165E8-A2A4-4C2B-90C3-B01CA44CAD46}" srcOrd="0" destOrd="0" presId="urn:microsoft.com/office/officeart/2018/2/layout/IconLabelList"/>
    <dgm:cxn modelId="{54518CDF-3357-4449-B895-EFDD8B66F356}" type="presParOf" srcId="{599A4A92-CCF1-4508-B035-40A389E0C84D}" destId="{F5F6DAD9-C8BA-4133-A597-4B5A5961AD7D}" srcOrd="1" destOrd="0" presId="urn:microsoft.com/office/officeart/2018/2/layout/IconLabelList"/>
    <dgm:cxn modelId="{86C4B9ED-FD3C-44D2-9447-14D2ECB866F2}" type="presParOf" srcId="{599A4A92-CCF1-4508-B035-40A389E0C84D}" destId="{3AAFD9EA-B670-4429-B750-B1CB9C5014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08D38B-A72A-4113-A0E9-62BAD7141F0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AD82640-442B-4DE4-82E2-C05036D1E659}">
      <dgm:prSet/>
      <dgm:spPr/>
      <dgm:t>
        <a:bodyPr/>
        <a:lstStyle/>
        <a:p>
          <a:r>
            <a:rPr lang="en-US"/>
            <a:t>The principle states that the larger interfaces split into smaller ones. </a:t>
          </a:r>
        </a:p>
      </dgm:t>
    </dgm:pt>
    <dgm:pt modelId="{5FF8138F-1F10-4448-BECD-E21CC262BF42}" type="parTrans" cxnId="{49D88DDC-081E-4B4C-BBCB-CDACD0C10515}">
      <dgm:prSet/>
      <dgm:spPr/>
      <dgm:t>
        <a:bodyPr/>
        <a:lstStyle/>
        <a:p>
          <a:endParaRPr lang="en-US"/>
        </a:p>
      </dgm:t>
    </dgm:pt>
    <dgm:pt modelId="{8DAA3B38-5CC8-4F1B-A81D-B6DBA3BB05C5}" type="sibTrans" cxnId="{49D88DDC-081E-4B4C-BBCB-CDACD0C10515}">
      <dgm:prSet/>
      <dgm:spPr/>
      <dgm:t>
        <a:bodyPr/>
        <a:lstStyle/>
        <a:p>
          <a:endParaRPr lang="en-US"/>
        </a:p>
      </dgm:t>
    </dgm:pt>
    <dgm:pt modelId="{2B8D8B70-92DF-4969-9642-DC95987F1884}">
      <dgm:prSet/>
      <dgm:spPr/>
      <dgm:t>
        <a:bodyPr/>
        <a:lstStyle/>
        <a:p>
          <a:r>
            <a:rPr lang="en-US"/>
            <a:t>Because the implementation classes use only the methods that are required.</a:t>
          </a:r>
        </a:p>
      </dgm:t>
    </dgm:pt>
    <dgm:pt modelId="{B5B5B613-8C67-476D-BFEE-5E2A09C37688}" type="parTrans" cxnId="{09D03F8B-6560-4F86-947E-6DC4AA8A53F8}">
      <dgm:prSet/>
      <dgm:spPr/>
      <dgm:t>
        <a:bodyPr/>
        <a:lstStyle/>
        <a:p>
          <a:endParaRPr lang="en-US"/>
        </a:p>
      </dgm:t>
    </dgm:pt>
    <dgm:pt modelId="{DB8AC8C4-BF9D-4D09-9218-39AA2C4D26AA}" type="sibTrans" cxnId="{09D03F8B-6560-4F86-947E-6DC4AA8A53F8}">
      <dgm:prSet/>
      <dgm:spPr/>
      <dgm:t>
        <a:bodyPr/>
        <a:lstStyle/>
        <a:p>
          <a:endParaRPr lang="en-US"/>
        </a:p>
      </dgm:t>
    </dgm:pt>
    <dgm:pt modelId="{002EBB90-60BE-453D-88D7-F8FA381419CF}">
      <dgm:prSet/>
      <dgm:spPr/>
      <dgm:t>
        <a:bodyPr/>
        <a:lstStyle/>
        <a:p>
          <a:r>
            <a:rPr lang="en-US"/>
            <a:t>We should not force the client to use the methods that they do not want to use.</a:t>
          </a:r>
        </a:p>
      </dgm:t>
    </dgm:pt>
    <dgm:pt modelId="{34CF3288-3173-4C45-AE57-CAC51606FCFD}" type="parTrans" cxnId="{868906F5-0B69-4362-954F-F58DC7DF4750}">
      <dgm:prSet/>
      <dgm:spPr/>
      <dgm:t>
        <a:bodyPr/>
        <a:lstStyle/>
        <a:p>
          <a:endParaRPr lang="en-US"/>
        </a:p>
      </dgm:t>
    </dgm:pt>
    <dgm:pt modelId="{8C87CDD1-9803-4E49-84F7-D7F3C503E8AD}" type="sibTrans" cxnId="{868906F5-0B69-4362-954F-F58DC7DF4750}">
      <dgm:prSet/>
      <dgm:spPr/>
      <dgm:t>
        <a:bodyPr/>
        <a:lstStyle/>
        <a:p>
          <a:endParaRPr lang="en-US"/>
        </a:p>
      </dgm:t>
    </dgm:pt>
    <dgm:pt modelId="{8DC0C35A-1AA5-47C7-9454-7C6F4B856455}">
      <dgm:prSet/>
      <dgm:spPr/>
      <dgm:t>
        <a:bodyPr/>
        <a:lstStyle/>
        <a:p>
          <a:r>
            <a:rPr lang="en-US"/>
            <a:t>The goal of the interface segregation principle is similar to the single responsibility principle</a:t>
          </a:r>
        </a:p>
      </dgm:t>
    </dgm:pt>
    <dgm:pt modelId="{4E3232BE-FE9C-4134-8D6D-B596607C7ADB}" type="parTrans" cxnId="{9ED0390F-2130-45C0-AE43-6FFACC18699A}">
      <dgm:prSet/>
      <dgm:spPr/>
      <dgm:t>
        <a:bodyPr/>
        <a:lstStyle/>
        <a:p>
          <a:endParaRPr lang="en-US"/>
        </a:p>
      </dgm:t>
    </dgm:pt>
    <dgm:pt modelId="{1E24D381-0922-451A-84F5-DB527896FFA4}" type="sibTrans" cxnId="{9ED0390F-2130-45C0-AE43-6FFACC18699A}">
      <dgm:prSet/>
      <dgm:spPr/>
      <dgm:t>
        <a:bodyPr/>
        <a:lstStyle/>
        <a:p>
          <a:endParaRPr lang="en-US"/>
        </a:p>
      </dgm:t>
    </dgm:pt>
    <dgm:pt modelId="{9C9B0528-1703-4C2B-ABFD-7B8C32F51D0D}" type="pres">
      <dgm:prSet presAssocID="{6808D38B-A72A-4113-A0E9-62BAD7141F0C}" presName="linear" presStyleCnt="0">
        <dgm:presLayoutVars>
          <dgm:animLvl val="lvl"/>
          <dgm:resizeHandles val="exact"/>
        </dgm:presLayoutVars>
      </dgm:prSet>
      <dgm:spPr/>
    </dgm:pt>
    <dgm:pt modelId="{DE3FF8D8-4889-4A9D-8817-E92C41405BCB}" type="pres">
      <dgm:prSet presAssocID="{8AD82640-442B-4DE4-82E2-C05036D1E659}" presName="parentText" presStyleLbl="node1" presStyleIdx="0" presStyleCnt="4">
        <dgm:presLayoutVars>
          <dgm:chMax val="0"/>
          <dgm:bulletEnabled val="1"/>
        </dgm:presLayoutVars>
      </dgm:prSet>
      <dgm:spPr/>
    </dgm:pt>
    <dgm:pt modelId="{2C47DF77-5A54-4B35-8563-9496F4EA2FF1}" type="pres">
      <dgm:prSet presAssocID="{8DAA3B38-5CC8-4F1B-A81D-B6DBA3BB05C5}" presName="spacer" presStyleCnt="0"/>
      <dgm:spPr/>
    </dgm:pt>
    <dgm:pt modelId="{EC99D7B5-508B-4CDF-AEB7-2A5446B49DEC}" type="pres">
      <dgm:prSet presAssocID="{2B8D8B70-92DF-4969-9642-DC95987F1884}" presName="parentText" presStyleLbl="node1" presStyleIdx="1" presStyleCnt="4">
        <dgm:presLayoutVars>
          <dgm:chMax val="0"/>
          <dgm:bulletEnabled val="1"/>
        </dgm:presLayoutVars>
      </dgm:prSet>
      <dgm:spPr/>
    </dgm:pt>
    <dgm:pt modelId="{4A5F2BFE-210B-4B0F-B97A-F1B21E657785}" type="pres">
      <dgm:prSet presAssocID="{DB8AC8C4-BF9D-4D09-9218-39AA2C4D26AA}" presName="spacer" presStyleCnt="0"/>
      <dgm:spPr/>
    </dgm:pt>
    <dgm:pt modelId="{ABA7F590-811B-4C26-B9AD-06EAEB051952}" type="pres">
      <dgm:prSet presAssocID="{002EBB90-60BE-453D-88D7-F8FA381419CF}" presName="parentText" presStyleLbl="node1" presStyleIdx="2" presStyleCnt="4">
        <dgm:presLayoutVars>
          <dgm:chMax val="0"/>
          <dgm:bulletEnabled val="1"/>
        </dgm:presLayoutVars>
      </dgm:prSet>
      <dgm:spPr/>
    </dgm:pt>
    <dgm:pt modelId="{F2986EE7-79E5-4A9C-8066-BC513262BD82}" type="pres">
      <dgm:prSet presAssocID="{8C87CDD1-9803-4E49-84F7-D7F3C503E8AD}" presName="spacer" presStyleCnt="0"/>
      <dgm:spPr/>
    </dgm:pt>
    <dgm:pt modelId="{46A0B87A-F165-482C-9045-0C28AA14F39C}" type="pres">
      <dgm:prSet presAssocID="{8DC0C35A-1AA5-47C7-9454-7C6F4B856455}" presName="parentText" presStyleLbl="node1" presStyleIdx="3" presStyleCnt="4">
        <dgm:presLayoutVars>
          <dgm:chMax val="0"/>
          <dgm:bulletEnabled val="1"/>
        </dgm:presLayoutVars>
      </dgm:prSet>
      <dgm:spPr/>
    </dgm:pt>
  </dgm:ptLst>
  <dgm:cxnLst>
    <dgm:cxn modelId="{9ED0390F-2130-45C0-AE43-6FFACC18699A}" srcId="{6808D38B-A72A-4113-A0E9-62BAD7141F0C}" destId="{8DC0C35A-1AA5-47C7-9454-7C6F4B856455}" srcOrd="3" destOrd="0" parTransId="{4E3232BE-FE9C-4134-8D6D-B596607C7ADB}" sibTransId="{1E24D381-0922-451A-84F5-DB527896FFA4}"/>
    <dgm:cxn modelId="{A9A81827-E000-4610-8713-D1E720C8A2D4}" type="presOf" srcId="{8AD82640-442B-4DE4-82E2-C05036D1E659}" destId="{DE3FF8D8-4889-4A9D-8817-E92C41405BCB}" srcOrd="0" destOrd="0" presId="urn:microsoft.com/office/officeart/2005/8/layout/vList2"/>
    <dgm:cxn modelId="{ADF2262C-266F-460E-ADB5-61E2A06ECC60}" type="presOf" srcId="{8DC0C35A-1AA5-47C7-9454-7C6F4B856455}" destId="{46A0B87A-F165-482C-9045-0C28AA14F39C}" srcOrd="0" destOrd="0" presId="urn:microsoft.com/office/officeart/2005/8/layout/vList2"/>
    <dgm:cxn modelId="{09D03F8B-6560-4F86-947E-6DC4AA8A53F8}" srcId="{6808D38B-A72A-4113-A0E9-62BAD7141F0C}" destId="{2B8D8B70-92DF-4969-9642-DC95987F1884}" srcOrd="1" destOrd="0" parTransId="{B5B5B613-8C67-476D-BFEE-5E2A09C37688}" sibTransId="{DB8AC8C4-BF9D-4D09-9218-39AA2C4D26AA}"/>
    <dgm:cxn modelId="{825C8BC4-F2E3-48A6-83AB-4B8D3A3BBED0}" type="presOf" srcId="{002EBB90-60BE-453D-88D7-F8FA381419CF}" destId="{ABA7F590-811B-4C26-B9AD-06EAEB051952}" srcOrd="0" destOrd="0" presId="urn:microsoft.com/office/officeart/2005/8/layout/vList2"/>
    <dgm:cxn modelId="{98DD91CB-8075-4A23-8D17-BB767D4F84A5}" type="presOf" srcId="{6808D38B-A72A-4113-A0E9-62BAD7141F0C}" destId="{9C9B0528-1703-4C2B-ABFD-7B8C32F51D0D}" srcOrd="0" destOrd="0" presId="urn:microsoft.com/office/officeart/2005/8/layout/vList2"/>
    <dgm:cxn modelId="{D4732ED6-E16D-4B4B-80D4-205AC0563E7A}" type="presOf" srcId="{2B8D8B70-92DF-4969-9642-DC95987F1884}" destId="{EC99D7B5-508B-4CDF-AEB7-2A5446B49DEC}" srcOrd="0" destOrd="0" presId="urn:microsoft.com/office/officeart/2005/8/layout/vList2"/>
    <dgm:cxn modelId="{49D88DDC-081E-4B4C-BBCB-CDACD0C10515}" srcId="{6808D38B-A72A-4113-A0E9-62BAD7141F0C}" destId="{8AD82640-442B-4DE4-82E2-C05036D1E659}" srcOrd="0" destOrd="0" parTransId="{5FF8138F-1F10-4448-BECD-E21CC262BF42}" sibTransId="{8DAA3B38-5CC8-4F1B-A81D-B6DBA3BB05C5}"/>
    <dgm:cxn modelId="{868906F5-0B69-4362-954F-F58DC7DF4750}" srcId="{6808D38B-A72A-4113-A0E9-62BAD7141F0C}" destId="{002EBB90-60BE-453D-88D7-F8FA381419CF}" srcOrd="2" destOrd="0" parTransId="{34CF3288-3173-4C45-AE57-CAC51606FCFD}" sibTransId="{8C87CDD1-9803-4E49-84F7-D7F3C503E8AD}"/>
    <dgm:cxn modelId="{3743E200-6076-4FD3-A091-9477DF57C75B}" type="presParOf" srcId="{9C9B0528-1703-4C2B-ABFD-7B8C32F51D0D}" destId="{DE3FF8D8-4889-4A9D-8817-E92C41405BCB}" srcOrd="0" destOrd="0" presId="urn:microsoft.com/office/officeart/2005/8/layout/vList2"/>
    <dgm:cxn modelId="{B0E95B71-1251-48C8-84C6-7327BE19C4EB}" type="presParOf" srcId="{9C9B0528-1703-4C2B-ABFD-7B8C32F51D0D}" destId="{2C47DF77-5A54-4B35-8563-9496F4EA2FF1}" srcOrd="1" destOrd="0" presId="urn:microsoft.com/office/officeart/2005/8/layout/vList2"/>
    <dgm:cxn modelId="{B2B2D1C5-39A5-4157-A226-95C5B2AC92C5}" type="presParOf" srcId="{9C9B0528-1703-4C2B-ABFD-7B8C32F51D0D}" destId="{EC99D7B5-508B-4CDF-AEB7-2A5446B49DEC}" srcOrd="2" destOrd="0" presId="urn:microsoft.com/office/officeart/2005/8/layout/vList2"/>
    <dgm:cxn modelId="{C1C43D7B-E697-4CE7-8C49-F84F66EA75AB}" type="presParOf" srcId="{9C9B0528-1703-4C2B-ABFD-7B8C32F51D0D}" destId="{4A5F2BFE-210B-4B0F-B97A-F1B21E657785}" srcOrd="3" destOrd="0" presId="urn:microsoft.com/office/officeart/2005/8/layout/vList2"/>
    <dgm:cxn modelId="{D1A8EBE9-1796-4431-AA5C-C618635D16D7}" type="presParOf" srcId="{9C9B0528-1703-4C2B-ABFD-7B8C32F51D0D}" destId="{ABA7F590-811B-4C26-B9AD-06EAEB051952}" srcOrd="4" destOrd="0" presId="urn:microsoft.com/office/officeart/2005/8/layout/vList2"/>
    <dgm:cxn modelId="{41D26BA3-4CCA-4019-AAC4-693BAAA01ACD}" type="presParOf" srcId="{9C9B0528-1703-4C2B-ABFD-7B8C32F51D0D}" destId="{F2986EE7-79E5-4A9C-8066-BC513262BD82}" srcOrd="5" destOrd="0" presId="urn:microsoft.com/office/officeart/2005/8/layout/vList2"/>
    <dgm:cxn modelId="{3E828BE7-853A-43BC-892C-7532FB123514}" type="presParOf" srcId="{9C9B0528-1703-4C2B-ABFD-7B8C32F51D0D}" destId="{46A0B87A-F165-482C-9045-0C28AA14F3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7207E1-ACA0-4A56-A96A-72A18F5D22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CB6512-BF63-4835-9B28-F62ECE3D04A7}">
      <dgm:prSet/>
      <dgm:spPr/>
      <dgm:t>
        <a:bodyPr/>
        <a:lstStyle/>
        <a:p>
          <a:r>
            <a:rPr lang="en-US"/>
            <a:t>High-level modules should not depend on low-level modules. Both should depend on abstractions.</a:t>
          </a:r>
        </a:p>
      </dgm:t>
    </dgm:pt>
    <dgm:pt modelId="{C437237E-A0A5-4B65-B519-175F7000BCCF}" type="parTrans" cxnId="{4986B96E-E410-447A-AC76-EAAE6D72F33F}">
      <dgm:prSet/>
      <dgm:spPr/>
      <dgm:t>
        <a:bodyPr/>
        <a:lstStyle/>
        <a:p>
          <a:endParaRPr lang="en-US"/>
        </a:p>
      </dgm:t>
    </dgm:pt>
    <dgm:pt modelId="{9EB927A1-F904-430F-B6B2-73084DFF67B5}" type="sibTrans" cxnId="{4986B96E-E410-447A-AC76-EAAE6D72F33F}">
      <dgm:prSet/>
      <dgm:spPr/>
      <dgm:t>
        <a:bodyPr/>
        <a:lstStyle/>
        <a:p>
          <a:endParaRPr lang="en-US"/>
        </a:p>
      </dgm:t>
    </dgm:pt>
    <dgm:pt modelId="{1F9430B8-C629-4644-B1B7-CBA0DB10BC33}">
      <dgm:prSet/>
      <dgm:spPr/>
      <dgm:t>
        <a:bodyPr/>
        <a:lstStyle/>
        <a:p>
          <a:r>
            <a:rPr lang="en-US"/>
            <a:t>Abstractions should not depend on details. Details should depend on abstractions.</a:t>
          </a:r>
        </a:p>
      </dgm:t>
    </dgm:pt>
    <dgm:pt modelId="{77FF9E46-9A6E-4FDA-8C5B-F8D554337716}" type="parTrans" cxnId="{978B2C2D-A914-4272-843C-8BB0457930C4}">
      <dgm:prSet/>
      <dgm:spPr/>
      <dgm:t>
        <a:bodyPr/>
        <a:lstStyle/>
        <a:p>
          <a:endParaRPr lang="en-US"/>
        </a:p>
      </dgm:t>
    </dgm:pt>
    <dgm:pt modelId="{299E5CE9-596E-4DEE-9D4E-BD76BF6531F5}" type="sibTrans" cxnId="{978B2C2D-A914-4272-843C-8BB0457930C4}">
      <dgm:prSet/>
      <dgm:spPr/>
      <dgm:t>
        <a:bodyPr/>
        <a:lstStyle/>
        <a:p>
          <a:endParaRPr lang="en-US"/>
        </a:p>
      </dgm:t>
    </dgm:pt>
    <dgm:pt modelId="{6D6F6AAD-504C-45D7-BAF7-0D35B7E9D8B9}" type="pres">
      <dgm:prSet presAssocID="{197207E1-ACA0-4A56-A96A-72A18F5D2215}" presName="root" presStyleCnt="0">
        <dgm:presLayoutVars>
          <dgm:dir/>
          <dgm:resizeHandles val="exact"/>
        </dgm:presLayoutVars>
      </dgm:prSet>
      <dgm:spPr/>
    </dgm:pt>
    <dgm:pt modelId="{E18A0028-CAD4-4B20-9C10-27D37D274645}" type="pres">
      <dgm:prSet presAssocID="{EACB6512-BF63-4835-9B28-F62ECE3D04A7}" presName="compNode" presStyleCnt="0"/>
      <dgm:spPr/>
    </dgm:pt>
    <dgm:pt modelId="{594C94A9-6915-40AB-B1A1-142EE58568BB}" type="pres">
      <dgm:prSet presAssocID="{EACB6512-BF63-4835-9B28-F62ECE3D04A7}" presName="bgRect" presStyleLbl="bgShp" presStyleIdx="0" presStyleCnt="2"/>
      <dgm:spPr/>
    </dgm:pt>
    <dgm:pt modelId="{A8258B5C-4530-4FCA-A57E-7B77E168504B}" type="pres">
      <dgm:prSet presAssocID="{EACB6512-BF63-4835-9B28-F62ECE3D04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DE33CBF-59FA-48FE-ADB7-26F00DB585DB}" type="pres">
      <dgm:prSet presAssocID="{EACB6512-BF63-4835-9B28-F62ECE3D04A7}" presName="spaceRect" presStyleCnt="0"/>
      <dgm:spPr/>
    </dgm:pt>
    <dgm:pt modelId="{518D1FAC-A016-47A1-BA84-ECD5CA4F61D6}" type="pres">
      <dgm:prSet presAssocID="{EACB6512-BF63-4835-9B28-F62ECE3D04A7}" presName="parTx" presStyleLbl="revTx" presStyleIdx="0" presStyleCnt="2">
        <dgm:presLayoutVars>
          <dgm:chMax val="0"/>
          <dgm:chPref val="0"/>
        </dgm:presLayoutVars>
      </dgm:prSet>
      <dgm:spPr/>
    </dgm:pt>
    <dgm:pt modelId="{369DF69C-EAE7-453E-9DB4-01C04A43E705}" type="pres">
      <dgm:prSet presAssocID="{9EB927A1-F904-430F-B6B2-73084DFF67B5}" presName="sibTrans" presStyleCnt="0"/>
      <dgm:spPr/>
    </dgm:pt>
    <dgm:pt modelId="{F7DDCAA9-A7A2-4214-8C4A-63AB00D5AE0F}" type="pres">
      <dgm:prSet presAssocID="{1F9430B8-C629-4644-B1B7-CBA0DB10BC33}" presName="compNode" presStyleCnt="0"/>
      <dgm:spPr/>
    </dgm:pt>
    <dgm:pt modelId="{9133E92C-AC2B-4B9B-BF82-52662A71CF6A}" type="pres">
      <dgm:prSet presAssocID="{1F9430B8-C629-4644-B1B7-CBA0DB10BC33}" presName="bgRect" presStyleLbl="bgShp" presStyleIdx="1" presStyleCnt="2"/>
      <dgm:spPr/>
    </dgm:pt>
    <dgm:pt modelId="{8171A669-C901-44E3-95AA-BD6CB52D72B9}" type="pres">
      <dgm:prSet presAssocID="{1F9430B8-C629-4644-B1B7-CBA0DB10BC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EE477776-9CD0-4210-9F5F-F95A7C29A511}" type="pres">
      <dgm:prSet presAssocID="{1F9430B8-C629-4644-B1B7-CBA0DB10BC33}" presName="spaceRect" presStyleCnt="0"/>
      <dgm:spPr/>
    </dgm:pt>
    <dgm:pt modelId="{0DC89C23-76AE-4030-9D34-01644576555B}" type="pres">
      <dgm:prSet presAssocID="{1F9430B8-C629-4644-B1B7-CBA0DB10BC33}" presName="parTx" presStyleLbl="revTx" presStyleIdx="1" presStyleCnt="2">
        <dgm:presLayoutVars>
          <dgm:chMax val="0"/>
          <dgm:chPref val="0"/>
        </dgm:presLayoutVars>
      </dgm:prSet>
      <dgm:spPr/>
    </dgm:pt>
  </dgm:ptLst>
  <dgm:cxnLst>
    <dgm:cxn modelId="{89F0EE01-DB58-4411-A26B-7CFF8B3931ED}" type="presOf" srcId="{EACB6512-BF63-4835-9B28-F62ECE3D04A7}" destId="{518D1FAC-A016-47A1-BA84-ECD5CA4F61D6}" srcOrd="0" destOrd="0" presId="urn:microsoft.com/office/officeart/2018/2/layout/IconVerticalSolidList"/>
    <dgm:cxn modelId="{978B2C2D-A914-4272-843C-8BB0457930C4}" srcId="{197207E1-ACA0-4A56-A96A-72A18F5D2215}" destId="{1F9430B8-C629-4644-B1B7-CBA0DB10BC33}" srcOrd="1" destOrd="0" parTransId="{77FF9E46-9A6E-4FDA-8C5B-F8D554337716}" sibTransId="{299E5CE9-596E-4DEE-9D4E-BD76BF6531F5}"/>
    <dgm:cxn modelId="{48D1B36C-0604-467A-98AB-992735824C1A}" type="presOf" srcId="{197207E1-ACA0-4A56-A96A-72A18F5D2215}" destId="{6D6F6AAD-504C-45D7-BAF7-0D35B7E9D8B9}" srcOrd="0" destOrd="0" presId="urn:microsoft.com/office/officeart/2018/2/layout/IconVerticalSolidList"/>
    <dgm:cxn modelId="{4986B96E-E410-447A-AC76-EAAE6D72F33F}" srcId="{197207E1-ACA0-4A56-A96A-72A18F5D2215}" destId="{EACB6512-BF63-4835-9B28-F62ECE3D04A7}" srcOrd="0" destOrd="0" parTransId="{C437237E-A0A5-4B65-B519-175F7000BCCF}" sibTransId="{9EB927A1-F904-430F-B6B2-73084DFF67B5}"/>
    <dgm:cxn modelId="{D81E38E2-EFC1-4DBF-AEF1-E6501CD8D1E0}" type="presOf" srcId="{1F9430B8-C629-4644-B1B7-CBA0DB10BC33}" destId="{0DC89C23-76AE-4030-9D34-01644576555B}" srcOrd="0" destOrd="0" presId="urn:microsoft.com/office/officeart/2018/2/layout/IconVerticalSolidList"/>
    <dgm:cxn modelId="{E68F57B7-521C-4904-881A-C4D869870373}" type="presParOf" srcId="{6D6F6AAD-504C-45D7-BAF7-0D35B7E9D8B9}" destId="{E18A0028-CAD4-4B20-9C10-27D37D274645}" srcOrd="0" destOrd="0" presId="urn:microsoft.com/office/officeart/2018/2/layout/IconVerticalSolidList"/>
    <dgm:cxn modelId="{9502B8AD-A906-405C-90AD-7D125D1B5BBB}" type="presParOf" srcId="{E18A0028-CAD4-4B20-9C10-27D37D274645}" destId="{594C94A9-6915-40AB-B1A1-142EE58568BB}" srcOrd="0" destOrd="0" presId="urn:microsoft.com/office/officeart/2018/2/layout/IconVerticalSolidList"/>
    <dgm:cxn modelId="{BBA555F5-8AD0-4C81-B77F-B5F580DBED6C}" type="presParOf" srcId="{E18A0028-CAD4-4B20-9C10-27D37D274645}" destId="{A8258B5C-4530-4FCA-A57E-7B77E168504B}" srcOrd="1" destOrd="0" presId="urn:microsoft.com/office/officeart/2018/2/layout/IconVerticalSolidList"/>
    <dgm:cxn modelId="{FB3E377A-A48E-4226-991E-D2FB033880BB}" type="presParOf" srcId="{E18A0028-CAD4-4B20-9C10-27D37D274645}" destId="{CDE33CBF-59FA-48FE-ADB7-26F00DB585DB}" srcOrd="2" destOrd="0" presId="urn:microsoft.com/office/officeart/2018/2/layout/IconVerticalSolidList"/>
    <dgm:cxn modelId="{480F82B8-592A-4687-B8AE-6AE747F64C4A}" type="presParOf" srcId="{E18A0028-CAD4-4B20-9C10-27D37D274645}" destId="{518D1FAC-A016-47A1-BA84-ECD5CA4F61D6}" srcOrd="3" destOrd="0" presId="urn:microsoft.com/office/officeart/2018/2/layout/IconVerticalSolidList"/>
    <dgm:cxn modelId="{470E93C7-5A15-4EA2-9B0A-FC6A98E2A7A9}" type="presParOf" srcId="{6D6F6AAD-504C-45D7-BAF7-0D35B7E9D8B9}" destId="{369DF69C-EAE7-453E-9DB4-01C04A43E705}" srcOrd="1" destOrd="0" presId="urn:microsoft.com/office/officeart/2018/2/layout/IconVerticalSolidList"/>
    <dgm:cxn modelId="{B105B812-628A-415C-B751-6F6E7DBB8449}" type="presParOf" srcId="{6D6F6AAD-504C-45D7-BAF7-0D35B7E9D8B9}" destId="{F7DDCAA9-A7A2-4214-8C4A-63AB00D5AE0F}" srcOrd="2" destOrd="0" presId="urn:microsoft.com/office/officeart/2018/2/layout/IconVerticalSolidList"/>
    <dgm:cxn modelId="{451ED489-39E0-4546-92A6-B788DFB9B5C0}" type="presParOf" srcId="{F7DDCAA9-A7A2-4214-8C4A-63AB00D5AE0F}" destId="{9133E92C-AC2B-4B9B-BF82-52662A71CF6A}" srcOrd="0" destOrd="0" presId="urn:microsoft.com/office/officeart/2018/2/layout/IconVerticalSolidList"/>
    <dgm:cxn modelId="{3949806E-C758-4D40-AB7F-8B0D11CA62D3}" type="presParOf" srcId="{F7DDCAA9-A7A2-4214-8C4A-63AB00D5AE0F}" destId="{8171A669-C901-44E3-95AA-BD6CB52D72B9}" srcOrd="1" destOrd="0" presId="urn:microsoft.com/office/officeart/2018/2/layout/IconVerticalSolidList"/>
    <dgm:cxn modelId="{F419A670-7192-40B0-A500-BBA691D9C07A}" type="presParOf" srcId="{F7DDCAA9-A7A2-4214-8C4A-63AB00D5AE0F}" destId="{EE477776-9CD0-4210-9F5F-F95A7C29A511}" srcOrd="2" destOrd="0" presId="urn:microsoft.com/office/officeart/2018/2/layout/IconVerticalSolidList"/>
    <dgm:cxn modelId="{D5D4572F-CC1E-4B69-ACB0-6F3243A3B4E3}" type="presParOf" srcId="{F7DDCAA9-A7A2-4214-8C4A-63AB00D5AE0F}" destId="{0DC89C23-76AE-4030-9D34-0164457655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093F0-8146-4F3A-A4AA-02519B517A0F}">
      <dsp:nvSpPr>
        <dsp:cNvPr id="0" name=""/>
        <dsp:cNvSpPr/>
      </dsp:nvSpPr>
      <dsp:spPr>
        <a:xfrm>
          <a:off x="0" y="637697"/>
          <a:ext cx="11407487"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1143F-3876-427B-A29E-878CB3C48DD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1C1B7-DF9D-424C-9066-AA1BCE8FBEB4}">
      <dsp:nvSpPr>
        <dsp:cNvPr id="0" name=""/>
        <dsp:cNvSpPr/>
      </dsp:nvSpPr>
      <dsp:spPr>
        <a:xfrm>
          <a:off x="1507738" y="707092"/>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The single responsibility principle states that </a:t>
          </a:r>
          <a:r>
            <a:rPr lang="en-US" sz="2200" b="1" i="0" kern="1200" dirty="0">
              <a:latin typeface="Times New Roman" panose="02020603050405020304" pitchFamily="18" charset="0"/>
              <a:cs typeface="Times New Roman" panose="02020603050405020304" pitchFamily="18" charset="0"/>
            </a:rPr>
            <a:t>every class must perform a single functionality</a:t>
          </a:r>
          <a:r>
            <a:rPr lang="en-US" sz="2200" b="0" i="0" kern="1200" dirty="0">
              <a:latin typeface="Times New Roman" panose="02020603050405020304" pitchFamily="18" charset="0"/>
              <a:cs typeface="Times New Roman" panose="02020603050405020304" pitchFamily="18" charset="0"/>
            </a:rPr>
            <a:t>. </a:t>
          </a:r>
          <a:endParaRPr lang="en-US" sz="2200" kern="1200" dirty="0">
            <a:latin typeface="Times New Roman" panose="02020603050405020304" pitchFamily="18" charset="0"/>
            <a:cs typeface="Times New Roman" panose="02020603050405020304" pitchFamily="18" charset="0"/>
          </a:endParaRPr>
        </a:p>
      </dsp:txBody>
      <dsp:txXfrm>
        <a:off x="1507738" y="707092"/>
        <a:ext cx="9899748" cy="1305401"/>
      </dsp:txXfrm>
    </dsp:sp>
    <dsp:sp modelId="{531341E9-8DEE-4253-B00A-97FFEB429DC1}">
      <dsp:nvSpPr>
        <dsp:cNvPr id="0" name=""/>
        <dsp:cNvSpPr/>
      </dsp:nvSpPr>
      <dsp:spPr>
        <a:xfrm>
          <a:off x="0" y="2338844"/>
          <a:ext cx="11407487"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B4F11-D6EF-4DAE-99A4-5686A7309AC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9B30A-821F-4E63-930F-8E855C62205E}">
      <dsp:nvSpPr>
        <dsp:cNvPr id="0" name=""/>
        <dsp:cNvSpPr/>
      </dsp:nvSpPr>
      <dsp:spPr>
        <a:xfrm>
          <a:off x="1507738" y="2338844"/>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90000"/>
            </a:lnSpc>
            <a:spcBef>
              <a:spcPct val="0"/>
            </a:spcBef>
            <a:spcAft>
              <a:spcPct val="35000"/>
            </a:spcAft>
            <a:buNone/>
          </a:pPr>
          <a:r>
            <a:rPr lang="en-US" sz="22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Implementation of multiple functionalities in a single class mashup the code and if any modification is required may affect the whole class. </a:t>
          </a:r>
        </a:p>
      </dsp:txBody>
      <dsp:txXfrm>
        <a:off x="1507738" y="2338844"/>
        <a:ext cx="9899748"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D0F2-0F4A-4C7A-BF58-7042B4062D01}">
      <dsp:nvSpPr>
        <dsp:cNvPr id="0" name=""/>
        <dsp:cNvSpPr/>
      </dsp:nvSpPr>
      <dsp:spPr>
        <a:xfrm>
          <a:off x="2044800" y="33676"/>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CDED4-4B90-409C-95A4-CE506D21823B}">
      <dsp:nvSpPr>
        <dsp:cNvPr id="0" name=""/>
        <dsp:cNvSpPr/>
      </dsp:nvSpPr>
      <dsp:spPr>
        <a:xfrm>
          <a:off x="2512800" y="53132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9FC76-5D1A-427D-B0E3-3C1AFF9F8702}">
      <dsp:nvSpPr>
        <dsp:cNvPr id="0" name=""/>
        <dsp:cNvSpPr/>
      </dsp:nvSpPr>
      <dsp:spPr>
        <a:xfrm>
          <a:off x="1505376" y="2756948"/>
          <a:ext cx="3600000" cy="164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The open-closed principle states that according to new requirements the module should be open for extension but closed for modification</a:t>
          </a:r>
          <a:r>
            <a:rPr lang="en-US" sz="1200" kern="1200" dirty="0"/>
            <a:t>. </a:t>
          </a:r>
        </a:p>
      </dsp:txBody>
      <dsp:txXfrm>
        <a:off x="1505376" y="2756948"/>
        <a:ext cx="3600000" cy="1640809"/>
      </dsp:txXfrm>
    </dsp:sp>
    <dsp:sp modelId="{1ACC2372-078D-4AAF-A903-D97F03506151}">
      <dsp:nvSpPr>
        <dsp:cNvPr id="0" name=""/>
        <dsp:cNvSpPr/>
      </dsp:nvSpPr>
      <dsp:spPr>
        <a:xfrm>
          <a:off x="6274800" y="44156"/>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74699-CE8A-4192-AF12-960D448627E4}">
      <dsp:nvSpPr>
        <dsp:cNvPr id="0" name=""/>
        <dsp:cNvSpPr/>
      </dsp:nvSpPr>
      <dsp:spPr>
        <a:xfrm>
          <a:off x="6742800" y="51215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F19AF-66CD-40C6-8FB1-DDAE17A38FA4}">
      <dsp:nvSpPr>
        <dsp:cNvPr id="0" name=""/>
        <dsp:cNvSpPr/>
      </dsp:nvSpPr>
      <dsp:spPr>
        <a:xfrm>
          <a:off x="5572800" y="2754711"/>
          <a:ext cx="3600000" cy="1598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The extension allows us to implement new functionality to the module.</a:t>
          </a:r>
        </a:p>
      </dsp:txBody>
      <dsp:txXfrm>
        <a:off x="5572800" y="2754711"/>
        <a:ext cx="3600000" cy="1598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DC62C-9EF0-4FBB-897D-8FEDBBED9DCC}">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BEA2A9-9819-435B-8416-5C7443D69FE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This avoids overuse/misuse of inheritance. </a:t>
          </a:r>
        </a:p>
      </dsp:txBody>
      <dsp:txXfrm>
        <a:off x="559800" y="2821519"/>
        <a:ext cx="4320000" cy="720000"/>
      </dsp:txXfrm>
    </dsp:sp>
    <dsp:sp modelId="{C50165E8-A2A4-4C2B-90C3-B01CA44CAD46}">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AFD9EA-B670-4429-B750-B1CB9C50144C}">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It helps us conform to the “is-a” relationship. </a:t>
          </a:r>
        </a:p>
      </dsp:txBody>
      <dsp:txXfrm>
        <a:off x="5635800" y="2821519"/>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FF8D8-4889-4A9D-8817-E92C41405BCB}">
      <dsp:nvSpPr>
        <dsp:cNvPr id="0" name=""/>
        <dsp:cNvSpPr/>
      </dsp:nvSpPr>
      <dsp:spPr>
        <a:xfrm>
          <a:off x="0" y="81411"/>
          <a:ext cx="10515600" cy="99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principle states that the larger interfaces split into smaller ones. </a:t>
          </a:r>
        </a:p>
      </dsp:txBody>
      <dsp:txXfrm>
        <a:off x="48481" y="129892"/>
        <a:ext cx="10418638" cy="896166"/>
      </dsp:txXfrm>
    </dsp:sp>
    <dsp:sp modelId="{EC99D7B5-508B-4CDF-AEB7-2A5446B49DEC}">
      <dsp:nvSpPr>
        <dsp:cNvPr id="0" name=""/>
        <dsp:cNvSpPr/>
      </dsp:nvSpPr>
      <dsp:spPr>
        <a:xfrm>
          <a:off x="0" y="1146540"/>
          <a:ext cx="10515600" cy="99312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Because the implementation classes use only the methods that are required.</a:t>
          </a:r>
        </a:p>
      </dsp:txBody>
      <dsp:txXfrm>
        <a:off x="48481" y="1195021"/>
        <a:ext cx="10418638" cy="896166"/>
      </dsp:txXfrm>
    </dsp:sp>
    <dsp:sp modelId="{ABA7F590-811B-4C26-B9AD-06EAEB051952}">
      <dsp:nvSpPr>
        <dsp:cNvPr id="0" name=""/>
        <dsp:cNvSpPr/>
      </dsp:nvSpPr>
      <dsp:spPr>
        <a:xfrm>
          <a:off x="0" y="2211669"/>
          <a:ext cx="10515600" cy="99312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should not force the client to use the methods that they do not want to use.</a:t>
          </a:r>
        </a:p>
      </dsp:txBody>
      <dsp:txXfrm>
        <a:off x="48481" y="2260150"/>
        <a:ext cx="10418638" cy="896166"/>
      </dsp:txXfrm>
    </dsp:sp>
    <dsp:sp modelId="{46A0B87A-F165-482C-9045-0C28AA14F39C}">
      <dsp:nvSpPr>
        <dsp:cNvPr id="0" name=""/>
        <dsp:cNvSpPr/>
      </dsp:nvSpPr>
      <dsp:spPr>
        <a:xfrm>
          <a:off x="0" y="3276797"/>
          <a:ext cx="10515600" cy="9931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goal of the interface segregation principle is similar to the single responsibility principle</a:t>
          </a:r>
        </a:p>
      </dsp:txBody>
      <dsp:txXfrm>
        <a:off x="48481" y="3325278"/>
        <a:ext cx="10418638" cy="896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C94A9-6915-40AB-B1A1-142EE58568BB}">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58B5C-4530-4FCA-A57E-7B77E168504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8D1FAC-A016-47A1-BA84-ECD5CA4F61D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High-level modules should not depend on low-level modules. Both should depend on abstractions.</a:t>
          </a:r>
        </a:p>
      </dsp:txBody>
      <dsp:txXfrm>
        <a:off x="1507738" y="707092"/>
        <a:ext cx="9007861" cy="1305401"/>
      </dsp:txXfrm>
    </dsp:sp>
    <dsp:sp modelId="{9133E92C-AC2B-4B9B-BF82-52662A71CF6A}">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1A669-C901-44E3-95AA-BD6CB52D72B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89C23-76AE-4030-9D34-01644576555B}">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Abstractions should not depend on details. Details should depend on abstractions.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87C7-A7D1-4AC3-A527-1FAD8D0E5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155F15-7408-40FE-9387-109AF2F56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064DDB-641C-4F79-BBEC-A7D649A095F9}"/>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5067FC07-F173-4A11-8BE1-0EA426A57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1CAFF-BB74-4388-AAA7-26071D42DD29}"/>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42437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C571-4676-4382-B9B1-F51DE15995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B40923-09F2-4F7C-BE1B-CF4E08AA2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3BBE4-A576-4FF8-87AC-6F1824008C51}"/>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8EE8F32D-36A5-4EED-831D-CE0238BCA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37041-C318-459D-BA9F-1FFF2233D396}"/>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188542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3838E-A132-4A29-BB1B-954A2E2A13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869FDF-83EA-418C-B812-5321FB8047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6A5BE-063A-4FAE-9AFF-9E07EE6E3653}"/>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69C69F45-3D0F-43E7-B10B-672C944CA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D4DEB-4B6C-48B3-94FB-6ABBADC5DB9D}"/>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03404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B308-4549-4936-90EE-E4D3871CC7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8719A-0307-42AA-80BF-761159FBF8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1F88A-37B7-4610-AA2A-22CD99202284}"/>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B2FB2EC8-6360-4C95-86A2-578438455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98F00-DDD4-4463-8280-F7289A971845}"/>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1653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ED85-C26C-4FC2-9E7C-E03F2427A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CCC2F-84E1-407A-AD2A-17277EE85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34FAE-F3F3-47A7-B2C7-C975C47B05EC}"/>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10C740FB-EF92-4BDC-B5CF-6660BF5DF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AEE91-DE2D-4893-B9DD-3CCCDECD4D59}"/>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270275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3F9F-392E-4F5E-92F3-C4C570332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B03B0-BB4E-4C07-9719-B1B028B23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D559E-8817-49F0-8900-E22C10865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A955D0-F157-439F-A9FA-DDB84012066A}"/>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6" name="Footer Placeholder 5">
            <a:extLst>
              <a:ext uri="{FF2B5EF4-FFF2-40B4-BE49-F238E27FC236}">
                <a16:creationId xmlns:a16="http://schemas.microsoft.com/office/drawing/2014/main" id="{E94DD4C7-A82E-4803-816B-2A98DDD19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A9BFEE-1C0A-478D-A1E6-209BBF2D9F30}"/>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157365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468-05BE-4205-8284-1237AC5F19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47791-A399-42F3-9305-168D9DC33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3C7BF-F330-4146-B8E9-61F7D7B17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DF96B9-BE18-4701-9E6A-B7D212E29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EEB87-D3E9-44CD-B7FF-070CD703B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6D5E4E-E627-4084-8CA3-AFE84EAFDEF0}"/>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8" name="Footer Placeholder 7">
            <a:extLst>
              <a:ext uri="{FF2B5EF4-FFF2-40B4-BE49-F238E27FC236}">
                <a16:creationId xmlns:a16="http://schemas.microsoft.com/office/drawing/2014/main" id="{B9799B37-B944-4C5C-AE8E-476381A7CC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25456F-BAF0-4263-BABD-F477CD153A3B}"/>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180191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1B6E-500F-490C-8730-4B81F5EB49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64C515-A699-4474-90EE-42DBF9497B27}"/>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4" name="Footer Placeholder 3">
            <a:extLst>
              <a:ext uri="{FF2B5EF4-FFF2-40B4-BE49-F238E27FC236}">
                <a16:creationId xmlns:a16="http://schemas.microsoft.com/office/drawing/2014/main" id="{A0598074-BF74-4EDB-BDB7-7C056CEA18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B85501-7455-462F-8E42-DA29B4435E75}"/>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89319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D1F27-486F-4BD7-BA2B-BF447373D175}"/>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3" name="Footer Placeholder 2">
            <a:extLst>
              <a:ext uri="{FF2B5EF4-FFF2-40B4-BE49-F238E27FC236}">
                <a16:creationId xmlns:a16="http://schemas.microsoft.com/office/drawing/2014/main" id="{E54A7972-61E6-40A0-AE89-8D8D5ECE55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E6436-F084-4218-AC30-3EF044CAE735}"/>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49617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BFAD-B7A9-40FB-925F-C15D9337D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0D8B67-D790-423F-9407-64C6DC549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DCE0F6-A497-4589-BB8C-9233F4B62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56A97-BF47-4F22-9EEF-8F6C8567DA08}"/>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6" name="Footer Placeholder 5">
            <a:extLst>
              <a:ext uri="{FF2B5EF4-FFF2-40B4-BE49-F238E27FC236}">
                <a16:creationId xmlns:a16="http://schemas.microsoft.com/office/drawing/2014/main" id="{85D019C5-F5DD-42BD-8D8D-A2E5932BD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608F7-E204-492F-AF8D-D72905CBF78F}"/>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67916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8D92-0080-441E-9771-EE18DFE5E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37FC47-CBB1-42FE-8FE0-EB490E037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24019F-F410-4926-BFF3-04CDD6301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8BB85-D12F-4D02-BAA9-67F5EC25FF3C}"/>
              </a:ext>
            </a:extLst>
          </p:cNvPr>
          <p:cNvSpPr>
            <a:spLocks noGrp="1"/>
          </p:cNvSpPr>
          <p:nvPr>
            <p:ph type="dt" sz="half" idx="10"/>
          </p:nvPr>
        </p:nvSpPr>
        <p:spPr/>
        <p:txBody>
          <a:bodyPr/>
          <a:lstStyle/>
          <a:p>
            <a:fld id="{93DA784C-B9E6-45C6-B65A-3E476CBF35DC}" type="datetimeFigureOut">
              <a:rPr lang="en-IN" smtClean="0"/>
              <a:t>01-06-2022</a:t>
            </a:fld>
            <a:endParaRPr lang="en-IN"/>
          </a:p>
        </p:txBody>
      </p:sp>
      <p:sp>
        <p:nvSpPr>
          <p:cNvPr id="6" name="Footer Placeholder 5">
            <a:extLst>
              <a:ext uri="{FF2B5EF4-FFF2-40B4-BE49-F238E27FC236}">
                <a16:creationId xmlns:a16="http://schemas.microsoft.com/office/drawing/2014/main" id="{4EC57E89-668C-4E98-BAE5-7AC1FAC50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2E644-0633-4CDC-BDD2-69A6CF8C8FAF}"/>
              </a:ext>
            </a:extLst>
          </p:cNvPr>
          <p:cNvSpPr>
            <a:spLocks noGrp="1"/>
          </p:cNvSpPr>
          <p:nvPr>
            <p:ph type="sldNum" sz="quarter" idx="12"/>
          </p:nvPr>
        </p:nvSpPr>
        <p:spPr/>
        <p:txBody>
          <a:bodyPr/>
          <a:lstStyle/>
          <a:p>
            <a:fld id="{1B973A8A-FFAB-4B3C-9BDC-969F61503E1C}" type="slidenum">
              <a:rPr lang="en-IN" smtClean="0"/>
              <a:t>‹#›</a:t>
            </a:fld>
            <a:endParaRPr lang="en-IN"/>
          </a:p>
        </p:txBody>
      </p:sp>
    </p:spTree>
    <p:extLst>
      <p:ext uri="{BB962C8B-B14F-4D97-AF65-F5344CB8AC3E}">
        <p14:creationId xmlns:p14="http://schemas.microsoft.com/office/powerpoint/2010/main" val="35858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8A98D-B8CB-491A-8CCB-698615646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F018C-B1F3-44F6-9DFD-6573F7D7EF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F7F3F-E0C6-4AD3-A6A4-07DAAB1B8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A784C-B9E6-45C6-B65A-3E476CBF35DC}" type="datetimeFigureOut">
              <a:rPr lang="en-IN" smtClean="0"/>
              <a:t>01-06-2022</a:t>
            </a:fld>
            <a:endParaRPr lang="en-IN"/>
          </a:p>
        </p:txBody>
      </p:sp>
      <p:sp>
        <p:nvSpPr>
          <p:cNvPr id="5" name="Footer Placeholder 4">
            <a:extLst>
              <a:ext uri="{FF2B5EF4-FFF2-40B4-BE49-F238E27FC236}">
                <a16:creationId xmlns:a16="http://schemas.microsoft.com/office/drawing/2014/main" id="{152764ED-1988-4B1A-BB2B-AA7270B19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F18C1D-25A2-4FAD-8FF1-558770D0D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73A8A-FFAB-4B3C-9BDC-969F61503E1C}" type="slidenum">
              <a:rPr lang="en-IN" smtClean="0"/>
              <a:t>‹#›</a:t>
            </a:fld>
            <a:endParaRPr lang="en-IN"/>
          </a:p>
        </p:txBody>
      </p:sp>
    </p:spTree>
    <p:extLst>
      <p:ext uri="{BB962C8B-B14F-4D97-AF65-F5344CB8AC3E}">
        <p14:creationId xmlns:p14="http://schemas.microsoft.com/office/powerpoint/2010/main" val="193598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Freeform: Shape 30">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437C00D-B7AE-42D9-A28E-0BEE31432645}"/>
              </a:ext>
            </a:extLst>
          </p:cNvPr>
          <p:cNvSpPr>
            <a:spLocks noGrp="1"/>
          </p:cNvSpPr>
          <p:nvPr>
            <p:ph type="ctrTitle"/>
          </p:nvPr>
        </p:nvSpPr>
        <p:spPr>
          <a:xfrm>
            <a:off x="1116701" y="2452526"/>
            <a:ext cx="4248318" cy="1952947"/>
          </a:xfrm>
          <a:noFill/>
        </p:spPr>
        <p:txBody>
          <a:bodyPr anchor="ctr">
            <a:normAutofit/>
          </a:bodyPr>
          <a:lstStyle/>
          <a:p>
            <a:r>
              <a:rPr lang="en-IN" sz="3600">
                <a:solidFill>
                  <a:srgbClr val="080808"/>
                </a:solidFill>
              </a:rPr>
              <a:t>SOLID Principles</a:t>
            </a:r>
          </a:p>
        </p:txBody>
      </p:sp>
      <p:sp>
        <p:nvSpPr>
          <p:cNvPr id="33" name="Isosceles Triangle 32">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4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EBB1-571A-48B5-8FC3-EA47C931B80E}"/>
              </a:ext>
            </a:extLst>
          </p:cNvPr>
          <p:cNvSpPr>
            <a:spLocks noGrp="1"/>
          </p:cNvSpPr>
          <p:nvPr>
            <p:ph type="title"/>
          </p:nvPr>
        </p:nvSpPr>
        <p:spPr/>
        <p:txBody>
          <a:bodyPr>
            <a:normAutofit/>
          </a:bodyPr>
          <a:lstStyle/>
          <a:p>
            <a:r>
              <a:rPr lang="en-IN" sz="3600">
                <a:latin typeface="Times New Roman" panose="02020603050405020304" pitchFamily="18" charset="0"/>
                <a:cs typeface="Times New Roman" panose="02020603050405020304" pitchFamily="18" charset="0"/>
              </a:rPr>
              <a:t>Liskov </a:t>
            </a:r>
            <a:r>
              <a:rPr lang="en-IN" sz="3600" dirty="0">
                <a:latin typeface="Times New Roman" panose="02020603050405020304" pitchFamily="18" charset="0"/>
                <a:cs typeface="Times New Roman" panose="02020603050405020304" pitchFamily="18" charset="0"/>
              </a:rPr>
              <a:t>Substitution Principle : </a:t>
            </a:r>
          </a:p>
        </p:txBody>
      </p:sp>
      <p:sp>
        <p:nvSpPr>
          <p:cNvPr id="3" name="Content Placeholder 2">
            <a:extLst>
              <a:ext uri="{FF2B5EF4-FFF2-40B4-BE49-F238E27FC236}">
                <a16:creationId xmlns:a16="http://schemas.microsoft.com/office/drawing/2014/main" id="{023E2E77-046B-449E-A74D-0B6AA3A429AA}"/>
              </a:ext>
            </a:extLst>
          </p:cNvPr>
          <p:cNvSpPr>
            <a:spLocks noGrp="1"/>
          </p:cNvSpPr>
          <p:nvPr>
            <p:ph idx="1"/>
          </p:nvPr>
        </p:nvSpPr>
        <p:spPr/>
        <p:txBody>
          <a:bodyPr>
            <a:normAutofit/>
          </a:bodyPr>
          <a:lstStyle/>
          <a:p>
            <a:pPr defTabSz="977900">
              <a:spcBef>
                <a:spcPct val="0"/>
              </a:spcBef>
              <a:spcAft>
                <a:spcPct val="35000"/>
              </a:spcAft>
            </a:pPr>
            <a:r>
              <a:rPr lang="en-US" sz="2200" dirty="0">
                <a:latin typeface="Times New Roman" panose="02020603050405020304" pitchFamily="18" charset="0"/>
                <a:cs typeface="Times New Roman" panose="02020603050405020304" pitchFamily="18" charset="0"/>
              </a:rPr>
              <a:t>“Derived types must be completely substitutable for their base types”.</a:t>
            </a:r>
          </a:p>
          <a:p>
            <a:pPr defTabSz="977900">
              <a:spcBef>
                <a:spcPct val="0"/>
              </a:spcBef>
              <a:spcAft>
                <a:spcPct val="35000"/>
              </a:spcAft>
            </a:pPr>
            <a:r>
              <a:rPr lang="en-US" sz="2200" dirty="0">
                <a:latin typeface="Times New Roman" panose="02020603050405020304" pitchFamily="18" charset="0"/>
                <a:cs typeface="Times New Roman" panose="02020603050405020304" pitchFamily="18" charset="0"/>
              </a:rPr>
              <a:t>It states that an object of a superclass should be replaceable by objects of its subclasses without causing issues in the application. </a:t>
            </a:r>
          </a:p>
          <a:p>
            <a:pPr defTabSz="977900">
              <a:spcBef>
                <a:spcPct val="0"/>
              </a:spcBef>
              <a:spcAft>
                <a:spcPct val="35000"/>
              </a:spcAft>
            </a:pPr>
            <a:r>
              <a:rPr lang="en-US" sz="2200" dirty="0">
                <a:latin typeface="Times New Roman" panose="02020603050405020304" pitchFamily="18" charset="0"/>
                <a:cs typeface="Times New Roman" panose="02020603050405020304" pitchFamily="18" charset="0"/>
              </a:rPr>
              <a:t>Therefore, a child class should never change the characteristics of its parent class (such as the argument list and return types). </a:t>
            </a:r>
          </a:p>
          <a:p>
            <a:pPr defTabSz="977900">
              <a:spcBef>
                <a:spcPct val="0"/>
              </a:spcBef>
              <a:spcAft>
                <a:spcPct val="35000"/>
              </a:spcAft>
            </a:pPr>
            <a:r>
              <a:rPr lang="en-US" sz="2200" dirty="0">
                <a:latin typeface="Times New Roman" panose="02020603050405020304" pitchFamily="18" charset="0"/>
                <a:cs typeface="Times New Roman" panose="02020603050405020304" pitchFamily="18" charset="0"/>
              </a:rPr>
              <a:t>Basically, derived classes should never do less than their base class.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14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1A14F-D1AB-4F9B-9FF9-4BD073EF02E5}"/>
              </a:ext>
            </a:extLst>
          </p:cNvPr>
          <p:cNvSpPr>
            <a:spLocks noGrp="1"/>
          </p:cNvSpPr>
          <p:nvPr>
            <p:ph type="title"/>
          </p:nvPr>
        </p:nvSpPr>
        <p:spPr>
          <a:xfrm>
            <a:off x="838200" y="365125"/>
            <a:ext cx="10515600" cy="1325563"/>
          </a:xfrm>
        </p:spPr>
        <p:txBody>
          <a:bodyPr>
            <a:normAutofit/>
          </a:bodyPr>
          <a:lstStyle/>
          <a:p>
            <a:r>
              <a:rPr lang="en-US" sz="3000" b="1" i="0">
                <a:effectLst/>
                <a:latin typeface="Times New Roman" panose="02020603050405020304" pitchFamily="18" charset="0"/>
                <a:cs typeface="Times New Roman" panose="02020603050405020304" pitchFamily="18" charset="0"/>
              </a:rPr>
              <a:t>Why is it required to follow Liskov Substitution Principle?</a:t>
            </a:r>
            <a:br>
              <a:rPr lang="en-US" sz="3000" b="1" i="0">
                <a:effectLst/>
                <a:latin typeface="Times New Roman" panose="02020603050405020304" pitchFamily="18" charset="0"/>
                <a:cs typeface="Times New Roman" panose="02020603050405020304" pitchFamily="18" charset="0"/>
              </a:rPr>
            </a:br>
            <a:endParaRPr lang="en-IN" sz="3000">
              <a:latin typeface="Times New Roman" panose="02020603050405020304" pitchFamily="18" charset="0"/>
              <a:cs typeface="Times New Roman" panose="02020603050405020304" pitchFamily="18" charset="0"/>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FC03F6F-27CD-104E-64DF-A23DD220D4D4}"/>
              </a:ext>
            </a:extLst>
          </p:cNvPr>
          <p:cNvGraphicFramePr>
            <a:graphicFrameLocks noGrp="1"/>
          </p:cNvGraphicFramePr>
          <p:nvPr>
            <p:ph idx="1"/>
            <p:extLst>
              <p:ext uri="{D42A27DB-BD31-4B8C-83A1-F6EECF244321}">
                <p14:modId xmlns:p14="http://schemas.microsoft.com/office/powerpoint/2010/main" val="179754959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12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9607-2BA9-46C0-88B3-4F97C31284B1}"/>
              </a:ext>
            </a:extLst>
          </p:cNvPr>
          <p:cNvSpPr>
            <a:spLocks noGrp="1"/>
          </p:cNvSpPr>
          <p:nvPr>
            <p:ph type="title"/>
          </p:nvPr>
        </p:nvSpPr>
        <p:spPr>
          <a:xfrm>
            <a:off x="838200" y="409574"/>
            <a:ext cx="10515600" cy="704851"/>
          </a:xfrm>
        </p:spPr>
        <p:txBody>
          <a:bodyPr>
            <a:normAutofit fontScale="90000"/>
          </a:bodyPr>
          <a:lstStyle/>
          <a:p>
            <a:pPr defTabSz="977900">
              <a:spcAft>
                <a:spcPct val="35000"/>
              </a:spcAft>
            </a:pPr>
            <a:r>
              <a:rPr lang="en-IN" sz="3600">
                <a:latin typeface="Times New Roman" panose="02020603050405020304" pitchFamily="18" charset="0"/>
                <a:ea typeface="+mn-ea"/>
                <a:cs typeface="Times New Roman" panose="02020603050405020304" pitchFamily="18" charset="0"/>
              </a:rPr>
              <a:t>Code that violates LSP</a:t>
            </a:r>
            <a:br>
              <a:rPr lang="en-IN" sz="3600">
                <a:latin typeface="Times New Roman" panose="02020603050405020304" pitchFamily="18" charset="0"/>
                <a:ea typeface="+mn-ea"/>
                <a:cs typeface="Times New Roman" panose="02020603050405020304" pitchFamily="18" charset="0"/>
              </a:rPr>
            </a:br>
            <a:endParaRPr lang="en-IN" sz="3600"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F68E7CBA-17DA-4A1E-85D2-1C6265315F2A}"/>
              </a:ext>
            </a:extLst>
          </p:cNvPr>
          <p:cNvSpPr>
            <a:spLocks noGrp="1"/>
          </p:cNvSpPr>
          <p:nvPr>
            <p:ph idx="1"/>
          </p:nvPr>
        </p:nvSpPr>
        <p:spPr>
          <a:xfrm>
            <a:off x="838200" y="885824"/>
            <a:ext cx="4505325" cy="5562601"/>
          </a:xfrm>
        </p:spPr>
        <p:txBody>
          <a:bodyPr>
            <a:noAutofit/>
          </a:bodyPr>
          <a:lstStyle/>
          <a:p>
            <a:pPr marL="0"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public class BookDelivery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String titles;</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Integer userID;</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void getDeliveryLocations()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public class PosterMapDelivery extends BookDelivery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void getDeliveryLocations()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a:t>
            </a:r>
          </a:p>
          <a:p>
            <a:pPr marL="0" lvl="1" indent="0" defTabSz="977900">
              <a:lnSpc>
                <a:spcPct val="110000"/>
              </a:lnSpc>
              <a:spcBef>
                <a:spcPct val="0"/>
              </a:spcBef>
              <a:spcAft>
                <a:spcPct val="35000"/>
              </a:spcAft>
              <a:buNone/>
            </a:pPr>
            <a:r>
              <a:rPr lang="en-US" sz="160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3ECD03-00CD-47F2-9B97-AFE12A22DE8E}"/>
              </a:ext>
            </a:extLst>
          </p:cNvPr>
          <p:cNvSpPr txBox="1"/>
          <p:nvPr/>
        </p:nvSpPr>
        <p:spPr>
          <a:xfrm>
            <a:off x="5448299" y="1019175"/>
            <a:ext cx="5800726" cy="4496616"/>
          </a:xfrm>
          <a:prstGeom prst="rect">
            <a:avLst/>
          </a:prstGeom>
          <a:noFill/>
        </p:spPr>
        <p:txBody>
          <a:bodyPr wrap="square" rtlCol="0">
            <a:spAutoFit/>
          </a:bodyPr>
          <a:lstStyle/>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//Now, we extend the existing </a:t>
            </a:r>
            <a:r>
              <a:rPr lang="en-US" sz="1800" dirty="0" err="1">
                <a:latin typeface="Times New Roman" panose="02020603050405020304" pitchFamily="18" charset="0"/>
                <a:cs typeface="Times New Roman" panose="02020603050405020304" pitchFamily="18" charset="0"/>
              </a:rPr>
              <a:t>BookDelivery</a:t>
            </a:r>
            <a:r>
              <a:rPr lang="en-US" sz="1800" dirty="0">
                <a:latin typeface="Times New Roman" panose="02020603050405020304" pitchFamily="18" charset="0"/>
                <a:cs typeface="Times New Roman" panose="02020603050405020304" pitchFamily="18" charset="0"/>
              </a:rPr>
              <a:t> class with an //</a:t>
            </a:r>
            <a:r>
              <a:rPr lang="en-US" sz="1800" dirty="0" err="1">
                <a:latin typeface="Times New Roman" panose="02020603050405020304" pitchFamily="18" charset="0"/>
                <a:cs typeface="Times New Roman" panose="02020603050405020304" pitchFamily="18" charset="0"/>
              </a:rPr>
              <a:t>AudioBookDelivery</a:t>
            </a:r>
            <a:r>
              <a:rPr lang="en-US" sz="1800" dirty="0">
                <a:latin typeface="Times New Roman" panose="02020603050405020304" pitchFamily="18" charset="0"/>
                <a:cs typeface="Times New Roman" panose="02020603050405020304" pitchFamily="18" charset="0"/>
              </a:rPr>
              <a:t> subclass. </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//But, when we want to override the </a:t>
            </a:r>
            <a:r>
              <a:rPr lang="en-US" sz="1800" dirty="0" err="1">
                <a:latin typeface="Times New Roman" panose="02020603050405020304" pitchFamily="18" charset="0"/>
                <a:cs typeface="Times New Roman" panose="02020603050405020304" pitchFamily="18" charset="0"/>
              </a:rPr>
              <a:t>getDeliveryLocations</a:t>
            </a:r>
            <a:r>
              <a:rPr lang="en-US" sz="1800" dirty="0">
                <a:latin typeface="Times New Roman" panose="02020603050405020304" pitchFamily="18" charset="0"/>
                <a:cs typeface="Times New Roman" panose="02020603050405020304" pitchFamily="18" charset="0"/>
              </a:rPr>
              <a:t>() //method, we realize that audiobooks can’t be delivered to //physical locations.</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public class </a:t>
            </a:r>
            <a:r>
              <a:rPr lang="en-US" sz="1800" dirty="0" err="1">
                <a:latin typeface="Times New Roman" panose="02020603050405020304" pitchFamily="18" charset="0"/>
                <a:cs typeface="Times New Roman" panose="02020603050405020304" pitchFamily="18" charset="0"/>
              </a:rPr>
              <a:t>AudioBookDelivery</a:t>
            </a:r>
            <a:r>
              <a:rPr lang="en-US" sz="1800" dirty="0">
                <a:latin typeface="Times New Roman" panose="02020603050405020304" pitchFamily="18" charset="0"/>
                <a:cs typeface="Times New Roman" panose="02020603050405020304" pitchFamily="18" charset="0"/>
              </a:rPr>
              <a:t> extends </a:t>
            </a:r>
            <a:r>
              <a:rPr lang="en-US" sz="1800" dirty="0" err="1">
                <a:latin typeface="Times New Roman" panose="02020603050405020304" pitchFamily="18" charset="0"/>
                <a:cs typeface="Times New Roman" panose="02020603050405020304" pitchFamily="18" charset="0"/>
              </a:rPr>
              <a:t>BookDelivery</a:t>
            </a:r>
            <a:r>
              <a:rPr lang="en-US" sz="1800" dirty="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getDeliveryLocations</a:t>
            </a:r>
            <a:r>
              <a:rPr lang="en-US" sz="1800" dirty="0">
                <a:latin typeface="Times New Roman" panose="02020603050405020304" pitchFamily="18" charset="0"/>
                <a:cs typeface="Times New Roman" panose="02020603050405020304" pitchFamily="18" charset="0"/>
              </a:rPr>
              <a:t>() {</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           /* can't be implemented since</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            * Audio book doesn't have</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            * a physical location. */</a:t>
            </a:r>
          </a:p>
          <a:p>
            <a:pPr marL="0" lvl="1" indent="0" defTabSz="977900">
              <a:lnSpc>
                <a:spcPct val="110000"/>
              </a:lnSpc>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74185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A523-FF61-44D8-8466-0D764273A036}"/>
              </a:ext>
            </a:extLst>
          </p:cNvPr>
          <p:cNvSpPr>
            <a:spLocks noGrp="1"/>
          </p:cNvSpPr>
          <p:nvPr>
            <p:ph type="title"/>
          </p:nvPr>
        </p:nvSpPr>
        <p:spPr>
          <a:xfrm>
            <a:off x="609600" y="268287"/>
            <a:ext cx="10515600" cy="825500"/>
          </a:xfrm>
        </p:spPr>
        <p:txBody>
          <a:bodyPr>
            <a:normAutofit/>
          </a:bodyPr>
          <a:lstStyle/>
          <a:p>
            <a:pPr defTabSz="977900">
              <a:spcAft>
                <a:spcPct val="35000"/>
              </a:spcAft>
            </a:pPr>
            <a:r>
              <a:rPr lang="en-IN" sz="3600" dirty="0">
                <a:latin typeface="Times New Roman" panose="02020603050405020304" pitchFamily="18" charset="0"/>
                <a:ea typeface="+mn-ea"/>
                <a:cs typeface="Times New Roman" panose="02020603050405020304" pitchFamily="18" charset="0"/>
              </a:rPr>
              <a:t>Code that follows LSP</a:t>
            </a:r>
          </a:p>
        </p:txBody>
      </p:sp>
      <p:sp>
        <p:nvSpPr>
          <p:cNvPr id="3" name="Content Placeholder 2">
            <a:extLst>
              <a:ext uri="{FF2B5EF4-FFF2-40B4-BE49-F238E27FC236}">
                <a16:creationId xmlns:a16="http://schemas.microsoft.com/office/drawing/2014/main" id="{702462E3-A26A-4ECB-AF31-2AF689DEBA2D}"/>
              </a:ext>
            </a:extLst>
          </p:cNvPr>
          <p:cNvSpPr>
            <a:spLocks noGrp="1"/>
          </p:cNvSpPr>
          <p:nvPr>
            <p:ph idx="1"/>
          </p:nvPr>
        </p:nvSpPr>
        <p:spPr>
          <a:xfrm>
            <a:off x="838201" y="942975"/>
            <a:ext cx="5410200" cy="5543549"/>
          </a:xfrm>
        </p:spPr>
        <p:txBody>
          <a:bodyPr>
            <a:noAutofit/>
          </a:bodyPr>
          <a:lstStyle/>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public class </a:t>
            </a:r>
            <a:r>
              <a:rPr lang="en-IN" sz="1800" dirty="0" err="1">
                <a:latin typeface="Times New Roman" panose="02020603050405020304" pitchFamily="18" charset="0"/>
                <a:cs typeface="Times New Roman" panose="02020603050405020304" pitchFamily="18" charset="0"/>
              </a:rPr>
              <a:t>BookDelivery</a:t>
            </a: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String title;</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Integer </a:t>
            </a:r>
            <a:r>
              <a:rPr lang="en-IN" sz="1800" dirty="0" err="1">
                <a:latin typeface="Times New Roman" panose="02020603050405020304" pitchFamily="18" charset="0"/>
                <a:cs typeface="Times New Roman" panose="02020603050405020304" pitchFamily="18" charset="0"/>
              </a:rPr>
              <a:t>userID</a:t>
            </a:r>
            <a:r>
              <a:rPr lang="en-IN" sz="1800" dirty="0">
                <a:latin typeface="Times New Roman" panose="02020603050405020304" pitchFamily="18" charset="0"/>
                <a:cs typeface="Times New Roman" panose="02020603050405020304" pitchFamily="18" charset="0"/>
              </a:rPr>
              <a:t>;</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public class </a:t>
            </a:r>
            <a:r>
              <a:rPr lang="en-IN" sz="1800" dirty="0" err="1">
                <a:latin typeface="Times New Roman" panose="02020603050405020304" pitchFamily="18" charset="0"/>
                <a:cs typeface="Times New Roman" panose="02020603050405020304" pitchFamily="18" charset="0"/>
              </a:rPr>
              <a:t>OfflineDelivery</a:t>
            </a:r>
            <a:r>
              <a:rPr lang="en-IN" sz="1800" dirty="0">
                <a:latin typeface="Times New Roman" panose="02020603050405020304" pitchFamily="18" charset="0"/>
                <a:cs typeface="Times New Roman" panose="02020603050405020304" pitchFamily="18" charset="0"/>
              </a:rPr>
              <a:t> extends </a:t>
            </a:r>
            <a:r>
              <a:rPr lang="en-IN" sz="1800" dirty="0" err="1">
                <a:latin typeface="Times New Roman" panose="02020603050405020304" pitchFamily="18" charset="0"/>
                <a:cs typeface="Times New Roman" panose="02020603050405020304" pitchFamily="18" charset="0"/>
              </a:rPr>
              <a:t>BookDelivery</a:t>
            </a: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void </a:t>
            </a:r>
            <a:r>
              <a:rPr lang="en-IN" sz="1800" dirty="0" err="1">
                <a:latin typeface="Times New Roman" panose="02020603050405020304" pitchFamily="18" charset="0"/>
                <a:cs typeface="Times New Roman" panose="02020603050405020304" pitchFamily="18" charset="0"/>
              </a:rPr>
              <a:t>getDeliveryLocations</a:t>
            </a: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public class </a:t>
            </a:r>
            <a:r>
              <a:rPr lang="en-IN" sz="1800" dirty="0" err="1">
                <a:latin typeface="Times New Roman" panose="02020603050405020304" pitchFamily="18" charset="0"/>
                <a:cs typeface="Times New Roman" panose="02020603050405020304" pitchFamily="18" charset="0"/>
              </a:rPr>
              <a:t>OnlineDelivery</a:t>
            </a:r>
            <a:r>
              <a:rPr lang="en-IN" sz="1800" dirty="0">
                <a:latin typeface="Times New Roman" panose="02020603050405020304" pitchFamily="18" charset="0"/>
                <a:cs typeface="Times New Roman" panose="02020603050405020304" pitchFamily="18" charset="0"/>
              </a:rPr>
              <a:t> extends </a:t>
            </a:r>
            <a:r>
              <a:rPr lang="en-IN" sz="1800" dirty="0" err="1">
                <a:latin typeface="Times New Roman" panose="02020603050405020304" pitchFamily="18" charset="0"/>
                <a:cs typeface="Times New Roman" panose="02020603050405020304" pitchFamily="18" charset="0"/>
              </a:rPr>
              <a:t>BookDelivery</a:t>
            </a: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void </a:t>
            </a:r>
            <a:r>
              <a:rPr lang="en-IN" sz="1800" dirty="0" err="1">
                <a:latin typeface="Times New Roman" panose="02020603050405020304" pitchFamily="18" charset="0"/>
                <a:cs typeface="Times New Roman" panose="02020603050405020304" pitchFamily="18" charset="0"/>
              </a:rPr>
              <a:t>getSoftwareOptions</a:t>
            </a: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     }</a:t>
            </a:r>
          </a:p>
          <a:p>
            <a:pPr marL="0" indent="0" defTabSz="977900">
              <a:lnSpc>
                <a:spcPct val="110000"/>
              </a:lnSpc>
              <a:spcBef>
                <a:spcPct val="0"/>
              </a:spcBef>
              <a:spcAft>
                <a:spcPct val="35000"/>
              </a:spcAft>
              <a:buNone/>
            </a:pPr>
            <a:r>
              <a:rPr lang="en-IN" sz="1800" dirty="0">
                <a:latin typeface="Times New Roman" panose="02020603050405020304" pitchFamily="18" charset="0"/>
                <a:cs typeface="Times New Roman" panose="02020603050405020304" pitchFamily="18" charset="0"/>
              </a:rPr>
              <a:t>}</a:t>
            </a:r>
          </a:p>
          <a:p>
            <a:pPr marL="0" indent="0" defTabSz="977900">
              <a:lnSpc>
                <a:spcPct val="110000"/>
              </a:lnSpc>
              <a:spcBef>
                <a:spcPct val="0"/>
              </a:spcBef>
              <a:spcAft>
                <a:spcPct val="35000"/>
              </a:spcAft>
              <a:buNone/>
            </a:pP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645DCA-5BCD-4230-BDDC-11FF17B8C915}"/>
              </a:ext>
            </a:extLst>
          </p:cNvPr>
          <p:cNvSpPr txBox="1"/>
          <p:nvPr/>
        </p:nvSpPr>
        <p:spPr>
          <a:xfrm>
            <a:off x="6172199" y="1093786"/>
            <a:ext cx="5686425" cy="3457870"/>
          </a:xfrm>
          <a:prstGeom prst="rect">
            <a:avLst/>
          </a:prstGeom>
          <a:noFill/>
        </p:spPr>
        <p:txBody>
          <a:bodyPr wrap="square" rtlCol="0">
            <a:spAutoFit/>
          </a:bodyPr>
          <a:lstStyle/>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PosterMapDelivery</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OfflineDelivery</a:t>
            </a: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getDeliveryLocations</a:t>
            </a: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AudioBookDelivery</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OnlineDelivery</a:t>
            </a:r>
            <a:r>
              <a:rPr lang="en-IN" dirty="0">
                <a:latin typeface="Times New Roman" panose="02020603050405020304" pitchFamily="18" charset="0"/>
                <a:cs typeface="Times New Roman" panose="02020603050405020304" pitchFamily="18" charset="0"/>
              </a:rPr>
              <a:t> {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getSoftwareOptions</a:t>
            </a: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49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6821C9-87CD-4A7D-AC8B-26D3A82690A8}"/>
              </a:ext>
            </a:extLst>
          </p:cNvPr>
          <p:cNvSpPr>
            <a:spLocks noGrp="1"/>
          </p:cNvSpPr>
          <p:nvPr>
            <p:ph type="title"/>
          </p:nvPr>
        </p:nvSpPr>
        <p:spPr>
          <a:xfrm>
            <a:off x="643465" y="919032"/>
            <a:ext cx="10905066" cy="1135737"/>
          </a:xfrm>
        </p:spPr>
        <p:txBody>
          <a:bodyPr>
            <a:normAutofit/>
          </a:bodyPr>
          <a:lstStyle/>
          <a:p>
            <a:r>
              <a:rPr lang="en-IN" sz="3600" dirty="0">
                <a:latin typeface="Times New Roman" panose="02020603050405020304" pitchFamily="18" charset="0"/>
                <a:ea typeface="+mn-ea"/>
                <a:cs typeface="Times New Roman" panose="02020603050405020304" pitchFamily="18" charset="0"/>
              </a:rPr>
              <a:t>Advantages : 		</a:t>
            </a:r>
          </a:p>
        </p:txBody>
      </p:sp>
      <p:sp>
        <p:nvSpPr>
          <p:cNvPr id="3" name="Content Placeholder 2">
            <a:extLst>
              <a:ext uri="{FF2B5EF4-FFF2-40B4-BE49-F238E27FC236}">
                <a16:creationId xmlns:a16="http://schemas.microsoft.com/office/drawing/2014/main" id="{A0F95455-08D0-4488-B16A-57747BF49785}"/>
              </a:ext>
            </a:extLst>
          </p:cNvPr>
          <p:cNvSpPr>
            <a:spLocks noGrp="1"/>
          </p:cNvSpPr>
          <p:nvPr>
            <p:ph idx="1"/>
          </p:nvPr>
        </p:nvSpPr>
        <p:spPr>
          <a:xfrm>
            <a:off x="643468" y="2804160"/>
            <a:ext cx="4497491" cy="3372803"/>
          </a:xfrm>
        </p:spPr>
        <p:txBody>
          <a:bodyPr>
            <a:normAutofit/>
          </a:bodyPr>
          <a:lstStyle/>
          <a:p>
            <a:pPr defTabSz="977900">
              <a:spcBef>
                <a:spcPct val="0"/>
              </a:spcBef>
              <a:spcAft>
                <a:spcPct val="35000"/>
              </a:spcAft>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 Code Re-</a:t>
            </a:r>
            <a:r>
              <a:rPr lang="fr-FR" sz="2000" dirty="0" err="1">
                <a:latin typeface="Times New Roman" panose="02020603050405020304" pitchFamily="18" charset="0"/>
                <a:cs typeface="Times New Roman" panose="02020603050405020304" pitchFamily="18" charset="0"/>
              </a:rPr>
              <a:t>usability</a:t>
            </a:r>
            <a:endParaRPr lang="fr-FR" sz="2000" dirty="0">
              <a:latin typeface="Times New Roman" panose="02020603050405020304" pitchFamily="18" charset="0"/>
              <a:cs typeface="Times New Roman" panose="02020603050405020304" pitchFamily="18" charset="0"/>
            </a:endParaRPr>
          </a:p>
          <a:p>
            <a:pPr marL="0" indent="0" defTabSz="977900">
              <a:spcBef>
                <a:spcPct val="0"/>
              </a:spcBef>
              <a:spcAft>
                <a:spcPct val="35000"/>
              </a:spcAft>
              <a:buNone/>
            </a:pPr>
            <a:endParaRPr lang="fr-FR" sz="2000" dirty="0">
              <a:latin typeface="Times New Roman" panose="02020603050405020304" pitchFamily="18" charset="0"/>
              <a:cs typeface="Times New Roman" panose="02020603050405020304" pitchFamily="18" charset="0"/>
            </a:endParaRPr>
          </a:p>
          <a:p>
            <a:pPr defTabSz="977900">
              <a:spcBef>
                <a:spcPct val="0"/>
              </a:spcBef>
              <a:spcAft>
                <a:spcPct val="35000"/>
              </a:spcAft>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Easier</a:t>
            </a:r>
            <a:r>
              <a:rPr lang="fr-FR" sz="2000" dirty="0">
                <a:latin typeface="Times New Roman" panose="02020603050405020304" pitchFamily="18" charset="0"/>
                <a:cs typeface="Times New Roman" panose="02020603050405020304" pitchFamily="18" charset="0"/>
              </a:rPr>
              <a:t> Maintenance</a:t>
            </a:r>
            <a:endParaRPr lang="en-IN"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humbs Up Sign">
            <a:extLst>
              <a:ext uri="{FF2B5EF4-FFF2-40B4-BE49-F238E27FC236}">
                <a16:creationId xmlns:a16="http://schemas.microsoft.com/office/drawing/2014/main" id="{28D398B0-C227-8054-1C8C-C21032F04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3511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2E7115-8996-48DD-BD49-4A31888B16F7}"/>
              </a:ext>
            </a:extLst>
          </p:cNvPr>
          <p:cNvSpPr>
            <a:spLocks noGrp="1"/>
          </p:cNvSpPr>
          <p:nvPr>
            <p:ph type="title"/>
          </p:nvPr>
        </p:nvSpPr>
        <p:spPr>
          <a:xfrm>
            <a:off x="643467" y="321734"/>
            <a:ext cx="10905066" cy="1135737"/>
          </a:xfrm>
        </p:spPr>
        <p:txBody>
          <a:bodyPr>
            <a:normAutofit/>
          </a:bodyPr>
          <a:lstStyle/>
          <a:p>
            <a:r>
              <a:rPr lang="en-IN" sz="3600" dirty="0">
                <a:latin typeface="Times New Roman" panose="02020603050405020304" pitchFamily="18" charset="0"/>
                <a:ea typeface="+mn-ea"/>
                <a:cs typeface="Times New Roman" panose="02020603050405020304" pitchFamily="18" charset="0"/>
              </a:rPr>
              <a:t>Interface Segregation Principle :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955DDC2-B5D4-4291-2E76-4F874CAEB9BF}"/>
              </a:ext>
            </a:extLst>
          </p:cNvPr>
          <p:cNvGraphicFramePr>
            <a:graphicFrameLocks noGrp="1"/>
          </p:cNvGraphicFramePr>
          <p:nvPr>
            <p:ph idx="1"/>
            <p:extLst>
              <p:ext uri="{D42A27DB-BD31-4B8C-83A1-F6EECF244321}">
                <p14:modId xmlns:p14="http://schemas.microsoft.com/office/powerpoint/2010/main" val="293698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10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LID Principles Java">
            <a:extLst>
              <a:ext uri="{FF2B5EF4-FFF2-40B4-BE49-F238E27FC236}">
                <a16:creationId xmlns:a16="http://schemas.microsoft.com/office/drawing/2014/main" id="{6343329C-D4D7-466C-B0ED-0206195093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78892"/>
            <a:ext cx="10905066" cy="510021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76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A601-1CEB-4B38-8502-149EDEE94BC9}"/>
              </a:ext>
            </a:extLst>
          </p:cNvPr>
          <p:cNvSpPr>
            <a:spLocks noGrp="1"/>
          </p:cNvSpPr>
          <p:nvPr>
            <p:ph type="title"/>
          </p:nvPr>
        </p:nvSpPr>
        <p:spPr>
          <a:xfrm>
            <a:off x="838200" y="365125"/>
            <a:ext cx="4658360" cy="1325563"/>
          </a:xfrm>
        </p:spPr>
        <p:txBody>
          <a:bodyPr>
            <a:normAutofit/>
          </a:bodyPr>
          <a:lstStyle/>
          <a:p>
            <a:pPr defTabSz="977900">
              <a:spcAft>
                <a:spcPct val="35000"/>
              </a:spcAft>
            </a:pPr>
            <a:r>
              <a:rPr lang="en-IN" sz="3600" dirty="0">
                <a:latin typeface="Times New Roman" panose="02020603050405020304" pitchFamily="18" charset="0"/>
                <a:ea typeface="+mn-ea"/>
                <a:cs typeface="Times New Roman" panose="02020603050405020304" pitchFamily="18" charset="0"/>
              </a:rPr>
              <a:t>Violates</a:t>
            </a:r>
          </a:p>
        </p:txBody>
      </p:sp>
      <p:sp>
        <p:nvSpPr>
          <p:cNvPr id="3" name="Content Placeholder 2">
            <a:extLst>
              <a:ext uri="{FF2B5EF4-FFF2-40B4-BE49-F238E27FC236}">
                <a16:creationId xmlns:a16="http://schemas.microsoft.com/office/drawing/2014/main" id="{CBA1E914-CE03-44EA-8DBF-3F6C65A248C5}"/>
              </a:ext>
            </a:extLst>
          </p:cNvPr>
          <p:cNvSpPr>
            <a:spLocks noGrp="1"/>
          </p:cNvSpPr>
          <p:nvPr>
            <p:ph idx="1"/>
          </p:nvPr>
        </p:nvSpPr>
        <p:spPr>
          <a:xfrm>
            <a:off x="838200" y="1825625"/>
            <a:ext cx="4658360" cy="4351338"/>
          </a:xfrm>
        </p:spPr>
        <p:txBody>
          <a:bodyPr/>
          <a:lstStyle/>
          <a:p>
            <a:pPr marL="0"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public interface Conversion  </a:t>
            </a:r>
          </a:p>
          <a:p>
            <a:pPr marL="0"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  </a:t>
            </a:r>
          </a:p>
          <a:p>
            <a:pPr marL="0" lvl="1"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intToDouble</a:t>
            </a:r>
            <a:r>
              <a:rPr lang="en-IN" sz="2200" dirty="0">
                <a:latin typeface="Times New Roman" panose="02020603050405020304" pitchFamily="18" charset="0"/>
                <a:cs typeface="Times New Roman" panose="02020603050405020304" pitchFamily="18" charset="0"/>
              </a:rPr>
              <a:t>();  </a:t>
            </a:r>
          </a:p>
          <a:p>
            <a:pPr marL="0" lvl="1"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intToChar</a:t>
            </a:r>
            <a:r>
              <a:rPr lang="en-IN" sz="2200" dirty="0">
                <a:latin typeface="Times New Roman" panose="02020603050405020304" pitchFamily="18" charset="0"/>
                <a:cs typeface="Times New Roman" panose="02020603050405020304" pitchFamily="18" charset="0"/>
              </a:rPr>
              <a:t>();  </a:t>
            </a:r>
          </a:p>
          <a:p>
            <a:pPr marL="0" lvl="1"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charToString</a:t>
            </a:r>
            <a:r>
              <a:rPr lang="en-IN" sz="22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r>
              <a:rPr lang="en-IN" sz="2200" dirty="0">
                <a:latin typeface="Times New Roman" panose="02020603050405020304" pitchFamily="18" charset="0"/>
                <a:cs typeface="Times New Roman" panose="02020603050405020304" pitchFamily="18" charset="0"/>
              </a:rPr>
              <a:t>}  </a:t>
            </a:r>
          </a:p>
          <a:p>
            <a:endParaRPr lang="en-IN" dirty="0"/>
          </a:p>
        </p:txBody>
      </p:sp>
      <p:sp>
        <p:nvSpPr>
          <p:cNvPr id="5" name="TextBox 4">
            <a:extLst>
              <a:ext uri="{FF2B5EF4-FFF2-40B4-BE49-F238E27FC236}">
                <a16:creationId xmlns:a16="http://schemas.microsoft.com/office/drawing/2014/main" id="{3865D156-7A51-49FD-BA93-A292B03EBCED}"/>
              </a:ext>
            </a:extLst>
          </p:cNvPr>
          <p:cNvSpPr txBox="1"/>
          <p:nvPr/>
        </p:nvSpPr>
        <p:spPr>
          <a:xfrm>
            <a:off x="6096000" y="580231"/>
            <a:ext cx="6096000" cy="646331"/>
          </a:xfrm>
          <a:prstGeom prst="rect">
            <a:avLst/>
          </a:prstGeom>
          <a:noFill/>
        </p:spPr>
        <p:txBody>
          <a:bodyPr wrap="square">
            <a:spAutoFit/>
          </a:bodyPr>
          <a:lstStyle/>
          <a:p>
            <a:r>
              <a:rPr lang="en-IN" sz="3600" dirty="0">
                <a:latin typeface="Times New Roman" panose="02020603050405020304" pitchFamily="18" charset="0"/>
                <a:ea typeface="+mn-ea"/>
                <a:cs typeface="Times New Roman" panose="02020603050405020304" pitchFamily="18" charset="0"/>
              </a:rPr>
              <a:t>Follows</a:t>
            </a:r>
            <a:endParaRPr lang="en-IN" sz="3600" dirty="0"/>
          </a:p>
        </p:txBody>
      </p:sp>
      <p:sp>
        <p:nvSpPr>
          <p:cNvPr id="7" name="TextBox 6">
            <a:extLst>
              <a:ext uri="{FF2B5EF4-FFF2-40B4-BE49-F238E27FC236}">
                <a16:creationId xmlns:a16="http://schemas.microsoft.com/office/drawing/2014/main" id="{4BB0F463-6AC3-45EF-B050-AFEF31EF2668}"/>
              </a:ext>
            </a:extLst>
          </p:cNvPr>
          <p:cNvSpPr txBox="1"/>
          <p:nvPr/>
        </p:nvSpPr>
        <p:spPr>
          <a:xfrm>
            <a:off x="5819775" y="1323976"/>
            <a:ext cx="6096000" cy="5052152"/>
          </a:xfrm>
          <a:prstGeom prst="rect">
            <a:avLst/>
          </a:prstGeom>
          <a:noFill/>
        </p:spPr>
        <p:txBody>
          <a:bodyPr wrap="square">
            <a:spAutoFit/>
          </a:bodyPr>
          <a:lstStyle/>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public interface </a:t>
            </a:r>
            <a:r>
              <a:rPr lang="en-IN" sz="2200" dirty="0" err="1">
                <a:latin typeface="Times New Roman" panose="02020603050405020304" pitchFamily="18" charset="0"/>
                <a:cs typeface="Times New Roman" panose="02020603050405020304" pitchFamily="18" charset="0"/>
              </a:rPr>
              <a:t>ConvertIntToDouble</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intToDouble</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public interface </a:t>
            </a:r>
            <a:r>
              <a:rPr lang="en-IN" sz="2200" dirty="0" err="1">
                <a:latin typeface="Times New Roman" panose="02020603050405020304" pitchFamily="18" charset="0"/>
                <a:cs typeface="Times New Roman" panose="02020603050405020304" pitchFamily="18" charset="0"/>
              </a:rPr>
              <a:t>ConvertIntToChar</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intToChar</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public interface </a:t>
            </a:r>
            <a:r>
              <a:rPr lang="en-IN" sz="2200" dirty="0" err="1">
                <a:latin typeface="Times New Roman" panose="02020603050405020304" pitchFamily="18" charset="0"/>
                <a:cs typeface="Times New Roman" panose="02020603050405020304" pitchFamily="18" charset="0"/>
              </a:rPr>
              <a:t>ConvertCharToString</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charToString</a:t>
            </a:r>
            <a:r>
              <a:rPr lang="en-IN" sz="2200"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319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33BE3C-20A0-42AA-8EA2-7B78F0BBF65D}"/>
              </a:ext>
            </a:extLst>
          </p:cNvPr>
          <p:cNvSpPr>
            <a:spLocks noGrp="1"/>
          </p:cNvSpPr>
          <p:nvPr>
            <p:ph type="title"/>
          </p:nvPr>
        </p:nvSpPr>
        <p:spPr>
          <a:xfrm>
            <a:off x="643467" y="321734"/>
            <a:ext cx="10905066" cy="1135737"/>
          </a:xfrm>
        </p:spPr>
        <p:txBody>
          <a:bodyPr>
            <a:normAutofit/>
          </a:bodyPr>
          <a:lstStyle/>
          <a:p>
            <a:r>
              <a:rPr lang="en-IN" sz="3600" dirty="0">
                <a:latin typeface="Times New Roman" panose="02020603050405020304" pitchFamily="18" charset="0"/>
                <a:ea typeface="+mn-ea"/>
                <a:cs typeface="Times New Roman" panose="02020603050405020304" pitchFamily="18" charset="0"/>
              </a:rPr>
              <a:t>Dependency Inversion Principle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F3E2B3-D2ED-BE12-934D-2609B5B8D69B}"/>
              </a:ext>
            </a:extLst>
          </p:cNvPr>
          <p:cNvGraphicFramePr>
            <a:graphicFrameLocks noGrp="1"/>
          </p:cNvGraphicFramePr>
          <p:nvPr>
            <p:ph idx="1"/>
            <p:extLst>
              <p:ext uri="{D42A27DB-BD31-4B8C-83A1-F6EECF244321}">
                <p14:modId xmlns:p14="http://schemas.microsoft.com/office/powerpoint/2010/main" val="30989683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2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B96D9-064A-460E-9714-9FA0C49167C4}"/>
              </a:ext>
            </a:extLst>
          </p:cNvPr>
          <p:cNvSpPr>
            <a:spLocks noGrp="1"/>
          </p:cNvSpPr>
          <p:nvPr>
            <p:ph type="title"/>
          </p:nvPr>
        </p:nvSpPr>
        <p:spPr>
          <a:xfrm>
            <a:off x="643467" y="1698171"/>
            <a:ext cx="3962061" cy="4516360"/>
          </a:xfrm>
        </p:spPr>
        <p:txBody>
          <a:bodyPr anchor="t">
            <a:norm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4CF120-1BA7-4924-95DE-9FF68AFF20CC}"/>
              </a:ext>
            </a:extLst>
          </p:cNvPr>
          <p:cNvSpPr>
            <a:spLocks noGrp="1"/>
          </p:cNvSpPr>
          <p:nvPr>
            <p:ph idx="1"/>
          </p:nvPr>
        </p:nvSpPr>
        <p:spPr>
          <a:xfrm>
            <a:off x="3992359" y="1861013"/>
            <a:ext cx="7660787" cy="3159761"/>
          </a:xfrm>
        </p:spPr>
        <p:txBody>
          <a:bodyPr>
            <a:normAutofit/>
          </a:bodyPr>
          <a:lstStyle/>
          <a:p>
            <a:r>
              <a:rPr lang="en-US" sz="2200" b="1" i="0" dirty="0">
                <a:effectLst/>
                <a:latin typeface="Times New Roman" panose="02020603050405020304" pitchFamily="18" charset="0"/>
                <a:cs typeface="Times New Roman" panose="02020603050405020304" pitchFamily="18" charset="0"/>
              </a:rPr>
              <a:t>SOLID principles</a:t>
            </a:r>
            <a:r>
              <a:rPr lang="en-US" sz="2200" b="0" i="0" dirty="0">
                <a:effectLst/>
                <a:latin typeface="Times New Roman" panose="02020603050405020304" pitchFamily="18" charset="0"/>
                <a:cs typeface="Times New Roman" panose="02020603050405020304" pitchFamily="18" charset="0"/>
              </a:rPr>
              <a:t> are an object-oriented approach that are applied to software structure design. </a:t>
            </a:r>
          </a:p>
          <a:p>
            <a:pPr marL="0" indent="0">
              <a:buNone/>
            </a:pP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It is conceptualized by </a:t>
            </a:r>
            <a:r>
              <a:rPr lang="en-US" sz="2200" b="1" i="0" dirty="0">
                <a:effectLst/>
                <a:latin typeface="Times New Roman" panose="02020603050405020304" pitchFamily="18" charset="0"/>
                <a:cs typeface="Times New Roman" panose="02020603050405020304" pitchFamily="18" charset="0"/>
              </a:rPr>
              <a:t>Robert C. Martin</a:t>
            </a:r>
            <a:r>
              <a:rPr lang="en-US" sz="2200" b="0" i="0" dirty="0">
                <a:effectLst/>
                <a:latin typeface="Times New Roman" panose="02020603050405020304" pitchFamily="18" charset="0"/>
                <a:cs typeface="Times New Roman" panose="02020603050405020304" pitchFamily="18" charset="0"/>
              </a:rPr>
              <a:t> . </a:t>
            </a:r>
          </a:p>
          <a:p>
            <a:pPr marL="0" indent="0">
              <a:buNone/>
            </a:pP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It also ensures that the software is modular, easy to understand, debug, and refactor. </a:t>
            </a:r>
            <a:endParaRPr lang="en-IN" sz="2200" dirty="0">
              <a:latin typeface="Times New Roman" panose="02020603050405020304" pitchFamily="18" charset="0"/>
              <a:cs typeface="Times New Roman" panose="02020603050405020304" pitchFamily="18" charset="0"/>
            </a:endParaRP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972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3CBE341-143A-4FC4-8C74-0FFF636E18B3}"/>
              </a:ext>
            </a:extLst>
          </p:cNvPr>
          <p:cNvSpPr>
            <a:spLocks noGrp="1"/>
          </p:cNvSpPr>
          <p:nvPr>
            <p:ph idx="1"/>
          </p:nvPr>
        </p:nvSpPr>
        <p:spPr>
          <a:xfrm>
            <a:off x="643467" y="1698170"/>
            <a:ext cx="9257634" cy="4516361"/>
          </a:xfrm>
        </p:spPr>
        <p:txBody>
          <a:bodyPr>
            <a:normAutofit/>
          </a:bodyPr>
          <a:lstStyle/>
          <a:p>
            <a:r>
              <a:rPr lang="en-US" sz="2200">
                <a:latin typeface="Times New Roman" panose="02020603050405020304" pitchFamily="18" charset="0"/>
                <a:cs typeface="Times New Roman" panose="02020603050405020304" pitchFamily="18" charset="0"/>
              </a:rPr>
              <a:t>The word SOLID acronym for:</a:t>
            </a:r>
          </a:p>
          <a:p>
            <a:pPr marL="0" indent="0">
              <a:buNone/>
            </a:pPr>
            <a:endParaRPr lang="en-US" sz="22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	Single Responsibility Principle (SRP)</a:t>
            </a:r>
          </a:p>
          <a:p>
            <a:pPr marL="0"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	Open-Closed Principle (OCP)</a:t>
            </a:r>
          </a:p>
          <a:p>
            <a:pPr marL="0"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	Liskov Substitution Principle (LSP)</a:t>
            </a:r>
          </a:p>
          <a:p>
            <a:pPr marL="0"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	Interface Segregation Principle (ISP)</a:t>
            </a:r>
          </a:p>
          <a:p>
            <a:pPr marL="0" indent="0">
              <a:buFont typeface="Arial" panose="020B0604020202020204" pitchFamily="34" charset="0"/>
              <a:buNone/>
            </a:pPr>
            <a:r>
              <a:rPr lang="en-US" sz="2200">
                <a:latin typeface="Times New Roman" panose="02020603050405020304" pitchFamily="18" charset="0"/>
                <a:cs typeface="Times New Roman" panose="02020603050405020304" pitchFamily="18" charset="0"/>
              </a:rPr>
              <a:t>	Dependency Inversion Principle (DIP)</a:t>
            </a:r>
          </a:p>
          <a:p>
            <a:endParaRPr lang="en-IN" sz="2000" dirty="0"/>
          </a:p>
        </p:txBody>
      </p:sp>
      <p:sp>
        <p:nvSpPr>
          <p:cNvPr id="27"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444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A24245-1E4C-41E4-BBA8-63BF2E41D105}"/>
              </a:ext>
            </a:extLst>
          </p:cNvPr>
          <p:cNvSpPr>
            <a:spLocks noGrp="1"/>
          </p:cNvSpPr>
          <p:nvPr>
            <p:ph type="title"/>
          </p:nvPr>
        </p:nvSpPr>
        <p:spPr>
          <a:xfrm>
            <a:off x="391378" y="320675"/>
            <a:ext cx="11407487" cy="1325563"/>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Single Responsibility Principle : </a:t>
            </a:r>
          </a:p>
        </p:txBody>
      </p:sp>
      <p:graphicFrame>
        <p:nvGraphicFramePr>
          <p:cNvPr id="14" name="Content Placeholder 2">
            <a:extLst>
              <a:ext uri="{FF2B5EF4-FFF2-40B4-BE49-F238E27FC236}">
                <a16:creationId xmlns:a16="http://schemas.microsoft.com/office/drawing/2014/main" id="{BF7505B6-4375-DEC0-9A0C-4CD59E1BC66D}"/>
              </a:ext>
            </a:extLst>
          </p:cNvPr>
          <p:cNvGraphicFramePr>
            <a:graphicFrameLocks noGrp="1"/>
          </p:cNvGraphicFramePr>
          <p:nvPr>
            <p:ph idx="1"/>
            <p:extLst>
              <p:ext uri="{D42A27DB-BD31-4B8C-83A1-F6EECF244321}">
                <p14:modId xmlns:p14="http://schemas.microsoft.com/office/powerpoint/2010/main" val="2219427209"/>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31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28E87D-EBAE-4E97-8530-2F3E05E99126}"/>
              </a:ext>
            </a:extLst>
          </p:cNvPr>
          <p:cNvSpPr>
            <a:spLocks noGrp="1"/>
          </p:cNvSpPr>
          <p:nvPr>
            <p:ph type="title"/>
          </p:nvPr>
        </p:nvSpPr>
        <p:spPr>
          <a:xfrm>
            <a:off x="643467" y="321734"/>
            <a:ext cx="10905066" cy="1135737"/>
          </a:xfrm>
        </p:spPr>
        <p:txBody>
          <a:bodyPr>
            <a:normAutofit/>
          </a:bodyPr>
          <a:lstStyle/>
          <a:p>
            <a:r>
              <a:rPr lang="en-IN" sz="3600" dirty="0">
                <a:latin typeface="Times New Roman" panose="02020603050405020304" pitchFamily="18" charset="0"/>
                <a:ea typeface="+mn-ea"/>
                <a:cs typeface="Times New Roman" panose="02020603050405020304" pitchFamily="18" charset="0"/>
              </a:rPr>
              <a:t>Example : </a:t>
            </a:r>
          </a:p>
        </p:txBody>
      </p:sp>
      <p:sp>
        <p:nvSpPr>
          <p:cNvPr id="3" name="Content Placeholder 2">
            <a:extLst>
              <a:ext uri="{FF2B5EF4-FFF2-40B4-BE49-F238E27FC236}">
                <a16:creationId xmlns:a16="http://schemas.microsoft.com/office/drawing/2014/main" id="{EACB1FC4-B33E-4C3B-94C3-7369BAFF10B4}"/>
              </a:ext>
            </a:extLst>
          </p:cNvPr>
          <p:cNvSpPr>
            <a:spLocks noGrp="1"/>
          </p:cNvSpPr>
          <p:nvPr>
            <p:ph idx="1"/>
          </p:nvPr>
        </p:nvSpPr>
        <p:spPr>
          <a:xfrm>
            <a:off x="643467" y="1782981"/>
            <a:ext cx="10905066" cy="4393982"/>
          </a:xfrm>
        </p:spPr>
        <p:txBody>
          <a:bodyPr>
            <a:normAutofit/>
          </a:bodyPr>
          <a:lstStyle/>
          <a:p>
            <a:pPr marL="0" indent="0" defTabSz="977900">
              <a:spcBef>
                <a:spcPct val="0"/>
              </a:spcBef>
              <a:spcAft>
                <a:spcPct val="35000"/>
              </a:spcAft>
              <a:buNone/>
            </a:pPr>
            <a:r>
              <a:rPr lang="en-US" sz="2200" dirty="0">
                <a:latin typeface="Times New Roman" panose="02020603050405020304" pitchFamily="18" charset="0"/>
                <a:cs typeface="Times New Roman" panose="02020603050405020304" pitchFamily="18" charset="0"/>
              </a:rPr>
              <a:t>Suppose, Student is a class having three methods namely </a:t>
            </a:r>
          </a:p>
          <a:p>
            <a:pPr marL="0" indent="0" defTabSz="977900">
              <a:spcBef>
                <a:spcPct val="0"/>
              </a:spcBef>
              <a:spcAft>
                <a:spcPct val="35000"/>
              </a:spcAft>
              <a:buNone/>
            </a:pPr>
            <a:r>
              <a:rPr lang="en-US" sz="2200" dirty="0" err="1">
                <a:latin typeface="Times New Roman" panose="02020603050405020304" pitchFamily="18" charset="0"/>
                <a:cs typeface="Times New Roman" panose="02020603050405020304" pitchFamily="18" charset="0"/>
              </a:rPr>
              <a:t>printDetails</a:t>
            </a:r>
            <a:r>
              <a:rPr lang="en-US" sz="2200" dirty="0">
                <a:latin typeface="Times New Roman" panose="02020603050405020304" pitchFamily="18" charset="0"/>
                <a:cs typeface="Times New Roman" panose="02020603050405020304" pitchFamily="18" charset="0"/>
              </a:rPr>
              <a:t>(),</a:t>
            </a:r>
          </a:p>
          <a:p>
            <a:pPr marL="0" indent="0" defTabSz="977900">
              <a:spcBef>
                <a:spcPct val="0"/>
              </a:spcBef>
              <a:spcAft>
                <a:spcPct val="35000"/>
              </a:spcAft>
              <a:buNone/>
            </a:pPr>
            <a:r>
              <a:rPr lang="en-US" sz="2200" dirty="0" err="1">
                <a:latin typeface="Times New Roman" panose="02020603050405020304" pitchFamily="18" charset="0"/>
                <a:cs typeface="Times New Roman" panose="02020603050405020304" pitchFamily="18" charset="0"/>
              </a:rPr>
              <a:t>calculatePercentage</a:t>
            </a:r>
            <a:r>
              <a:rPr lang="en-US" sz="2200" dirty="0">
                <a:latin typeface="Times New Roman" panose="02020603050405020304" pitchFamily="18" charset="0"/>
                <a:cs typeface="Times New Roman" panose="02020603050405020304" pitchFamily="18" charset="0"/>
              </a:rPr>
              <a:t>(),</a:t>
            </a:r>
          </a:p>
          <a:p>
            <a:pPr marL="0" indent="0" defTabSz="977900">
              <a:spcBef>
                <a:spcPct val="0"/>
              </a:spcBef>
              <a:spcAft>
                <a:spcPct val="35000"/>
              </a:spcAft>
              <a:buNone/>
            </a:pPr>
            <a:r>
              <a:rPr lang="en-US" sz="2200" dirty="0" err="1">
                <a:latin typeface="Times New Roman" panose="02020603050405020304" pitchFamily="18" charset="0"/>
                <a:cs typeface="Times New Roman" panose="02020603050405020304" pitchFamily="18" charset="0"/>
              </a:rPr>
              <a:t>addStudent</a:t>
            </a:r>
            <a:r>
              <a:rPr lang="en-US" sz="2200" dirty="0">
                <a:latin typeface="Times New Roman" panose="02020603050405020304" pitchFamily="18" charset="0"/>
                <a:cs typeface="Times New Roman" panose="02020603050405020304" pitchFamily="18" charset="0"/>
              </a:rPr>
              <a:t>()</a:t>
            </a:r>
          </a:p>
          <a:p>
            <a:pPr marL="0" indent="0" defTabSz="977900">
              <a:spcBef>
                <a:spcPct val="0"/>
              </a:spcBef>
              <a:spcAft>
                <a:spcPct val="35000"/>
              </a:spcAft>
              <a:buNone/>
            </a:pPr>
            <a:r>
              <a:rPr lang="en-US" sz="2200" dirty="0">
                <a:latin typeface="Times New Roman" panose="02020603050405020304" pitchFamily="18" charset="0"/>
                <a:cs typeface="Times New Roman" panose="02020603050405020304" pitchFamily="18" charset="0"/>
              </a:rPr>
              <a:t>Hence, the Student class has three responsibilities to print the details of students, calculate percentages, and database. By using the single responsibility principle, we can separate these functionalities into three separate classes to fulfill the goal of the principle.</a:t>
            </a:r>
            <a:endParaRPr lang="en-IN" sz="2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90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225CBD-29F3-4900-B84D-E7738432C9AD}"/>
              </a:ext>
            </a:extLst>
          </p:cNvPr>
          <p:cNvSpPr>
            <a:spLocks noGrp="1"/>
          </p:cNvSpPr>
          <p:nvPr>
            <p:ph idx="1"/>
          </p:nvPr>
        </p:nvSpPr>
        <p:spPr>
          <a:xfrm>
            <a:off x="6096000" y="643466"/>
            <a:ext cx="5452532" cy="5571065"/>
          </a:xfrm>
          <a:noFill/>
        </p:spPr>
        <p:txBody>
          <a:bodyPr anchor="ctr">
            <a:normAutofit/>
          </a:bodyPr>
          <a:lstStyle/>
          <a:p>
            <a:pPr marL="0"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public class Student  </a:t>
            </a:r>
          </a:p>
          <a:p>
            <a:pPr marL="0"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public void printDetails();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//functionality of the method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pubic void calculatePercentage();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//functionality of the method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public void addStudent();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//functionality of the method  </a:t>
            </a:r>
          </a:p>
          <a:p>
            <a:pPr marL="457200" lvl="1"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r>
              <a:rPr lang="en-US" sz="1900">
                <a:latin typeface="Times New Roman" panose="02020603050405020304" pitchFamily="18" charset="0"/>
                <a:cs typeface="Times New Roman" panose="02020603050405020304" pitchFamily="18" charset="0"/>
              </a:rPr>
              <a:t>}  </a:t>
            </a:r>
          </a:p>
          <a:p>
            <a:pPr marL="0" indent="0">
              <a:buNone/>
            </a:pP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38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07E93-BBAA-46A2-9579-A5415B0D3457}"/>
              </a:ext>
            </a:extLst>
          </p:cNvPr>
          <p:cNvSpPr>
            <a:spLocks noGrp="1"/>
          </p:cNvSpPr>
          <p:nvPr>
            <p:ph idx="1"/>
          </p:nvPr>
        </p:nvSpPr>
        <p:spPr>
          <a:xfrm>
            <a:off x="838200" y="731520"/>
            <a:ext cx="4790440" cy="5445443"/>
          </a:xfrm>
        </p:spPr>
        <p:txBody>
          <a:bodyPr>
            <a:normAutofit/>
          </a:bodyPr>
          <a:lstStyle/>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public class Student  </a:t>
            </a:r>
          </a:p>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public void </a:t>
            </a:r>
            <a:r>
              <a:rPr lang="en-US" sz="1800" dirty="0" err="1">
                <a:latin typeface="Times New Roman" panose="02020603050405020304" pitchFamily="18" charset="0"/>
                <a:cs typeface="Times New Roman" panose="02020603050405020304" pitchFamily="18" charset="0"/>
              </a:rPr>
              <a:t>addStudent</a:t>
            </a: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//functionality of the method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endParaRPr lang="en-US" sz="1800" dirty="0">
              <a:latin typeface="Times New Roman" panose="02020603050405020304" pitchFamily="18" charset="0"/>
              <a:cs typeface="Times New Roman" panose="02020603050405020304" pitchFamily="18" charset="0"/>
            </a:endParaRPr>
          </a:p>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public class </a:t>
            </a:r>
            <a:r>
              <a:rPr lang="en-US" sz="1800" dirty="0" err="1">
                <a:latin typeface="Times New Roman" panose="02020603050405020304" pitchFamily="18" charset="0"/>
                <a:cs typeface="Times New Roman" panose="02020603050405020304" pitchFamily="18" charset="0"/>
              </a:rPr>
              <a:t>PrintStudentDetails</a:t>
            </a:r>
            <a:r>
              <a:rPr lang="en-US" sz="1800" dirty="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public void </a:t>
            </a:r>
            <a:r>
              <a:rPr lang="en-US" sz="1800" dirty="0" err="1">
                <a:latin typeface="Times New Roman" panose="02020603050405020304" pitchFamily="18" charset="0"/>
                <a:cs typeface="Times New Roman" panose="02020603050405020304" pitchFamily="18" charset="0"/>
              </a:rPr>
              <a:t>printDetails</a:t>
            </a: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//functionality of the method  </a:t>
            </a:r>
          </a:p>
          <a:p>
            <a:pPr marL="457200" lvl="1"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pPr marL="0" indent="0" defTabSz="977900">
              <a:spcBef>
                <a:spcPct val="0"/>
              </a:spcBef>
              <a:spcAft>
                <a:spcPct val="35000"/>
              </a:spcAft>
              <a:buNone/>
            </a:pPr>
            <a:r>
              <a:rPr lang="en-US" sz="18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0239F0-8C33-4AA8-8C59-89FFF2379318}"/>
              </a:ext>
            </a:extLst>
          </p:cNvPr>
          <p:cNvSpPr txBox="1"/>
          <p:nvPr/>
        </p:nvSpPr>
        <p:spPr>
          <a:xfrm>
            <a:off x="6096000" y="1562100"/>
            <a:ext cx="5172075" cy="2419124"/>
          </a:xfrm>
          <a:prstGeom prst="rect">
            <a:avLst/>
          </a:prstGeom>
          <a:noFill/>
        </p:spPr>
        <p:txBody>
          <a:bodyPr wrap="square" rtlCol="0">
            <a:spAutoFit/>
          </a:bodyPr>
          <a:lstStyle/>
          <a:p>
            <a:pPr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public class Percentage  </a:t>
            </a:r>
          </a:p>
          <a:p>
            <a:pPr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  </a:t>
            </a:r>
          </a:p>
          <a:p>
            <a:pPr lvl="1"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calculatePercentage</a:t>
            </a:r>
            <a:r>
              <a:rPr lang="en-US" dirty="0">
                <a:latin typeface="Times New Roman" panose="02020603050405020304" pitchFamily="18" charset="0"/>
                <a:cs typeface="Times New Roman" panose="02020603050405020304" pitchFamily="18" charset="0"/>
              </a:rPr>
              <a:t>();  </a:t>
            </a:r>
          </a:p>
          <a:p>
            <a:pPr lvl="1"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  </a:t>
            </a:r>
          </a:p>
          <a:p>
            <a:pPr lvl="1"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//functionality of the method  </a:t>
            </a:r>
          </a:p>
          <a:p>
            <a:pPr lvl="1"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  </a:t>
            </a:r>
          </a:p>
          <a:p>
            <a:pPr defTabSz="977900">
              <a:lnSpc>
                <a:spcPct val="90000"/>
              </a:lnSpc>
              <a:spcBef>
                <a:spcPct val="0"/>
              </a:spcBef>
              <a:spcAft>
                <a:spcPct val="35000"/>
              </a:spcAft>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39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C82601-4564-4BF9-814A-A8D3B7CC2974}"/>
              </a:ext>
            </a:extLst>
          </p:cNvPr>
          <p:cNvSpPr>
            <a:spLocks noGrp="1"/>
          </p:cNvSpPr>
          <p:nvPr>
            <p:ph type="title"/>
          </p:nvPr>
        </p:nvSpPr>
        <p:spPr>
          <a:xfrm>
            <a:off x="643467" y="321734"/>
            <a:ext cx="10905066" cy="1135737"/>
          </a:xfrm>
        </p:spPr>
        <p:txBody>
          <a:bodyPr>
            <a:normAutofit/>
          </a:bodyPr>
          <a:lstStyle/>
          <a:p>
            <a:r>
              <a:rPr lang="en-IN" sz="3600">
                <a:latin typeface="Times New Roman" panose="02020603050405020304" pitchFamily="18" charset="0"/>
                <a:cs typeface="Times New Roman" panose="02020603050405020304" pitchFamily="18" charset="0"/>
              </a:rPr>
              <a:t>Open/Closed principle : </a:t>
            </a:r>
            <a:endParaRPr lang="en-IN" sz="3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E3A4FCD0-F4FC-51B4-D2AA-9437A554EE91}"/>
              </a:ext>
            </a:extLst>
          </p:cNvPr>
          <p:cNvGraphicFramePr>
            <a:graphicFrameLocks noGrp="1"/>
          </p:cNvGraphicFramePr>
          <p:nvPr>
            <p:ph idx="1"/>
            <p:extLst>
              <p:ext uri="{D42A27DB-BD31-4B8C-83A1-F6EECF244321}">
                <p14:modId xmlns:p14="http://schemas.microsoft.com/office/powerpoint/2010/main" val="2299737192"/>
              </p:ext>
            </p:extLst>
          </p:nvPr>
        </p:nvGraphicFramePr>
        <p:xfrm>
          <a:off x="838200" y="1779205"/>
          <a:ext cx="10515600" cy="439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02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984CB-79E1-4603-93C6-54623CB68531}"/>
              </a:ext>
            </a:extLst>
          </p:cNvPr>
          <p:cNvSpPr>
            <a:spLocks noGrp="1"/>
          </p:cNvSpPr>
          <p:nvPr>
            <p:ph idx="1"/>
          </p:nvPr>
        </p:nvSpPr>
        <p:spPr>
          <a:xfrm>
            <a:off x="609600" y="600075"/>
            <a:ext cx="4829175" cy="557688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//open for extension closed for modification</a:t>
            </a:r>
          </a:p>
          <a:p>
            <a:pPr marL="0" indent="0">
              <a:buNone/>
            </a:pPr>
            <a:r>
              <a:rPr lang="en-IN" sz="1800" dirty="0">
                <a:latin typeface="Times New Roman" panose="02020603050405020304" pitchFamily="18" charset="0"/>
                <a:cs typeface="Times New Roman" panose="02020603050405020304" pitchFamily="18" charset="0"/>
              </a:rPr>
              <a:t>public abstract class Shape</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public abstract double Area();</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public class Rectangle extends Shape</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public double Width ;</a:t>
            </a:r>
          </a:p>
          <a:p>
            <a:pPr marL="0" indent="0">
              <a:buNone/>
            </a:pPr>
            <a:r>
              <a:rPr lang="en-IN" sz="1800" dirty="0">
                <a:latin typeface="Times New Roman" panose="02020603050405020304" pitchFamily="18" charset="0"/>
                <a:cs typeface="Times New Roman" panose="02020603050405020304" pitchFamily="18" charset="0"/>
              </a:rPr>
              <a:t>                public double Height ;</a:t>
            </a:r>
          </a:p>
          <a:p>
            <a:pPr marL="0" indent="0">
              <a:buNone/>
            </a:pPr>
            <a:r>
              <a:rPr lang="en-IN" sz="1800" dirty="0">
                <a:latin typeface="Times New Roman" panose="02020603050405020304" pitchFamily="18" charset="0"/>
                <a:cs typeface="Times New Roman" panose="02020603050405020304" pitchFamily="18" charset="0"/>
              </a:rPr>
              <a:t>	Rectangle(double </a:t>
            </a:r>
            <a:r>
              <a:rPr lang="en-IN" sz="1800" dirty="0" err="1">
                <a:latin typeface="Times New Roman" panose="02020603050405020304" pitchFamily="18" charset="0"/>
                <a:cs typeface="Times New Roman" panose="02020603050405020304" pitchFamily="18" charset="0"/>
              </a:rPr>
              <a:t>w,double</a:t>
            </a:r>
            <a:r>
              <a:rPr lang="en-IN" sz="1800" dirty="0">
                <a:latin typeface="Times New Roman" panose="02020603050405020304" pitchFamily="18" charset="0"/>
                <a:cs typeface="Times New Roman" panose="02020603050405020304" pitchFamily="18" charset="0"/>
              </a:rPr>
              <a:t> h)</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Width = w;</a:t>
            </a:r>
          </a:p>
          <a:p>
            <a:pPr marL="0" indent="0">
              <a:buNone/>
            </a:pPr>
            <a:r>
              <a:rPr lang="en-IN" sz="1800" dirty="0">
                <a:latin typeface="Times New Roman" panose="02020603050405020304" pitchFamily="18" charset="0"/>
                <a:cs typeface="Times New Roman" panose="02020603050405020304" pitchFamily="18" charset="0"/>
              </a:rPr>
              <a:t>		Height = h;</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61E82C48-0421-443F-B750-FBCE6E799EB6}"/>
              </a:ext>
            </a:extLst>
          </p:cNvPr>
          <p:cNvSpPr txBox="1"/>
          <p:nvPr/>
        </p:nvSpPr>
        <p:spPr>
          <a:xfrm>
            <a:off x="6305550" y="600075"/>
            <a:ext cx="4914900" cy="5355312"/>
          </a:xfrm>
          <a:prstGeom prst="rect">
            <a:avLst/>
          </a:prstGeom>
          <a:noFill/>
        </p:spPr>
        <p:txBody>
          <a:bodyPr wrap="square" rtlCol="0">
            <a:spAutoFit/>
          </a:bodyPr>
          <a:lstStyle/>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public double Area()</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return Width*Height;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public class Circle extends Shape</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public double Radius ;</a:t>
            </a:r>
          </a:p>
          <a:p>
            <a:pPr marL="0" indent="0">
              <a:buNone/>
            </a:pPr>
            <a:r>
              <a:rPr lang="en-IN" sz="1800" dirty="0">
                <a:latin typeface="Times New Roman" panose="02020603050405020304" pitchFamily="18" charset="0"/>
                <a:cs typeface="Times New Roman" panose="02020603050405020304" pitchFamily="18" charset="0"/>
              </a:rPr>
              <a:t>	Circle(double r)</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Radius = r;</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public double Area()</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return Radius*Radius*</a:t>
            </a:r>
            <a:r>
              <a:rPr lang="en-IN" sz="1800" dirty="0" err="1">
                <a:latin typeface="Times New Roman" panose="02020603050405020304" pitchFamily="18" charset="0"/>
                <a:cs typeface="Times New Roman" panose="02020603050405020304" pitchFamily="18" charset="0"/>
              </a:rPr>
              <a:t>Math.PI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254069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896</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SOLID Principles</vt:lpstr>
      <vt:lpstr>Introduction</vt:lpstr>
      <vt:lpstr>PowerPoint Presentation</vt:lpstr>
      <vt:lpstr>Single Responsibility Principle : </vt:lpstr>
      <vt:lpstr>Example : </vt:lpstr>
      <vt:lpstr>PowerPoint Presentation</vt:lpstr>
      <vt:lpstr>PowerPoint Presentation</vt:lpstr>
      <vt:lpstr>Open/Closed principle : </vt:lpstr>
      <vt:lpstr>PowerPoint Presentation</vt:lpstr>
      <vt:lpstr>Liskov Substitution Principle : </vt:lpstr>
      <vt:lpstr>Why is it required to follow Liskov Substitution Principle? </vt:lpstr>
      <vt:lpstr>Code that violates LSP </vt:lpstr>
      <vt:lpstr>Code that follows LSP</vt:lpstr>
      <vt:lpstr>Advantages :   </vt:lpstr>
      <vt:lpstr>Interface Segregation Principle : </vt:lpstr>
      <vt:lpstr>PowerPoint Presentation</vt:lpstr>
      <vt:lpstr>Violates</vt:lpstr>
      <vt:lpstr>Dependency Inversion Principle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Lakshmi Athukuri</dc:creator>
  <cp:lastModifiedBy>Lakshmi Athukuri</cp:lastModifiedBy>
  <cp:revision>22</cp:revision>
  <dcterms:created xsi:type="dcterms:W3CDTF">2022-05-31T10:09:31Z</dcterms:created>
  <dcterms:modified xsi:type="dcterms:W3CDTF">2022-06-01T06:55:34Z</dcterms:modified>
</cp:coreProperties>
</file>