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2" r:id="rId3"/>
    <p:sldId id="267" r:id="rId4"/>
    <p:sldId id="270" r:id="rId5"/>
    <p:sldId id="271" r:id="rId6"/>
    <p:sldId id="274" r:id="rId7"/>
    <p:sldId id="273" r:id="rId8"/>
    <p:sldId id="275" r:id="rId9"/>
    <p:sldId id="272" r:id="rId10"/>
    <p:sldId id="266" r:id="rId11"/>
  </p:sldIdLst>
  <p:sldSz cx="12192000" cy="6858000"/>
  <p:notesSz cx="6858000" cy="9144000"/>
  <p:embeddedFontLst>
    <p:embeddedFont>
      <p:font typeface="Arial Black" panose="020B0A04020102020204" pitchFamily="34" charset="0"/>
      <p:regular r:id="rId13"/>
      <p:bold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rgbClr val="EC1C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9" name="Google Shape;89;p13" descr="A picture containing animal, reptile&#10;&#10;Description automatically generated"/>
          <p:cNvPicPr preferRelativeResize="0"/>
          <p:nvPr/>
        </p:nvPicPr>
        <p:blipFill rotWithShape="1">
          <a:blip r:embed="rId3">
            <a:alphaModFix amt="18000"/>
          </a:blip>
          <a:srcRect l="27557" t="32804" r="19028" b="32274"/>
          <a:stretch/>
        </p:blipFill>
        <p:spPr>
          <a:xfrm>
            <a:off x="0" y="2537682"/>
            <a:ext cx="12192000" cy="5634957"/>
          </a:xfrm>
          <a:prstGeom prst="rect">
            <a:avLst/>
          </a:prstGeom>
          <a:noFill/>
          <a:ln>
            <a:noFill/>
          </a:ln>
        </p:spPr>
      </p:pic>
      <p:sp>
        <p:nvSpPr>
          <p:cNvPr id="90" name="Google Shape;90;p13"/>
          <p:cNvSpPr txBox="1"/>
          <p:nvPr/>
        </p:nvSpPr>
        <p:spPr>
          <a:xfrm>
            <a:off x="1085035" y="2803291"/>
            <a:ext cx="10469655"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800"/>
              <a:buFont typeface="Arial Black"/>
              <a:buNone/>
            </a:pPr>
            <a:r>
              <a:rPr lang="es-MX" sz="4800" b="0" i="0" u="none" strike="noStrike" cap="none" dirty="0" err="1">
                <a:solidFill>
                  <a:srgbClr val="FFFFFF"/>
                </a:solidFill>
                <a:latin typeface="Arial Black"/>
                <a:ea typeface="Arial Black"/>
                <a:cs typeface="Arial Black"/>
                <a:sym typeface="Arial Black"/>
              </a:rPr>
              <a:t>Hack</a:t>
            </a:r>
            <a:r>
              <a:rPr lang="es-MX" sz="4800" b="0" i="0" u="none" strike="noStrike" cap="none" dirty="0">
                <a:solidFill>
                  <a:srgbClr val="FFFFFF"/>
                </a:solidFill>
                <a:latin typeface="Arial Black"/>
                <a:ea typeface="Arial Black"/>
                <a:cs typeface="Arial Black"/>
                <a:sym typeface="Arial Black"/>
              </a:rPr>
              <a:t> MTY 2022</a:t>
            </a:r>
            <a:br>
              <a:rPr lang="es-MX" sz="4800" b="0" i="0" u="none" strike="noStrike" cap="none" dirty="0">
                <a:solidFill>
                  <a:srgbClr val="FFFFFF"/>
                </a:solidFill>
                <a:latin typeface="Arial Black"/>
                <a:ea typeface="Arial Black"/>
                <a:cs typeface="Arial Black"/>
                <a:sym typeface="Arial Black"/>
              </a:rPr>
            </a:br>
            <a:r>
              <a:rPr lang="es-MX" sz="4800" b="0" i="0" u="none" strike="noStrike" cap="none" dirty="0">
                <a:solidFill>
                  <a:srgbClr val="FFFFFF"/>
                </a:solidFill>
                <a:latin typeface="Arial Black"/>
                <a:ea typeface="Arial Black"/>
                <a:cs typeface="Arial Black"/>
                <a:sym typeface="Arial Black"/>
              </a:rPr>
              <a:t>Reto</a:t>
            </a:r>
            <a:endParaRPr dirty="0"/>
          </a:p>
        </p:txBody>
      </p:sp>
      <p:cxnSp>
        <p:nvCxnSpPr>
          <p:cNvPr id="91" name="Google Shape;91;p13"/>
          <p:cNvCxnSpPr/>
          <p:nvPr/>
        </p:nvCxnSpPr>
        <p:spPr>
          <a:xfrm>
            <a:off x="1282609" y="4372951"/>
            <a:ext cx="2579651" cy="0"/>
          </a:xfrm>
          <a:prstGeom prst="straightConnector1">
            <a:avLst/>
          </a:prstGeom>
          <a:noFill/>
          <a:ln w="9525" cap="flat" cmpd="sng">
            <a:solidFill>
              <a:schemeClr val="lt1"/>
            </a:solidFill>
            <a:prstDash val="solid"/>
            <a:miter lim="800000"/>
            <a:headEnd type="none" w="sm" len="sm"/>
            <a:tailEnd type="none" w="sm" len="sm"/>
          </a:ln>
        </p:spPr>
      </p:cxnSp>
      <p:pic>
        <p:nvPicPr>
          <p:cNvPr id="93" name="Google Shape;93;p13"/>
          <p:cNvPicPr preferRelativeResize="0"/>
          <p:nvPr/>
        </p:nvPicPr>
        <p:blipFill rotWithShape="1">
          <a:blip r:embed="rId4">
            <a:clrChange>
              <a:clrFrom>
                <a:srgbClr val="EC1C2C"/>
              </a:clrFrom>
              <a:clrTo>
                <a:srgbClr val="EC1C2C">
                  <a:alpha val="0"/>
                </a:srgbClr>
              </a:clrTo>
            </a:clrChange>
            <a:alphaModFix/>
          </a:blip>
          <a:srcRect/>
          <a:stretch/>
        </p:blipFill>
        <p:spPr>
          <a:xfrm>
            <a:off x="2770986" y="3601330"/>
            <a:ext cx="3325014" cy="743486"/>
          </a:xfrm>
          <a:prstGeom prst="rect">
            <a:avLst/>
          </a:prstGeom>
          <a:solidFill>
            <a:srgbClr val="EC1C2C"/>
          </a:solidFill>
          <a:ln>
            <a:noFill/>
          </a:ln>
        </p:spPr>
      </p:pic>
      <p:sp>
        <p:nvSpPr>
          <p:cNvPr id="2" name="Google Shape;90;p13">
            <a:extLst>
              <a:ext uri="{FF2B5EF4-FFF2-40B4-BE49-F238E27FC236}">
                <a16:creationId xmlns:a16="http://schemas.microsoft.com/office/drawing/2014/main" id="{40526701-4ACA-ED30-5C78-BB3709F25DF9}"/>
              </a:ext>
            </a:extLst>
          </p:cNvPr>
          <p:cNvSpPr txBox="1"/>
          <p:nvPr/>
        </p:nvSpPr>
        <p:spPr>
          <a:xfrm>
            <a:off x="1221515" y="4425863"/>
            <a:ext cx="1046965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800"/>
              <a:buFont typeface="Arial Black"/>
              <a:buNone/>
            </a:pPr>
            <a:r>
              <a:rPr lang="es-MX" sz="1800" b="0" i="0" u="none" strike="noStrike" cap="none" dirty="0">
                <a:solidFill>
                  <a:srgbClr val="FFFFFF"/>
                </a:solidFill>
                <a:latin typeface="Arial Black"/>
                <a:ea typeface="Arial Black"/>
                <a:cs typeface="Arial Black"/>
                <a:sym typeface="Arial Black"/>
              </a:rPr>
              <a:t>Hackers de Monterrey</a:t>
            </a:r>
            <a:endParaRPr sz="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p:nvPr/>
        </p:nvSpPr>
        <p:spPr>
          <a:xfrm>
            <a:off x="0" y="0"/>
            <a:ext cx="12192000" cy="6858000"/>
          </a:xfrm>
          <a:prstGeom prst="rect">
            <a:avLst/>
          </a:prstGeom>
          <a:solidFill>
            <a:srgbClr val="EA0B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Google Shape;90;p13">
            <a:extLst>
              <a:ext uri="{FF2B5EF4-FFF2-40B4-BE49-F238E27FC236}">
                <a16:creationId xmlns:a16="http://schemas.microsoft.com/office/drawing/2014/main" id="{A7D8731A-C7DB-C35D-A7FB-B3EB3A14ED99}"/>
              </a:ext>
            </a:extLst>
          </p:cNvPr>
          <p:cNvSpPr txBox="1"/>
          <p:nvPr/>
        </p:nvSpPr>
        <p:spPr>
          <a:xfrm>
            <a:off x="861172" y="2644190"/>
            <a:ext cx="10469655"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4800"/>
              <a:buFont typeface="Arial Black"/>
              <a:buNone/>
            </a:pPr>
            <a:r>
              <a:rPr lang="es-MX" sz="4800" b="0" i="0" u="none" strike="noStrike" cap="none" dirty="0">
                <a:solidFill>
                  <a:srgbClr val="FFFFFF"/>
                </a:solidFill>
                <a:latin typeface="Arial Black"/>
                <a:ea typeface="Arial Black"/>
                <a:cs typeface="Arial Black"/>
                <a:sym typeface="Arial Black"/>
              </a:rPr>
              <a:t>El ser un negocio tradicional, no significa pensar como uno.</a:t>
            </a: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p:nvPr/>
        </p:nvSpPr>
        <p:spPr>
          <a:xfrm>
            <a:off x="609192" y="359992"/>
            <a:ext cx="1154399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3200" dirty="0">
                <a:solidFill>
                  <a:srgbClr val="595959"/>
                </a:solidFill>
                <a:latin typeface="Arial Black"/>
                <a:ea typeface="Arial Black"/>
                <a:cs typeface="Arial Black"/>
                <a:sym typeface="Arial Black"/>
              </a:rPr>
              <a:t>DATO PRIORITARIO</a:t>
            </a:r>
            <a:endParaRPr sz="1100" dirty="0">
              <a:solidFill>
                <a:srgbClr val="595959"/>
              </a:solidFill>
              <a:latin typeface="Calibri"/>
              <a:ea typeface="Calibri"/>
              <a:cs typeface="Calibri"/>
              <a:sym typeface="Calibri"/>
            </a:endParaRPr>
          </a:p>
        </p:txBody>
      </p:sp>
      <p:cxnSp>
        <p:nvCxnSpPr>
          <p:cNvPr id="138" name="Google Shape;138;p19"/>
          <p:cNvCxnSpPr/>
          <p:nvPr/>
        </p:nvCxnSpPr>
        <p:spPr>
          <a:xfrm>
            <a:off x="450166" y="298437"/>
            <a:ext cx="0" cy="707886"/>
          </a:xfrm>
          <a:prstGeom prst="straightConnector1">
            <a:avLst/>
          </a:prstGeom>
          <a:noFill/>
          <a:ln w="76200" cap="flat" cmpd="sng">
            <a:solidFill>
              <a:srgbClr val="EC1C2C"/>
            </a:solidFill>
            <a:prstDash val="solid"/>
            <a:miter lim="800000"/>
            <a:headEnd type="none" w="sm" len="sm"/>
            <a:tailEnd type="none" w="sm" len="sm"/>
          </a:ln>
        </p:spPr>
      </p:cxnSp>
      <p:pic>
        <p:nvPicPr>
          <p:cNvPr id="139" name="Google Shape;139;p19"/>
          <p:cNvPicPr preferRelativeResize="0"/>
          <p:nvPr/>
        </p:nvPicPr>
        <p:blipFill rotWithShape="1">
          <a:blip r:embed="rId3">
            <a:alphaModFix/>
          </a:blip>
          <a:srcRect l="73630" b="44849"/>
          <a:stretch/>
        </p:blipFill>
        <p:spPr>
          <a:xfrm>
            <a:off x="4067668" y="1089770"/>
            <a:ext cx="4627042" cy="4678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1DA7E28-8644-FE1B-AFA8-1B67015A168F}"/>
              </a:ext>
            </a:extLst>
          </p:cNvPr>
          <p:cNvPicPr>
            <a:picLocks noChangeAspect="1"/>
          </p:cNvPicPr>
          <p:nvPr/>
        </p:nvPicPr>
        <p:blipFill rotWithShape="1">
          <a:blip r:embed="rId2"/>
          <a:srcRect l="37621" t="9657" r="39153" b="6430"/>
          <a:stretch/>
        </p:blipFill>
        <p:spPr>
          <a:xfrm>
            <a:off x="327548" y="98223"/>
            <a:ext cx="2944158" cy="5980320"/>
          </a:xfrm>
          <a:prstGeom prst="rect">
            <a:avLst/>
          </a:prstGeom>
        </p:spPr>
      </p:pic>
      <p:pic>
        <p:nvPicPr>
          <p:cNvPr id="7" name="Imagen 6">
            <a:extLst>
              <a:ext uri="{FF2B5EF4-FFF2-40B4-BE49-F238E27FC236}">
                <a16:creationId xmlns:a16="http://schemas.microsoft.com/office/drawing/2014/main" id="{EBBF5C90-1853-B221-F931-948E605AA8CA}"/>
              </a:ext>
            </a:extLst>
          </p:cNvPr>
          <p:cNvPicPr>
            <a:picLocks noChangeAspect="1"/>
          </p:cNvPicPr>
          <p:nvPr/>
        </p:nvPicPr>
        <p:blipFill rotWithShape="1">
          <a:blip r:embed="rId3"/>
          <a:srcRect l="37615" t="9416" r="39192" b="6030"/>
          <a:stretch/>
        </p:blipFill>
        <p:spPr>
          <a:xfrm>
            <a:off x="8920295" y="43752"/>
            <a:ext cx="2944157" cy="6034791"/>
          </a:xfrm>
          <a:prstGeom prst="rect">
            <a:avLst/>
          </a:prstGeom>
        </p:spPr>
      </p:pic>
      <p:sp>
        <p:nvSpPr>
          <p:cNvPr id="8" name="Título 1">
            <a:extLst>
              <a:ext uri="{FF2B5EF4-FFF2-40B4-BE49-F238E27FC236}">
                <a16:creationId xmlns:a16="http://schemas.microsoft.com/office/drawing/2014/main" id="{B9390A9D-2D26-5A10-4133-7B213DC2E30A}"/>
              </a:ext>
            </a:extLst>
          </p:cNvPr>
          <p:cNvSpPr>
            <a:spLocks noGrp="1"/>
          </p:cNvSpPr>
          <p:nvPr>
            <p:ph type="title"/>
          </p:nvPr>
        </p:nvSpPr>
        <p:spPr>
          <a:xfrm>
            <a:off x="3622011" y="98223"/>
            <a:ext cx="4947978" cy="5980320"/>
          </a:xfrm>
        </p:spPr>
        <p:txBody>
          <a:bodyPr>
            <a:normAutofit/>
          </a:bodyPr>
          <a:lstStyle/>
          <a:p>
            <a:pPr algn="ctr"/>
            <a:r>
              <a:rPr lang="es-ES" sz="2800" dirty="0"/>
              <a:t>- Inicias sesión o creas tu cuenta de cliente Banorte</a:t>
            </a:r>
            <a:br>
              <a:rPr lang="es-ES" sz="2800" dirty="0"/>
            </a:br>
            <a:br>
              <a:rPr lang="es-ES" sz="2800" dirty="0"/>
            </a:br>
            <a:r>
              <a:rPr lang="es-ES" sz="2800" dirty="0"/>
              <a:t>- Llenas los datos correspondientes para crear tu cuenta de la app</a:t>
            </a:r>
            <a:br>
              <a:rPr lang="es-ES" sz="2800" dirty="0"/>
            </a:br>
            <a:br>
              <a:rPr lang="es-ES" sz="2800" dirty="0"/>
            </a:br>
            <a:r>
              <a:rPr lang="es-ES" sz="2800" dirty="0"/>
              <a:t>- Una explicación breve de las operaciones más comunes dentro de la aplicación</a:t>
            </a:r>
            <a:br>
              <a:rPr lang="es-ES" sz="2800" dirty="0"/>
            </a:br>
            <a:br>
              <a:rPr lang="es-ES" sz="2800" dirty="0"/>
            </a:br>
            <a:r>
              <a:rPr lang="es-ES" sz="2800" dirty="0"/>
              <a:t>- Quedas por tu cuenta</a:t>
            </a:r>
            <a:endParaRPr lang="es-MX" sz="2800" dirty="0"/>
          </a:p>
        </p:txBody>
      </p:sp>
    </p:spTree>
    <p:extLst>
      <p:ext uri="{BB962C8B-B14F-4D97-AF65-F5344CB8AC3E}">
        <p14:creationId xmlns:p14="http://schemas.microsoft.com/office/powerpoint/2010/main" val="66274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7F4F9D6-3927-177D-AA60-169D9C53C4A9}"/>
              </a:ext>
            </a:extLst>
          </p:cNvPr>
          <p:cNvPicPr>
            <a:picLocks noChangeAspect="1"/>
          </p:cNvPicPr>
          <p:nvPr/>
        </p:nvPicPr>
        <p:blipFill rotWithShape="1">
          <a:blip r:embed="rId2"/>
          <a:srcRect l="38831" t="11809" r="38790" b="7721"/>
          <a:stretch/>
        </p:blipFill>
        <p:spPr>
          <a:xfrm>
            <a:off x="3459587" y="127156"/>
            <a:ext cx="2922224" cy="5907633"/>
          </a:xfrm>
          <a:prstGeom prst="rect">
            <a:avLst/>
          </a:prstGeom>
        </p:spPr>
      </p:pic>
      <p:pic>
        <p:nvPicPr>
          <p:cNvPr id="4" name="Imagen 3">
            <a:extLst>
              <a:ext uri="{FF2B5EF4-FFF2-40B4-BE49-F238E27FC236}">
                <a16:creationId xmlns:a16="http://schemas.microsoft.com/office/drawing/2014/main" id="{6E38FAB5-4F4E-FC56-9A25-979CA51826E5}"/>
              </a:ext>
            </a:extLst>
          </p:cNvPr>
          <p:cNvPicPr>
            <a:picLocks noChangeAspect="1"/>
          </p:cNvPicPr>
          <p:nvPr/>
        </p:nvPicPr>
        <p:blipFill rotWithShape="1">
          <a:blip r:embed="rId3"/>
          <a:srcRect l="37615" t="9416" r="39192" b="6030"/>
          <a:stretch/>
        </p:blipFill>
        <p:spPr>
          <a:xfrm>
            <a:off x="281262" y="63578"/>
            <a:ext cx="2944157" cy="6034791"/>
          </a:xfrm>
          <a:prstGeom prst="rect">
            <a:avLst/>
          </a:prstGeom>
        </p:spPr>
      </p:pic>
      <p:sp>
        <p:nvSpPr>
          <p:cNvPr id="5" name="Título 1">
            <a:extLst>
              <a:ext uri="{FF2B5EF4-FFF2-40B4-BE49-F238E27FC236}">
                <a16:creationId xmlns:a16="http://schemas.microsoft.com/office/drawing/2014/main" id="{5840AC65-7922-A349-90C0-EC3E5F60381E}"/>
              </a:ext>
            </a:extLst>
          </p:cNvPr>
          <p:cNvSpPr txBox="1">
            <a:spLocks/>
          </p:cNvSpPr>
          <p:nvPr/>
        </p:nvSpPr>
        <p:spPr>
          <a:xfrm>
            <a:off x="6393302" y="600502"/>
            <a:ext cx="5517436" cy="5022376"/>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a:t>- La interfaz es exactamente la misma para cada uno de los clientes, independientemente de sus preferencias o tendencias. Y dicha favorece a las mismas 5 operaciones, 3 de ellas siendo las más utilizadas.</a:t>
            </a:r>
          </a:p>
          <a:p>
            <a:pPr algn="ctr"/>
            <a:endParaRPr lang="es-ES" sz="2400" dirty="0"/>
          </a:p>
          <a:p>
            <a:pPr marL="342900" indent="-342900" algn="ctr">
              <a:buFontTx/>
              <a:buChar char="-"/>
            </a:pPr>
            <a:r>
              <a:rPr lang="es-MX" sz="2400" dirty="0"/>
              <a:t>Si buscas usar las más de 95 operaciones restantes, es difícil de navegar debido a los menús que derivan en más menús, pudiendo abrumar a las personas, y si no conoces la aplicación bien, es fácil perderte de mucho.</a:t>
            </a:r>
          </a:p>
        </p:txBody>
      </p:sp>
    </p:spTree>
    <p:extLst>
      <p:ext uri="{BB962C8B-B14F-4D97-AF65-F5344CB8AC3E}">
        <p14:creationId xmlns:p14="http://schemas.microsoft.com/office/powerpoint/2010/main" val="339846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3DCB16B-DDDF-83FC-0E9D-D830144D860B}"/>
              </a:ext>
            </a:extLst>
          </p:cNvPr>
          <p:cNvSpPr txBox="1"/>
          <p:nvPr/>
        </p:nvSpPr>
        <p:spPr>
          <a:xfrm>
            <a:off x="7526214" y="1283092"/>
            <a:ext cx="436685" cy="3692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s-MX" dirty="0"/>
          </a:p>
        </p:txBody>
      </p:sp>
      <p:sp>
        <p:nvSpPr>
          <p:cNvPr id="6" name="CuadroTexto 5">
            <a:extLst>
              <a:ext uri="{FF2B5EF4-FFF2-40B4-BE49-F238E27FC236}">
                <a16:creationId xmlns:a16="http://schemas.microsoft.com/office/drawing/2014/main" id="{4DE861B5-1C3C-3D45-44BF-5D043272DBFB}"/>
              </a:ext>
            </a:extLst>
          </p:cNvPr>
          <p:cNvSpPr txBox="1"/>
          <p:nvPr/>
        </p:nvSpPr>
        <p:spPr>
          <a:xfrm>
            <a:off x="9091494" y="1274329"/>
            <a:ext cx="436685" cy="3692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s-MX" dirty="0"/>
          </a:p>
        </p:txBody>
      </p:sp>
      <p:pic>
        <p:nvPicPr>
          <p:cNvPr id="1026" name="Picture 2" descr="Ver las imágenes de origen">
            <a:extLst>
              <a:ext uri="{FF2B5EF4-FFF2-40B4-BE49-F238E27FC236}">
                <a16:creationId xmlns:a16="http://schemas.microsoft.com/office/drawing/2014/main" id="{87122221-7A4B-7B70-D768-9072F23DC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03" y="684125"/>
            <a:ext cx="5281240" cy="4768714"/>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a:extLst>
              <a:ext uri="{FF2B5EF4-FFF2-40B4-BE49-F238E27FC236}">
                <a16:creationId xmlns:a16="http://schemas.microsoft.com/office/drawing/2014/main" id="{608F0EF1-41D1-9D85-FEFD-4B067C6B88F9}"/>
              </a:ext>
            </a:extLst>
          </p:cNvPr>
          <p:cNvSpPr txBox="1">
            <a:spLocks/>
          </p:cNvSpPr>
          <p:nvPr/>
        </p:nvSpPr>
        <p:spPr>
          <a:xfrm>
            <a:off x="5527343" y="247396"/>
            <a:ext cx="6223380" cy="282335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a:t>Ya es conocido el hecho de que los bancos poseen programas de recompensas para sus clientes que poseen alguna tarjeta de crédito. Sin embargo no hay una para la aplicación, que serviría para mantener a los clientes interesados en usar de forma constante la app.</a:t>
            </a:r>
            <a:endParaRPr lang="es-MX" sz="2400" dirty="0"/>
          </a:p>
        </p:txBody>
      </p:sp>
      <p:pic>
        <p:nvPicPr>
          <p:cNvPr id="1028" name="Picture 4" descr="Ver las imágenes de origen">
            <a:extLst>
              <a:ext uri="{FF2B5EF4-FFF2-40B4-BE49-F238E27FC236}">
                <a16:creationId xmlns:a16="http://schemas.microsoft.com/office/drawing/2014/main" id="{01672C2C-E4F8-E23B-79A2-32E7C66C5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287" y="2961412"/>
            <a:ext cx="5517436" cy="312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3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49ACF4C-420B-9625-8960-6C419710DC95}"/>
              </a:ext>
            </a:extLst>
          </p:cNvPr>
          <p:cNvSpPr txBox="1"/>
          <p:nvPr/>
        </p:nvSpPr>
        <p:spPr>
          <a:xfrm>
            <a:off x="1020102" y="1341999"/>
            <a:ext cx="414997" cy="29630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s-MX" dirty="0"/>
          </a:p>
        </p:txBody>
      </p:sp>
      <p:pic>
        <p:nvPicPr>
          <p:cNvPr id="8" name="Imagen 7">
            <a:extLst>
              <a:ext uri="{FF2B5EF4-FFF2-40B4-BE49-F238E27FC236}">
                <a16:creationId xmlns:a16="http://schemas.microsoft.com/office/drawing/2014/main" id="{3399E6EE-9CC7-D073-6CDF-F0B414251FFC}"/>
              </a:ext>
            </a:extLst>
          </p:cNvPr>
          <p:cNvPicPr>
            <a:picLocks noChangeAspect="1"/>
          </p:cNvPicPr>
          <p:nvPr/>
        </p:nvPicPr>
        <p:blipFill rotWithShape="1">
          <a:blip r:embed="rId2"/>
          <a:srcRect l="23334" t="25729" r="59062" b="12760"/>
          <a:stretch/>
        </p:blipFill>
        <p:spPr>
          <a:xfrm>
            <a:off x="8886969" y="0"/>
            <a:ext cx="3112771" cy="6115029"/>
          </a:xfrm>
          <a:prstGeom prst="rect">
            <a:avLst/>
          </a:prstGeom>
        </p:spPr>
      </p:pic>
      <p:sp>
        <p:nvSpPr>
          <p:cNvPr id="9" name="Título 1">
            <a:extLst>
              <a:ext uri="{FF2B5EF4-FFF2-40B4-BE49-F238E27FC236}">
                <a16:creationId xmlns:a16="http://schemas.microsoft.com/office/drawing/2014/main" id="{5DC101EB-F1B1-3B68-D18B-BF15E66FE274}"/>
              </a:ext>
            </a:extLst>
          </p:cNvPr>
          <p:cNvSpPr txBox="1">
            <a:spLocks/>
          </p:cNvSpPr>
          <p:nvPr/>
        </p:nvSpPr>
        <p:spPr>
          <a:xfrm>
            <a:off x="192261" y="78473"/>
            <a:ext cx="8694708" cy="6036555"/>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800" dirty="0"/>
              <a:t>Una vez concluida la explicación de un sistema de recompensas. Se procederá con una encuesta para ver qué busca el usuario dentro de la aplicación, es decir, las operaciones principales del cliente. Algunas de estás pueden ser “¿Para qué utilizaría la aplicación?”, “¿Cuál es el tipo de servicios bancarios que más suele utilizar?”, “¿Cuál de estos servicios considera más importante para usted?”, que las respuestas sean opción múltiple, para así poder ir descartando los servicios menos relevantes para el usuario.</a:t>
            </a:r>
          </a:p>
          <a:p>
            <a:pPr algn="ctr"/>
            <a:endParaRPr lang="es-ES" sz="2800" dirty="0"/>
          </a:p>
          <a:p>
            <a:pPr algn="ctr"/>
            <a:r>
              <a:rPr lang="es-ES" sz="2800" dirty="0"/>
              <a:t>Los servicios que el algoritmo de la encuesta seleccione como los más importantes, serán añadidos a la barra superior principal. Para que sean de fácil acceso para el cliente.</a:t>
            </a:r>
          </a:p>
        </p:txBody>
      </p:sp>
    </p:spTree>
    <p:extLst>
      <p:ext uri="{BB962C8B-B14F-4D97-AF65-F5344CB8AC3E}">
        <p14:creationId xmlns:p14="http://schemas.microsoft.com/office/powerpoint/2010/main" val="83842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r las imágenes de origen">
            <a:extLst>
              <a:ext uri="{FF2B5EF4-FFF2-40B4-BE49-F238E27FC236}">
                <a16:creationId xmlns:a16="http://schemas.microsoft.com/office/drawing/2014/main" id="{7613FFC6-E5CD-CDDF-65D0-803D03088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4015" y="1517699"/>
            <a:ext cx="3058082" cy="382260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C879B56-1552-0D3C-E4E1-DB416CF57A60}"/>
              </a:ext>
            </a:extLst>
          </p:cNvPr>
          <p:cNvPicPr>
            <a:picLocks noChangeAspect="1"/>
          </p:cNvPicPr>
          <p:nvPr/>
        </p:nvPicPr>
        <p:blipFill rotWithShape="1">
          <a:blip r:embed="rId3"/>
          <a:srcRect l="73385" t="37328" r="3538" b="6906"/>
          <a:stretch/>
        </p:blipFill>
        <p:spPr>
          <a:xfrm>
            <a:off x="369902" y="427050"/>
            <a:ext cx="3983733" cy="5412480"/>
          </a:xfrm>
          <a:prstGeom prst="rect">
            <a:avLst/>
          </a:prstGeom>
        </p:spPr>
      </p:pic>
      <p:sp>
        <p:nvSpPr>
          <p:cNvPr id="4" name="Título 1">
            <a:extLst>
              <a:ext uri="{FF2B5EF4-FFF2-40B4-BE49-F238E27FC236}">
                <a16:creationId xmlns:a16="http://schemas.microsoft.com/office/drawing/2014/main" id="{5D948F50-E172-62B8-92AC-B3FDC09328F9}"/>
              </a:ext>
            </a:extLst>
          </p:cNvPr>
          <p:cNvSpPr txBox="1">
            <a:spLocks/>
          </p:cNvSpPr>
          <p:nvPr/>
        </p:nvSpPr>
        <p:spPr>
          <a:xfrm>
            <a:off x="9440071" y="646227"/>
            <a:ext cx="1705970" cy="57147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a:t>Ejemplo:</a:t>
            </a:r>
            <a:endParaRPr lang="es-MX" sz="2400" dirty="0"/>
          </a:p>
        </p:txBody>
      </p:sp>
      <p:sp>
        <p:nvSpPr>
          <p:cNvPr id="5" name="Título 1">
            <a:extLst>
              <a:ext uri="{FF2B5EF4-FFF2-40B4-BE49-F238E27FC236}">
                <a16:creationId xmlns:a16="http://schemas.microsoft.com/office/drawing/2014/main" id="{41740A1A-70DC-D913-5F20-8A1F448F119F}"/>
              </a:ext>
            </a:extLst>
          </p:cNvPr>
          <p:cNvSpPr txBox="1">
            <a:spLocks/>
          </p:cNvSpPr>
          <p:nvPr/>
        </p:nvSpPr>
        <p:spPr>
          <a:xfrm>
            <a:off x="4430127" y="646227"/>
            <a:ext cx="4257396" cy="4841060"/>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a:t>Luego tendríamos una asistente virtual que de guía por la plataforma.</a:t>
            </a:r>
          </a:p>
          <a:p>
            <a:pPr algn="ctr"/>
            <a:endParaRPr lang="es-ES" sz="2400" dirty="0"/>
          </a:p>
          <a:p>
            <a:pPr algn="ctr"/>
            <a:r>
              <a:rPr lang="es-ES" sz="2400" dirty="0"/>
              <a:t>Banorte ya posee una asistente virtual, Maya, sin embargo dicha carece de algún avatar que sea llamativo y capte la atención del usuario. Aparte de que Maya de momento solo está para resolver dudas especificas, no para dar una introducción a la plataforma.</a:t>
            </a:r>
            <a:endParaRPr lang="es-MX" sz="2400" dirty="0"/>
          </a:p>
        </p:txBody>
      </p:sp>
    </p:spTree>
    <p:extLst>
      <p:ext uri="{BB962C8B-B14F-4D97-AF65-F5344CB8AC3E}">
        <p14:creationId xmlns:p14="http://schemas.microsoft.com/office/powerpoint/2010/main" val="13290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1A8BC15-0AAF-19EB-E491-096674E29483}"/>
              </a:ext>
            </a:extLst>
          </p:cNvPr>
          <p:cNvPicPr>
            <a:picLocks noChangeAspect="1"/>
          </p:cNvPicPr>
          <p:nvPr/>
        </p:nvPicPr>
        <p:blipFill rotWithShape="1">
          <a:blip r:embed="rId2"/>
          <a:srcRect l="38831" t="11809" r="38790" b="7721"/>
          <a:stretch/>
        </p:blipFill>
        <p:spPr>
          <a:xfrm>
            <a:off x="505372" y="141224"/>
            <a:ext cx="2922224" cy="5907633"/>
          </a:xfrm>
          <a:prstGeom prst="rect">
            <a:avLst/>
          </a:prstGeom>
        </p:spPr>
      </p:pic>
      <p:sp>
        <p:nvSpPr>
          <p:cNvPr id="4" name="Título 1">
            <a:extLst>
              <a:ext uri="{FF2B5EF4-FFF2-40B4-BE49-F238E27FC236}">
                <a16:creationId xmlns:a16="http://schemas.microsoft.com/office/drawing/2014/main" id="{5D43A200-E945-D80A-CB60-7925620DF2EC}"/>
              </a:ext>
            </a:extLst>
          </p:cNvPr>
          <p:cNvSpPr txBox="1">
            <a:spLocks/>
          </p:cNvSpPr>
          <p:nvPr/>
        </p:nvSpPr>
        <p:spPr>
          <a:xfrm>
            <a:off x="3784210" y="141225"/>
            <a:ext cx="8018584" cy="601962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a:t>Maya sería de utilidad para enseñar al usuario como acceder y utilizar las más de 100 operaciones que puedes hacer utilizando la aplicación. Para que así el usuario conozca todo lo que app de Banorte tiene para ofrecer.</a:t>
            </a:r>
          </a:p>
          <a:p>
            <a:pPr algn="ctr"/>
            <a:endParaRPr lang="es-ES" sz="2400" dirty="0"/>
          </a:p>
          <a:p>
            <a:pPr algn="ctr"/>
            <a:r>
              <a:rPr lang="es-ES" sz="2400" dirty="0"/>
              <a:t>Cuando entres a un nuevo menú, o a una nueva función por primera vez, Maya aparecerá para explicarte a que servicios puedes acceder y una breve explicación de los mismos (en caso de un menú), o sobre como realizar la operación correspondiente, (en caso de una función).</a:t>
            </a:r>
          </a:p>
          <a:p>
            <a:pPr algn="ctr"/>
            <a:endParaRPr lang="es-ES" sz="2400" dirty="0"/>
          </a:p>
          <a:p>
            <a:pPr algn="ctr"/>
            <a:r>
              <a:rPr lang="es-ES" sz="2400" dirty="0"/>
              <a:t>También habrá un pequeño botón en cada página para poder llamar a Maya, y que te explique de nuevo la página, en caso de que quieras ver la información de nuevo.</a:t>
            </a:r>
            <a:endParaRPr lang="es-MX" sz="2400" dirty="0"/>
          </a:p>
        </p:txBody>
      </p:sp>
    </p:spTree>
    <p:extLst>
      <p:ext uri="{BB962C8B-B14F-4D97-AF65-F5344CB8AC3E}">
        <p14:creationId xmlns:p14="http://schemas.microsoft.com/office/powerpoint/2010/main" val="36232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28AA06-9C04-5EFA-E91D-8CA58FAF424D}"/>
              </a:ext>
            </a:extLst>
          </p:cNvPr>
          <p:cNvPicPr>
            <a:picLocks noChangeAspect="1"/>
          </p:cNvPicPr>
          <p:nvPr/>
        </p:nvPicPr>
        <p:blipFill rotWithShape="1">
          <a:blip r:embed="rId2"/>
          <a:srcRect l="23334" t="25729" r="59062" b="12760"/>
          <a:stretch/>
        </p:blipFill>
        <p:spPr>
          <a:xfrm>
            <a:off x="488557" y="0"/>
            <a:ext cx="3112771" cy="6115029"/>
          </a:xfrm>
          <a:prstGeom prst="rect">
            <a:avLst/>
          </a:prstGeom>
        </p:spPr>
      </p:pic>
      <p:sp>
        <p:nvSpPr>
          <p:cNvPr id="4" name="Título 1">
            <a:extLst>
              <a:ext uri="{FF2B5EF4-FFF2-40B4-BE49-F238E27FC236}">
                <a16:creationId xmlns:a16="http://schemas.microsoft.com/office/drawing/2014/main" id="{BE8CAFD5-18C8-0890-3AFC-AB56897BBE31}"/>
              </a:ext>
            </a:extLst>
          </p:cNvPr>
          <p:cNvSpPr txBox="1">
            <a:spLocks/>
          </p:cNvSpPr>
          <p:nvPr/>
        </p:nvSpPr>
        <p:spPr>
          <a:xfrm>
            <a:off x="3601328" y="633447"/>
            <a:ext cx="5317589" cy="484813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2400" dirty="0"/>
              <a:t>Las notificaciones solo indican el estatuto de varias operaciones. Como recargas, transacciones, facturación, entre otras. Aparte de la información que proveen, no aportan nada de verdadero interés para el usuario.</a:t>
            </a:r>
          </a:p>
          <a:p>
            <a:pPr algn="ctr"/>
            <a:endParaRPr lang="es-ES" sz="2400" dirty="0"/>
          </a:p>
          <a:p>
            <a:pPr algn="ctr"/>
            <a:r>
              <a:rPr lang="es-ES" sz="2400" dirty="0"/>
              <a:t>En estas podrían ponerse las promociones y ofertas vigentes relevantes para el usuario. En lugar de que este que tenga que buscarlas activamente.</a:t>
            </a:r>
            <a:endParaRPr lang="es-MX" sz="2400" dirty="0"/>
          </a:p>
        </p:txBody>
      </p:sp>
      <p:pic>
        <p:nvPicPr>
          <p:cNvPr id="5" name="Imagen 4">
            <a:extLst>
              <a:ext uri="{FF2B5EF4-FFF2-40B4-BE49-F238E27FC236}">
                <a16:creationId xmlns:a16="http://schemas.microsoft.com/office/drawing/2014/main" id="{1CEED469-A5CD-44E3-A483-13F307607F72}"/>
              </a:ext>
            </a:extLst>
          </p:cNvPr>
          <p:cNvPicPr>
            <a:picLocks noChangeAspect="1"/>
          </p:cNvPicPr>
          <p:nvPr/>
        </p:nvPicPr>
        <p:blipFill rotWithShape="1">
          <a:blip r:embed="rId3"/>
          <a:srcRect l="38831" t="11809" r="38790" b="7721"/>
          <a:stretch/>
        </p:blipFill>
        <p:spPr>
          <a:xfrm>
            <a:off x="9063452" y="103697"/>
            <a:ext cx="2922224" cy="5907633"/>
          </a:xfrm>
          <a:prstGeom prst="rect">
            <a:avLst/>
          </a:prstGeom>
        </p:spPr>
      </p:pic>
      <p:sp>
        <p:nvSpPr>
          <p:cNvPr id="7" name="Elipse 6">
            <a:extLst>
              <a:ext uri="{FF2B5EF4-FFF2-40B4-BE49-F238E27FC236}">
                <a16:creationId xmlns:a16="http://schemas.microsoft.com/office/drawing/2014/main" id="{949E84CA-99FB-AA4F-978A-8D59D3741DF7}"/>
              </a:ext>
            </a:extLst>
          </p:cNvPr>
          <p:cNvSpPr/>
          <p:nvPr/>
        </p:nvSpPr>
        <p:spPr>
          <a:xfrm>
            <a:off x="10114671" y="3429000"/>
            <a:ext cx="829994" cy="8053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479278187"/>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575</Words>
  <Application>Microsoft Office PowerPoint</Application>
  <PresentationFormat>Panorámica</PresentationFormat>
  <Paragraphs>25</Paragraphs>
  <Slides>10</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 Black</vt:lpstr>
      <vt:lpstr>Calibri</vt:lpstr>
      <vt:lpstr>Arial</vt:lpstr>
      <vt:lpstr>Tema de Office</vt:lpstr>
      <vt:lpstr>Presentación de PowerPoint</vt:lpstr>
      <vt:lpstr>Presentación de PowerPoint</vt:lpstr>
      <vt:lpstr>- Inicias sesión o creas tu cuenta de cliente Banorte  - Llenas los datos correspondientes para crear tu cuenta de la app  - Una explicación breve de las operaciones más comunes dentro de la aplicación  - Quedas por tu cuenta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Alejandro Negrete Pasaye</cp:lastModifiedBy>
  <cp:revision>2</cp:revision>
  <dcterms:modified xsi:type="dcterms:W3CDTF">2022-09-25T08:53:00Z</dcterms:modified>
</cp:coreProperties>
</file>