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6887C5-A84D-4619-8DAA-FD1F8772C9B7}" type="datetimeFigureOut">
              <a:rPr lang="es-CR" smtClean="0"/>
              <a:t>19/11/2022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124736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6887C5-A84D-4619-8DAA-FD1F8772C9B7}" type="datetimeFigureOut">
              <a:rPr lang="es-CR" smtClean="0"/>
              <a:t>19/11/2022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6226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6887C5-A84D-4619-8DAA-FD1F8772C9B7}" type="datetimeFigureOut">
              <a:rPr lang="es-CR" smtClean="0"/>
              <a:t>19/11/2022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362484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6887C5-A84D-4619-8DAA-FD1F8772C9B7}" type="datetimeFigureOut">
              <a:rPr lang="es-CR" smtClean="0"/>
              <a:t>19/11/2022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1EBEC0-66D6-4716-B533-834E2A2D0599}" type="slidenum">
              <a:rPr lang="es-CR" smtClean="0"/>
              <a:t>‹Nº›</a:t>
            </a:fld>
            <a:endParaRPr lang="es-C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121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6887C5-A84D-4619-8DAA-FD1F8772C9B7}" type="datetimeFigureOut">
              <a:rPr lang="es-CR" smtClean="0"/>
              <a:t>19/11/2022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186880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C6887C5-A84D-4619-8DAA-FD1F8772C9B7}" type="datetimeFigureOut">
              <a:rPr lang="es-CR" smtClean="0"/>
              <a:t>19/11/2022</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3685964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C6887C5-A84D-4619-8DAA-FD1F8772C9B7}" type="datetimeFigureOut">
              <a:rPr lang="es-CR" smtClean="0"/>
              <a:t>19/11/2022</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322988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6887C5-A84D-4619-8DAA-FD1F8772C9B7}" type="datetimeFigureOut">
              <a:rPr lang="es-CR" smtClean="0"/>
              <a:t>19/11/2022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3116368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6887C5-A84D-4619-8DAA-FD1F8772C9B7}" type="datetimeFigureOut">
              <a:rPr lang="es-CR" smtClean="0"/>
              <a:t>19/11/2022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20670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6887C5-A84D-4619-8DAA-FD1F8772C9B7}" type="datetimeFigureOut">
              <a:rPr lang="es-CR" smtClean="0"/>
              <a:t>19/11/2022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71980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C6887C5-A84D-4619-8DAA-FD1F8772C9B7}" type="datetimeFigureOut">
              <a:rPr lang="es-CR" smtClean="0"/>
              <a:t>19/11/2022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391196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6887C5-A84D-4619-8DAA-FD1F8772C9B7}" type="datetimeFigureOut">
              <a:rPr lang="es-CR" smtClean="0"/>
              <a:t>19/11/2022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40417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6887C5-A84D-4619-8DAA-FD1F8772C9B7}" type="datetimeFigureOut">
              <a:rPr lang="es-CR" smtClean="0"/>
              <a:t>19/11/2022</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141285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6887C5-A84D-4619-8DAA-FD1F8772C9B7}" type="datetimeFigureOut">
              <a:rPr lang="es-CR" smtClean="0"/>
              <a:t>19/11/2022</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284437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887C5-A84D-4619-8DAA-FD1F8772C9B7}" type="datetimeFigureOut">
              <a:rPr lang="es-CR" smtClean="0"/>
              <a:t>19/11/2022</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101906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6887C5-A84D-4619-8DAA-FD1F8772C9B7}" type="datetimeFigureOut">
              <a:rPr lang="es-CR" smtClean="0"/>
              <a:t>19/11/2022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161865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C6887C5-A84D-4619-8DAA-FD1F8772C9B7}" type="datetimeFigureOut">
              <a:rPr lang="es-CR" smtClean="0"/>
              <a:t>19/11/2022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1EBEC0-66D6-4716-B533-834E2A2D0599}" type="slidenum">
              <a:rPr lang="es-CR" smtClean="0"/>
              <a:t>‹Nº›</a:t>
            </a:fld>
            <a:endParaRPr lang="es-CR"/>
          </a:p>
        </p:txBody>
      </p:sp>
    </p:spTree>
    <p:extLst>
      <p:ext uri="{BB962C8B-B14F-4D97-AF65-F5344CB8AC3E}">
        <p14:creationId xmlns:p14="http://schemas.microsoft.com/office/powerpoint/2010/main" val="46847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C6887C5-A84D-4619-8DAA-FD1F8772C9B7}" type="datetimeFigureOut">
              <a:rPr lang="es-CR" smtClean="0"/>
              <a:t>19/11/2022</a:t>
            </a:fld>
            <a:endParaRPr lang="es-C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C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1EBEC0-66D6-4716-B533-834E2A2D0599}" type="slidenum">
              <a:rPr lang="es-CR" smtClean="0"/>
              <a:t>‹Nº›</a:t>
            </a:fld>
            <a:endParaRPr lang="es-CR"/>
          </a:p>
        </p:txBody>
      </p:sp>
    </p:spTree>
    <p:extLst>
      <p:ext uri="{BB962C8B-B14F-4D97-AF65-F5344CB8AC3E}">
        <p14:creationId xmlns:p14="http://schemas.microsoft.com/office/powerpoint/2010/main" val="1675382820"/>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1EFB2B2-8E82-4E8F-4086-4EDE35DCCBE5}"/>
              </a:ext>
            </a:extLst>
          </p:cNvPr>
          <p:cNvSpPr>
            <a:spLocks noGrp="1"/>
          </p:cNvSpPr>
          <p:nvPr>
            <p:ph type="subTitle" idx="1"/>
          </p:nvPr>
        </p:nvSpPr>
        <p:spPr>
          <a:xfrm>
            <a:off x="1524000" y="401782"/>
            <a:ext cx="9144000" cy="5126182"/>
          </a:xfrm>
        </p:spPr>
        <p:txBody>
          <a:bodyPr>
            <a:normAutofit/>
          </a:bodyPr>
          <a:lstStyle/>
          <a:p>
            <a:r>
              <a:rPr lang="es-ES" sz="3600" dirty="0"/>
              <a:t>Universidad Politécnica Internacional</a:t>
            </a:r>
          </a:p>
          <a:p>
            <a:r>
              <a:rPr lang="es-ES" sz="3600" dirty="0"/>
              <a:t>Profesor: Ricardo Monge</a:t>
            </a:r>
          </a:p>
          <a:p>
            <a:r>
              <a:rPr lang="es-ES" sz="3600" dirty="0"/>
              <a:t>Estudiante: Anthony Madrigal Monge</a:t>
            </a:r>
          </a:p>
          <a:p>
            <a:r>
              <a:rPr lang="es-ES" sz="3600" dirty="0"/>
              <a:t>Segundo Examen Parcial</a:t>
            </a:r>
          </a:p>
          <a:p>
            <a:r>
              <a:rPr lang="es-ES" sz="3600" dirty="0"/>
              <a:t>Materia: Programación </a:t>
            </a:r>
            <a:r>
              <a:rPr lang="es-ES" sz="3600" dirty="0" err="1"/>
              <a:t>lll</a:t>
            </a:r>
            <a:endParaRPr lang="es-ES" sz="3600" dirty="0"/>
          </a:p>
          <a:p>
            <a:r>
              <a:rPr lang="es-ES" sz="3600" dirty="0" err="1"/>
              <a:t>lll</a:t>
            </a:r>
            <a:r>
              <a:rPr lang="es-ES" sz="3600" dirty="0"/>
              <a:t> Cuatrimestre</a:t>
            </a:r>
          </a:p>
          <a:p>
            <a:r>
              <a:rPr lang="es-ES" sz="3600" dirty="0"/>
              <a:t>Año: 2022</a:t>
            </a:r>
          </a:p>
        </p:txBody>
      </p:sp>
    </p:spTree>
    <p:extLst>
      <p:ext uri="{BB962C8B-B14F-4D97-AF65-F5344CB8AC3E}">
        <p14:creationId xmlns:p14="http://schemas.microsoft.com/office/powerpoint/2010/main" val="314583705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A682C0-8119-CF5D-9382-C2577E6DA98F}"/>
              </a:ext>
            </a:extLst>
          </p:cNvPr>
          <p:cNvSpPr txBox="1"/>
          <p:nvPr/>
        </p:nvSpPr>
        <p:spPr>
          <a:xfrm>
            <a:off x="2632364" y="374073"/>
            <a:ext cx="6774872" cy="769441"/>
          </a:xfrm>
          <a:prstGeom prst="rect">
            <a:avLst/>
          </a:prstGeom>
          <a:noFill/>
        </p:spPr>
        <p:txBody>
          <a:bodyPr wrap="square" rtlCol="0">
            <a:spAutoFit/>
          </a:bodyPr>
          <a:lstStyle/>
          <a:p>
            <a:r>
              <a:rPr lang="es-CR" sz="4400" dirty="0" err="1"/>
              <a:t>Languaje</a:t>
            </a:r>
            <a:r>
              <a:rPr lang="es-CR" sz="4400" dirty="0"/>
              <a:t> </a:t>
            </a:r>
            <a:r>
              <a:rPr lang="es-CR" sz="4400" dirty="0" err="1"/>
              <a:t>Integrated</a:t>
            </a:r>
            <a:r>
              <a:rPr lang="es-CR" sz="4400" dirty="0"/>
              <a:t> </a:t>
            </a:r>
            <a:r>
              <a:rPr lang="es-CR" sz="4400" dirty="0" err="1"/>
              <a:t>Query</a:t>
            </a:r>
            <a:endParaRPr lang="es-CR" sz="4400" dirty="0"/>
          </a:p>
        </p:txBody>
      </p:sp>
      <p:sp>
        <p:nvSpPr>
          <p:cNvPr id="3" name="CuadroTexto 2">
            <a:extLst>
              <a:ext uri="{FF2B5EF4-FFF2-40B4-BE49-F238E27FC236}">
                <a16:creationId xmlns:a16="http://schemas.microsoft.com/office/drawing/2014/main" id="{3D7A4D6A-6CAA-89F9-8F48-7E1642F7ADCE}"/>
              </a:ext>
            </a:extLst>
          </p:cNvPr>
          <p:cNvSpPr txBox="1"/>
          <p:nvPr/>
        </p:nvSpPr>
        <p:spPr>
          <a:xfrm>
            <a:off x="665018" y="1704109"/>
            <a:ext cx="1607127" cy="523220"/>
          </a:xfrm>
          <a:prstGeom prst="rect">
            <a:avLst/>
          </a:prstGeom>
          <a:noFill/>
        </p:spPr>
        <p:txBody>
          <a:bodyPr wrap="square" rtlCol="0">
            <a:spAutoFit/>
          </a:bodyPr>
          <a:lstStyle/>
          <a:p>
            <a:r>
              <a:rPr lang="es-CR" sz="2800" dirty="0"/>
              <a:t>-¿Qué es?</a:t>
            </a:r>
          </a:p>
        </p:txBody>
      </p:sp>
      <p:sp>
        <p:nvSpPr>
          <p:cNvPr id="4" name="CuadroTexto 3">
            <a:extLst>
              <a:ext uri="{FF2B5EF4-FFF2-40B4-BE49-F238E27FC236}">
                <a16:creationId xmlns:a16="http://schemas.microsoft.com/office/drawing/2014/main" id="{35B716AB-7003-66A6-79C5-CE29D92D464C}"/>
              </a:ext>
            </a:extLst>
          </p:cNvPr>
          <p:cNvSpPr txBox="1"/>
          <p:nvPr/>
        </p:nvSpPr>
        <p:spPr>
          <a:xfrm>
            <a:off x="983672" y="2410691"/>
            <a:ext cx="7107383" cy="461665"/>
          </a:xfrm>
          <a:prstGeom prst="rect">
            <a:avLst/>
          </a:prstGeom>
          <a:noFill/>
        </p:spPr>
        <p:txBody>
          <a:bodyPr wrap="square" rtlCol="0">
            <a:spAutoFit/>
          </a:bodyPr>
          <a:lstStyle/>
          <a:p>
            <a:r>
              <a:rPr lang="es-CR" sz="2400" dirty="0"/>
              <a:t>Un lenguaje de consulta integrado en C# y </a:t>
            </a:r>
            <a:r>
              <a:rPr lang="es-CR" sz="2400" dirty="0" err="1"/>
              <a:t>V.B.Net</a:t>
            </a:r>
            <a:r>
              <a:rPr lang="es-CR" sz="2400" dirty="0"/>
              <a:t>. </a:t>
            </a:r>
          </a:p>
        </p:txBody>
      </p:sp>
      <p:sp>
        <p:nvSpPr>
          <p:cNvPr id="5" name="CuadroTexto 4">
            <a:extLst>
              <a:ext uri="{FF2B5EF4-FFF2-40B4-BE49-F238E27FC236}">
                <a16:creationId xmlns:a16="http://schemas.microsoft.com/office/drawing/2014/main" id="{920B2BA8-ED09-C795-95E2-689C85A078AF}"/>
              </a:ext>
            </a:extLst>
          </p:cNvPr>
          <p:cNvSpPr txBox="1"/>
          <p:nvPr/>
        </p:nvSpPr>
        <p:spPr>
          <a:xfrm>
            <a:off x="665017" y="3232896"/>
            <a:ext cx="2757055" cy="523220"/>
          </a:xfrm>
          <a:prstGeom prst="rect">
            <a:avLst/>
          </a:prstGeom>
          <a:noFill/>
        </p:spPr>
        <p:txBody>
          <a:bodyPr wrap="square" rtlCol="0">
            <a:spAutoFit/>
          </a:bodyPr>
          <a:lstStyle/>
          <a:p>
            <a:r>
              <a:rPr lang="es-CR" sz="2800" dirty="0"/>
              <a:t>-¿Para que sirve?</a:t>
            </a:r>
          </a:p>
        </p:txBody>
      </p:sp>
      <p:sp>
        <p:nvSpPr>
          <p:cNvPr id="6" name="CuadroTexto 5">
            <a:extLst>
              <a:ext uri="{FF2B5EF4-FFF2-40B4-BE49-F238E27FC236}">
                <a16:creationId xmlns:a16="http://schemas.microsoft.com/office/drawing/2014/main" id="{A0325D0B-1547-784A-DB5A-A4B93FA5F3BE}"/>
              </a:ext>
            </a:extLst>
          </p:cNvPr>
          <p:cNvSpPr txBox="1"/>
          <p:nvPr/>
        </p:nvSpPr>
        <p:spPr>
          <a:xfrm>
            <a:off x="983672" y="3990110"/>
            <a:ext cx="8423564" cy="461665"/>
          </a:xfrm>
          <a:prstGeom prst="rect">
            <a:avLst/>
          </a:prstGeom>
          <a:noFill/>
        </p:spPr>
        <p:txBody>
          <a:bodyPr wrap="square" rtlCol="0">
            <a:spAutoFit/>
          </a:bodyPr>
          <a:lstStyle/>
          <a:p>
            <a:r>
              <a:rPr lang="es-CR" sz="2400" dirty="0"/>
              <a:t>Para guardar y consultar datos de diferentes orígenes de datos. </a:t>
            </a:r>
          </a:p>
        </p:txBody>
      </p:sp>
      <p:sp>
        <p:nvSpPr>
          <p:cNvPr id="7" name="CuadroTexto 6">
            <a:extLst>
              <a:ext uri="{FF2B5EF4-FFF2-40B4-BE49-F238E27FC236}">
                <a16:creationId xmlns:a16="http://schemas.microsoft.com/office/drawing/2014/main" id="{AAC71D44-F69E-5FFC-9C8B-BEF89858DCB1}"/>
              </a:ext>
            </a:extLst>
          </p:cNvPr>
          <p:cNvSpPr txBox="1"/>
          <p:nvPr/>
        </p:nvSpPr>
        <p:spPr>
          <a:xfrm>
            <a:off x="665017" y="4630671"/>
            <a:ext cx="4197928" cy="523220"/>
          </a:xfrm>
          <a:prstGeom prst="rect">
            <a:avLst/>
          </a:prstGeom>
          <a:noFill/>
        </p:spPr>
        <p:txBody>
          <a:bodyPr wrap="square" rtlCol="0">
            <a:spAutoFit/>
          </a:bodyPr>
          <a:lstStyle/>
          <a:p>
            <a:r>
              <a:rPr lang="es-CR" sz="2800" dirty="0"/>
              <a:t>-¿Desde cuando se utiliza?</a:t>
            </a:r>
          </a:p>
        </p:txBody>
      </p:sp>
      <p:sp>
        <p:nvSpPr>
          <p:cNvPr id="8" name="CuadroTexto 7">
            <a:extLst>
              <a:ext uri="{FF2B5EF4-FFF2-40B4-BE49-F238E27FC236}">
                <a16:creationId xmlns:a16="http://schemas.microsoft.com/office/drawing/2014/main" id="{2FE124CB-5373-D046-E274-6451D049AB57}"/>
              </a:ext>
            </a:extLst>
          </p:cNvPr>
          <p:cNvSpPr txBox="1"/>
          <p:nvPr/>
        </p:nvSpPr>
        <p:spPr>
          <a:xfrm>
            <a:off x="983670" y="6142032"/>
            <a:ext cx="7107383" cy="461665"/>
          </a:xfrm>
          <a:prstGeom prst="rect">
            <a:avLst/>
          </a:prstGeom>
          <a:noFill/>
        </p:spPr>
        <p:txBody>
          <a:bodyPr wrap="square" rtlCol="0">
            <a:spAutoFit/>
          </a:bodyPr>
          <a:lstStyle/>
          <a:p>
            <a:r>
              <a:rPr lang="es-CR" sz="2400" dirty="0"/>
              <a:t>Se comenzó a utilizar en la versión 3.0 de C#. </a:t>
            </a:r>
          </a:p>
        </p:txBody>
      </p:sp>
      <p:sp>
        <p:nvSpPr>
          <p:cNvPr id="9" name="CuadroTexto 8">
            <a:extLst>
              <a:ext uri="{FF2B5EF4-FFF2-40B4-BE49-F238E27FC236}">
                <a16:creationId xmlns:a16="http://schemas.microsoft.com/office/drawing/2014/main" id="{9FC46692-A652-7C3F-852A-C3B0226CBADD}"/>
              </a:ext>
            </a:extLst>
          </p:cNvPr>
          <p:cNvSpPr txBox="1"/>
          <p:nvPr/>
        </p:nvSpPr>
        <p:spPr>
          <a:xfrm>
            <a:off x="983671" y="5417129"/>
            <a:ext cx="8423564" cy="461665"/>
          </a:xfrm>
          <a:prstGeom prst="rect">
            <a:avLst/>
          </a:prstGeom>
          <a:noFill/>
        </p:spPr>
        <p:txBody>
          <a:bodyPr wrap="square" rtlCol="0">
            <a:spAutoFit/>
          </a:bodyPr>
          <a:lstStyle/>
          <a:p>
            <a:r>
              <a:rPr lang="es-CR" sz="2400" dirty="0"/>
              <a:t>Se incluyo en la versión 3.5 de la plataforma .NET Framework. </a:t>
            </a:r>
          </a:p>
        </p:txBody>
      </p:sp>
    </p:spTree>
    <p:extLst>
      <p:ext uri="{BB962C8B-B14F-4D97-AF65-F5344CB8AC3E}">
        <p14:creationId xmlns:p14="http://schemas.microsoft.com/office/powerpoint/2010/main" val="4013171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09842-4237-D74A-CE55-31FC5D46F994}"/>
              </a:ext>
            </a:extLst>
          </p:cNvPr>
          <p:cNvSpPr>
            <a:spLocks noGrp="1"/>
          </p:cNvSpPr>
          <p:nvPr>
            <p:ph type="ctrTitle"/>
          </p:nvPr>
        </p:nvSpPr>
        <p:spPr>
          <a:xfrm>
            <a:off x="1370693" y="328668"/>
            <a:ext cx="9440034" cy="1828801"/>
          </a:xfrm>
        </p:spPr>
        <p:txBody>
          <a:bodyPr>
            <a:normAutofit fontScale="90000"/>
          </a:bodyPr>
          <a:lstStyle/>
          <a:p>
            <a:r>
              <a:rPr lang="es-CR" dirty="0"/>
              <a:t>Datos de diferentes orígenes de datos a los cuales puede consultar:</a:t>
            </a:r>
          </a:p>
        </p:txBody>
      </p:sp>
      <p:sp>
        <p:nvSpPr>
          <p:cNvPr id="6" name="Rectángulo 5">
            <a:extLst>
              <a:ext uri="{FF2B5EF4-FFF2-40B4-BE49-F238E27FC236}">
                <a16:creationId xmlns:a16="http://schemas.microsoft.com/office/drawing/2014/main" id="{71AE8576-33D2-A93C-EF0A-3A10FC181F64}"/>
              </a:ext>
            </a:extLst>
          </p:cNvPr>
          <p:cNvSpPr/>
          <p:nvPr/>
        </p:nvSpPr>
        <p:spPr>
          <a:xfrm>
            <a:off x="983671" y="2874818"/>
            <a:ext cx="2493820" cy="11083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Colección de objetos</a:t>
            </a:r>
          </a:p>
        </p:txBody>
      </p:sp>
      <p:sp>
        <p:nvSpPr>
          <p:cNvPr id="8" name="Rectángulo 7">
            <a:extLst>
              <a:ext uri="{FF2B5EF4-FFF2-40B4-BE49-F238E27FC236}">
                <a16:creationId xmlns:a16="http://schemas.microsoft.com/office/drawing/2014/main" id="{A1E9462B-8121-75F3-4197-C14EEC84A4A8}"/>
              </a:ext>
            </a:extLst>
          </p:cNvPr>
          <p:cNvSpPr/>
          <p:nvPr/>
        </p:nvSpPr>
        <p:spPr>
          <a:xfrm>
            <a:off x="7342908" y="2874818"/>
            <a:ext cx="2493820" cy="11083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XML</a:t>
            </a:r>
          </a:p>
        </p:txBody>
      </p:sp>
      <p:sp>
        <p:nvSpPr>
          <p:cNvPr id="9" name="Rectángulo 8">
            <a:extLst>
              <a:ext uri="{FF2B5EF4-FFF2-40B4-BE49-F238E27FC236}">
                <a16:creationId xmlns:a16="http://schemas.microsoft.com/office/drawing/2014/main" id="{1FE75DBE-0AC5-9FC1-5FA5-95F1EEA0AF20}"/>
              </a:ext>
            </a:extLst>
          </p:cNvPr>
          <p:cNvSpPr/>
          <p:nvPr/>
        </p:nvSpPr>
        <p:spPr>
          <a:xfrm>
            <a:off x="983670" y="4842164"/>
            <a:ext cx="2493820" cy="11083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ENTIDADES</a:t>
            </a:r>
          </a:p>
        </p:txBody>
      </p:sp>
      <p:sp>
        <p:nvSpPr>
          <p:cNvPr id="10" name="Rectángulo 9">
            <a:extLst>
              <a:ext uri="{FF2B5EF4-FFF2-40B4-BE49-F238E27FC236}">
                <a16:creationId xmlns:a16="http://schemas.microsoft.com/office/drawing/2014/main" id="{796C7685-C4FD-4730-2572-E179E9513320}"/>
              </a:ext>
            </a:extLst>
          </p:cNvPr>
          <p:cNvSpPr/>
          <p:nvPr/>
        </p:nvSpPr>
        <p:spPr>
          <a:xfrm>
            <a:off x="7329053" y="4842164"/>
            <a:ext cx="2493820" cy="11083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RECORDSET</a:t>
            </a:r>
          </a:p>
        </p:txBody>
      </p:sp>
      <p:sp>
        <p:nvSpPr>
          <p:cNvPr id="11" name="Rectángulo 10">
            <a:extLst>
              <a:ext uri="{FF2B5EF4-FFF2-40B4-BE49-F238E27FC236}">
                <a16:creationId xmlns:a16="http://schemas.microsoft.com/office/drawing/2014/main" id="{BB68D1CE-E769-9BA3-D095-5AFEDE1601E1}"/>
              </a:ext>
            </a:extLst>
          </p:cNvPr>
          <p:cNvSpPr/>
          <p:nvPr/>
        </p:nvSpPr>
        <p:spPr>
          <a:xfrm>
            <a:off x="4163289" y="3768436"/>
            <a:ext cx="2493820" cy="11083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a:t>SQL BBDD</a:t>
            </a:r>
          </a:p>
        </p:txBody>
      </p:sp>
    </p:spTree>
    <p:extLst>
      <p:ext uri="{BB962C8B-B14F-4D97-AF65-F5344CB8AC3E}">
        <p14:creationId xmlns:p14="http://schemas.microsoft.com/office/powerpoint/2010/main" val="4143158621"/>
      </p:ext>
    </p:extLst>
  </p:cSld>
  <p:clrMapOvr>
    <a:masterClrMapping/>
  </p:clrMapOvr>
  <mc:AlternateContent xmlns:mc="http://schemas.openxmlformats.org/markup-compatibility/2006">
    <mc:Choice xmlns:p14="http://schemas.microsoft.com/office/powerpoint/2010/main" Requires="p14">
      <p:transition spd="slow" p14:dur="1200">
        <p:zoom/>
      </p:transition>
    </mc:Choice>
    <mc:Fallback>
      <p:transition spd="slow">
        <p:zo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C79CD2-70B7-51F1-93DC-10E16ECDBAE4}"/>
              </a:ext>
            </a:extLst>
          </p:cNvPr>
          <p:cNvSpPr>
            <a:spLocks noGrp="1"/>
          </p:cNvSpPr>
          <p:nvPr>
            <p:ph type="title"/>
          </p:nvPr>
        </p:nvSpPr>
        <p:spPr/>
        <p:txBody>
          <a:bodyPr/>
          <a:lstStyle/>
          <a:p>
            <a:r>
              <a:rPr lang="es-CR" dirty="0"/>
              <a:t>Ventajas de usar LINQ</a:t>
            </a:r>
          </a:p>
        </p:txBody>
      </p:sp>
      <p:sp>
        <p:nvSpPr>
          <p:cNvPr id="3" name="CuadroTexto 2">
            <a:extLst>
              <a:ext uri="{FF2B5EF4-FFF2-40B4-BE49-F238E27FC236}">
                <a16:creationId xmlns:a16="http://schemas.microsoft.com/office/drawing/2014/main" id="{2B7F2E8E-CEDF-3A18-CA5F-BBD02C110649}"/>
              </a:ext>
            </a:extLst>
          </p:cNvPr>
          <p:cNvSpPr txBox="1"/>
          <p:nvPr/>
        </p:nvSpPr>
        <p:spPr>
          <a:xfrm>
            <a:off x="637309" y="2036618"/>
            <a:ext cx="5458691" cy="461665"/>
          </a:xfrm>
          <a:prstGeom prst="rect">
            <a:avLst/>
          </a:prstGeom>
          <a:noFill/>
        </p:spPr>
        <p:txBody>
          <a:bodyPr wrap="square" rtlCol="0">
            <a:spAutoFit/>
          </a:bodyPr>
          <a:lstStyle/>
          <a:p>
            <a:r>
              <a:rPr lang="es-CR" sz="2400" dirty="0"/>
              <a:t>-Uniformidad en lenguajes de consulta.</a:t>
            </a:r>
          </a:p>
        </p:txBody>
      </p:sp>
      <p:sp>
        <p:nvSpPr>
          <p:cNvPr id="4" name="CuadroTexto 3">
            <a:extLst>
              <a:ext uri="{FF2B5EF4-FFF2-40B4-BE49-F238E27FC236}">
                <a16:creationId xmlns:a16="http://schemas.microsoft.com/office/drawing/2014/main" id="{9E5F222D-4AE9-8A9F-8CBE-E2DF2312A993}"/>
              </a:ext>
            </a:extLst>
          </p:cNvPr>
          <p:cNvSpPr txBox="1"/>
          <p:nvPr/>
        </p:nvSpPr>
        <p:spPr>
          <a:xfrm>
            <a:off x="631985" y="2931607"/>
            <a:ext cx="3081033" cy="461665"/>
          </a:xfrm>
          <a:prstGeom prst="rect">
            <a:avLst/>
          </a:prstGeom>
          <a:noFill/>
        </p:spPr>
        <p:txBody>
          <a:bodyPr wrap="square" rtlCol="0">
            <a:spAutoFit/>
          </a:bodyPr>
          <a:lstStyle/>
          <a:p>
            <a:r>
              <a:rPr lang="es-CR" sz="2400" dirty="0"/>
              <a:t>-Reducción de código.</a:t>
            </a:r>
          </a:p>
        </p:txBody>
      </p:sp>
      <p:sp>
        <p:nvSpPr>
          <p:cNvPr id="5" name="CuadroTexto 4">
            <a:extLst>
              <a:ext uri="{FF2B5EF4-FFF2-40B4-BE49-F238E27FC236}">
                <a16:creationId xmlns:a16="http://schemas.microsoft.com/office/drawing/2014/main" id="{D5F94870-122C-EABD-3AF8-1DA31605FA1A}"/>
              </a:ext>
            </a:extLst>
          </p:cNvPr>
          <p:cNvSpPr txBox="1"/>
          <p:nvPr/>
        </p:nvSpPr>
        <p:spPr>
          <a:xfrm>
            <a:off x="631985" y="3826596"/>
            <a:ext cx="2831651" cy="461665"/>
          </a:xfrm>
          <a:prstGeom prst="rect">
            <a:avLst/>
          </a:prstGeom>
          <a:noFill/>
        </p:spPr>
        <p:txBody>
          <a:bodyPr wrap="square" rtlCol="0">
            <a:spAutoFit/>
          </a:bodyPr>
          <a:lstStyle/>
          <a:p>
            <a:r>
              <a:rPr lang="es-CR" sz="2400" dirty="0"/>
              <a:t>-Código más legible.</a:t>
            </a:r>
          </a:p>
        </p:txBody>
      </p:sp>
      <p:sp>
        <p:nvSpPr>
          <p:cNvPr id="6" name="CuadroTexto 5">
            <a:extLst>
              <a:ext uri="{FF2B5EF4-FFF2-40B4-BE49-F238E27FC236}">
                <a16:creationId xmlns:a16="http://schemas.microsoft.com/office/drawing/2014/main" id="{4862A886-9252-64A7-5A66-3222E05ECF52}"/>
              </a:ext>
            </a:extLst>
          </p:cNvPr>
          <p:cNvSpPr txBox="1"/>
          <p:nvPr/>
        </p:nvSpPr>
        <p:spPr>
          <a:xfrm>
            <a:off x="631985" y="4721585"/>
            <a:ext cx="5907360" cy="461665"/>
          </a:xfrm>
          <a:prstGeom prst="rect">
            <a:avLst/>
          </a:prstGeom>
          <a:noFill/>
        </p:spPr>
        <p:txBody>
          <a:bodyPr wrap="square" rtlCol="0">
            <a:spAutoFit/>
          </a:bodyPr>
          <a:lstStyle/>
          <a:p>
            <a:r>
              <a:rPr lang="es-CR" sz="2400" dirty="0"/>
              <a:t>-Integración en C# (</a:t>
            </a:r>
            <a:r>
              <a:rPr lang="es-CR" sz="2400" dirty="0" err="1"/>
              <a:t>Intellisence</a:t>
            </a:r>
            <a:r>
              <a:rPr lang="es-CR" sz="2400" dirty="0"/>
              <a:t> disponible).</a:t>
            </a:r>
          </a:p>
        </p:txBody>
      </p:sp>
      <p:sp>
        <p:nvSpPr>
          <p:cNvPr id="7" name="CuadroTexto 6">
            <a:extLst>
              <a:ext uri="{FF2B5EF4-FFF2-40B4-BE49-F238E27FC236}">
                <a16:creationId xmlns:a16="http://schemas.microsoft.com/office/drawing/2014/main" id="{28DADE22-4EA0-08E8-6286-5B5E91A6D051}"/>
              </a:ext>
            </a:extLst>
          </p:cNvPr>
          <p:cNvSpPr txBox="1"/>
          <p:nvPr/>
        </p:nvSpPr>
        <p:spPr>
          <a:xfrm>
            <a:off x="631985" y="5616574"/>
            <a:ext cx="11338342" cy="461665"/>
          </a:xfrm>
          <a:prstGeom prst="rect">
            <a:avLst/>
          </a:prstGeom>
          <a:noFill/>
        </p:spPr>
        <p:txBody>
          <a:bodyPr wrap="square" rtlCol="0">
            <a:spAutoFit/>
          </a:bodyPr>
          <a:lstStyle/>
          <a:p>
            <a:r>
              <a:rPr lang="es-ES" sz="2400" dirty="0"/>
              <a:t>-La misma sintaxis LINQ se puede utilizar para consultar múltiples fuentes de datos.</a:t>
            </a:r>
            <a:endParaRPr lang="es-CR" sz="2400" dirty="0"/>
          </a:p>
        </p:txBody>
      </p:sp>
    </p:spTree>
    <p:extLst>
      <p:ext uri="{BB962C8B-B14F-4D97-AF65-F5344CB8AC3E}">
        <p14:creationId xmlns:p14="http://schemas.microsoft.com/office/powerpoint/2010/main" val="16515720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BE7AE-A760-E128-FAB3-31BB04267A7E}"/>
              </a:ext>
            </a:extLst>
          </p:cNvPr>
          <p:cNvSpPr>
            <a:spLocks noGrp="1"/>
          </p:cNvSpPr>
          <p:nvPr>
            <p:ph type="title"/>
          </p:nvPr>
        </p:nvSpPr>
        <p:spPr>
          <a:xfrm>
            <a:off x="913795" y="82811"/>
            <a:ext cx="10353762" cy="970450"/>
          </a:xfrm>
        </p:spPr>
        <p:txBody>
          <a:bodyPr/>
          <a:lstStyle/>
          <a:p>
            <a:r>
              <a:rPr lang="es-CR" dirty="0"/>
              <a:t>Métodos y Clases</a:t>
            </a:r>
          </a:p>
        </p:txBody>
      </p:sp>
      <p:sp>
        <p:nvSpPr>
          <p:cNvPr id="3" name="CuadroTexto 2">
            <a:extLst>
              <a:ext uri="{FF2B5EF4-FFF2-40B4-BE49-F238E27FC236}">
                <a16:creationId xmlns:a16="http://schemas.microsoft.com/office/drawing/2014/main" id="{34C78657-E537-F11E-FB59-EA543BF44667}"/>
              </a:ext>
            </a:extLst>
          </p:cNvPr>
          <p:cNvSpPr txBox="1"/>
          <p:nvPr/>
        </p:nvSpPr>
        <p:spPr>
          <a:xfrm>
            <a:off x="5144555" y="3161149"/>
            <a:ext cx="1892241" cy="523220"/>
          </a:xfrm>
          <a:prstGeom prst="rect">
            <a:avLst/>
          </a:prstGeom>
          <a:noFill/>
        </p:spPr>
        <p:txBody>
          <a:bodyPr wrap="square" rtlCol="0">
            <a:spAutoFit/>
          </a:bodyPr>
          <a:lstStyle/>
          <a:p>
            <a:r>
              <a:rPr lang="es-CR" sz="2800" dirty="0"/>
              <a:t>API LINQ</a:t>
            </a:r>
          </a:p>
        </p:txBody>
      </p:sp>
      <p:cxnSp>
        <p:nvCxnSpPr>
          <p:cNvPr id="5" name="Conector recto 4">
            <a:extLst>
              <a:ext uri="{FF2B5EF4-FFF2-40B4-BE49-F238E27FC236}">
                <a16:creationId xmlns:a16="http://schemas.microsoft.com/office/drawing/2014/main" id="{3AB140EA-6CCA-DE54-B5E5-CCA805CC03CE}"/>
              </a:ext>
            </a:extLst>
          </p:cNvPr>
          <p:cNvCxnSpPr>
            <a:cxnSpLocks/>
            <a:stCxn id="3" idx="2"/>
          </p:cNvCxnSpPr>
          <p:nvPr/>
        </p:nvCxnSpPr>
        <p:spPr>
          <a:xfrm>
            <a:off x="6090676" y="3684369"/>
            <a:ext cx="10646" cy="59682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6" name="Rectángulo 5">
            <a:extLst>
              <a:ext uri="{FF2B5EF4-FFF2-40B4-BE49-F238E27FC236}">
                <a16:creationId xmlns:a16="http://schemas.microsoft.com/office/drawing/2014/main" id="{3DF2BDD7-8D55-33A3-3CBB-4B07C559429D}"/>
              </a:ext>
            </a:extLst>
          </p:cNvPr>
          <p:cNvSpPr/>
          <p:nvPr/>
        </p:nvSpPr>
        <p:spPr>
          <a:xfrm>
            <a:off x="1787237" y="4960204"/>
            <a:ext cx="3099953" cy="15932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err="1"/>
              <a:t>Enumerable</a:t>
            </a:r>
            <a:endParaRPr lang="es-CR" dirty="0"/>
          </a:p>
        </p:txBody>
      </p:sp>
      <p:sp>
        <p:nvSpPr>
          <p:cNvPr id="8" name="Rectángulo 7">
            <a:extLst>
              <a:ext uri="{FF2B5EF4-FFF2-40B4-BE49-F238E27FC236}">
                <a16:creationId xmlns:a16="http://schemas.microsoft.com/office/drawing/2014/main" id="{9F178332-2B75-A1E3-3486-9E99DB21FD62}"/>
              </a:ext>
            </a:extLst>
          </p:cNvPr>
          <p:cNvSpPr/>
          <p:nvPr/>
        </p:nvSpPr>
        <p:spPr>
          <a:xfrm>
            <a:off x="7304810" y="4960204"/>
            <a:ext cx="3099953" cy="15932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err="1"/>
              <a:t>Queryable</a:t>
            </a:r>
            <a:endParaRPr lang="es-CR" dirty="0"/>
          </a:p>
        </p:txBody>
      </p:sp>
      <p:sp>
        <p:nvSpPr>
          <p:cNvPr id="9" name="Rectángulo 8">
            <a:extLst>
              <a:ext uri="{FF2B5EF4-FFF2-40B4-BE49-F238E27FC236}">
                <a16:creationId xmlns:a16="http://schemas.microsoft.com/office/drawing/2014/main" id="{336B9A9C-C599-4342-AAA4-56FF2D3B6FBF}"/>
              </a:ext>
            </a:extLst>
          </p:cNvPr>
          <p:cNvSpPr/>
          <p:nvPr/>
        </p:nvSpPr>
        <p:spPr>
          <a:xfrm>
            <a:off x="1787237" y="3865694"/>
            <a:ext cx="3099953" cy="8309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err="1"/>
              <a:t>IEnumerable</a:t>
            </a:r>
            <a:endParaRPr lang="es-CR" dirty="0"/>
          </a:p>
        </p:txBody>
      </p:sp>
      <p:sp>
        <p:nvSpPr>
          <p:cNvPr id="10" name="Rectángulo 9">
            <a:extLst>
              <a:ext uri="{FF2B5EF4-FFF2-40B4-BE49-F238E27FC236}">
                <a16:creationId xmlns:a16="http://schemas.microsoft.com/office/drawing/2014/main" id="{127E8BC5-CE7C-04EE-9E61-E4EB5948E719}"/>
              </a:ext>
            </a:extLst>
          </p:cNvPr>
          <p:cNvSpPr/>
          <p:nvPr/>
        </p:nvSpPr>
        <p:spPr>
          <a:xfrm>
            <a:off x="7304809" y="3865695"/>
            <a:ext cx="3099953" cy="8309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R" dirty="0" err="1"/>
              <a:t>IQueryable</a:t>
            </a:r>
            <a:endParaRPr lang="es-CR" dirty="0"/>
          </a:p>
        </p:txBody>
      </p:sp>
      <p:cxnSp>
        <p:nvCxnSpPr>
          <p:cNvPr id="13" name="Conector recto 12">
            <a:extLst>
              <a:ext uri="{FF2B5EF4-FFF2-40B4-BE49-F238E27FC236}">
                <a16:creationId xmlns:a16="http://schemas.microsoft.com/office/drawing/2014/main" id="{3F3332E3-7B62-499B-461D-E1CC66A00027}"/>
              </a:ext>
            </a:extLst>
          </p:cNvPr>
          <p:cNvCxnSpPr>
            <a:endCxn id="9" idx="3"/>
          </p:cNvCxnSpPr>
          <p:nvPr/>
        </p:nvCxnSpPr>
        <p:spPr>
          <a:xfrm flipH="1">
            <a:off x="4887190" y="4281192"/>
            <a:ext cx="1203486" cy="1"/>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5" name="Conector recto 14">
            <a:extLst>
              <a:ext uri="{FF2B5EF4-FFF2-40B4-BE49-F238E27FC236}">
                <a16:creationId xmlns:a16="http://schemas.microsoft.com/office/drawing/2014/main" id="{626678B9-C84D-5F6B-1D8F-6FA25D619FAB}"/>
              </a:ext>
            </a:extLst>
          </p:cNvPr>
          <p:cNvCxnSpPr>
            <a:endCxn id="10" idx="1"/>
          </p:cNvCxnSpPr>
          <p:nvPr/>
        </p:nvCxnSpPr>
        <p:spPr>
          <a:xfrm>
            <a:off x="6101322" y="4281192"/>
            <a:ext cx="1203487" cy="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Conector recto 16">
            <a:extLst>
              <a:ext uri="{FF2B5EF4-FFF2-40B4-BE49-F238E27FC236}">
                <a16:creationId xmlns:a16="http://schemas.microsoft.com/office/drawing/2014/main" id="{887AD11D-7DE1-AD34-C004-BE218526F507}"/>
              </a:ext>
            </a:extLst>
          </p:cNvPr>
          <p:cNvCxnSpPr>
            <a:stCxn id="6" idx="0"/>
            <a:endCxn id="9" idx="2"/>
          </p:cNvCxnSpPr>
          <p:nvPr/>
        </p:nvCxnSpPr>
        <p:spPr>
          <a:xfrm flipV="1">
            <a:off x="3337214" y="4696691"/>
            <a:ext cx="0" cy="26351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9" name="Conector recto 18">
            <a:extLst>
              <a:ext uri="{FF2B5EF4-FFF2-40B4-BE49-F238E27FC236}">
                <a16:creationId xmlns:a16="http://schemas.microsoft.com/office/drawing/2014/main" id="{EF6F112D-5E11-1258-F40A-2447D87B652D}"/>
              </a:ext>
            </a:extLst>
          </p:cNvPr>
          <p:cNvCxnSpPr>
            <a:stCxn id="8" idx="0"/>
            <a:endCxn id="10" idx="2"/>
          </p:cNvCxnSpPr>
          <p:nvPr/>
        </p:nvCxnSpPr>
        <p:spPr>
          <a:xfrm flipH="1" flipV="1">
            <a:off x="8854786" y="4696692"/>
            <a:ext cx="1" cy="26351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0" name="CuadroTexto 19">
            <a:extLst>
              <a:ext uri="{FF2B5EF4-FFF2-40B4-BE49-F238E27FC236}">
                <a16:creationId xmlns:a16="http://schemas.microsoft.com/office/drawing/2014/main" id="{83AF6C78-FB64-6EE9-10BE-50949CB36D0F}"/>
              </a:ext>
            </a:extLst>
          </p:cNvPr>
          <p:cNvSpPr txBox="1"/>
          <p:nvPr/>
        </p:nvSpPr>
        <p:spPr>
          <a:xfrm>
            <a:off x="1440873" y="1053261"/>
            <a:ext cx="9698182" cy="1754326"/>
          </a:xfrm>
          <a:prstGeom prst="rect">
            <a:avLst/>
          </a:prstGeom>
          <a:noFill/>
        </p:spPr>
        <p:txBody>
          <a:bodyPr wrap="square" rtlCol="0">
            <a:spAutoFit/>
          </a:bodyPr>
          <a:lstStyle/>
          <a:p>
            <a:r>
              <a:rPr lang="es-ES" dirty="0"/>
              <a:t>LINQ no es más que la colección de métodos de extensión para las clases que implementan la interfaz </a:t>
            </a:r>
            <a:r>
              <a:rPr lang="es-ES" dirty="0" err="1"/>
              <a:t>IEnumerable</a:t>
            </a:r>
            <a:r>
              <a:rPr lang="es-ES" dirty="0"/>
              <a:t> y </a:t>
            </a:r>
            <a:r>
              <a:rPr lang="es-ES" dirty="0" err="1"/>
              <a:t>IQueryable</a:t>
            </a:r>
            <a:r>
              <a:rPr lang="es-ES" dirty="0"/>
              <a:t>. El espacio de nombres </a:t>
            </a:r>
            <a:r>
              <a:rPr lang="es-ES" dirty="0" err="1"/>
              <a:t>System.Linq</a:t>
            </a:r>
            <a:r>
              <a:rPr lang="es-ES" dirty="0"/>
              <a:t> incluye las clases y las interfaces necesarias para LINQ. </a:t>
            </a:r>
            <a:r>
              <a:rPr lang="es-ES" dirty="0" err="1"/>
              <a:t>Enumerable</a:t>
            </a:r>
            <a:r>
              <a:rPr lang="es-ES" dirty="0"/>
              <a:t> y </a:t>
            </a:r>
            <a:r>
              <a:rPr lang="es-ES" dirty="0" err="1"/>
              <a:t>Queryable</a:t>
            </a:r>
            <a:r>
              <a:rPr lang="es-ES" dirty="0"/>
              <a:t> son dos clases estáticas principales de LINQ API que contienen métodos de extensión.</a:t>
            </a:r>
          </a:p>
          <a:p>
            <a:r>
              <a:rPr lang="es-ES" dirty="0"/>
              <a:t>El espacio de nombres </a:t>
            </a:r>
            <a:r>
              <a:rPr lang="es-ES" dirty="0" err="1"/>
              <a:t>System.Linq</a:t>
            </a:r>
            <a:r>
              <a:rPr lang="es-ES" dirty="0"/>
              <a:t> se incluye por defecto cuando agrega una nueva clase en Visual Studio, de modo que puede usar LINQ de forma predeterminada.</a:t>
            </a:r>
            <a:endParaRPr lang="es-CR" dirty="0"/>
          </a:p>
        </p:txBody>
      </p:sp>
    </p:spTree>
    <p:extLst>
      <p:ext uri="{BB962C8B-B14F-4D97-AF65-F5344CB8AC3E}">
        <p14:creationId xmlns:p14="http://schemas.microsoft.com/office/powerpoint/2010/main" val="41787769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6E6C6-33E6-B255-36B8-FA8BCC7E00F0}"/>
              </a:ext>
            </a:extLst>
          </p:cNvPr>
          <p:cNvSpPr>
            <a:spLocks noGrp="1"/>
          </p:cNvSpPr>
          <p:nvPr>
            <p:ph type="title"/>
          </p:nvPr>
        </p:nvSpPr>
        <p:spPr/>
        <p:txBody>
          <a:bodyPr/>
          <a:lstStyle/>
          <a:p>
            <a:r>
              <a:rPr lang="es-CR" dirty="0" err="1"/>
              <a:t>Enumerable</a:t>
            </a:r>
            <a:endParaRPr lang="es-CR" dirty="0"/>
          </a:p>
        </p:txBody>
      </p:sp>
      <p:sp>
        <p:nvSpPr>
          <p:cNvPr id="3" name="CuadroTexto 2">
            <a:extLst>
              <a:ext uri="{FF2B5EF4-FFF2-40B4-BE49-F238E27FC236}">
                <a16:creationId xmlns:a16="http://schemas.microsoft.com/office/drawing/2014/main" id="{DCA3D8F9-E387-EBCF-6315-4F1837337CD3}"/>
              </a:ext>
            </a:extLst>
          </p:cNvPr>
          <p:cNvSpPr txBox="1"/>
          <p:nvPr/>
        </p:nvSpPr>
        <p:spPr>
          <a:xfrm>
            <a:off x="2570018" y="2090172"/>
            <a:ext cx="7051964" cy="2677656"/>
          </a:xfrm>
          <a:prstGeom prst="rect">
            <a:avLst/>
          </a:prstGeom>
          <a:noFill/>
        </p:spPr>
        <p:txBody>
          <a:bodyPr wrap="square" rtlCol="0">
            <a:spAutoFit/>
          </a:bodyPr>
          <a:lstStyle/>
          <a:p>
            <a:r>
              <a:rPr lang="es-ES" sz="2800" dirty="0"/>
              <a:t>La clase </a:t>
            </a:r>
            <a:r>
              <a:rPr lang="es-ES" sz="2800" dirty="0" err="1"/>
              <a:t>enumerable</a:t>
            </a:r>
            <a:r>
              <a:rPr lang="es-ES" sz="2800" dirty="0"/>
              <a:t> incluye métodos de extensión para las clases que implementan la interfaz </a:t>
            </a:r>
            <a:r>
              <a:rPr lang="es-ES" sz="2800" dirty="0" err="1"/>
              <a:t>IEnumerable</a:t>
            </a:r>
            <a:r>
              <a:rPr lang="es-ES" sz="2800" dirty="0"/>
              <a:t>&lt;T&gt;, esto incluye todos los tipos de colección como </a:t>
            </a:r>
            <a:r>
              <a:rPr lang="es-ES" sz="2800" dirty="0" err="1"/>
              <a:t>List</a:t>
            </a:r>
            <a:r>
              <a:rPr lang="es-ES" sz="2800" dirty="0"/>
              <a:t>&lt;T&gt;, </a:t>
            </a:r>
            <a:r>
              <a:rPr lang="es-ES" sz="2800" dirty="0" err="1"/>
              <a:t>Dictionary</a:t>
            </a:r>
            <a:r>
              <a:rPr lang="es-ES" sz="2800" dirty="0"/>
              <a:t>&lt;T&gt;, </a:t>
            </a:r>
            <a:r>
              <a:rPr lang="es-ES" sz="2800" dirty="0" err="1"/>
              <a:t>SortedList</a:t>
            </a:r>
            <a:r>
              <a:rPr lang="es-ES" sz="2800" dirty="0"/>
              <a:t>&lt;T&gt;, </a:t>
            </a:r>
            <a:r>
              <a:rPr lang="es-ES" sz="2800" dirty="0" err="1"/>
              <a:t>Queue</a:t>
            </a:r>
            <a:r>
              <a:rPr lang="es-ES" sz="2800" dirty="0"/>
              <a:t>&lt;T&gt;, </a:t>
            </a:r>
            <a:r>
              <a:rPr lang="es-ES" sz="2800" dirty="0" err="1"/>
              <a:t>HashSet</a:t>
            </a:r>
            <a:r>
              <a:rPr lang="es-ES" sz="2800" dirty="0"/>
              <a:t>&lt;T&gt;, </a:t>
            </a:r>
            <a:r>
              <a:rPr lang="es-ES" sz="2800" dirty="0" err="1"/>
              <a:t>LinkedList</a:t>
            </a:r>
            <a:r>
              <a:rPr lang="es-ES" sz="2800" dirty="0"/>
              <a:t>&lt;T&gt; etc.</a:t>
            </a:r>
            <a:endParaRPr lang="es-CR" sz="2800" dirty="0"/>
          </a:p>
        </p:txBody>
      </p:sp>
    </p:spTree>
    <p:extLst>
      <p:ext uri="{BB962C8B-B14F-4D97-AF65-F5344CB8AC3E}">
        <p14:creationId xmlns:p14="http://schemas.microsoft.com/office/powerpoint/2010/main" val="22182929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79049-708D-FE46-B50B-B30829FD90CB}"/>
              </a:ext>
            </a:extLst>
          </p:cNvPr>
          <p:cNvSpPr>
            <a:spLocks noGrp="1"/>
          </p:cNvSpPr>
          <p:nvPr>
            <p:ph type="title"/>
          </p:nvPr>
        </p:nvSpPr>
        <p:spPr/>
        <p:txBody>
          <a:bodyPr/>
          <a:lstStyle/>
          <a:p>
            <a:r>
              <a:rPr lang="es-CR" dirty="0" err="1"/>
              <a:t>Queryable</a:t>
            </a:r>
            <a:endParaRPr lang="es-CR" dirty="0"/>
          </a:p>
        </p:txBody>
      </p:sp>
      <p:sp>
        <p:nvSpPr>
          <p:cNvPr id="3" name="CuadroTexto 2">
            <a:extLst>
              <a:ext uri="{FF2B5EF4-FFF2-40B4-BE49-F238E27FC236}">
                <a16:creationId xmlns:a16="http://schemas.microsoft.com/office/drawing/2014/main" id="{9D3B15D8-95D6-0B68-E7B1-1E08E55D0A09}"/>
              </a:ext>
            </a:extLst>
          </p:cNvPr>
          <p:cNvSpPr txBox="1"/>
          <p:nvPr/>
        </p:nvSpPr>
        <p:spPr>
          <a:xfrm>
            <a:off x="1691858" y="2093416"/>
            <a:ext cx="8797636" cy="4154984"/>
          </a:xfrm>
          <a:prstGeom prst="rect">
            <a:avLst/>
          </a:prstGeom>
          <a:noFill/>
        </p:spPr>
        <p:txBody>
          <a:bodyPr wrap="square" rtlCol="0">
            <a:spAutoFit/>
          </a:bodyPr>
          <a:lstStyle/>
          <a:p>
            <a:r>
              <a:rPr lang="es-ES" sz="2400"/>
              <a:t>La clase Queryable incluye métodos de extensión para las clases que implementan la interfaz IQueryable&lt;T&gt;. IQueryable&lt;T&gt; se utiliza para proporcionar capacidades de consulta contra una fuente de datos específica donde se conoce el tipo de datos. Por ejemplo, Entity Framework implementa la interfaz IQueryable&lt;T&gt; para admitir consultas LINQ con una base de datos subyacente como SQL Server.</a:t>
            </a:r>
          </a:p>
          <a:p>
            <a:r>
              <a:rPr lang="es-ES" sz="2400"/>
              <a:t>Además, hay API disponibles para acceder a datos de terceros; por ejemplo, LINQ to Amazon ofrece la posibilidad de utilizar LINQ con los servicios web de Amazon para buscar libros y otros elementos mediante la implementación de la interfaz IQueryable.</a:t>
            </a:r>
            <a:endParaRPr lang="es-CR" sz="2400" dirty="0"/>
          </a:p>
        </p:txBody>
      </p:sp>
    </p:spTree>
    <p:extLst>
      <p:ext uri="{BB962C8B-B14F-4D97-AF65-F5344CB8AC3E}">
        <p14:creationId xmlns:p14="http://schemas.microsoft.com/office/powerpoint/2010/main" val="1049675951"/>
      </p:ext>
    </p:extLst>
  </p:cSld>
  <p:clrMapOvr>
    <a:masterClrMapping/>
  </p:clrMapOvr>
  <mc:AlternateContent xmlns:mc="http://schemas.openxmlformats.org/markup-compatibility/2006">
    <mc:Choice xmlns:p14="http://schemas.microsoft.com/office/powerpoint/2010/main" Requires="p14">
      <p:transition spd="slow" p14:dur="1250">
        <p14:switch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97FFA-E346-6383-DEC0-8EAA0D62345B}"/>
              </a:ext>
            </a:extLst>
          </p:cNvPr>
          <p:cNvSpPr>
            <a:spLocks noGrp="1"/>
          </p:cNvSpPr>
          <p:nvPr>
            <p:ph type="title"/>
          </p:nvPr>
        </p:nvSpPr>
        <p:spPr/>
        <p:txBody>
          <a:bodyPr/>
          <a:lstStyle/>
          <a:p>
            <a:r>
              <a:rPr lang="es-CR" dirty="0"/>
              <a:t>Información general</a:t>
            </a:r>
          </a:p>
        </p:txBody>
      </p:sp>
      <p:sp>
        <p:nvSpPr>
          <p:cNvPr id="3" name="CuadroTexto 2">
            <a:extLst>
              <a:ext uri="{FF2B5EF4-FFF2-40B4-BE49-F238E27FC236}">
                <a16:creationId xmlns:a16="http://schemas.microsoft.com/office/drawing/2014/main" id="{BF39CADB-3A5A-80C9-66A7-45C907F4B392}"/>
              </a:ext>
            </a:extLst>
          </p:cNvPr>
          <p:cNvSpPr txBox="1"/>
          <p:nvPr/>
        </p:nvSpPr>
        <p:spPr>
          <a:xfrm>
            <a:off x="913795" y="1745671"/>
            <a:ext cx="9504218" cy="923330"/>
          </a:xfrm>
          <a:prstGeom prst="rect">
            <a:avLst/>
          </a:prstGeom>
          <a:noFill/>
        </p:spPr>
        <p:txBody>
          <a:bodyPr wrap="square" rtlCol="0">
            <a:spAutoFit/>
          </a:bodyPr>
          <a:lstStyle/>
          <a:p>
            <a:r>
              <a:rPr lang="es-ES" dirty="0"/>
              <a:t>-Las expresiones de consulta se pueden utilizar para consultar y transformar los datos de cualquier origen de datos habilitado para LINQ. Por ejemplo, una sola consulta puede recuperar datos de una base de datos SQL y generar una secuencia XML como salida.</a:t>
            </a:r>
            <a:endParaRPr lang="es-CR" dirty="0"/>
          </a:p>
        </p:txBody>
      </p:sp>
      <p:sp>
        <p:nvSpPr>
          <p:cNvPr id="4" name="CuadroTexto 3">
            <a:extLst>
              <a:ext uri="{FF2B5EF4-FFF2-40B4-BE49-F238E27FC236}">
                <a16:creationId xmlns:a16="http://schemas.microsoft.com/office/drawing/2014/main" id="{50B2DA2D-5714-45E8-60CC-861271C2B02D}"/>
              </a:ext>
            </a:extLst>
          </p:cNvPr>
          <p:cNvSpPr txBox="1"/>
          <p:nvPr/>
        </p:nvSpPr>
        <p:spPr>
          <a:xfrm>
            <a:off x="913795" y="3061855"/>
            <a:ext cx="9504823" cy="646331"/>
          </a:xfrm>
          <a:prstGeom prst="rect">
            <a:avLst/>
          </a:prstGeom>
          <a:noFill/>
        </p:spPr>
        <p:txBody>
          <a:bodyPr wrap="square" rtlCol="0">
            <a:spAutoFit/>
          </a:bodyPr>
          <a:lstStyle/>
          <a:p>
            <a:r>
              <a:rPr lang="es-ES" dirty="0"/>
              <a:t>-Todas las variables de una expresión de consulta están fuertemente </a:t>
            </a:r>
            <a:r>
              <a:rPr lang="es-ES" dirty="0" err="1"/>
              <a:t>tipadas</a:t>
            </a:r>
            <a:r>
              <a:rPr lang="es-ES" dirty="0"/>
              <a:t>, aunque en muchos casos no es necesario proporcionar el tipo explícitamente porque el compilador puede deducirlo.</a:t>
            </a:r>
            <a:endParaRPr lang="es-CR" dirty="0"/>
          </a:p>
        </p:txBody>
      </p:sp>
      <p:sp>
        <p:nvSpPr>
          <p:cNvPr id="5" name="CuadroTexto 4">
            <a:extLst>
              <a:ext uri="{FF2B5EF4-FFF2-40B4-BE49-F238E27FC236}">
                <a16:creationId xmlns:a16="http://schemas.microsoft.com/office/drawing/2014/main" id="{A142B376-5205-912C-3CBE-0470D4FDF585}"/>
              </a:ext>
            </a:extLst>
          </p:cNvPr>
          <p:cNvSpPr txBox="1"/>
          <p:nvPr/>
        </p:nvSpPr>
        <p:spPr>
          <a:xfrm>
            <a:off x="913795" y="4101040"/>
            <a:ext cx="9504218" cy="646331"/>
          </a:xfrm>
          <a:prstGeom prst="rect">
            <a:avLst/>
          </a:prstGeom>
          <a:noFill/>
        </p:spPr>
        <p:txBody>
          <a:bodyPr wrap="square" rtlCol="0">
            <a:spAutoFit/>
          </a:bodyPr>
          <a:lstStyle/>
          <a:p>
            <a:r>
              <a:rPr lang="es-ES" dirty="0"/>
              <a:t>-Una consulta no se ejecuta hasta que no se realiza la iteración a través de la variable de consulta, por ejemplo, en una instrucción </a:t>
            </a:r>
            <a:r>
              <a:rPr lang="es-ES" dirty="0" err="1"/>
              <a:t>foreach</a:t>
            </a:r>
            <a:r>
              <a:rPr lang="es-ES" dirty="0"/>
              <a:t>. </a:t>
            </a:r>
            <a:endParaRPr lang="es-CR" dirty="0"/>
          </a:p>
        </p:txBody>
      </p:sp>
      <p:sp>
        <p:nvSpPr>
          <p:cNvPr id="6" name="CuadroTexto 5">
            <a:extLst>
              <a:ext uri="{FF2B5EF4-FFF2-40B4-BE49-F238E27FC236}">
                <a16:creationId xmlns:a16="http://schemas.microsoft.com/office/drawing/2014/main" id="{ECA7EE17-F81A-13DD-7906-4F81357B6406}"/>
              </a:ext>
            </a:extLst>
          </p:cNvPr>
          <p:cNvSpPr txBox="1"/>
          <p:nvPr/>
        </p:nvSpPr>
        <p:spPr>
          <a:xfrm>
            <a:off x="913794" y="5140225"/>
            <a:ext cx="9504218" cy="1200329"/>
          </a:xfrm>
          <a:prstGeom prst="rect">
            <a:avLst/>
          </a:prstGeom>
          <a:noFill/>
        </p:spPr>
        <p:txBody>
          <a:bodyPr wrap="square" rtlCol="0">
            <a:spAutoFit/>
          </a:bodyPr>
          <a:lstStyle/>
          <a:p>
            <a:r>
              <a:rPr lang="es-ES" dirty="0"/>
              <a:t>-Como regla al escribir consultas LINQ, se recomienda utilizar la sintaxis de consulta siempre que sea posible y la sintaxis de método cuando sea necesario. No hay diferencias semánticas ni de rendimiento entre estas dos formas diversas. Las expresiones de consulta suelen ser más legibles que las expresiones equivalentes escritas con la sintaxis de método.</a:t>
            </a:r>
            <a:endParaRPr lang="es-CR" dirty="0"/>
          </a:p>
        </p:txBody>
      </p:sp>
    </p:spTree>
    <p:extLst>
      <p:ext uri="{BB962C8B-B14F-4D97-AF65-F5344CB8AC3E}">
        <p14:creationId xmlns:p14="http://schemas.microsoft.com/office/powerpoint/2010/main" val="25045097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73AFD-F45D-71AB-4270-46E1E4C74A53}"/>
              </a:ext>
            </a:extLst>
          </p:cNvPr>
          <p:cNvSpPr>
            <a:spLocks noGrp="1"/>
          </p:cNvSpPr>
          <p:nvPr>
            <p:ph type="title"/>
          </p:nvPr>
        </p:nvSpPr>
        <p:spPr/>
        <p:txBody>
          <a:bodyPr/>
          <a:lstStyle/>
          <a:p>
            <a:r>
              <a:rPr lang="es-CR" dirty="0"/>
              <a:t>Ejemplo de código</a:t>
            </a:r>
          </a:p>
        </p:txBody>
      </p:sp>
      <p:sp>
        <p:nvSpPr>
          <p:cNvPr id="3" name="CuadroTexto 2">
            <a:extLst>
              <a:ext uri="{FF2B5EF4-FFF2-40B4-BE49-F238E27FC236}">
                <a16:creationId xmlns:a16="http://schemas.microsoft.com/office/drawing/2014/main" id="{4E3284B9-D70B-4292-9EA9-1A34B0A7AC5E}"/>
              </a:ext>
            </a:extLst>
          </p:cNvPr>
          <p:cNvSpPr txBox="1"/>
          <p:nvPr/>
        </p:nvSpPr>
        <p:spPr>
          <a:xfrm>
            <a:off x="4345003" y="1925782"/>
            <a:ext cx="3491346" cy="4524315"/>
          </a:xfrm>
          <a:prstGeom prst="rect">
            <a:avLst/>
          </a:prstGeom>
          <a:noFill/>
        </p:spPr>
        <p:txBody>
          <a:bodyPr wrap="square" rtlCol="0">
            <a:spAutoFit/>
          </a:bodyPr>
          <a:lstStyle/>
          <a:p>
            <a:r>
              <a:rPr lang="en-US" dirty="0"/>
              <a:t>// Specify the data source.</a:t>
            </a:r>
          </a:p>
          <a:p>
            <a:r>
              <a:rPr lang="en-US" dirty="0"/>
              <a:t>int[] scores = { 97, 92, 81, 60 };</a:t>
            </a:r>
          </a:p>
          <a:p>
            <a:endParaRPr lang="en-US" dirty="0"/>
          </a:p>
          <a:p>
            <a:r>
              <a:rPr lang="en-US" dirty="0"/>
              <a:t>// Define the query expression.</a:t>
            </a:r>
          </a:p>
          <a:p>
            <a:r>
              <a:rPr lang="en-US" dirty="0" err="1"/>
              <a:t>IEnumerable</a:t>
            </a:r>
            <a:r>
              <a:rPr lang="en-US" dirty="0"/>
              <a:t>&lt;int&gt; </a:t>
            </a:r>
            <a:r>
              <a:rPr lang="en-US" dirty="0" err="1"/>
              <a:t>scoreQuery</a:t>
            </a:r>
            <a:r>
              <a:rPr lang="en-US" dirty="0"/>
              <a:t> =</a:t>
            </a:r>
          </a:p>
          <a:p>
            <a:r>
              <a:rPr lang="en-US" dirty="0"/>
              <a:t>    from score in scores</a:t>
            </a:r>
          </a:p>
          <a:p>
            <a:r>
              <a:rPr lang="en-US" dirty="0"/>
              <a:t>    where score &gt; 80</a:t>
            </a:r>
          </a:p>
          <a:p>
            <a:r>
              <a:rPr lang="en-US" dirty="0"/>
              <a:t>    select score;</a:t>
            </a:r>
          </a:p>
          <a:p>
            <a:endParaRPr lang="en-US" dirty="0"/>
          </a:p>
          <a:p>
            <a:r>
              <a:rPr lang="en-US" dirty="0"/>
              <a:t>// Execute the query.</a:t>
            </a:r>
          </a:p>
          <a:p>
            <a:r>
              <a:rPr lang="en-US" dirty="0"/>
              <a:t>foreach (int i in </a:t>
            </a:r>
            <a:r>
              <a:rPr lang="en-US" dirty="0" err="1"/>
              <a:t>scoreQuery</a:t>
            </a:r>
            <a:r>
              <a:rPr lang="en-US" dirty="0"/>
              <a:t>)</a:t>
            </a:r>
          </a:p>
          <a:p>
            <a:r>
              <a:rPr lang="en-US" dirty="0"/>
              <a:t>{</a:t>
            </a:r>
          </a:p>
          <a:p>
            <a:r>
              <a:rPr lang="en-US" dirty="0"/>
              <a:t>    </a:t>
            </a:r>
            <a:r>
              <a:rPr lang="en-US" dirty="0" err="1"/>
              <a:t>Console.Write</a:t>
            </a:r>
            <a:r>
              <a:rPr lang="en-US" dirty="0"/>
              <a:t>(i + " ");</a:t>
            </a:r>
          </a:p>
          <a:p>
            <a:r>
              <a:rPr lang="en-US" dirty="0"/>
              <a:t>}</a:t>
            </a:r>
          </a:p>
          <a:p>
            <a:endParaRPr lang="en-US" dirty="0"/>
          </a:p>
          <a:p>
            <a:r>
              <a:rPr lang="en-US" dirty="0"/>
              <a:t>// Output: 97 92 81</a:t>
            </a:r>
            <a:endParaRPr lang="es-CR" dirty="0"/>
          </a:p>
        </p:txBody>
      </p:sp>
    </p:spTree>
    <p:extLst>
      <p:ext uri="{BB962C8B-B14F-4D97-AF65-F5344CB8AC3E}">
        <p14:creationId xmlns:p14="http://schemas.microsoft.com/office/powerpoint/2010/main" val="1520488468"/>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62</TotalTime>
  <Words>663</Words>
  <Application>Microsoft Office PowerPoint</Application>
  <PresentationFormat>Panorámica</PresentationFormat>
  <Paragraphs>62</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Calisto MT</vt:lpstr>
      <vt:lpstr>Wingdings 2</vt:lpstr>
      <vt:lpstr>Pizarra</vt:lpstr>
      <vt:lpstr>Presentación de PowerPoint</vt:lpstr>
      <vt:lpstr>Presentación de PowerPoint</vt:lpstr>
      <vt:lpstr>Datos de diferentes orígenes de datos a los cuales puede consultar:</vt:lpstr>
      <vt:lpstr>Ventajas de usar LINQ</vt:lpstr>
      <vt:lpstr>Métodos y Clases</vt:lpstr>
      <vt:lpstr>Enumerable</vt:lpstr>
      <vt:lpstr>Queryable</vt:lpstr>
      <vt:lpstr>Información general</vt:lpstr>
      <vt:lpstr>Ejemplo de código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Anthony madrigal monge</dc:creator>
  <cp:lastModifiedBy>Anthony madrigal monge</cp:lastModifiedBy>
  <cp:revision>1</cp:revision>
  <dcterms:created xsi:type="dcterms:W3CDTF">2022-11-19T20:00:44Z</dcterms:created>
  <dcterms:modified xsi:type="dcterms:W3CDTF">2022-11-19T21:03:42Z</dcterms:modified>
</cp:coreProperties>
</file>