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275213" cy="42803763"/>
  <p:notesSz cx="6858000" cy="9144000"/>
  <p:defaultTextStyle>
    <a:defPPr>
      <a:defRPr lang="pt-PT"/>
    </a:defPPr>
    <a:lvl1pPr marL="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1pPr>
    <a:lvl2pPr marL="189198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2pPr>
    <a:lvl3pPr marL="378397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3pPr>
    <a:lvl4pPr marL="567595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4pPr>
    <a:lvl5pPr marL="756794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5pPr>
    <a:lvl6pPr marL="945992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6pPr>
    <a:lvl7pPr marL="1135191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7pPr>
    <a:lvl8pPr marL="13243895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8pPr>
    <a:lvl9pPr marL="15135880" algn="l" defTabSz="3783970" rtl="0" eaLnBrk="1" latinLnBrk="0" hangingPunct="1">
      <a:defRPr sz="744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8" autoAdjust="0"/>
    <p:restoredTop sz="94660"/>
  </p:normalViewPr>
  <p:slideViewPr>
    <p:cSldViewPr snapToGrid="0">
      <p:cViewPr>
        <p:scale>
          <a:sx n="50" d="100"/>
          <a:sy n="50" d="100"/>
        </p:scale>
        <p:origin x="336" y="-29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pt-PT"/>
              <a:t>Faça clique para editar o estilo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574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61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572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170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5716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632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203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638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946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397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87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C4FD-9E2D-4F5B-B995-A15615531731}" type="datetimeFigureOut">
              <a:rPr lang="pt-PT" smtClean="0"/>
              <a:t>13/06/2025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32D10-DCEA-4110-BF70-5172E6C99C8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4937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1" y="769058"/>
            <a:ext cx="6217666" cy="6217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745077" y="3563517"/>
            <a:ext cx="20713854" cy="2195993"/>
          </a:xfrm>
        </p:spPr>
        <p:txBody>
          <a:bodyPr>
            <a:normAutofit fontScale="90000"/>
          </a:bodyPr>
          <a:lstStyle/>
          <a:p>
            <a:r>
              <a:rPr lang="pt-PT" sz="12000" b="1" dirty="0"/>
              <a:t>Desenvolvimento de Plataforma (Frontend) no Projeto A-MoVeR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745077" y="1267810"/>
            <a:ext cx="20713854" cy="1714499"/>
          </a:xfrm>
        </p:spPr>
        <p:txBody>
          <a:bodyPr>
            <a:normAutofit fontScale="85000" lnSpcReduction="20000"/>
          </a:bodyPr>
          <a:lstStyle/>
          <a:p>
            <a:r>
              <a:rPr lang="pt-PT" sz="6000" dirty="0"/>
              <a:t>Licenciatura em Engenharia Informática</a:t>
            </a:r>
          </a:p>
          <a:p>
            <a:r>
              <a:rPr lang="pt-PT" sz="6000" dirty="0"/>
              <a:t>Projeto em Engenharia Informática 2024/2025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84" y="39620670"/>
            <a:ext cx="3842412" cy="3888155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0365047" y="40945730"/>
            <a:ext cx="95451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/>
              <a:t>Escola de Ciências e Tecnologia</a:t>
            </a:r>
          </a:p>
          <a:p>
            <a:r>
              <a:rPr lang="pt-PT" sz="4000" dirty="0"/>
              <a:t>Universidade de Trás os Montes e Alto Douro</a:t>
            </a:r>
          </a:p>
        </p:txBody>
      </p:sp>
      <p:sp>
        <p:nvSpPr>
          <p:cNvPr id="12" name="Subtítulo 2"/>
          <p:cNvSpPr txBox="1">
            <a:spLocks/>
          </p:cNvSpPr>
          <p:nvPr/>
        </p:nvSpPr>
        <p:spPr>
          <a:xfrm>
            <a:off x="7745076" y="5806832"/>
            <a:ext cx="20713855" cy="1714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None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513743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02748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41230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05497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568717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082461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596204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109948" indent="0" algn="ctr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None/>
              <a:defRPr sz="52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6000" dirty="0"/>
              <a:t>Vânia Fonseca – al75590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521314" y="8584873"/>
            <a:ext cx="12639368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Introdução</a:t>
            </a:r>
            <a:r>
              <a:rPr lang="en-US" sz="4000" b="1" dirty="0"/>
              <a:t>/</a:t>
            </a:r>
            <a:r>
              <a:rPr lang="en-US" sz="4000" b="1" dirty="0" err="1"/>
              <a:t>Objetivos</a:t>
            </a:r>
            <a:endParaRPr lang="en-US" sz="4000" b="1" dirty="0"/>
          </a:p>
          <a:p>
            <a:r>
              <a:rPr lang="pt-PT" sz="4000" dirty="0"/>
              <a:t>O projeto A‑MoVeR visa centralizar a comunicação entre as várias equipas envolvidas no desenvolvimento de uma mota elétrica, através de uma plataforma web colaborativa. Esta plataforma facilita a partilha de contributos técnicos, repositórios, documentos e atualizações, promovendo uma colaboração eficaz e transparente entre bolseiros, técnicos e orientadores.</a:t>
            </a:r>
          </a:p>
          <a:p>
            <a:r>
              <a:rPr lang="pt-PT" sz="4000" dirty="0"/>
              <a:t>O trabalho aqui desenvolvido teve como principais objetivos: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/>
              <a:t>Desenvolver o frontend da plataforma A‑MoVeR;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/>
              <a:t>Integrá-lo com o backend, gerido através da API </a:t>
            </a:r>
            <a:r>
              <a:rPr lang="pt-PT" sz="4000" dirty="0" err="1"/>
              <a:t>RESTful</a:t>
            </a:r>
            <a:r>
              <a:rPr lang="pt-PT" sz="4000" dirty="0"/>
              <a:t> do Directus;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/>
              <a:t>Implementar um sistema de gestão de conteúdos com base nos diferentes papéis de utilizador;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PT" sz="4000" dirty="0"/>
              <a:t>Garantir uma interface responsiva, intuitiva e adequada ao contexto colaborativo do projeto.</a:t>
            </a:r>
            <a:endParaRPr lang="en-US" sz="4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16114531" y="38166713"/>
            <a:ext cx="12344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Equipa</a:t>
            </a:r>
            <a:r>
              <a:rPr lang="en-US" sz="4000" b="1" dirty="0"/>
              <a:t> de </a:t>
            </a:r>
            <a:r>
              <a:rPr lang="en-US" sz="4000" b="1" dirty="0" err="1"/>
              <a:t>Orientação</a:t>
            </a:r>
            <a:r>
              <a:rPr lang="en-US" sz="4000" b="1" dirty="0"/>
              <a:t>:</a:t>
            </a:r>
          </a:p>
          <a:p>
            <a:r>
              <a:rPr lang="en-US" sz="4000" dirty="0"/>
              <a:t>Professor Luís Filipe Leite Barbosa</a:t>
            </a:r>
          </a:p>
          <a:p>
            <a:r>
              <a:rPr lang="en-US" sz="4000" dirty="0"/>
              <a:t>Professor Arsénio Monteiro dos Reis</a:t>
            </a:r>
          </a:p>
          <a:p>
            <a:endParaRPr lang="pt-PT" sz="40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0200" y="40634613"/>
            <a:ext cx="4938233" cy="1634555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B2D5C66-837F-C527-B8DD-D33DE547E650}"/>
              </a:ext>
            </a:extLst>
          </p:cNvPr>
          <p:cNvSpPr txBox="1"/>
          <p:nvPr/>
        </p:nvSpPr>
        <p:spPr>
          <a:xfrm>
            <a:off x="1521313" y="19352456"/>
            <a:ext cx="12639368" cy="1855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4000" b="1" dirty="0"/>
              <a:t>Desenvolvimento da Solução</a:t>
            </a:r>
          </a:p>
          <a:p>
            <a:pPr algn="just"/>
            <a:r>
              <a:rPr lang="pt-PT" sz="4000" dirty="0"/>
              <a:t>O trabalho desenvolvido consistiu na criação do frontend da plataforma colaborativa A-MoVeR, com o objetivo de proporcionar uma interface moderna, funcional e adaptada aos diferentes tipos de utilizador do projeto (bolseiros, técnicos, orientadores e administrador). A aplicação foi construída com recurso à </a:t>
            </a:r>
            <a:r>
              <a:rPr lang="pt-PT" sz="4000" dirty="0" err="1"/>
              <a:t>framework</a:t>
            </a:r>
            <a:r>
              <a:rPr lang="pt-PT" sz="4000" dirty="0"/>
              <a:t> </a:t>
            </a:r>
            <a:r>
              <a:rPr lang="pt-PT" sz="4000" dirty="0" err="1"/>
              <a:t>React</a:t>
            </a:r>
            <a:r>
              <a:rPr lang="pt-PT" sz="4000" dirty="0"/>
              <a:t>, utilizando o </a:t>
            </a:r>
            <a:r>
              <a:rPr lang="pt-PT" sz="4000" dirty="0" err="1"/>
              <a:t>Vite</a:t>
            </a:r>
            <a:r>
              <a:rPr lang="pt-PT" sz="4000" dirty="0"/>
              <a:t> para otimizar o processo de desenvolvimento e </a:t>
            </a:r>
            <a:r>
              <a:rPr lang="pt-PT" sz="4000" dirty="0" err="1"/>
              <a:t>build</a:t>
            </a:r>
            <a:r>
              <a:rPr lang="pt-PT" sz="4000" dirty="0"/>
              <a:t>, e com Material UI para garantir uma interface coerente e responsiva.</a:t>
            </a:r>
          </a:p>
          <a:p>
            <a:pPr algn="just"/>
            <a:r>
              <a:rPr lang="pt-PT" sz="4000" dirty="0"/>
              <a:t>A interface foi organizada em módulos distintos, cada um com uma função específica: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000" dirty="0"/>
              <a:t>Sistema de Autenticação que permite login/</a:t>
            </a:r>
            <a:r>
              <a:rPr lang="pt-PT" sz="4000" dirty="0" err="1"/>
              <a:t>logout</a:t>
            </a:r>
            <a:r>
              <a:rPr lang="pt-PT" sz="4000" dirty="0"/>
              <a:t> através de cookies seguros (via </a:t>
            </a:r>
            <a:r>
              <a:rPr lang="pt-PT" sz="4000" dirty="0" err="1"/>
              <a:t>js</a:t>
            </a:r>
            <a:r>
              <a:rPr lang="pt-PT" sz="4000" dirty="0"/>
              <a:t>-cookie), com persistência de sessão após </a:t>
            </a:r>
            <a:r>
              <a:rPr lang="pt-PT" sz="4000" dirty="0" err="1"/>
              <a:t>refresh</a:t>
            </a:r>
            <a:r>
              <a:rPr lang="pt-PT" sz="4000" dirty="0"/>
              <a:t> e controlo de acesso conforme o papel do utilizador.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000" dirty="0"/>
              <a:t>Dashboard Personalizado que mostra as publicações mais recentes, com filtragem dinâmica por equipa ou etiqueta. O conteúdo é carregado via API com base nas permissões do utilizador autenticado.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PT" sz="4000" dirty="0"/>
              <a:t>Gestão de Publicações que os utilizadores podem criar, editar e guardar publicações, com possibilidade de deixar em rascunho. Cada publicação contém título, conteúdo, estado, equipa associada, etiquetas e anexos.</a:t>
            </a:r>
          </a:p>
          <a:p>
            <a:pPr algn="just"/>
            <a:r>
              <a:rPr lang="pt-PT" sz="4000" dirty="0"/>
              <a:t>A ligação ao backend foi realizada através de chamadas HTTP à API </a:t>
            </a:r>
            <a:r>
              <a:rPr lang="pt-PT" sz="4000" dirty="0" err="1"/>
              <a:t>RESTful</a:t>
            </a:r>
            <a:r>
              <a:rPr lang="pt-PT" sz="4000" dirty="0"/>
              <a:t> do Directus, com tratamento de dados estruturados, filtragem por parâmetros, e gestão de permissões. Todo o frontend foi estruturado em componentes reutilizáveis, assegurando manutenibilidade e escalabilidade para evoluções futuras da plataforma.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B8B5ED-0201-2919-4819-59E4DBF0461B}"/>
              </a:ext>
            </a:extLst>
          </p:cNvPr>
          <p:cNvSpPr txBox="1"/>
          <p:nvPr/>
        </p:nvSpPr>
        <p:spPr>
          <a:xfrm>
            <a:off x="16114530" y="8583057"/>
            <a:ext cx="1234440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err="1"/>
              <a:t>Resultados</a:t>
            </a:r>
            <a:endParaRPr lang="en-US" sz="4000" b="1" dirty="0"/>
          </a:p>
          <a:p>
            <a:pPr algn="just"/>
            <a:r>
              <a:rPr lang="pt-PT" sz="4000" dirty="0"/>
              <a:t>A plataforma apresenta uma interface dinâmica adaptada ao perfil do utilizador, permitindo uma experiência personalizada conforme o papel atribuído.</a:t>
            </a:r>
          </a:p>
          <a:p>
            <a:pPr algn="just"/>
            <a:r>
              <a:rPr lang="pt-PT" sz="4000" dirty="0"/>
              <a:t>O dashboard exibe um </a:t>
            </a:r>
            <a:r>
              <a:rPr lang="pt-PT" sz="4000" dirty="0" err="1"/>
              <a:t>feed</a:t>
            </a:r>
            <a:r>
              <a:rPr lang="pt-PT" sz="4000" dirty="0"/>
              <a:t> de publicações em tempo real, promovendo a visibilidade contínua das contribuições feitas por cada equipa.</a:t>
            </a:r>
          </a:p>
          <a:p>
            <a:pPr algn="just"/>
            <a:r>
              <a:rPr lang="pt-PT" sz="4000" dirty="0"/>
              <a:t>Foi implementado um sistema de autenticação com cookies, garantindo login/</a:t>
            </a:r>
            <a:r>
              <a:rPr lang="pt-PT" sz="4000" dirty="0" err="1"/>
              <a:t>logout</a:t>
            </a:r>
            <a:r>
              <a:rPr lang="pt-PT" sz="4000" dirty="0"/>
              <a:t> persistente e seguro.</a:t>
            </a:r>
          </a:p>
          <a:p>
            <a:pPr algn="just"/>
            <a:r>
              <a:rPr lang="pt-PT" sz="4000" dirty="0"/>
              <a:t>A página pública da aplicação permite a visualização das equipas e respetivos membros, reforçando a transparência e o envolvimento entre todos os intervenientes.</a:t>
            </a:r>
          </a:p>
          <a:p>
            <a:pPr algn="just"/>
            <a:r>
              <a:rPr lang="pt-PT" sz="4000" dirty="0"/>
              <a:t>Adicionalmente, a área administrativa proporciona controlo de permissões e gestão das equipas por parte dos utilizadores com função de presidente.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CEF28A2-0C00-65DB-14FB-46016A08562D}"/>
              </a:ext>
            </a:extLst>
          </p:cNvPr>
          <p:cNvSpPr txBox="1"/>
          <p:nvPr/>
        </p:nvSpPr>
        <p:spPr>
          <a:xfrm>
            <a:off x="16114531" y="25663593"/>
            <a:ext cx="12344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err="1"/>
              <a:t>Conclusão</a:t>
            </a:r>
            <a:endParaRPr lang="en-US" sz="4000" b="1" dirty="0"/>
          </a:p>
          <a:p>
            <a:pPr algn="just"/>
            <a:r>
              <a:rPr lang="pt-PT" sz="4000" dirty="0"/>
              <a:t>A plataforma A-MoVeR demonstrou ser uma solução eficaz para integrar a comunicação entre as equipas do projeto.</a:t>
            </a:r>
          </a:p>
          <a:p>
            <a:pPr algn="just"/>
            <a:r>
              <a:rPr lang="pt-PT" sz="4000" dirty="0"/>
              <a:t>A arquitetura modular e a interface clara e responsiva tornaram-na escalável e preparada para uso real.</a:t>
            </a:r>
          </a:p>
          <a:p>
            <a:pPr algn="just"/>
            <a:r>
              <a:rPr lang="pt-PT" sz="4000" dirty="0"/>
              <a:t>A integração com Directus permite flexibilidade e segurança na gestão de conteúdos.</a:t>
            </a:r>
          </a:p>
        </p:txBody>
      </p:sp>
      <p:pic>
        <p:nvPicPr>
          <p:cNvPr id="31" name="Imagem 30" descr="Uma imagem com Tipo de letra, Gráficos, logótipo, símbolo&#10;&#10;Os conteúdos gerados por IA podem estar incorretos.">
            <a:extLst>
              <a:ext uri="{FF2B5EF4-FFF2-40B4-BE49-F238E27FC236}">
                <a16:creationId xmlns:a16="http://schemas.microsoft.com/office/drawing/2014/main" id="{1FBF1DA2-B551-0218-43A9-439C47B98A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851" y="37903535"/>
            <a:ext cx="1880224" cy="1880224"/>
          </a:xfrm>
          <a:prstGeom prst="rect">
            <a:avLst/>
          </a:prstGeom>
        </p:spPr>
      </p:pic>
      <p:pic>
        <p:nvPicPr>
          <p:cNvPr id="35" name="Imagem 34" descr="Uma imagem com Gráficos, Saturação de cores, criatividade&#10;&#10;Os conteúdos gerados por IA podem estar incorretos.">
            <a:extLst>
              <a:ext uri="{FF2B5EF4-FFF2-40B4-BE49-F238E27FC236}">
                <a16:creationId xmlns:a16="http://schemas.microsoft.com/office/drawing/2014/main" id="{A7BF93BD-AC84-0B54-747B-0188B8D712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23" y="37903535"/>
            <a:ext cx="1907766" cy="1880224"/>
          </a:xfrm>
          <a:prstGeom prst="rect">
            <a:avLst/>
          </a:prstGeom>
        </p:spPr>
      </p:pic>
      <p:pic>
        <p:nvPicPr>
          <p:cNvPr id="39" name="Gráfico 38">
            <a:extLst>
              <a:ext uri="{FF2B5EF4-FFF2-40B4-BE49-F238E27FC236}">
                <a16:creationId xmlns:a16="http://schemas.microsoft.com/office/drawing/2014/main" id="{20D086B7-BDB7-8D79-CAE2-F9CE42C1C2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03089" y="37903535"/>
            <a:ext cx="2442056" cy="1938993"/>
          </a:xfrm>
          <a:prstGeom prst="rect">
            <a:avLst/>
          </a:prstGeom>
        </p:spPr>
      </p:pic>
      <p:pic>
        <p:nvPicPr>
          <p:cNvPr id="43" name="Imagem 42" descr="Uma imagem com Tipo de letra, Gráficos, logótipo, design&#10;&#10;Os conteúdos gerados por IA podem estar incorretos.">
            <a:extLst>
              <a:ext uri="{FF2B5EF4-FFF2-40B4-BE49-F238E27FC236}">
                <a16:creationId xmlns:a16="http://schemas.microsoft.com/office/drawing/2014/main" id="{82D0AD39-E05E-63E4-6AA9-270EA65BCE2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145" y="37903535"/>
            <a:ext cx="2015014" cy="2015014"/>
          </a:xfrm>
          <a:prstGeom prst="rect">
            <a:avLst/>
          </a:prstGeom>
        </p:spPr>
      </p:pic>
      <p:pic>
        <p:nvPicPr>
          <p:cNvPr id="45" name="Imagem 44" descr="Uma imagem com Gráficos, design gráfico, logótipo, captura de ecrã&#10;&#10;Os conteúdos gerados por IA podem estar incorretos.">
            <a:extLst>
              <a:ext uri="{FF2B5EF4-FFF2-40B4-BE49-F238E27FC236}">
                <a16:creationId xmlns:a16="http://schemas.microsoft.com/office/drawing/2014/main" id="{88ABFB9D-C1ED-B297-2FD1-E103B8D2633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159" y="37903536"/>
            <a:ext cx="3024155" cy="2016104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34CF3ECA-E95A-962D-7923-857AE5D3AD14}"/>
              </a:ext>
            </a:extLst>
          </p:cNvPr>
          <p:cNvSpPr txBox="1"/>
          <p:nvPr/>
        </p:nvSpPr>
        <p:spPr>
          <a:xfrm>
            <a:off x="1521313" y="7050587"/>
            <a:ext cx="269376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Palavras</a:t>
            </a:r>
            <a:r>
              <a:rPr lang="en-US" sz="4000" b="1" dirty="0"/>
              <a:t> Chave</a:t>
            </a:r>
          </a:p>
          <a:p>
            <a:r>
              <a:rPr lang="en-US" sz="4000" dirty="0"/>
              <a:t>Plataforma web </a:t>
            </a:r>
            <a:r>
              <a:rPr lang="pt-PT" sz="4000" dirty="0"/>
              <a:t>· Comunicação colaborativa · Frontend · Gestão de equipas · Mobilidade Verde · A-MoVeR</a:t>
            </a:r>
            <a:r>
              <a:rPr lang="en-US" sz="4000" dirty="0"/>
              <a:t> </a:t>
            </a:r>
          </a:p>
        </p:txBody>
      </p:sp>
      <p:pic>
        <p:nvPicPr>
          <p:cNvPr id="66" name="Imagem 65" descr="Uma imagem com preto, escuridão&#10;&#10;Os conteúdos gerados por IA podem estar incorretos.">
            <a:extLst>
              <a:ext uri="{FF2B5EF4-FFF2-40B4-BE49-F238E27FC236}">
                <a16:creationId xmlns:a16="http://schemas.microsoft.com/office/drawing/2014/main" id="{67D5DD71-8526-D5B6-1168-45D5B85FF2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394" y="38400365"/>
            <a:ext cx="5565039" cy="15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400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586</Words>
  <Application>Microsoft Office PowerPoint</Application>
  <PresentationFormat>Personalizados</PresentationFormat>
  <Paragraphs>35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Desenvolvimento de Plataforma (Frontend) no Projeto A-MoVeR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Barbosa</dc:creator>
  <cp:lastModifiedBy>Vânia Fonseca</cp:lastModifiedBy>
  <cp:revision>15</cp:revision>
  <dcterms:created xsi:type="dcterms:W3CDTF">2017-05-26T15:49:06Z</dcterms:created>
  <dcterms:modified xsi:type="dcterms:W3CDTF">2025-06-13T11:48:19Z</dcterms:modified>
</cp:coreProperties>
</file>