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60" r:id="rId6"/>
    <p:sldId id="261" r:id="rId7"/>
    <p:sldId id="262" r:id="rId8"/>
    <p:sldId id="264" r:id="rId9"/>
    <p:sldId id="269" r:id="rId10"/>
    <p:sldId id="271"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p:cViewPr varScale="1">
        <p:scale>
          <a:sx n="59" d="100"/>
          <a:sy n="59" d="100"/>
        </p:scale>
        <p:origin x="10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874504"/>
            <a:ext cx="8305800" cy="2677656"/>
          </a:xfrm>
          <a:prstGeom prst="rect">
            <a:avLst/>
          </a:prstGeom>
          <a:noFill/>
        </p:spPr>
        <p:txBody>
          <a:bodyPr wrap="square" lIns="91440" tIns="45720" rIns="91440" bIns="45720" rtlCol="0" anchor="t">
            <a:spAutoFit/>
          </a:bodyPr>
          <a:lstStyle/>
          <a:p>
            <a:r>
              <a:rPr lang="en-US" sz="2400" dirty="0">
                <a:latin typeface="Algerian" panose="04020705040A02060702" pitchFamily="82" charset="0"/>
              </a:rPr>
              <a:t>STUDENT NAME     :   MOHAMMED IMRAN A</a:t>
            </a:r>
          </a:p>
          <a:p>
            <a:r>
              <a:rPr lang="en-US" sz="2400" dirty="0">
                <a:latin typeface="Algerian" panose="04020705040A02060702" pitchFamily="82" charset="0"/>
              </a:rPr>
              <a:t>REG NO &amp; NMID     :   31924U18013</a:t>
            </a:r>
          </a:p>
          <a:p>
            <a:r>
              <a:rPr lang="en-US" sz="2400" dirty="0">
                <a:latin typeface="Algerian" panose="04020705040A02060702" pitchFamily="82" charset="0"/>
                <a:cs typeface="Calibri"/>
              </a:rPr>
              <a:t>EMAIL                     :   mohammedimranat@gmail.com</a:t>
            </a:r>
          </a:p>
          <a:p>
            <a:r>
              <a:rPr lang="en-US" sz="2400" dirty="0">
                <a:latin typeface="Algerian" panose="04020705040A02060702" pitchFamily="82" charset="0"/>
              </a:rPr>
              <a:t>DEPARTMENT        :  </a:t>
            </a:r>
            <a:r>
              <a:rPr lang="en-US" sz="2400" dirty="0" err="1">
                <a:latin typeface="Algerian" panose="04020705040A02060702" pitchFamily="82" charset="0"/>
              </a:rPr>
              <a:t>B.Sc</a:t>
            </a:r>
            <a:r>
              <a:rPr lang="en-US" sz="2400" dirty="0">
                <a:latin typeface="Algerian" panose="04020705040A02060702" pitchFamily="82" charset="0"/>
              </a:rPr>
              <a:t> COMPUTER SCIENCE</a:t>
            </a:r>
          </a:p>
          <a:p>
            <a:r>
              <a:rPr lang="en-US" sz="2400" dirty="0">
                <a:latin typeface="Algerian" panose="04020705040A02060702" pitchFamily="82" charset="0"/>
              </a:rPr>
              <a:t>COLLEGE                :  MU College Autonomous/  </a:t>
            </a:r>
          </a:p>
          <a:p>
            <a:r>
              <a:rPr lang="en-US" sz="2400" dirty="0">
                <a:latin typeface="Algerian" panose="04020705040A02060702" pitchFamily="82" charset="0"/>
              </a:rPr>
              <a:t>                                    Thiruvalluvar university</a:t>
            </a:r>
          </a:p>
          <a:p>
            <a:r>
              <a:rPr lang="en-US" sz="2400" dirty="0">
                <a:latin typeface="Algerian" panose="04020705040A02060702" pitchFamily="82" charset="0"/>
              </a:rPr>
              <a:t>           </a:t>
            </a:r>
            <a:endParaRPr lang="en-IN" sz="2400" dirty="0">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4"/>
                                        </p:tgtEl>
                                      </p:cBhvr>
                                    </p:animEffect>
                                    <p:anim calcmode="lin" valueType="num">
                                      <p:cBhvr>
                                        <p:cTn id="7" dur="1000"/>
                                        <p:tgtEl>
                                          <p:spTgt spid="14"/>
                                        </p:tgtEl>
                                        <p:attrNameLst>
                                          <p:attrName>ppt_x</p:attrName>
                                        </p:attrNameLst>
                                      </p:cBhvr>
                                      <p:tavLst>
                                        <p:tav tm="0">
                                          <p:val>
                                            <p:strVal val="ppt_x"/>
                                          </p:val>
                                        </p:tav>
                                        <p:tav tm="100000">
                                          <p:val>
                                            <p:strVal val="ppt_x"/>
                                          </p:val>
                                        </p:tav>
                                      </p:tavLst>
                                    </p:anim>
                                    <p:anim calcmode="lin" valueType="num">
                                      <p:cBhvr>
                                        <p:cTn id="8" dur="1000"/>
                                        <p:tgtEl>
                                          <p:spTgt spid="14"/>
                                        </p:tgtEl>
                                        <p:attrNameLst>
                                          <p:attrName>ppt_y</p:attrName>
                                        </p:attrNameLst>
                                      </p:cBhvr>
                                      <p:tavLst>
                                        <p:tav tm="0">
                                          <p:val>
                                            <p:strVal val="ppt_y"/>
                                          </p:val>
                                        </p:tav>
                                        <p:tav tm="100000">
                                          <p:val>
                                            <p:strVal val="ppt_y+.1"/>
                                          </p:val>
                                        </p:tav>
                                      </p:tavLst>
                                    </p:anim>
                                    <p:set>
                                      <p:cBhvr>
                                        <p:cTn id="9"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55D0-900A-CFEF-F4AC-C836B296DA2F}"/>
              </a:ext>
            </a:extLst>
          </p:cNvPr>
          <p:cNvSpPr>
            <a:spLocks noGrp="1"/>
          </p:cNvSpPr>
          <p:nvPr>
            <p:ph type="title"/>
          </p:nvPr>
        </p:nvSpPr>
        <p:spPr>
          <a:xfrm>
            <a:off x="755332" y="385444"/>
            <a:ext cx="10681335" cy="738664"/>
          </a:xfrm>
        </p:spPr>
        <p:txBody>
          <a:bodyPr/>
          <a:lstStyle/>
          <a:p>
            <a:r>
              <a:rPr lang="en-US" dirty="0"/>
              <a:t>Result and Screenshot</a:t>
            </a:r>
          </a:p>
        </p:txBody>
      </p:sp>
      <p:pic>
        <p:nvPicPr>
          <p:cNvPr id="4" name="Picture 3">
            <a:extLst>
              <a:ext uri="{FF2B5EF4-FFF2-40B4-BE49-F238E27FC236}">
                <a16:creationId xmlns:a16="http://schemas.microsoft.com/office/drawing/2014/main" id="{70D75A0B-20B5-7142-1103-D85CFFF0B2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32" y="1295400"/>
            <a:ext cx="4868334" cy="2738438"/>
          </a:xfrm>
          <a:prstGeom prst="rect">
            <a:avLst/>
          </a:prstGeom>
        </p:spPr>
      </p:pic>
      <p:pic>
        <p:nvPicPr>
          <p:cNvPr id="6" name="Picture 5">
            <a:extLst>
              <a:ext uri="{FF2B5EF4-FFF2-40B4-BE49-F238E27FC236}">
                <a16:creationId xmlns:a16="http://schemas.microsoft.com/office/drawing/2014/main" id="{122F475E-094E-194D-5C05-BCB9B1F3E7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1295400"/>
            <a:ext cx="3164417" cy="2738438"/>
          </a:xfrm>
          <a:prstGeom prst="rect">
            <a:avLst/>
          </a:prstGeom>
        </p:spPr>
      </p:pic>
    </p:spTree>
    <p:extLst>
      <p:ext uri="{BB962C8B-B14F-4D97-AF65-F5344CB8AC3E}">
        <p14:creationId xmlns:p14="http://schemas.microsoft.com/office/powerpoint/2010/main" val="161422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47975" y="1005568"/>
            <a:ext cx="6686550" cy="3956211"/>
          </a:xfrm>
          <a:prstGeom prst="rect">
            <a:avLst/>
          </a:prstGeom>
        </p:spPr>
        <p:txBody>
          <a:bodyPr vert="horz" wrap="square" lIns="0" tIns="16510" rIns="0" bIns="0" rtlCol="0">
            <a:spAutoFit/>
          </a:bodyPr>
          <a:lstStyle/>
          <a:p>
            <a:pPr marL="12700">
              <a:lnSpc>
                <a:spcPct val="100000"/>
              </a:lnSpc>
              <a:spcBef>
                <a:spcPts val="130"/>
              </a:spcBef>
            </a:pPr>
            <a:r>
              <a:rPr lang="en-IN" sz="3600" spc="15" dirty="0"/>
              <a:t>RESULTS AND SCREENSHOTS</a:t>
            </a:r>
            <a:br>
              <a:rPr lang="en-IN" sz="4000" spc="15" dirty="0"/>
            </a:br>
            <a:br>
              <a:rPr lang="en-IN" sz="4000" spc="15" dirty="0"/>
            </a:br>
            <a:r>
              <a:rPr lang="en-US" sz="2000" b="0" dirty="0">
                <a:effectLst>
                  <a:outerShdw blurRad="38100" dist="38100" dir="2700000" algn="tl">
                    <a:srgbClr val="000000">
                      <a:alpha val="43137"/>
                    </a:srgbClr>
                  </a:outerShdw>
                </a:effectLst>
              </a:rPr>
              <a:t>The results section demonstrates the effectiveness of the portfolio design in presenting work clearly and professionally.</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Screenshots provide visual evidence of the layout, structure, and user interface in action.</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They highlight key features, such as navigation flow, project presentation, and overall aesthetics.</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Together, results and screenshots validate the functionality, usability, and impact of the portfolio.</a:t>
            </a:r>
            <a:endParaRPr sz="4000" b="0" dirty="0">
              <a:effectLst>
                <a:outerShdw blurRad="38100" dist="38100" dir="2700000" algn="tl">
                  <a:srgbClr val="000000">
                    <a:alpha val="43137"/>
                  </a:srgb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083869"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dirty="0"/>
            </a:br>
            <a:r>
              <a:rPr lang="en-US" b="0" dirty="0"/>
              <a:t>A well-crafted portfolio is not just a showcase of work, but a powerful reflection of creativity, skill, and professionalism</a:t>
            </a: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r>
              <a:rPr lang="en-US" sz="4000" dirty="0">
                <a:latin typeface="Stencil" panose="040409050D0802020404" pitchFamily="82" charset="0"/>
                <a:cs typeface="Times New Roman" panose="02020603050405020304" pitchFamily="18" charset="0"/>
              </a:rPr>
              <a:t>HOME</a:t>
            </a:r>
          </a:p>
          <a:p>
            <a:r>
              <a:rPr lang="en-US" sz="4000" dirty="0">
                <a:latin typeface="Stencil" panose="040409050D0802020404" pitchFamily="82" charset="0"/>
                <a:cs typeface="Times New Roman" panose="02020603050405020304" pitchFamily="18" charset="0"/>
              </a:rPr>
              <a:t>                  ABOUT</a:t>
            </a:r>
          </a:p>
          <a:p>
            <a:r>
              <a:rPr lang="en-US" sz="4000" dirty="0">
                <a:latin typeface="Stencil" panose="040409050D0802020404" pitchFamily="82" charset="0"/>
                <a:cs typeface="Times New Roman" panose="02020603050405020304" pitchFamily="18" charset="0"/>
              </a:rPr>
              <a:t>                  SKILLS</a:t>
            </a:r>
          </a:p>
          <a:p>
            <a:r>
              <a:rPr lang="en-US" sz="4000" dirty="0">
                <a:latin typeface="Stencil" panose="040409050D0802020404" pitchFamily="82" charset="0"/>
                <a:cs typeface="Times New Roman" panose="02020603050405020304" pitchFamily="18" charset="0"/>
              </a:rPr>
              <a:t>                  PROJECTS</a:t>
            </a:r>
          </a:p>
          <a:p>
            <a:r>
              <a:rPr lang="en-US" sz="4000" dirty="0">
                <a:latin typeface="Stencil" panose="040409050D0802020404" pitchFamily="82" charset="0"/>
                <a:cs typeface="Times New Roman" panose="02020603050405020304" pitchFamily="18" charset="0"/>
              </a:rPr>
              <a:t>                  CONTACT    </a:t>
            </a:r>
            <a:r>
              <a:rPr lang="en-US" sz="4000"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48C0-3C2F-4C5F-F429-3077749B83B4}"/>
              </a:ext>
            </a:extLst>
          </p:cNvPr>
          <p:cNvSpPr>
            <a:spLocks noGrp="1"/>
          </p:cNvSpPr>
          <p:nvPr>
            <p:ph type="title"/>
          </p:nvPr>
        </p:nvSpPr>
        <p:spPr>
          <a:xfrm>
            <a:off x="733561" y="304800"/>
            <a:ext cx="10681335" cy="738664"/>
          </a:xfrm>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Text Placeholder 2">
            <a:extLst>
              <a:ext uri="{FF2B5EF4-FFF2-40B4-BE49-F238E27FC236}">
                <a16:creationId xmlns:a16="http://schemas.microsoft.com/office/drawing/2014/main" id="{356A6CA2-2E4E-0E39-15F2-FAA00BD1DCC5}"/>
              </a:ext>
            </a:extLst>
          </p:cNvPr>
          <p:cNvSpPr>
            <a:spLocks noGrp="1"/>
          </p:cNvSpPr>
          <p:nvPr>
            <p:ph type="body" idx="1"/>
          </p:nvPr>
        </p:nvSpPr>
        <p:spPr>
          <a:xfrm>
            <a:off x="609600" y="1577341"/>
            <a:ext cx="10972800" cy="2585323"/>
          </a:xfrm>
        </p:spPr>
        <p:txBody>
          <a:bodyPr/>
          <a:lstStyle/>
          <a:p>
            <a:r>
              <a:rPr lang="en-US" sz="2400" dirty="0">
                <a:latin typeface="Arial" panose="020B0604020202020204" pitchFamily="34" charset="0"/>
                <a:cs typeface="Arial" panose="020B0604020202020204" pitchFamily="34" charset="0"/>
              </a:rPr>
              <a:t>1. Lack of Clear Organization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Inconsistent or Incomplete Content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3. Limited Visual Appeal / Design Issues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4. Difficulty in Demonstrating Skills &amp; Growth</a:t>
            </a:r>
          </a:p>
        </p:txBody>
      </p:sp>
      <p:grpSp>
        <p:nvGrpSpPr>
          <p:cNvPr id="4" name="object 2">
            <a:extLst>
              <a:ext uri="{FF2B5EF4-FFF2-40B4-BE49-F238E27FC236}">
                <a16:creationId xmlns:a16="http://schemas.microsoft.com/office/drawing/2014/main" id="{A607F155-9C7F-36E2-837E-4401A968AEBF}"/>
              </a:ext>
            </a:extLst>
          </p:cNvPr>
          <p:cNvGrpSpPr/>
          <p:nvPr/>
        </p:nvGrpSpPr>
        <p:grpSpPr>
          <a:xfrm>
            <a:off x="8674417" y="2638425"/>
            <a:ext cx="2762250" cy="3438525"/>
            <a:chOff x="8674417" y="2638425"/>
            <a:chExt cx="2762250" cy="3438525"/>
          </a:xfrm>
        </p:grpSpPr>
        <p:sp>
          <p:nvSpPr>
            <p:cNvPr id="5" name="object 3">
              <a:extLst>
                <a:ext uri="{FF2B5EF4-FFF2-40B4-BE49-F238E27FC236}">
                  <a16:creationId xmlns:a16="http://schemas.microsoft.com/office/drawing/2014/main" id="{076A5D5A-511C-6D1A-0402-638E1611D99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4">
              <a:extLst>
                <a:ext uri="{FF2B5EF4-FFF2-40B4-BE49-F238E27FC236}">
                  <a16:creationId xmlns:a16="http://schemas.microsoft.com/office/drawing/2014/main" id="{A3575CD9-5F3B-5CE3-03D3-C5385897ED1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7" name="object 5">
              <a:extLst>
                <a:ext uri="{FF2B5EF4-FFF2-40B4-BE49-F238E27FC236}">
                  <a16:creationId xmlns:a16="http://schemas.microsoft.com/office/drawing/2014/main" id="{99119E35-58E5-45C3-D0CE-11521542DB25}"/>
                </a:ext>
              </a:extLst>
            </p:cNvPr>
            <p:cNvPicPr/>
            <p:nvPr/>
          </p:nvPicPr>
          <p:blipFill>
            <a:blip r:embed="rId2" cstate="print"/>
            <a:stretch>
              <a:fillRect/>
            </a:stretch>
          </p:blipFill>
          <p:spPr>
            <a:xfrm>
              <a:off x="8674417" y="2638425"/>
              <a:ext cx="2762250" cy="3257550"/>
            </a:xfrm>
            <a:prstGeom prst="rect">
              <a:avLst/>
            </a:prstGeom>
          </p:spPr>
        </p:pic>
      </p:grpSp>
    </p:spTree>
    <p:extLst>
      <p:ext uri="{BB962C8B-B14F-4D97-AF65-F5344CB8AC3E}">
        <p14:creationId xmlns:p14="http://schemas.microsoft.com/office/powerpoint/2010/main" val="100507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8794749" cy="62953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400" spc="5" dirty="0">
                <a:latin typeface="Sitka Text" pitchFamily="2" charset="0"/>
              </a:rPr>
              <a:t>                        </a:t>
            </a:r>
            <a:r>
              <a:rPr sz="2400" spc="5" dirty="0">
                <a:latin typeface="Sitka Text" pitchFamily="2" charset="0"/>
              </a:rPr>
              <a:t>PROJEC</a:t>
            </a:r>
            <a:r>
              <a:rPr lang="en-US" sz="2400" spc="5" dirty="0">
                <a:latin typeface="Sitka Text" pitchFamily="2" charset="0"/>
              </a:rPr>
              <a:t>T  </a:t>
            </a:r>
            <a:r>
              <a:rPr sz="2400" spc="-20" dirty="0">
                <a:latin typeface="Sitka Text" pitchFamily="2" charset="0"/>
              </a:rPr>
              <a:t>OVERVIEW</a:t>
            </a:r>
            <a:br>
              <a:rPr lang="en-US" sz="2400" spc="-20" dirty="0">
                <a:latin typeface="Sitka Text" pitchFamily="2" charset="0"/>
              </a:rPr>
            </a:br>
            <a:br>
              <a:rPr lang="en-US" sz="2400" spc="-20" dirty="0">
                <a:latin typeface="Sitka Text" pitchFamily="2" charset="0"/>
              </a:rPr>
            </a:br>
            <a:r>
              <a:rPr lang="en-US" sz="2400" spc="-20" dirty="0">
                <a:latin typeface="Sitka Text" pitchFamily="2" charset="0"/>
              </a:rPr>
              <a:t>My portfolio is a collection of my skills, projects, and achievements that highlight my learning journey and professional growth. It serves as evidence of my abilities and reflects both my academic and practical experiences. The portfolio is organized to showcase my strengths, creativity, and problem-solving approach. It includes details of completed projects, skills gained, and key accomplishments, presented in a clear and structured way. The aim of my portfolio is to demonstrate my capabilities to teachers, employers, or clients, and to provide a comprehensive view of my personal and professional development.</a:t>
            </a:r>
            <a:br>
              <a:rPr lang="en-US" sz="2400" spc="-20" dirty="0">
                <a:latin typeface="Sitka Text" pitchFamily="2" charset="0"/>
              </a:rPr>
            </a:br>
            <a:br>
              <a:rPr lang="en-US" sz="2400" spc="-20" dirty="0">
                <a:latin typeface="Sitka Text" pitchFamily="2" charset="0"/>
              </a:rPr>
            </a:br>
            <a:r>
              <a:rPr lang="en-US" sz="2400" spc="-20" dirty="0">
                <a:latin typeface="Sitka Text" pitchFamily="2" charset="0"/>
              </a:rPr>
              <a:t>                                                        </a:t>
            </a:r>
            <a:br>
              <a:rPr lang="en-US" sz="2400" spc="-20" dirty="0">
                <a:latin typeface="Sitka Text" pitchFamily="2" charset="0"/>
              </a:rPr>
            </a:br>
            <a:endParaRPr sz="2400" dirty="0">
              <a:latin typeface="Sitka Text"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23900" y="457200"/>
            <a:ext cx="8572500" cy="4540987"/>
          </a:xfrm>
          <a:prstGeom prst="rect">
            <a:avLst/>
          </a:prstGeom>
        </p:spPr>
        <p:txBody>
          <a:bodyPr vert="horz" wrap="square" lIns="0" tIns="16510" rIns="0" bIns="0" rtlCol="0">
            <a:spAutoFit/>
          </a:bodyPr>
          <a:lstStyle/>
          <a:p>
            <a:pPr marL="12700" algn="l">
              <a:lnSpc>
                <a:spcPct val="100000"/>
              </a:lnSpc>
              <a:spcBef>
                <a:spcPts val="130"/>
              </a:spcBef>
            </a:pPr>
            <a:r>
              <a:rPr lang="en-US" sz="2400" spc="25" dirty="0">
                <a:latin typeface="Sitka Text" pitchFamily="2" charset="0"/>
              </a:rPr>
              <a:t>                          </a:t>
            </a:r>
            <a:r>
              <a:rPr sz="2400" spc="25" dirty="0">
                <a:latin typeface="Sitka Text" pitchFamily="2" charset="0"/>
              </a:rPr>
              <a:t>W</a:t>
            </a:r>
            <a:r>
              <a:rPr sz="2400" spc="-20" dirty="0">
                <a:latin typeface="Sitka Text" pitchFamily="2" charset="0"/>
              </a:rPr>
              <a:t>H</a:t>
            </a:r>
            <a:r>
              <a:rPr sz="2400" spc="20" dirty="0">
                <a:latin typeface="Sitka Text" pitchFamily="2" charset="0"/>
              </a:rPr>
              <a:t>O</a:t>
            </a:r>
            <a:r>
              <a:rPr sz="2400" spc="-235" dirty="0">
                <a:latin typeface="Sitka Text" pitchFamily="2" charset="0"/>
              </a:rPr>
              <a:t> </a:t>
            </a:r>
            <a:r>
              <a:rPr sz="2400" spc="-10" dirty="0">
                <a:latin typeface="Sitka Text" pitchFamily="2" charset="0"/>
              </a:rPr>
              <a:t>AR</a:t>
            </a:r>
            <a:r>
              <a:rPr sz="2400" spc="15" dirty="0">
                <a:latin typeface="Sitka Text" pitchFamily="2" charset="0"/>
              </a:rPr>
              <a:t>E</a:t>
            </a:r>
            <a:r>
              <a:rPr sz="2400" spc="-35" dirty="0">
                <a:latin typeface="Sitka Text" pitchFamily="2" charset="0"/>
              </a:rPr>
              <a:t> </a:t>
            </a:r>
            <a:r>
              <a:rPr sz="2400" spc="-10" dirty="0">
                <a:latin typeface="Sitka Text" pitchFamily="2" charset="0"/>
              </a:rPr>
              <a:t>T</a:t>
            </a:r>
            <a:r>
              <a:rPr sz="2400" spc="-15" dirty="0">
                <a:latin typeface="Sitka Text" pitchFamily="2" charset="0"/>
              </a:rPr>
              <a:t>H</a:t>
            </a:r>
            <a:r>
              <a:rPr sz="2400" spc="15" dirty="0">
                <a:latin typeface="Sitka Text" pitchFamily="2" charset="0"/>
              </a:rPr>
              <a:t>E</a:t>
            </a:r>
            <a:r>
              <a:rPr sz="2400" spc="-35" dirty="0">
                <a:latin typeface="Sitka Text" pitchFamily="2" charset="0"/>
              </a:rPr>
              <a:t> </a:t>
            </a:r>
            <a:r>
              <a:rPr sz="2400" spc="-20" dirty="0">
                <a:latin typeface="Sitka Text" pitchFamily="2" charset="0"/>
              </a:rPr>
              <a:t>E</a:t>
            </a:r>
            <a:r>
              <a:rPr sz="2400" spc="30" dirty="0">
                <a:latin typeface="Sitka Text" pitchFamily="2" charset="0"/>
              </a:rPr>
              <a:t>N</a:t>
            </a:r>
            <a:r>
              <a:rPr sz="2400" spc="15" dirty="0">
                <a:latin typeface="Sitka Text" pitchFamily="2" charset="0"/>
              </a:rPr>
              <a:t>D</a:t>
            </a:r>
            <a:r>
              <a:rPr sz="2400" spc="-45" dirty="0">
                <a:latin typeface="Sitka Text" pitchFamily="2" charset="0"/>
              </a:rPr>
              <a:t> </a:t>
            </a:r>
            <a:r>
              <a:rPr sz="2400" dirty="0">
                <a:latin typeface="Sitka Text" pitchFamily="2" charset="0"/>
              </a:rPr>
              <a:t>U</a:t>
            </a:r>
            <a:r>
              <a:rPr sz="2400" spc="10" dirty="0">
                <a:latin typeface="Sitka Text" pitchFamily="2" charset="0"/>
              </a:rPr>
              <a:t>S</a:t>
            </a:r>
            <a:r>
              <a:rPr sz="2400" spc="-25" dirty="0">
                <a:latin typeface="Sitka Text" pitchFamily="2" charset="0"/>
              </a:rPr>
              <a:t>E</a:t>
            </a:r>
            <a:r>
              <a:rPr sz="2400" spc="-10" dirty="0">
                <a:latin typeface="Sitka Text" pitchFamily="2" charset="0"/>
              </a:rPr>
              <a:t>R</a:t>
            </a:r>
            <a:r>
              <a:rPr sz="2400" spc="5" dirty="0">
                <a:latin typeface="Sitka Text" pitchFamily="2" charset="0"/>
              </a:rPr>
              <a:t>S?</a:t>
            </a:r>
            <a:br>
              <a:rPr lang="en-US" sz="1800" spc="5" dirty="0"/>
            </a:br>
            <a:br>
              <a:rPr lang="en-US" sz="1800" spc="5" dirty="0"/>
            </a:br>
            <a:br>
              <a:rPr lang="en-US" sz="1800" spc="5" dirty="0"/>
            </a:br>
            <a:r>
              <a:rPr lang="en-US" sz="1800" spc="5" dirty="0"/>
              <a:t>1. Employers / Recruiters – They review your portfolio to evaluate your skills, projects, and suitability for a job role.</a:t>
            </a:r>
            <a:br>
              <a:rPr lang="en-US" sz="1800" spc="5" dirty="0"/>
            </a:br>
            <a:br>
              <a:rPr lang="en-US" sz="1800" spc="5" dirty="0"/>
            </a:br>
            <a:r>
              <a:rPr lang="en-US" sz="1800" spc="5" dirty="0"/>
              <a:t>2. Clients – If you’re a freelancer or doing project-based work, clients use your portfolio to judge your capabilities before hiring you.</a:t>
            </a:r>
            <a:br>
              <a:rPr lang="en-US" sz="1800" spc="5" dirty="0"/>
            </a:br>
            <a:br>
              <a:rPr lang="en-US" sz="1800" spc="5" dirty="0"/>
            </a:br>
            <a:r>
              <a:rPr lang="en-US" sz="1800" spc="5" dirty="0"/>
              <a:t>3. Teachers / Professors – In academics, they assess your portfolio to understand your learning progress, creativity, and subject knowledge.</a:t>
            </a:r>
            <a:br>
              <a:rPr lang="en-US" sz="1800" spc="5" dirty="0"/>
            </a:br>
            <a:br>
              <a:rPr lang="en-US" sz="1800" spc="5" dirty="0"/>
            </a:br>
            <a:r>
              <a:rPr lang="en-US" sz="1800" spc="5" dirty="0"/>
              <a:t>4. Peers / Colleagues – Sometimes, peers view your portfolio for collaboration, idea exchange, or inspiration.</a:t>
            </a:r>
            <a:br>
              <a:rPr lang="en-US" sz="1800" spc="5" dirty="0"/>
            </a:br>
            <a:br>
              <a:rPr lang="en-US" sz="1800" spc="5" dirty="0"/>
            </a:br>
            <a:endParaRPr sz="1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2806F651-5390-0E2A-75FA-557C7FD59716}"/>
                  </a:ext>
                </a:extLst>
              </p:cNvPr>
              <p:cNvGraphicFramePr>
                <a:graphicFrameLocks noChangeAspect="1"/>
              </p:cNvGraphicFramePr>
              <p:nvPr>
                <p:extLst>
                  <p:ext uri="{D42A27DB-BD31-4B8C-83A1-F6EECF244321}">
                    <p14:modId xmlns:p14="http://schemas.microsoft.com/office/powerpoint/2010/main" val="76280776"/>
                  </p:ext>
                </p:extLst>
              </p:nvPr>
            </p:nvGraphicFramePr>
            <p:xfrm>
              <a:off x="-3733800" y="6686550"/>
              <a:ext cx="3048000" cy="1714500"/>
            </p:xfrm>
            <a:graphic>
              <a:graphicData uri="http://schemas.microsoft.com/office/powerpoint/2016/slidezoom">
                <pslz:sldZm>
                  <pslz:sldZmObj sldId="261" cId="0">
                    <pslz:zmPr id="{425FCE5F-1DD3-4ACB-8EB7-AF76491C4FE6}"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2806F651-5390-0E2A-75FA-557C7FD59716}"/>
                  </a:ext>
                </a:extLst>
              </p:cNvPr>
              <p:cNvPicPr>
                <a:picLocks noGrp="1" noRot="1" noChangeAspect="1" noMove="1" noResize="1" noEditPoints="1" noAdjustHandles="1" noChangeArrowheads="1" noChangeShapeType="1"/>
              </p:cNvPicPr>
              <p:nvPr/>
            </p:nvPicPr>
            <p:blipFill>
              <a:blip r:embed="rId5"/>
              <a:stretch>
                <a:fillRect/>
              </a:stretch>
            </p:blipFill>
            <p:spPr>
              <a:xfrm>
                <a:off x="-3733800" y="6686550"/>
                <a:ext cx="3048000" cy="1714500"/>
              </a:xfrm>
              <a:prstGeom prst="rect">
                <a:avLst/>
              </a:prstGeom>
              <a:ln w="3175">
                <a:solidFill>
                  <a:prstClr val="ltGray"/>
                </a:solidFill>
              </a:ln>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654504" y="888093"/>
            <a:ext cx="9763125" cy="7215437"/>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r>
              <a:rPr lang="en-IN" sz="3600" spc="10" dirty="0"/>
              <a:t>                </a:t>
            </a:r>
            <a:br>
              <a:rPr lang="en-IN" sz="3600" spc="10" dirty="0"/>
            </a:br>
            <a:r>
              <a:rPr lang="en-IN" sz="3600" spc="10" dirty="0"/>
              <a:t>                  Vs code</a:t>
            </a:r>
            <a:br>
              <a:rPr lang="en-IN" sz="3600" spc="10" dirty="0"/>
            </a:br>
            <a:r>
              <a:rPr lang="en-IN" sz="3600" spc="10" dirty="0"/>
              <a:t>                  Language</a:t>
            </a:r>
            <a:br>
              <a:rPr lang="en-IN" sz="3600" spc="10" dirty="0"/>
            </a:br>
            <a:r>
              <a:rPr lang="en-IN" sz="3600" spc="10" dirty="0"/>
              <a:t>                  Html</a:t>
            </a:r>
            <a:br>
              <a:rPr lang="en-IN" sz="3600" spc="10" dirty="0"/>
            </a:br>
            <a:r>
              <a:rPr lang="en-IN" sz="3600" spc="10" dirty="0"/>
              <a:t>                  </a:t>
            </a:r>
            <a:r>
              <a:rPr lang="en-IN" sz="3600" spc="10" dirty="0" err="1"/>
              <a:t>Css</a:t>
            </a:r>
            <a:br>
              <a:rPr lang="en-IN" sz="3600" spc="10" dirty="0"/>
            </a:br>
            <a:r>
              <a:rPr lang="en-IN" sz="3600" spc="10" dirty="0"/>
              <a:t>                  Java Script</a:t>
            </a:r>
            <a:br>
              <a:rPr lang="en-IN" sz="3600" spc="10" dirty="0"/>
            </a:br>
            <a:br>
              <a:rPr lang="en-IN" sz="3600" spc="10" dirty="0"/>
            </a:br>
            <a:br>
              <a:rPr lang="en-IN" sz="3600" spc="10" dirty="0"/>
            </a:br>
            <a:br>
              <a:rPr lang="en-IN" sz="3600" spc="10" dirty="0"/>
            </a:br>
            <a:br>
              <a:rPr lang="en-IN" sz="3600" spc="10" dirty="0"/>
            </a:b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8" name="object 8"/>
          <p:cNvSpPr txBox="1"/>
          <p:nvPr/>
        </p:nvSpPr>
        <p:spPr>
          <a:xfrm>
            <a:off x="739775" y="291147"/>
            <a:ext cx="8794750" cy="4717317"/>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US" sz="2800" dirty="0"/>
              <a:t>Portfolio design and layout play a crucial role in presenting creative work in a professional and impactful way. A well-structured portfolio not only highlights skills and achievements but also reflects an individual’s personal brand and style. Effective portfolio design ensures balance between aesthetics and functionality, using principles of layout such as alignment, hierarchy, spacing, and consistency to guide the viewer’s attention.</a:t>
            </a:r>
            <a:endParaRPr lang="en-IN" sz="2800" b="1"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52400"/>
            <a:ext cx="10681335" cy="1477328"/>
          </a:xfrm>
        </p:spPr>
        <p:txBody>
          <a:bodyPr/>
          <a:lstStyle/>
          <a:p>
            <a:r>
              <a:rPr lang="en-IN" dirty="0"/>
              <a:t>FEATURES AND FUNCTIONALITY</a:t>
            </a:r>
            <a:br>
              <a:rPr lang="en-IN" dirty="0"/>
            </a:br>
            <a:endParaRPr lang="en-IN" dirty="0"/>
          </a:p>
        </p:txBody>
      </p:sp>
      <p:sp>
        <p:nvSpPr>
          <p:cNvPr id="3" name="Rectangle 1">
            <a:extLst>
              <a:ext uri="{FF2B5EF4-FFF2-40B4-BE49-F238E27FC236}">
                <a16:creationId xmlns:a16="http://schemas.microsoft.com/office/drawing/2014/main" id="{E215DBF9-DBD2-DB99-CB71-6E2CAE340489}"/>
              </a:ext>
            </a:extLst>
          </p:cNvPr>
          <p:cNvSpPr>
            <a:spLocks noChangeArrowheads="1"/>
          </p:cNvSpPr>
          <p:nvPr/>
        </p:nvSpPr>
        <p:spPr bwMode="auto">
          <a:xfrm>
            <a:off x="533400" y="12954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 Appeal</a:t>
            </a:r>
            <a:r>
              <a:rPr kumimoji="0" lang="en-US" altLang="en-US" sz="2400" b="0" i="0" u="none" strike="noStrike" cap="none" normalizeH="0" baseline="0" dirty="0">
                <a:ln>
                  <a:noFill/>
                </a:ln>
                <a:solidFill>
                  <a:schemeClr val="tx1"/>
                </a:solidFill>
                <a:effectLst/>
                <a:latin typeface="Arial" panose="020B0604020202020204" pitchFamily="34" charset="0"/>
              </a:rPr>
              <a:t> – Clean, consistent layout with balanced use of typography, colors, and images to create a professional first impression.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Organization &amp; Navigation</a:t>
            </a:r>
            <a:r>
              <a:rPr kumimoji="0" lang="en-US" altLang="en-US" sz="2400" b="0" i="0" u="none" strike="noStrike" cap="none" normalizeH="0" baseline="0" dirty="0">
                <a:ln>
                  <a:noFill/>
                </a:ln>
                <a:solidFill>
                  <a:schemeClr val="tx1"/>
                </a:solidFill>
                <a:effectLst/>
                <a:latin typeface="Arial" panose="020B0604020202020204" pitchFamily="34" charset="0"/>
              </a:rPr>
              <a:t> – Clear structure with well-defined sections (about, projects, skills, contact) that are easy to follow.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Interactivity &amp; Accessibility</a:t>
            </a:r>
            <a:r>
              <a:rPr kumimoji="0" lang="en-US" altLang="en-US" sz="2400" b="0" i="0" u="none" strike="noStrike" cap="none" normalizeH="0" baseline="0" dirty="0">
                <a:ln>
                  <a:noFill/>
                </a:ln>
                <a:solidFill>
                  <a:schemeClr val="tx1"/>
                </a:solidFill>
                <a:effectLst/>
                <a:latin typeface="Arial" panose="020B0604020202020204" pitchFamily="34" charset="0"/>
              </a:rPr>
              <a:t> – User-friendly design, responsive across devices, and accessible for different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Showcasing Work</a:t>
            </a:r>
            <a:r>
              <a:rPr kumimoji="0" lang="en-US" altLang="en-US" sz="2400" b="0" i="0" u="none" strike="noStrike" cap="none" normalizeH="0" baseline="0" dirty="0">
                <a:ln>
                  <a:noFill/>
                </a:ln>
                <a:solidFill>
                  <a:schemeClr val="tx1"/>
                </a:solidFill>
                <a:effectLst/>
                <a:latin typeface="Arial" panose="020B0604020202020204" pitchFamily="34" charset="0"/>
              </a:rPr>
              <a:t> – Highlights best projects with detailed descriptions, visuals, and outcomes to demonstrate skills and creativity.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642</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Roboto</vt:lpstr>
      <vt:lpstr>Sitka Text</vt:lpstr>
      <vt:lpstr>Stencil</vt:lpstr>
      <vt:lpstr>Times New Roman</vt:lpstr>
      <vt:lpstr>Trebuchet MS</vt:lpstr>
      <vt:lpstr>Office Theme</vt:lpstr>
      <vt:lpstr>Digital Portfolio  </vt:lpstr>
      <vt:lpstr>PROJECT TITLE</vt:lpstr>
      <vt:lpstr>AGENDA</vt:lpstr>
      <vt:lpstr>PROBLEM STATEMENT</vt:lpstr>
      <vt:lpstr>                        PROJECT  OVERVIEW  My portfolio is a collection of my skills, projects, and achievements that highlight my learning journey and professional growth. It serves as evidence of my abilities and reflects both my academic and practical experiences. The portfolio is organized to showcase my strengths, creativity, and problem-solving approach. It includes details of completed projects, skills gained, and key accomplishments, presented in a clear and structured way. The aim of my portfolio is to demonstrate my capabilities to teachers, employers, or clients, and to provide a comprehensive view of my personal and professional development.                                                           </vt:lpstr>
      <vt:lpstr>                          WHO ARE THE END USERS?   1. Employers / Recruiters – They review your portfolio to evaluate your skills, projects, and suitability for a job role.  2. Clients – If you’re a freelancer or doing project-based work, clients use your portfolio to judge your capabilities before hiring you.  3. Teachers / Professors – In academics, they assess your portfolio to understand your learning progress, creativity, and subject knowledge.  4. Peers / Colleagues – Sometimes, peers view your portfolio for collaboration, idea exchange, or inspiration.  </vt:lpstr>
      <vt:lpstr>TOOLS AND TECHNIQUES                                    Vs code                   Language                   Html                   Css                   Java Script      </vt:lpstr>
      <vt:lpstr>PowerPoint Presentation</vt:lpstr>
      <vt:lpstr>FEATURES AND FUNCTIONALITY </vt:lpstr>
      <vt:lpstr>Result and Screenshot</vt:lpstr>
      <vt:lpstr>RESULTS AND SCREENSHOTS  The results section demonstrates the effectiveness of the portfolio design in presenting work clearly and professionally. Screenshots provide visual evidence of the layout, structure, and user interface in action. They highlight key features, such as navigation flow, project presentation, and overall aesthetics. Together, results and screenshots validate the functionality, usability, and impact of the portfolio.</vt:lpstr>
      <vt:lpstr>CONCLUSION  A well-crafted portfolio is not just a showcase of work, but a powerful reflection of creativity, skill, and professionalism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Mohammed imran</cp:lastModifiedBy>
  <cp:revision>29</cp:revision>
  <dcterms:created xsi:type="dcterms:W3CDTF">2024-03-29T15:07:22Z</dcterms:created>
  <dcterms:modified xsi:type="dcterms:W3CDTF">2025-08-28T09:55:15Z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