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5"/>
  </p:notesMasterIdLst>
  <p:handoutMasterIdLst>
    <p:handoutMasterId r:id="rId6"/>
  </p:handout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ED5E7A-18C3-49D1-8FEA-BDA678EF163D}" type="doc">
      <dgm:prSet loTypeId="urn:microsoft.com/office/officeart/2005/8/layout/lProcess3" loCatId="process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ECEAEC-6752-4585-BBD1-E28765613449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Purchase order process flow</a:t>
          </a:r>
        </a:p>
      </dgm:t>
    </dgm:pt>
    <dgm:pt modelId="{348E30F2-EFDA-4727-85F5-0C4548DDBF44}" type="parTrans" cxnId="{6CA76D65-268D-4D42-A5C9-944E8EC011FF}">
      <dgm:prSet/>
      <dgm:spPr/>
      <dgm:t>
        <a:bodyPr/>
        <a:lstStyle/>
        <a:p>
          <a:endParaRPr lang="en-US"/>
        </a:p>
      </dgm:t>
    </dgm:pt>
    <dgm:pt modelId="{62C6BBD3-097A-47F4-B81E-55A50B3C72F0}" type="sibTrans" cxnId="{6CA76D65-268D-4D42-A5C9-944E8EC011FF}">
      <dgm:prSet/>
      <dgm:spPr/>
      <dgm:t>
        <a:bodyPr/>
        <a:lstStyle/>
        <a:p>
          <a:endParaRPr lang="en-US"/>
        </a:p>
      </dgm:t>
    </dgm:pt>
    <dgm:pt modelId="{D975ED63-4A4F-4A5F-9F9B-4DF20D74E6E0}" type="pres">
      <dgm:prSet presAssocID="{C9ED5E7A-18C3-49D1-8FEA-BDA678EF163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AB6BF13-5877-4373-A674-3A71BBB4CAC1}" type="pres">
      <dgm:prSet presAssocID="{70ECEAEC-6752-4585-BBD1-E28765613449}" presName="horFlow" presStyleCnt="0"/>
      <dgm:spPr/>
    </dgm:pt>
    <dgm:pt modelId="{E238B30F-7361-4C57-987A-F0D79C4784F7}" type="pres">
      <dgm:prSet presAssocID="{70ECEAEC-6752-4585-BBD1-E28765613449}" presName="bigChev" presStyleLbl="node1" presStyleIdx="0" presStyleCnt="1" custScaleX="296898"/>
      <dgm:spPr/>
    </dgm:pt>
  </dgm:ptLst>
  <dgm:cxnLst>
    <dgm:cxn modelId="{6CA76D65-268D-4D42-A5C9-944E8EC011FF}" srcId="{C9ED5E7A-18C3-49D1-8FEA-BDA678EF163D}" destId="{70ECEAEC-6752-4585-BBD1-E28765613449}" srcOrd="0" destOrd="0" parTransId="{348E30F2-EFDA-4727-85F5-0C4548DDBF44}" sibTransId="{62C6BBD3-097A-47F4-B81E-55A50B3C72F0}"/>
    <dgm:cxn modelId="{B15BAB54-2ED6-4FFB-B20B-57E9D503BE33}" type="presOf" srcId="{C9ED5E7A-18C3-49D1-8FEA-BDA678EF163D}" destId="{D975ED63-4A4F-4A5F-9F9B-4DF20D74E6E0}" srcOrd="0" destOrd="0" presId="urn:microsoft.com/office/officeart/2005/8/layout/lProcess3"/>
    <dgm:cxn modelId="{67C33AE8-DF26-4BA8-A4CA-A2220EB08874}" type="presOf" srcId="{70ECEAEC-6752-4585-BBD1-E28765613449}" destId="{E238B30F-7361-4C57-987A-F0D79C4784F7}" srcOrd="0" destOrd="0" presId="urn:microsoft.com/office/officeart/2005/8/layout/lProcess3"/>
    <dgm:cxn modelId="{8DFA3DD2-E7F9-4A8B-BBAD-35EF20D796D8}" type="presParOf" srcId="{D975ED63-4A4F-4A5F-9F9B-4DF20D74E6E0}" destId="{FAB6BF13-5877-4373-A674-3A71BBB4CAC1}" srcOrd="0" destOrd="0" presId="urn:microsoft.com/office/officeart/2005/8/layout/lProcess3"/>
    <dgm:cxn modelId="{2EEAEA1C-222D-4282-AA02-954A4B4E426A}" type="presParOf" srcId="{FAB6BF13-5877-4373-A674-3A71BBB4CAC1}" destId="{E238B30F-7361-4C57-987A-F0D79C4784F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ED5E7A-18C3-49D1-8FEA-BDA678EF163D}" type="doc">
      <dgm:prSet loTypeId="urn:microsoft.com/office/officeart/2005/8/layout/lProcess3" loCatId="process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ECEAEC-6752-4585-BBD1-E28765613449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Inventory Accounting cycle</a:t>
          </a:r>
        </a:p>
      </dgm:t>
    </dgm:pt>
    <dgm:pt modelId="{348E30F2-EFDA-4727-85F5-0C4548DDBF44}" type="parTrans" cxnId="{6CA76D65-268D-4D42-A5C9-944E8EC011FF}">
      <dgm:prSet/>
      <dgm:spPr/>
      <dgm:t>
        <a:bodyPr/>
        <a:lstStyle/>
        <a:p>
          <a:endParaRPr lang="en-US"/>
        </a:p>
      </dgm:t>
    </dgm:pt>
    <dgm:pt modelId="{62C6BBD3-097A-47F4-B81E-55A50B3C72F0}" type="sibTrans" cxnId="{6CA76D65-268D-4D42-A5C9-944E8EC011FF}">
      <dgm:prSet/>
      <dgm:spPr/>
      <dgm:t>
        <a:bodyPr/>
        <a:lstStyle/>
        <a:p>
          <a:endParaRPr lang="en-US"/>
        </a:p>
      </dgm:t>
    </dgm:pt>
    <dgm:pt modelId="{D975ED63-4A4F-4A5F-9F9B-4DF20D74E6E0}" type="pres">
      <dgm:prSet presAssocID="{C9ED5E7A-18C3-49D1-8FEA-BDA678EF163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AB6BF13-5877-4373-A674-3A71BBB4CAC1}" type="pres">
      <dgm:prSet presAssocID="{70ECEAEC-6752-4585-BBD1-E28765613449}" presName="horFlow" presStyleCnt="0"/>
      <dgm:spPr/>
    </dgm:pt>
    <dgm:pt modelId="{E238B30F-7361-4C57-987A-F0D79C4784F7}" type="pres">
      <dgm:prSet presAssocID="{70ECEAEC-6752-4585-BBD1-E28765613449}" presName="bigChev" presStyleLbl="node1" presStyleIdx="0" presStyleCnt="1" custScaleX="296898"/>
      <dgm:spPr/>
    </dgm:pt>
  </dgm:ptLst>
  <dgm:cxnLst>
    <dgm:cxn modelId="{6CA76D65-268D-4D42-A5C9-944E8EC011FF}" srcId="{C9ED5E7A-18C3-49D1-8FEA-BDA678EF163D}" destId="{70ECEAEC-6752-4585-BBD1-E28765613449}" srcOrd="0" destOrd="0" parTransId="{348E30F2-EFDA-4727-85F5-0C4548DDBF44}" sibTransId="{62C6BBD3-097A-47F4-B81E-55A50B3C72F0}"/>
    <dgm:cxn modelId="{B15BAB54-2ED6-4FFB-B20B-57E9D503BE33}" type="presOf" srcId="{C9ED5E7A-18C3-49D1-8FEA-BDA678EF163D}" destId="{D975ED63-4A4F-4A5F-9F9B-4DF20D74E6E0}" srcOrd="0" destOrd="0" presId="urn:microsoft.com/office/officeart/2005/8/layout/lProcess3"/>
    <dgm:cxn modelId="{67C33AE8-DF26-4BA8-A4CA-A2220EB08874}" type="presOf" srcId="{70ECEAEC-6752-4585-BBD1-E28765613449}" destId="{E238B30F-7361-4C57-987A-F0D79C4784F7}" srcOrd="0" destOrd="0" presId="urn:microsoft.com/office/officeart/2005/8/layout/lProcess3"/>
    <dgm:cxn modelId="{8DFA3DD2-E7F9-4A8B-BBAD-35EF20D796D8}" type="presParOf" srcId="{D975ED63-4A4F-4A5F-9F9B-4DF20D74E6E0}" destId="{FAB6BF13-5877-4373-A674-3A71BBB4CAC1}" srcOrd="0" destOrd="0" presId="urn:microsoft.com/office/officeart/2005/8/layout/lProcess3"/>
    <dgm:cxn modelId="{2EEAEA1C-222D-4282-AA02-954A4B4E426A}" type="presParOf" srcId="{FAB6BF13-5877-4373-A674-3A71BBB4CAC1}" destId="{E238B30F-7361-4C57-987A-F0D79C4784F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8B30F-7361-4C57-987A-F0D79C4784F7}">
      <dsp:nvSpPr>
        <dsp:cNvPr id="0" name=""/>
        <dsp:cNvSpPr/>
      </dsp:nvSpPr>
      <dsp:spPr>
        <a:xfrm>
          <a:off x="80674" y="574"/>
          <a:ext cx="6091633" cy="820703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p3d extrusionH="190500"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Purchase order process flow</a:t>
          </a:r>
        </a:p>
      </dsp:txBody>
      <dsp:txXfrm>
        <a:off x="491026" y="574"/>
        <a:ext cx="5270930" cy="820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8B30F-7361-4C57-987A-F0D79C4784F7}">
      <dsp:nvSpPr>
        <dsp:cNvPr id="0" name=""/>
        <dsp:cNvSpPr/>
      </dsp:nvSpPr>
      <dsp:spPr>
        <a:xfrm>
          <a:off x="80674" y="574"/>
          <a:ext cx="6091633" cy="820703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p3d extrusionH="190500"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Inventory Accounting cycle</a:t>
          </a:r>
        </a:p>
      </dsp:txBody>
      <dsp:txXfrm>
        <a:off x="491026" y="574"/>
        <a:ext cx="5270930" cy="820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E66ED2-9682-A6CE-10DA-24252C1257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Purchase order process 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A37EE-877F-1591-990A-DC976D749C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A6036-B4D7-43FF-8CDC-F118F278715D}" type="datetimeFigureOut">
              <a:rPr lang="en-US" smtClean="0"/>
              <a:t>21-Feb-23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A9AEA-50B6-B37A-10C6-75E4021F21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Purchase order process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5F5F9-3977-6956-C34F-366DF09836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6F1D1-E7DF-43BF-BA7A-C8616AA46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24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Purchase order process flow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30DCF-FD85-496B-BC36-A68FFF07F6F8}" type="datetimeFigureOut">
              <a:rPr lang="en-US" smtClean="0"/>
              <a:t>21-Feb-23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Purchase order process 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AC067-A578-4789-BBDE-77E97CE69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141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7F5B-D709-4C0B-BA92-B737AAC35F75}" type="datetime1">
              <a:rPr lang="en-US" smtClean="0"/>
              <a:t>21-Feb-23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https://github.com/A-Moniem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752-BD61-41C8-88C2-FD2E2FB2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1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C43-1A14-42DD-B874-562D77E4A559}" type="datetime1">
              <a:rPr lang="en-US" smtClean="0"/>
              <a:t>21-Feb-23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https://github.com/A-Moniem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752-BD61-41C8-88C2-FD2E2FB2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7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4AA8-F683-4A65-967C-AA436CCBF741}" type="datetime1">
              <a:rPr lang="en-US" smtClean="0"/>
              <a:t>21-Feb-23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https://github.com/A-Moniem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752-BD61-41C8-88C2-FD2E2FB2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3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62E8-3B17-4B96-BE4D-263F88628831}" type="datetime1">
              <a:rPr lang="en-US" smtClean="0"/>
              <a:t>21-Feb-23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https://github.com/A-Moniem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752-BD61-41C8-88C2-FD2E2FB2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051-A42A-4974-9249-5A42B94CFE2A}" type="datetime1">
              <a:rPr lang="en-US" smtClean="0"/>
              <a:t>21-Feb-23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https://github.com/A-Moniem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752-BD61-41C8-88C2-FD2E2FB2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5A9C-ACAD-4949-95CC-0485B3012522}" type="datetime1">
              <a:rPr lang="en-US" smtClean="0"/>
              <a:t>21-Feb-23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https://github.com/A-Moniem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752-BD61-41C8-88C2-FD2E2FB2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39D6-A9CA-400E-8764-4B0DA066E49D}" type="datetime1">
              <a:rPr lang="en-US" smtClean="0"/>
              <a:t>21-Feb-23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https://github.com/A-Moniem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752-BD61-41C8-88C2-FD2E2FB2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7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FBCE-31A3-4E83-AFD5-CE4C95C2D4D0}" type="datetime1">
              <a:rPr lang="en-US" smtClean="0"/>
              <a:t>21-Feb-23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https://github.com/A-Moniem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752-BD61-41C8-88C2-FD2E2FB2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2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BEB3-2C23-47A7-B218-C7E36F5D473A}" type="datetime1">
              <a:rPr lang="en-US" smtClean="0"/>
              <a:t>21-Feb-23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https://github.com/A-Moniem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752-BD61-41C8-88C2-FD2E2FB2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2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D6CC-90B0-4A35-8A78-72D3E579A5C1}" type="datetime1">
              <a:rPr lang="en-US" smtClean="0"/>
              <a:t>21-Feb-23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https://github.com/A-Moniem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752-BD61-41C8-88C2-FD2E2FB2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62DD-20DF-4796-B019-9B13626BDA69}" type="datetime1">
              <a:rPr lang="en-US" smtClean="0"/>
              <a:t>21-Feb-23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https://github.com/A-Moniem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752-BD61-41C8-88C2-FD2E2FB2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B113-7ED2-47D9-B2F6-095438F7F8BE}" type="datetime1">
              <a:rPr lang="en-US" smtClean="0"/>
              <a:t>21-Feb-23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https://github.com/A-Moniem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752-BD61-41C8-88C2-FD2E2FB2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5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xhere.com/en/photo/90830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Boxes On Rack In Warehouse">
            <a:extLst>
              <a:ext uri="{FF2B5EF4-FFF2-40B4-BE49-F238E27FC236}">
                <a16:creationId xmlns:a16="http://schemas.microsoft.com/office/drawing/2014/main" id="{A96D3158-12F9-51A5-4877-475282CA5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024" r="-1" b="15825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26" name="Picture 25" descr="A warehouse full of boxes&#10;&#10;Description automatically generated with low confidence">
            <a:extLst>
              <a:ext uri="{FF2B5EF4-FFF2-40B4-BE49-F238E27FC236}">
                <a16:creationId xmlns:a16="http://schemas.microsoft.com/office/drawing/2014/main" id="{64E9DDD5-12BE-E4BF-CF1E-61F02ED5D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9544" r="-1" b="24861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308E593-A909-8BFD-D2E7-6FE7FB94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Inventory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C06BF8C-B432-EB21-DA10-232D4D0A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1"/>
              </a:spcAft>
              <a:defRPr/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https://github.com/A-Moniem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685EF-A9C9-8518-C5E5-66789F70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1"/>
              </a:spcAft>
              <a:defRPr/>
            </a:pPr>
            <a:fld id="{96B48752-BD61-41C8-88C2-FD2E2FB29582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1"/>
                </a:spcAft>
                <a:defRPr/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4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">
              <a:schemeClr val="bg1"/>
            </a:gs>
            <a:gs pos="88000">
              <a:srgbClr val="FBE2D1"/>
            </a:gs>
            <a:gs pos="100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Diagram 101">
            <a:extLst>
              <a:ext uri="{FF2B5EF4-FFF2-40B4-BE49-F238E27FC236}">
                <a16:creationId xmlns:a16="http://schemas.microsoft.com/office/drawing/2014/main" id="{0F5C3FC0-E688-ED3E-9FED-11D8B1AEA9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654501"/>
              </p:ext>
            </p:extLst>
          </p:nvPr>
        </p:nvGraphicFramePr>
        <p:xfrm>
          <a:off x="1460974" y="405867"/>
          <a:ext cx="6252982" cy="82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3" name="Footer Placeholder 102">
            <a:extLst>
              <a:ext uri="{FF2B5EF4-FFF2-40B4-BE49-F238E27FC236}">
                <a16:creationId xmlns:a16="http://schemas.microsoft.com/office/drawing/2014/main" id="{78F41E79-0B37-9291-C196-A653AB2F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https://github.com/A-Moniem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E6B93-9A0D-0690-0C7F-B403FD62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752-BD61-41C8-88C2-FD2E2FB29582}" type="slidenum">
              <a:rPr lang="en-US" smtClean="0"/>
              <a:t>2</a:t>
            </a:fld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727F41-D1FB-8298-D3F6-701B3DB69935}"/>
              </a:ext>
            </a:extLst>
          </p:cNvPr>
          <p:cNvCxnSpPr>
            <a:cxnSpLocks/>
          </p:cNvCxnSpPr>
          <p:nvPr/>
        </p:nvCxnSpPr>
        <p:spPr>
          <a:xfrm flipV="1">
            <a:off x="2896245" y="2714030"/>
            <a:ext cx="400604" cy="1664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C2A8C56-CC98-F2B9-CF5A-FEA3D1994CE8}"/>
              </a:ext>
            </a:extLst>
          </p:cNvPr>
          <p:cNvSpPr/>
          <p:nvPr/>
        </p:nvSpPr>
        <p:spPr>
          <a:xfrm>
            <a:off x="1466850" y="2373625"/>
            <a:ext cx="1408927" cy="68580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FC13D-92F4-6B4B-2496-D9EDD1B9FD71}"/>
              </a:ext>
            </a:extLst>
          </p:cNvPr>
          <p:cNvSpPr txBox="1"/>
          <p:nvPr/>
        </p:nvSpPr>
        <p:spPr>
          <a:xfrm>
            <a:off x="1460973" y="2413095"/>
            <a:ext cx="138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Purchase Order creation</a:t>
            </a:r>
            <a:br>
              <a:rPr lang="en-US" sz="12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2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“ PO “</a:t>
            </a:r>
            <a:endParaRPr lang="en-US" sz="1200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321C2063-0FBE-C9EB-AD2F-7A34A1E5221A}"/>
              </a:ext>
            </a:extLst>
          </p:cNvPr>
          <p:cNvSpPr/>
          <p:nvPr/>
        </p:nvSpPr>
        <p:spPr>
          <a:xfrm>
            <a:off x="5154252" y="2379735"/>
            <a:ext cx="1422739" cy="685801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1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EE8362-8597-E113-44E2-896DAF92F8F6}"/>
              </a:ext>
            </a:extLst>
          </p:cNvPr>
          <p:cNvCxnSpPr>
            <a:cxnSpLocks/>
            <a:stCxn id="112" idx="0"/>
            <a:endCxn id="117" idx="1"/>
          </p:cNvCxnSpPr>
          <p:nvPr/>
        </p:nvCxnSpPr>
        <p:spPr>
          <a:xfrm rot="5400000" flipH="1" flipV="1">
            <a:off x="7941717" y="1445881"/>
            <a:ext cx="695957" cy="1151480"/>
          </a:xfrm>
          <a:prstGeom prst="bentConnector2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Single Corner Rounded 46">
            <a:extLst>
              <a:ext uri="{FF2B5EF4-FFF2-40B4-BE49-F238E27FC236}">
                <a16:creationId xmlns:a16="http://schemas.microsoft.com/office/drawing/2014/main" id="{ADA2A85D-241C-F36F-C670-D6086D67CCAD}"/>
              </a:ext>
            </a:extLst>
          </p:cNvPr>
          <p:cNvSpPr/>
          <p:nvPr/>
        </p:nvSpPr>
        <p:spPr>
          <a:xfrm>
            <a:off x="1460973" y="4022871"/>
            <a:ext cx="1382368" cy="685801"/>
          </a:xfrm>
          <a:prstGeom prst="round1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CDBA89-1C0F-FB63-DE44-F526746C4222}"/>
              </a:ext>
            </a:extLst>
          </p:cNvPr>
          <p:cNvSpPr txBox="1"/>
          <p:nvPr/>
        </p:nvSpPr>
        <p:spPr>
          <a:xfrm>
            <a:off x="1526233" y="4041075"/>
            <a:ext cx="1249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Vendor invoice received</a:t>
            </a:r>
            <a:endParaRPr lang="en-US" sz="1200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9" name="Straight Arrow Connector 33">
            <a:extLst>
              <a:ext uri="{FF2B5EF4-FFF2-40B4-BE49-F238E27FC236}">
                <a16:creationId xmlns:a16="http://schemas.microsoft.com/office/drawing/2014/main" id="{33A980A9-9C0F-CDEE-6B59-0733723DFF26}"/>
              </a:ext>
            </a:extLst>
          </p:cNvPr>
          <p:cNvCxnSpPr>
            <a:cxnSpLocks/>
            <a:stCxn id="142" idx="2"/>
            <a:endCxn id="149" idx="1"/>
          </p:cNvCxnSpPr>
          <p:nvPr/>
        </p:nvCxnSpPr>
        <p:spPr>
          <a:xfrm rot="16200000" flipH="1">
            <a:off x="7823768" y="4563146"/>
            <a:ext cx="746544" cy="1129636"/>
          </a:xfrm>
          <a:prstGeom prst="bentConnector2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9D11FDB2-71A2-2914-A788-99540BD233F7}"/>
              </a:ext>
            </a:extLst>
          </p:cNvPr>
          <p:cNvSpPr/>
          <p:nvPr/>
        </p:nvSpPr>
        <p:spPr>
          <a:xfrm>
            <a:off x="3315882" y="2373625"/>
            <a:ext cx="1408927" cy="68580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04E23E-184A-2340-9903-0D99A7A0E286}"/>
              </a:ext>
            </a:extLst>
          </p:cNvPr>
          <p:cNvSpPr txBox="1"/>
          <p:nvPr/>
        </p:nvSpPr>
        <p:spPr>
          <a:xfrm>
            <a:off x="3332875" y="2390864"/>
            <a:ext cx="130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Top management approval</a:t>
            </a:r>
            <a:endParaRPr lang="en-US" sz="1200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B86DDC9-4868-7CC5-D7AC-E1B755627F09}"/>
              </a:ext>
            </a:extLst>
          </p:cNvPr>
          <p:cNvCxnSpPr>
            <a:cxnSpLocks/>
          </p:cNvCxnSpPr>
          <p:nvPr/>
        </p:nvCxnSpPr>
        <p:spPr>
          <a:xfrm flipV="1">
            <a:off x="4733895" y="2700704"/>
            <a:ext cx="400604" cy="1664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1EA28-81D0-7C73-7C8C-AAA8015D17CC}"/>
              </a:ext>
            </a:extLst>
          </p:cNvPr>
          <p:cNvSpPr txBox="1"/>
          <p:nvPr/>
        </p:nvSpPr>
        <p:spPr>
          <a:xfrm>
            <a:off x="5195383" y="2491802"/>
            <a:ext cx="136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Goods Received</a:t>
            </a:r>
            <a:endParaRPr lang="en-US" sz="1051" dirty="0">
              <a:ln w="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5715F55-11B0-D1AD-2B33-F9B2EFCAB563}"/>
              </a:ext>
            </a:extLst>
          </p:cNvPr>
          <p:cNvCxnSpPr>
            <a:cxnSpLocks/>
          </p:cNvCxnSpPr>
          <p:nvPr/>
        </p:nvCxnSpPr>
        <p:spPr>
          <a:xfrm flipV="1">
            <a:off x="6583145" y="2714029"/>
            <a:ext cx="400604" cy="1664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Alternate Process 111">
            <a:extLst>
              <a:ext uri="{FF2B5EF4-FFF2-40B4-BE49-F238E27FC236}">
                <a16:creationId xmlns:a16="http://schemas.microsoft.com/office/drawing/2014/main" id="{CADED4AF-E823-0B89-89C6-A668988347A5}"/>
              </a:ext>
            </a:extLst>
          </p:cNvPr>
          <p:cNvSpPr/>
          <p:nvPr/>
        </p:nvSpPr>
        <p:spPr>
          <a:xfrm>
            <a:off x="7002585" y="2369599"/>
            <a:ext cx="1422739" cy="685801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1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587E92-9327-7710-BE83-F696A21B5BFF}"/>
              </a:ext>
            </a:extLst>
          </p:cNvPr>
          <p:cNvSpPr txBox="1"/>
          <p:nvPr/>
        </p:nvSpPr>
        <p:spPr>
          <a:xfrm>
            <a:off x="7111404" y="2414559"/>
            <a:ext cx="122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Quantity matching with the PO?</a:t>
            </a:r>
            <a:endParaRPr lang="en-US" sz="1200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4DEAEE5-0E5D-0739-28E4-0AA78D294DC4}"/>
              </a:ext>
            </a:extLst>
          </p:cNvPr>
          <p:cNvCxnSpPr>
            <a:cxnSpLocks/>
          </p:cNvCxnSpPr>
          <p:nvPr/>
        </p:nvCxnSpPr>
        <p:spPr>
          <a:xfrm flipV="1">
            <a:off x="8453342" y="2703734"/>
            <a:ext cx="400604" cy="1664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C8818BC2-AC50-480C-BC7A-50DCAC3DE692}"/>
              </a:ext>
            </a:extLst>
          </p:cNvPr>
          <p:cNvSpPr/>
          <p:nvPr/>
        </p:nvSpPr>
        <p:spPr>
          <a:xfrm>
            <a:off x="8865435" y="2369599"/>
            <a:ext cx="1422739" cy="685801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1" dirty="0">
              <a:solidFill>
                <a:schemeClr val="bg1"/>
              </a:solidFill>
            </a:endParaRP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DA5DDE-9E62-BB87-4223-A933D1291943}"/>
              </a:ext>
            </a:extLst>
          </p:cNvPr>
          <p:cNvSpPr/>
          <p:nvPr/>
        </p:nvSpPr>
        <p:spPr>
          <a:xfrm>
            <a:off x="8865435" y="1330741"/>
            <a:ext cx="1422739" cy="685801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1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E210850-2260-1557-00D7-108F73CB5EDE}"/>
              </a:ext>
            </a:extLst>
          </p:cNvPr>
          <p:cNvSpPr txBox="1"/>
          <p:nvPr/>
        </p:nvSpPr>
        <p:spPr>
          <a:xfrm>
            <a:off x="8928871" y="1315263"/>
            <a:ext cx="1280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Align with the commercial team to adjust the PO</a:t>
            </a:r>
            <a:endParaRPr lang="en-US" sz="1100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672EDB6-ABF8-3207-72F4-3EB5BE84C5EA}"/>
              </a:ext>
            </a:extLst>
          </p:cNvPr>
          <p:cNvSpPr txBox="1"/>
          <p:nvPr/>
        </p:nvSpPr>
        <p:spPr>
          <a:xfrm>
            <a:off x="8984675" y="2397261"/>
            <a:ext cx="122241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Operation inbound</a:t>
            </a:r>
            <a:br>
              <a:rPr lang="en-US" sz="12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2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- Delivery Note</a:t>
            </a:r>
            <a:br>
              <a:rPr lang="en-US" sz="12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2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“ DN “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88BAAAD-AD94-5053-8DF2-9CB97C960DD4}"/>
              </a:ext>
            </a:extLst>
          </p:cNvPr>
          <p:cNvSpPr txBox="1"/>
          <p:nvPr/>
        </p:nvSpPr>
        <p:spPr>
          <a:xfrm>
            <a:off x="8221558" y="2464645"/>
            <a:ext cx="726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Yes</a:t>
            </a:r>
            <a:endParaRPr lang="en-US" sz="1051" b="1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1CDB236-06A2-B637-D8C2-FD02B12A1B28}"/>
              </a:ext>
            </a:extLst>
          </p:cNvPr>
          <p:cNvSpPr txBox="1"/>
          <p:nvPr/>
        </p:nvSpPr>
        <p:spPr>
          <a:xfrm>
            <a:off x="7908870" y="1433889"/>
            <a:ext cx="726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No</a:t>
            </a:r>
            <a:endParaRPr lang="en-US" sz="1051" b="1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24" name="Straight Arrow Connector 33">
            <a:extLst>
              <a:ext uri="{FF2B5EF4-FFF2-40B4-BE49-F238E27FC236}">
                <a16:creationId xmlns:a16="http://schemas.microsoft.com/office/drawing/2014/main" id="{52B607CA-995C-335E-0804-CCF713580481}"/>
              </a:ext>
            </a:extLst>
          </p:cNvPr>
          <p:cNvCxnSpPr>
            <a:cxnSpLocks/>
            <a:stCxn id="115" idx="2"/>
            <a:endCxn id="47" idx="0"/>
          </p:cNvCxnSpPr>
          <p:nvPr/>
        </p:nvCxnSpPr>
        <p:spPr>
          <a:xfrm rot="5400000">
            <a:off x="5380746" y="-173189"/>
            <a:ext cx="967471" cy="7424648"/>
          </a:xfrm>
          <a:prstGeom prst="bentConnector3">
            <a:avLst>
              <a:gd name="adj1" fmla="val 50000"/>
            </a:avLst>
          </a:prstGeom>
          <a:ln w="22225" cmpd="thinThick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D4F638D-A866-46E1-53EC-CDC2C4C7E65A}"/>
              </a:ext>
            </a:extLst>
          </p:cNvPr>
          <p:cNvCxnSpPr>
            <a:cxnSpLocks/>
          </p:cNvCxnSpPr>
          <p:nvPr/>
        </p:nvCxnSpPr>
        <p:spPr>
          <a:xfrm flipV="1">
            <a:off x="2870017" y="4387286"/>
            <a:ext cx="400604" cy="1664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Single Corner Rounded 135">
            <a:extLst>
              <a:ext uri="{FF2B5EF4-FFF2-40B4-BE49-F238E27FC236}">
                <a16:creationId xmlns:a16="http://schemas.microsoft.com/office/drawing/2014/main" id="{FCE74C21-6035-1396-004D-7E361C56B516}"/>
              </a:ext>
            </a:extLst>
          </p:cNvPr>
          <p:cNvSpPr/>
          <p:nvPr/>
        </p:nvSpPr>
        <p:spPr>
          <a:xfrm>
            <a:off x="3299398" y="4041075"/>
            <a:ext cx="1382368" cy="685801"/>
          </a:xfrm>
          <a:prstGeom prst="round1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642F9EC-C5BC-4CEF-CAB1-8D62424318B8}"/>
              </a:ext>
            </a:extLst>
          </p:cNvPr>
          <p:cNvSpPr txBox="1"/>
          <p:nvPr/>
        </p:nvSpPr>
        <p:spPr>
          <a:xfrm>
            <a:off x="3323303" y="4129448"/>
            <a:ext cx="124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Three-way matching</a:t>
            </a:r>
            <a:endParaRPr lang="en-US" sz="1200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F0F9D30-3150-96FD-1D31-68D09185456D}"/>
              </a:ext>
            </a:extLst>
          </p:cNvPr>
          <p:cNvCxnSpPr>
            <a:cxnSpLocks/>
          </p:cNvCxnSpPr>
          <p:nvPr/>
        </p:nvCxnSpPr>
        <p:spPr>
          <a:xfrm flipV="1">
            <a:off x="4705671" y="4390954"/>
            <a:ext cx="400604" cy="1664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Single Corner Rounded 138">
            <a:extLst>
              <a:ext uri="{FF2B5EF4-FFF2-40B4-BE49-F238E27FC236}">
                <a16:creationId xmlns:a16="http://schemas.microsoft.com/office/drawing/2014/main" id="{11D28B1B-92AF-98EF-2325-C99C0535899E}"/>
              </a:ext>
            </a:extLst>
          </p:cNvPr>
          <p:cNvSpPr/>
          <p:nvPr/>
        </p:nvSpPr>
        <p:spPr>
          <a:xfrm>
            <a:off x="5120218" y="4078514"/>
            <a:ext cx="1382368" cy="685801"/>
          </a:xfrm>
          <a:prstGeom prst="round1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1A3570C-0B97-A2C3-AD18-E330B4E73A0C}"/>
              </a:ext>
            </a:extLst>
          </p:cNvPr>
          <p:cNvSpPr txBox="1"/>
          <p:nvPr/>
        </p:nvSpPr>
        <p:spPr>
          <a:xfrm>
            <a:off x="5246824" y="4152907"/>
            <a:ext cx="113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Invoice = </a:t>
            </a:r>
            <a:br>
              <a:rPr lang="en-US" sz="12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2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PO &amp; DN? </a:t>
            </a:r>
            <a:endParaRPr lang="en-US" sz="1200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FC4D211-3297-68C2-2CAA-5FB7C031828C}"/>
              </a:ext>
            </a:extLst>
          </p:cNvPr>
          <p:cNvCxnSpPr>
            <a:cxnSpLocks/>
          </p:cNvCxnSpPr>
          <p:nvPr/>
        </p:nvCxnSpPr>
        <p:spPr>
          <a:xfrm flipV="1">
            <a:off x="6528270" y="4419750"/>
            <a:ext cx="400604" cy="1664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: Single Corner Rounded 141">
            <a:extLst>
              <a:ext uri="{FF2B5EF4-FFF2-40B4-BE49-F238E27FC236}">
                <a16:creationId xmlns:a16="http://schemas.microsoft.com/office/drawing/2014/main" id="{62B2C766-2ED1-E584-E910-7A17781D94BB}"/>
              </a:ext>
            </a:extLst>
          </p:cNvPr>
          <p:cNvSpPr/>
          <p:nvPr/>
        </p:nvSpPr>
        <p:spPr>
          <a:xfrm>
            <a:off x="6941038" y="4068891"/>
            <a:ext cx="1382368" cy="685801"/>
          </a:xfrm>
          <a:prstGeom prst="round1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BBED703-C0D7-F9EF-FAFC-9FC959B4841D}"/>
              </a:ext>
            </a:extLst>
          </p:cNvPr>
          <p:cNvSpPr txBox="1"/>
          <p:nvPr/>
        </p:nvSpPr>
        <p:spPr>
          <a:xfrm>
            <a:off x="7073544" y="4174687"/>
            <a:ext cx="113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Invoice recording</a:t>
            </a:r>
            <a:endParaRPr lang="en-US" sz="1200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DEB3945-0BDA-AD50-659D-06F2B384185A}"/>
              </a:ext>
            </a:extLst>
          </p:cNvPr>
          <p:cNvCxnSpPr>
            <a:cxnSpLocks/>
          </p:cNvCxnSpPr>
          <p:nvPr/>
        </p:nvCxnSpPr>
        <p:spPr>
          <a:xfrm flipV="1">
            <a:off x="8361254" y="4419750"/>
            <a:ext cx="400604" cy="1664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Single Corner Rounded 144">
            <a:extLst>
              <a:ext uri="{FF2B5EF4-FFF2-40B4-BE49-F238E27FC236}">
                <a16:creationId xmlns:a16="http://schemas.microsoft.com/office/drawing/2014/main" id="{F6C001C0-2AB4-FF93-57CF-5AC00505E9AC}"/>
              </a:ext>
            </a:extLst>
          </p:cNvPr>
          <p:cNvSpPr/>
          <p:nvPr/>
        </p:nvSpPr>
        <p:spPr>
          <a:xfrm>
            <a:off x="8761858" y="4048053"/>
            <a:ext cx="1382368" cy="685801"/>
          </a:xfrm>
          <a:prstGeom prst="round1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E127DB3-EE9B-0C9A-1600-A26F341C7DCD}"/>
              </a:ext>
            </a:extLst>
          </p:cNvPr>
          <p:cNvSpPr txBox="1"/>
          <p:nvPr/>
        </p:nvSpPr>
        <p:spPr>
          <a:xfrm>
            <a:off x="8844020" y="4183302"/>
            <a:ext cx="113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Vendor payment</a:t>
            </a:r>
            <a:endParaRPr lang="en-US" sz="1200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631DCB-8FBA-AE39-6507-C181F63A2A69}"/>
              </a:ext>
            </a:extLst>
          </p:cNvPr>
          <p:cNvSpPr txBox="1"/>
          <p:nvPr/>
        </p:nvSpPr>
        <p:spPr>
          <a:xfrm>
            <a:off x="8127942" y="4150454"/>
            <a:ext cx="726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Yes</a:t>
            </a:r>
            <a:endParaRPr lang="en-US" sz="1051" b="1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9" name="Rectangle: Single Corner Rounded 148">
            <a:extLst>
              <a:ext uri="{FF2B5EF4-FFF2-40B4-BE49-F238E27FC236}">
                <a16:creationId xmlns:a16="http://schemas.microsoft.com/office/drawing/2014/main" id="{FA3DEA8C-B834-684E-898D-2CF35FAB2EC9}"/>
              </a:ext>
            </a:extLst>
          </p:cNvPr>
          <p:cNvSpPr/>
          <p:nvPr/>
        </p:nvSpPr>
        <p:spPr>
          <a:xfrm>
            <a:off x="8761858" y="5158335"/>
            <a:ext cx="1382368" cy="685801"/>
          </a:xfrm>
          <a:prstGeom prst="round1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78B4BA5-0C03-B14A-18F7-07AE02E34D8F}"/>
              </a:ext>
            </a:extLst>
          </p:cNvPr>
          <p:cNvSpPr txBox="1"/>
          <p:nvPr/>
        </p:nvSpPr>
        <p:spPr>
          <a:xfrm>
            <a:off x="8761858" y="5199997"/>
            <a:ext cx="13823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Align with the vendor to adjust the invoice </a:t>
            </a:r>
            <a:endParaRPr lang="en-US" sz="1100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108D47F-8EB3-5F2B-8FA2-075D483FF035}"/>
              </a:ext>
            </a:extLst>
          </p:cNvPr>
          <p:cNvSpPr txBox="1"/>
          <p:nvPr/>
        </p:nvSpPr>
        <p:spPr>
          <a:xfrm>
            <a:off x="7790398" y="5520413"/>
            <a:ext cx="726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No</a:t>
            </a:r>
            <a:endParaRPr lang="en-US" sz="1051" b="1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1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">
              <a:schemeClr val="bg1"/>
            </a:gs>
            <a:gs pos="88000">
              <a:srgbClr val="FBE2D1"/>
            </a:gs>
            <a:gs pos="100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Diagram 101">
            <a:extLst>
              <a:ext uri="{FF2B5EF4-FFF2-40B4-BE49-F238E27FC236}">
                <a16:creationId xmlns:a16="http://schemas.microsoft.com/office/drawing/2014/main" id="{0F5C3FC0-E688-ED3E-9FED-11D8B1AEA9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8563054"/>
              </p:ext>
            </p:extLst>
          </p:nvPr>
        </p:nvGraphicFramePr>
        <p:xfrm>
          <a:off x="1460974" y="405867"/>
          <a:ext cx="6252982" cy="82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3" name="Footer Placeholder 102">
            <a:extLst>
              <a:ext uri="{FF2B5EF4-FFF2-40B4-BE49-F238E27FC236}">
                <a16:creationId xmlns:a16="http://schemas.microsoft.com/office/drawing/2014/main" id="{78F41E79-0B37-9291-C196-A653AB2F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https://github.com/A-Moniem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E6B93-9A0D-0690-0C7F-B403FD62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752-BD61-41C8-88C2-FD2E2FB29582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EB8F1C-98C3-CD09-74AB-DB083035D674}"/>
              </a:ext>
            </a:extLst>
          </p:cNvPr>
          <p:cNvCxnSpPr>
            <a:cxnSpLocks/>
          </p:cNvCxnSpPr>
          <p:nvPr/>
        </p:nvCxnSpPr>
        <p:spPr>
          <a:xfrm>
            <a:off x="1628775" y="2705100"/>
            <a:ext cx="2943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4C1F53-E868-9F40-0F14-6134DE1BDB6A}"/>
              </a:ext>
            </a:extLst>
          </p:cNvPr>
          <p:cNvCxnSpPr>
            <a:cxnSpLocks/>
          </p:cNvCxnSpPr>
          <p:nvPr/>
        </p:nvCxnSpPr>
        <p:spPr>
          <a:xfrm>
            <a:off x="2219325" y="2371725"/>
            <a:ext cx="0" cy="666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256950-DC5F-0174-508E-346DE726E488}"/>
              </a:ext>
            </a:extLst>
          </p:cNvPr>
          <p:cNvSpPr txBox="1"/>
          <p:nvPr/>
        </p:nvSpPr>
        <p:spPr>
          <a:xfrm>
            <a:off x="1669760" y="2335768"/>
            <a:ext cx="50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C4428-B42A-10A4-C22C-0CA3E4DF56DC}"/>
              </a:ext>
            </a:extLst>
          </p:cNvPr>
          <p:cNvSpPr txBox="1"/>
          <p:nvPr/>
        </p:nvSpPr>
        <p:spPr>
          <a:xfrm>
            <a:off x="1669760" y="2705100"/>
            <a:ext cx="50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51103-68A4-8EF2-2BAE-813A8217BEB1}"/>
              </a:ext>
            </a:extLst>
          </p:cNvPr>
          <p:cNvSpPr txBox="1"/>
          <p:nvPr/>
        </p:nvSpPr>
        <p:spPr>
          <a:xfrm>
            <a:off x="2447925" y="2295049"/>
            <a:ext cx="1914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Inventory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85D654-F24F-E8D8-BE91-3737D2FE4A5B}"/>
              </a:ext>
            </a:extLst>
          </p:cNvPr>
          <p:cNvSpPr txBox="1"/>
          <p:nvPr/>
        </p:nvSpPr>
        <p:spPr>
          <a:xfrm>
            <a:off x="2447925" y="2745820"/>
            <a:ext cx="1914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Inventory Accrual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A515D-A800-B9D1-815F-D6D28CEDF063}"/>
              </a:ext>
            </a:extLst>
          </p:cNvPr>
          <p:cNvSpPr txBox="1"/>
          <p:nvPr/>
        </p:nvSpPr>
        <p:spPr>
          <a:xfrm>
            <a:off x="723900" y="1834993"/>
            <a:ext cx="474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u="sng" dirty="0">
                <a:solidFill>
                  <a:schemeClr val="accent1"/>
                </a:solidFill>
              </a:rPr>
              <a:t>Goods received from the vendor “ Inbound”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B865FD-F0AF-E87F-8BAB-AB807B659BF7}"/>
              </a:ext>
            </a:extLst>
          </p:cNvPr>
          <p:cNvCxnSpPr>
            <a:cxnSpLocks/>
          </p:cNvCxnSpPr>
          <p:nvPr/>
        </p:nvCxnSpPr>
        <p:spPr>
          <a:xfrm>
            <a:off x="1628775" y="4183260"/>
            <a:ext cx="2943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0B22CF-D87B-2E76-C736-A275E2A0B6D0}"/>
              </a:ext>
            </a:extLst>
          </p:cNvPr>
          <p:cNvCxnSpPr>
            <a:cxnSpLocks/>
          </p:cNvCxnSpPr>
          <p:nvPr/>
        </p:nvCxnSpPr>
        <p:spPr>
          <a:xfrm>
            <a:off x="2219325" y="3849885"/>
            <a:ext cx="0" cy="666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F3B1F9-2233-4158-A36C-13FA2589203C}"/>
              </a:ext>
            </a:extLst>
          </p:cNvPr>
          <p:cNvSpPr txBox="1"/>
          <p:nvPr/>
        </p:nvSpPr>
        <p:spPr>
          <a:xfrm>
            <a:off x="1669760" y="3813928"/>
            <a:ext cx="50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C27950-C7FA-A8B1-F794-6612897256D1}"/>
              </a:ext>
            </a:extLst>
          </p:cNvPr>
          <p:cNvSpPr txBox="1"/>
          <p:nvPr/>
        </p:nvSpPr>
        <p:spPr>
          <a:xfrm>
            <a:off x="1669760" y="4183260"/>
            <a:ext cx="50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4BDB53-C5DD-608C-D1F7-D12C68905EAE}"/>
              </a:ext>
            </a:extLst>
          </p:cNvPr>
          <p:cNvSpPr txBox="1"/>
          <p:nvPr/>
        </p:nvSpPr>
        <p:spPr>
          <a:xfrm>
            <a:off x="2447925" y="3773209"/>
            <a:ext cx="1914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Inventory Accrual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0F6674-9B6A-EF19-9E82-0160725BF000}"/>
              </a:ext>
            </a:extLst>
          </p:cNvPr>
          <p:cNvSpPr txBox="1"/>
          <p:nvPr/>
        </p:nvSpPr>
        <p:spPr>
          <a:xfrm>
            <a:off x="723900" y="3313153"/>
            <a:ext cx="537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u="sng" dirty="0">
                <a:solidFill>
                  <a:schemeClr val="accent1"/>
                </a:solidFill>
              </a:rPr>
              <a:t>Invoice received from the vendor “ 3-way matching”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8938C-1D64-4814-4CC8-54BB32ADC01D}"/>
              </a:ext>
            </a:extLst>
          </p:cNvPr>
          <p:cNvSpPr txBox="1"/>
          <p:nvPr/>
        </p:nvSpPr>
        <p:spPr>
          <a:xfrm>
            <a:off x="2447925" y="4194811"/>
            <a:ext cx="1914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Vendor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B60F85-7CA9-02CA-98BA-B60942E9A8F6}"/>
              </a:ext>
            </a:extLst>
          </p:cNvPr>
          <p:cNvCxnSpPr>
            <a:cxnSpLocks/>
          </p:cNvCxnSpPr>
          <p:nvPr/>
        </p:nvCxnSpPr>
        <p:spPr>
          <a:xfrm>
            <a:off x="1628775" y="5607066"/>
            <a:ext cx="2943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18D125-986D-7167-E7A8-5D0D0BB70401}"/>
              </a:ext>
            </a:extLst>
          </p:cNvPr>
          <p:cNvCxnSpPr>
            <a:cxnSpLocks/>
          </p:cNvCxnSpPr>
          <p:nvPr/>
        </p:nvCxnSpPr>
        <p:spPr>
          <a:xfrm>
            <a:off x="2219325" y="5273691"/>
            <a:ext cx="0" cy="666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814A45-AD30-BA01-7581-4C7A544CDCB2}"/>
              </a:ext>
            </a:extLst>
          </p:cNvPr>
          <p:cNvSpPr txBox="1"/>
          <p:nvPr/>
        </p:nvSpPr>
        <p:spPr>
          <a:xfrm>
            <a:off x="1669760" y="5237734"/>
            <a:ext cx="50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981CC8-C65F-3A20-6CE4-B49554E5978A}"/>
              </a:ext>
            </a:extLst>
          </p:cNvPr>
          <p:cNvSpPr txBox="1"/>
          <p:nvPr/>
        </p:nvSpPr>
        <p:spPr>
          <a:xfrm>
            <a:off x="1669760" y="5607066"/>
            <a:ext cx="50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5E20E5-5BD7-E3F0-9676-7ADC15821791}"/>
              </a:ext>
            </a:extLst>
          </p:cNvPr>
          <p:cNvSpPr txBox="1"/>
          <p:nvPr/>
        </p:nvSpPr>
        <p:spPr>
          <a:xfrm>
            <a:off x="2447925" y="5197015"/>
            <a:ext cx="1914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Vendor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9ACB92-AC00-B84F-89A5-088FD77E6DC7}"/>
              </a:ext>
            </a:extLst>
          </p:cNvPr>
          <p:cNvSpPr txBox="1"/>
          <p:nvPr/>
        </p:nvSpPr>
        <p:spPr>
          <a:xfrm>
            <a:off x="723900" y="4736959"/>
            <a:ext cx="537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u="sng" dirty="0">
                <a:solidFill>
                  <a:schemeClr val="accent1"/>
                </a:solidFill>
              </a:rPr>
              <a:t>Vendor payment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B4D09D-56A5-BDBD-34E4-5600F40B8D44}"/>
              </a:ext>
            </a:extLst>
          </p:cNvPr>
          <p:cNvSpPr txBox="1"/>
          <p:nvPr/>
        </p:nvSpPr>
        <p:spPr>
          <a:xfrm>
            <a:off x="2447925" y="5618617"/>
            <a:ext cx="1914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Bank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3EF21B-6F30-48D9-6957-9867B1705862}"/>
              </a:ext>
            </a:extLst>
          </p:cNvPr>
          <p:cNvCxnSpPr>
            <a:cxnSpLocks/>
          </p:cNvCxnSpPr>
          <p:nvPr/>
        </p:nvCxnSpPr>
        <p:spPr>
          <a:xfrm>
            <a:off x="7000875" y="2705100"/>
            <a:ext cx="2943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BC95F9-08C6-7FF0-BBD2-A4D1531A6B6D}"/>
              </a:ext>
            </a:extLst>
          </p:cNvPr>
          <p:cNvCxnSpPr>
            <a:cxnSpLocks/>
          </p:cNvCxnSpPr>
          <p:nvPr/>
        </p:nvCxnSpPr>
        <p:spPr>
          <a:xfrm>
            <a:off x="7591425" y="2371725"/>
            <a:ext cx="0" cy="666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91D1BA-B6F9-529C-101A-634E718EB1FA}"/>
              </a:ext>
            </a:extLst>
          </p:cNvPr>
          <p:cNvSpPr txBox="1"/>
          <p:nvPr/>
        </p:nvSpPr>
        <p:spPr>
          <a:xfrm>
            <a:off x="7041860" y="2335768"/>
            <a:ext cx="50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68C87B-C3D5-32B4-D807-C91686A483BA}"/>
              </a:ext>
            </a:extLst>
          </p:cNvPr>
          <p:cNvSpPr txBox="1"/>
          <p:nvPr/>
        </p:nvSpPr>
        <p:spPr>
          <a:xfrm>
            <a:off x="7041860" y="2705100"/>
            <a:ext cx="50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858279-9F54-5E2D-FAAC-39154DE19DA3}"/>
              </a:ext>
            </a:extLst>
          </p:cNvPr>
          <p:cNvSpPr txBox="1"/>
          <p:nvPr/>
        </p:nvSpPr>
        <p:spPr>
          <a:xfrm>
            <a:off x="7820025" y="2295049"/>
            <a:ext cx="1914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04751E-64A0-AC2A-28A2-B4CB8D16A9B6}"/>
              </a:ext>
            </a:extLst>
          </p:cNvPr>
          <p:cNvSpPr txBox="1"/>
          <p:nvPr/>
        </p:nvSpPr>
        <p:spPr>
          <a:xfrm>
            <a:off x="7820025" y="2745820"/>
            <a:ext cx="1914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Inventory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BA79FA-313F-4E54-156C-22B5E5C39D11}"/>
              </a:ext>
            </a:extLst>
          </p:cNvPr>
          <p:cNvSpPr txBox="1"/>
          <p:nvPr/>
        </p:nvSpPr>
        <p:spPr>
          <a:xfrm>
            <a:off x="6096000" y="1834993"/>
            <a:ext cx="474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u="sng" dirty="0">
                <a:solidFill>
                  <a:schemeClr val="accent1"/>
                </a:solidFill>
              </a:rPr>
              <a:t>Cost of goods sold “Outbound”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5022EC4-69F7-D8BD-F291-8E301C317AED}"/>
              </a:ext>
            </a:extLst>
          </p:cNvPr>
          <p:cNvCxnSpPr>
            <a:cxnSpLocks/>
          </p:cNvCxnSpPr>
          <p:nvPr/>
        </p:nvCxnSpPr>
        <p:spPr>
          <a:xfrm>
            <a:off x="7000875" y="4183260"/>
            <a:ext cx="2943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515EBF-AC09-4A95-ACE0-38889725F3FC}"/>
              </a:ext>
            </a:extLst>
          </p:cNvPr>
          <p:cNvCxnSpPr>
            <a:cxnSpLocks/>
          </p:cNvCxnSpPr>
          <p:nvPr/>
        </p:nvCxnSpPr>
        <p:spPr>
          <a:xfrm>
            <a:off x="7591425" y="3849885"/>
            <a:ext cx="0" cy="666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7E764E-CB28-2A80-C180-51E9D6B6AA02}"/>
              </a:ext>
            </a:extLst>
          </p:cNvPr>
          <p:cNvSpPr txBox="1"/>
          <p:nvPr/>
        </p:nvSpPr>
        <p:spPr>
          <a:xfrm>
            <a:off x="7041860" y="3813928"/>
            <a:ext cx="50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9D41FD-D353-9B4B-094E-3225096415AB}"/>
              </a:ext>
            </a:extLst>
          </p:cNvPr>
          <p:cNvSpPr txBox="1"/>
          <p:nvPr/>
        </p:nvSpPr>
        <p:spPr>
          <a:xfrm>
            <a:off x="7041860" y="4183260"/>
            <a:ext cx="50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A12DFE-E580-7F23-836E-416D777CA394}"/>
              </a:ext>
            </a:extLst>
          </p:cNvPr>
          <p:cNvSpPr txBox="1"/>
          <p:nvPr/>
        </p:nvSpPr>
        <p:spPr>
          <a:xfrm>
            <a:off x="7820024" y="3773209"/>
            <a:ext cx="340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Inventory write-off expense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B5D41D-2399-E4F7-42D0-1B81033B2E0A}"/>
              </a:ext>
            </a:extLst>
          </p:cNvPr>
          <p:cNvSpPr txBox="1"/>
          <p:nvPr/>
        </p:nvSpPr>
        <p:spPr>
          <a:xfrm>
            <a:off x="6096000" y="3313153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>
                <a:solidFill>
                  <a:schemeClr val="accent1"/>
                </a:solidFill>
              </a:rPr>
              <a:t>Lost inventory items “Cycle count”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7C5AC4-583C-0ED9-96E3-BFD8E0991771}"/>
              </a:ext>
            </a:extLst>
          </p:cNvPr>
          <p:cNvSpPr txBox="1"/>
          <p:nvPr/>
        </p:nvSpPr>
        <p:spPr>
          <a:xfrm>
            <a:off x="7820025" y="4194811"/>
            <a:ext cx="1914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Inventory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74CEF92-0B2D-3E77-25B1-AF7554D09E15}"/>
              </a:ext>
            </a:extLst>
          </p:cNvPr>
          <p:cNvCxnSpPr>
            <a:cxnSpLocks/>
          </p:cNvCxnSpPr>
          <p:nvPr/>
        </p:nvCxnSpPr>
        <p:spPr>
          <a:xfrm>
            <a:off x="7000875" y="5609531"/>
            <a:ext cx="2943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7D68B1F-7B2A-8B12-3691-997781848896}"/>
              </a:ext>
            </a:extLst>
          </p:cNvPr>
          <p:cNvCxnSpPr>
            <a:cxnSpLocks/>
          </p:cNvCxnSpPr>
          <p:nvPr/>
        </p:nvCxnSpPr>
        <p:spPr>
          <a:xfrm>
            <a:off x="7591425" y="5276156"/>
            <a:ext cx="0" cy="666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346427C-17FA-8183-E59F-B89B0BF98560}"/>
              </a:ext>
            </a:extLst>
          </p:cNvPr>
          <p:cNvSpPr txBox="1"/>
          <p:nvPr/>
        </p:nvSpPr>
        <p:spPr>
          <a:xfrm>
            <a:off x="7041860" y="5240199"/>
            <a:ext cx="50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511A92-C5DC-9ED7-5DF1-34AB9D46CE59}"/>
              </a:ext>
            </a:extLst>
          </p:cNvPr>
          <p:cNvSpPr txBox="1"/>
          <p:nvPr/>
        </p:nvSpPr>
        <p:spPr>
          <a:xfrm>
            <a:off x="7041860" y="5609531"/>
            <a:ext cx="50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8D93EA-026B-BCFA-0878-799C797022F1}"/>
              </a:ext>
            </a:extLst>
          </p:cNvPr>
          <p:cNvSpPr txBox="1"/>
          <p:nvPr/>
        </p:nvSpPr>
        <p:spPr>
          <a:xfrm>
            <a:off x="7820024" y="5199480"/>
            <a:ext cx="3187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Inventory write-down expense</a:t>
            </a:r>
          </a:p>
          <a:p>
            <a:endParaRPr 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BC1DD4-B873-20BC-3074-A0F9E3DC2A71}"/>
              </a:ext>
            </a:extLst>
          </p:cNvPr>
          <p:cNvSpPr txBox="1"/>
          <p:nvPr/>
        </p:nvSpPr>
        <p:spPr>
          <a:xfrm>
            <a:off x="7820025" y="5650251"/>
            <a:ext cx="1914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Inventory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15A927-AED2-1600-550F-F99CE77CB97A}"/>
              </a:ext>
            </a:extLst>
          </p:cNvPr>
          <p:cNvSpPr txBox="1"/>
          <p:nvPr/>
        </p:nvSpPr>
        <p:spPr>
          <a:xfrm>
            <a:off x="6096000" y="4739424"/>
            <a:ext cx="474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u="sng" dirty="0">
                <a:solidFill>
                  <a:schemeClr val="accent1"/>
                </a:solidFill>
              </a:rPr>
              <a:t>Write-down inventory “Slow moving items”</a:t>
            </a:r>
          </a:p>
        </p:txBody>
      </p:sp>
    </p:spTree>
    <p:extLst>
      <p:ext uri="{BB962C8B-B14F-4D97-AF65-F5344CB8AC3E}">
        <p14:creationId xmlns:p14="http://schemas.microsoft.com/office/powerpoint/2010/main" val="342633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366</TotalTime>
  <Words>168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Wingdings</vt:lpstr>
      <vt:lpstr>Office Theme</vt:lpstr>
      <vt:lpstr>Inventory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ahmed.moniemcc@gmail.com</dc:creator>
  <cp:lastModifiedBy>ahmed.moniemcc@gmail.com</cp:lastModifiedBy>
  <cp:revision>2</cp:revision>
  <dcterms:created xsi:type="dcterms:W3CDTF">2023-02-20T16:11:08Z</dcterms:created>
  <dcterms:modified xsi:type="dcterms:W3CDTF">2023-02-21T15:18:07Z</dcterms:modified>
</cp:coreProperties>
</file>