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notesMasterIdLst>
    <p:notesMasterId r:id="rId8"/>
  </p:notesMasterIdLst>
  <p:handoutMasterIdLst>
    <p:handoutMasterId r:id="rId9"/>
  </p:handoutMasterIdLst>
  <p:sldIdLst>
    <p:sldId id="258" r:id="rId2"/>
    <p:sldId id="259" r:id="rId3"/>
    <p:sldId id="263" r:id="rId4"/>
    <p:sldId id="261" r:id="rId5"/>
    <p:sldId id="262"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ED5E7A-18C3-49D1-8FEA-BDA678EF163D}" type="doc">
      <dgm:prSet loTypeId="urn:microsoft.com/office/officeart/2005/8/layout/lProcess3" loCatId="process" qsTypeId="urn:microsoft.com/office/officeart/2009/2/quickstyle/3d8" qsCatId="3D" csTypeId="urn:microsoft.com/office/officeart/2005/8/colors/accent1_2" csCatId="accent1" phldr="1"/>
      <dgm:spPr/>
      <dgm:t>
        <a:bodyPr/>
        <a:lstStyle/>
        <a:p>
          <a:endParaRPr lang="en-US"/>
        </a:p>
      </dgm:t>
    </dgm:pt>
    <dgm:pt modelId="{70ECEAEC-6752-4585-BBD1-E28765613449}">
      <dgm:prSet>
        <dgm:style>
          <a:lnRef idx="3">
            <a:schemeClr val="lt1"/>
          </a:lnRef>
          <a:fillRef idx="1">
            <a:schemeClr val="accent2"/>
          </a:fillRef>
          <a:effectRef idx="1">
            <a:schemeClr val="accent2"/>
          </a:effectRef>
          <a:fontRef idx="minor">
            <a:schemeClr val="lt1"/>
          </a:fontRef>
        </dgm:style>
      </dgm:prSet>
      <dgm:spPr/>
      <dgm:t>
        <a:bodyPr/>
        <a:lstStyle/>
        <a:p>
          <a:r>
            <a:rPr lang="en-US" dirty="0"/>
            <a:t>Purchase order process flow</a:t>
          </a:r>
        </a:p>
      </dgm:t>
    </dgm:pt>
    <dgm:pt modelId="{348E30F2-EFDA-4727-85F5-0C4548DDBF44}" type="parTrans" cxnId="{6CA76D65-268D-4D42-A5C9-944E8EC011FF}">
      <dgm:prSet/>
      <dgm:spPr/>
      <dgm:t>
        <a:bodyPr/>
        <a:lstStyle/>
        <a:p>
          <a:endParaRPr lang="en-US"/>
        </a:p>
      </dgm:t>
    </dgm:pt>
    <dgm:pt modelId="{62C6BBD3-097A-47F4-B81E-55A50B3C72F0}" type="sibTrans" cxnId="{6CA76D65-268D-4D42-A5C9-944E8EC011FF}">
      <dgm:prSet/>
      <dgm:spPr/>
      <dgm:t>
        <a:bodyPr/>
        <a:lstStyle/>
        <a:p>
          <a:endParaRPr lang="en-US"/>
        </a:p>
      </dgm:t>
    </dgm:pt>
    <dgm:pt modelId="{D975ED63-4A4F-4A5F-9F9B-4DF20D74E6E0}" type="pres">
      <dgm:prSet presAssocID="{C9ED5E7A-18C3-49D1-8FEA-BDA678EF163D}" presName="Name0" presStyleCnt="0">
        <dgm:presLayoutVars>
          <dgm:chPref val="3"/>
          <dgm:dir/>
          <dgm:animLvl val="lvl"/>
          <dgm:resizeHandles/>
        </dgm:presLayoutVars>
      </dgm:prSet>
      <dgm:spPr/>
    </dgm:pt>
    <dgm:pt modelId="{FAB6BF13-5877-4373-A674-3A71BBB4CAC1}" type="pres">
      <dgm:prSet presAssocID="{70ECEAEC-6752-4585-BBD1-E28765613449}" presName="horFlow" presStyleCnt="0"/>
      <dgm:spPr/>
    </dgm:pt>
    <dgm:pt modelId="{E238B30F-7361-4C57-987A-F0D79C4784F7}" type="pres">
      <dgm:prSet presAssocID="{70ECEAEC-6752-4585-BBD1-E28765613449}" presName="bigChev" presStyleLbl="node1" presStyleIdx="0" presStyleCnt="1" custScaleX="296898"/>
      <dgm:spPr/>
    </dgm:pt>
  </dgm:ptLst>
  <dgm:cxnLst>
    <dgm:cxn modelId="{6CA76D65-268D-4D42-A5C9-944E8EC011FF}" srcId="{C9ED5E7A-18C3-49D1-8FEA-BDA678EF163D}" destId="{70ECEAEC-6752-4585-BBD1-E28765613449}" srcOrd="0" destOrd="0" parTransId="{348E30F2-EFDA-4727-85F5-0C4548DDBF44}" sibTransId="{62C6BBD3-097A-47F4-B81E-55A50B3C72F0}"/>
    <dgm:cxn modelId="{B15BAB54-2ED6-4FFB-B20B-57E9D503BE33}" type="presOf" srcId="{C9ED5E7A-18C3-49D1-8FEA-BDA678EF163D}" destId="{D975ED63-4A4F-4A5F-9F9B-4DF20D74E6E0}" srcOrd="0" destOrd="0" presId="urn:microsoft.com/office/officeart/2005/8/layout/lProcess3"/>
    <dgm:cxn modelId="{67C33AE8-DF26-4BA8-A4CA-A2220EB08874}" type="presOf" srcId="{70ECEAEC-6752-4585-BBD1-E28765613449}" destId="{E238B30F-7361-4C57-987A-F0D79C4784F7}" srcOrd="0" destOrd="0" presId="urn:microsoft.com/office/officeart/2005/8/layout/lProcess3"/>
    <dgm:cxn modelId="{8DFA3DD2-E7F9-4A8B-BBAD-35EF20D796D8}" type="presParOf" srcId="{D975ED63-4A4F-4A5F-9F9B-4DF20D74E6E0}" destId="{FAB6BF13-5877-4373-A674-3A71BBB4CAC1}" srcOrd="0" destOrd="0" presId="urn:microsoft.com/office/officeart/2005/8/layout/lProcess3"/>
    <dgm:cxn modelId="{2EEAEA1C-222D-4282-AA02-954A4B4E426A}" type="presParOf" srcId="{FAB6BF13-5877-4373-A674-3A71BBB4CAC1}" destId="{E238B30F-7361-4C57-987A-F0D79C4784F7}"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9ED5E7A-18C3-49D1-8FEA-BDA678EF163D}" type="doc">
      <dgm:prSet loTypeId="urn:microsoft.com/office/officeart/2005/8/layout/lProcess3" loCatId="process" qsTypeId="urn:microsoft.com/office/officeart/2009/2/quickstyle/3d8" qsCatId="3D" csTypeId="urn:microsoft.com/office/officeart/2005/8/colors/accent1_2" csCatId="accent1" phldr="1"/>
      <dgm:spPr/>
      <dgm:t>
        <a:bodyPr/>
        <a:lstStyle/>
        <a:p>
          <a:endParaRPr lang="en-US"/>
        </a:p>
      </dgm:t>
    </dgm:pt>
    <dgm:pt modelId="{70ECEAEC-6752-4585-BBD1-E28765613449}">
      <dgm:prSet>
        <dgm:style>
          <a:lnRef idx="3">
            <a:schemeClr val="lt1"/>
          </a:lnRef>
          <a:fillRef idx="1">
            <a:schemeClr val="accent2"/>
          </a:fillRef>
          <a:effectRef idx="1">
            <a:schemeClr val="accent2"/>
          </a:effectRef>
          <a:fontRef idx="minor">
            <a:schemeClr val="lt1"/>
          </a:fontRef>
        </dgm:style>
      </dgm:prSet>
      <dgm:spPr/>
      <dgm:t>
        <a:bodyPr/>
        <a:lstStyle/>
        <a:p>
          <a:r>
            <a:rPr lang="en-US" dirty="0"/>
            <a:t>Inventory accounting controls definition</a:t>
          </a:r>
        </a:p>
      </dgm:t>
    </dgm:pt>
    <dgm:pt modelId="{348E30F2-EFDA-4727-85F5-0C4548DDBF44}" type="parTrans" cxnId="{6CA76D65-268D-4D42-A5C9-944E8EC011FF}">
      <dgm:prSet/>
      <dgm:spPr/>
      <dgm:t>
        <a:bodyPr/>
        <a:lstStyle/>
        <a:p>
          <a:endParaRPr lang="en-US"/>
        </a:p>
      </dgm:t>
    </dgm:pt>
    <dgm:pt modelId="{62C6BBD3-097A-47F4-B81E-55A50B3C72F0}" type="sibTrans" cxnId="{6CA76D65-268D-4D42-A5C9-944E8EC011FF}">
      <dgm:prSet/>
      <dgm:spPr/>
      <dgm:t>
        <a:bodyPr/>
        <a:lstStyle/>
        <a:p>
          <a:endParaRPr lang="en-US"/>
        </a:p>
      </dgm:t>
    </dgm:pt>
    <dgm:pt modelId="{D975ED63-4A4F-4A5F-9F9B-4DF20D74E6E0}" type="pres">
      <dgm:prSet presAssocID="{C9ED5E7A-18C3-49D1-8FEA-BDA678EF163D}" presName="Name0" presStyleCnt="0">
        <dgm:presLayoutVars>
          <dgm:chPref val="3"/>
          <dgm:dir/>
          <dgm:animLvl val="lvl"/>
          <dgm:resizeHandles/>
        </dgm:presLayoutVars>
      </dgm:prSet>
      <dgm:spPr/>
    </dgm:pt>
    <dgm:pt modelId="{FAB6BF13-5877-4373-A674-3A71BBB4CAC1}" type="pres">
      <dgm:prSet presAssocID="{70ECEAEC-6752-4585-BBD1-E28765613449}" presName="horFlow" presStyleCnt="0"/>
      <dgm:spPr/>
    </dgm:pt>
    <dgm:pt modelId="{E238B30F-7361-4C57-987A-F0D79C4784F7}" type="pres">
      <dgm:prSet presAssocID="{70ECEAEC-6752-4585-BBD1-E28765613449}" presName="bigChev" presStyleLbl="node1" presStyleIdx="0" presStyleCnt="1" custScaleX="296898"/>
      <dgm:spPr/>
    </dgm:pt>
  </dgm:ptLst>
  <dgm:cxnLst>
    <dgm:cxn modelId="{6CA76D65-268D-4D42-A5C9-944E8EC011FF}" srcId="{C9ED5E7A-18C3-49D1-8FEA-BDA678EF163D}" destId="{70ECEAEC-6752-4585-BBD1-E28765613449}" srcOrd="0" destOrd="0" parTransId="{348E30F2-EFDA-4727-85F5-0C4548DDBF44}" sibTransId="{62C6BBD3-097A-47F4-B81E-55A50B3C72F0}"/>
    <dgm:cxn modelId="{B15BAB54-2ED6-4FFB-B20B-57E9D503BE33}" type="presOf" srcId="{C9ED5E7A-18C3-49D1-8FEA-BDA678EF163D}" destId="{D975ED63-4A4F-4A5F-9F9B-4DF20D74E6E0}" srcOrd="0" destOrd="0" presId="urn:microsoft.com/office/officeart/2005/8/layout/lProcess3"/>
    <dgm:cxn modelId="{67C33AE8-DF26-4BA8-A4CA-A2220EB08874}" type="presOf" srcId="{70ECEAEC-6752-4585-BBD1-E28765613449}" destId="{E238B30F-7361-4C57-987A-F0D79C4784F7}" srcOrd="0" destOrd="0" presId="urn:microsoft.com/office/officeart/2005/8/layout/lProcess3"/>
    <dgm:cxn modelId="{8DFA3DD2-E7F9-4A8B-BBAD-35EF20D796D8}" type="presParOf" srcId="{D975ED63-4A4F-4A5F-9F9B-4DF20D74E6E0}" destId="{FAB6BF13-5877-4373-A674-3A71BBB4CAC1}" srcOrd="0" destOrd="0" presId="urn:microsoft.com/office/officeart/2005/8/layout/lProcess3"/>
    <dgm:cxn modelId="{2EEAEA1C-222D-4282-AA02-954A4B4E426A}" type="presParOf" srcId="{FAB6BF13-5877-4373-A674-3A71BBB4CAC1}" destId="{E238B30F-7361-4C57-987A-F0D79C4784F7}"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9ED5E7A-18C3-49D1-8FEA-BDA678EF163D}" type="doc">
      <dgm:prSet loTypeId="urn:microsoft.com/office/officeart/2005/8/layout/lProcess3" loCatId="process" qsTypeId="urn:microsoft.com/office/officeart/2009/2/quickstyle/3d8" qsCatId="3D" csTypeId="urn:microsoft.com/office/officeart/2005/8/colors/accent1_2" csCatId="accent1" phldr="1"/>
      <dgm:spPr/>
      <dgm:t>
        <a:bodyPr/>
        <a:lstStyle/>
        <a:p>
          <a:endParaRPr lang="en-US"/>
        </a:p>
      </dgm:t>
    </dgm:pt>
    <dgm:pt modelId="{70ECEAEC-6752-4585-BBD1-E28765613449}">
      <dgm:prSet>
        <dgm:style>
          <a:lnRef idx="3">
            <a:schemeClr val="lt1"/>
          </a:lnRef>
          <a:fillRef idx="1">
            <a:schemeClr val="accent2"/>
          </a:fillRef>
          <a:effectRef idx="1">
            <a:schemeClr val="accent2"/>
          </a:effectRef>
          <a:fontRef idx="minor">
            <a:schemeClr val="lt1"/>
          </a:fontRef>
        </dgm:style>
      </dgm:prSet>
      <dgm:spPr/>
      <dgm:t>
        <a:bodyPr/>
        <a:lstStyle/>
        <a:p>
          <a:r>
            <a:rPr lang="en-US" dirty="0"/>
            <a:t>Inventory Controls</a:t>
          </a:r>
        </a:p>
      </dgm:t>
    </dgm:pt>
    <dgm:pt modelId="{348E30F2-EFDA-4727-85F5-0C4548DDBF44}" type="parTrans" cxnId="{6CA76D65-268D-4D42-A5C9-944E8EC011FF}">
      <dgm:prSet/>
      <dgm:spPr/>
      <dgm:t>
        <a:bodyPr/>
        <a:lstStyle/>
        <a:p>
          <a:endParaRPr lang="en-US"/>
        </a:p>
      </dgm:t>
    </dgm:pt>
    <dgm:pt modelId="{62C6BBD3-097A-47F4-B81E-55A50B3C72F0}" type="sibTrans" cxnId="{6CA76D65-268D-4D42-A5C9-944E8EC011FF}">
      <dgm:prSet/>
      <dgm:spPr/>
      <dgm:t>
        <a:bodyPr/>
        <a:lstStyle/>
        <a:p>
          <a:endParaRPr lang="en-US"/>
        </a:p>
      </dgm:t>
    </dgm:pt>
    <dgm:pt modelId="{D975ED63-4A4F-4A5F-9F9B-4DF20D74E6E0}" type="pres">
      <dgm:prSet presAssocID="{C9ED5E7A-18C3-49D1-8FEA-BDA678EF163D}" presName="Name0" presStyleCnt="0">
        <dgm:presLayoutVars>
          <dgm:chPref val="3"/>
          <dgm:dir/>
          <dgm:animLvl val="lvl"/>
          <dgm:resizeHandles/>
        </dgm:presLayoutVars>
      </dgm:prSet>
      <dgm:spPr/>
    </dgm:pt>
    <dgm:pt modelId="{FAB6BF13-5877-4373-A674-3A71BBB4CAC1}" type="pres">
      <dgm:prSet presAssocID="{70ECEAEC-6752-4585-BBD1-E28765613449}" presName="horFlow" presStyleCnt="0"/>
      <dgm:spPr/>
    </dgm:pt>
    <dgm:pt modelId="{E238B30F-7361-4C57-987A-F0D79C4784F7}" type="pres">
      <dgm:prSet presAssocID="{70ECEAEC-6752-4585-BBD1-E28765613449}" presName="bigChev" presStyleLbl="node1" presStyleIdx="0" presStyleCnt="1" custScaleX="296898"/>
      <dgm:spPr/>
    </dgm:pt>
  </dgm:ptLst>
  <dgm:cxnLst>
    <dgm:cxn modelId="{6CA76D65-268D-4D42-A5C9-944E8EC011FF}" srcId="{C9ED5E7A-18C3-49D1-8FEA-BDA678EF163D}" destId="{70ECEAEC-6752-4585-BBD1-E28765613449}" srcOrd="0" destOrd="0" parTransId="{348E30F2-EFDA-4727-85F5-0C4548DDBF44}" sibTransId="{62C6BBD3-097A-47F4-B81E-55A50B3C72F0}"/>
    <dgm:cxn modelId="{B15BAB54-2ED6-4FFB-B20B-57E9D503BE33}" type="presOf" srcId="{C9ED5E7A-18C3-49D1-8FEA-BDA678EF163D}" destId="{D975ED63-4A4F-4A5F-9F9B-4DF20D74E6E0}" srcOrd="0" destOrd="0" presId="urn:microsoft.com/office/officeart/2005/8/layout/lProcess3"/>
    <dgm:cxn modelId="{67C33AE8-DF26-4BA8-A4CA-A2220EB08874}" type="presOf" srcId="{70ECEAEC-6752-4585-BBD1-E28765613449}" destId="{E238B30F-7361-4C57-987A-F0D79C4784F7}" srcOrd="0" destOrd="0" presId="urn:microsoft.com/office/officeart/2005/8/layout/lProcess3"/>
    <dgm:cxn modelId="{8DFA3DD2-E7F9-4A8B-BBAD-35EF20D796D8}" type="presParOf" srcId="{D975ED63-4A4F-4A5F-9F9B-4DF20D74E6E0}" destId="{FAB6BF13-5877-4373-A674-3A71BBB4CAC1}" srcOrd="0" destOrd="0" presId="urn:microsoft.com/office/officeart/2005/8/layout/lProcess3"/>
    <dgm:cxn modelId="{2EEAEA1C-222D-4282-AA02-954A4B4E426A}" type="presParOf" srcId="{FAB6BF13-5877-4373-A674-3A71BBB4CAC1}" destId="{E238B30F-7361-4C57-987A-F0D79C4784F7}"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9ED5E7A-18C3-49D1-8FEA-BDA678EF163D}" type="doc">
      <dgm:prSet loTypeId="urn:microsoft.com/office/officeart/2005/8/layout/lProcess3" loCatId="process" qsTypeId="urn:microsoft.com/office/officeart/2009/2/quickstyle/3d8" qsCatId="3D" csTypeId="urn:microsoft.com/office/officeart/2005/8/colors/accent1_2" csCatId="accent1" phldr="1"/>
      <dgm:spPr/>
      <dgm:t>
        <a:bodyPr/>
        <a:lstStyle/>
        <a:p>
          <a:endParaRPr lang="en-US"/>
        </a:p>
      </dgm:t>
    </dgm:pt>
    <dgm:pt modelId="{70ECEAEC-6752-4585-BBD1-E28765613449}">
      <dgm:prSet>
        <dgm:style>
          <a:lnRef idx="3">
            <a:schemeClr val="lt1"/>
          </a:lnRef>
          <a:fillRef idx="1">
            <a:schemeClr val="accent2"/>
          </a:fillRef>
          <a:effectRef idx="1">
            <a:schemeClr val="accent2"/>
          </a:effectRef>
          <a:fontRef idx="minor">
            <a:schemeClr val="lt1"/>
          </a:fontRef>
        </dgm:style>
      </dgm:prSet>
      <dgm:spPr/>
      <dgm:t>
        <a:bodyPr/>
        <a:lstStyle/>
        <a:p>
          <a:r>
            <a:rPr lang="en-US" dirty="0"/>
            <a:t>Inventory Controls</a:t>
          </a:r>
        </a:p>
      </dgm:t>
    </dgm:pt>
    <dgm:pt modelId="{348E30F2-EFDA-4727-85F5-0C4548DDBF44}" type="parTrans" cxnId="{6CA76D65-268D-4D42-A5C9-944E8EC011FF}">
      <dgm:prSet/>
      <dgm:spPr/>
      <dgm:t>
        <a:bodyPr/>
        <a:lstStyle/>
        <a:p>
          <a:endParaRPr lang="en-US"/>
        </a:p>
      </dgm:t>
    </dgm:pt>
    <dgm:pt modelId="{62C6BBD3-097A-47F4-B81E-55A50B3C72F0}" type="sibTrans" cxnId="{6CA76D65-268D-4D42-A5C9-944E8EC011FF}">
      <dgm:prSet/>
      <dgm:spPr/>
      <dgm:t>
        <a:bodyPr/>
        <a:lstStyle/>
        <a:p>
          <a:endParaRPr lang="en-US"/>
        </a:p>
      </dgm:t>
    </dgm:pt>
    <dgm:pt modelId="{D975ED63-4A4F-4A5F-9F9B-4DF20D74E6E0}" type="pres">
      <dgm:prSet presAssocID="{C9ED5E7A-18C3-49D1-8FEA-BDA678EF163D}" presName="Name0" presStyleCnt="0">
        <dgm:presLayoutVars>
          <dgm:chPref val="3"/>
          <dgm:dir/>
          <dgm:animLvl val="lvl"/>
          <dgm:resizeHandles/>
        </dgm:presLayoutVars>
      </dgm:prSet>
      <dgm:spPr/>
    </dgm:pt>
    <dgm:pt modelId="{FAB6BF13-5877-4373-A674-3A71BBB4CAC1}" type="pres">
      <dgm:prSet presAssocID="{70ECEAEC-6752-4585-BBD1-E28765613449}" presName="horFlow" presStyleCnt="0"/>
      <dgm:spPr/>
    </dgm:pt>
    <dgm:pt modelId="{E238B30F-7361-4C57-987A-F0D79C4784F7}" type="pres">
      <dgm:prSet presAssocID="{70ECEAEC-6752-4585-BBD1-E28765613449}" presName="bigChev" presStyleLbl="node1" presStyleIdx="0" presStyleCnt="1" custScaleX="296898"/>
      <dgm:spPr/>
    </dgm:pt>
  </dgm:ptLst>
  <dgm:cxnLst>
    <dgm:cxn modelId="{6CA76D65-268D-4D42-A5C9-944E8EC011FF}" srcId="{C9ED5E7A-18C3-49D1-8FEA-BDA678EF163D}" destId="{70ECEAEC-6752-4585-BBD1-E28765613449}" srcOrd="0" destOrd="0" parTransId="{348E30F2-EFDA-4727-85F5-0C4548DDBF44}" sibTransId="{62C6BBD3-097A-47F4-B81E-55A50B3C72F0}"/>
    <dgm:cxn modelId="{B15BAB54-2ED6-4FFB-B20B-57E9D503BE33}" type="presOf" srcId="{C9ED5E7A-18C3-49D1-8FEA-BDA678EF163D}" destId="{D975ED63-4A4F-4A5F-9F9B-4DF20D74E6E0}" srcOrd="0" destOrd="0" presId="urn:microsoft.com/office/officeart/2005/8/layout/lProcess3"/>
    <dgm:cxn modelId="{67C33AE8-DF26-4BA8-A4CA-A2220EB08874}" type="presOf" srcId="{70ECEAEC-6752-4585-BBD1-E28765613449}" destId="{E238B30F-7361-4C57-987A-F0D79C4784F7}" srcOrd="0" destOrd="0" presId="urn:microsoft.com/office/officeart/2005/8/layout/lProcess3"/>
    <dgm:cxn modelId="{8DFA3DD2-E7F9-4A8B-BBAD-35EF20D796D8}" type="presParOf" srcId="{D975ED63-4A4F-4A5F-9F9B-4DF20D74E6E0}" destId="{FAB6BF13-5877-4373-A674-3A71BBB4CAC1}" srcOrd="0" destOrd="0" presId="urn:microsoft.com/office/officeart/2005/8/layout/lProcess3"/>
    <dgm:cxn modelId="{2EEAEA1C-222D-4282-AA02-954A4B4E426A}" type="presParOf" srcId="{FAB6BF13-5877-4373-A674-3A71BBB4CAC1}" destId="{E238B30F-7361-4C57-987A-F0D79C4784F7}"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9ED5E7A-18C3-49D1-8FEA-BDA678EF163D}" type="doc">
      <dgm:prSet loTypeId="urn:microsoft.com/office/officeart/2005/8/layout/lProcess3" loCatId="process" qsTypeId="urn:microsoft.com/office/officeart/2009/2/quickstyle/3d8" qsCatId="3D" csTypeId="urn:microsoft.com/office/officeart/2005/8/colors/accent1_2" csCatId="accent1" phldr="1"/>
      <dgm:spPr/>
      <dgm:t>
        <a:bodyPr/>
        <a:lstStyle/>
        <a:p>
          <a:endParaRPr lang="en-US"/>
        </a:p>
      </dgm:t>
    </dgm:pt>
    <dgm:pt modelId="{70ECEAEC-6752-4585-BBD1-E28765613449}">
      <dgm:prSet>
        <dgm:style>
          <a:lnRef idx="3">
            <a:schemeClr val="lt1"/>
          </a:lnRef>
          <a:fillRef idx="1">
            <a:schemeClr val="accent2"/>
          </a:fillRef>
          <a:effectRef idx="1">
            <a:schemeClr val="accent2"/>
          </a:effectRef>
          <a:fontRef idx="minor">
            <a:schemeClr val="lt1"/>
          </a:fontRef>
        </dgm:style>
      </dgm:prSet>
      <dgm:spPr/>
      <dgm:t>
        <a:bodyPr/>
        <a:lstStyle/>
        <a:p>
          <a:r>
            <a:rPr lang="en-US" dirty="0"/>
            <a:t>Inventory Accounting cycle</a:t>
          </a:r>
        </a:p>
      </dgm:t>
    </dgm:pt>
    <dgm:pt modelId="{348E30F2-EFDA-4727-85F5-0C4548DDBF44}" type="parTrans" cxnId="{6CA76D65-268D-4D42-A5C9-944E8EC011FF}">
      <dgm:prSet/>
      <dgm:spPr/>
      <dgm:t>
        <a:bodyPr/>
        <a:lstStyle/>
        <a:p>
          <a:endParaRPr lang="en-US"/>
        </a:p>
      </dgm:t>
    </dgm:pt>
    <dgm:pt modelId="{62C6BBD3-097A-47F4-B81E-55A50B3C72F0}" type="sibTrans" cxnId="{6CA76D65-268D-4D42-A5C9-944E8EC011FF}">
      <dgm:prSet/>
      <dgm:spPr/>
      <dgm:t>
        <a:bodyPr/>
        <a:lstStyle/>
        <a:p>
          <a:endParaRPr lang="en-US"/>
        </a:p>
      </dgm:t>
    </dgm:pt>
    <dgm:pt modelId="{D975ED63-4A4F-4A5F-9F9B-4DF20D74E6E0}" type="pres">
      <dgm:prSet presAssocID="{C9ED5E7A-18C3-49D1-8FEA-BDA678EF163D}" presName="Name0" presStyleCnt="0">
        <dgm:presLayoutVars>
          <dgm:chPref val="3"/>
          <dgm:dir/>
          <dgm:animLvl val="lvl"/>
          <dgm:resizeHandles/>
        </dgm:presLayoutVars>
      </dgm:prSet>
      <dgm:spPr/>
    </dgm:pt>
    <dgm:pt modelId="{FAB6BF13-5877-4373-A674-3A71BBB4CAC1}" type="pres">
      <dgm:prSet presAssocID="{70ECEAEC-6752-4585-BBD1-E28765613449}" presName="horFlow" presStyleCnt="0"/>
      <dgm:spPr/>
    </dgm:pt>
    <dgm:pt modelId="{E238B30F-7361-4C57-987A-F0D79C4784F7}" type="pres">
      <dgm:prSet presAssocID="{70ECEAEC-6752-4585-BBD1-E28765613449}" presName="bigChev" presStyleLbl="node1" presStyleIdx="0" presStyleCnt="1" custScaleX="296898"/>
      <dgm:spPr/>
    </dgm:pt>
  </dgm:ptLst>
  <dgm:cxnLst>
    <dgm:cxn modelId="{6CA76D65-268D-4D42-A5C9-944E8EC011FF}" srcId="{C9ED5E7A-18C3-49D1-8FEA-BDA678EF163D}" destId="{70ECEAEC-6752-4585-BBD1-E28765613449}" srcOrd="0" destOrd="0" parTransId="{348E30F2-EFDA-4727-85F5-0C4548DDBF44}" sibTransId="{62C6BBD3-097A-47F4-B81E-55A50B3C72F0}"/>
    <dgm:cxn modelId="{B15BAB54-2ED6-4FFB-B20B-57E9D503BE33}" type="presOf" srcId="{C9ED5E7A-18C3-49D1-8FEA-BDA678EF163D}" destId="{D975ED63-4A4F-4A5F-9F9B-4DF20D74E6E0}" srcOrd="0" destOrd="0" presId="urn:microsoft.com/office/officeart/2005/8/layout/lProcess3"/>
    <dgm:cxn modelId="{67C33AE8-DF26-4BA8-A4CA-A2220EB08874}" type="presOf" srcId="{70ECEAEC-6752-4585-BBD1-E28765613449}" destId="{E238B30F-7361-4C57-987A-F0D79C4784F7}" srcOrd="0" destOrd="0" presId="urn:microsoft.com/office/officeart/2005/8/layout/lProcess3"/>
    <dgm:cxn modelId="{8DFA3DD2-E7F9-4A8B-BBAD-35EF20D796D8}" type="presParOf" srcId="{D975ED63-4A4F-4A5F-9F9B-4DF20D74E6E0}" destId="{FAB6BF13-5877-4373-A674-3A71BBB4CAC1}" srcOrd="0" destOrd="0" presId="urn:microsoft.com/office/officeart/2005/8/layout/lProcess3"/>
    <dgm:cxn modelId="{2EEAEA1C-222D-4282-AA02-954A4B4E426A}" type="presParOf" srcId="{FAB6BF13-5877-4373-A674-3A71BBB4CAC1}" destId="{E238B30F-7361-4C57-987A-F0D79C4784F7}"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38B30F-7361-4C57-987A-F0D79C4784F7}">
      <dsp:nvSpPr>
        <dsp:cNvPr id="0" name=""/>
        <dsp:cNvSpPr/>
      </dsp:nvSpPr>
      <dsp:spPr>
        <a:xfrm>
          <a:off x="80674" y="574"/>
          <a:ext cx="6091633" cy="820703"/>
        </a:xfrm>
        <a:prstGeom prst="chevron">
          <a:avLst/>
        </a:prstGeom>
        <a:solidFill>
          <a:schemeClr val="accent2"/>
        </a:solidFill>
        <a:ln w="19050" cap="flat" cmpd="sng" algn="ctr">
          <a:solidFill>
            <a:schemeClr val="lt1"/>
          </a:solidFill>
          <a:prstDash val="solid"/>
          <a:miter lim="800000"/>
        </a:ln>
        <a:effectLst/>
        <a:sp3d extrusionH="190500"/>
      </dsp:spPr>
      <dsp:style>
        <a:lnRef idx="3">
          <a:schemeClr val="lt1"/>
        </a:lnRef>
        <a:fillRef idx="1">
          <a:schemeClr val="accent2"/>
        </a:fillRef>
        <a:effectRef idx="1">
          <a:schemeClr val="accent2"/>
        </a:effectRef>
        <a:fontRef idx="minor">
          <a:schemeClr val="lt1"/>
        </a:fontRef>
      </dsp:style>
      <dsp:txBody>
        <a:bodyPr spcFirstLastPara="0" vert="horz" wrap="square" lIns="44450" tIns="22225" rIns="0" bIns="22225" numCol="1" spcCol="1270" anchor="ctr" anchorCtr="0">
          <a:noAutofit/>
        </a:bodyPr>
        <a:lstStyle/>
        <a:p>
          <a:pPr marL="0" lvl="0" indent="0" algn="ctr" defTabSz="1555750">
            <a:lnSpc>
              <a:spcPct val="90000"/>
            </a:lnSpc>
            <a:spcBef>
              <a:spcPct val="0"/>
            </a:spcBef>
            <a:spcAft>
              <a:spcPct val="35000"/>
            </a:spcAft>
            <a:buNone/>
          </a:pPr>
          <a:r>
            <a:rPr lang="en-US" sz="3500" kern="1200" dirty="0"/>
            <a:t>Purchase order process flow</a:t>
          </a:r>
        </a:p>
      </dsp:txBody>
      <dsp:txXfrm>
        <a:off x="491026" y="574"/>
        <a:ext cx="5270930" cy="8207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38B30F-7361-4C57-987A-F0D79C4784F7}">
      <dsp:nvSpPr>
        <dsp:cNvPr id="0" name=""/>
        <dsp:cNvSpPr/>
      </dsp:nvSpPr>
      <dsp:spPr>
        <a:xfrm>
          <a:off x="171769" y="273"/>
          <a:ext cx="6096100" cy="821305"/>
        </a:xfrm>
        <a:prstGeom prst="chevron">
          <a:avLst/>
        </a:prstGeom>
        <a:solidFill>
          <a:schemeClr val="accent2"/>
        </a:solidFill>
        <a:ln w="19050" cap="flat" cmpd="sng" algn="ctr">
          <a:solidFill>
            <a:schemeClr val="lt1"/>
          </a:solidFill>
          <a:prstDash val="solid"/>
          <a:miter lim="800000"/>
        </a:ln>
        <a:effectLst/>
        <a:sp3d extrusionH="190500"/>
      </dsp:spPr>
      <dsp:style>
        <a:lnRef idx="3">
          <a:schemeClr val="lt1"/>
        </a:lnRef>
        <a:fillRef idx="1">
          <a:schemeClr val="accent2"/>
        </a:fillRef>
        <a:effectRef idx="1">
          <a:schemeClr val="accent2"/>
        </a:effectRef>
        <a:fontRef idx="minor">
          <a:schemeClr val="lt1"/>
        </a:fontRef>
      </dsp:style>
      <dsp:txBody>
        <a:bodyPr spcFirstLastPara="0" vert="horz" wrap="square" lIns="35560" tIns="17780" rIns="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Inventory accounting controls definition</a:t>
          </a:r>
        </a:p>
      </dsp:txBody>
      <dsp:txXfrm>
        <a:off x="582422" y="273"/>
        <a:ext cx="5274795" cy="82130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38B30F-7361-4C57-987A-F0D79C4784F7}">
      <dsp:nvSpPr>
        <dsp:cNvPr id="0" name=""/>
        <dsp:cNvSpPr/>
      </dsp:nvSpPr>
      <dsp:spPr>
        <a:xfrm>
          <a:off x="80674" y="574"/>
          <a:ext cx="6091633" cy="820703"/>
        </a:xfrm>
        <a:prstGeom prst="chevron">
          <a:avLst/>
        </a:prstGeom>
        <a:solidFill>
          <a:schemeClr val="accent2"/>
        </a:solidFill>
        <a:ln w="19050" cap="flat" cmpd="sng" algn="ctr">
          <a:solidFill>
            <a:schemeClr val="lt1"/>
          </a:solidFill>
          <a:prstDash val="solid"/>
          <a:miter lim="800000"/>
        </a:ln>
        <a:effectLst/>
        <a:sp3d extrusionH="190500"/>
      </dsp:spPr>
      <dsp:style>
        <a:lnRef idx="3">
          <a:schemeClr val="lt1"/>
        </a:lnRef>
        <a:fillRef idx="1">
          <a:schemeClr val="accent2"/>
        </a:fillRef>
        <a:effectRef idx="1">
          <a:schemeClr val="accent2"/>
        </a:effectRef>
        <a:fontRef idx="minor">
          <a:schemeClr val="lt1"/>
        </a:fontRef>
      </dsp:style>
      <dsp:txBody>
        <a:bodyPr spcFirstLastPara="0" vert="horz" wrap="square" lIns="67310" tIns="33655" rIns="0" bIns="33655" numCol="1" spcCol="1270" anchor="ctr" anchorCtr="0">
          <a:noAutofit/>
        </a:bodyPr>
        <a:lstStyle/>
        <a:p>
          <a:pPr marL="0" lvl="0" indent="0" algn="ctr" defTabSz="2355850">
            <a:lnSpc>
              <a:spcPct val="90000"/>
            </a:lnSpc>
            <a:spcBef>
              <a:spcPct val="0"/>
            </a:spcBef>
            <a:spcAft>
              <a:spcPct val="35000"/>
            </a:spcAft>
            <a:buNone/>
          </a:pPr>
          <a:r>
            <a:rPr lang="en-US" sz="5300" kern="1200" dirty="0"/>
            <a:t>Inventory Controls</a:t>
          </a:r>
        </a:p>
      </dsp:txBody>
      <dsp:txXfrm>
        <a:off x="491026" y="574"/>
        <a:ext cx="5270930" cy="82070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38B30F-7361-4C57-987A-F0D79C4784F7}">
      <dsp:nvSpPr>
        <dsp:cNvPr id="0" name=""/>
        <dsp:cNvSpPr/>
      </dsp:nvSpPr>
      <dsp:spPr>
        <a:xfrm>
          <a:off x="80674" y="574"/>
          <a:ext cx="6091633" cy="820703"/>
        </a:xfrm>
        <a:prstGeom prst="chevron">
          <a:avLst/>
        </a:prstGeom>
        <a:solidFill>
          <a:schemeClr val="accent2"/>
        </a:solidFill>
        <a:ln w="19050" cap="flat" cmpd="sng" algn="ctr">
          <a:solidFill>
            <a:schemeClr val="lt1"/>
          </a:solidFill>
          <a:prstDash val="solid"/>
          <a:miter lim="800000"/>
        </a:ln>
        <a:effectLst/>
        <a:sp3d extrusionH="190500"/>
      </dsp:spPr>
      <dsp:style>
        <a:lnRef idx="3">
          <a:schemeClr val="lt1"/>
        </a:lnRef>
        <a:fillRef idx="1">
          <a:schemeClr val="accent2"/>
        </a:fillRef>
        <a:effectRef idx="1">
          <a:schemeClr val="accent2"/>
        </a:effectRef>
        <a:fontRef idx="minor">
          <a:schemeClr val="lt1"/>
        </a:fontRef>
      </dsp:style>
      <dsp:txBody>
        <a:bodyPr spcFirstLastPara="0" vert="horz" wrap="square" lIns="67310" tIns="33655" rIns="0" bIns="33655" numCol="1" spcCol="1270" anchor="ctr" anchorCtr="0">
          <a:noAutofit/>
        </a:bodyPr>
        <a:lstStyle/>
        <a:p>
          <a:pPr marL="0" lvl="0" indent="0" algn="ctr" defTabSz="2355850">
            <a:lnSpc>
              <a:spcPct val="90000"/>
            </a:lnSpc>
            <a:spcBef>
              <a:spcPct val="0"/>
            </a:spcBef>
            <a:spcAft>
              <a:spcPct val="35000"/>
            </a:spcAft>
            <a:buNone/>
          </a:pPr>
          <a:r>
            <a:rPr lang="en-US" sz="5300" kern="1200" dirty="0"/>
            <a:t>Inventory Controls</a:t>
          </a:r>
        </a:p>
      </dsp:txBody>
      <dsp:txXfrm>
        <a:off x="491026" y="574"/>
        <a:ext cx="5270930" cy="82070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38B30F-7361-4C57-987A-F0D79C4784F7}">
      <dsp:nvSpPr>
        <dsp:cNvPr id="0" name=""/>
        <dsp:cNvSpPr/>
      </dsp:nvSpPr>
      <dsp:spPr>
        <a:xfrm>
          <a:off x="80674" y="574"/>
          <a:ext cx="6091633" cy="820703"/>
        </a:xfrm>
        <a:prstGeom prst="chevron">
          <a:avLst/>
        </a:prstGeom>
        <a:solidFill>
          <a:schemeClr val="accent2"/>
        </a:solidFill>
        <a:ln w="19050" cap="flat" cmpd="sng" algn="ctr">
          <a:solidFill>
            <a:schemeClr val="lt1"/>
          </a:solidFill>
          <a:prstDash val="solid"/>
          <a:miter lim="800000"/>
        </a:ln>
        <a:effectLst/>
        <a:sp3d extrusionH="190500"/>
      </dsp:spPr>
      <dsp:style>
        <a:lnRef idx="3">
          <a:schemeClr val="lt1"/>
        </a:lnRef>
        <a:fillRef idx="1">
          <a:schemeClr val="accent2"/>
        </a:fillRef>
        <a:effectRef idx="1">
          <a:schemeClr val="accent2"/>
        </a:effectRef>
        <a:fontRef idx="minor">
          <a:schemeClr val="lt1"/>
        </a:fontRef>
      </dsp:style>
      <dsp:txBody>
        <a:bodyPr spcFirstLastPara="0" vert="horz" wrap="square" lIns="46990" tIns="23495" rIns="0" bIns="23495" numCol="1" spcCol="1270" anchor="ctr" anchorCtr="0">
          <a:noAutofit/>
        </a:bodyPr>
        <a:lstStyle/>
        <a:p>
          <a:pPr marL="0" lvl="0" indent="0" algn="ctr" defTabSz="1644650">
            <a:lnSpc>
              <a:spcPct val="90000"/>
            </a:lnSpc>
            <a:spcBef>
              <a:spcPct val="0"/>
            </a:spcBef>
            <a:spcAft>
              <a:spcPct val="35000"/>
            </a:spcAft>
            <a:buNone/>
          </a:pPr>
          <a:r>
            <a:rPr lang="en-US" sz="3700" kern="1200" dirty="0"/>
            <a:t>Inventory Accounting cycle</a:t>
          </a:r>
        </a:p>
      </dsp:txBody>
      <dsp:txXfrm>
        <a:off x="491026" y="574"/>
        <a:ext cx="5270930" cy="820703"/>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9/2/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9/2/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9/2/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9/2/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9/2/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0E66ED2-9682-A6CE-10DA-24252C12577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Purchase order process flow</a:t>
            </a:r>
          </a:p>
        </p:txBody>
      </p:sp>
      <p:sp>
        <p:nvSpPr>
          <p:cNvPr id="3" name="Date Placeholder 2">
            <a:extLst>
              <a:ext uri="{FF2B5EF4-FFF2-40B4-BE49-F238E27FC236}">
                <a16:creationId xmlns:a16="http://schemas.microsoft.com/office/drawing/2014/main" id="{6BBA37EE-877F-1591-990A-DC976D749C8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58A6036-B4D7-43FF-8CDC-F118F278715D}" type="datetimeFigureOut">
              <a:rPr lang="en-US" smtClean="0"/>
              <a:t>23-Feb-23</a:t>
            </a:fld>
            <a:endParaRPr lang="en-US"/>
          </a:p>
        </p:txBody>
      </p:sp>
      <p:sp>
        <p:nvSpPr>
          <p:cNvPr id="4" name="Footer Placeholder 3">
            <a:extLst>
              <a:ext uri="{FF2B5EF4-FFF2-40B4-BE49-F238E27FC236}">
                <a16:creationId xmlns:a16="http://schemas.microsoft.com/office/drawing/2014/main" id="{2E1A9AEA-50B6-B37A-10C6-75E4021F211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Purchase order process flow</a:t>
            </a:r>
          </a:p>
        </p:txBody>
      </p:sp>
      <p:sp>
        <p:nvSpPr>
          <p:cNvPr id="5" name="Slide Number Placeholder 4">
            <a:extLst>
              <a:ext uri="{FF2B5EF4-FFF2-40B4-BE49-F238E27FC236}">
                <a16:creationId xmlns:a16="http://schemas.microsoft.com/office/drawing/2014/main" id="{25F5F5F9-3977-6956-C34F-366DF098366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516F1D1-E7DF-43BF-BA7A-C8616AA46A05}" type="slidenum">
              <a:rPr lang="en-US" smtClean="0"/>
              <a:t>‹#›</a:t>
            </a:fld>
            <a:endParaRPr lang="en-US"/>
          </a:p>
        </p:txBody>
      </p:sp>
    </p:spTree>
    <p:extLst>
      <p:ext uri="{BB962C8B-B14F-4D97-AF65-F5344CB8AC3E}">
        <p14:creationId xmlns:p14="http://schemas.microsoft.com/office/powerpoint/2010/main" val="50292248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Purchase order process flow</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C30DCF-FD85-496B-BC36-A68FFF07F6F8}" type="datetimeFigureOut">
              <a:rPr lang="en-US" smtClean="0"/>
              <a:t>23-Feb-23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Purchase order process flow</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2AC067-A578-4789-BBDE-77E97CE69C51}" type="slidenum">
              <a:rPr lang="en-US" smtClean="0"/>
              <a:t>‹#›</a:t>
            </a:fld>
            <a:endParaRPr lang="en-US"/>
          </a:p>
        </p:txBody>
      </p:sp>
    </p:spTree>
    <p:extLst>
      <p:ext uri="{BB962C8B-B14F-4D97-AF65-F5344CB8AC3E}">
        <p14:creationId xmlns:p14="http://schemas.microsoft.com/office/powerpoint/2010/main" val="63911413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177F5B-D709-4C0B-BA92-B737AAC35F75}" type="datetime1">
              <a:rPr lang="en-US" smtClean="0"/>
              <a:t>23-Feb-23</a:t>
            </a:fld>
            <a:endParaRPr lang="en-US"/>
          </a:p>
        </p:txBody>
      </p:sp>
      <p:sp>
        <p:nvSpPr>
          <p:cNvPr id="5" name="Footer Placeholder 4"/>
          <p:cNvSpPr>
            <a:spLocks noGrp="1"/>
          </p:cNvSpPr>
          <p:nvPr>
            <p:ph type="ftr" sz="quarter" idx="11"/>
          </p:nvPr>
        </p:nvSpPr>
        <p:spPr/>
        <p:txBody>
          <a:bodyPr/>
          <a:lstStyle/>
          <a:p>
            <a:r>
              <a:rPr lang="en-US"/>
              <a:t>https://github.com/A-Moniem</a:t>
            </a:r>
          </a:p>
        </p:txBody>
      </p:sp>
      <p:sp>
        <p:nvSpPr>
          <p:cNvPr id="6" name="Slide Number Placeholder 5"/>
          <p:cNvSpPr>
            <a:spLocks noGrp="1"/>
          </p:cNvSpPr>
          <p:nvPr>
            <p:ph type="sldNum" sz="quarter" idx="12"/>
          </p:nvPr>
        </p:nvSpPr>
        <p:spPr/>
        <p:txBody>
          <a:bodyPr/>
          <a:lstStyle/>
          <a:p>
            <a:fld id="{96B48752-BD61-41C8-88C2-FD2E2FB29582}" type="slidenum">
              <a:rPr lang="en-US" smtClean="0"/>
              <a:t>‹#›</a:t>
            </a:fld>
            <a:endParaRPr lang="en-US"/>
          </a:p>
        </p:txBody>
      </p:sp>
    </p:spTree>
    <p:extLst>
      <p:ext uri="{BB962C8B-B14F-4D97-AF65-F5344CB8AC3E}">
        <p14:creationId xmlns:p14="http://schemas.microsoft.com/office/powerpoint/2010/main" val="3406714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A62C43-1A14-42DD-B874-562D77E4A559}" type="datetime1">
              <a:rPr lang="en-US" smtClean="0"/>
              <a:t>23-Feb-23</a:t>
            </a:fld>
            <a:endParaRPr lang="en-US"/>
          </a:p>
        </p:txBody>
      </p:sp>
      <p:sp>
        <p:nvSpPr>
          <p:cNvPr id="5" name="Footer Placeholder 4"/>
          <p:cNvSpPr>
            <a:spLocks noGrp="1"/>
          </p:cNvSpPr>
          <p:nvPr>
            <p:ph type="ftr" sz="quarter" idx="11"/>
          </p:nvPr>
        </p:nvSpPr>
        <p:spPr/>
        <p:txBody>
          <a:bodyPr/>
          <a:lstStyle/>
          <a:p>
            <a:r>
              <a:rPr lang="en-US"/>
              <a:t>https://github.com/A-Moniem</a:t>
            </a:r>
          </a:p>
        </p:txBody>
      </p:sp>
      <p:sp>
        <p:nvSpPr>
          <p:cNvPr id="6" name="Slide Number Placeholder 5"/>
          <p:cNvSpPr>
            <a:spLocks noGrp="1"/>
          </p:cNvSpPr>
          <p:nvPr>
            <p:ph type="sldNum" sz="quarter" idx="12"/>
          </p:nvPr>
        </p:nvSpPr>
        <p:spPr/>
        <p:txBody>
          <a:bodyPr/>
          <a:lstStyle/>
          <a:p>
            <a:fld id="{96B48752-BD61-41C8-88C2-FD2E2FB29582}" type="slidenum">
              <a:rPr lang="en-US" smtClean="0"/>
              <a:t>‹#›</a:t>
            </a:fld>
            <a:endParaRPr lang="en-US"/>
          </a:p>
        </p:txBody>
      </p:sp>
    </p:spTree>
    <p:extLst>
      <p:ext uri="{BB962C8B-B14F-4D97-AF65-F5344CB8AC3E}">
        <p14:creationId xmlns:p14="http://schemas.microsoft.com/office/powerpoint/2010/main" val="2353276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B44AA8-F683-4A65-967C-AA436CCBF741}" type="datetime1">
              <a:rPr lang="en-US" smtClean="0"/>
              <a:t>23-Feb-23</a:t>
            </a:fld>
            <a:endParaRPr lang="en-US"/>
          </a:p>
        </p:txBody>
      </p:sp>
      <p:sp>
        <p:nvSpPr>
          <p:cNvPr id="5" name="Footer Placeholder 4"/>
          <p:cNvSpPr>
            <a:spLocks noGrp="1"/>
          </p:cNvSpPr>
          <p:nvPr>
            <p:ph type="ftr" sz="quarter" idx="11"/>
          </p:nvPr>
        </p:nvSpPr>
        <p:spPr/>
        <p:txBody>
          <a:bodyPr/>
          <a:lstStyle/>
          <a:p>
            <a:r>
              <a:rPr lang="en-US"/>
              <a:t>https://github.com/A-Moniem</a:t>
            </a:r>
          </a:p>
        </p:txBody>
      </p:sp>
      <p:sp>
        <p:nvSpPr>
          <p:cNvPr id="6" name="Slide Number Placeholder 5"/>
          <p:cNvSpPr>
            <a:spLocks noGrp="1"/>
          </p:cNvSpPr>
          <p:nvPr>
            <p:ph type="sldNum" sz="quarter" idx="12"/>
          </p:nvPr>
        </p:nvSpPr>
        <p:spPr/>
        <p:txBody>
          <a:bodyPr/>
          <a:lstStyle/>
          <a:p>
            <a:fld id="{96B48752-BD61-41C8-88C2-FD2E2FB29582}" type="slidenum">
              <a:rPr lang="en-US" smtClean="0"/>
              <a:t>‹#›</a:t>
            </a:fld>
            <a:endParaRPr lang="en-US"/>
          </a:p>
        </p:txBody>
      </p:sp>
    </p:spTree>
    <p:extLst>
      <p:ext uri="{BB962C8B-B14F-4D97-AF65-F5344CB8AC3E}">
        <p14:creationId xmlns:p14="http://schemas.microsoft.com/office/powerpoint/2010/main" val="2129435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9762E8-3B17-4B96-BE4D-263F88628831}" type="datetime1">
              <a:rPr lang="en-US" smtClean="0"/>
              <a:t>23-Feb-23</a:t>
            </a:fld>
            <a:endParaRPr lang="en-US"/>
          </a:p>
        </p:txBody>
      </p:sp>
      <p:sp>
        <p:nvSpPr>
          <p:cNvPr id="5" name="Footer Placeholder 4"/>
          <p:cNvSpPr>
            <a:spLocks noGrp="1"/>
          </p:cNvSpPr>
          <p:nvPr>
            <p:ph type="ftr" sz="quarter" idx="11"/>
          </p:nvPr>
        </p:nvSpPr>
        <p:spPr/>
        <p:txBody>
          <a:bodyPr/>
          <a:lstStyle/>
          <a:p>
            <a:r>
              <a:rPr lang="en-US"/>
              <a:t>https://github.com/A-Moniem</a:t>
            </a:r>
          </a:p>
        </p:txBody>
      </p:sp>
      <p:sp>
        <p:nvSpPr>
          <p:cNvPr id="6" name="Slide Number Placeholder 5"/>
          <p:cNvSpPr>
            <a:spLocks noGrp="1"/>
          </p:cNvSpPr>
          <p:nvPr>
            <p:ph type="sldNum" sz="quarter" idx="12"/>
          </p:nvPr>
        </p:nvSpPr>
        <p:spPr/>
        <p:txBody>
          <a:bodyPr/>
          <a:lstStyle/>
          <a:p>
            <a:fld id="{96B48752-BD61-41C8-88C2-FD2E2FB29582}" type="slidenum">
              <a:rPr lang="en-US" smtClean="0"/>
              <a:t>‹#›</a:t>
            </a:fld>
            <a:endParaRPr lang="en-US"/>
          </a:p>
        </p:txBody>
      </p:sp>
    </p:spTree>
    <p:extLst>
      <p:ext uri="{BB962C8B-B14F-4D97-AF65-F5344CB8AC3E}">
        <p14:creationId xmlns:p14="http://schemas.microsoft.com/office/powerpoint/2010/main" val="2356887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39E051-A42A-4974-9249-5A42B94CFE2A}" type="datetime1">
              <a:rPr lang="en-US" smtClean="0"/>
              <a:t>23-Feb-23</a:t>
            </a:fld>
            <a:endParaRPr lang="en-US"/>
          </a:p>
        </p:txBody>
      </p:sp>
      <p:sp>
        <p:nvSpPr>
          <p:cNvPr id="5" name="Footer Placeholder 4"/>
          <p:cNvSpPr>
            <a:spLocks noGrp="1"/>
          </p:cNvSpPr>
          <p:nvPr>
            <p:ph type="ftr" sz="quarter" idx="11"/>
          </p:nvPr>
        </p:nvSpPr>
        <p:spPr/>
        <p:txBody>
          <a:bodyPr/>
          <a:lstStyle/>
          <a:p>
            <a:r>
              <a:rPr lang="en-US"/>
              <a:t>https://github.com/A-Moniem</a:t>
            </a:r>
          </a:p>
        </p:txBody>
      </p:sp>
      <p:sp>
        <p:nvSpPr>
          <p:cNvPr id="6" name="Slide Number Placeholder 5"/>
          <p:cNvSpPr>
            <a:spLocks noGrp="1"/>
          </p:cNvSpPr>
          <p:nvPr>
            <p:ph type="sldNum" sz="quarter" idx="12"/>
          </p:nvPr>
        </p:nvSpPr>
        <p:spPr/>
        <p:txBody>
          <a:bodyPr/>
          <a:lstStyle/>
          <a:p>
            <a:fld id="{96B48752-BD61-41C8-88C2-FD2E2FB29582}" type="slidenum">
              <a:rPr lang="en-US" smtClean="0"/>
              <a:t>‹#›</a:t>
            </a:fld>
            <a:endParaRPr lang="en-US"/>
          </a:p>
        </p:txBody>
      </p:sp>
    </p:spTree>
    <p:extLst>
      <p:ext uri="{BB962C8B-B14F-4D97-AF65-F5344CB8AC3E}">
        <p14:creationId xmlns:p14="http://schemas.microsoft.com/office/powerpoint/2010/main" val="3797659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E605A9C-ACAD-4949-95CC-0485B3012522}" type="datetime1">
              <a:rPr lang="en-US" smtClean="0"/>
              <a:t>23-Feb-23</a:t>
            </a:fld>
            <a:endParaRPr lang="en-US"/>
          </a:p>
        </p:txBody>
      </p:sp>
      <p:sp>
        <p:nvSpPr>
          <p:cNvPr id="6" name="Footer Placeholder 5"/>
          <p:cNvSpPr>
            <a:spLocks noGrp="1"/>
          </p:cNvSpPr>
          <p:nvPr>
            <p:ph type="ftr" sz="quarter" idx="11"/>
          </p:nvPr>
        </p:nvSpPr>
        <p:spPr/>
        <p:txBody>
          <a:bodyPr/>
          <a:lstStyle/>
          <a:p>
            <a:r>
              <a:rPr lang="en-US"/>
              <a:t>https://github.com/A-Moniem</a:t>
            </a:r>
          </a:p>
        </p:txBody>
      </p:sp>
      <p:sp>
        <p:nvSpPr>
          <p:cNvPr id="7" name="Slide Number Placeholder 6"/>
          <p:cNvSpPr>
            <a:spLocks noGrp="1"/>
          </p:cNvSpPr>
          <p:nvPr>
            <p:ph type="sldNum" sz="quarter" idx="12"/>
          </p:nvPr>
        </p:nvSpPr>
        <p:spPr/>
        <p:txBody>
          <a:bodyPr/>
          <a:lstStyle/>
          <a:p>
            <a:fld id="{96B48752-BD61-41C8-88C2-FD2E2FB29582}" type="slidenum">
              <a:rPr lang="en-US" smtClean="0"/>
              <a:t>‹#›</a:t>
            </a:fld>
            <a:endParaRPr lang="en-US"/>
          </a:p>
        </p:txBody>
      </p:sp>
    </p:spTree>
    <p:extLst>
      <p:ext uri="{BB962C8B-B14F-4D97-AF65-F5344CB8AC3E}">
        <p14:creationId xmlns:p14="http://schemas.microsoft.com/office/powerpoint/2010/main" val="415834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2139D6-A9CA-400E-8764-4B0DA066E49D}" type="datetime1">
              <a:rPr lang="en-US" smtClean="0"/>
              <a:t>23-Feb-23</a:t>
            </a:fld>
            <a:endParaRPr lang="en-US"/>
          </a:p>
        </p:txBody>
      </p:sp>
      <p:sp>
        <p:nvSpPr>
          <p:cNvPr id="8" name="Footer Placeholder 7"/>
          <p:cNvSpPr>
            <a:spLocks noGrp="1"/>
          </p:cNvSpPr>
          <p:nvPr>
            <p:ph type="ftr" sz="quarter" idx="11"/>
          </p:nvPr>
        </p:nvSpPr>
        <p:spPr/>
        <p:txBody>
          <a:bodyPr/>
          <a:lstStyle/>
          <a:p>
            <a:r>
              <a:rPr lang="en-US"/>
              <a:t>https://github.com/A-Moniem</a:t>
            </a:r>
          </a:p>
        </p:txBody>
      </p:sp>
      <p:sp>
        <p:nvSpPr>
          <p:cNvPr id="9" name="Slide Number Placeholder 8"/>
          <p:cNvSpPr>
            <a:spLocks noGrp="1"/>
          </p:cNvSpPr>
          <p:nvPr>
            <p:ph type="sldNum" sz="quarter" idx="12"/>
          </p:nvPr>
        </p:nvSpPr>
        <p:spPr/>
        <p:txBody>
          <a:bodyPr/>
          <a:lstStyle/>
          <a:p>
            <a:fld id="{96B48752-BD61-41C8-88C2-FD2E2FB29582}" type="slidenum">
              <a:rPr lang="en-US" smtClean="0"/>
              <a:t>‹#›</a:t>
            </a:fld>
            <a:endParaRPr lang="en-US"/>
          </a:p>
        </p:txBody>
      </p:sp>
    </p:spTree>
    <p:extLst>
      <p:ext uri="{BB962C8B-B14F-4D97-AF65-F5344CB8AC3E}">
        <p14:creationId xmlns:p14="http://schemas.microsoft.com/office/powerpoint/2010/main" val="1927174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20FBCE-31A3-4E83-AFD5-CE4C95C2D4D0}" type="datetime1">
              <a:rPr lang="en-US" smtClean="0"/>
              <a:t>23-Feb-23</a:t>
            </a:fld>
            <a:endParaRPr lang="en-US"/>
          </a:p>
        </p:txBody>
      </p:sp>
      <p:sp>
        <p:nvSpPr>
          <p:cNvPr id="4" name="Footer Placeholder 3"/>
          <p:cNvSpPr>
            <a:spLocks noGrp="1"/>
          </p:cNvSpPr>
          <p:nvPr>
            <p:ph type="ftr" sz="quarter" idx="11"/>
          </p:nvPr>
        </p:nvSpPr>
        <p:spPr/>
        <p:txBody>
          <a:bodyPr/>
          <a:lstStyle/>
          <a:p>
            <a:r>
              <a:rPr lang="en-US"/>
              <a:t>https://github.com/A-Moniem</a:t>
            </a:r>
          </a:p>
        </p:txBody>
      </p:sp>
      <p:sp>
        <p:nvSpPr>
          <p:cNvPr id="5" name="Slide Number Placeholder 4"/>
          <p:cNvSpPr>
            <a:spLocks noGrp="1"/>
          </p:cNvSpPr>
          <p:nvPr>
            <p:ph type="sldNum" sz="quarter" idx="12"/>
          </p:nvPr>
        </p:nvSpPr>
        <p:spPr/>
        <p:txBody>
          <a:bodyPr/>
          <a:lstStyle/>
          <a:p>
            <a:fld id="{96B48752-BD61-41C8-88C2-FD2E2FB29582}" type="slidenum">
              <a:rPr lang="en-US" smtClean="0"/>
              <a:t>‹#›</a:t>
            </a:fld>
            <a:endParaRPr lang="en-US"/>
          </a:p>
        </p:txBody>
      </p:sp>
    </p:spTree>
    <p:extLst>
      <p:ext uri="{BB962C8B-B14F-4D97-AF65-F5344CB8AC3E}">
        <p14:creationId xmlns:p14="http://schemas.microsoft.com/office/powerpoint/2010/main" val="3709621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24BEB3-2C23-47A7-B218-C7E36F5D473A}" type="datetime1">
              <a:rPr lang="en-US" smtClean="0"/>
              <a:t>23-Feb-23</a:t>
            </a:fld>
            <a:endParaRPr lang="en-US"/>
          </a:p>
        </p:txBody>
      </p:sp>
      <p:sp>
        <p:nvSpPr>
          <p:cNvPr id="3" name="Footer Placeholder 2"/>
          <p:cNvSpPr>
            <a:spLocks noGrp="1"/>
          </p:cNvSpPr>
          <p:nvPr>
            <p:ph type="ftr" sz="quarter" idx="11"/>
          </p:nvPr>
        </p:nvSpPr>
        <p:spPr/>
        <p:txBody>
          <a:bodyPr/>
          <a:lstStyle/>
          <a:p>
            <a:r>
              <a:rPr lang="en-US"/>
              <a:t>https://github.com/A-Moniem</a:t>
            </a:r>
          </a:p>
        </p:txBody>
      </p:sp>
      <p:sp>
        <p:nvSpPr>
          <p:cNvPr id="4" name="Slide Number Placeholder 3"/>
          <p:cNvSpPr>
            <a:spLocks noGrp="1"/>
          </p:cNvSpPr>
          <p:nvPr>
            <p:ph type="sldNum" sz="quarter" idx="12"/>
          </p:nvPr>
        </p:nvSpPr>
        <p:spPr/>
        <p:txBody>
          <a:bodyPr/>
          <a:lstStyle/>
          <a:p>
            <a:fld id="{96B48752-BD61-41C8-88C2-FD2E2FB29582}" type="slidenum">
              <a:rPr lang="en-US" smtClean="0"/>
              <a:t>‹#›</a:t>
            </a:fld>
            <a:endParaRPr lang="en-US"/>
          </a:p>
        </p:txBody>
      </p:sp>
    </p:spTree>
    <p:extLst>
      <p:ext uri="{BB962C8B-B14F-4D97-AF65-F5344CB8AC3E}">
        <p14:creationId xmlns:p14="http://schemas.microsoft.com/office/powerpoint/2010/main" val="3788421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92D6CC-90B0-4A35-8A78-72D3E579A5C1}" type="datetime1">
              <a:rPr lang="en-US" smtClean="0"/>
              <a:t>23-Feb-23</a:t>
            </a:fld>
            <a:endParaRPr lang="en-US"/>
          </a:p>
        </p:txBody>
      </p:sp>
      <p:sp>
        <p:nvSpPr>
          <p:cNvPr id="6" name="Footer Placeholder 5"/>
          <p:cNvSpPr>
            <a:spLocks noGrp="1"/>
          </p:cNvSpPr>
          <p:nvPr>
            <p:ph type="ftr" sz="quarter" idx="11"/>
          </p:nvPr>
        </p:nvSpPr>
        <p:spPr/>
        <p:txBody>
          <a:bodyPr/>
          <a:lstStyle/>
          <a:p>
            <a:r>
              <a:rPr lang="en-US"/>
              <a:t>https://github.com/A-Moniem</a:t>
            </a:r>
          </a:p>
        </p:txBody>
      </p:sp>
      <p:sp>
        <p:nvSpPr>
          <p:cNvPr id="7" name="Slide Number Placeholder 6"/>
          <p:cNvSpPr>
            <a:spLocks noGrp="1"/>
          </p:cNvSpPr>
          <p:nvPr>
            <p:ph type="sldNum" sz="quarter" idx="12"/>
          </p:nvPr>
        </p:nvSpPr>
        <p:spPr/>
        <p:txBody>
          <a:bodyPr/>
          <a:lstStyle/>
          <a:p>
            <a:fld id="{96B48752-BD61-41C8-88C2-FD2E2FB29582}" type="slidenum">
              <a:rPr lang="en-US" smtClean="0"/>
              <a:t>‹#›</a:t>
            </a:fld>
            <a:endParaRPr lang="en-US"/>
          </a:p>
        </p:txBody>
      </p:sp>
    </p:spTree>
    <p:extLst>
      <p:ext uri="{BB962C8B-B14F-4D97-AF65-F5344CB8AC3E}">
        <p14:creationId xmlns:p14="http://schemas.microsoft.com/office/powerpoint/2010/main" val="2907846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7662DD-20DF-4796-B019-9B13626BDA69}" type="datetime1">
              <a:rPr lang="en-US" smtClean="0"/>
              <a:t>23-Feb-23</a:t>
            </a:fld>
            <a:endParaRPr lang="en-US"/>
          </a:p>
        </p:txBody>
      </p:sp>
      <p:sp>
        <p:nvSpPr>
          <p:cNvPr id="6" name="Footer Placeholder 5"/>
          <p:cNvSpPr>
            <a:spLocks noGrp="1"/>
          </p:cNvSpPr>
          <p:nvPr>
            <p:ph type="ftr" sz="quarter" idx="11"/>
          </p:nvPr>
        </p:nvSpPr>
        <p:spPr/>
        <p:txBody>
          <a:bodyPr/>
          <a:lstStyle/>
          <a:p>
            <a:r>
              <a:rPr lang="en-US"/>
              <a:t>https://github.com/A-Moniem</a:t>
            </a:r>
          </a:p>
        </p:txBody>
      </p:sp>
      <p:sp>
        <p:nvSpPr>
          <p:cNvPr id="7" name="Slide Number Placeholder 6"/>
          <p:cNvSpPr>
            <a:spLocks noGrp="1"/>
          </p:cNvSpPr>
          <p:nvPr>
            <p:ph type="sldNum" sz="quarter" idx="12"/>
          </p:nvPr>
        </p:nvSpPr>
        <p:spPr/>
        <p:txBody>
          <a:bodyPr/>
          <a:lstStyle/>
          <a:p>
            <a:fld id="{96B48752-BD61-41C8-88C2-FD2E2FB29582}" type="slidenum">
              <a:rPr lang="en-US" smtClean="0"/>
              <a:t>‹#›</a:t>
            </a:fld>
            <a:endParaRPr lang="en-US"/>
          </a:p>
        </p:txBody>
      </p:sp>
    </p:spTree>
    <p:extLst>
      <p:ext uri="{BB962C8B-B14F-4D97-AF65-F5344CB8AC3E}">
        <p14:creationId xmlns:p14="http://schemas.microsoft.com/office/powerpoint/2010/main" val="2727493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A5B113-7ED2-47D9-B2F6-095438F7F8BE}" type="datetime1">
              <a:rPr lang="en-US" smtClean="0"/>
              <a:t>23-Feb-23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https://github.com/A-Moniem</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B48752-BD61-41C8-88C2-FD2E2FB29582}" type="slidenum">
              <a:rPr lang="en-US" smtClean="0"/>
              <a:t>‹#›</a:t>
            </a:fld>
            <a:endParaRPr lang="en-US"/>
          </a:p>
        </p:txBody>
      </p:sp>
    </p:spTree>
    <p:extLst>
      <p:ext uri="{BB962C8B-B14F-4D97-AF65-F5344CB8AC3E}">
        <p14:creationId xmlns:p14="http://schemas.microsoft.com/office/powerpoint/2010/main" val="855953760"/>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hyperlink" Target="https://pxhere.com/en/photo/908300"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27BDFED6-6E33-4606-AFE2-886ADB1C0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Boxes On Rack In Warehouse">
            <a:extLst>
              <a:ext uri="{FF2B5EF4-FFF2-40B4-BE49-F238E27FC236}">
                <a16:creationId xmlns:a16="http://schemas.microsoft.com/office/drawing/2014/main" id="{A96D3158-12F9-51A5-4877-475282CA5796}"/>
              </a:ext>
            </a:extLst>
          </p:cNvPr>
          <p:cNvPicPr>
            <a:picLocks noChangeAspect="1"/>
          </p:cNvPicPr>
          <p:nvPr/>
        </p:nvPicPr>
        <p:blipFill rotWithShape="1">
          <a:blip r:embed="rId2">
            <a:alphaModFix/>
          </a:blip>
          <a:srcRect t="12024" r="-1" b="15825"/>
          <a:stretch/>
        </p:blipFill>
        <p:spPr>
          <a:xfrm>
            <a:off x="4547937" y="-5"/>
            <a:ext cx="7644062" cy="3681406"/>
          </a:xfrm>
          <a:prstGeom prst="rect">
            <a:avLst/>
          </a:prstGeom>
        </p:spPr>
      </p:pic>
      <p:pic>
        <p:nvPicPr>
          <p:cNvPr id="26" name="Picture 25" descr="A warehouse full of boxes&#10;&#10;Description automatically generated with low confidence">
            <a:extLst>
              <a:ext uri="{FF2B5EF4-FFF2-40B4-BE49-F238E27FC236}">
                <a16:creationId xmlns:a16="http://schemas.microsoft.com/office/drawing/2014/main" id="{64E9DDD5-12BE-E4BF-CF1E-61F02ED5D2C8}"/>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19544" r="-1" b="24861"/>
          <a:stretch/>
        </p:blipFill>
        <p:spPr>
          <a:xfrm>
            <a:off x="4547938" y="3681409"/>
            <a:ext cx="7644062" cy="3176595"/>
          </a:xfrm>
          <a:prstGeom prst="rect">
            <a:avLst/>
          </a:prstGeom>
        </p:spPr>
      </p:pic>
      <p:sp>
        <p:nvSpPr>
          <p:cNvPr id="33" name="Rectangle 32">
            <a:extLst>
              <a:ext uri="{FF2B5EF4-FFF2-40B4-BE49-F238E27FC236}">
                <a16:creationId xmlns:a16="http://schemas.microsoft.com/office/drawing/2014/main" id="{890DEF05-784E-4B61-89E4-04C4ECF4E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36000">
                <a:schemeClr val="tx1">
                  <a:lumMod val="95000"/>
                  <a:lumOff val="5000"/>
                </a:schemeClr>
              </a:gs>
              <a:gs pos="81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1">
            <a:extLst>
              <a:ext uri="{FF2B5EF4-FFF2-40B4-BE49-F238E27FC236}">
                <a16:creationId xmlns:a16="http://schemas.microsoft.com/office/drawing/2014/main" id="{A308E593-A909-8BFD-D2E7-6FE7FB943A60}"/>
              </a:ext>
            </a:extLst>
          </p:cNvPr>
          <p:cNvSpPr>
            <a:spLocks noGrp="1"/>
          </p:cNvSpPr>
          <p:nvPr>
            <p:ph type="title"/>
          </p:nvPr>
        </p:nvSpPr>
        <p:spPr>
          <a:xfrm>
            <a:off x="838200" y="1115219"/>
            <a:ext cx="5395912" cy="2387600"/>
          </a:xfrm>
        </p:spPr>
        <p:txBody>
          <a:bodyPr vert="horz" lIns="91440" tIns="45720" rIns="91440" bIns="45720" rtlCol="0" anchor="b">
            <a:normAutofit/>
          </a:bodyPr>
          <a:lstStyle/>
          <a:p>
            <a:r>
              <a:rPr lang="en-US" sz="5000" b="1" kern="1200">
                <a:solidFill>
                  <a:schemeClr val="bg1"/>
                </a:solidFill>
                <a:latin typeface="+mj-lt"/>
                <a:ea typeface="+mj-ea"/>
                <a:cs typeface="+mj-cs"/>
              </a:rPr>
              <a:t>Inventory</a:t>
            </a:r>
          </a:p>
        </p:txBody>
      </p:sp>
      <p:cxnSp>
        <p:nvCxnSpPr>
          <p:cNvPr id="35" name="Straight Connector 34">
            <a:extLst>
              <a:ext uri="{FF2B5EF4-FFF2-40B4-BE49-F238E27FC236}">
                <a16:creationId xmlns:a16="http://schemas.microsoft.com/office/drawing/2014/main" id="{C41BAEC7-F7B0-4224-8B18-8F74B7D87F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3681408"/>
            <a:ext cx="113537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Footer Placeholder 12">
            <a:extLst>
              <a:ext uri="{FF2B5EF4-FFF2-40B4-BE49-F238E27FC236}">
                <a16:creationId xmlns:a16="http://schemas.microsoft.com/office/drawing/2014/main" id="{4C06BF8C-B432-EB21-DA10-232D4D0A0788}"/>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defTabSz="914400">
              <a:spcAft>
                <a:spcPts val="601"/>
              </a:spcAft>
              <a:defRPr/>
            </a:pPr>
            <a:r>
              <a:rPr lang="en-US" kern="1200">
                <a:solidFill>
                  <a:schemeClr val="bg1">
                    <a:lumMod val="50000"/>
                  </a:schemeClr>
                </a:solidFill>
                <a:latin typeface="+mn-lt"/>
                <a:ea typeface="+mn-ea"/>
                <a:cs typeface="+mn-cs"/>
              </a:rPr>
              <a:t>https://github.com/A-Moniem</a:t>
            </a:r>
          </a:p>
        </p:txBody>
      </p:sp>
      <p:sp>
        <p:nvSpPr>
          <p:cNvPr id="4" name="Slide Number Placeholder 3">
            <a:extLst>
              <a:ext uri="{FF2B5EF4-FFF2-40B4-BE49-F238E27FC236}">
                <a16:creationId xmlns:a16="http://schemas.microsoft.com/office/drawing/2014/main" id="{D1C685EF-A9C9-8518-C5E5-66789F70A1B8}"/>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defTabSz="914400">
              <a:spcAft>
                <a:spcPts val="601"/>
              </a:spcAft>
              <a:defRPr/>
            </a:pPr>
            <a:fld id="{96B48752-BD61-41C8-88C2-FD2E2FB29582}" type="slidenum">
              <a:rPr lang="en-US">
                <a:solidFill>
                  <a:srgbClr val="FFFFFF"/>
                </a:solidFill>
              </a:rPr>
              <a:pPr defTabSz="914400">
                <a:spcAft>
                  <a:spcPts val="601"/>
                </a:spcAft>
                <a:defRPr/>
              </a:pPr>
              <a:t>1</a:t>
            </a:fld>
            <a:endParaRPr lang="en-US">
              <a:solidFill>
                <a:srgbClr val="FFFFFF"/>
              </a:solidFill>
            </a:endParaRPr>
          </a:p>
        </p:txBody>
      </p:sp>
    </p:spTree>
    <p:extLst>
      <p:ext uri="{BB962C8B-B14F-4D97-AF65-F5344CB8AC3E}">
        <p14:creationId xmlns:p14="http://schemas.microsoft.com/office/powerpoint/2010/main" val="3784547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9000">
              <a:schemeClr val="bg1"/>
            </a:gs>
            <a:gs pos="88000">
              <a:srgbClr val="FBE2D1"/>
            </a:gs>
            <a:gs pos="100000">
              <a:schemeClr val="accent2">
                <a:lumMod val="45000"/>
                <a:lumOff val="55000"/>
              </a:schemeClr>
            </a:gs>
            <a:gs pos="100000">
              <a:schemeClr val="accent2">
                <a:lumMod val="45000"/>
                <a:lumOff val="55000"/>
              </a:schemeClr>
            </a:gs>
            <a:gs pos="100000">
              <a:schemeClr val="accent2">
                <a:lumMod val="30000"/>
                <a:lumOff val="70000"/>
              </a:schemeClr>
            </a:gs>
          </a:gsLst>
          <a:lin ang="5400000" scaled="1"/>
        </a:gradFill>
        <a:effectLst/>
      </p:bgPr>
    </p:bg>
    <p:spTree>
      <p:nvGrpSpPr>
        <p:cNvPr id="1" name=""/>
        <p:cNvGrpSpPr/>
        <p:nvPr/>
      </p:nvGrpSpPr>
      <p:grpSpPr>
        <a:xfrm>
          <a:off x="0" y="0"/>
          <a:ext cx="0" cy="0"/>
          <a:chOff x="0" y="0"/>
          <a:chExt cx="0" cy="0"/>
        </a:xfrm>
      </p:grpSpPr>
      <p:graphicFrame>
        <p:nvGraphicFramePr>
          <p:cNvPr id="102" name="Diagram 101">
            <a:extLst>
              <a:ext uri="{FF2B5EF4-FFF2-40B4-BE49-F238E27FC236}">
                <a16:creationId xmlns:a16="http://schemas.microsoft.com/office/drawing/2014/main" id="{0F5C3FC0-E688-ED3E-9FED-11D8B1AEA911}"/>
              </a:ext>
            </a:extLst>
          </p:cNvPr>
          <p:cNvGraphicFramePr/>
          <p:nvPr>
            <p:extLst>
              <p:ext uri="{D42A27DB-BD31-4B8C-83A1-F6EECF244321}">
                <p14:modId xmlns:p14="http://schemas.microsoft.com/office/powerpoint/2010/main" val="3837654501"/>
              </p:ext>
            </p:extLst>
          </p:nvPr>
        </p:nvGraphicFramePr>
        <p:xfrm>
          <a:off x="1460974" y="405867"/>
          <a:ext cx="6252982" cy="8218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3" name="Footer Placeholder 102">
            <a:extLst>
              <a:ext uri="{FF2B5EF4-FFF2-40B4-BE49-F238E27FC236}">
                <a16:creationId xmlns:a16="http://schemas.microsoft.com/office/drawing/2014/main" id="{78F41E79-0B37-9291-C196-A653AB2F5E09}"/>
              </a:ext>
            </a:extLst>
          </p:cNvPr>
          <p:cNvSpPr>
            <a:spLocks noGrp="1"/>
          </p:cNvSpPr>
          <p:nvPr>
            <p:ph type="ftr" sz="quarter" idx="11"/>
          </p:nvPr>
        </p:nvSpPr>
        <p:spPr/>
        <p:txBody>
          <a:bodyPr/>
          <a:lstStyle/>
          <a:p>
            <a:r>
              <a:rPr lang="en-US"/>
              <a:t>https://github.com/A-Moniem</a:t>
            </a:r>
          </a:p>
        </p:txBody>
      </p:sp>
      <p:sp>
        <p:nvSpPr>
          <p:cNvPr id="3" name="Slide Number Placeholder 2">
            <a:extLst>
              <a:ext uri="{FF2B5EF4-FFF2-40B4-BE49-F238E27FC236}">
                <a16:creationId xmlns:a16="http://schemas.microsoft.com/office/drawing/2014/main" id="{65FE6B93-9A0D-0690-0C7F-B403FD62A942}"/>
              </a:ext>
            </a:extLst>
          </p:cNvPr>
          <p:cNvSpPr>
            <a:spLocks noGrp="1"/>
          </p:cNvSpPr>
          <p:nvPr>
            <p:ph type="sldNum" sz="quarter" idx="12"/>
          </p:nvPr>
        </p:nvSpPr>
        <p:spPr/>
        <p:txBody>
          <a:bodyPr/>
          <a:lstStyle/>
          <a:p>
            <a:fld id="{96B48752-BD61-41C8-88C2-FD2E2FB29582}" type="slidenum">
              <a:rPr lang="en-US" smtClean="0"/>
              <a:t>2</a:t>
            </a:fld>
            <a:endParaRPr lang="en-US"/>
          </a:p>
        </p:txBody>
      </p:sp>
      <p:cxnSp>
        <p:nvCxnSpPr>
          <p:cNvPr id="4" name="Straight Arrow Connector 3">
            <a:extLst>
              <a:ext uri="{FF2B5EF4-FFF2-40B4-BE49-F238E27FC236}">
                <a16:creationId xmlns:a16="http://schemas.microsoft.com/office/drawing/2014/main" id="{90727F41-D1FB-8298-D3F6-701B3DB69935}"/>
              </a:ext>
            </a:extLst>
          </p:cNvPr>
          <p:cNvCxnSpPr>
            <a:cxnSpLocks/>
          </p:cNvCxnSpPr>
          <p:nvPr/>
        </p:nvCxnSpPr>
        <p:spPr>
          <a:xfrm flipV="1">
            <a:off x="2896245" y="2714030"/>
            <a:ext cx="400604" cy="1664"/>
          </a:xfrm>
          <a:prstGeom prst="straightConnector1">
            <a:avLst/>
          </a:prstGeom>
          <a:ln w="2222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Flowchart: Process 8">
            <a:extLst>
              <a:ext uri="{FF2B5EF4-FFF2-40B4-BE49-F238E27FC236}">
                <a16:creationId xmlns:a16="http://schemas.microsoft.com/office/drawing/2014/main" id="{9C2A8C56-CC98-F2B9-CF5A-FEA3D1994CE8}"/>
              </a:ext>
            </a:extLst>
          </p:cNvPr>
          <p:cNvSpPr/>
          <p:nvPr/>
        </p:nvSpPr>
        <p:spPr>
          <a:xfrm>
            <a:off x="1466850" y="2373625"/>
            <a:ext cx="1408927" cy="685801"/>
          </a:xfrm>
          <a:prstGeom prst="flowChartProcess">
            <a:avLst/>
          </a:prstGeom>
          <a:ln w="1905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351" dirty="0">
              <a:ln w="0"/>
              <a:solidFill>
                <a:schemeClr val="tx1"/>
              </a:solidFill>
              <a:effectLst>
                <a:outerShdw blurRad="38100" dist="19050" dir="2700000" algn="tl" rotWithShape="0">
                  <a:schemeClr val="dk1">
                    <a:alpha val="40000"/>
                  </a:schemeClr>
                </a:outerShdw>
              </a:effectLst>
            </a:endParaRPr>
          </a:p>
        </p:txBody>
      </p:sp>
      <p:sp>
        <p:nvSpPr>
          <p:cNvPr id="13" name="TextBox 12">
            <a:extLst>
              <a:ext uri="{FF2B5EF4-FFF2-40B4-BE49-F238E27FC236}">
                <a16:creationId xmlns:a16="http://schemas.microsoft.com/office/drawing/2014/main" id="{203FC13D-92F4-6B4B-2496-D9EDD1B9FD71}"/>
              </a:ext>
            </a:extLst>
          </p:cNvPr>
          <p:cNvSpPr txBox="1"/>
          <p:nvPr/>
        </p:nvSpPr>
        <p:spPr>
          <a:xfrm>
            <a:off x="1460973" y="2413095"/>
            <a:ext cx="1382368" cy="646331"/>
          </a:xfrm>
          <a:prstGeom prst="rect">
            <a:avLst/>
          </a:prstGeom>
          <a:noFill/>
        </p:spPr>
        <p:txBody>
          <a:bodyPr wrap="square" rtlCol="0">
            <a:spAutoFit/>
          </a:bodyPr>
          <a:lstStyle/>
          <a:p>
            <a:pPr algn="ctr"/>
            <a:r>
              <a:rPr lang="en-US" sz="1200" dirty="0">
                <a:ln w="0"/>
                <a:effectLst>
                  <a:outerShdw blurRad="63500" sx="102000" sy="102000" algn="ctr" rotWithShape="0">
                    <a:prstClr val="black">
                      <a:alpha val="40000"/>
                    </a:prstClr>
                  </a:outerShdw>
                </a:effectLst>
                <a:latin typeface="Century Gothic" panose="020B0502020202020204" pitchFamily="34" charset="0"/>
              </a:rPr>
              <a:t>Purchase Order creation</a:t>
            </a:r>
            <a:br>
              <a:rPr lang="en-US" sz="1200" dirty="0">
                <a:ln w="0"/>
                <a:effectLst>
                  <a:outerShdw blurRad="63500" sx="102000" sy="102000" algn="ctr" rotWithShape="0">
                    <a:prstClr val="black">
                      <a:alpha val="40000"/>
                    </a:prstClr>
                  </a:outerShdw>
                </a:effectLst>
                <a:latin typeface="Century Gothic" panose="020B0502020202020204" pitchFamily="34" charset="0"/>
              </a:rPr>
            </a:br>
            <a:r>
              <a:rPr lang="en-US" sz="1200" dirty="0">
                <a:ln w="0"/>
                <a:effectLst>
                  <a:outerShdw blurRad="63500" sx="102000" sy="102000" algn="ctr" rotWithShape="0">
                    <a:prstClr val="black">
                      <a:alpha val="40000"/>
                    </a:prstClr>
                  </a:outerShdw>
                </a:effectLst>
                <a:latin typeface="Century Gothic" panose="020B0502020202020204" pitchFamily="34" charset="0"/>
              </a:rPr>
              <a:t> “ PO “</a:t>
            </a:r>
            <a:endParaRPr lang="en-US" sz="1200" dirty="0">
              <a:ln w="0"/>
              <a:effectLst>
                <a:outerShdw blurRad="63500" sx="102000" sy="102000" algn="ctr" rotWithShape="0">
                  <a:prstClr val="black">
                    <a:alpha val="40000"/>
                  </a:prstClr>
                </a:outerShdw>
              </a:effectLst>
            </a:endParaRPr>
          </a:p>
        </p:txBody>
      </p:sp>
      <p:sp>
        <p:nvSpPr>
          <p:cNvPr id="17" name="Flowchart: Alternate Process 16">
            <a:extLst>
              <a:ext uri="{FF2B5EF4-FFF2-40B4-BE49-F238E27FC236}">
                <a16:creationId xmlns:a16="http://schemas.microsoft.com/office/drawing/2014/main" id="{321C2063-0FBE-C9EB-AD2F-7A34A1E5221A}"/>
              </a:ext>
            </a:extLst>
          </p:cNvPr>
          <p:cNvSpPr/>
          <p:nvPr/>
        </p:nvSpPr>
        <p:spPr>
          <a:xfrm>
            <a:off x="5154252" y="2379735"/>
            <a:ext cx="1422739" cy="685801"/>
          </a:xfrm>
          <a:prstGeom prst="flowChartAlternateProcess">
            <a:avLst/>
          </a:prstGeom>
          <a:ln w="1905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401" dirty="0">
              <a:solidFill>
                <a:schemeClr val="bg1"/>
              </a:solidFill>
            </a:endParaRPr>
          </a:p>
        </p:txBody>
      </p:sp>
      <p:cxnSp>
        <p:nvCxnSpPr>
          <p:cNvPr id="34" name="Straight Arrow Connector 33">
            <a:extLst>
              <a:ext uri="{FF2B5EF4-FFF2-40B4-BE49-F238E27FC236}">
                <a16:creationId xmlns:a16="http://schemas.microsoft.com/office/drawing/2014/main" id="{EDEE8362-8597-E113-44E2-896DAF92F8F6}"/>
              </a:ext>
            </a:extLst>
          </p:cNvPr>
          <p:cNvCxnSpPr>
            <a:cxnSpLocks/>
            <a:stCxn id="112" idx="0"/>
            <a:endCxn id="117" idx="1"/>
          </p:cNvCxnSpPr>
          <p:nvPr/>
        </p:nvCxnSpPr>
        <p:spPr>
          <a:xfrm rot="5400000" flipH="1" flipV="1">
            <a:off x="7941717" y="1445881"/>
            <a:ext cx="695957" cy="1151480"/>
          </a:xfrm>
          <a:prstGeom prst="bentConnector2">
            <a:avLst/>
          </a:prstGeom>
          <a:ln w="2222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47" name="Rectangle: Single Corner Rounded 46">
            <a:extLst>
              <a:ext uri="{FF2B5EF4-FFF2-40B4-BE49-F238E27FC236}">
                <a16:creationId xmlns:a16="http://schemas.microsoft.com/office/drawing/2014/main" id="{ADA2A85D-241C-F36F-C670-D6086D67CCAD}"/>
              </a:ext>
            </a:extLst>
          </p:cNvPr>
          <p:cNvSpPr/>
          <p:nvPr/>
        </p:nvSpPr>
        <p:spPr>
          <a:xfrm>
            <a:off x="1460973" y="4022871"/>
            <a:ext cx="1382368" cy="685801"/>
          </a:xfrm>
          <a:prstGeom prst="round1Rect">
            <a:avLst/>
          </a:prstGeom>
          <a:ln w="1905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401"/>
          </a:p>
        </p:txBody>
      </p:sp>
      <p:sp>
        <p:nvSpPr>
          <p:cNvPr id="48" name="TextBox 47">
            <a:extLst>
              <a:ext uri="{FF2B5EF4-FFF2-40B4-BE49-F238E27FC236}">
                <a16:creationId xmlns:a16="http://schemas.microsoft.com/office/drawing/2014/main" id="{6ECDBA89-1C0F-FB63-DE44-F526746C4222}"/>
              </a:ext>
            </a:extLst>
          </p:cNvPr>
          <p:cNvSpPr txBox="1"/>
          <p:nvPr/>
        </p:nvSpPr>
        <p:spPr>
          <a:xfrm>
            <a:off x="1526233" y="4041075"/>
            <a:ext cx="1249457" cy="646331"/>
          </a:xfrm>
          <a:prstGeom prst="rect">
            <a:avLst/>
          </a:prstGeom>
          <a:noFill/>
        </p:spPr>
        <p:txBody>
          <a:bodyPr wrap="square" rtlCol="0">
            <a:spAutoFit/>
          </a:bodyPr>
          <a:lstStyle/>
          <a:p>
            <a:pPr algn="ctr"/>
            <a:r>
              <a:rPr lang="en-US" sz="1200" dirty="0">
                <a:ln w="0"/>
                <a:effectLst>
                  <a:outerShdw blurRad="63500" sx="102000" sy="102000" algn="ctr" rotWithShape="0">
                    <a:prstClr val="black">
                      <a:alpha val="40000"/>
                    </a:prstClr>
                  </a:outerShdw>
                </a:effectLst>
                <a:latin typeface="Century Gothic" panose="020B0502020202020204" pitchFamily="34" charset="0"/>
              </a:rPr>
              <a:t>Vendor invoice received</a:t>
            </a:r>
            <a:endParaRPr lang="en-US" sz="1200" dirty="0">
              <a:ln w="0"/>
              <a:effectLst>
                <a:outerShdw blurRad="63500" sx="102000" sy="102000" algn="ctr" rotWithShape="0">
                  <a:prstClr val="black">
                    <a:alpha val="40000"/>
                  </a:prstClr>
                </a:outerShdw>
              </a:effectLst>
            </a:endParaRPr>
          </a:p>
        </p:txBody>
      </p:sp>
      <p:cxnSp>
        <p:nvCxnSpPr>
          <p:cNvPr id="59" name="Straight Arrow Connector 33">
            <a:extLst>
              <a:ext uri="{FF2B5EF4-FFF2-40B4-BE49-F238E27FC236}">
                <a16:creationId xmlns:a16="http://schemas.microsoft.com/office/drawing/2014/main" id="{33A980A9-9C0F-CDEE-6B59-0733723DFF26}"/>
              </a:ext>
            </a:extLst>
          </p:cNvPr>
          <p:cNvCxnSpPr>
            <a:cxnSpLocks/>
            <a:stCxn id="142" idx="2"/>
            <a:endCxn id="149" idx="1"/>
          </p:cNvCxnSpPr>
          <p:nvPr/>
        </p:nvCxnSpPr>
        <p:spPr>
          <a:xfrm rot="16200000" flipH="1">
            <a:off x="7823768" y="4563146"/>
            <a:ext cx="746544" cy="1129636"/>
          </a:xfrm>
          <a:prstGeom prst="bentConnector2">
            <a:avLst/>
          </a:prstGeom>
          <a:ln w="2222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107" name="Flowchart: Process 106">
            <a:extLst>
              <a:ext uri="{FF2B5EF4-FFF2-40B4-BE49-F238E27FC236}">
                <a16:creationId xmlns:a16="http://schemas.microsoft.com/office/drawing/2014/main" id="{9D11FDB2-71A2-2914-A788-99540BD233F7}"/>
              </a:ext>
            </a:extLst>
          </p:cNvPr>
          <p:cNvSpPr/>
          <p:nvPr/>
        </p:nvSpPr>
        <p:spPr>
          <a:xfrm>
            <a:off x="3315882" y="2373625"/>
            <a:ext cx="1408927" cy="685801"/>
          </a:xfrm>
          <a:prstGeom prst="flowChartProcess">
            <a:avLst/>
          </a:prstGeom>
          <a:ln w="1905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351" dirty="0">
              <a:ln w="0"/>
              <a:solidFill>
                <a:schemeClr val="tx1"/>
              </a:solidFill>
              <a:effectLst>
                <a:outerShdw blurRad="38100" dist="19050" dir="2700000" algn="tl" rotWithShape="0">
                  <a:schemeClr val="dk1">
                    <a:alpha val="40000"/>
                  </a:schemeClr>
                </a:outerShdw>
              </a:effectLst>
            </a:endParaRPr>
          </a:p>
        </p:txBody>
      </p:sp>
      <p:sp>
        <p:nvSpPr>
          <p:cNvPr id="108" name="TextBox 107">
            <a:extLst>
              <a:ext uri="{FF2B5EF4-FFF2-40B4-BE49-F238E27FC236}">
                <a16:creationId xmlns:a16="http://schemas.microsoft.com/office/drawing/2014/main" id="{6004E23E-184A-2340-9903-0D99A7A0E286}"/>
              </a:ext>
            </a:extLst>
          </p:cNvPr>
          <p:cNvSpPr txBox="1"/>
          <p:nvPr/>
        </p:nvSpPr>
        <p:spPr>
          <a:xfrm>
            <a:off x="3332875" y="2390864"/>
            <a:ext cx="1303119" cy="646331"/>
          </a:xfrm>
          <a:prstGeom prst="rect">
            <a:avLst/>
          </a:prstGeom>
          <a:noFill/>
        </p:spPr>
        <p:txBody>
          <a:bodyPr wrap="square" rtlCol="0">
            <a:spAutoFit/>
          </a:bodyPr>
          <a:lstStyle/>
          <a:p>
            <a:pPr algn="ctr"/>
            <a:r>
              <a:rPr lang="en-US" sz="1200" dirty="0">
                <a:ln w="0"/>
                <a:effectLst>
                  <a:outerShdw blurRad="63500" sx="102000" sy="102000" algn="ctr" rotWithShape="0">
                    <a:prstClr val="black">
                      <a:alpha val="40000"/>
                    </a:prstClr>
                  </a:outerShdw>
                </a:effectLst>
                <a:latin typeface="Century Gothic" panose="020B0502020202020204" pitchFamily="34" charset="0"/>
              </a:rPr>
              <a:t>Top management approval</a:t>
            </a:r>
            <a:endParaRPr lang="en-US" sz="1200" dirty="0">
              <a:ln w="0"/>
              <a:effectLst>
                <a:outerShdw blurRad="63500" sx="102000" sy="102000" algn="ctr" rotWithShape="0">
                  <a:prstClr val="black">
                    <a:alpha val="40000"/>
                  </a:prstClr>
                </a:outerShdw>
              </a:effectLst>
            </a:endParaRPr>
          </a:p>
        </p:txBody>
      </p:sp>
      <p:cxnSp>
        <p:nvCxnSpPr>
          <p:cNvPr id="109" name="Straight Arrow Connector 108">
            <a:extLst>
              <a:ext uri="{FF2B5EF4-FFF2-40B4-BE49-F238E27FC236}">
                <a16:creationId xmlns:a16="http://schemas.microsoft.com/office/drawing/2014/main" id="{3B86DDC9-4868-7CC5-D7AC-E1B755627F09}"/>
              </a:ext>
            </a:extLst>
          </p:cNvPr>
          <p:cNvCxnSpPr>
            <a:cxnSpLocks/>
          </p:cNvCxnSpPr>
          <p:nvPr/>
        </p:nvCxnSpPr>
        <p:spPr>
          <a:xfrm flipV="1">
            <a:off x="4733895" y="2700704"/>
            <a:ext cx="400604" cy="1664"/>
          </a:xfrm>
          <a:prstGeom prst="straightConnector1">
            <a:avLst/>
          </a:prstGeom>
          <a:ln w="2222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F0C1EA28-81D0-7C73-7C8C-AAA8015D17CC}"/>
              </a:ext>
            </a:extLst>
          </p:cNvPr>
          <p:cNvSpPr txBox="1"/>
          <p:nvPr/>
        </p:nvSpPr>
        <p:spPr>
          <a:xfrm>
            <a:off x="5195383" y="2491802"/>
            <a:ext cx="1367850" cy="461665"/>
          </a:xfrm>
          <a:prstGeom prst="rect">
            <a:avLst/>
          </a:prstGeom>
          <a:noFill/>
        </p:spPr>
        <p:txBody>
          <a:bodyPr wrap="square" rtlCol="0">
            <a:spAutoFit/>
          </a:bodyPr>
          <a:lstStyle/>
          <a:p>
            <a:pPr algn="ctr"/>
            <a:r>
              <a:rPr lang="en-US" sz="1200" dirty="0">
                <a:ln w="0"/>
                <a:effectLst>
                  <a:outerShdw blurRad="50800" dist="38100" dir="5400000" algn="t" rotWithShape="0">
                    <a:prstClr val="black">
                      <a:alpha val="40000"/>
                    </a:prstClr>
                  </a:outerShdw>
                </a:effectLst>
                <a:latin typeface="Century Gothic" panose="020B0502020202020204" pitchFamily="34" charset="0"/>
              </a:rPr>
              <a:t>Goods Received</a:t>
            </a:r>
            <a:endParaRPr lang="en-US" sz="1051" dirty="0">
              <a:ln w="0"/>
              <a:effectLst>
                <a:outerShdw blurRad="50800" dist="38100" dir="5400000" algn="t" rotWithShape="0">
                  <a:prstClr val="black">
                    <a:alpha val="40000"/>
                  </a:prstClr>
                </a:outerShdw>
              </a:effectLst>
            </a:endParaRPr>
          </a:p>
        </p:txBody>
      </p:sp>
      <p:cxnSp>
        <p:nvCxnSpPr>
          <p:cNvPr id="111" name="Straight Arrow Connector 110">
            <a:extLst>
              <a:ext uri="{FF2B5EF4-FFF2-40B4-BE49-F238E27FC236}">
                <a16:creationId xmlns:a16="http://schemas.microsoft.com/office/drawing/2014/main" id="{65715F55-11B0-D1AD-2B33-F9B2EFCAB563}"/>
              </a:ext>
            </a:extLst>
          </p:cNvPr>
          <p:cNvCxnSpPr>
            <a:cxnSpLocks/>
          </p:cNvCxnSpPr>
          <p:nvPr/>
        </p:nvCxnSpPr>
        <p:spPr>
          <a:xfrm flipV="1">
            <a:off x="6583145" y="2714029"/>
            <a:ext cx="400604" cy="1664"/>
          </a:xfrm>
          <a:prstGeom prst="straightConnector1">
            <a:avLst/>
          </a:prstGeom>
          <a:ln w="2222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112" name="Flowchart: Alternate Process 111">
            <a:extLst>
              <a:ext uri="{FF2B5EF4-FFF2-40B4-BE49-F238E27FC236}">
                <a16:creationId xmlns:a16="http://schemas.microsoft.com/office/drawing/2014/main" id="{CADED4AF-E823-0B89-89C6-A668988347A5}"/>
              </a:ext>
            </a:extLst>
          </p:cNvPr>
          <p:cNvSpPr/>
          <p:nvPr/>
        </p:nvSpPr>
        <p:spPr>
          <a:xfrm>
            <a:off x="7002585" y="2369599"/>
            <a:ext cx="1422739" cy="685801"/>
          </a:xfrm>
          <a:prstGeom prst="flowChartAlternateProcess">
            <a:avLst/>
          </a:prstGeom>
          <a:ln w="1905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401" dirty="0">
              <a:solidFill>
                <a:schemeClr val="bg1"/>
              </a:solidFill>
            </a:endParaRPr>
          </a:p>
        </p:txBody>
      </p:sp>
      <p:sp>
        <p:nvSpPr>
          <p:cNvPr id="113" name="TextBox 112">
            <a:extLst>
              <a:ext uri="{FF2B5EF4-FFF2-40B4-BE49-F238E27FC236}">
                <a16:creationId xmlns:a16="http://schemas.microsoft.com/office/drawing/2014/main" id="{B8587E92-9327-7710-BE83-F696A21B5BFF}"/>
              </a:ext>
            </a:extLst>
          </p:cNvPr>
          <p:cNvSpPr txBox="1"/>
          <p:nvPr/>
        </p:nvSpPr>
        <p:spPr>
          <a:xfrm>
            <a:off x="7111404" y="2414559"/>
            <a:ext cx="1222414" cy="646331"/>
          </a:xfrm>
          <a:prstGeom prst="rect">
            <a:avLst/>
          </a:prstGeom>
          <a:noFill/>
        </p:spPr>
        <p:txBody>
          <a:bodyPr wrap="square" rtlCol="0">
            <a:spAutoFit/>
          </a:bodyPr>
          <a:lstStyle/>
          <a:p>
            <a:pPr algn="ctr"/>
            <a:r>
              <a:rPr lang="en-US" sz="1200" dirty="0">
                <a:ln w="0"/>
                <a:effectLst>
                  <a:outerShdw blurRad="63500" sx="102000" sy="102000" algn="ctr" rotWithShape="0">
                    <a:prstClr val="black">
                      <a:alpha val="40000"/>
                    </a:prstClr>
                  </a:outerShdw>
                </a:effectLst>
                <a:latin typeface="Century Gothic" panose="020B0502020202020204" pitchFamily="34" charset="0"/>
              </a:rPr>
              <a:t>Quantity matching with the PO?</a:t>
            </a:r>
            <a:endParaRPr lang="en-US" sz="1200" dirty="0">
              <a:ln w="0"/>
              <a:effectLst>
                <a:outerShdw blurRad="63500" sx="102000" sy="102000" algn="ctr" rotWithShape="0">
                  <a:prstClr val="black">
                    <a:alpha val="40000"/>
                  </a:prstClr>
                </a:outerShdw>
              </a:effectLst>
            </a:endParaRPr>
          </a:p>
        </p:txBody>
      </p:sp>
      <p:cxnSp>
        <p:nvCxnSpPr>
          <p:cNvPr id="114" name="Straight Arrow Connector 113">
            <a:extLst>
              <a:ext uri="{FF2B5EF4-FFF2-40B4-BE49-F238E27FC236}">
                <a16:creationId xmlns:a16="http://schemas.microsoft.com/office/drawing/2014/main" id="{F4DEAEE5-0E5D-0739-28E4-0AA78D294DC4}"/>
              </a:ext>
            </a:extLst>
          </p:cNvPr>
          <p:cNvCxnSpPr>
            <a:cxnSpLocks/>
          </p:cNvCxnSpPr>
          <p:nvPr/>
        </p:nvCxnSpPr>
        <p:spPr>
          <a:xfrm flipV="1">
            <a:off x="8453342" y="2703734"/>
            <a:ext cx="400604" cy="1664"/>
          </a:xfrm>
          <a:prstGeom prst="straightConnector1">
            <a:avLst/>
          </a:prstGeom>
          <a:ln w="2222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115" name="Flowchart: Alternate Process 114">
            <a:extLst>
              <a:ext uri="{FF2B5EF4-FFF2-40B4-BE49-F238E27FC236}">
                <a16:creationId xmlns:a16="http://schemas.microsoft.com/office/drawing/2014/main" id="{C8818BC2-AC50-480C-BC7A-50DCAC3DE692}"/>
              </a:ext>
            </a:extLst>
          </p:cNvPr>
          <p:cNvSpPr/>
          <p:nvPr/>
        </p:nvSpPr>
        <p:spPr>
          <a:xfrm>
            <a:off x="8865435" y="2369599"/>
            <a:ext cx="1422739" cy="685801"/>
          </a:xfrm>
          <a:prstGeom prst="flowChartAlternateProcess">
            <a:avLst/>
          </a:prstGeom>
          <a:ln w="1905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401" dirty="0">
              <a:solidFill>
                <a:schemeClr val="bg1"/>
              </a:solidFill>
            </a:endParaRPr>
          </a:p>
        </p:txBody>
      </p:sp>
      <p:sp>
        <p:nvSpPr>
          <p:cNvPr id="117" name="Flowchart: Alternate Process 116">
            <a:extLst>
              <a:ext uri="{FF2B5EF4-FFF2-40B4-BE49-F238E27FC236}">
                <a16:creationId xmlns:a16="http://schemas.microsoft.com/office/drawing/2014/main" id="{83DA5DDE-9E62-BB87-4223-A933D1291943}"/>
              </a:ext>
            </a:extLst>
          </p:cNvPr>
          <p:cNvSpPr/>
          <p:nvPr/>
        </p:nvSpPr>
        <p:spPr>
          <a:xfrm>
            <a:off x="8865435" y="1330741"/>
            <a:ext cx="1422739" cy="685801"/>
          </a:xfrm>
          <a:prstGeom prst="flowChartAlternateProcess">
            <a:avLst/>
          </a:prstGeom>
          <a:ln w="1905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401" dirty="0">
              <a:solidFill>
                <a:schemeClr val="bg1"/>
              </a:solidFill>
            </a:endParaRPr>
          </a:p>
        </p:txBody>
      </p:sp>
      <p:sp>
        <p:nvSpPr>
          <p:cNvPr id="120" name="TextBox 119">
            <a:extLst>
              <a:ext uri="{FF2B5EF4-FFF2-40B4-BE49-F238E27FC236}">
                <a16:creationId xmlns:a16="http://schemas.microsoft.com/office/drawing/2014/main" id="{2E210850-2260-1557-00D7-108F73CB5EDE}"/>
              </a:ext>
            </a:extLst>
          </p:cNvPr>
          <p:cNvSpPr txBox="1"/>
          <p:nvPr/>
        </p:nvSpPr>
        <p:spPr>
          <a:xfrm>
            <a:off x="8928871" y="1315263"/>
            <a:ext cx="1280441" cy="769441"/>
          </a:xfrm>
          <a:prstGeom prst="rect">
            <a:avLst/>
          </a:prstGeom>
          <a:noFill/>
        </p:spPr>
        <p:txBody>
          <a:bodyPr wrap="square" rtlCol="0">
            <a:spAutoFit/>
          </a:bodyPr>
          <a:lstStyle/>
          <a:p>
            <a:pPr algn="ctr"/>
            <a:r>
              <a:rPr lang="en-US" sz="1100" dirty="0">
                <a:ln w="0"/>
                <a:effectLst>
                  <a:outerShdw blurRad="63500" sx="102000" sy="102000" algn="ctr" rotWithShape="0">
                    <a:prstClr val="black">
                      <a:alpha val="40000"/>
                    </a:prstClr>
                  </a:outerShdw>
                </a:effectLst>
                <a:latin typeface="Century Gothic" panose="020B0502020202020204" pitchFamily="34" charset="0"/>
              </a:rPr>
              <a:t>Align with the commercial team to adjust the PO</a:t>
            </a:r>
            <a:endParaRPr lang="en-US" sz="1100" dirty="0">
              <a:ln w="0"/>
              <a:effectLst>
                <a:outerShdw blurRad="63500" sx="102000" sy="102000" algn="ctr" rotWithShape="0">
                  <a:prstClr val="black">
                    <a:alpha val="40000"/>
                  </a:prstClr>
                </a:outerShdw>
              </a:effectLst>
            </a:endParaRPr>
          </a:p>
        </p:txBody>
      </p:sp>
      <p:sp>
        <p:nvSpPr>
          <p:cNvPr id="121" name="TextBox 120">
            <a:extLst>
              <a:ext uri="{FF2B5EF4-FFF2-40B4-BE49-F238E27FC236}">
                <a16:creationId xmlns:a16="http://schemas.microsoft.com/office/drawing/2014/main" id="{7672EDB6-ABF8-3207-72F4-3EB5BE84C5EA}"/>
              </a:ext>
            </a:extLst>
          </p:cNvPr>
          <p:cNvSpPr txBox="1"/>
          <p:nvPr/>
        </p:nvSpPr>
        <p:spPr>
          <a:xfrm>
            <a:off x="8984675" y="2397261"/>
            <a:ext cx="1222414" cy="623248"/>
          </a:xfrm>
          <a:prstGeom prst="rect">
            <a:avLst/>
          </a:prstGeom>
          <a:noFill/>
        </p:spPr>
        <p:txBody>
          <a:bodyPr wrap="square" rtlCol="0">
            <a:spAutoFit/>
          </a:bodyPr>
          <a:lstStyle/>
          <a:p>
            <a:pPr algn="ctr"/>
            <a:r>
              <a:rPr lang="en-US" sz="1050" dirty="0">
                <a:ln w="0"/>
                <a:effectLst>
                  <a:outerShdw blurRad="63500" sx="102000" sy="102000" algn="ctr" rotWithShape="0">
                    <a:prstClr val="black">
                      <a:alpha val="40000"/>
                    </a:prstClr>
                  </a:outerShdw>
                </a:effectLst>
              </a:rPr>
              <a:t>Operation inbound</a:t>
            </a:r>
            <a:br>
              <a:rPr lang="en-US" sz="1200" dirty="0">
                <a:ln w="0"/>
                <a:effectLst>
                  <a:outerShdw blurRad="63500" sx="102000" sy="102000" algn="ctr" rotWithShape="0">
                    <a:prstClr val="black">
                      <a:alpha val="40000"/>
                    </a:prstClr>
                  </a:outerShdw>
                </a:effectLst>
              </a:rPr>
            </a:br>
            <a:r>
              <a:rPr lang="en-US" sz="1200" dirty="0">
                <a:ln w="0"/>
                <a:effectLst>
                  <a:outerShdw blurRad="63500" sx="102000" sy="102000" algn="ctr" rotWithShape="0">
                    <a:prstClr val="black">
                      <a:alpha val="40000"/>
                    </a:prstClr>
                  </a:outerShdw>
                </a:effectLst>
              </a:rPr>
              <a:t>- Delivery Note</a:t>
            </a:r>
            <a:br>
              <a:rPr lang="en-US" sz="1200" dirty="0">
                <a:ln w="0"/>
                <a:effectLst>
                  <a:outerShdw blurRad="63500" sx="102000" sy="102000" algn="ctr" rotWithShape="0">
                    <a:prstClr val="black">
                      <a:alpha val="40000"/>
                    </a:prstClr>
                  </a:outerShdw>
                </a:effectLst>
              </a:rPr>
            </a:br>
            <a:r>
              <a:rPr lang="en-US" sz="1200" dirty="0">
                <a:ln w="0"/>
                <a:effectLst>
                  <a:outerShdw blurRad="63500" sx="102000" sy="102000" algn="ctr" rotWithShape="0">
                    <a:prstClr val="black">
                      <a:alpha val="40000"/>
                    </a:prstClr>
                  </a:outerShdw>
                </a:effectLst>
              </a:rPr>
              <a:t>“ DN “</a:t>
            </a:r>
          </a:p>
        </p:txBody>
      </p:sp>
      <p:sp>
        <p:nvSpPr>
          <p:cNvPr id="122" name="TextBox 121">
            <a:extLst>
              <a:ext uri="{FF2B5EF4-FFF2-40B4-BE49-F238E27FC236}">
                <a16:creationId xmlns:a16="http://schemas.microsoft.com/office/drawing/2014/main" id="{088BAAAD-AD94-5053-8DF2-9CB97C960DD4}"/>
              </a:ext>
            </a:extLst>
          </p:cNvPr>
          <p:cNvSpPr txBox="1"/>
          <p:nvPr/>
        </p:nvSpPr>
        <p:spPr>
          <a:xfrm>
            <a:off x="8221558" y="2464645"/>
            <a:ext cx="726004" cy="261610"/>
          </a:xfrm>
          <a:prstGeom prst="rect">
            <a:avLst/>
          </a:prstGeom>
          <a:noFill/>
        </p:spPr>
        <p:txBody>
          <a:bodyPr wrap="square" rtlCol="0">
            <a:spAutoFit/>
          </a:bodyPr>
          <a:lstStyle/>
          <a:p>
            <a:pPr algn="ctr"/>
            <a:r>
              <a:rPr lang="en-US" sz="1100" b="1" dirty="0">
                <a:ln w="0"/>
                <a:effectLst>
                  <a:outerShdw blurRad="38100" dist="25400" dir="5400000" algn="ctr" rotWithShape="0">
                    <a:srgbClr val="6E747A">
                      <a:alpha val="43000"/>
                    </a:srgbClr>
                  </a:outerShdw>
                </a:effectLst>
                <a:latin typeface="Century Gothic" panose="020B0502020202020204" pitchFamily="34" charset="0"/>
              </a:rPr>
              <a:t>Yes</a:t>
            </a:r>
            <a:endParaRPr lang="en-US" sz="1051" b="1" dirty="0">
              <a:ln w="0"/>
              <a:effectLst>
                <a:outerShdw blurRad="63500" sx="102000" sy="102000" algn="ctr" rotWithShape="0">
                  <a:prstClr val="black">
                    <a:alpha val="40000"/>
                  </a:prstClr>
                </a:outerShdw>
              </a:effectLst>
            </a:endParaRPr>
          </a:p>
        </p:txBody>
      </p:sp>
      <p:sp>
        <p:nvSpPr>
          <p:cNvPr id="123" name="TextBox 122">
            <a:extLst>
              <a:ext uri="{FF2B5EF4-FFF2-40B4-BE49-F238E27FC236}">
                <a16:creationId xmlns:a16="http://schemas.microsoft.com/office/drawing/2014/main" id="{F1CDB236-06A2-B637-D8C2-FD02B12A1B28}"/>
              </a:ext>
            </a:extLst>
          </p:cNvPr>
          <p:cNvSpPr txBox="1"/>
          <p:nvPr/>
        </p:nvSpPr>
        <p:spPr>
          <a:xfrm>
            <a:off x="7908870" y="1433889"/>
            <a:ext cx="726004" cy="261610"/>
          </a:xfrm>
          <a:prstGeom prst="rect">
            <a:avLst/>
          </a:prstGeom>
          <a:noFill/>
        </p:spPr>
        <p:txBody>
          <a:bodyPr wrap="square" rtlCol="0">
            <a:spAutoFit/>
          </a:bodyPr>
          <a:lstStyle/>
          <a:p>
            <a:pPr algn="ctr"/>
            <a:r>
              <a:rPr lang="en-US" sz="1100" b="1" dirty="0">
                <a:ln w="0"/>
                <a:effectLst>
                  <a:outerShdw blurRad="38100" dist="25400" dir="5400000" algn="ctr" rotWithShape="0">
                    <a:srgbClr val="6E747A">
                      <a:alpha val="43000"/>
                    </a:srgbClr>
                  </a:outerShdw>
                </a:effectLst>
                <a:latin typeface="Century Gothic" panose="020B0502020202020204" pitchFamily="34" charset="0"/>
              </a:rPr>
              <a:t>No</a:t>
            </a:r>
            <a:endParaRPr lang="en-US" sz="1051" b="1" dirty="0">
              <a:ln w="0"/>
              <a:effectLst>
                <a:outerShdw blurRad="63500" sx="102000" sy="102000" algn="ctr" rotWithShape="0">
                  <a:prstClr val="black">
                    <a:alpha val="40000"/>
                  </a:prstClr>
                </a:outerShdw>
              </a:effectLst>
            </a:endParaRPr>
          </a:p>
        </p:txBody>
      </p:sp>
      <p:cxnSp>
        <p:nvCxnSpPr>
          <p:cNvPr id="124" name="Straight Arrow Connector 33">
            <a:extLst>
              <a:ext uri="{FF2B5EF4-FFF2-40B4-BE49-F238E27FC236}">
                <a16:creationId xmlns:a16="http://schemas.microsoft.com/office/drawing/2014/main" id="{52B607CA-995C-335E-0804-CCF713580481}"/>
              </a:ext>
            </a:extLst>
          </p:cNvPr>
          <p:cNvCxnSpPr>
            <a:cxnSpLocks/>
            <a:stCxn id="115" idx="2"/>
            <a:endCxn id="47" idx="0"/>
          </p:cNvCxnSpPr>
          <p:nvPr/>
        </p:nvCxnSpPr>
        <p:spPr>
          <a:xfrm rot="5400000">
            <a:off x="5380746" y="-173189"/>
            <a:ext cx="967471" cy="7424648"/>
          </a:xfrm>
          <a:prstGeom prst="bentConnector3">
            <a:avLst>
              <a:gd name="adj1" fmla="val 50000"/>
            </a:avLst>
          </a:prstGeom>
          <a:ln w="22225" cmpd="thinThick">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6D4F638D-A866-46E1-53EC-CDC2C4C7E65A}"/>
              </a:ext>
            </a:extLst>
          </p:cNvPr>
          <p:cNvCxnSpPr>
            <a:cxnSpLocks/>
          </p:cNvCxnSpPr>
          <p:nvPr/>
        </p:nvCxnSpPr>
        <p:spPr>
          <a:xfrm flipV="1">
            <a:off x="2870017" y="4387286"/>
            <a:ext cx="400604" cy="1664"/>
          </a:xfrm>
          <a:prstGeom prst="straightConnector1">
            <a:avLst/>
          </a:prstGeom>
          <a:ln w="2222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136" name="Rectangle: Single Corner Rounded 135">
            <a:extLst>
              <a:ext uri="{FF2B5EF4-FFF2-40B4-BE49-F238E27FC236}">
                <a16:creationId xmlns:a16="http://schemas.microsoft.com/office/drawing/2014/main" id="{FCE74C21-6035-1396-004D-7E361C56B516}"/>
              </a:ext>
            </a:extLst>
          </p:cNvPr>
          <p:cNvSpPr/>
          <p:nvPr/>
        </p:nvSpPr>
        <p:spPr>
          <a:xfrm>
            <a:off x="3299398" y="4041075"/>
            <a:ext cx="1382368" cy="685801"/>
          </a:xfrm>
          <a:prstGeom prst="round1Rect">
            <a:avLst/>
          </a:prstGeom>
          <a:ln w="1905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401"/>
          </a:p>
        </p:txBody>
      </p:sp>
      <p:sp>
        <p:nvSpPr>
          <p:cNvPr id="137" name="TextBox 136">
            <a:extLst>
              <a:ext uri="{FF2B5EF4-FFF2-40B4-BE49-F238E27FC236}">
                <a16:creationId xmlns:a16="http://schemas.microsoft.com/office/drawing/2014/main" id="{C642F9EC-C5BC-4CEF-CAB1-8D62424318B8}"/>
              </a:ext>
            </a:extLst>
          </p:cNvPr>
          <p:cNvSpPr txBox="1"/>
          <p:nvPr/>
        </p:nvSpPr>
        <p:spPr>
          <a:xfrm>
            <a:off x="3323303" y="4129448"/>
            <a:ext cx="1249457" cy="461665"/>
          </a:xfrm>
          <a:prstGeom prst="rect">
            <a:avLst/>
          </a:prstGeom>
          <a:noFill/>
        </p:spPr>
        <p:txBody>
          <a:bodyPr wrap="square" rtlCol="0">
            <a:spAutoFit/>
          </a:bodyPr>
          <a:lstStyle/>
          <a:p>
            <a:pPr algn="ctr"/>
            <a:r>
              <a:rPr lang="en-US" sz="1200" dirty="0">
                <a:ln w="0"/>
                <a:effectLst>
                  <a:outerShdw blurRad="63500" sx="102000" sy="102000" algn="ctr" rotWithShape="0">
                    <a:prstClr val="black">
                      <a:alpha val="40000"/>
                    </a:prstClr>
                  </a:outerShdw>
                </a:effectLst>
                <a:latin typeface="Century Gothic" panose="020B0502020202020204" pitchFamily="34" charset="0"/>
              </a:rPr>
              <a:t>Three-way matching</a:t>
            </a:r>
            <a:endParaRPr lang="en-US" sz="1200" dirty="0">
              <a:ln w="0"/>
              <a:effectLst>
                <a:outerShdw blurRad="63500" sx="102000" sy="102000" algn="ctr" rotWithShape="0">
                  <a:prstClr val="black">
                    <a:alpha val="40000"/>
                  </a:prstClr>
                </a:outerShdw>
              </a:effectLst>
            </a:endParaRPr>
          </a:p>
        </p:txBody>
      </p:sp>
      <p:cxnSp>
        <p:nvCxnSpPr>
          <p:cNvPr id="138" name="Straight Arrow Connector 137">
            <a:extLst>
              <a:ext uri="{FF2B5EF4-FFF2-40B4-BE49-F238E27FC236}">
                <a16:creationId xmlns:a16="http://schemas.microsoft.com/office/drawing/2014/main" id="{8F0F9D30-3150-96FD-1D31-68D09185456D}"/>
              </a:ext>
            </a:extLst>
          </p:cNvPr>
          <p:cNvCxnSpPr>
            <a:cxnSpLocks/>
          </p:cNvCxnSpPr>
          <p:nvPr/>
        </p:nvCxnSpPr>
        <p:spPr>
          <a:xfrm flipV="1">
            <a:off x="4705671" y="4390954"/>
            <a:ext cx="400604" cy="1664"/>
          </a:xfrm>
          <a:prstGeom prst="straightConnector1">
            <a:avLst/>
          </a:prstGeom>
          <a:ln w="2222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139" name="Rectangle: Single Corner Rounded 138">
            <a:extLst>
              <a:ext uri="{FF2B5EF4-FFF2-40B4-BE49-F238E27FC236}">
                <a16:creationId xmlns:a16="http://schemas.microsoft.com/office/drawing/2014/main" id="{11D28B1B-92AF-98EF-2325-C99C0535899E}"/>
              </a:ext>
            </a:extLst>
          </p:cNvPr>
          <p:cNvSpPr/>
          <p:nvPr/>
        </p:nvSpPr>
        <p:spPr>
          <a:xfrm>
            <a:off x="5120218" y="4078514"/>
            <a:ext cx="1382368" cy="685801"/>
          </a:xfrm>
          <a:prstGeom prst="round1Rect">
            <a:avLst/>
          </a:prstGeom>
          <a:ln w="1905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401"/>
          </a:p>
        </p:txBody>
      </p:sp>
      <p:sp>
        <p:nvSpPr>
          <p:cNvPr id="140" name="TextBox 139">
            <a:extLst>
              <a:ext uri="{FF2B5EF4-FFF2-40B4-BE49-F238E27FC236}">
                <a16:creationId xmlns:a16="http://schemas.microsoft.com/office/drawing/2014/main" id="{51A3570C-0B97-A2C3-AD18-E330B4E73A0C}"/>
              </a:ext>
            </a:extLst>
          </p:cNvPr>
          <p:cNvSpPr txBox="1"/>
          <p:nvPr/>
        </p:nvSpPr>
        <p:spPr>
          <a:xfrm>
            <a:off x="5246824" y="4152907"/>
            <a:ext cx="1138180" cy="461665"/>
          </a:xfrm>
          <a:prstGeom prst="rect">
            <a:avLst/>
          </a:prstGeom>
          <a:noFill/>
        </p:spPr>
        <p:txBody>
          <a:bodyPr wrap="square" rtlCol="0">
            <a:spAutoFit/>
          </a:bodyPr>
          <a:lstStyle/>
          <a:p>
            <a:pPr algn="ctr"/>
            <a:r>
              <a:rPr lang="en-US" sz="1200" dirty="0">
                <a:ln w="0"/>
                <a:effectLst>
                  <a:outerShdw blurRad="63500" sx="102000" sy="102000" algn="ctr" rotWithShape="0">
                    <a:prstClr val="black">
                      <a:alpha val="40000"/>
                    </a:prstClr>
                  </a:outerShdw>
                </a:effectLst>
                <a:latin typeface="Century Gothic" panose="020B0502020202020204" pitchFamily="34" charset="0"/>
              </a:rPr>
              <a:t>Invoice = </a:t>
            </a:r>
            <a:br>
              <a:rPr lang="en-US" sz="1200" dirty="0">
                <a:ln w="0"/>
                <a:effectLst>
                  <a:outerShdw blurRad="63500" sx="102000" sy="102000" algn="ctr" rotWithShape="0">
                    <a:prstClr val="black">
                      <a:alpha val="40000"/>
                    </a:prstClr>
                  </a:outerShdw>
                </a:effectLst>
                <a:latin typeface="Century Gothic" panose="020B0502020202020204" pitchFamily="34" charset="0"/>
              </a:rPr>
            </a:br>
            <a:r>
              <a:rPr lang="en-US" sz="1200" dirty="0">
                <a:ln w="0"/>
                <a:effectLst>
                  <a:outerShdw blurRad="63500" sx="102000" sy="102000" algn="ctr" rotWithShape="0">
                    <a:prstClr val="black">
                      <a:alpha val="40000"/>
                    </a:prstClr>
                  </a:outerShdw>
                </a:effectLst>
                <a:latin typeface="Century Gothic" panose="020B0502020202020204" pitchFamily="34" charset="0"/>
              </a:rPr>
              <a:t>PO &amp; DN? </a:t>
            </a:r>
            <a:endParaRPr lang="en-US" sz="1200" dirty="0">
              <a:ln w="0"/>
              <a:effectLst>
                <a:outerShdw blurRad="63500" sx="102000" sy="102000" algn="ctr" rotWithShape="0">
                  <a:prstClr val="black">
                    <a:alpha val="40000"/>
                  </a:prstClr>
                </a:outerShdw>
              </a:effectLst>
            </a:endParaRPr>
          </a:p>
        </p:txBody>
      </p:sp>
      <p:cxnSp>
        <p:nvCxnSpPr>
          <p:cNvPr id="141" name="Straight Arrow Connector 140">
            <a:extLst>
              <a:ext uri="{FF2B5EF4-FFF2-40B4-BE49-F238E27FC236}">
                <a16:creationId xmlns:a16="http://schemas.microsoft.com/office/drawing/2014/main" id="{BFC4D211-3297-68C2-2CAA-5FB7C031828C}"/>
              </a:ext>
            </a:extLst>
          </p:cNvPr>
          <p:cNvCxnSpPr>
            <a:cxnSpLocks/>
          </p:cNvCxnSpPr>
          <p:nvPr/>
        </p:nvCxnSpPr>
        <p:spPr>
          <a:xfrm flipV="1">
            <a:off x="6528270" y="4419750"/>
            <a:ext cx="400604" cy="1664"/>
          </a:xfrm>
          <a:prstGeom prst="straightConnector1">
            <a:avLst/>
          </a:prstGeom>
          <a:ln w="2222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142" name="Rectangle: Single Corner Rounded 141">
            <a:extLst>
              <a:ext uri="{FF2B5EF4-FFF2-40B4-BE49-F238E27FC236}">
                <a16:creationId xmlns:a16="http://schemas.microsoft.com/office/drawing/2014/main" id="{62B2C766-2ED1-E584-E910-7A17781D94BB}"/>
              </a:ext>
            </a:extLst>
          </p:cNvPr>
          <p:cNvSpPr/>
          <p:nvPr/>
        </p:nvSpPr>
        <p:spPr>
          <a:xfrm>
            <a:off x="6941038" y="4068891"/>
            <a:ext cx="1382368" cy="685801"/>
          </a:xfrm>
          <a:prstGeom prst="round1Rect">
            <a:avLst/>
          </a:prstGeom>
          <a:ln w="1905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401"/>
          </a:p>
        </p:txBody>
      </p:sp>
      <p:sp>
        <p:nvSpPr>
          <p:cNvPr id="143" name="TextBox 142">
            <a:extLst>
              <a:ext uri="{FF2B5EF4-FFF2-40B4-BE49-F238E27FC236}">
                <a16:creationId xmlns:a16="http://schemas.microsoft.com/office/drawing/2014/main" id="{2BBED703-C0D7-F9EF-FAFC-9FC959B4841D}"/>
              </a:ext>
            </a:extLst>
          </p:cNvPr>
          <p:cNvSpPr txBox="1"/>
          <p:nvPr/>
        </p:nvSpPr>
        <p:spPr>
          <a:xfrm>
            <a:off x="7073544" y="4174687"/>
            <a:ext cx="1138180" cy="461665"/>
          </a:xfrm>
          <a:prstGeom prst="rect">
            <a:avLst/>
          </a:prstGeom>
          <a:noFill/>
        </p:spPr>
        <p:txBody>
          <a:bodyPr wrap="square" rtlCol="0">
            <a:spAutoFit/>
          </a:bodyPr>
          <a:lstStyle/>
          <a:p>
            <a:pPr algn="ctr"/>
            <a:r>
              <a:rPr lang="en-US" sz="1200" dirty="0">
                <a:ln w="0"/>
                <a:effectLst>
                  <a:outerShdw blurRad="63500" sx="102000" sy="102000" algn="ctr" rotWithShape="0">
                    <a:prstClr val="black">
                      <a:alpha val="40000"/>
                    </a:prstClr>
                  </a:outerShdw>
                </a:effectLst>
                <a:latin typeface="Century Gothic" panose="020B0502020202020204" pitchFamily="34" charset="0"/>
              </a:rPr>
              <a:t>Invoice recording</a:t>
            </a:r>
            <a:endParaRPr lang="en-US" sz="1200" dirty="0">
              <a:ln w="0"/>
              <a:effectLst>
                <a:outerShdw blurRad="63500" sx="102000" sy="102000" algn="ctr" rotWithShape="0">
                  <a:prstClr val="black">
                    <a:alpha val="40000"/>
                  </a:prstClr>
                </a:outerShdw>
              </a:effectLst>
            </a:endParaRPr>
          </a:p>
        </p:txBody>
      </p:sp>
      <p:cxnSp>
        <p:nvCxnSpPr>
          <p:cNvPr id="144" name="Straight Arrow Connector 143">
            <a:extLst>
              <a:ext uri="{FF2B5EF4-FFF2-40B4-BE49-F238E27FC236}">
                <a16:creationId xmlns:a16="http://schemas.microsoft.com/office/drawing/2014/main" id="{FDEB3945-0BDA-AD50-659D-06F2B384185A}"/>
              </a:ext>
            </a:extLst>
          </p:cNvPr>
          <p:cNvCxnSpPr>
            <a:cxnSpLocks/>
          </p:cNvCxnSpPr>
          <p:nvPr/>
        </p:nvCxnSpPr>
        <p:spPr>
          <a:xfrm flipV="1">
            <a:off x="8361254" y="4419750"/>
            <a:ext cx="400604" cy="1664"/>
          </a:xfrm>
          <a:prstGeom prst="straightConnector1">
            <a:avLst/>
          </a:prstGeom>
          <a:ln w="2222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145" name="Rectangle: Single Corner Rounded 144">
            <a:extLst>
              <a:ext uri="{FF2B5EF4-FFF2-40B4-BE49-F238E27FC236}">
                <a16:creationId xmlns:a16="http://schemas.microsoft.com/office/drawing/2014/main" id="{F6C001C0-2AB4-FF93-57CF-5AC00505E9AC}"/>
              </a:ext>
            </a:extLst>
          </p:cNvPr>
          <p:cNvSpPr/>
          <p:nvPr/>
        </p:nvSpPr>
        <p:spPr>
          <a:xfrm>
            <a:off x="8761858" y="4048053"/>
            <a:ext cx="1382368" cy="685801"/>
          </a:xfrm>
          <a:prstGeom prst="round1Rect">
            <a:avLst/>
          </a:prstGeom>
          <a:ln w="1905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401"/>
          </a:p>
        </p:txBody>
      </p:sp>
      <p:sp>
        <p:nvSpPr>
          <p:cNvPr id="146" name="TextBox 145">
            <a:extLst>
              <a:ext uri="{FF2B5EF4-FFF2-40B4-BE49-F238E27FC236}">
                <a16:creationId xmlns:a16="http://schemas.microsoft.com/office/drawing/2014/main" id="{2E127DB3-EE9B-0C9A-1600-A26F341C7DCD}"/>
              </a:ext>
            </a:extLst>
          </p:cNvPr>
          <p:cNvSpPr txBox="1"/>
          <p:nvPr/>
        </p:nvSpPr>
        <p:spPr>
          <a:xfrm>
            <a:off x="8844020" y="4183302"/>
            <a:ext cx="1138180" cy="461665"/>
          </a:xfrm>
          <a:prstGeom prst="rect">
            <a:avLst/>
          </a:prstGeom>
          <a:noFill/>
        </p:spPr>
        <p:txBody>
          <a:bodyPr wrap="square" rtlCol="0">
            <a:spAutoFit/>
          </a:bodyPr>
          <a:lstStyle/>
          <a:p>
            <a:pPr algn="ctr"/>
            <a:r>
              <a:rPr lang="en-US" sz="1200" dirty="0">
                <a:ln w="0"/>
                <a:effectLst>
                  <a:outerShdw blurRad="63500" sx="102000" sy="102000" algn="ctr" rotWithShape="0">
                    <a:prstClr val="black">
                      <a:alpha val="40000"/>
                    </a:prstClr>
                  </a:outerShdw>
                </a:effectLst>
                <a:latin typeface="Century Gothic" panose="020B0502020202020204" pitchFamily="34" charset="0"/>
              </a:rPr>
              <a:t>Vendor payment</a:t>
            </a:r>
            <a:endParaRPr lang="en-US" sz="1200" dirty="0">
              <a:ln w="0"/>
              <a:effectLst>
                <a:outerShdw blurRad="63500" sx="102000" sy="102000" algn="ctr" rotWithShape="0">
                  <a:prstClr val="black">
                    <a:alpha val="40000"/>
                  </a:prstClr>
                </a:outerShdw>
              </a:effectLst>
            </a:endParaRPr>
          </a:p>
        </p:txBody>
      </p:sp>
      <p:sp>
        <p:nvSpPr>
          <p:cNvPr id="147" name="TextBox 146">
            <a:extLst>
              <a:ext uri="{FF2B5EF4-FFF2-40B4-BE49-F238E27FC236}">
                <a16:creationId xmlns:a16="http://schemas.microsoft.com/office/drawing/2014/main" id="{24631DCB-8FBA-AE39-6507-C181F63A2A69}"/>
              </a:ext>
            </a:extLst>
          </p:cNvPr>
          <p:cNvSpPr txBox="1"/>
          <p:nvPr/>
        </p:nvSpPr>
        <p:spPr>
          <a:xfrm>
            <a:off x="8127942" y="4150454"/>
            <a:ext cx="726004" cy="261610"/>
          </a:xfrm>
          <a:prstGeom prst="rect">
            <a:avLst/>
          </a:prstGeom>
          <a:noFill/>
        </p:spPr>
        <p:txBody>
          <a:bodyPr wrap="square" rtlCol="0">
            <a:spAutoFit/>
          </a:bodyPr>
          <a:lstStyle/>
          <a:p>
            <a:pPr algn="ctr"/>
            <a:r>
              <a:rPr lang="en-US" sz="1100" b="1" dirty="0">
                <a:ln w="0"/>
                <a:effectLst>
                  <a:outerShdw blurRad="38100" dist="25400" dir="5400000" algn="ctr" rotWithShape="0">
                    <a:srgbClr val="6E747A">
                      <a:alpha val="43000"/>
                    </a:srgbClr>
                  </a:outerShdw>
                </a:effectLst>
                <a:latin typeface="Century Gothic" panose="020B0502020202020204" pitchFamily="34" charset="0"/>
              </a:rPr>
              <a:t>Yes</a:t>
            </a:r>
            <a:endParaRPr lang="en-US" sz="1051" b="1" dirty="0">
              <a:ln w="0"/>
              <a:effectLst>
                <a:outerShdw blurRad="63500" sx="102000" sy="102000" algn="ctr" rotWithShape="0">
                  <a:prstClr val="black">
                    <a:alpha val="40000"/>
                  </a:prstClr>
                </a:outerShdw>
              </a:effectLst>
            </a:endParaRPr>
          </a:p>
        </p:txBody>
      </p:sp>
      <p:sp>
        <p:nvSpPr>
          <p:cNvPr id="149" name="Rectangle: Single Corner Rounded 148">
            <a:extLst>
              <a:ext uri="{FF2B5EF4-FFF2-40B4-BE49-F238E27FC236}">
                <a16:creationId xmlns:a16="http://schemas.microsoft.com/office/drawing/2014/main" id="{FA3DEA8C-B834-684E-898D-2CF35FAB2EC9}"/>
              </a:ext>
            </a:extLst>
          </p:cNvPr>
          <p:cNvSpPr/>
          <p:nvPr/>
        </p:nvSpPr>
        <p:spPr>
          <a:xfrm>
            <a:off x="8761858" y="5158335"/>
            <a:ext cx="1382368" cy="685801"/>
          </a:xfrm>
          <a:prstGeom prst="round1Rect">
            <a:avLst/>
          </a:prstGeom>
          <a:ln w="1905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401"/>
          </a:p>
        </p:txBody>
      </p:sp>
      <p:sp>
        <p:nvSpPr>
          <p:cNvPr id="152" name="TextBox 151">
            <a:extLst>
              <a:ext uri="{FF2B5EF4-FFF2-40B4-BE49-F238E27FC236}">
                <a16:creationId xmlns:a16="http://schemas.microsoft.com/office/drawing/2014/main" id="{B78B4BA5-0C03-B14A-18F7-07AE02E34D8F}"/>
              </a:ext>
            </a:extLst>
          </p:cNvPr>
          <p:cNvSpPr txBox="1"/>
          <p:nvPr/>
        </p:nvSpPr>
        <p:spPr>
          <a:xfrm>
            <a:off x="8761858" y="5199997"/>
            <a:ext cx="1382367" cy="600164"/>
          </a:xfrm>
          <a:prstGeom prst="rect">
            <a:avLst/>
          </a:prstGeom>
          <a:noFill/>
        </p:spPr>
        <p:txBody>
          <a:bodyPr wrap="square" rtlCol="0">
            <a:spAutoFit/>
          </a:bodyPr>
          <a:lstStyle/>
          <a:p>
            <a:pPr algn="ctr"/>
            <a:r>
              <a:rPr lang="en-US" sz="1100" dirty="0">
                <a:ln w="0"/>
                <a:effectLst>
                  <a:outerShdw blurRad="63500" sx="102000" sy="102000" algn="ctr" rotWithShape="0">
                    <a:prstClr val="black">
                      <a:alpha val="40000"/>
                    </a:prstClr>
                  </a:outerShdw>
                </a:effectLst>
                <a:latin typeface="Century Gothic" panose="020B0502020202020204" pitchFamily="34" charset="0"/>
              </a:rPr>
              <a:t>Align with the vendor to adjust the invoice </a:t>
            </a:r>
            <a:endParaRPr lang="en-US" sz="1100" dirty="0">
              <a:ln w="0"/>
              <a:effectLst>
                <a:outerShdw blurRad="63500" sx="102000" sy="102000" algn="ctr" rotWithShape="0">
                  <a:prstClr val="black">
                    <a:alpha val="40000"/>
                  </a:prstClr>
                </a:outerShdw>
              </a:effectLst>
            </a:endParaRPr>
          </a:p>
        </p:txBody>
      </p:sp>
      <p:sp>
        <p:nvSpPr>
          <p:cNvPr id="153" name="TextBox 152">
            <a:extLst>
              <a:ext uri="{FF2B5EF4-FFF2-40B4-BE49-F238E27FC236}">
                <a16:creationId xmlns:a16="http://schemas.microsoft.com/office/drawing/2014/main" id="{E108D47F-8EB3-5F2B-8FA2-075D483FF035}"/>
              </a:ext>
            </a:extLst>
          </p:cNvPr>
          <p:cNvSpPr txBox="1"/>
          <p:nvPr/>
        </p:nvSpPr>
        <p:spPr>
          <a:xfrm>
            <a:off x="7790398" y="5520413"/>
            <a:ext cx="726004" cy="261610"/>
          </a:xfrm>
          <a:prstGeom prst="rect">
            <a:avLst/>
          </a:prstGeom>
          <a:noFill/>
        </p:spPr>
        <p:txBody>
          <a:bodyPr wrap="square" rtlCol="0">
            <a:spAutoFit/>
          </a:bodyPr>
          <a:lstStyle/>
          <a:p>
            <a:pPr algn="ctr"/>
            <a:r>
              <a:rPr lang="en-US" sz="1100" b="1" dirty="0">
                <a:ln w="0"/>
                <a:effectLst>
                  <a:outerShdw blurRad="38100" dist="25400" dir="5400000" algn="ctr" rotWithShape="0">
                    <a:srgbClr val="6E747A">
                      <a:alpha val="43000"/>
                    </a:srgbClr>
                  </a:outerShdw>
                </a:effectLst>
                <a:latin typeface="Century Gothic" panose="020B0502020202020204" pitchFamily="34" charset="0"/>
              </a:rPr>
              <a:t>No</a:t>
            </a:r>
            <a:endParaRPr lang="en-US" sz="1051" b="1" dirty="0">
              <a:ln w="0"/>
              <a:effectLst>
                <a:outerShdw blurRad="63500" sx="102000" sy="102000" algn="ctr" rotWithShape="0">
                  <a:prstClr val="black">
                    <a:alpha val="40000"/>
                  </a:prstClr>
                </a:outerShdw>
              </a:effectLst>
            </a:endParaRPr>
          </a:p>
        </p:txBody>
      </p:sp>
    </p:spTree>
    <p:extLst>
      <p:ext uri="{BB962C8B-B14F-4D97-AF65-F5344CB8AC3E}">
        <p14:creationId xmlns:p14="http://schemas.microsoft.com/office/powerpoint/2010/main" val="373150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9000">
              <a:schemeClr val="bg1"/>
            </a:gs>
            <a:gs pos="88000">
              <a:srgbClr val="FBE2D1"/>
            </a:gs>
            <a:gs pos="100000">
              <a:schemeClr val="accent2">
                <a:lumMod val="45000"/>
                <a:lumOff val="55000"/>
              </a:schemeClr>
            </a:gs>
            <a:gs pos="100000">
              <a:schemeClr val="accent2">
                <a:lumMod val="45000"/>
                <a:lumOff val="55000"/>
              </a:schemeClr>
            </a:gs>
            <a:gs pos="100000">
              <a:schemeClr val="accent2">
                <a:lumMod val="30000"/>
                <a:lumOff val="70000"/>
              </a:schemeClr>
            </a:gs>
          </a:gsLst>
          <a:lin ang="5400000" scaled="1"/>
        </a:gradFill>
        <a:effectLst/>
      </p:bgPr>
    </p:bg>
    <p:spTree>
      <p:nvGrpSpPr>
        <p:cNvPr id="1" name=""/>
        <p:cNvGrpSpPr/>
        <p:nvPr/>
      </p:nvGrpSpPr>
      <p:grpSpPr>
        <a:xfrm>
          <a:off x="0" y="0"/>
          <a:ext cx="0" cy="0"/>
          <a:chOff x="0" y="0"/>
          <a:chExt cx="0" cy="0"/>
        </a:xfrm>
      </p:grpSpPr>
      <p:graphicFrame>
        <p:nvGraphicFramePr>
          <p:cNvPr id="102" name="Diagram 101">
            <a:extLst>
              <a:ext uri="{FF2B5EF4-FFF2-40B4-BE49-F238E27FC236}">
                <a16:creationId xmlns:a16="http://schemas.microsoft.com/office/drawing/2014/main" id="{0F5C3FC0-E688-ED3E-9FED-11D8B1AEA911}"/>
              </a:ext>
            </a:extLst>
          </p:cNvPr>
          <p:cNvGraphicFramePr/>
          <p:nvPr>
            <p:extLst>
              <p:ext uri="{D42A27DB-BD31-4B8C-83A1-F6EECF244321}">
                <p14:modId xmlns:p14="http://schemas.microsoft.com/office/powerpoint/2010/main" val="3204855307"/>
              </p:ext>
            </p:extLst>
          </p:nvPr>
        </p:nvGraphicFramePr>
        <p:xfrm>
          <a:off x="1026481" y="405867"/>
          <a:ext cx="6439640" cy="8218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3" name="Footer Placeholder 102">
            <a:extLst>
              <a:ext uri="{FF2B5EF4-FFF2-40B4-BE49-F238E27FC236}">
                <a16:creationId xmlns:a16="http://schemas.microsoft.com/office/drawing/2014/main" id="{78F41E79-0B37-9291-C196-A653AB2F5E09}"/>
              </a:ext>
            </a:extLst>
          </p:cNvPr>
          <p:cNvSpPr>
            <a:spLocks noGrp="1"/>
          </p:cNvSpPr>
          <p:nvPr>
            <p:ph type="ftr" sz="quarter" idx="11"/>
          </p:nvPr>
        </p:nvSpPr>
        <p:spPr/>
        <p:txBody>
          <a:bodyPr/>
          <a:lstStyle/>
          <a:p>
            <a:r>
              <a:rPr lang="en-US"/>
              <a:t>https://github.com/A-Moniem</a:t>
            </a:r>
          </a:p>
        </p:txBody>
      </p:sp>
      <p:sp>
        <p:nvSpPr>
          <p:cNvPr id="3" name="Slide Number Placeholder 2">
            <a:extLst>
              <a:ext uri="{FF2B5EF4-FFF2-40B4-BE49-F238E27FC236}">
                <a16:creationId xmlns:a16="http://schemas.microsoft.com/office/drawing/2014/main" id="{65FE6B93-9A0D-0690-0C7F-B403FD62A942}"/>
              </a:ext>
            </a:extLst>
          </p:cNvPr>
          <p:cNvSpPr>
            <a:spLocks noGrp="1"/>
          </p:cNvSpPr>
          <p:nvPr>
            <p:ph type="sldNum" sz="quarter" idx="12"/>
          </p:nvPr>
        </p:nvSpPr>
        <p:spPr/>
        <p:txBody>
          <a:bodyPr/>
          <a:lstStyle/>
          <a:p>
            <a:fld id="{96B48752-BD61-41C8-88C2-FD2E2FB29582}" type="slidenum">
              <a:rPr lang="en-US" smtClean="0"/>
              <a:t>3</a:t>
            </a:fld>
            <a:endParaRPr lang="en-US"/>
          </a:p>
        </p:txBody>
      </p:sp>
      <p:sp>
        <p:nvSpPr>
          <p:cNvPr id="2" name="TextBox 1">
            <a:extLst>
              <a:ext uri="{FF2B5EF4-FFF2-40B4-BE49-F238E27FC236}">
                <a16:creationId xmlns:a16="http://schemas.microsoft.com/office/drawing/2014/main" id="{F08D4B57-5305-DABF-5738-2B7D9D074DA6}"/>
              </a:ext>
            </a:extLst>
          </p:cNvPr>
          <p:cNvSpPr txBox="1"/>
          <p:nvPr/>
        </p:nvSpPr>
        <p:spPr>
          <a:xfrm>
            <a:off x="1026480" y="1837330"/>
            <a:ext cx="10139039" cy="3693319"/>
          </a:xfrm>
          <a:prstGeom prst="rect">
            <a:avLst/>
          </a:prstGeom>
          <a:noFill/>
        </p:spPr>
        <p:txBody>
          <a:bodyPr wrap="square" rtlCol="0">
            <a:spAutoFit/>
          </a:bodyPr>
          <a:lstStyle/>
          <a:p>
            <a:endParaRPr lang="en-US" dirty="0">
              <a:latin typeface="Calibri" panose="020F0502020204030204" pitchFamily="34" charset="0"/>
              <a:ea typeface="Calibri" panose="020F0502020204030204" pitchFamily="34" charset="0"/>
              <a:cs typeface="Arial" panose="020B0604020202020204" pitchFamily="34" charset="0"/>
            </a:endParaRPr>
          </a:p>
          <a:p>
            <a:pPr marL="285750" indent="-285750">
              <a:buFont typeface="Wingdings" panose="05000000000000000000" pitchFamily="2" charset="2"/>
              <a:buChar char="q"/>
            </a:pPr>
            <a:r>
              <a:rPr lang="en-US" b="0" i="0" dirty="0">
                <a:solidFill>
                  <a:srgbClr val="374151"/>
                </a:solidFill>
                <a:effectLst/>
                <a:latin typeface="Söhne"/>
              </a:rPr>
              <a:t>Inventory accounting control is a set of procedures and processes that are designed to ensure that a company's inventory is accurately recorded, valued, and reported in its financial statements.</a:t>
            </a:r>
          </a:p>
          <a:p>
            <a:endParaRPr lang="en-US" b="0" i="0" dirty="0">
              <a:solidFill>
                <a:srgbClr val="374151"/>
              </a:solidFill>
              <a:effectLst/>
              <a:latin typeface="Söhne"/>
            </a:endParaRPr>
          </a:p>
          <a:p>
            <a:pPr marL="285750" indent="-285750">
              <a:buFont typeface="Wingdings" panose="05000000000000000000" pitchFamily="2" charset="2"/>
              <a:buChar char="q"/>
            </a:pPr>
            <a:r>
              <a:rPr lang="en-US" b="0" i="0" dirty="0">
                <a:solidFill>
                  <a:srgbClr val="374151"/>
                </a:solidFill>
                <a:effectLst/>
                <a:latin typeface="Söhne"/>
              </a:rPr>
              <a:t>Effective inventory control helps to manage the company's working capital and ensure that it has enough inventory to meet customer demand while avoiding overstocking and excess carrying costs.</a:t>
            </a:r>
          </a:p>
          <a:p>
            <a:endParaRPr lang="en-US" dirty="0">
              <a:solidFill>
                <a:srgbClr val="374151"/>
              </a:solidFill>
              <a:latin typeface="Söhne"/>
            </a:endParaRPr>
          </a:p>
          <a:p>
            <a:pPr marL="285750" indent="-285750">
              <a:buFont typeface="Wingdings" panose="05000000000000000000" pitchFamily="2" charset="2"/>
              <a:buChar char="q"/>
            </a:pPr>
            <a:r>
              <a:rPr lang="en-US" sz="1800" dirty="0">
                <a:effectLst/>
                <a:latin typeface="Calibri" panose="020F0502020204030204" pitchFamily="34" charset="0"/>
                <a:ea typeface="Calibri" panose="020F0502020204030204" pitchFamily="34" charset="0"/>
                <a:cs typeface="Arial" panose="020B0604020202020204" pitchFamily="34" charset="0"/>
              </a:rPr>
              <a:t>Businesses should have a system in place to track their inventory, including the quantity of each item, its location, and its status (e.g., in transit, in stock, sold, etc.)</a:t>
            </a:r>
          </a:p>
          <a:p>
            <a:pPr marL="285750" indent="-285750">
              <a:buFont typeface="Wingdings" panose="05000000000000000000" pitchFamily="2" charset="2"/>
              <a:buChar char="§"/>
            </a:pPr>
            <a:endParaRPr lang="en-US" b="0" i="0" dirty="0">
              <a:solidFill>
                <a:srgbClr val="374151"/>
              </a:solidFill>
              <a:effectLst/>
              <a:latin typeface="Söhne"/>
            </a:endParaRPr>
          </a:p>
          <a:p>
            <a:pPr marL="285750" indent="-285750">
              <a:buFont typeface="Wingdings" panose="05000000000000000000" pitchFamily="2" charset="2"/>
              <a:buChar char="q"/>
            </a:pPr>
            <a:r>
              <a:rPr lang="en-US" sz="1800" dirty="0">
                <a:effectLst/>
                <a:latin typeface="Calibri" panose="020F0502020204030204" pitchFamily="34" charset="0"/>
                <a:ea typeface="Calibri" panose="020F0502020204030204" pitchFamily="34" charset="0"/>
                <a:cs typeface="Arial" panose="020B0604020202020204" pitchFamily="34" charset="0"/>
              </a:rPr>
              <a:t>businesses must value their inventory correctly on their financial statements, by deciding one of the inventory methods that best fit the business needs and accounting requirements.</a:t>
            </a:r>
            <a:endParaRPr lang="en-US" dirty="0">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446881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9000">
              <a:schemeClr val="bg1"/>
            </a:gs>
            <a:gs pos="88000">
              <a:srgbClr val="FBE2D1"/>
            </a:gs>
            <a:gs pos="100000">
              <a:schemeClr val="accent2">
                <a:lumMod val="45000"/>
                <a:lumOff val="55000"/>
              </a:schemeClr>
            </a:gs>
            <a:gs pos="100000">
              <a:schemeClr val="accent2">
                <a:lumMod val="45000"/>
                <a:lumOff val="55000"/>
              </a:schemeClr>
            </a:gs>
            <a:gs pos="100000">
              <a:schemeClr val="accent2">
                <a:lumMod val="30000"/>
                <a:lumOff val="70000"/>
              </a:schemeClr>
            </a:gs>
          </a:gsLst>
          <a:lin ang="5400000" scaled="1"/>
        </a:gradFill>
        <a:effectLst/>
      </p:bgPr>
    </p:bg>
    <p:spTree>
      <p:nvGrpSpPr>
        <p:cNvPr id="1" name=""/>
        <p:cNvGrpSpPr/>
        <p:nvPr/>
      </p:nvGrpSpPr>
      <p:grpSpPr>
        <a:xfrm>
          <a:off x="0" y="0"/>
          <a:ext cx="0" cy="0"/>
          <a:chOff x="0" y="0"/>
          <a:chExt cx="0" cy="0"/>
        </a:xfrm>
      </p:grpSpPr>
      <p:graphicFrame>
        <p:nvGraphicFramePr>
          <p:cNvPr id="102" name="Diagram 101">
            <a:extLst>
              <a:ext uri="{FF2B5EF4-FFF2-40B4-BE49-F238E27FC236}">
                <a16:creationId xmlns:a16="http://schemas.microsoft.com/office/drawing/2014/main" id="{0F5C3FC0-E688-ED3E-9FED-11D8B1AEA911}"/>
              </a:ext>
            </a:extLst>
          </p:cNvPr>
          <p:cNvGraphicFramePr/>
          <p:nvPr>
            <p:extLst>
              <p:ext uri="{D42A27DB-BD31-4B8C-83A1-F6EECF244321}">
                <p14:modId xmlns:p14="http://schemas.microsoft.com/office/powerpoint/2010/main" val="1402269911"/>
              </p:ext>
            </p:extLst>
          </p:nvPr>
        </p:nvGraphicFramePr>
        <p:xfrm>
          <a:off x="1460974" y="405867"/>
          <a:ext cx="6252982" cy="8218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3" name="Footer Placeholder 102">
            <a:extLst>
              <a:ext uri="{FF2B5EF4-FFF2-40B4-BE49-F238E27FC236}">
                <a16:creationId xmlns:a16="http://schemas.microsoft.com/office/drawing/2014/main" id="{78F41E79-0B37-9291-C196-A653AB2F5E09}"/>
              </a:ext>
            </a:extLst>
          </p:cNvPr>
          <p:cNvSpPr>
            <a:spLocks noGrp="1"/>
          </p:cNvSpPr>
          <p:nvPr>
            <p:ph type="ftr" sz="quarter" idx="11"/>
          </p:nvPr>
        </p:nvSpPr>
        <p:spPr/>
        <p:txBody>
          <a:bodyPr/>
          <a:lstStyle/>
          <a:p>
            <a:r>
              <a:rPr lang="en-US"/>
              <a:t>https://github.com/A-Moniem</a:t>
            </a:r>
          </a:p>
        </p:txBody>
      </p:sp>
      <p:sp>
        <p:nvSpPr>
          <p:cNvPr id="3" name="Slide Number Placeholder 2">
            <a:extLst>
              <a:ext uri="{FF2B5EF4-FFF2-40B4-BE49-F238E27FC236}">
                <a16:creationId xmlns:a16="http://schemas.microsoft.com/office/drawing/2014/main" id="{65FE6B93-9A0D-0690-0C7F-B403FD62A942}"/>
              </a:ext>
            </a:extLst>
          </p:cNvPr>
          <p:cNvSpPr>
            <a:spLocks noGrp="1"/>
          </p:cNvSpPr>
          <p:nvPr>
            <p:ph type="sldNum" sz="quarter" idx="12"/>
          </p:nvPr>
        </p:nvSpPr>
        <p:spPr/>
        <p:txBody>
          <a:bodyPr/>
          <a:lstStyle/>
          <a:p>
            <a:fld id="{96B48752-BD61-41C8-88C2-FD2E2FB29582}" type="slidenum">
              <a:rPr lang="en-US" smtClean="0"/>
              <a:t>4</a:t>
            </a:fld>
            <a:endParaRPr lang="en-US"/>
          </a:p>
        </p:txBody>
      </p:sp>
      <p:sp>
        <p:nvSpPr>
          <p:cNvPr id="2" name="TextBox 1">
            <a:extLst>
              <a:ext uri="{FF2B5EF4-FFF2-40B4-BE49-F238E27FC236}">
                <a16:creationId xmlns:a16="http://schemas.microsoft.com/office/drawing/2014/main" id="{F08D4B57-5305-DABF-5738-2B7D9D074DA6}"/>
              </a:ext>
            </a:extLst>
          </p:cNvPr>
          <p:cNvSpPr txBox="1"/>
          <p:nvPr/>
        </p:nvSpPr>
        <p:spPr>
          <a:xfrm>
            <a:off x="1020192" y="1278037"/>
            <a:ext cx="10333608" cy="5078313"/>
          </a:xfrm>
          <a:prstGeom prst="rect">
            <a:avLst/>
          </a:prstGeom>
          <a:noFill/>
        </p:spPr>
        <p:txBody>
          <a:bodyPr wrap="square" rtlCol="0">
            <a:spAutoFit/>
          </a:bodyPr>
          <a:lstStyle/>
          <a:p>
            <a:endParaRPr lang="en-US" dirty="0">
              <a:latin typeface="Calibri" panose="020F0502020204030204" pitchFamily="34" charset="0"/>
              <a:ea typeface="Calibri" panose="020F0502020204030204" pitchFamily="34" charset="0"/>
              <a:cs typeface="Arial" panose="020B0604020202020204" pitchFamily="34" charset="0"/>
            </a:endParaRPr>
          </a:p>
          <a:p>
            <a:pPr marL="285750" indent="-285750">
              <a:buFont typeface="Wingdings" panose="05000000000000000000" pitchFamily="2" charset="2"/>
              <a:buChar char="Ø"/>
            </a:pPr>
            <a:r>
              <a:rPr lang="en-US" sz="1800" b="1" dirty="0">
                <a:solidFill>
                  <a:schemeClr val="accent1"/>
                </a:solidFill>
                <a:effectLst/>
                <a:latin typeface="Calibri" panose="020F0502020204030204" pitchFamily="34" charset="0"/>
                <a:ea typeface="Calibri" panose="020F0502020204030204" pitchFamily="34" charset="0"/>
                <a:cs typeface="Arial" panose="020B0604020202020204" pitchFamily="34" charset="0"/>
              </a:rPr>
              <a:t>Warehouse space</a:t>
            </a:r>
            <a:r>
              <a:rPr lang="en-US" sz="1800" dirty="0">
                <a:effectLst/>
                <a:latin typeface="Calibri" panose="020F0502020204030204" pitchFamily="34" charset="0"/>
                <a:ea typeface="Calibri" panose="020F0502020204030204" pitchFamily="34" charset="0"/>
                <a:cs typeface="Arial" panose="020B0604020202020204" pitchFamily="34" charset="0"/>
              </a:rPr>
              <a:t>: </a:t>
            </a:r>
            <a:br>
              <a:rPr lang="en-US" sz="1800" dirty="0">
                <a:effectLst/>
                <a:latin typeface="Calibri" panose="020F0502020204030204" pitchFamily="34" charset="0"/>
                <a:ea typeface="Calibri" panose="020F0502020204030204" pitchFamily="34" charset="0"/>
                <a:cs typeface="Arial" panose="020B0604020202020204" pitchFamily="34" charset="0"/>
              </a:rPr>
            </a:br>
            <a:r>
              <a:rPr lang="en-US" sz="1800" dirty="0">
                <a:effectLst/>
                <a:latin typeface="Calibri" panose="020F0502020204030204" pitchFamily="34" charset="0"/>
                <a:ea typeface="Calibri" panose="020F0502020204030204" pitchFamily="34" charset="0"/>
                <a:cs typeface="Arial" panose="020B0604020202020204" pitchFamily="34" charset="0"/>
              </a:rPr>
              <a:t>The commercial team should align the warehouse space availability with the operational team before requesting any purchase order to Avoid overstocking. Overstocking can lead to increased storage costs, decreased efficiency in the warehouse, and potential damage to the goods.</a:t>
            </a:r>
          </a:p>
          <a:p>
            <a:pPr marL="285750" indent="-285750">
              <a:buFont typeface="Wingdings" panose="05000000000000000000" pitchFamily="2" charset="2"/>
              <a:buChar char="Ø"/>
            </a:pPr>
            <a:r>
              <a:rPr lang="en-US" b="1" dirty="0">
                <a:solidFill>
                  <a:schemeClr val="accent1"/>
                </a:solidFill>
                <a:latin typeface="Calibri" panose="020F0502020204030204" pitchFamily="34" charset="0"/>
                <a:cs typeface="Arial" panose="020B0604020202020204" pitchFamily="34" charset="0"/>
              </a:rPr>
              <a:t>Inventory Count and inspection</a:t>
            </a:r>
            <a:r>
              <a:rPr lang="en-US" sz="1800" dirty="0">
                <a:effectLst/>
                <a:latin typeface="Calibri" panose="020F0502020204030204" pitchFamily="34" charset="0"/>
                <a:ea typeface="Calibri" panose="020F0502020204030204" pitchFamily="34" charset="0"/>
                <a:cs typeface="Arial" panose="020B0604020202020204" pitchFamily="34" charset="0"/>
              </a:rPr>
              <a:t>: </a:t>
            </a:r>
            <a:br>
              <a:rPr lang="en-US" sz="1800" dirty="0">
                <a:effectLst/>
                <a:latin typeface="Calibri" panose="020F0502020204030204" pitchFamily="34" charset="0"/>
                <a:ea typeface="Calibri" panose="020F0502020204030204" pitchFamily="34" charset="0"/>
                <a:cs typeface="Arial" panose="020B0604020202020204" pitchFamily="34" charset="0"/>
              </a:rPr>
            </a:br>
            <a:r>
              <a:rPr lang="en-US" sz="1800" dirty="0">
                <a:effectLst/>
                <a:latin typeface="Calibri" panose="020F0502020204030204" pitchFamily="34" charset="0"/>
                <a:ea typeface="Calibri" panose="020F0502020204030204" pitchFamily="34" charset="0"/>
                <a:cs typeface="Arial" panose="020B0604020202020204" pitchFamily="34" charset="0"/>
              </a:rPr>
              <a:t>The operation team should count and inspect all the incoming inventory to make sure that they received the right quantity matching with the PO, the correct type of products and they aren’t damaged before recording them as “Inbounded”. All items that fail inspection should be returned at once.</a:t>
            </a:r>
          </a:p>
          <a:p>
            <a:pPr marL="285750" indent="-285750">
              <a:buFont typeface="Wingdings" panose="05000000000000000000" pitchFamily="2" charset="2"/>
              <a:buChar char="Ø"/>
            </a:pPr>
            <a:r>
              <a:rPr lang="en-US" b="1" dirty="0">
                <a:solidFill>
                  <a:schemeClr val="accent1"/>
                </a:solidFill>
                <a:latin typeface="Calibri" panose="020F0502020204030204" pitchFamily="34" charset="0"/>
                <a:cs typeface="Arial" panose="020B0604020202020204" pitchFamily="34" charset="0"/>
              </a:rPr>
              <a:t>Delivery note</a:t>
            </a:r>
            <a:r>
              <a:rPr lang="en-US" sz="1800" dirty="0">
                <a:effectLst/>
                <a:latin typeface="Calibri" panose="020F0502020204030204" pitchFamily="34" charset="0"/>
                <a:ea typeface="Calibri" panose="020F0502020204030204" pitchFamily="34" charset="0"/>
                <a:cs typeface="Arial" panose="020B0604020202020204" pitchFamily="34" charset="0"/>
              </a:rPr>
              <a:t>: </a:t>
            </a:r>
            <a:br>
              <a:rPr lang="en-US" sz="1800" dirty="0">
                <a:effectLst/>
                <a:latin typeface="Calibri" panose="020F0502020204030204" pitchFamily="34" charset="0"/>
                <a:ea typeface="Calibri" panose="020F0502020204030204" pitchFamily="34" charset="0"/>
                <a:cs typeface="Arial" panose="020B0604020202020204" pitchFamily="34" charset="0"/>
              </a:rPr>
            </a:br>
            <a:r>
              <a:rPr lang="en-US" sz="1800" dirty="0">
                <a:effectLst/>
                <a:latin typeface="Calibri" panose="020F0502020204030204" pitchFamily="34" charset="0"/>
                <a:ea typeface="Calibri" panose="020F0502020204030204" pitchFamily="34" charset="0"/>
                <a:cs typeface="Arial" panose="020B0604020202020204" pitchFamily="34" charset="0"/>
              </a:rPr>
              <a:t>Operation team to issue and sign a delivery note for all products received and share a copy with their finance team.</a:t>
            </a:r>
          </a:p>
          <a:p>
            <a:pPr marL="285750" indent="-285750">
              <a:buFont typeface="Wingdings" panose="05000000000000000000" pitchFamily="2" charset="2"/>
              <a:buChar char="Ø"/>
            </a:pPr>
            <a:r>
              <a:rPr lang="en-US" b="1" dirty="0">
                <a:solidFill>
                  <a:schemeClr val="accent1"/>
                </a:solidFill>
                <a:latin typeface="Calibri" panose="020F0502020204030204" pitchFamily="34" charset="0"/>
                <a:cs typeface="Arial" panose="020B0604020202020204" pitchFamily="34" charset="0"/>
              </a:rPr>
              <a:t>Inventory record</a:t>
            </a:r>
            <a:r>
              <a:rPr lang="en-US" sz="1800" dirty="0">
                <a:effectLst/>
                <a:latin typeface="Calibri" panose="020F0502020204030204" pitchFamily="34" charset="0"/>
                <a:ea typeface="Calibri" panose="020F0502020204030204" pitchFamily="34" charset="0"/>
                <a:cs typeface="Arial" panose="020B0604020202020204" pitchFamily="34" charset="0"/>
              </a:rPr>
              <a:t>:</a:t>
            </a:r>
            <a:br>
              <a:rPr lang="en-US" sz="1800" dirty="0">
                <a:effectLst/>
                <a:latin typeface="Calibri" panose="020F0502020204030204" pitchFamily="34" charset="0"/>
                <a:ea typeface="Calibri" panose="020F0502020204030204" pitchFamily="34" charset="0"/>
                <a:cs typeface="Arial" panose="020B0604020202020204" pitchFamily="34" charset="0"/>
              </a:rPr>
            </a:br>
            <a:r>
              <a:rPr lang="en-US" sz="1800" dirty="0">
                <a:effectLst/>
                <a:latin typeface="Calibri" panose="020F0502020204030204" pitchFamily="34" charset="0"/>
                <a:ea typeface="Calibri" panose="020F0502020204030204" pitchFamily="34" charset="0"/>
                <a:cs typeface="Arial" panose="020B0604020202020204" pitchFamily="34" charset="0"/>
              </a:rPr>
              <a:t>The finance team to apply the 3-way matching method while recording the inventory in the financial system, they need to make sure that the </a:t>
            </a:r>
            <a:r>
              <a:rPr lang="en-US" sz="1800" b="1" dirty="0">
                <a:effectLst/>
                <a:latin typeface="Calibri" panose="020F0502020204030204" pitchFamily="34" charset="0"/>
                <a:ea typeface="Calibri" panose="020F0502020204030204" pitchFamily="34" charset="0"/>
                <a:cs typeface="Arial" panose="020B0604020202020204" pitchFamily="34" charset="0"/>
              </a:rPr>
              <a:t>PO</a:t>
            </a:r>
            <a:r>
              <a:rPr lang="en-US" sz="1800" dirty="0">
                <a:effectLst/>
                <a:latin typeface="Calibri" panose="020F0502020204030204" pitchFamily="34" charset="0"/>
                <a:ea typeface="Calibri" panose="020F0502020204030204" pitchFamily="34" charset="0"/>
                <a:cs typeface="Arial" panose="020B0604020202020204" pitchFamily="34" charset="0"/>
              </a:rPr>
              <a:t> created by the commercial team is matching the </a:t>
            </a:r>
            <a:r>
              <a:rPr lang="en-US" sz="1800" b="1" dirty="0">
                <a:effectLst/>
                <a:latin typeface="Calibri" panose="020F0502020204030204" pitchFamily="34" charset="0"/>
                <a:ea typeface="Calibri" panose="020F0502020204030204" pitchFamily="34" charset="0"/>
                <a:cs typeface="Arial" panose="020B0604020202020204" pitchFamily="34" charset="0"/>
              </a:rPr>
              <a:t>delivery note</a:t>
            </a:r>
            <a:r>
              <a:rPr lang="en-US" sz="1800" dirty="0">
                <a:effectLst/>
                <a:latin typeface="Calibri" panose="020F0502020204030204" pitchFamily="34" charset="0"/>
                <a:ea typeface="Calibri" panose="020F0502020204030204" pitchFamily="34" charset="0"/>
                <a:cs typeface="Arial" panose="020B0604020202020204" pitchFamily="34" charset="0"/>
              </a:rPr>
              <a:t> issued by the operation team and matching the </a:t>
            </a:r>
            <a:r>
              <a:rPr lang="en-US" sz="1800" b="1" dirty="0">
                <a:effectLst/>
                <a:latin typeface="Calibri" panose="020F0502020204030204" pitchFamily="34" charset="0"/>
                <a:ea typeface="Calibri" panose="020F0502020204030204" pitchFamily="34" charset="0"/>
                <a:cs typeface="Arial" panose="020B0604020202020204" pitchFamily="34" charset="0"/>
              </a:rPr>
              <a:t>invoice</a:t>
            </a:r>
            <a:r>
              <a:rPr lang="en-US" sz="1800" dirty="0">
                <a:effectLst/>
                <a:latin typeface="Calibri" panose="020F0502020204030204" pitchFamily="34" charset="0"/>
                <a:ea typeface="Calibri" panose="020F0502020204030204" pitchFamily="34" charset="0"/>
                <a:cs typeface="Arial" panose="020B0604020202020204" pitchFamily="34" charset="0"/>
              </a:rPr>
              <a:t> received by the supplier, in case of discrepancies they need to communicate the supplier to flag and solve the issue.</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282856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9000">
              <a:schemeClr val="bg1"/>
            </a:gs>
            <a:gs pos="88000">
              <a:srgbClr val="FBE2D1"/>
            </a:gs>
            <a:gs pos="100000">
              <a:schemeClr val="accent2">
                <a:lumMod val="45000"/>
                <a:lumOff val="55000"/>
              </a:schemeClr>
            </a:gs>
            <a:gs pos="100000">
              <a:schemeClr val="accent2">
                <a:lumMod val="45000"/>
                <a:lumOff val="55000"/>
              </a:schemeClr>
            </a:gs>
            <a:gs pos="100000">
              <a:schemeClr val="accent2">
                <a:lumMod val="30000"/>
                <a:lumOff val="70000"/>
              </a:schemeClr>
            </a:gs>
          </a:gsLst>
          <a:lin ang="5400000" scaled="1"/>
        </a:gradFill>
        <a:effectLst/>
      </p:bgPr>
    </p:bg>
    <p:spTree>
      <p:nvGrpSpPr>
        <p:cNvPr id="1" name=""/>
        <p:cNvGrpSpPr/>
        <p:nvPr/>
      </p:nvGrpSpPr>
      <p:grpSpPr>
        <a:xfrm>
          <a:off x="0" y="0"/>
          <a:ext cx="0" cy="0"/>
          <a:chOff x="0" y="0"/>
          <a:chExt cx="0" cy="0"/>
        </a:xfrm>
      </p:grpSpPr>
      <p:graphicFrame>
        <p:nvGraphicFramePr>
          <p:cNvPr id="102" name="Diagram 101">
            <a:extLst>
              <a:ext uri="{FF2B5EF4-FFF2-40B4-BE49-F238E27FC236}">
                <a16:creationId xmlns:a16="http://schemas.microsoft.com/office/drawing/2014/main" id="{0F5C3FC0-E688-ED3E-9FED-11D8B1AEA911}"/>
              </a:ext>
            </a:extLst>
          </p:cNvPr>
          <p:cNvGraphicFramePr/>
          <p:nvPr/>
        </p:nvGraphicFramePr>
        <p:xfrm>
          <a:off x="1460974" y="405867"/>
          <a:ext cx="6252982" cy="8218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3" name="Footer Placeholder 102">
            <a:extLst>
              <a:ext uri="{FF2B5EF4-FFF2-40B4-BE49-F238E27FC236}">
                <a16:creationId xmlns:a16="http://schemas.microsoft.com/office/drawing/2014/main" id="{78F41E79-0B37-9291-C196-A653AB2F5E09}"/>
              </a:ext>
            </a:extLst>
          </p:cNvPr>
          <p:cNvSpPr>
            <a:spLocks noGrp="1"/>
          </p:cNvSpPr>
          <p:nvPr>
            <p:ph type="ftr" sz="quarter" idx="11"/>
          </p:nvPr>
        </p:nvSpPr>
        <p:spPr/>
        <p:txBody>
          <a:bodyPr/>
          <a:lstStyle/>
          <a:p>
            <a:r>
              <a:rPr lang="en-US"/>
              <a:t>https://github.com/A-Moniem</a:t>
            </a:r>
          </a:p>
        </p:txBody>
      </p:sp>
      <p:sp>
        <p:nvSpPr>
          <p:cNvPr id="3" name="Slide Number Placeholder 2">
            <a:extLst>
              <a:ext uri="{FF2B5EF4-FFF2-40B4-BE49-F238E27FC236}">
                <a16:creationId xmlns:a16="http://schemas.microsoft.com/office/drawing/2014/main" id="{65FE6B93-9A0D-0690-0C7F-B403FD62A942}"/>
              </a:ext>
            </a:extLst>
          </p:cNvPr>
          <p:cNvSpPr>
            <a:spLocks noGrp="1"/>
          </p:cNvSpPr>
          <p:nvPr>
            <p:ph type="sldNum" sz="quarter" idx="12"/>
          </p:nvPr>
        </p:nvSpPr>
        <p:spPr/>
        <p:txBody>
          <a:bodyPr/>
          <a:lstStyle/>
          <a:p>
            <a:fld id="{96B48752-BD61-41C8-88C2-FD2E2FB29582}" type="slidenum">
              <a:rPr lang="en-US" smtClean="0"/>
              <a:t>5</a:t>
            </a:fld>
            <a:endParaRPr lang="en-US"/>
          </a:p>
        </p:txBody>
      </p:sp>
      <p:sp>
        <p:nvSpPr>
          <p:cNvPr id="2" name="TextBox 1">
            <a:extLst>
              <a:ext uri="{FF2B5EF4-FFF2-40B4-BE49-F238E27FC236}">
                <a16:creationId xmlns:a16="http://schemas.microsoft.com/office/drawing/2014/main" id="{F08D4B57-5305-DABF-5738-2B7D9D074DA6}"/>
              </a:ext>
            </a:extLst>
          </p:cNvPr>
          <p:cNvSpPr txBox="1"/>
          <p:nvPr/>
        </p:nvSpPr>
        <p:spPr>
          <a:xfrm>
            <a:off x="1100831" y="1740023"/>
            <a:ext cx="10333608" cy="4247317"/>
          </a:xfrm>
          <a:prstGeom prst="rect">
            <a:avLst/>
          </a:prstGeom>
          <a:noFill/>
        </p:spPr>
        <p:txBody>
          <a:bodyPr wrap="square" rtlCol="0">
            <a:spAutoFit/>
          </a:bodyPr>
          <a:lstStyle/>
          <a:p>
            <a:pPr marL="285750" indent="-285750">
              <a:buFont typeface="Wingdings" panose="05000000000000000000" pitchFamily="2" charset="2"/>
              <a:buChar char="Ø"/>
            </a:pPr>
            <a:r>
              <a:rPr lang="en-US" sz="1800" b="1" dirty="0">
                <a:solidFill>
                  <a:schemeClr val="accent1"/>
                </a:solidFill>
                <a:effectLst/>
                <a:latin typeface="Calibri" panose="020F0502020204030204" pitchFamily="34" charset="0"/>
                <a:ea typeface="Calibri" panose="020F0502020204030204" pitchFamily="34" charset="0"/>
                <a:cs typeface="Arial" panose="020B0604020202020204" pitchFamily="34" charset="0"/>
              </a:rPr>
              <a:t>Regular physical counts</a:t>
            </a:r>
            <a:r>
              <a:rPr lang="en-US" sz="1800" dirty="0">
                <a:effectLst/>
                <a:latin typeface="Calibri" panose="020F0502020204030204" pitchFamily="34" charset="0"/>
                <a:ea typeface="Calibri" panose="020F0502020204030204" pitchFamily="34" charset="0"/>
                <a:cs typeface="Arial" panose="020B0604020202020204" pitchFamily="34" charset="0"/>
              </a:rPr>
              <a:t>: </a:t>
            </a:r>
            <a:br>
              <a:rPr lang="en-US" sz="1800" dirty="0">
                <a:effectLst/>
                <a:latin typeface="Calibri" panose="020F0502020204030204" pitchFamily="34" charset="0"/>
                <a:ea typeface="Calibri" panose="020F0502020204030204" pitchFamily="34" charset="0"/>
                <a:cs typeface="Arial" panose="020B0604020202020204" pitchFamily="34" charset="0"/>
              </a:rPr>
            </a:br>
            <a:r>
              <a:rPr lang="en-US" sz="1800" dirty="0">
                <a:effectLst/>
                <a:latin typeface="Calibri" panose="020F0502020204030204" pitchFamily="34" charset="0"/>
                <a:ea typeface="Calibri" panose="020F0502020204030204" pitchFamily="34" charset="0"/>
                <a:cs typeface="Arial" panose="020B0604020202020204" pitchFamily="34" charset="0"/>
              </a:rPr>
              <a:t>Businesses should conduct regular physical counts of their inventory. This involves physically counting each item and comparing the count to the inventory records in the financial systems.</a:t>
            </a:r>
            <a:endParaRPr lang="en-US" dirty="0">
              <a:latin typeface="Calibri" panose="020F0502020204030204" pitchFamily="34" charset="0"/>
              <a:ea typeface="Calibri" panose="020F0502020204030204" pitchFamily="34" charset="0"/>
              <a:cs typeface="Arial" panose="020B0604020202020204" pitchFamily="34" charset="0"/>
            </a:endParaRPr>
          </a:p>
          <a:p>
            <a:pPr marL="285750" indent="-285750">
              <a:buFont typeface="Wingdings" panose="05000000000000000000" pitchFamily="2" charset="2"/>
              <a:buChar char="Ø"/>
            </a:pPr>
            <a:r>
              <a:rPr lang="en-US" b="1" dirty="0">
                <a:solidFill>
                  <a:schemeClr val="accent1"/>
                </a:solidFill>
                <a:latin typeface="Calibri" panose="020F0502020204030204" pitchFamily="34" charset="0"/>
                <a:cs typeface="Arial" panose="020B0604020202020204" pitchFamily="34" charset="0"/>
              </a:rPr>
              <a:t>Inventory removal</a:t>
            </a:r>
            <a:r>
              <a:rPr lang="en-US" sz="1800" dirty="0">
                <a:effectLst/>
                <a:latin typeface="Calibri" panose="020F0502020204030204" pitchFamily="34" charset="0"/>
                <a:ea typeface="Calibri" panose="020F0502020204030204" pitchFamily="34" charset="0"/>
                <a:cs typeface="Arial" panose="020B0604020202020204" pitchFamily="34" charset="0"/>
              </a:rPr>
              <a:t>:</a:t>
            </a:r>
            <a:br>
              <a:rPr lang="en-US" sz="1800" dirty="0">
                <a:effectLst/>
                <a:latin typeface="Calibri" panose="020F0502020204030204" pitchFamily="34" charset="0"/>
                <a:ea typeface="Calibri" panose="020F0502020204030204" pitchFamily="34" charset="0"/>
                <a:cs typeface="Arial" panose="020B0604020202020204" pitchFamily="34" charset="0"/>
              </a:rPr>
            </a:br>
            <a:r>
              <a:rPr lang="en-US" sz="1800" dirty="0">
                <a:effectLst/>
                <a:latin typeface="Calibri" panose="020F0502020204030204" pitchFamily="34" charset="0"/>
                <a:ea typeface="Calibri" panose="020F0502020204030204" pitchFamily="34" charset="0"/>
                <a:cs typeface="Arial" panose="020B0604020202020204" pitchFamily="34" charset="0"/>
              </a:rPr>
              <a:t>The operation team should align with finance before any inventory removal and sign off a report that includes a list of UID</a:t>
            </a:r>
            <a:r>
              <a:rPr lang="en-US" dirty="0">
                <a:latin typeface="Calibri" panose="020F0502020204030204" pitchFamily="34" charset="0"/>
                <a:ea typeface="Calibri" panose="020F0502020204030204" pitchFamily="34" charset="0"/>
                <a:cs typeface="Arial" panose="020B0604020202020204" pitchFamily="34" charset="0"/>
              </a:rPr>
              <a:t>s, dates, and reasons for removal.</a:t>
            </a:r>
          </a:p>
          <a:p>
            <a:pPr marL="285750" indent="-285750">
              <a:buFont typeface="Wingdings" panose="05000000000000000000" pitchFamily="2" charset="2"/>
              <a:buChar char="Ø"/>
            </a:pPr>
            <a:r>
              <a:rPr lang="en-US" b="1" dirty="0">
                <a:solidFill>
                  <a:schemeClr val="accent1"/>
                </a:solidFill>
                <a:latin typeface="Calibri" panose="020F0502020204030204" pitchFamily="34" charset="0"/>
                <a:cs typeface="Arial" panose="020B0604020202020204" pitchFamily="34" charset="0"/>
              </a:rPr>
              <a:t>Inventory returns</a:t>
            </a:r>
            <a:r>
              <a:rPr lang="en-US" sz="1800" dirty="0">
                <a:effectLst/>
                <a:latin typeface="Calibri" panose="020F0502020204030204" pitchFamily="34" charset="0"/>
                <a:ea typeface="Calibri" panose="020F0502020204030204" pitchFamily="34" charset="0"/>
                <a:cs typeface="Arial" panose="020B0604020202020204" pitchFamily="34" charset="0"/>
              </a:rPr>
              <a:t>: </a:t>
            </a:r>
            <a:br>
              <a:rPr lang="en-US" sz="1800" dirty="0">
                <a:effectLst/>
                <a:latin typeface="Calibri" panose="020F0502020204030204" pitchFamily="34" charset="0"/>
                <a:ea typeface="Calibri" panose="020F0502020204030204" pitchFamily="34" charset="0"/>
                <a:cs typeface="Arial" panose="020B0604020202020204" pitchFamily="34" charset="0"/>
              </a:rPr>
            </a:br>
            <a:r>
              <a:rPr lang="en-US" sz="1800" dirty="0">
                <a:effectLst/>
                <a:latin typeface="Calibri" panose="020F0502020204030204" pitchFamily="34" charset="0"/>
                <a:ea typeface="Calibri" panose="020F0502020204030204" pitchFamily="34" charset="0"/>
                <a:cs typeface="Arial" panose="020B0604020202020204" pitchFamily="34" charset="0"/>
              </a:rPr>
              <a:t>Operation team to align with the finance team before proceeding with any returns to avoid any debit balances from the vendors’ side.</a:t>
            </a:r>
          </a:p>
          <a:p>
            <a:pPr marL="285750" indent="-285750">
              <a:buFont typeface="Wingdings" panose="05000000000000000000" pitchFamily="2" charset="2"/>
              <a:buChar char="Ø"/>
            </a:pPr>
            <a:r>
              <a:rPr lang="en-US" b="1" dirty="0">
                <a:solidFill>
                  <a:schemeClr val="accent1"/>
                </a:solidFill>
                <a:latin typeface="Calibri" panose="020F0502020204030204" pitchFamily="34" charset="0"/>
                <a:cs typeface="Arial" panose="020B0604020202020204" pitchFamily="34" charset="0"/>
              </a:rPr>
              <a:t>Inventory internal reporting</a:t>
            </a:r>
            <a:r>
              <a:rPr lang="en-US" sz="1800" dirty="0">
                <a:effectLst/>
                <a:latin typeface="Calibri" panose="020F0502020204030204" pitchFamily="34" charset="0"/>
                <a:ea typeface="Calibri" panose="020F0502020204030204" pitchFamily="34" charset="0"/>
                <a:cs typeface="Arial" panose="020B0604020202020204" pitchFamily="34" charset="0"/>
              </a:rPr>
              <a:t>: </a:t>
            </a:r>
            <a:br>
              <a:rPr lang="en-US" sz="1800" dirty="0">
                <a:effectLst/>
                <a:latin typeface="Calibri" panose="020F0502020204030204" pitchFamily="34" charset="0"/>
                <a:ea typeface="Calibri" panose="020F0502020204030204" pitchFamily="34" charset="0"/>
                <a:cs typeface="Arial" panose="020B0604020202020204" pitchFamily="34" charset="0"/>
              </a:rPr>
            </a:br>
            <a:r>
              <a:rPr lang="en-US" sz="1800" dirty="0">
                <a:effectLst/>
                <a:latin typeface="Calibri" panose="020F0502020204030204" pitchFamily="34" charset="0"/>
                <a:ea typeface="Calibri" panose="020F0502020204030204" pitchFamily="34" charset="0"/>
                <a:cs typeface="Arial" panose="020B0604020202020204" pitchFamily="34" charset="0"/>
              </a:rPr>
              <a:t>Finance should share some reports with the commercial and operational teams so they can control and monitor the slow-moving items, and the total losses/damages on a regular basis.</a:t>
            </a:r>
          </a:p>
          <a:p>
            <a:pPr marL="285750" indent="-285750">
              <a:buFont typeface="Wingdings" panose="05000000000000000000" pitchFamily="2" charset="2"/>
              <a:buChar char="Ø"/>
            </a:pPr>
            <a:r>
              <a:rPr lang="en-US" b="1" dirty="0">
                <a:solidFill>
                  <a:schemeClr val="accent1"/>
                </a:solidFill>
                <a:latin typeface="Calibri" panose="020F0502020204030204" pitchFamily="34" charset="0"/>
                <a:cs typeface="Arial" panose="020B0604020202020204" pitchFamily="34" charset="0"/>
              </a:rPr>
              <a:t>Yearly cycle count</a:t>
            </a:r>
            <a:r>
              <a:rPr lang="en-US" sz="1800" dirty="0">
                <a:effectLst/>
                <a:latin typeface="Calibri" panose="020F0502020204030204" pitchFamily="34" charset="0"/>
                <a:ea typeface="Calibri" panose="020F0502020204030204" pitchFamily="34" charset="0"/>
                <a:cs typeface="Arial" panose="020B0604020202020204" pitchFamily="34" charset="0"/>
              </a:rPr>
              <a:t>:</a:t>
            </a:r>
            <a:br>
              <a:rPr lang="en-US" sz="1800" dirty="0">
                <a:effectLst/>
                <a:latin typeface="Calibri" panose="020F0502020204030204" pitchFamily="34" charset="0"/>
                <a:ea typeface="Calibri" panose="020F0502020204030204" pitchFamily="34" charset="0"/>
                <a:cs typeface="Arial" panose="020B0604020202020204" pitchFamily="34" charset="0"/>
              </a:rPr>
            </a:br>
            <a:r>
              <a:rPr lang="en-US" sz="1800" dirty="0">
                <a:effectLst/>
                <a:latin typeface="Calibri" panose="020F0502020204030204" pitchFamily="34" charset="0"/>
                <a:ea typeface="Calibri" panose="020F0502020204030204" pitchFamily="34" charset="0"/>
                <a:cs typeface="Arial" panose="020B0604020202020204" pitchFamily="34" charset="0"/>
              </a:rPr>
              <a:t>Businesses must conduct a physical cycle count at the end of the financial year to ensure that the inventory records in the financial statement accurately reflect the physical inventory on hand.</a:t>
            </a:r>
          </a:p>
        </p:txBody>
      </p:sp>
    </p:spTree>
    <p:extLst>
      <p:ext uri="{BB962C8B-B14F-4D97-AF65-F5344CB8AC3E}">
        <p14:creationId xmlns:p14="http://schemas.microsoft.com/office/powerpoint/2010/main" val="945075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9000">
              <a:schemeClr val="bg1"/>
            </a:gs>
            <a:gs pos="88000">
              <a:srgbClr val="FBE2D1"/>
            </a:gs>
            <a:gs pos="100000">
              <a:schemeClr val="accent2">
                <a:lumMod val="45000"/>
                <a:lumOff val="55000"/>
              </a:schemeClr>
            </a:gs>
            <a:gs pos="100000">
              <a:schemeClr val="accent2">
                <a:lumMod val="45000"/>
                <a:lumOff val="55000"/>
              </a:schemeClr>
            </a:gs>
            <a:gs pos="100000">
              <a:schemeClr val="accent2">
                <a:lumMod val="30000"/>
                <a:lumOff val="70000"/>
              </a:schemeClr>
            </a:gs>
          </a:gsLst>
          <a:lin ang="5400000" scaled="1"/>
        </a:gradFill>
        <a:effectLst/>
      </p:bgPr>
    </p:bg>
    <p:spTree>
      <p:nvGrpSpPr>
        <p:cNvPr id="1" name=""/>
        <p:cNvGrpSpPr/>
        <p:nvPr/>
      </p:nvGrpSpPr>
      <p:grpSpPr>
        <a:xfrm>
          <a:off x="0" y="0"/>
          <a:ext cx="0" cy="0"/>
          <a:chOff x="0" y="0"/>
          <a:chExt cx="0" cy="0"/>
        </a:xfrm>
      </p:grpSpPr>
      <p:graphicFrame>
        <p:nvGraphicFramePr>
          <p:cNvPr id="102" name="Diagram 101">
            <a:extLst>
              <a:ext uri="{FF2B5EF4-FFF2-40B4-BE49-F238E27FC236}">
                <a16:creationId xmlns:a16="http://schemas.microsoft.com/office/drawing/2014/main" id="{0F5C3FC0-E688-ED3E-9FED-11D8B1AEA911}"/>
              </a:ext>
            </a:extLst>
          </p:cNvPr>
          <p:cNvGraphicFramePr/>
          <p:nvPr>
            <p:extLst>
              <p:ext uri="{D42A27DB-BD31-4B8C-83A1-F6EECF244321}">
                <p14:modId xmlns:p14="http://schemas.microsoft.com/office/powerpoint/2010/main" val="3418563054"/>
              </p:ext>
            </p:extLst>
          </p:nvPr>
        </p:nvGraphicFramePr>
        <p:xfrm>
          <a:off x="1460974" y="405867"/>
          <a:ext cx="6252982" cy="8218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3" name="Footer Placeholder 102">
            <a:extLst>
              <a:ext uri="{FF2B5EF4-FFF2-40B4-BE49-F238E27FC236}">
                <a16:creationId xmlns:a16="http://schemas.microsoft.com/office/drawing/2014/main" id="{78F41E79-0B37-9291-C196-A653AB2F5E09}"/>
              </a:ext>
            </a:extLst>
          </p:cNvPr>
          <p:cNvSpPr>
            <a:spLocks noGrp="1"/>
          </p:cNvSpPr>
          <p:nvPr>
            <p:ph type="ftr" sz="quarter" idx="11"/>
          </p:nvPr>
        </p:nvSpPr>
        <p:spPr/>
        <p:txBody>
          <a:bodyPr/>
          <a:lstStyle/>
          <a:p>
            <a:r>
              <a:rPr lang="en-US"/>
              <a:t>https://github.com/A-Moniem</a:t>
            </a:r>
          </a:p>
        </p:txBody>
      </p:sp>
      <p:sp>
        <p:nvSpPr>
          <p:cNvPr id="3" name="Slide Number Placeholder 2">
            <a:extLst>
              <a:ext uri="{FF2B5EF4-FFF2-40B4-BE49-F238E27FC236}">
                <a16:creationId xmlns:a16="http://schemas.microsoft.com/office/drawing/2014/main" id="{65FE6B93-9A0D-0690-0C7F-B403FD62A942}"/>
              </a:ext>
            </a:extLst>
          </p:cNvPr>
          <p:cNvSpPr>
            <a:spLocks noGrp="1"/>
          </p:cNvSpPr>
          <p:nvPr>
            <p:ph type="sldNum" sz="quarter" idx="12"/>
          </p:nvPr>
        </p:nvSpPr>
        <p:spPr/>
        <p:txBody>
          <a:bodyPr/>
          <a:lstStyle/>
          <a:p>
            <a:fld id="{96B48752-BD61-41C8-88C2-FD2E2FB29582}" type="slidenum">
              <a:rPr lang="en-US" smtClean="0"/>
              <a:t>6</a:t>
            </a:fld>
            <a:endParaRPr lang="en-US"/>
          </a:p>
        </p:txBody>
      </p:sp>
      <p:cxnSp>
        <p:nvCxnSpPr>
          <p:cNvPr id="5" name="Straight Connector 4">
            <a:extLst>
              <a:ext uri="{FF2B5EF4-FFF2-40B4-BE49-F238E27FC236}">
                <a16:creationId xmlns:a16="http://schemas.microsoft.com/office/drawing/2014/main" id="{A1EB8F1C-98C3-CD09-74AB-DB083035D674}"/>
              </a:ext>
            </a:extLst>
          </p:cNvPr>
          <p:cNvCxnSpPr>
            <a:cxnSpLocks/>
          </p:cNvCxnSpPr>
          <p:nvPr/>
        </p:nvCxnSpPr>
        <p:spPr>
          <a:xfrm>
            <a:off x="1628775" y="2705100"/>
            <a:ext cx="2943225" cy="0"/>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9A4C1F53-E868-9F40-0F14-6134DE1BDB6A}"/>
              </a:ext>
            </a:extLst>
          </p:cNvPr>
          <p:cNvCxnSpPr>
            <a:cxnSpLocks/>
          </p:cNvCxnSpPr>
          <p:nvPr/>
        </p:nvCxnSpPr>
        <p:spPr>
          <a:xfrm>
            <a:off x="2219325" y="2371725"/>
            <a:ext cx="0" cy="666750"/>
          </a:xfrm>
          <a:prstGeom prst="line">
            <a:avLst/>
          </a:prstGeom>
        </p:spPr>
        <p:style>
          <a:lnRef idx="2">
            <a:schemeClr val="dk1"/>
          </a:lnRef>
          <a:fillRef idx="0">
            <a:schemeClr val="dk1"/>
          </a:fillRef>
          <a:effectRef idx="1">
            <a:schemeClr val="dk1"/>
          </a:effectRef>
          <a:fontRef idx="minor">
            <a:schemeClr val="tx1"/>
          </a:fontRef>
        </p:style>
      </p:cxnSp>
      <p:sp>
        <p:nvSpPr>
          <p:cNvPr id="8" name="TextBox 7">
            <a:extLst>
              <a:ext uri="{FF2B5EF4-FFF2-40B4-BE49-F238E27FC236}">
                <a16:creationId xmlns:a16="http://schemas.microsoft.com/office/drawing/2014/main" id="{51256950-DC5F-0174-508E-346DE726E488}"/>
              </a:ext>
            </a:extLst>
          </p:cNvPr>
          <p:cNvSpPr txBox="1"/>
          <p:nvPr/>
        </p:nvSpPr>
        <p:spPr>
          <a:xfrm>
            <a:off x="1669760" y="2335768"/>
            <a:ext cx="508581" cy="338554"/>
          </a:xfrm>
          <a:prstGeom prst="rect">
            <a:avLst/>
          </a:prstGeom>
          <a:noFill/>
        </p:spPr>
        <p:txBody>
          <a:bodyPr wrap="square" rtlCol="0">
            <a:spAutoFit/>
          </a:bodyPr>
          <a:lstStyle/>
          <a:p>
            <a:r>
              <a:rPr lang="en-US" sz="1600" dirty="0"/>
              <a:t>DR</a:t>
            </a:r>
          </a:p>
        </p:txBody>
      </p:sp>
      <p:sp>
        <p:nvSpPr>
          <p:cNvPr id="10" name="TextBox 9">
            <a:extLst>
              <a:ext uri="{FF2B5EF4-FFF2-40B4-BE49-F238E27FC236}">
                <a16:creationId xmlns:a16="http://schemas.microsoft.com/office/drawing/2014/main" id="{332C4428-B42A-10A4-C22C-0CA3E4DF56DC}"/>
              </a:ext>
            </a:extLst>
          </p:cNvPr>
          <p:cNvSpPr txBox="1"/>
          <p:nvPr/>
        </p:nvSpPr>
        <p:spPr>
          <a:xfrm>
            <a:off x="1669760" y="2705100"/>
            <a:ext cx="508581" cy="338554"/>
          </a:xfrm>
          <a:prstGeom prst="rect">
            <a:avLst/>
          </a:prstGeom>
          <a:noFill/>
        </p:spPr>
        <p:txBody>
          <a:bodyPr wrap="square" rtlCol="0">
            <a:spAutoFit/>
          </a:bodyPr>
          <a:lstStyle/>
          <a:p>
            <a:r>
              <a:rPr lang="en-US" sz="1600" dirty="0"/>
              <a:t>CR</a:t>
            </a:r>
          </a:p>
        </p:txBody>
      </p:sp>
      <p:sp>
        <p:nvSpPr>
          <p:cNvPr id="11" name="TextBox 10">
            <a:extLst>
              <a:ext uri="{FF2B5EF4-FFF2-40B4-BE49-F238E27FC236}">
                <a16:creationId xmlns:a16="http://schemas.microsoft.com/office/drawing/2014/main" id="{F0E51103-68A4-8EF2-2BAE-813A8217BEB1}"/>
              </a:ext>
            </a:extLst>
          </p:cNvPr>
          <p:cNvSpPr txBox="1"/>
          <p:nvPr/>
        </p:nvSpPr>
        <p:spPr>
          <a:xfrm>
            <a:off x="2447925" y="2295049"/>
            <a:ext cx="1914524" cy="338554"/>
          </a:xfrm>
          <a:prstGeom prst="rect">
            <a:avLst/>
          </a:prstGeom>
          <a:noFill/>
        </p:spPr>
        <p:txBody>
          <a:bodyPr wrap="square" rtlCol="0">
            <a:spAutoFit/>
          </a:bodyPr>
          <a:lstStyle/>
          <a:p>
            <a:r>
              <a:rPr lang="en-US" sz="1600" dirty="0"/>
              <a:t>Inventory</a:t>
            </a:r>
          </a:p>
        </p:txBody>
      </p:sp>
      <p:sp>
        <p:nvSpPr>
          <p:cNvPr id="12" name="TextBox 11">
            <a:extLst>
              <a:ext uri="{FF2B5EF4-FFF2-40B4-BE49-F238E27FC236}">
                <a16:creationId xmlns:a16="http://schemas.microsoft.com/office/drawing/2014/main" id="{2185D654-F24F-E8D8-BE91-3737D2FE4A5B}"/>
              </a:ext>
            </a:extLst>
          </p:cNvPr>
          <p:cNvSpPr txBox="1"/>
          <p:nvPr/>
        </p:nvSpPr>
        <p:spPr>
          <a:xfrm>
            <a:off x="2447925" y="2745820"/>
            <a:ext cx="1914525" cy="338554"/>
          </a:xfrm>
          <a:prstGeom prst="rect">
            <a:avLst/>
          </a:prstGeom>
          <a:noFill/>
        </p:spPr>
        <p:txBody>
          <a:bodyPr wrap="square" rtlCol="0">
            <a:spAutoFit/>
          </a:bodyPr>
          <a:lstStyle/>
          <a:p>
            <a:r>
              <a:rPr lang="en-US" sz="1600" dirty="0"/>
              <a:t>Inventory Accrual</a:t>
            </a:r>
          </a:p>
        </p:txBody>
      </p:sp>
      <p:sp>
        <p:nvSpPr>
          <p:cNvPr id="14" name="TextBox 13">
            <a:extLst>
              <a:ext uri="{FF2B5EF4-FFF2-40B4-BE49-F238E27FC236}">
                <a16:creationId xmlns:a16="http://schemas.microsoft.com/office/drawing/2014/main" id="{BEAA515D-A800-B9D1-815F-D6D28CEDF063}"/>
              </a:ext>
            </a:extLst>
          </p:cNvPr>
          <p:cNvSpPr txBox="1"/>
          <p:nvPr/>
        </p:nvSpPr>
        <p:spPr>
          <a:xfrm>
            <a:off x="723900" y="1834993"/>
            <a:ext cx="4743448" cy="338554"/>
          </a:xfrm>
          <a:prstGeom prst="rect">
            <a:avLst/>
          </a:prstGeom>
          <a:noFill/>
        </p:spPr>
        <p:txBody>
          <a:bodyPr wrap="square" rtlCol="0">
            <a:spAutoFit/>
          </a:bodyPr>
          <a:lstStyle/>
          <a:p>
            <a:pPr marL="285750" indent="-285750">
              <a:buFont typeface="Wingdings" panose="05000000000000000000" pitchFamily="2" charset="2"/>
              <a:buChar char="q"/>
            </a:pPr>
            <a:r>
              <a:rPr lang="en-US" sz="1600" b="1" u="sng" dirty="0">
                <a:solidFill>
                  <a:schemeClr val="accent1"/>
                </a:solidFill>
              </a:rPr>
              <a:t>Goods received from the vendor “ Inbound”</a:t>
            </a:r>
          </a:p>
        </p:txBody>
      </p:sp>
      <p:cxnSp>
        <p:nvCxnSpPr>
          <p:cNvPr id="20" name="Straight Connector 19">
            <a:extLst>
              <a:ext uri="{FF2B5EF4-FFF2-40B4-BE49-F238E27FC236}">
                <a16:creationId xmlns:a16="http://schemas.microsoft.com/office/drawing/2014/main" id="{E2B865FD-F0AF-E87F-8BAB-AB807B659BF7}"/>
              </a:ext>
            </a:extLst>
          </p:cNvPr>
          <p:cNvCxnSpPr>
            <a:cxnSpLocks/>
          </p:cNvCxnSpPr>
          <p:nvPr/>
        </p:nvCxnSpPr>
        <p:spPr>
          <a:xfrm>
            <a:off x="1628775" y="4183260"/>
            <a:ext cx="2943225" cy="0"/>
          </a:xfrm>
          <a:prstGeom prst="line">
            <a:avLst/>
          </a:prstGeom>
        </p:spPr>
        <p:style>
          <a:lnRef idx="2">
            <a:schemeClr val="dk1"/>
          </a:lnRef>
          <a:fillRef idx="0">
            <a:schemeClr val="dk1"/>
          </a:fillRef>
          <a:effectRef idx="1">
            <a:schemeClr val="dk1"/>
          </a:effectRef>
          <a:fontRef idx="minor">
            <a:schemeClr val="tx1"/>
          </a:fontRef>
        </p:style>
      </p:cxnSp>
      <p:cxnSp>
        <p:nvCxnSpPr>
          <p:cNvPr id="21" name="Straight Connector 20">
            <a:extLst>
              <a:ext uri="{FF2B5EF4-FFF2-40B4-BE49-F238E27FC236}">
                <a16:creationId xmlns:a16="http://schemas.microsoft.com/office/drawing/2014/main" id="{940B22CF-D87B-2E76-C736-A275E2A0B6D0}"/>
              </a:ext>
            </a:extLst>
          </p:cNvPr>
          <p:cNvCxnSpPr>
            <a:cxnSpLocks/>
          </p:cNvCxnSpPr>
          <p:nvPr/>
        </p:nvCxnSpPr>
        <p:spPr>
          <a:xfrm>
            <a:off x="2219325" y="3849885"/>
            <a:ext cx="0" cy="666750"/>
          </a:xfrm>
          <a:prstGeom prst="line">
            <a:avLst/>
          </a:prstGeom>
        </p:spPr>
        <p:style>
          <a:lnRef idx="2">
            <a:schemeClr val="dk1"/>
          </a:lnRef>
          <a:fillRef idx="0">
            <a:schemeClr val="dk1"/>
          </a:fillRef>
          <a:effectRef idx="1">
            <a:schemeClr val="dk1"/>
          </a:effectRef>
          <a:fontRef idx="minor">
            <a:schemeClr val="tx1"/>
          </a:fontRef>
        </p:style>
      </p:cxnSp>
      <p:sp>
        <p:nvSpPr>
          <p:cNvPr id="22" name="TextBox 21">
            <a:extLst>
              <a:ext uri="{FF2B5EF4-FFF2-40B4-BE49-F238E27FC236}">
                <a16:creationId xmlns:a16="http://schemas.microsoft.com/office/drawing/2014/main" id="{E3F3B1F9-2233-4158-A36C-13FA2589203C}"/>
              </a:ext>
            </a:extLst>
          </p:cNvPr>
          <p:cNvSpPr txBox="1"/>
          <p:nvPr/>
        </p:nvSpPr>
        <p:spPr>
          <a:xfrm>
            <a:off x="1669760" y="3813928"/>
            <a:ext cx="508581" cy="338554"/>
          </a:xfrm>
          <a:prstGeom prst="rect">
            <a:avLst/>
          </a:prstGeom>
          <a:noFill/>
        </p:spPr>
        <p:txBody>
          <a:bodyPr wrap="square" rtlCol="0">
            <a:spAutoFit/>
          </a:bodyPr>
          <a:lstStyle/>
          <a:p>
            <a:r>
              <a:rPr lang="en-US" sz="1600" dirty="0"/>
              <a:t>DR</a:t>
            </a:r>
          </a:p>
        </p:txBody>
      </p:sp>
      <p:sp>
        <p:nvSpPr>
          <p:cNvPr id="23" name="TextBox 22">
            <a:extLst>
              <a:ext uri="{FF2B5EF4-FFF2-40B4-BE49-F238E27FC236}">
                <a16:creationId xmlns:a16="http://schemas.microsoft.com/office/drawing/2014/main" id="{D7C27950-C7FA-A8B1-F794-6612897256D1}"/>
              </a:ext>
            </a:extLst>
          </p:cNvPr>
          <p:cNvSpPr txBox="1"/>
          <p:nvPr/>
        </p:nvSpPr>
        <p:spPr>
          <a:xfrm>
            <a:off x="1669760" y="4183260"/>
            <a:ext cx="508581" cy="338554"/>
          </a:xfrm>
          <a:prstGeom prst="rect">
            <a:avLst/>
          </a:prstGeom>
          <a:noFill/>
        </p:spPr>
        <p:txBody>
          <a:bodyPr wrap="square" rtlCol="0">
            <a:spAutoFit/>
          </a:bodyPr>
          <a:lstStyle/>
          <a:p>
            <a:r>
              <a:rPr lang="en-US" sz="1600" dirty="0"/>
              <a:t>CR</a:t>
            </a:r>
          </a:p>
        </p:txBody>
      </p:sp>
      <p:sp>
        <p:nvSpPr>
          <p:cNvPr id="24" name="TextBox 23">
            <a:extLst>
              <a:ext uri="{FF2B5EF4-FFF2-40B4-BE49-F238E27FC236}">
                <a16:creationId xmlns:a16="http://schemas.microsoft.com/office/drawing/2014/main" id="{364BDB53-C5DD-608C-D1F7-D12C68905EAE}"/>
              </a:ext>
            </a:extLst>
          </p:cNvPr>
          <p:cNvSpPr txBox="1"/>
          <p:nvPr/>
        </p:nvSpPr>
        <p:spPr>
          <a:xfrm>
            <a:off x="2447925" y="3773209"/>
            <a:ext cx="1914524" cy="338554"/>
          </a:xfrm>
          <a:prstGeom prst="rect">
            <a:avLst/>
          </a:prstGeom>
          <a:noFill/>
        </p:spPr>
        <p:txBody>
          <a:bodyPr wrap="square" rtlCol="0">
            <a:spAutoFit/>
          </a:bodyPr>
          <a:lstStyle/>
          <a:p>
            <a:r>
              <a:rPr lang="en-US" sz="1600" dirty="0"/>
              <a:t>Inventory Accrual</a:t>
            </a:r>
          </a:p>
        </p:txBody>
      </p:sp>
      <p:sp>
        <p:nvSpPr>
          <p:cNvPr id="25" name="TextBox 24">
            <a:extLst>
              <a:ext uri="{FF2B5EF4-FFF2-40B4-BE49-F238E27FC236}">
                <a16:creationId xmlns:a16="http://schemas.microsoft.com/office/drawing/2014/main" id="{C80F6674-9B6A-EF19-9E82-0160725BF000}"/>
              </a:ext>
            </a:extLst>
          </p:cNvPr>
          <p:cNvSpPr txBox="1"/>
          <p:nvPr/>
        </p:nvSpPr>
        <p:spPr>
          <a:xfrm>
            <a:off x="723900" y="3313153"/>
            <a:ext cx="5372100" cy="338554"/>
          </a:xfrm>
          <a:prstGeom prst="rect">
            <a:avLst/>
          </a:prstGeom>
          <a:noFill/>
        </p:spPr>
        <p:txBody>
          <a:bodyPr wrap="square" rtlCol="0">
            <a:spAutoFit/>
          </a:bodyPr>
          <a:lstStyle/>
          <a:p>
            <a:pPr marL="285750" indent="-285750">
              <a:buFont typeface="Wingdings" panose="05000000000000000000" pitchFamily="2" charset="2"/>
              <a:buChar char="q"/>
            </a:pPr>
            <a:r>
              <a:rPr lang="en-US" sz="1600" b="1" u="sng" dirty="0">
                <a:solidFill>
                  <a:schemeClr val="accent1"/>
                </a:solidFill>
              </a:rPr>
              <a:t>Invoice received from the vendor “ 3-way matching”</a:t>
            </a:r>
          </a:p>
        </p:txBody>
      </p:sp>
      <p:sp>
        <p:nvSpPr>
          <p:cNvPr id="26" name="TextBox 25">
            <a:extLst>
              <a:ext uri="{FF2B5EF4-FFF2-40B4-BE49-F238E27FC236}">
                <a16:creationId xmlns:a16="http://schemas.microsoft.com/office/drawing/2014/main" id="{A748938C-1D64-4814-4CC8-54BB32ADC01D}"/>
              </a:ext>
            </a:extLst>
          </p:cNvPr>
          <p:cNvSpPr txBox="1"/>
          <p:nvPr/>
        </p:nvSpPr>
        <p:spPr>
          <a:xfrm>
            <a:off x="2447925" y="4194811"/>
            <a:ext cx="1914525" cy="338554"/>
          </a:xfrm>
          <a:prstGeom prst="rect">
            <a:avLst/>
          </a:prstGeom>
          <a:noFill/>
        </p:spPr>
        <p:txBody>
          <a:bodyPr wrap="square" rtlCol="0">
            <a:spAutoFit/>
          </a:bodyPr>
          <a:lstStyle/>
          <a:p>
            <a:r>
              <a:rPr lang="en-US" sz="1600" dirty="0"/>
              <a:t>Vendor</a:t>
            </a:r>
          </a:p>
        </p:txBody>
      </p:sp>
      <p:cxnSp>
        <p:nvCxnSpPr>
          <p:cNvPr id="27" name="Straight Connector 26">
            <a:extLst>
              <a:ext uri="{FF2B5EF4-FFF2-40B4-BE49-F238E27FC236}">
                <a16:creationId xmlns:a16="http://schemas.microsoft.com/office/drawing/2014/main" id="{4DB60F85-7CA9-02CA-98BA-B60942E9A8F6}"/>
              </a:ext>
            </a:extLst>
          </p:cNvPr>
          <p:cNvCxnSpPr>
            <a:cxnSpLocks/>
          </p:cNvCxnSpPr>
          <p:nvPr/>
        </p:nvCxnSpPr>
        <p:spPr>
          <a:xfrm>
            <a:off x="1628775" y="5607066"/>
            <a:ext cx="2943225" cy="0"/>
          </a:xfrm>
          <a:prstGeom prst="line">
            <a:avLst/>
          </a:prstGeom>
        </p:spPr>
        <p:style>
          <a:lnRef idx="2">
            <a:schemeClr val="dk1"/>
          </a:lnRef>
          <a:fillRef idx="0">
            <a:schemeClr val="dk1"/>
          </a:fillRef>
          <a:effectRef idx="1">
            <a:schemeClr val="dk1"/>
          </a:effectRef>
          <a:fontRef idx="minor">
            <a:schemeClr val="tx1"/>
          </a:fontRef>
        </p:style>
      </p:cxnSp>
      <p:cxnSp>
        <p:nvCxnSpPr>
          <p:cNvPr id="28" name="Straight Connector 27">
            <a:extLst>
              <a:ext uri="{FF2B5EF4-FFF2-40B4-BE49-F238E27FC236}">
                <a16:creationId xmlns:a16="http://schemas.microsoft.com/office/drawing/2014/main" id="{4218D125-986D-7167-E7A8-5D0D0BB70401}"/>
              </a:ext>
            </a:extLst>
          </p:cNvPr>
          <p:cNvCxnSpPr>
            <a:cxnSpLocks/>
          </p:cNvCxnSpPr>
          <p:nvPr/>
        </p:nvCxnSpPr>
        <p:spPr>
          <a:xfrm>
            <a:off x="2219325" y="5273691"/>
            <a:ext cx="0" cy="666750"/>
          </a:xfrm>
          <a:prstGeom prst="line">
            <a:avLst/>
          </a:prstGeom>
        </p:spPr>
        <p:style>
          <a:lnRef idx="2">
            <a:schemeClr val="dk1"/>
          </a:lnRef>
          <a:fillRef idx="0">
            <a:schemeClr val="dk1"/>
          </a:fillRef>
          <a:effectRef idx="1">
            <a:schemeClr val="dk1"/>
          </a:effectRef>
          <a:fontRef idx="minor">
            <a:schemeClr val="tx1"/>
          </a:fontRef>
        </p:style>
      </p:cxnSp>
      <p:sp>
        <p:nvSpPr>
          <p:cNvPr id="29" name="TextBox 28">
            <a:extLst>
              <a:ext uri="{FF2B5EF4-FFF2-40B4-BE49-F238E27FC236}">
                <a16:creationId xmlns:a16="http://schemas.microsoft.com/office/drawing/2014/main" id="{26814A45-AD30-BA01-7581-4C7A544CDCB2}"/>
              </a:ext>
            </a:extLst>
          </p:cNvPr>
          <p:cNvSpPr txBox="1"/>
          <p:nvPr/>
        </p:nvSpPr>
        <p:spPr>
          <a:xfrm>
            <a:off x="1669760" y="5237734"/>
            <a:ext cx="508581" cy="338554"/>
          </a:xfrm>
          <a:prstGeom prst="rect">
            <a:avLst/>
          </a:prstGeom>
          <a:noFill/>
        </p:spPr>
        <p:txBody>
          <a:bodyPr wrap="square" rtlCol="0">
            <a:spAutoFit/>
          </a:bodyPr>
          <a:lstStyle/>
          <a:p>
            <a:r>
              <a:rPr lang="en-US" sz="1600" dirty="0"/>
              <a:t>DR</a:t>
            </a:r>
          </a:p>
        </p:txBody>
      </p:sp>
      <p:sp>
        <p:nvSpPr>
          <p:cNvPr id="30" name="TextBox 29">
            <a:extLst>
              <a:ext uri="{FF2B5EF4-FFF2-40B4-BE49-F238E27FC236}">
                <a16:creationId xmlns:a16="http://schemas.microsoft.com/office/drawing/2014/main" id="{9F981CC8-C65F-3A20-6CE4-B49554E5978A}"/>
              </a:ext>
            </a:extLst>
          </p:cNvPr>
          <p:cNvSpPr txBox="1"/>
          <p:nvPr/>
        </p:nvSpPr>
        <p:spPr>
          <a:xfrm>
            <a:off x="1669760" y="5607066"/>
            <a:ext cx="508581" cy="338554"/>
          </a:xfrm>
          <a:prstGeom prst="rect">
            <a:avLst/>
          </a:prstGeom>
          <a:noFill/>
        </p:spPr>
        <p:txBody>
          <a:bodyPr wrap="square" rtlCol="0">
            <a:spAutoFit/>
          </a:bodyPr>
          <a:lstStyle/>
          <a:p>
            <a:r>
              <a:rPr lang="en-US" sz="1600" dirty="0"/>
              <a:t>CR</a:t>
            </a:r>
          </a:p>
        </p:txBody>
      </p:sp>
      <p:sp>
        <p:nvSpPr>
          <p:cNvPr id="31" name="TextBox 30">
            <a:extLst>
              <a:ext uri="{FF2B5EF4-FFF2-40B4-BE49-F238E27FC236}">
                <a16:creationId xmlns:a16="http://schemas.microsoft.com/office/drawing/2014/main" id="{445E20E5-5BD7-E3F0-9676-7ADC15821791}"/>
              </a:ext>
            </a:extLst>
          </p:cNvPr>
          <p:cNvSpPr txBox="1"/>
          <p:nvPr/>
        </p:nvSpPr>
        <p:spPr>
          <a:xfrm>
            <a:off x="2447925" y="5197015"/>
            <a:ext cx="1914524" cy="338554"/>
          </a:xfrm>
          <a:prstGeom prst="rect">
            <a:avLst/>
          </a:prstGeom>
          <a:noFill/>
        </p:spPr>
        <p:txBody>
          <a:bodyPr wrap="square" rtlCol="0">
            <a:spAutoFit/>
          </a:bodyPr>
          <a:lstStyle/>
          <a:p>
            <a:r>
              <a:rPr lang="en-US" sz="1600" dirty="0"/>
              <a:t>Vendor</a:t>
            </a:r>
          </a:p>
        </p:txBody>
      </p:sp>
      <p:sp>
        <p:nvSpPr>
          <p:cNvPr id="32" name="TextBox 31">
            <a:extLst>
              <a:ext uri="{FF2B5EF4-FFF2-40B4-BE49-F238E27FC236}">
                <a16:creationId xmlns:a16="http://schemas.microsoft.com/office/drawing/2014/main" id="{2A9ACB92-AC00-B84F-89A5-088FD77E6DC7}"/>
              </a:ext>
            </a:extLst>
          </p:cNvPr>
          <p:cNvSpPr txBox="1"/>
          <p:nvPr/>
        </p:nvSpPr>
        <p:spPr>
          <a:xfrm>
            <a:off x="723900" y="4736959"/>
            <a:ext cx="5372100" cy="338554"/>
          </a:xfrm>
          <a:prstGeom prst="rect">
            <a:avLst/>
          </a:prstGeom>
          <a:noFill/>
        </p:spPr>
        <p:txBody>
          <a:bodyPr wrap="square" rtlCol="0">
            <a:spAutoFit/>
          </a:bodyPr>
          <a:lstStyle/>
          <a:p>
            <a:pPr marL="285750" indent="-285750">
              <a:buFont typeface="Wingdings" panose="05000000000000000000" pitchFamily="2" charset="2"/>
              <a:buChar char="q"/>
            </a:pPr>
            <a:r>
              <a:rPr lang="en-US" sz="1600" b="1" u="sng" dirty="0">
                <a:solidFill>
                  <a:schemeClr val="accent1"/>
                </a:solidFill>
              </a:rPr>
              <a:t>Vendor payment</a:t>
            </a:r>
          </a:p>
        </p:txBody>
      </p:sp>
      <p:sp>
        <p:nvSpPr>
          <p:cNvPr id="33" name="TextBox 32">
            <a:extLst>
              <a:ext uri="{FF2B5EF4-FFF2-40B4-BE49-F238E27FC236}">
                <a16:creationId xmlns:a16="http://schemas.microsoft.com/office/drawing/2014/main" id="{B0B4D09D-56A5-BDBD-34E4-5600F40B8D44}"/>
              </a:ext>
            </a:extLst>
          </p:cNvPr>
          <p:cNvSpPr txBox="1"/>
          <p:nvPr/>
        </p:nvSpPr>
        <p:spPr>
          <a:xfrm>
            <a:off x="2447925" y="5618617"/>
            <a:ext cx="1914525" cy="338554"/>
          </a:xfrm>
          <a:prstGeom prst="rect">
            <a:avLst/>
          </a:prstGeom>
          <a:noFill/>
        </p:spPr>
        <p:txBody>
          <a:bodyPr wrap="square" rtlCol="0">
            <a:spAutoFit/>
          </a:bodyPr>
          <a:lstStyle/>
          <a:p>
            <a:r>
              <a:rPr lang="en-US" sz="1600" dirty="0"/>
              <a:t>Bank</a:t>
            </a:r>
          </a:p>
        </p:txBody>
      </p:sp>
      <p:cxnSp>
        <p:nvCxnSpPr>
          <p:cNvPr id="35" name="Straight Connector 34">
            <a:extLst>
              <a:ext uri="{FF2B5EF4-FFF2-40B4-BE49-F238E27FC236}">
                <a16:creationId xmlns:a16="http://schemas.microsoft.com/office/drawing/2014/main" id="{6E3EF21B-6F30-48D9-6957-9867B1705862}"/>
              </a:ext>
            </a:extLst>
          </p:cNvPr>
          <p:cNvCxnSpPr>
            <a:cxnSpLocks/>
          </p:cNvCxnSpPr>
          <p:nvPr/>
        </p:nvCxnSpPr>
        <p:spPr>
          <a:xfrm>
            <a:off x="7000875" y="2705100"/>
            <a:ext cx="2943225" cy="0"/>
          </a:xfrm>
          <a:prstGeom prst="line">
            <a:avLst/>
          </a:prstGeom>
        </p:spPr>
        <p:style>
          <a:lnRef idx="2">
            <a:schemeClr val="dk1"/>
          </a:lnRef>
          <a:fillRef idx="0">
            <a:schemeClr val="dk1"/>
          </a:fillRef>
          <a:effectRef idx="1">
            <a:schemeClr val="dk1"/>
          </a:effectRef>
          <a:fontRef idx="minor">
            <a:schemeClr val="tx1"/>
          </a:fontRef>
        </p:style>
      </p:cxnSp>
      <p:cxnSp>
        <p:nvCxnSpPr>
          <p:cNvPr id="36" name="Straight Connector 35">
            <a:extLst>
              <a:ext uri="{FF2B5EF4-FFF2-40B4-BE49-F238E27FC236}">
                <a16:creationId xmlns:a16="http://schemas.microsoft.com/office/drawing/2014/main" id="{C6BC95F9-08C6-7FF0-BBD2-A4D1531A6B6D}"/>
              </a:ext>
            </a:extLst>
          </p:cNvPr>
          <p:cNvCxnSpPr>
            <a:cxnSpLocks/>
          </p:cNvCxnSpPr>
          <p:nvPr/>
        </p:nvCxnSpPr>
        <p:spPr>
          <a:xfrm>
            <a:off x="7591425" y="2371725"/>
            <a:ext cx="0" cy="666750"/>
          </a:xfrm>
          <a:prstGeom prst="line">
            <a:avLst/>
          </a:prstGeom>
        </p:spPr>
        <p:style>
          <a:lnRef idx="2">
            <a:schemeClr val="dk1"/>
          </a:lnRef>
          <a:fillRef idx="0">
            <a:schemeClr val="dk1"/>
          </a:fillRef>
          <a:effectRef idx="1">
            <a:schemeClr val="dk1"/>
          </a:effectRef>
          <a:fontRef idx="minor">
            <a:schemeClr val="tx1"/>
          </a:fontRef>
        </p:style>
      </p:cxnSp>
      <p:sp>
        <p:nvSpPr>
          <p:cNvPr id="37" name="TextBox 36">
            <a:extLst>
              <a:ext uri="{FF2B5EF4-FFF2-40B4-BE49-F238E27FC236}">
                <a16:creationId xmlns:a16="http://schemas.microsoft.com/office/drawing/2014/main" id="{7B91D1BA-B6F9-529C-101A-634E718EB1FA}"/>
              </a:ext>
            </a:extLst>
          </p:cNvPr>
          <p:cNvSpPr txBox="1"/>
          <p:nvPr/>
        </p:nvSpPr>
        <p:spPr>
          <a:xfrm>
            <a:off x="7041860" y="2335768"/>
            <a:ext cx="508581" cy="338554"/>
          </a:xfrm>
          <a:prstGeom prst="rect">
            <a:avLst/>
          </a:prstGeom>
          <a:noFill/>
        </p:spPr>
        <p:txBody>
          <a:bodyPr wrap="square" rtlCol="0">
            <a:spAutoFit/>
          </a:bodyPr>
          <a:lstStyle/>
          <a:p>
            <a:r>
              <a:rPr lang="en-US" sz="1600" dirty="0"/>
              <a:t>DR</a:t>
            </a:r>
          </a:p>
        </p:txBody>
      </p:sp>
      <p:sp>
        <p:nvSpPr>
          <p:cNvPr id="38" name="TextBox 37">
            <a:extLst>
              <a:ext uri="{FF2B5EF4-FFF2-40B4-BE49-F238E27FC236}">
                <a16:creationId xmlns:a16="http://schemas.microsoft.com/office/drawing/2014/main" id="{B068C87B-C3D5-32B4-D807-C91686A483BA}"/>
              </a:ext>
            </a:extLst>
          </p:cNvPr>
          <p:cNvSpPr txBox="1"/>
          <p:nvPr/>
        </p:nvSpPr>
        <p:spPr>
          <a:xfrm>
            <a:off x="7041860" y="2705100"/>
            <a:ext cx="508581" cy="338554"/>
          </a:xfrm>
          <a:prstGeom prst="rect">
            <a:avLst/>
          </a:prstGeom>
          <a:noFill/>
        </p:spPr>
        <p:txBody>
          <a:bodyPr wrap="square" rtlCol="0">
            <a:spAutoFit/>
          </a:bodyPr>
          <a:lstStyle/>
          <a:p>
            <a:r>
              <a:rPr lang="en-US" sz="1600" dirty="0"/>
              <a:t>CR</a:t>
            </a:r>
          </a:p>
        </p:txBody>
      </p:sp>
      <p:sp>
        <p:nvSpPr>
          <p:cNvPr id="39" name="TextBox 38">
            <a:extLst>
              <a:ext uri="{FF2B5EF4-FFF2-40B4-BE49-F238E27FC236}">
                <a16:creationId xmlns:a16="http://schemas.microsoft.com/office/drawing/2014/main" id="{FF858279-9F54-5E2D-FAAC-39154DE19DA3}"/>
              </a:ext>
            </a:extLst>
          </p:cNvPr>
          <p:cNvSpPr txBox="1"/>
          <p:nvPr/>
        </p:nvSpPr>
        <p:spPr>
          <a:xfrm>
            <a:off x="7820025" y="2295049"/>
            <a:ext cx="1914524" cy="338554"/>
          </a:xfrm>
          <a:prstGeom prst="rect">
            <a:avLst/>
          </a:prstGeom>
          <a:noFill/>
        </p:spPr>
        <p:txBody>
          <a:bodyPr wrap="square" rtlCol="0">
            <a:spAutoFit/>
          </a:bodyPr>
          <a:lstStyle/>
          <a:p>
            <a:r>
              <a:rPr lang="en-US" sz="1600" dirty="0"/>
              <a:t>COGS</a:t>
            </a:r>
          </a:p>
        </p:txBody>
      </p:sp>
      <p:sp>
        <p:nvSpPr>
          <p:cNvPr id="40" name="TextBox 39">
            <a:extLst>
              <a:ext uri="{FF2B5EF4-FFF2-40B4-BE49-F238E27FC236}">
                <a16:creationId xmlns:a16="http://schemas.microsoft.com/office/drawing/2014/main" id="{1304751E-64A0-AC2A-28A2-B4CB8D16A9B6}"/>
              </a:ext>
            </a:extLst>
          </p:cNvPr>
          <p:cNvSpPr txBox="1"/>
          <p:nvPr/>
        </p:nvSpPr>
        <p:spPr>
          <a:xfrm>
            <a:off x="7820025" y="2745820"/>
            <a:ext cx="1914525" cy="338554"/>
          </a:xfrm>
          <a:prstGeom prst="rect">
            <a:avLst/>
          </a:prstGeom>
          <a:noFill/>
        </p:spPr>
        <p:txBody>
          <a:bodyPr wrap="square" rtlCol="0">
            <a:spAutoFit/>
          </a:bodyPr>
          <a:lstStyle/>
          <a:p>
            <a:r>
              <a:rPr lang="en-US" sz="1600" dirty="0"/>
              <a:t>Inventory</a:t>
            </a:r>
          </a:p>
        </p:txBody>
      </p:sp>
      <p:sp>
        <p:nvSpPr>
          <p:cNvPr id="41" name="TextBox 40">
            <a:extLst>
              <a:ext uri="{FF2B5EF4-FFF2-40B4-BE49-F238E27FC236}">
                <a16:creationId xmlns:a16="http://schemas.microsoft.com/office/drawing/2014/main" id="{34BA79FA-313F-4E54-156C-22B5E5C39D11}"/>
              </a:ext>
            </a:extLst>
          </p:cNvPr>
          <p:cNvSpPr txBox="1"/>
          <p:nvPr/>
        </p:nvSpPr>
        <p:spPr>
          <a:xfrm>
            <a:off x="6096000" y="1834993"/>
            <a:ext cx="4743448" cy="338554"/>
          </a:xfrm>
          <a:prstGeom prst="rect">
            <a:avLst/>
          </a:prstGeom>
          <a:noFill/>
        </p:spPr>
        <p:txBody>
          <a:bodyPr wrap="square" rtlCol="0">
            <a:spAutoFit/>
          </a:bodyPr>
          <a:lstStyle/>
          <a:p>
            <a:pPr marL="285750" indent="-285750">
              <a:buFont typeface="Wingdings" panose="05000000000000000000" pitchFamily="2" charset="2"/>
              <a:buChar char="q"/>
            </a:pPr>
            <a:r>
              <a:rPr lang="en-US" sz="1600" b="1" u="sng" dirty="0">
                <a:solidFill>
                  <a:schemeClr val="accent1"/>
                </a:solidFill>
              </a:rPr>
              <a:t>Cost of goods sold “Outbound”</a:t>
            </a:r>
          </a:p>
        </p:txBody>
      </p:sp>
      <p:cxnSp>
        <p:nvCxnSpPr>
          <p:cNvPr id="42" name="Straight Connector 41">
            <a:extLst>
              <a:ext uri="{FF2B5EF4-FFF2-40B4-BE49-F238E27FC236}">
                <a16:creationId xmlns:a16="http://schemas.microsoft.com/office/drawing/2014/main" id="{55022EC4-69F7-D8BD-F291-8E301C317AED}"/>
              </a:ext>
            </a:extLst>
          </p:cNvPr>
          <p:cNvCxnSpPr>
            <a:cxnSpLocks/>
          </p:cNvCxnSpPr>
          <p:nvPr/>
        </p:nvCxnSpPr>
        <p:spPr>
          <a:xfrm>
            <a:off x="7000875" y="4183260"/>
            <a:ext cx="2943225" cy="0"/>
          </a:xfrm>
          <a:prstGeom prst="line">
            <a:avLst/>
          </a:prstGeom>
        </p:spPr>
        <p:style>
          <a:lnRef idx="2">
            <a:schemeClr val="dk1"/>
          </a:lnRef>
          <a:fillRef idx="0">
            <a:schemeClr val="dk1"/>
          </a:fillRef>
          <a:effectRef idx="1">
            <a:schemeClr val="dk1"/>
          </a:effectRef>
          <a:fontRef idx="minor">
            <a:schemeClr val="tx1"/>
          </a:fontRef>
        </p:style>
      </p:cxnSp>
      <p:cxnSp>
        <p:nvCxnSpPr>
          <p:cNvPr id="43" name="Straight Connector 42">
            <a:extLst>
              <a:ext uri="{FF2B5EF4-FFF2-40B4-BE49-F238E27FC236}">
                <a16:creationId xmlns:a16="http://schemas.microsoft.com/office/drawing/2014/main" id="{98515EBF-AC09-4A95-ACE0-38889725F3FC}"/>
              </a:ext>
            </a:extLst>
          </p:cNvPr>
          <p:cNvCxnSpPr>
            <a:cxnSpLocks/>
          </p:cNvCxnSpPr>
          <p:nvPr/>
        </p:nvCxnSpPr>
        <p:spPr>
          <a:xfrm>
            <a:off x="7591425" y="3849885"/>
            <a:ext cx="0" cy="666750"/>
          </a:xfrm>
          <a:prstGeom prst="line">
            <a:avLst/>
          </a:prstGeom>
        </p:spPr>
        <p:style>
          <a:lnRef idx="2">
            <a:schemeClr val="dk1"/>
          </a:lnRef>
          <a:fillRef idx="0">
            <a:schemeClr val="dk1"/>
          </a:fillRef>
          <a:effectRef idx="1">
            <a:schemeClr val="dk1"/>
          </a:effectRef>
          <a:fontRef idx="minor">
            <a:schemeClr val="tx1"/>
          </a:fontRef>
        </p:style>
      </p:cxnSp>
      <p:sp>
        <p:nvSpPr>
          <p:cNvPr id="44" name="TextBox 43">
            <a:extLst>
              <a:ext uri="{FF2B5EF4-FFF2-40B4-BE49-F238E27FC236}">
                <a16:creationId xmlns:a16="http://schemas.microsoft.com/office/drawing/2014/main" id="{177E764E-CB28-2A80-C180-51E9D6B6AA02}"/>
              </a:ext>
            </a:extLst>
          </p:cNvPr>
          <p:cNvSpPr txBox="1"/>
          <p:nvPr/>
        </p:nvSpPr>
        <p:spPr>
          <a:xfrm>
            <a:off x="7041860" y="3813928"/>
            <a:ext cx="508581" cy="338554"/>
          </a:xfrm>
          <a:prstGeom prst="rect">
            <a:avLst/>
          </a:prstGeom>
          <a:noFill/>
        </p:spPr>
        <p:txBody>
          <a:bodyPr wrap="square" rtlCol="0">
            <a:spAutoFit/>
          </a:bodyPr>
          <a:lstStyle/>
          <a:p>
            <a:r>
              <a:rPr lang="en-US" sz="1600" dirty="0"/>
              <a:t>DR</a:t>
            </a:r>
          </a:p>
        </p:txBody>
      </p:sp>
      <p:sp>
        <p:nvSpPr>
          <p:cNvPr id="45" name="TextBox 44">
            <a:extLst>
              <a:ext uri="{FF2B5EF4-FFF2-40B4-BE49-F238E27FC236}">
                <a16:creationId xmlns:a16="http://schemas.microsoft.com/office/drawing/2014/main" id="{219D41FD-D353-9B4B-094E-3225096415AB}"/>
              </a:ext>
            </a:extLst>
          </p:cNvPr>
          <p:cNvSpPr txBox="1"/>
          <p:nvPr/>
        </p:nvSpPr>
        <p:spPr>
          <a:xfrm>
            <a:off x="7041860" y="4183260"/>
            <a:ext cx="508581" cy="338554"/>
          </a:xfrm>
          <a:prstGeom prst="rect">
            <a:avLst/>
          </a:prstGeom>
          <a:noFill/>
        </p:spPr>
        <p:txBody>
          <a:bodyPr wrap="square" rtlCol="0">
            <a:spAutoFit/>
          </a:bodyPr>
          <a:lstStyle/>
          <a:p>
            <a:r>
              <a:rPr lang="en-US" sz="1600" dirty="0"/>
              <a:t>CR</a:t>
            </a:r>
          </a:p>
        </p:txBody>
      </p:sp>
      <p:sp>
        <p:nvSpPr>
          <p:cNvPr id="46" name="TextBox 45">
            <a:extLst>
              <a:ext uri="{FF2B5EF4-FFF2-40B4-BE49-F238E27FC236}">
                <a16:creationId xmlns:a16="http://schemas.microsoft.com/office/drawing/2014/main" id="{FAA12DFE-E580-7F23-836E-416D777CA394}"/>
              </a:ext>
            </a:extLst>
          </p:cNvPr>
          <p:cNvSpPr txBox="1"/>
          <p:nvPr/>
        </p:nvSpPr>
        <p:spPr>
          <a:xfrm>
            <a:off x="7820024" y="3773209"/>
            <a:ext cx="3409949" cy="369332"/>
          </a:xfrm>
          <a:prstGeom prst="rect">
            <a:avLst/>
          </a:prstGeom>
          <a:noFill/>
        </p:spPr>
        <p:txBody>
          <a:bodyPr wrap="square" rtlCol="0">
            <a:spAutoFit/>
          </a:bodyPr>
          <a:lstStyle/>
          <a:p>
            <a:r>
              <a:rPr lang="en-US" dirty="0"/>
              <a:t>Inventory write-off expense</a:t>
            </a:r>
          </a:p>
        </p:txBody>
      </p:sp>
      <p:sp>
        <p:nvSpPr>
          <p:cNvPr id="49" name="TextBox 48">
            <a:extLst>
              <a:ext uri="{FF2B5EF4-FFF2-40B4-BE49-F238E27FC236}">
                <a16:creationId xmlns:a16="http://schemas.microsoft.com/office/drawing/2014/main" id="{5BB5D41D-2399-E4F7-42D0-1B81033B2E0A}"/>
              </a:ext>
            </a:extLst>
          </p:cNvPr>
          <p:cNvSpPr txBox="1"/>
          <p:nvPr/>
        </p:nvSpPr>
        <p:spPr>
          <a:xfrm>
            <a:off x="6096000" y="3313153"/>
            <a:ext cx="5372100" cy="369332"/>
          </a:xfrm>
          <a:prstGeom prst="rect">
            <a:avLst/>
          </a:prstGeom>
          <a:noFill/>
        </p:spPr>
        <p:txBody>
          <a:bodyPr wrap="square" rtlCol="0">
            <a:spAutoFit/>
          </a:bodyPr>
          <a:lstStyle/>
          <a:p>
            <a:pPr marL="285750" indent="-285750">
              <a:buFont typeface="Wingdings" panose="05000000000000000000" pitchFamily="2" charset="2"/>
              <a:buChar char="q"/>
            </a:pPr>
            <a:r>
              <a:rPr lang="en-US" b="1" u="sng" dirty="0">
                <a:solidFill>
                  <a:schemeClr val="accent1"/>
                </a:solidFill>
              </a:rPr>
              <a:t>Lost inventory items “Cycle count”</a:t>
            </a:r>
          </a:p>
        </p:txBody>
      </p:sp>
      <p:sp>
        <p:nvSpPr>
          <p:cNvPr id="50" name="TextBox 49">
            <a:extLst>
              <a:ext uri="{FF2B5EF4-FFF2-40B4-BE49-F238E27FC236}">
                <a16:creationId xmlns:a16="http://schemas.microsoft.com/office/drawing/2014/main" id="{2A7C5AC4-583C-0ED9-96E3-BFD8E0991771}"/>
              </a:ext>
            </a:extLst>
          </p:cNvPr>
          <p:cNvSpPr txBox="1"/>
          <p:nvPr/>
        </p:nvSpPr>
        <p:spPr>
          <a:xfrm>
            <a:off x="7820025" y="4194811"/>
            <a:ext cx="1914525" cy="338554"/>
          </a:xfrm>
          <a:prstGeom prst="rect">
            <a:avLst/>
          </a:prstGeom>
          <a:noFill/>
        </p:spPr>
        <p:txBody>
          <a:bodyPr wrap="square" rtlCol="0">
            <a:spAutoFit/>
          </a:bodyPr>
          <a:lstStyle/>
          <a:p>
            <a:r>
              <a:rPr lang="en-US" sz="1600" dirty="0"/>
              <a:t>Inventory</a:t>
            </a:r>
          </a:p>
        </p:txBody>
      </p:sp>
      <p:cxnSp>
        <p:nvCxnSpPr>
          <p:cNvPr id="57" name="Straight Connector 56">
            <a:extLst>
              <a:ext uri="{FF2B5EF4-FFF2-40B4-BE49-F238E27FC236}">
                <a16:creationId xmlns:a16="http://schemas.microsoft.com/office/drawing/2014/main" id="{674CEF92-0B2D-3E77-25B1-AF7554D09E15}"/>
              </a:ext>
            </a:extLst>
          </p:cNvPr>
          <p:cNvCxnSpPr>
            <a:cxnSpLocks/>
          </p:cNvCxnSpPr>
          <p:nvPr/>
        </p:nvCxnSpPr>
        <p:spPr>
          <a:xfrm>
            <a:off x="7000875" y="5609531"/>
            <a:ext cx="2943225" cy="0"/>
          </a:xfrm>
          <a:prstGeom prst="line">
            <a:avLst/>
          </a:prstGeom>
        </p:spPr>
        <p:style>
          <a:lnRef idx="2">
            <a:schemeClr val="dk1"/>
          </a:lnRef>
          <a:fillRef idx="0">
            <a:schemeClr val="dk1"/>
          </a:fillRef>
          <a:effectRef idx="1">
            <a:schemeClr val="dk1"/>
          </a:effectRef>
          <a:fontRef idx="minor">
            <a:schemeClr val="tx1"/>
          </a:fontRef>
        </p:style>
      </p:cxnSp>
      <p:cxnSp>
        <p:nvCxnSpPr>
          <p:cNvPr id="58" name="Straight Connector 57">
            <a:extLst>
              <a:ext uri="{FF2B5EF4-FFF2-40B4-BE49-F238E27FC236}">
                <a16:creationId xmlns:a16="http://schemas.microsoft.com/office/drawing/2014/main" id="{17D68B1F-7B2A-8B12-3691-997781848896}"/>
              </a:ext>
            </a:extLst>
          </p:cNvPr>
          <p:cNvCxnSpPr>
            <a:cxnSpLocks/>
          </p:cNvCxnSpPr>
          <p:nvPr/>
        </p:nvCxnSpPr>
        <p:spPr>
          <a:xfrm>
            <a:off x="7591425" y="5276156"/>
            <a:ext cx="0" cy="666750"/>
          </a:xfrm>
          <a:prstGeom prst="line">
            <a:avLst/>
          </a:prstGeom>
        </p:spPr>
        <p:style>
          <a:lnRef idx="2">
            <a:schemeClr val="dk1"/>
          </a:lnRef>
          <a:fillRef idx="0">
            <a:schemeClr val="dk1"/>
          </a:fillRef>
          <a:effectRef idx="1">
            <a:schemeClr val="dk1"/>
          </a:effectRef>
          <a:fontRef idx="minor">
            <a:schemeClr val="tx1"/>
          </a:fontRef>
        </p:style>
      </p:cxnSp>
      <p:sp>
        <p:nvSpPr>
          <p:cNvPr id="60" name="TextBox 59">
            <a:extLst>
              <a:ext uri="{FF2B5EF4-FFF2-40B4-BE49-F238E27FC236}">
                <a16:creationId xmlns:a16="http://schemas.microsoft.com/office/drawing/2014/main" id="{7346427C-17FA-8183-E59F-B89B0BF98560}"/>
              </a:ext>
            </a:extLst>
          </p:cNvPr>
          <p:cNvSpPr txBox="1"/>
          <p:nvPr/>
        </p:nvSpPr>
        <p:spPr>
          <a:xfrm>
            <a:off x="7041860" y="5240199"/>
            <a:ext cx="508581" cy="338554"/>
          </a:xfrm>
          <a:prstGeom prst="rect">
            <a:avLst/>
          </a:prstGeom>
          <a:noFill/>
        </p:spPr>
        <p:txBody>
          <a:bodyPr wrap="square" rtlCol="0">
            <a:spAutoFit/>
          </a:bodyPr>
          <a:lstStyle/>
          <a:p>
            <a:r>
              <a:rPr lang="en-US" sz="1600" dirty="0"/>
              <a:t>DR</a:t>
            </a:r>
          </a:p>
        </p:txBody>
      </p:sp>
      <p:sp>
        <p:nvSpPr>
          <p:cNvPr id="61" name="TextBox 60">
            <a:extLst>
              <a:ext uri="{FF2B5EF4-FFF2-40B4-BE49-F238E27FC236}">
                <a16:creationId xmlns:a16="http://schemas.microsoft.com/office/drawing/2014/main" id="{13511A92-C5DC-9ED7-5DF1-34AB9D46CE59}"/>
              </a:ext>
            </a:extLst>
          </p:cNvPr>
          <p:cNvSpPr txBox="1"/>
          <p:nvPr/>
        </p:nvSpPr>
        <p:spPr>
          <a:xfrm>
            <a:off x="7041860" y="5609531"/>
            <a:ext cx="508581" cy="338554"/>
          </a:xfrm>
          <a:prstGeom prst="rect">
            <a:avLst/>
          </a:prstGeom>
          <a:noFill/>
        </p:spPr>
        <p:txBody>
          <a:bodyPr wrap="square" rtlCol="0">
            <a:spAutoFit/>
          </a:bodyPr>
          <a:lstStyle/>
          <a:p>
            <a:r>
              <a:rPr lang="en-US" sz="1600" dirty="0"/>
              <a:t>CR</a:t>
            </a:r>
          </a:p>
        </p:txBody>
      </p:sp>
      <p:sp>
        <p:nvSpPr>
          <p:cNvPr id="62" name="TextBox 61">
            <a:extLst>
              <a:ext uri="{FF2B5EF4-FFF2-40B4-BE49-F238E27FC236}">
                <a16:creationId xmlns:a16="http://schemas.microsoft.com/office/drawing/2014/main" id="{488D93EA-026B-BCFA-0878-799C797022F1}"/>
              </a:ext>
            </a:extLst>
          </p:cNvPr>
          <p:cNvSpPr txBox="1"/>
          <p:nvPr/>
        </p:nvSpPr>
        <p:spPr>
          <a:xfrm>
            <a:off x="7820024" y="5199480"/>
            <a:ext cx="3187992" cy="584775"/>
          </a:xfrm>
          <a:prstGeom prst="rect">
            <a:avLst/>
          </a:prstGeom>
          <a:noFill/>
        </p:spPr>
        <p:txBody>
          <a:bodyPr wrap="square" rtlCol="0">
            <a:spAutoFit/>
          </a:bodyPr>
          <a:lstStyle/>
          <a:p>
            <a:r>
              <a:rPr lang="en-US" sz="1600" dirty="0"/>
              <a:t>Inventory write-down expense</a:t>
            </a:r>
          </a:p>
          <a:p>
            <a:endParaRPr lang="en-US" sz="1600" dirty="0"/>
          </a:p>
        </p:txBody>
      </p:sp>
      <p:sp>
        <p:nvSpPr>
          <p:cNvPr id="63" name="TextBox 62">
            <a:extLst>
              <a:ext uri="{FF2B5EF4-FFF2-40B4-BE49-F238E27FC236}">
                <a16:creationId xmlns:a16="http://schemas.microsoft.com/office/drawing/2014/main" id="{92BC1DD4-B873-20BC-3074-A0F9E3DC2A71}"/>
              </a:ext>
            </a:extLst>
          </p:cNvPr>
          <p:cNvSpPr txBox="1"/>
          <p:nvPr/>
        </p:nvSpPr>
        <p:spPr>
          <a:xfrm>
            <a:off x="7820025" y="5650251"/>
            <a:ext cx="1914525" cy="338554"/>
          </a:xfrm>
          <a:prstGeom prst="rect">
            <a:avLst/>
          </a:prstGeom>
          <a:noFill/>
        </p:spPr>
        <p:txBody>
          <a:bodyPr wrap="square" rtlCol="0">
            <a:spAutoFit/>
          </a:bodyPr>
          <a:lstStyle/>
          <a:p>
            <a:r>
              <a:rPr lang="en-US" sz="1600" dirty="0"/>
              <a:t>Inventory</a:t>
            </a:r>
          </a:p>
        </p:txBody>
      </p:sp>
      <p:sp>
        <p:nvSpPr>
          <p:cNvPr id="64" name="TextBox 63">
            <a:extLst>
              <a:ext uri="{FF2B5EF4-FFF2-40B4-BE49-F238E27FC236}">
                <a16:creationId xmlns:a16="http://schemas.microsoft.com/office/drawing/2014/main" id="{BB15A927-AED2-1600-550F-F99CE77CB97A}"/>
              </a:ext>
            </a:extLst>
          </p:cNvPr>
          <p:cNvSpPr txBox="1"/>
          <p:nvPr/>
        </p:nvSpPr>
        <p:spPr>
          <a:xfrm>
            <a:off x="6096000" y="4739424"/>
            <a:ext cx="4743448" cy="338554"/>
          </a:xfrm>
          <a:prstGeom prst="rect">
            <a:avLst/>
          </a:prstGeom>
          <a:noFill/>
        </p:spPr>
        <p:txBody>
          <a:bodyPr wrap="square" rtlCol="0">
            <a:spAutoFit/>
          </a:bodyPr>
          <a:lstStyle/>
          <a:p>
            <a:pPr marL="285750" indent="-285750">
              <a:buFont typeface="Wingdings" panose="05000000000000000000" pitchFamily="2" charset="2"/>
              <a:buChar char="q"/>
            </a:pPr>
            <a:r>
              <a:rPr lang="en-US" sz="1600" b="1" u="sng" dirty="0">
                <a:solidFill>
                  <a:schemeClr val="accent1"/>
                </a:solidFill>
              </a:rPr>
              <a:t>Write-down inventory “Slow moving items”</a:t>
            </a:r>
          </a:p>
        </p:txBody>
      </p:sp>
    </p:spTree>
    <p:extLst>
      <p:ext uri="{BB962C8B-B14F-4D97-AF65-F5344CB8AC3E}">
        <p14:creationId xmlns:p14="http://schemas.microsoft.com/office/powerpoint/2010/main" val="34263379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506</TotalTime>
  <Words>701</Words>
  <Application>Microsoft Office PowerPoint</Application>
  <PresentationFormat>Widescreen</PresentationFormat>
  <Paragraphs>82</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Calibri Light</vt:lpstr>
      <vt:lpstr>Century Gothic</vt:lpstr>
      <vt:lpstr>Söhne</vt:lpstr>
      <vt:lpstr>Wingdings</vt:lpstr>
      <vt:lpstr>Office Theme</vt:lpstr>
      <vt:lpstr>Inventory</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ahmed.moniemcc@gmail.com</dc:creator>
  <cp:lastModifiedBy>ahmed.moniemcc@gmail.com</cp:lastModifiedBy>
  <cp:revision>4</cp:revision>
  <dcterms:created xsi:type="dcterms:W3CDTF">2023-02-20T16:11:08Z</dcterms:created>
  <dcterms:modified xsi:type="dcterms:W3CDTF">2023-02-23T13:02:22Z</dcterms:modified>
</cp:coreProperties>
</file>