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68" r:id="rId6"/>
    <p:sldId id="259" r:id="rId7"/>
    <p:sldId id="260" r:id="rId8"/>
    <p:sldId id="261" r:id="rId9"/>
    <p:sldId id="262" r:id="rId10"/>
    <p:sldId id="263" r:id="rId11"/>
    <p:sldId id="264" r:id="rId12"/>
    <p:sldId id="265" r:id="rId13"/>
    <p:sldId id="266" r:id="rId14"/>
    <p:sldId id="277" r:id="rId15"/>
    <p:sldId id="278" r:id="rId16"/>
    <p:sldId id="279" r:id="rId17"/>
    <p:sldId id="270" r:id="rId18"/>
    <p:sldId id="269" r:id="rId19"/>
    <p:sldId id="272" r:id="rId20"/>
    <p:sldId id="273" r:id="rId21"/>
    <p:sldId id="274" r:id="rId22"/>
    <p:sldId id="271"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4DFCD-1886-43E3-8641-B79D94B28D46}"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324642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4DFCD-1886-43E3-8641-B79D94B28D46}"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81503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4DFCD-1886-43E3-8641-B79D94B28D46}"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291326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4DFCD-1886-43E3-8641-B79D94B28D46}"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178717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4DFCD-1886-43E3-8641-B79D94B28D46}"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324608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4DFCD-1886-43E3-8641-B79D94B28D46}"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41965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4DFCD-1886-43E3-8641-B79D94B28D46}"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345173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4DFCD-1886-43E3-8641-B79D94B28D46}"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238640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4DFCD-1886-43E3-8641-B79D94B28D46}"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263515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4DFCD-1886-43E3-8641-B79D94B28D46}"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402051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4DFCD-1886-43E3-8641-B79D94B28D46}"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B4C44-FA96-4A6D-B846-5F6412A0FC0D}" type="slidenum">
              <a:rPr lang="en-US" smtClean="0"/>
              <a:t>‹#›</a:t>
            </a:fld>
            <a:endParaRPr lang="en-US"/>
          </a:p>
        </p:txBody>
      </p:sp>
    </p:spTree>
    <p:extLst>
      <p:ext uri="{BB962C8B-B14F-4D97-AF65-F5344CB8AC3E}">
        <p14:creationId xmlns:p14="http://schemas.microsoft.com/office/powerpoint/2010/main" val="369492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4DFCD-1886-43E3-8641-B79D94B28D46}" type="datetimeFigureOut">
              <a:rPr lang="en-US" smtClean="0"/>
              <a:t>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B4C44-FA96-4A6D-B846-5F6412A0FC0D}" type="slidenum">
              <a:rPr lang="en-US" smtClean="0"/>
              <a:t>‹#›</a:t>
            </a:fld>
            <a:endParaRPr lang="en-US"/>
          </a:p>
        </p:txBody>
      </p:sp>
    </p:spTree>
    <p:extLst>
      <p:ext uri="{BB962C8B-B14F-4D97-AF65-F5344CB8AC3E}">
        <p14:creationId xmlns:p14="http://schemas.microsoft.com/office/powerpoint/2010/main" val="351584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0327" y="2244436"/>
            <a:ext cx="2369129" cy="707886"/>
          </a:xfrm>
          <a:prstGeom prst="rect">
            <a:avLst/>
          </a:prstGeom>
          <a:noFill/>
        </p:spPr>
        <p:txBody>
          <a:bodyPr wrap="square" rtlCol="0">
            <a:spAutoFit/>
          </a:bodyPr>
          <a:lstStyle/>
          <a:p>
            <a:r>
              <a:rPr lang="en-US" sz="4000" dirty="0" smtClean="0"/>
              <a:t>ADO.NET</a:t>
            </a:r>
            <a:endParaRPr lang="en-US" sz="4000" dirty="0"/>
          </a:p>
        </p:txBody>
      </p:sp>
      <p:sp>
        <p:nvSpPr>
          <p:cNvPr id="3" name="TextBox 2"/>
          <p:cNvSpPr txBox="1"/>
          <p:nvPr/>
        </p:nvSpPr>
        <p:spPr>
          <a:xfrm>
            <a:off x="3532908" y="2952322"/>
            <a:ext cx="4738255" cy="646331"/>
          </a:xfrm>
          <a:prstGeom prst="rect">
            <a:avLst/>
          </a:prstGeom>
          <a:noFill/>
        </p:spPr>
        <p:txBody>
          <a:bodyPr wrap="square" rtlCol="0">
            <a:spAutoFit/>
          </a:bodyPr>
          <a:lstStyle/>
          <a:p>
            <a:r>
              <a:rPr lang="en-US" sz="3600" dirty="0" smtClean="0">
                <a:solidFill>
                  <a:schemeClr val="bg2">
                    <a:lumMod val="90000"/>
                  </a:schemeClr>
                </a:solidFill>
              </a:rPr>
              <a:t>(ActiveX </a:t>
            </a:r>
            <a:r>
              <a:rPr lang="en-US" sz="3600" dirty="0">
                <a:solidFill>
                  <a:schemeClr val="bg2">
                    <a:lumMod val="90000"/>
                  </a:schemeClr>
                </a:solidFill>
              </a:rPr>
              <a:t>Data </a:t>
            </a:r>
            <a:r>
              <a:rPr lang="en-US" sz="3600" dirty="0" smtClean="0">
                <a:solidFill>
                  <a:schemeClr val="bg2">
                    <a:lumMod val="90000"/>
                  </a:schemeClr>
                </a:solidFill>
              </a:rPr>
              <a:t>Objects)</a:t>
            </a:r>
            <a:endParaRPr lang="en-US" sz="3600" dirty="0">
              <a:solidFill>
                <a:schemeClr val="bg2">
                  <a:lumMod val="90000"/>
                </a:schemeClr>
              </a:solidFill>
            </a:endParaRPr>
          </a:p>
        </p:txBody>
      </p:sp>
    </p:spTree>
    <p:extLst>
      <p:ext uri="{BB962C8B-B14F-4D97-AF65-F5344CB8AC3E}">
        <p14:creationId xmlns:p14="http://schemas.microsoft.com/office/powerpoint/2010/main" val="3998320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32288584"/>
              </p:ext>
            </p:extLst>
          </p:nvPr>
        </p:nvGraphicFramePr>
        <p:xfrm>
          <a:off x="1011383" y="678876"/>
          <a:ext cx="10099962" cy="5381004"/>
        </p:xfrm>
        <a:graphic>
          <a:graphicData uri="http://schemas.openxmlformats.org/drawingml/2006/table">
            <a:tbl>
              <a:tblPr firstRow="1" firstCol="1" bandRow="1">
                <a:tableStyleId>{5C22544A-7EE6-4342-B048-85BDC9FD1C3A}</a:tableStyleId>
              </a:tblPr>
              <a:tblGrid>
                <a:gridCol w="4025724">
                  <a:extLst>
                    <a:ext uri="{9D8B030D-6E8A-4147-A177-3AD203B41FA5}">
                      <a16:colId xmlns:a16="http://schemas.microsoft.com/office/drawing/2014/main" val="2139716219"/>
                    </a:ext>
                  </a:extLst>
                </a:gridCol>
                <a:gridCol w="6074238">
                  <a:extLst>
                    <a:ext uri="{9D8B030D-6E8A-4147-A177-3AD203B41FA5}">
                      <a16:colId xmlns:a16="http://schemas.microsoft.com/office/drawing/2014/main" val="4021968551"/>
                    </a:ext>
                  </a:extLst>
                </a:gridCol>
              </a:tblGrid>
              <a:tr h="472320">
                <a:tc>
                  <a:txBody>
                    <a:bodyPr/>
                    <a:lstStyle/>
                    <a:p>
                      <a:pPr marL="0" marR="0" algn="ctr">
                        <a:lnSpc>
                          <a:spcPct val="107000"/>
                        </a:lnSpc>
                        <a:spcBef>
                          <a:spcPts val="0"/>
                        </a:spcBef>
                        <a:spcAft>
                          <a:spcPts val="1500"/>
                        </a:spcAft>
                      </a:pPr>
                      <a:r>
                        <a:rPr lang="en-US" sz="1800" dirty="0">
                          <a:effectLst/>
                        </a:rPr>
                        <a:t>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891401816"/>
                  </a:ext>
                </a:extLst>
              </a:tr>
              <a:tr h="472320">
                <a:tc>
                  <a:txBody>
                    <a:bodyPr/>
                    <a:lstStyle/>
                    <a:p>
                      <a:pPr marL="0" marR="0" algn="l">
                        <a:lnSpc>
                          <a:spcPct val="107000"/>
                        </a:lnSpc>
                        <a:spcBef>
                          <a:spcPts val="0"/>
                        </a:spcBef>
                        <a:spcAft>
                          <a:spcPts val="1500"/>
                        </a:spcAft>
                      </a:pPr>
                      <a:r>
                        <a:rPr lang="en-US" sz="1800">
                          <a:effectLst/>
                        </a:rPr>
                        <a:t>GetType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Gets the type of the current instance.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693089320"/>
                  </a:ext>
                </a:extLst>
              </a:tr>
              <a:tr h="737860">
                <a:tc>
                  <a:txBody>
                    <a:bodyPr/>
                    <a:lstStyle/>
                    <a:p>
                      <a:pPr marL="0" marR="0" algn="l">
                        <a:lnSpc>
                          <a:spcPct val="107000"/>
                        </a:lnSpc>
                        <a:spcBef>
                          <a:spcPts val="0"/>
                        </a:spcBef>
                        <a:spcAft>
                          <a:spcPts val="1500"/>
                        </a:spcAft>
                      </a:pPr>
                      <a:r>
                        <a:rPr lang="en-US" sz="1800">
                          <a:effectLst/>
                        </a:rPr>
                        <a:t>Merge()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Merges the data with data from another DataSet. This method has different overloaded forms.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86578197"/>
                  </a:ext>
                </a:extLst>
              </a:tr>
              <a:tr h="737860">
                <a:tc>
                  <a:txBody>
                    <a:bodyPr/>
                    <a:lstStyle/>
                    <a:p>
                      <a:pPr marL="0" marR="0" algn="l">
                        <a:lnSpc>
                          <a:spcPct val="107000"/>
                        </a:lnSpc>
                        <a:spcBef>
                          <a:spcPts val="0"/>
                        </a:spcBef>
                        <a:spcAft>
                          <a:spcPts val="1500"/>
                        </a:spcAft>
                      </a:pPr>
                      <a:r>
                        <a:rPr lang="en-US" sz="1800">
                          <a:effectLst/>
                        </a:rPr>
                        <a:t>ReadXML()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Reads an XML schema and data into the DataSet. This method has different overloaded forms.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46421402"/>
                  </a:ext>
                </a:extLst>
              </a:tr>
              <a:tr h="737860">
                <a:tc>
                  <a:txBody>
                    <a:bodyPr/>
                    <a:lstStyle/>
                    <a:p>
                      <a:pPr marL="0" marR="0" algn="l">
                        <a:lnSpc>
                          <a:spcPct val="107000"/>
                        </a:lnSpc>
                        <a:spcBef>
                          <a:spcPts val="0"/>
                        </a:spcBef>
                        <a:spcAft>
                          <a:spcPts val="1500"/>
                        </a:spcAft>
                      </a:pPr>
                      <a:r>
                        <a:rPr lang="en-US" sz="1800">
                          <a:effectLst/>
                        </a:rPr>
                        <a:t>ReadXMLSchema(0)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Reads an XML schema into the DataSet. This method has different overloaded forms.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191094325"/>
                  </a:ext>
                </a:extLst>
              </a:tr>
              <a:tr h="472320">
                <a:tc>
                  <a:txBody>
                    <a:bodyPr/>
                    <a:lstStyle/>
                    <a:p>
                      <a:pPr marL="0" marR="0" algn="l">
                        <a:lnSpc>
                          <a:spcPct val="107000"/>
                        </a:lnSpc>
                        <a:spcBef>
                          <a:spcPts val="0"/>
                        </a:spcBef>
                        <a:spcAft>
                          <a:spcPts val="1500"/>
                        </a:spcAft>
                      </a:pPr>
                      <a:r>
                        <a:rPr lang="en-US" sz="1800">
                          <a:effectLst/>
                        </a:rPr>
                        <a:t>RejectChanges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Rolls back all changes made since the last call to AcceptChanges.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0233883"/>
                  </a:ext>
                </a:extLst>
              </a:tr>
              <a:tr h="737860">
                <a:tc>
                  <a:txBody>
                    <a:bodyPr/>
                    <a:lstStyle/>
                    <a:p>
                      <a:pPr marL="0" marR="0" algn="l">
                        <a:lnSpc>
                          <a:spcPct val="107000"/>
                        </a:lnSpc>
                        <a:spcBef>
                          <a:spcPts val="0"/>
                        </a:spcBef>
                        <a:spcAft>
                          <a:spcPts val="1500"/>
                        </a:spcAft>
                      </a:pPr>
                      <a:r>
                        <a:rPr lang="en-US" sz="1800">
                          <a:effectLst/>
                        </a:rPr>
                        <a:t>WriteXML()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Writes an XML schema and data from the DataSet. This method has different overloaded forms.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683012792"/>
                  </a:ext>
                </a:extLst>
              </a:tr>
              <a:tr h="737860">
                <a:tc>
                  <a:txBody>
                    <a:bodyPr/>
                    <a:lstStyle/>
                    <a:p>
                      <a:pPr marL="0" marR="0" algn="l">
                        <a:lnSpc>
                          <a:spcPct val="107000"/>
                        </a:lnSpc>
                        <a:spcBef>
                          <a:spcPts val="0"/>
                        </a:spcBef>
                        <a:spcAft>
                          <a:spcPts val="1500"/>
                        </a:spcAft>
                      </a:pPr>
                      <a:r>
                        <a:rPr lang="en-US" sz="1800">
                          <a:effectLst/>
                        </a:rPr>
                        <a:t>WriteXMLSchema()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dirty="0">
                          <a:effectLst/>
                        </a:rPr>
                        <a:t>Writes the structure of the DataSet as an XML schema. This method has different overloaded forms.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200518581"/>
                  </a:ext>
                </a:extLst>
              </a:tr>
            </a:tbl>
          </a:graphicData>
        </a:graphic>
      </p:graphicFrame>
    </p:spTree>
    <p:extLst>
      <p:ext uri="{BB962C8B-B14F-4D97-AF65-F5344CB8AC3E}">
        <p14:creationId xmlns:p14="http://schemas.microsoft.com/office/powerpoint/2010/main" val="3698610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710" y="238455"/>
            <a:ext cx="3643744" cy="584775"/>
          </a:xfrm>
          <a:prstGeom prst="rect">
            <a:avLst/>
          </a:prstGeom>
          <a:noFill/>
        </p:spPr>
        <p:txBody>
          <a:bodyPr wrap="square" rtlCol="0">
            <a:spAutoFit/>
          </a:bodyPr>
          <a:lstStyle/>
          <a:p>
            <a:r>
              <a:rPr lang="en-US" sz="3200" dirty="0"/>
              <a:t>The DataTable </a:t>
            </a:r>
            <a:r>
              <a:rPr lang="en-US" sz="3200" dirty="0" smtClean="0"/>
              <a:t>Class</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240900573"/>
              </p:ext>
            </p:extLst>
          </p:nvPr>
        </p:nvGraphicFramePr>
        <p:xfrm>
          <a:off x="789710" y="823230"/>
          <a:ext cx="10668000" cy="5613679"/>
        </p:xfrm>
        <a:graphic>
          <a:graphicData uri="http://schemas.openxmlformats.org/drawingml/2006/table">
            <a:tbl>
              <a:tblPr firstRow="1" firstCol="1" bandRow="1">
                <a:tableStyleId>{5C22544A-7EE6-4342-B048-85BDC9FD1C3A}</a:tableStyleId>
              </a:tblPr>
              <a:tblGrid>
                <a:gridCol w="2921192">
                  <a:extLst>
                    <a:ext uri="{9D8B030D-6E8A-4147-A177-3AD203B41FA5}">
                      <a16:colId xmlns:a16="http://schemas.microsoft.com/office/drawing/2014/main" val="4049808918"/>
                    </a:ext>
                  </a:extLst>
                </a:gridCol>
                <a:gridCol w="7746808">
                  <a:extLst>
                    <a:ext uri="{9D8B030D-6E8A-4147-A177-3AD203B41FA5}">
                      <a16:colId xmlns:a16="http://schemas.microsoft.com/office/drawing/2014/main" val="1686911146"/>
                    </a:ext>
                  </a:extLst>
                </a:gridCol>
              </a:tblGrid>
              <a:tr h="317927">
                <a:tc>
                  <a:txBody>
                    <a:bodyPr/>
                    <a:lstStyle/>
                    <a:p>
                      <a:pPr marL="0" marR="0" algn="ctr">
                        <a:lnSpc>
                          <a:spcPct val="107000"/>
                        </a:lnSpc>
                        <a:spcBef>
                          <a:spcPts val="0"/>
                        </a:spcBef>
                        <a:spcAft>
                          <a:spcPts val="1500"/>
                        </a:spcAft>
                      </a:pPr>
                      <a:r>
                        <a:rPr lang="en-US" sz="1800">
                          <a:effectLst/>
                        </a:rPr>
                        <a:t>Methods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gn="ctr">
                        <a:lnSpc>
                          <a:spcPct val="107000"/>
                        </a:lnSpc>
                        <a:spcBef>
                          <a:spcPts val="0"/>
                        </a:spcBef>
                        <a:spcAft>
                          <a:spcPts val="1500"/>
                        </a:spcAft>
                      </a:pPr>
                      <a:r>
                        <a:rPr lang="en-US" sz="1800" dirty="0">
                          <a:effectLst/>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23572522"/>
                  </a:ext>
                </a:extLst>
              </a:tr>
              <a:tr h="317927">
                <a:tc>
                  <a:txBody>
                    <a:bodyPr/>
                    <a:lstStyle/>
                    <a:p>
                      <a:pPr marL="0" marR="0">
                        <a:lnSpc>
                          <a:spcPct val="107000"/>
                        </a:lnSpc>
                        <a:spcBef>
                          <a:spcPts val="0"/>
                        </a:spcBef>
                        <a:spcAft>
                          <a:spcPts val="1500"/>
                        </a:spcAft>
                      </a:pPr>
                      <a:r>
                        <a:rPr lang="en-US" sz="1800">
                          <a:effectLst/>
                        </a:rPr>
                        <a:t>AcceptChanges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a:effectLst/>
                        </a:rPr>
                        <a:t>Commits all changes since the last AcceptChanges.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2311304503"/>
                  </a:ext>
                </a:extLst>
              </a:tr>
              <a:tr h="317927">
                <a:tc>
                  <a:txBody>
                    <a:bodyPr/>
                    <a:lstStyle/>
                    <a:p>
                      <a:pPr marL="0" marR="0">
                        <a:lnSpc>
                          <a:spcPct val="107000"/>
                        </a:lnSpc>
                        <a:spcBef>
                          <a:spcPts val="0"/>
                        </a:spcBef>
                        <a:spcAft>
                          <a:spcPts val="1500"/>
                        </a:spcAft>
                      </a:pPr>
                      <a:r>
                        <a:rPr lang="en-US" sz="1800">
                          <a:effectLst/>
                        </a:rPr>
                        <a:t>Clear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a:effectLst/>
                        </a:rPr>
                        <a:t>Clears all data from the table.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4254142555"/>
                  </a:ext>
                </a:extLst>
              </a:tr>
              <a:tr h="496666">
                <a:tc>
                  <a:txBody>
                    <a:bodyPr/>
                    <a:lstStyle/>
                    <a:p>
                      <a:pPr marL="0" marR="0">
                        <a:lnSpc>
                          <a:spcPct val="107000"/>
                        </a:lnSpc>
                        <a:spcBef>
                          <a:spcPts val="0"/>
                        </a:spcBef>
                        <a:spcAft>
                          <a:spcPts val="1500"/>
                        </a:spcAft>
                      </a:pPr>
                      <a:r>
                        <a:rPr lang="en-US" sz="1800">
                          <a:effectLst/>
                        </a:rPr>
                        <a:t>GetChanges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a:effectLst/>
                        </a:rPr>
                        <a:t>Returns a copy of the DataTable with all changes made since the AcceptChanges method was called.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459329857"/>
                  </a:ext>
                </a:extLst>
              </a:tr>
              <a:tr h="317927">
                <a:tc>
                  <a:txBody>
                    <a:bodyPr/>
                    <a:lstStyle/>
                    <a:p>
                      <a:pPr marL="0" marR="0">
                        <a:lnSpc>
                          <a:spcPct val="107000"/>
                        </a:lnSpc>
                        <a:spcBef>
                          <a:spcPts val="0"/>
                        </a:spcBef>
                        <a:spcAft>
                          <a:spcPts val="1500"/>
                        </a:spcAft>
                      </a:pPr>
                      <a:r>
                        <a:rPr lang="en-US" sz="1800">
                          <a:effectLst/>
                        </a:rPr>
                        <a:t>GetErrors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a:effectLst/>
                        </a:rPr>
                        <a:t>Returns an array of rows with errors.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3383927404"/>
                  </a:ext>
                </a:extLst>
              </a:tr>
              <a:tr h="317927">
                <a:tc>
                  <a:txBody>
                    <a:bodyPr/>
                    <a:lstStyle/>
                    <a:p>
                      <a:pPr marL="0" marR="0">
                        <a:lnSpc>
                          <a:spcPct val="107000"/>
                        </a:lnSpc>
                        <a:spcBef>
                          <a:spcPts val="0"/>
                        </a:spcBef>
                        <a:spcAft>
                          <a:spcPts val="1500"/>
                        </a:spcAft>
                      </a:pPr>
                      <a:r>
                        <a:rPr lang="en-US" sz="1800">
                          <a:effectLst/>
                        </a:rPr>
                        <a:t>ImportRows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a:effectLst/>
                        </a:rPr>
                        <a:t>Copies a new row into the table.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3534225701"/>
                  </a:ext>
                </a:extLst>
              </a:tr>
              <a:tr h="496666">
                <a:tc>
                  <a:txBody>
                    <a:bodyPr/>
                    <a:lstStyle/>
                    <a:p>
                      <a:pPr marL="0" marR="0">
                        <a:lnSpc>
                          <a:spcPct val="107000"/>
                        </a:lnSpc>
                        <a:spcBef>
                          <a:spcPts val="0"/>
                        </a:spcBef>
                        <a:spcAft>
                          <a:spcPts val="1500"/>
                        </a:spcAft>
                      </a:pPr>
                      <a:r>
                        <a:rPr lang="en-US" sz="1800">
                          <a:effectLst/>
                        </a:rPr>
                        <a:t>LoadDataRow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a:effectLst/>
                        </a:rPr>
                        <a:t>Finds and updates a specific row, or creates a new one, if not found any.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892345974"/>
                  </a:ext>
                </a:extLst>
              </a:tr>
              <a:tr h="317927">
                <a:tc>
                  <a:txBody>
                    <a:bodyPr/>
                    <a:lstStyle/>
                    <a:p>
                      <a:pPr marL="0" marR="0">
                        <a:lnSpc>
                          <a:spcPct val="107000"/>
                        </a:lnSpc>
                        <a:spcBef>
                          <a:spcPts val="0"/>
                        </a:spcBef>
                        <a:spcAft>
                          <a:spcPts val="1500"/>
                        </a:spcAft>
                      </a:pPr>
                      <a:r>
                        <a:rPr lang="en-US" sz="1800">
                          <a:effectLst/>
                        </a:rPr>
                        <a:t>Merge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a:effectLst/>
                        </a:rPr>
                        <a:t>Merges the table with another DataTable.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4034484862"/>
                  </a:ext>
                </a:extLst>
              </a:tr>
              <a:tr h="317927">
                <a:tc>
                  <a:txBody>
                    <a:bodyPr/>
                    <a:lstStyle/>
                    <a:p>
                      <a:pPr marL="0" marR="0">
                        <a:lnSpc>
                          <a:spcPct val="107000"/>
                        </a:lnSpc>
                        <a:spcBef>
                          <a:spcPts val="0"/>
                        </a:spcBef>
                        <a:spcAft>
                          <a:spcPts val="1500"/>
                        </a:spcAft>
                      </a:pPr>
                      <a:r>
                        <a:rPr lang="en-US" sz="1800">
                          <a:effectLst/>
                        </a:rPr>
                        <a:t>NewRow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dirty="0">
                          <a:effectLst/>
                        </a:rPr>
                        <a:t>Creates a new DataRow.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1047981833"/>
                  </a:ext>
                </a:extLst>
              </a:tr>
              <a:tr h="496666">
                <a:tc>
                  <a:txBody>
                    <a:bodyPr/>
                    <a:lstStyle/>
                    <a:p>
                      <a:pPr marL="0" marR="0">
                        <a:lnSpc>
                          <a:spcPct val="107000"/>
                        </a:lnSpc>
                        <a:spcBef>
                          <a:spcPts val="0"/>
                        </a:spcBef>
                        <a:spcAft>
                          <a:spcPts val="1500"/>
                        </a:spcAft>
                      </a:pPr>
                      <a:r>
                        <a:rPr lang="en-US" sz="1800">
                          <a:effectLst/>
                        </a:rPr>
                        <a:t>RejectChanges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a:effectLst/>
                        </a:rPr>
                        <a:t>Rolls back all changes made since the last call to AcceptChanges.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3688928972"/>
                  </a:ext>
                </a:extLst>
              </a:tr>
              <a:tr h="317927">
                <a:tc>
                  <a:txBody>
                    <a:bodyPr/>
                    <a:lstStyle/>
                    <a:p>
                      <a:pPr marL="0" marR="0">
                        <a:lnSpc>
                          <a:spcPct val="107000"/>
                        </a:lnSpc>
                        <a:spcBef>
                          <a:spcPts val="0"/>
                        </a:spcBef>
                        <a:spcAft>
                          <a:spcPts val="1500"/>
                        </a:spcAft>
                      </a:pPr>
                      <a:r>
                        <a:rPr lang="en-US" sz="1800">
                          <a:effectLst/>
                        </a:rPr>
                        <a:t>Reset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a:effectLst/>
                        </a:rPr>
                        <a:t>Resets the table to its original state.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2232142732"/>
                  </a:ext>
                </a:extLst>
              </a:tr>
              <a:tr h="317927">
                <a:tc>
                  <a:txBody>
                    <a:bodyPr/>
                    <a:lstStyle/>
                    <a:p>
                      <a:pPr marL="0" marR="0">
                        <a:lnSpc>
                          <a:spcPct val="107000"/>
                        </a:lnSpc>
                        <a:spcBef>
                          <a:spcPts val="0"/>
                        </a:spcBef>
                        <a:spcAft>
                          <a:spcPts val="1500"/>
                        </a:spcAft>
                      </a:pPr>
                      <a:r>
                        <a:rPr lang="en-US" sz="1800">
                          <a:effectLst/>
                        </a:rPr>
                        <a:t>Select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tc>
                  <a:txBody>
                    <a:bodyPr/>
                    <a:lstStyle/>
                    <a:p>
                      <a:pPr marL="0" marR="0">
                        <a:lnSpc>
                          <a:spcPct val="107000"/>
                        </a:lnSpc>
                        <a:spcBef>
                          <a:spcPts val="0"/>
                        </a:spcBef>
                        <a:spcAft>
                          <a:spcPts val="1500"/>
                        </a:spcAft>
                      </a:pPr>
                      <a:r>
                        <a:rPr lang="en-US" sz="1800" dirty="0">
                          <a:effectLst/>
                        </a:rPr>
                        <a:t>Returns an array of DataRow objects.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9594" marR="69594" marT="69594" marB="69594"/>
                </a:tc>
                <a:extLst>
                  <a:ext uri="{0D108BD9-81ED-4DB2-BD59-A6C34878D82A}">
                    <a16:rowId xmlns:a16="http://schemas.microsoft.com/office/drawing/2014/main" val="3118227547"/>
                  </a:ext>
                </a:extLst>
              </a:tr>
            </a:tbl>
          </a:graphicData>
        </a:graphic>
      </p:graphicFrame>
    </p:spTree>
    <p:extLst>
      <p:ext uri="{BB962C8B-B14F-4D97-AF65-F5344CB8AC3E}">
        <p14:creationId xmlns:p14="http://schemas.microsoft.com/office/powerpoint/2010/main" val="1646373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8874" y="207818"/>
            <a:ext cx="3713018" cy="584775"/>
          </a:xfrm>
          <a:prstGeom prst="rect">
            <a:avLst/>
          </a:prstGeom>
          <a:noFill/>
        </p:spPr>
        <p:txBody>
          <a:bodyPr wrap="square" rtlCol="0">
            <a:spAutoFit/>
          </a:bodyPr>
          <a:lstStyle/>
          <a:p>
            <a:r>
              <a:rPr lang="en-US" sz="3200" dirty="0"/>
              <a:t>The DataRow </a:t>
            </a:r>
            <a:r>
              <a:rPr lang="en-US" sz="3200" dirty="0" smtClean="0"/>
              <a:t>Class</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213288346"/>
              </p:ext>
            </p:extLst>
          </p:nvPr>
        </p:nvGraphicFramePr>
        <p:xfrm>
          <a:off x="193966" y="972701"/>
          <a:ext cx="5084616" cy="4319733"/>
        </p:xfrm>
        <a:graphic>
          <a:graphicData uri="http://schemas.openxmlformats.org/drawingml/2006/table">
            <a:tbl>
              <a:tblPr firstRow="1" firstCol="1" bandRow="1">
                <a:tableStyleId>{5C22544A-7EE6-4342-B048-85BDC9FD1C3A}</a:tableStyleId>
              </a:tblPr>
              <a:tblGrid>
                <a:gridCol w="1392307">
                  <a:extLst>
                    <a:ext uri="{9D8B030D-6E8A-4147-A177-3AD203B41FA5}">
                      <a16:colId xmlns:a16="http://schemas.microsoft.com/office/drawing/2014/main" val="1933442022"/>
                    </a:ext>
                  </a:extLst>
                </a:gridCol>
                <a:gridCol w="3692309">
                  <a:extLst>
                    <a:ext uri="{9D8B030D-6E8A-4147-A177-3AD203B41FA5}">
                      <a16:colId xmlns:a16="http://schemas.microsoft.com/office/drawing/2014/main" val="3464042723"/>
                    </a:ext>
                  </a:extLst>
                </a:gridCol>
              </a:tblGrid>
              <a:tr h="763444">
                <a:tc>
                  <a:txBody>
                    <a:bodyPr/>
                    <a:lstStyle/>
                    <a:p>
                      <a:pPr marL="0" marR="0" algn="ctr">
                        <a:lnSpc>
                          <a:spcPct val="107000"/>
                        </a:lnSpc>
                        <a:spcBef>
                          <a:spcPts val="0"/>
                        </a:spcBef>
                        <a:spcAft>
                          <a:spcPts val="1500"/>
                        </a:spcAft>
                      </a:pPr>
                      <a:r>
                        <a:rPr lang="en-US" sz="1800">
                          <a:effectLst/>
                        </a:rPr>
                        <a:t>Properties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531365346"/>
                  </a:ext>
                </a:extLst>
              </a:tr>
              <a:tr h="763444">
                <a:tc>
                  <a:txBody>
                    <a:bodyPr/>
                    <a:lstStyle/>
                    <a:p>
                      <a:pPr marL="0" marR="0">
                        <a:lnSpc>
                          <a:spcPct val="107000"/>
                        </a:lnSpc>
                        <a:spcBef>
                          <a:spcPts val="0"/>
                        </a:spcBef>
                        <a:spcAft>
                          <a:spcPts val="1500"/>
                        </a:spcAft>
                      </a:pPr>
                      <a:r>
                        <a:rPr lang="en-US" sz="1800">
                          <a:effectLst/>
                        </a:rPr>
                        <a:t>HasErrors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a:effectLst/>
                        </a:rPr>
                        <a:t>Indicates if there are any errors.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127777351"/>
                  </a:ext>
                </a:extLst>
              </a:tr>
              <a:tr h="1265957">
                <a:tc>
                  <a:txBody>
                    <a:bodyPr/>
                    <a:lstStyle/>
                    <a:p>
                      <a:pPr marL="0" marR="0">
                        <a:lnSpc>
                          <a:spcPct val="107000"/>
                        </a:lnSpc>
                        <a:spcBef>
                          <a:spcPts val="0"/>
                        </a:spcBef>
                        <a:spcAft>
                          <a:spcPts val="1500"/>
                        </a:spcAft>
                      </a:pPr>
                      <a:r>
                        <a:rPr lang="en-US" sz="1800">
                          <a:effectLst/>
                        </a:rPr>
                        <a:t>Items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dirty="0">
                          <a:effectLst/>
                        </a:rPr>
                        <a:t>Gets or sets the data stored in a specific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170297518"/>
                  </a:ext>
                </a:extLst>
              </a:tr>
              <a:tr h="763444">
                <a:tc>
                  <a:txBody>
                    <a:bodyPr/>
                    <a:lstStyle/>
                    <a:p>
                      <a:pPr marL="0" marR="0">
                        <a:lnSpc>
                          <a:spcPct val="107000"/>
                        </a:lnSpc>
                        <a:spcBef>
                          <a:spcPts val="0"/>
                        </a:spcBef>
                        <a:spcAft>
                          <a:spcPts val="1500"/>
                        </a:spcAft>
                      </a:pPr>
                      <a:r>
                        <a:rPr lang="en-US" sz="1800">
                          <a:effectLst/>
                        </a:rPr>
                        <a:t>ItemArrays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a:effectLst/>
                        </a:rPr>
                        <a:t>Gets or sets all the values for the row.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559693000"/>
                  </a:ext>
                </a:extLst>
              </a:tr>
              <a:tr h="763444">
                <a:tc>
                  <a:txBody>
                    <a:bodyPr/>
                    <a:lstStyle/>
                    <a:p>
                      <a:pPr marL="0" marR="0">
                        <a:lnSpc>
                          <a:spcPct val="107000"/>
                        </a:lnSpc>
                        <a:spcBef>
                          <a:spcPts val="0"/>
                        </a:spcBef>
                        <a:spcAft>
                          <a:spcPts val="1500"/>
                        </a:spcAft>
                      </a:pPr>
                      <a:r>
                        <a:rPr lang="en-US" sz="1800">
                          <a:effectLst/>
                        </a:rPr>
                        <a:t>Table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dirty="0">
                          <a:effectLst/>
                        </a:rPr>
                        <a:t>Returns the parent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69298569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37985142"/>
              </p:ext>
            </p:extLst>
          </p:nvPr>
        </p:nvGraphicFramePr>
        <p:xfrm>
          <a:off x="5469515" y="972701"/>
          <a:ext cx="6296025" cy="5045964"/>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3556817867"/>
                    </a:ext>
                  </a:extLst>
                </a:gridCol>
                <a:gridCol w="4572000">
                  <a:extLst>
                    <a:ext uri="{9D8B030D-6E8A-4147-A177-3AD203B41FA5}">
                      <a16:colId xmlns:a16="http://schemas.microsoft.com/office/drawing/2014/main" val="2811504419"/>
                    </a:ext>
                  </a:extLst>
                </a:gridCol>
              </a:tblGrid>
              <a:tr h="228288">
                <a:tc>
                  <a:txBody>
                    <a:bodyPr/>
                    <a:lstStyle/>
                    <a:p>
                      <a:pPr marL="0" marR="0" algn="ctr">
                        <a:lnSpc>
                          <a:spcPct val="107000"/>
                        </a:lnSpc>
                        <a:spcBef>
                          <a:spcPts val="0"/>
                        </a:spcBef>
                        <a:spcAft>
                          <a:spcPts val="1500"/>
                        </a:spcAft>
                      </a:pPr>
                      <a:r>
                        <a:rPr lang="en-US" sz="1800">
                          <a:effectLst/>
                        </a:rPr>
                        <a:t>Methods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131286679"/>
                  </a:ext>
                </a:extLst>
              </a:tr>
              <a:tr h="0">
                <a:tc>
                  <a:txBody>
                    <a:bodyPr/>
                    <a:lstStyle/>
                    <a:p>
                      <a:pPr marL="0" marR="0">
                        <a:lnSpc>
                          <a:spcPct val="107000"/>
                        </a:lnSpc>
                        <a:spcBef>
                          <a:spcPts val="0"/>
                        </a:spcBef>
                        <a:spcAft>
                          <a:spcPts val="1500"/>
                        </a:spcAft>
                      </a:pPr>
                      <a:r>
                        <a:rPr lang="en-US" sz="1800">
                          <a:effectLst/>
                        </a:rPr>
                        <a:t>AcceptChanges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a:effectLst/>
                        </a:rPr>
                        <a:t>Accepts all changes made since this method was called.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587098940"/>
                  </a:ext>
                </a:extLst>
              </a:tr>
              <a:tr h="0">
                <a:tc>
                  <a:txBody>
                    <a:bodyPr/>
                    <a:lstStyle/>
                    <a:p>
                      <a:pPr marL="0" marR="0">
                        <a:lnSpc>
                          <a:spcPct val="107000"/>
                        </a:lnSpc>
                        <a:spcBef>
                          <a:spcPts val="0"/>
                        </a:spcBef>
                        <a:spcAft>
                          <a:spcPts val="1500"/>
                        </a:spcAft>
                      </a:pPr>
                      <a:r>
                        <a:rPr lang="en-US" sz="1800">
                          <a:effectLst/>
                        </a:rPr>
                        <a:t>BeginEdit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a:effectLst/>
                        </a:rPr>
                        <a:t>Begins edit operation.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75698324"/>
                  </a:ext>
                </a:extLst>
              </a:tr>
              <a:tr h="0">
                <a:tc>
                  <a:txBody>
                    <a:bodyPr/>
                    <a:lstStyle/>
                    <a:p>
                      <a:pPr marL="0" marR="0">
                        <a:lnSpc>
                          <a:spcPct val="107000"/>
                        </a:lnSpc>
                        <a:spcBef>
                          <a:spcPts val="0"/>
                        </a:spcBef>
                        <a:spcAft>
                          <a:spcPts val="1500"/>
                        </a:spcAft>
                      </a:pPr>
                      <a:r>
                        <a:rPr lang="en-US" sz="1800">
                          <a:effectLst/>
                        </a:rPr>
                        <a:t>CancelEdit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a:effectLst/>
                        </a:rPr>
                        <a:t>Cancels edit operation.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840578148"/>
                  </a:ext>
                </a:extLst>
              </a:tr>
              <a:tr h="0">
                <a:tc>
                  <a:txBody>
                    <a:bodyPr/>
                    <a:lstStyle/>
                    <a:p>
                      <a:pPr marL="0" marR="0">
                        <a:lnSpc>
                          <a:spcPct val="107000"/>
                        </a:lnSpc>
                        <a:spcBef>
                          <a:spcPts val="0"/>
                        </a:spcBef>
                        <a:spcAft>
                          <a:spcPts val="1500"/>
                        </a:spcAft>
                      </a:pPr>
                      <a:r>
                        <a:rPr lang="en-US" sz="1800">
                          <a:effectLst/>
                        </a:rPr>
                        <a:t>Delete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dirty="0">
                          <a:effectLst/>
                        </a:rPr>
                        <a:t>Deletes the DataRow.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68284175"/>
                  </a:ext>
                </a:extLst>
              </a:tr>
              <a:tr h="0">
                <a:tc>
                  <a:txBody>
                    <a:bodyPr/>
                    <a:lstStyle/>
                    <a:p>
                      <a:pPr marL="0" marR="0">
                        <a:lnSpc>
                          <a:spcPct val="107000"/>
                        </a:lnSpc>
                        <a:spcBef>
                          <a:spcPts val="0"/>
                        </a:spcBef>
                        <a:spcAft>
                          <a:spcPts val="1500"/>
                        </a:spcAft>
                      </a:pPr>
                      <a:r>
                        <a:rPr lang="en-US" sz="1800">
                          <a:effectLst/>
                        </a:rPr>
                        <a:t>EndEdit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a:effectLst/>
                        </a:rPr>
                        <a:t>Ends the edit operation.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76844829"/>
                  </a:ext>
                </a:extLst>
              </a:tr>
              <a:tr h="0">
                <a:tc>
                  <a:txBody>
                    <a:bodyPr/>
                    <a:lstStyle/>
                    <a:p>
                      <a:pPr marL="0" marR="0">
                        <a:lnSpc>
                          <a:spcPct val="107000"/>
                        </a:lnSpc>
                        <a:spcBef>
                          <a:spcPts val="0"/>
                        </a:spcBef>
                        <a:spcAft>
                          <a:spcPts val="1500"/>
                        </a:spcAft>
                      </a:pPr>
                      <a:r>
                        <a:rPr lang="en-US" sz="1800">
                          <a:effectLst/>
                        </a:rPr>
                        <a:t>GetChildRows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a:effectLst/>
                        </a:rPr>
                        <a:t>Gets the child rows of this row.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506677127"/>
                  </a:ext>
                </a:extLst>
              </a:tr>
              <a:tr h="0">
                <a:tc>
                  <a:txBody>
                    <a:bodyPr/>
                    <a:lstStyle/>
                    <a:p>
                      <a:pPr marL="0" marR="0">
                        <a:lnSpc>
                          <a:spcPct val="107000"/>
                        </a:lnSpc>
                        <a:spcBef>
                          <a:spcPts val="0"/>
                        </a:spcBef>
                        <a:spcAft>
                          <a:spcPts val="1500"/>
                        </a:spcAft>
                      </a:pPr>
                      <a:r>
                        <a:rPr lang="en-US" sz="1800">
                          <a:effectLst/>
                        </a:rPr>
                        <a:t>GetParentRow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a:effectLst/>
                        </a:rPr>
                        <a:t>Gets the parent row.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875195691"/>
                  </a:ext>
                </a:extLst>
              </a:tr>
              <a:tr h="0">
                <a:tc>
                  <a:txBody>
                    <a:bodyPr/>
                    <a:lstStyle/>
                    <a:p>
                      <a:pPr marL="0" marR="0">
                        <a:lnSpc>
                          <a:spcPct val="107000"/>
                        </a:lnSpc>
                        <a:spcBef>
                          <a:spcPts val="0"/>
                        </a:spcBef>
                        <a:spcAft>
                          <a:spcPts val="1500"/>
                        </a:spcAft>
                      </a:pPr>
                      <a:r>
                        <a:rPr lang="en-US" sz="1800">
                          <a:effectLst/>
                        </a:rPr>
                        <a:t>GetParentRows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dirty="0">
                          <a:effectLst/>
                        </a:rPr>
                        <a:t>Gets parent rows of DataRow object.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957026218"/>
                  </a:ext>
                </a:extLst>
              </a:tr>
              <a:tr h="0">
                <a:tc>
                  <a:txBody>
                    <a:bodyPr/>
                    <a:lstStyle/>
                    <a:p>
                      <a:pPr marL="0" marR="0">
                        <a:lnSpc>
                          <a:spcPct val="107000"/>
                        </a:lnSpc>
                        <a:spcBef>
                          <a:spcPts val="0"/>
                        </a:spcBef>
                        <a:spcAft>
                          <a:spcPts val="1500"/>
                        </a:spcAft>
                      </a:pPr>
                      <a:r>
                        <a:rPr lang="en-US" sz="1800">
                          <a:effectLst/>
                        </a:rPr>
                        <a:t>RejectChanges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dirty="0">
                          <a:effectLst/>
                        </a:rPr>
                        <a:t>Rolls back all changes made since the last call to </a:t>
                      </a:r>
                      <a:r>
                        <a:rPr lang="en-US" sz="1800" dirty="0" err="1">
                          <a:effectLst/>
                        </a:rPr>
                        <a:t>AcceptChanges</a:t>
                      </a: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20241073"/>
                  </a:ext>
                </a:extLst>
              </a:tr>
            </a:tbl>
          </a:graphicData>
        </a:graphic>
      </p:graphicFrame>
    </p:spTree>
    <p:extLst>
      <p:ext uri="{BB962C8B-B14F-4D97-AF65-F5344CB8AC3E}">
        <p14:creationId xmlns:p14="http://schemas.microsoft.com/office/powerpoint/2010/main" val="38885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9490" y="2660073"/>
            <a:ext cx="4211782" cy="584775"/>
          </a:xfrm>
          <a:prstGeom prst="rect">
            <a:avLst/>
          </a:prstGeom>
          <a:noFill/>
        </p:spPr>
        <p:txBody>
          <a:bodyPr wrap="square" rtlCol="0">
            <a:spAutoFit/>
          </a:bodyPr>
          <a:lstStyle/>
          <a:p>
            <a:r>
              <a:rPr lang="en-US" sz="3200" dirty="0" smtClean="0"/>
              <a:t>Move to code samples</a:t>
            </a:r>
            <a:endParaRPr lang="en-US" sz="3200" dirty="0"/>
          </a:p>
        </p:txBody>
      </p:sp>
    </p:spTree>
    <p:extLst>
      <p:ext uri="{BB962C8B-B14F-4D97-AF65-F5344CB8AC3E}">
        <p14:creationId xmlns:p14="http://schemas.microsoft.com/office/powerpoint/2010/main" val="3885442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396836" y="1272432"/>
            <a:ext cx="678872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a:rPr>
              <a:t>create </a:t>
            </a:r>
            <a:r>
              <a:rPr kumimoji="0" lang="en-US" altLang="en-US" sz="1400" b="0" i="0" u="none" strike="noStrike" cap="none" normalizeH="0" baseline="0" dirty="0" err="1" smtClean="0">
                <a:ln>
                  <a:noFill/>
                </a:ln>
                <a:solidFill>
                  <a:schemeClr val="tx1"/>
                </a:solidFill>
                <a:effectLst/>
                <a:latin typeface="Arial Unicode MS"/>
              </a:rPr>
              <a:t>proc</a:t>
            </a:r>
            <a:r>
              <a:rPr kumimoji="0" lang="en-US" altLang="en-US" sz="1400" b="0" i="0" u="none" strike="noStrike" cap="none" normalizeH="0" baseline="0" dirty="0" smtClean="0">
                <a:ln>
                  <a:noFill/>
                </a:ln>
                <a:solidFill>
                  <a:schemeClr val="tx1"/>
                </a:solidFill>
                <a:effectLst/>
                <a:latin typeface="Arial Unicode MS"/>
              </a:rPr>
              <a:t> </a:t>
            </a:r>
            <a:r>
              <a:rPr kumimoji="0" lang="en-US" altLang="en-US" sz="1400" b="0" i="0" u="none" strike="noStrike" cap="none" normalizeH="0" baseline="0" dirty="0" err="1" smtClean="0">
                <a:ln>
                  <a:noFill/>
                </a:ln>
                <a:solidFill>
                  <a:schemeClr val="tx1"/>
                </a:solidFill>
                <a:effectLst/>
                <a:latin typeface="Arial Unicode MS"/>
              </a:rPr>
              <a:t>data_ins</a:t>
            </a:r>
            <a:r>
              <a:rPr kumimoji="0" lang="en-US" altLang="en-US" sz="1400" b="0" i="0" u="none" strike="noStrike" cap="none" normalizeH="0" baseline="0" dirty="0" smtClean="0">
                <a:ln>
                  <a:noFill/>
                </a:ln>
                <a:solidFill>
                  <a:schemeClr val="tx1"/>
                </a:solidFill>
                <a:effectLst/>
                <a:latin typeface="Arial Unicode MS"/>
              </a:rPr>
              <a:t>( @name varchar(100),@age </a:t>
            </a:r>
            <a:r>
              <a:rPr kumimoji="0" lang="en-US" altLang="en-US" sz="1400" b="0" i="0" u="none" strike="noStrike" cap="none" normalizeH="0" baseline="0" dirty="0" err="1" smtClean="0">
                <a:ln>
                  <a:noFill/>
                </a:ln>
                <a:solidFill>
                  <a:schemeClr val="tx1"/>
                </a:solidFill>
                <a:effectLst/>
                <a:latin typeface="Arial Unicode MS"/>
              </a:rPr>
              <a:t>int</a:t>
            </a:r>
            <a:r>
              <a:rPr kumimoji="0" lang="en-US" altLang="en-US" sz="1400" b="0" i="0" u="none" strike="noStrike" cap="none" normalizeH="0" baseline="0" dirty="0" smtClean="0">
                <a:ln>
                  <a:noFill/>
                </a:ln>
                <a:solidFill>
                  <a:schemeClr val="tx1"/>
                </a:solidFill>
                <a:effectLst/>
                <a:latin typeface="Arial Unicode MS"/>
              </a:rPr>
              <a:t>) as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a:rPr>
              <a:t> insert into </a:t>
            </a:r>
            <a:r>
              <a:rPr kumimoji="0" lang="en-US" altLang="en-US" sz="1400" b="0" i="0" u="none" strike="noStrike" cap="none" normalizeH="0" baseline="0" dirty="0" err="1" smtClean="0">
                <a:ln>
                  <a:noFill/>
                </a:ln>
                <a:solidFill>
                  <a:schemeClr val="tx1"/>
                </a:solidFill>
                <a:effectLst/>
                <a:latin typeface="Arial Unicode MS"/>
              </a:rPr>
              <a:t>emp</a:t>
            </a:r>
            <a:r>
              <a:rPr kumimoji="0" lang="en-US" altLang="en-US" sz="1400" b="0" i="0" u="none" strike="noStrike" cap="none" normalizeH="0" baseline="0" dirty="0" smtClean="0">
                <a:ln>
                  <a:noFill/>
                </a:ln>
                <a:solidFill>
                  <a:schemeClr val="tx1"/>
                </a:solidFill>
                <a:effectLst/>
                <a:latin typeface="Arial Unicode MS"/>
              </a:rPr>
              <a:t> values( @name, @age)</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384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0036" y="263237"/>
            <a:ext cx="9836727" cy="6463308"/>
          </a:xfrm>
          <a:prstGeom prst="rect">
            <a:avLst/>
          </a:prstGeom>
          <a:noFill/>
        </p:spPr>
        <p:txBody>
          <a:bodyPr wrap="square" rtlCol="0">
            <a:spAutoFit/>
          </a:bodyPr>
          <a:lstStyle/>
          <a:p>
            <a:r>
              <a:rPr lang="en-US" dirty="0"/>
              <a:t>//Take input from the controls</a:t>
            </a:r>
          </a:p>
          <a:p>
            <a:r>
              <a:rPr lang="en-US" dirty="0"/>
              <a:t>        string name = TextBox1.Text;</a:t>
            </a:r>
          </a:p>
          <a:p>
            <a:r>
              <a:rPr lang="en-US" dirty="0"/>
              <a:t>        </a:t>
            </a:r>
            <a:r>
              <a:rPr lang="en-US" dirty="0" err="1"/>
              <a:t>int</a:t>
            </a:r>
            <a:r>
              <a:rPr lang="en-US" dirty="0"/>
              <a:t> age = Convert.ToInt32(TextBox2.Text);</a:t>
            </a:r>
          </a:p>
          <a:p>
            <a:endParaRPr lang="en-US" dirty="0"/>
          </a:p>
          <a:p>
            <a:r>
              <a:rPr lang="en-US" dirty="0"/>
              <a:t>        //Create connection and open it.</a:t>
            </a:r>
          </a:p>
          <a:p>
            <a:r>
              <a:rPr lang="en-US" dirty="0"/>
              <a:t>        </a:t>
            </a:r>
            <a:r>
              <a:rPr lang="en-US" dirty="0" err="1"/>
              <a:t>SqlConnection</a:t>
            </a:r>
            <a:r>
              <a:rPr lang="en-US" dirty="0"/>
              <a:t> con = new </a:t>
            </a:r>
            <a:r>
              <a:rPr lang="en-US" dirty="0" err="1"/>
              <a:t>SqlConnection</a:t>
            </a:r>
            <a:r>
              <a:rPr lang="en-US" dirty="0"/>
              <a:t>("connection string of your system");</a:t>
            </a:r>
          </a:p>
          <a:p>
            <a:r>
              <a:rPr lang="en-US" dirty="0"/>
              <a:t>        </a:t>
            </a:r>
            <a:r>
              <a:rPr lang="en-US" dirty="0" err="1"/>
              <a:t>con.Open</a:t>
            </a:r>
            <a:r>
              <a:rPr lang="en-US" dirty="0"/>
              <a:t>();</a:t>
            </a:r>
          </a:p>
          <a:p>
            <a:endParaRPr lang="en-US" dirty="0"/>
          </a:p>
          <a:p>
            <a:r>
              <a:rPr lang="en-US" dirty="0"/>
              <a:t>        //create command object to pass the connection and other information</a:t>
            </a:r>
          </a:p>
          <a:p>
            <a:r>
              <a:rPr lang="en-US" dirty="0"/>
              <a:t>        </a:t>
            </a:r>
            <a:r>
              <a:rPr lang="en-US" dirty="0" err="1"/>
              <a:t>SqlCommand</a:t>
            </a:r>
            <a:r>
              <a:rPr lang="en-US" dirty="0"/>
              <a:t> </a:t>
            </a:r>
            <a:r>
              <a:rPr lang="en-US" dirty="0" err="1"/>
              <a:t>cmd</a:t>
            </a:r>
            <a:r>
              <a:rPr lang="en-US" dirty="0"/>
              <a:t> = new </a:t>
            </a:r>
            <a:r>
              <a:rPr lang="en-US" dirty="0" err="1"/>
              <a:t>SqlCommand</a:t>
            </a:r>
            <a:r>
              <a:rPr lang="en-US" dirty="0"/>
              <a:t>();</a:t>
            </a:r>
          </a:p>
          <a:p>
            <a:r>
              <a:rPr lang="en-US" dirty="0"/>
              <a:t>        </a:t>
            </a:r>
            <a:r>
              <a:rPr lang="en-US" dirty="0" err="1"/>
              <a:t>cmd.Connection</a:t>
            </a:r>
            <a:r>
              <a:rPr lang="en-US" dirty="0"/>
              <a:t> = con;</a:t>
            </a:r>
          </a:p>
          <a:p>
            <a:endParaRPr lang="en-US" dirty="0"/>
          </a:p>
          <a:p>
            <a:r>
              <a:rPr lang="en-US" dirty="0"/>
              <a:t>        //set command type as stored procedure</a:t>
            </a:r>
          </a:p>
          <a:p>
            <a:r>
              <a:rPr lang="en-US" dirty="0"/>
              <a:t>        </a:t>
            </a:r>
            <a:r>
              <a:rPr lang="en-US" dirty="0" err="1"/>
              <a:t>cmd.CommandType</a:t>
            </a:r>
            <a:r>
              <a:rPr lang="en-US" dirty="0"/>
              <a:t> = </a:t>
            </a:r>
            <a:r>
              <a:rPr lang="en-US" dirty="0" err="1"/>
              <a:t>CommandType.StoredProcedure</a:t>
            </a:r>
            <a:r>
              <a:rPr lang="en-US" dirty="0"/>
              <a:t>;</a:t>
            </a:r>
          </a:p>
          <a:p>
            <a:endParaRPr lang="en-US" dirty="0"/>
          </a:p>
          <a:p>
            <a:r>
              <a:rPr lang="en-US" dirty="0"/>
              <a:t>        //pass the stored procedure name</a:t>
            </a:r>
          </a:p>
          <a:p>
            <a:r>
              <a:rPr lang="en-US" dirty="0"/>
              <a:t>        </a:t>
            </a:r>
            <a:r>
              <a:rPr lang="en-US" dirty="0" err="1"/>
              <a:t>cmd.CommandText</a:t>
            </a:r>
            <a:r>
              <a:rPr lang="en-US" dirty="0"/>
              <a:t> = "</a:t>
            </a:r>
            <a:r>
              <a:rPr lang="en-US" dirty="0" err="1"/>
              <a:t>data_ins</a:t>
            </a:r>
            <a:r>
              <a:rPr lang="en-US" dirty="0"/>
              <a:t>";</a:t>
            </a:r>
          </a:p>
          <a:p>
            <a:endParaRPr lang="en-US" dirty="0"/>
          </a:p>
          <a:p>
            <a:r>
              <a:rPr lang="en-US" dirty="0"/>
              <a:t>        //pass the parameter to stored procedure</a:t>
            </a:r>
          </a:p>
          <a:p>
            <a:r>
              <a:rPr lang="en-US" dirty="0"/>
              <a:t>        </a:t>
            </a:r>
            <a:r>
              <a:rPr lang="en-US" dirty="0" err="1"/>
              <a:t>cmd.Parameters.Add</a:t>
            </a:r>
            <a:r>
              <a:rPr lang="en-US" dirty="0"/>
              <a:t>(new </a:t>
            </a:r>
            <a:r>
              <a:rPr lang="en-US" dirty="0" err="1"/>
              <a:t>SqlParameter</a:t>
            </a:r>
            <a:r>
              <a:rPr lang="en-US" dirty="0"/>
              <a:t>("@name",</a:t>
            </a:r>
            <a:r>
              <a:rPr lang="en-US" dirty="0" err="1"/>
              <a:t>SqlDbType.VarChar</a:t>
            </a:r>
            <a:r>
              <a:rPr lang="en-US" dirty="0"/>
              <a:t>)).Value=name;</a:t>
            </a:r>
          </a:p>
          <a:p>
            <a:r>
              <a:rPr lang="en-US" dirty="0"/>
              <a:t>        </a:t>
            </a:r>
            <a:r>
              <a:rPr lang="en-US" dirty="0" err="1"/>
              <a:t>cmd.Parameters.Add</a:t>
            </a:r>
            <a:r>
              <a:rPr lang="en-US" dirty="0"/>
              <a:t>(new </a:t>
            </a:r>
            <a:r>
              <a:rPr lang="en-US" dirty="0" err="1"/>
              <a:t>SqlParameter</a:t>
            </a:r>
            <a:r>
              <a:rPr lang="en-US" dirty="0"/>
              <a:t>("@age",</a:t>
            </a:r>
            <a:r>
              <a:rPr lang="en-US" dirty="0" err="1"/>
              <a:t>SqlDbType.Int</a:t>
            </a:r>
            <a:r>
              <a:rPr lang="en-US" dirty="0"/>
              <a:t>)).Value=age;</a:t>
            </a:r>
          </a:p>
          <a:p>
            <a:endParaRPr lang="en-US" dirty="0"/>
          </a:p>
          <a:p>
            <a:r>
              <a:rPr lang="en-US" dirty="0"/>
              <a:t>       </a:t>
            </a:r>
          </a:p>
        </p:txBody>
      </p:sp>
    </p:spTree>
    <p:extLst>
      <p:ext uri="{BB962C8B-B14F-4D97-AF65-F5344CB8AC3E}">
        <p14:creationId xmlns:p14="http://schemas.microsoft.com/office/powerpoint/2010/main" val="426414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8582" y="928255"/>
            <a:ext cx="8395854" cy="4801314"/>
          </a:xfrm>
          <a:prstGeom prst="rect">
            <a:avLst/>
          </a:prstGeom>
          <a:noFill/>
        </p:spPr>
        <p:txBody>
          <a:bodyPr wrap="square" rtlCol="0">
            <a:spAutoFit/>
          </a:bodyPr>
          <a:lstStyle/>
          <a:p>
            <a:r>
              <a:rPr lang="en-US" dirty="0"/>
              <a:t> //Execute the query</a:t>
            </a:r>
          </a:p>
          <a:p>
            <a:r>
              <a:rPr lang="en-US" dirty="0"/>
              <a:t>        </a:t>
            </a:r>
            <a:r>
              <a:rPr lang="en-US" dirty="0" err="1"/>
              <a:t>int</a:t>
            </a:r>
            <a:r>
              <a:rPr lang="en-US" dirty="0"/>
              <a:t> res = </a:t>
            </a:r>
            <a:r>
              <a:rPr lang="en-US" dirty="0" err="1"/>
              <a:t>cmd.ExecuteNonQuery</a:t>
            </a:r>
            <a:r>
              <a:rPr lang="en-US" dirty="0"/>
              <a:t>();</a:t>
            </a:r>
          </a:p>
          <a:p>
            <a:r>
              <a:rPr lang="en-US" dirty="0"/>
              <a:t>        </a:t>
            </a:r>
            <a:r>
              <a:rPr lang="en-US" dirty="0" err="1"/>
              <a:t>con.Close</a:t>
            </a:r>
            <a:r>
              <a:rPr lang="en-US" dirty="0"/>
              <a:t>();</a:t>
            </a:r>
          </a:p>
          <a:p>
            <a:r>
              <a:rPr lang="en-US" dirty="0"/>
              <a:t>        if (res &gt; 0)</a:t>
            </a:r>
          </a:p>
          <a:p>
            <a:r>
              <a:rPr lang="en-US" dirty="0"/>
              <a:t>        {</a:t>
            </a:r>
          </a:p>
          <a:p>
            <a:endParaRPr lang="en-US" dirty="0"/>
          </a:p>
          <a:p>
            <a:r>
              <a:rPr lang="en-US" dirty="0"/>
              <a:t>            </a:t>
            </a:r>
            <a:r>
              <a:rPr lang="en-US" dirty="0" err="1"/>
              <a:t>Response.Write</a:t>
            </a:r>
            <a:r>
              <a:rPr lang="en-US" dirty="0"/>
              <a:t>("Data Inserted Successfully");</a:t>
            </a:r>
          </a:p>
          <a:p>
            <a:endParaRPr lang="en-US" dirty="0"/>
          </a:p>
          <a:p>
            <a:endParaRPr lang="en-US" dirty="0"/>
          </a:p>
          <a:p>
            <a:r>
              <a:rPr lang="en-US" dirty="0"/>
              <a:t>        }</a:t>
            </a:r>
          </a:p>
          <a:p>
            <a:r>
              <a:rPr lang="en-US" dirty="0"/>
              <a:t>        else</a:t>
            </a:r>
          </a:p>
          <a:p>
            <a:r>
              <a:rPr lang="en-US" dirty="0"/>
              <a:t>        {</a:t>
            </a:r>
          </a:p>
          <a:p>
            <a:endParaRPr lang="en-US" dirty="0"/>
          </a:p>
          <a:p>
            <a:r>
              <a:rPr lang="en-US" dirty="0"/>
              <a:t>            </a:t>
            </a:r>
            <a:r>
              <a:rPr lang="en-US" dirty="0" err="1"/>
              <a:t>Response.Write</a:t>
            </a:r>
            <a:r>
              <a:rPr lang="en-US" dirty="0"/>
              <a:t>("Data Not Inserted!!!! Try Again");</a:t>
            </a:r>
          </a:p>
          <a:p>
            <a:r>
              <a:rPr lang="en-US" dirty="0"/>
              <a:t>        </a:t>
            </a:r>
          </a:p>
          <a:p>
            <a:r>
              <a:rPr lang="en-US" dirty="0"/>
              <a:t>        }</a:t>
            </a:r>
          </a:p>
          <a:p>
            <a:endParaRPr lang="en-US" dirty="0"/>
          </a:p>
        </p:txBody>
      </p:sp>
    </p:spTree>
    <p:extLst>
      <p:ext uri="{BB962C8B-B14F-4D97-AF65-F5344CB8AC3E}">
        <p14:creationId xmlns:p14="http://schemas.microsoft.com/office/powerpoint/2010/main" val="1715271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wo-tier Vs Three-tier Architecture | by Gacheru Evan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19" y="152400"/>
            <a:ext cx="10725764" cy="670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229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 is .NET 3-Tier Architecture?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3637" y="1114280"/>
            <a:ext cx="4794131" cy="45799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6361" y="903377"/>
            <a:ext cx="7273637" cy="4524315"/>
          </a:xfrm>
          <a:prstGeom prst="rect">
            <a:avLst/>
          </a:prstGeom>
        </p:spPr>
        <p:txBody>
          <a:bodyPr wrap="square">
            <a:spAutoFit/>
          </a:bodyPr>
          <a:lstStyle/>
          <a:p>
            <a:pPr marL="342900" indent="-342900" algn="just" fontAlgn="base">
              <a:buAutoNum type="arabicPeriod"/>
            </a:pPr>
            <a:r>
              <a:rPr lang="en-US" b="1" dirty="0" smtClean="0"/>
              <a:t>Presentation Layer</a:t>
            </a:r>
          </a:p>
          <a:p>
            <a:pPr algn="just" fontAlgn="base"/>
            <a:endParaRPr lang="en-US" b="1" dirty="0"/>
          </a:p>
          <a:p>
            <a:pPr marL="285750" indent="-285750" fontAlgn="base">
              <a:buFont typeface="Wingdings" panose="05000000000000000000" pitchFamily="2" charset="2"/>
              <a:buChar char="Ø"/>
            </a:pPr>
            <a:r>
              <a:rPr lang="en-US" dirty="0"/>
              <a:t>This is the top layer of architecture. The topmost level of application is the user interface</a:t>
            </a:r>
            <a:r>
              <a:rPr lang="en-US" dirty="0" smtClean="0"/>
              <a:t>.</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smtClean="0"/>
              <a:t> </a:t>
            </a:r>
            <a:r>
              <a:rPr lang="en-US" dirty="0"/>
              <a:t>It is related to the user interface that is what the user sees. </a:t>
            </a:r>
            <a:endParaRPr lang="en-US" dirty="0" smtClean="0"/>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smtClean="0"/>
              <a:t>The </a:t>
            </a:r>
            <a:r>
              <a:rPr lang="en-US" dirty="0"/>
              <a:t>main function of this layer is to translate tasks and results in something which the user can understand</a:t>
            </a:r>
            <a:r>
              <a:rPr lang="en-US" dirty="0" smtClean="0"/>
              <a:t>.</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smtClean="0"/>
              <a:t> </a:t>
            </a:r>
            <a:r>
              <a:rPr lang="en-US" dirty="0"/>
              <a:t>It contains pages like web forms, windows form where data is presented to the user and use to take input from the user. </a:t>
            </a:r>
            <a:endParaRPr lang="en-US" dirty="0" smtClean="0"/>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smtClean="0"/>
              <a:t>The </a:t>
            </a:r>
            <a:r>
              <a:rPr lang="en-US" dirty="0"/>
              <a:t>presentation layer is the most important layer because it is the one that the user sees and good UI attracts the user and this layer should be designed properly.</a:t>
            </a:r>
            <a:endParaRPr lang="en-US" b="0" i="0" dirty="0">
              <a:effectLst/>
            </a:endParaRPr>
          </a:p>
        </p:txBody>
      </p:sp>
    </p:spTree>
    <p:extLst>
      <p:ext uri="{BB962C8B-B14F-4D97-AF65-F5344CB8AC3E}">
        <p14:creationId xmlns:p14="http://schemas.microsoft.com/office/powerpoint/2010/main" val="125321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3" y="289677"/>
            <a:ext cx="7218218" cy="5632311"/>
          </a:xfrm>
          <a:prstGeom prst="rect">
            <a:avLst/>
          </a:prstGeom>
        </p:spPr>
        <p:txBody>
          <a:bodyPr wrap="square">
            <a:spAutoFit/>
          </a:bodyPr>
          <a:lstStyle/>
          <a:p>
            <a:pPr algn="just" fontAlgn="base"/>
            <a:r>
              <a:rPr lang="en-US" b="1" dirty="0"/>
              <a:t>2. Business </a:t>
            </a:r>
            <a:r>
              <a:rPr lang="en-US" b="1" dirty="0" smtClean="0"/>
              <a:t>Layer</a:t>
            </a:r>
          </a:p>
          <a:p>
            <a:pPr marL="285750" indent="-285750" algn="just" fontAlgn="base">
              <a:buFont typeface="Wingdings" panose="05000000000000000000" pitchFamily="2" charset="2"/>
              <a:buChar char="Ø"/>
            </a:pPr>
            <a:endParaRPr lang="en-US" b="1" dirty="0"/>
          </a:p>
          <a:p>
            <a:pPr marL="285750" indent="-285750" fontAlgn="base">
              <a:buFont typeface="Wingdings" panose="05000000000000000000" pitchFamily="2" charset="2"/>
              <a:buChar char="Ø"/>
            </a:pPr>
            <a:r>
              <a:rPr lang="en-US" dirty="0"/>
              <a:t>This is the middle layer of architecture. This layer involves C# classes and logical calculations and operations are performed under this layer. </a:t>
            </a:r>
            <a:endParaRPr lang="en-US" dirty="0" smtClean="0"/>
          </a:p>
          <a:p>
            <a:pPr marL="285750" indent="-285750" fontAlgn="base">
              <a:buFont typeface="Wingdings" panose="05000000000000000000" pitchFamily="2" charset="2"/>
              <a:buChar char="Ø"/>
            </a:pPr>
            <a:endParaRPr lang="en-US" dirty="0" smtClean="0"/>
          </a:p>
          <a:p>
            <a:pPr marL="285750" indent="-285750" fontAlgn="base">
              <a:buFont typeface="Wingdings" panose="05000000000000000000" pitchFamily="2" charset="2"/>
              <a:buChar char="Ø"/>
            </a:pPr>
            <a:r>
              <a:rPr lang="en-US" dirty="0" smtClean="0"/>
              <a:t>It </a:t>
            </a:r>
            <a:r>
              <a:rPr lang="en-US" dirty="0"/>
              <a:t>processes the command, makes logical decisions and perform calculations. </a:t>
            </a:r>
            <a:endParaRPr lang="en-US" dirty="0" smtClean="0"/>
          </a:p>
          <a:p>
            <a:pPr marL="285750" indent="-285750" fontAlgn="base">
              <a:buFont typeface="Wingdings" panose="05000000000000000000" pitchFamily="2" charset="2"/>
              <a:buChar char="Ø"/>
            </a:pPr>
            <a:endParaRPr lang="en-US" dirty="0" smtClean="0"/>
          </a:p>
          <a:p>
            <a:pPr marL="285750" indent="-285750" fontAlgn="base">
              <a:buFont typeface="Wingdings" panose="05000000000000000000" pitchFamily="2" charset="2"/>
              <a:buChar char="Ø"/>
            </a:pPr>
            <a:r>
              <a:rPr lang="en-US" dirty="0" smtClean="0"/>
              <a:t>It </a:t>
            </a:r>
            <a:r>
              <a:rPr lang="en-US" dirty="0"/>
              <a:t>also acts as a middleware between two surrounded layers that is presentation and data layer. </a:t>
            </a:r>
            <a:endParaRPr lang="en-US" dirty="0" smtClean="0"/>
          </a:p>
          <a:p>
            <a:pPr marL="285750" indent="-285750" fontAlgn="base">
              <a:buFont typeface="Wingdings" panose="05000000000000000000" pitchFamily="2" charset="2"/>
              <a:buChar char="Ø"/>
            </a:pPr>
            <a:endParaRPr lang="en-US" dirty="0" smtClean="0"/>
          </a:p>
          <a:p>
            <a:pPr marL="285750" indent="-285750" fontAlgn="base">
              <a:buFont typeface="Wingdings" panose="05000000000000000000" pitchFamily="2" charset="2"/>
              <a:buChar char="Ø"/>
            </a:pPr>
            <a:r>
              <a:rPr lang="en-US" dirty="0" smtClean="0"/>
              <a:t>It </a:t>
            </a:r>
            <a:r>
              <a:rPr lang="en-US" dirty="0"/>
              <a:t>processes data between these two layers. This layer implements business logic and calculations. </a:t>
            </a:r>
            <a:endParaRPr lang="en-US" dirty="0" smtClean="0"/>
          </a:p>
          <a:p>
            <a:pPr marL="285750" indent="-285750" fontAlgn="base">
              <a:buFont typeface="Wingdings" panose="05000000000000000000" pitchFamily="2" charset="2"/>
              <a:buChar char="Ø"/>
            </a:pPr>
            <a:endParaRPr lang="en-US" dirty="0" smtClean="0"/>
          </a:p>
          <a:p>
            <a:pPr marL="285750" indent="-285750" fontAlgn="base">
              <a:buFont typeface="Wingdings" panose="05000000000000000000" pitchFamily="2" charset="2"/>
              <a:buChar char="Ø"/>
            </a:pPr>
            <a:r>
              <a:rPr lang="en-US" dirty="0" smtClean="0"/>
              <a:t>This </a:t>
            </a:r>
            <a:r>
              <a:rPr lang="en-US" dirty="0"/>
              <a:t>layer also validates the input conditions before calling a method from the data layer</a:t>
            </a:r>
            <a:r>
              <a:rPr lang="en-US" dirty="0" smtClean="0"/>
              <a:t>.</a:t>
            </a:r>
          </a:p>
          <a:p>
            <a:pPr marL="285750" indent="-285750" fontAlgn="base">
              <a:buFont typeface="Wingdings" panose="05000000000000000000" pitchFamily="2" charset="2"/>
              <a:buChar char="Ø"/>
            </a:pPr>
            <a:endParaRPr lang="en-US" dirty="0" smtClean="0"/>
          </a:p>
          <a:p>
            <a:pPr marL="285750" indent="-285750" fontAlgn="base">
              <a:buFont typeface="Wingdings" panose="05000000000000000000" pitchFamily="2" charset="2"/>
              <a:buChar char="Ø"/>
            </a:pPr>
            <a:r>
              <a:rPr lang="en-US" dirty="0" smtClean="0"/>
              <a:t>This </a:t>
            </a:r>
            <a:r>
              <a:rPr lang="en-US" dirty="0"/>
              <a:t>ensures the data input is correct before proceeding, and can often ensure that the outputs are correct as well. This validation of input is called business rules.</a:t>
            </a:r>
            <a:endParaRPr lang="en-US" b="0" i="0" dirty="0">
              <a:effectLst/>
            </a:endParaRPr>
          </a:p>
        </p:txBody>
      </p:sp>
      <p:pic>
        <p:nvPicPr>
          <p:cNvPr id="4098" name="Picture 2" descr="3-Tier Architecture in ASP.Net(C#) - Abdus Sat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588" y="466468"/>
            <a:ext cx="4346412" cy="592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4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182" y="155138"/>
            <a:ext cx="10515600" cy="2031325"/>
          </a:xfrm>
          <a:prstGeom prst="rect">
            <a:avLst/>
          </a:prstGeom>
        </p:spPr>
        <p:txBody>
          <a:bodyPr wrap="square">
            <a:spAutoFit/>
          </a:bodyPr>
          <a:lstStyle/>
          <a:p>
            <a:pPr marL="285750" indent="-285750">
              <a:buFont typeface="Wingdings" panose="05000000000000000000" pitchFamily="2" charset="2"/>
              <a:buChar char="ü"/>
            </a:pPr>
            <a:r>
              <a:rPr lang="en-US" dirty="0"/>
              <a:t>ADO.NET is a set of classes (a framework) to interact with data sources such as databases and XML files</a:t>
            </a:r>
            <a:r>
              <a:rPr lang="en-US" dirty="0" smtClean="0"/>
              <a: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 </a:t>
            </a:r>
            <a:r>
              <a:rPr lang="en-US" dirty="0"/>
              <a:t>ADO is the acronym for ActiveX Data Objects. It allows us to connect to underlying data or databases</a:t>
            </a:r>
            <a:r>
              <a:rPr lang="en-US" dirty="0" smtClean="0"/>
              <a: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 </a:t>
            </a:r>
            <a:r>
              <a:rPr lang="en-US" dirty="0"/>
              <a:t>It has classes and methods to retrieve and manipulate data</a:t>
            </a:r>
            <a:r>
              <a:rPr lang="en-US" dirty="0" smtClean="0"/>
              <a:t>.</a:t>
            </a:r>
            <a:r>
              <a:rPr lang="en-US" dirty="0"/>
              <a:t> </a:t>
            </a:r>
          </a:p>
          <a:p>
            <a:pPr algn="just"/>
            <a:endParaRPr lang="en-US" b="0" i="0" dirty="0" smtClean="0">
              <a:solidFill>
                <a:srgbClr val="000000"/>
              </a:solidFill>
              <a:effectLst/>
              <a:latin typeface="Arial" panose="020B0604020202020204" pitchFamily="34" charset="0"/>
            </a:endParaRPr>
          </a:p>
          <a:p>
            <a:pPr algn="just"/>
            <a:r>
              <a:rPr lang="en-US" b="0" i="0" dirty="0" smtClean="0">
                <a:solidFill>
                  <a:srgbClr val="000000"/>
                </a:solidFill>
                <a:effectLst/>
                <a:latin typeface="Arial" panose="020B0604020202020204" pitchFamily="34" charset="0"/>
              </a:rPr>
              <a:t>The following figure shows the ADO.NET objects at a glance:</a:t>
            </a:r>
            <a:endParaRPr lang="en-US" b="0" i="0" dirty="0">
              <a:solidFill>
                <a:srgbClr val="000000"/>
              </a:solidFill>
              <a:effectLst/>
              <a:latin typeface="Arial" panose="020B0604020202020204" pitchFamily="34" charset="0"/>
            </a:endParaRPr>
          </a:p>
        </p:txBody>
      </p:sp>
      <p:pic>
        <p:nvPicPr>
          <p:cNvPr id="1026" name="Picture 2" descr="ADO.Net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793" y="2186463"/>
            <a:ext cx="6342207" cy="452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32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SP With Arka | ASP.NET | C# | MS SQL Server | MVC | JQuery ..."/>
          <p:cNvPicPr>
            <a:picLocks noChangeAspect="1" noChangeArrowheads="1"/>
          </p:cNvPicPr>
          <p:nvPr/>
        </p:nvPicPr>
        <p:blipFill rotWithShape="1">
          <a:blip r:embed="rId2">
            <a:extLst>
              <a:ext uri="{28A0092B-C50C-407E-A947-70E740481C1C}">
                <a14:useLocalDpi xmlns:a14="http://schemas.microsoft.com/office/drawing/2010/main" val="0"/>
              </a:ext>
            </a:extLst>
          </a:blip>
          <a:srcRect l="13954" r="15645"/>
          <a:stretch/>
        </p:blipFill>
        <p:spPr bwMode="auto">
          <a:xfrm>
            <a:off x="6998566" y="293974"/>
            <a:ext cx="5193434" cy="58435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0328" y="570729"/>
            <a:ext cx="6096000" cy="3693319"/>
          </a:xfrm>
          <a:prstGeom prst="rect">
            <a:avLst/>
          </a:prstGeom>
        </p:spPr>
        <p:txBody>
          <a:bodyPr>
            <a:spAutoFit/>
          </a:bodyPr>
          <a:lstStyle/>
          <a:p>
            <a:pPr algn="just" fontAlgn="base"/>
            <a:r>
              <a:rPr lang="en-US" b="1" dirty="0"/>
              <a:t>3. Data </a:t>
            </a:r>
            <a:r>
              <a:rPr lang="en-US" b="1" dirty="0" smtClean="0"/>
              <a:t>Layer</a:t>
            </a:r>
          </a:p>
          <a:p>
            <a:pPr algn="just" fontAlgn="base"/>
            <a:endParaRPr lang="en-US" b="1" dirty="0"/>
          </a:p>
          <a:p>
            <a:pPr marL="285750" indent="-285750" fontAlgn="base">
              <a:buFont typeface="Wingdings" panose="05000000000000000000" pitchFamily="2" charset="2"/>
              <a:buChar char="Ø"/>
            </a:pPr>
            <a:r>
              <a:rPr lang="en-US" dirty="0"/>
              <a:t>This layer is used to connect the business layer to the database or data source</a:t>
            </a:r>
            <a:r>
              <a:rPr lang="en-US" dirty="0" smtClean="0"/>
              <a:t>.</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smtClean="0"/>
              <a:t> </a:t>
            </a:r>
            <a:r>
              <a:rPr lang="en-US" dirty="0"/>
              <a:t>It contains methods which are used to perform operations on database like insert, delete, update, etc. </a:t>
            </a:r>
            <a:endParaRPr lang="en-US" dirty="0" smtClean="0"/>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smtClean="0"/>
              <a:t>This </a:t>
            </a:r>
            <a:r>
              <a:rPr lang="en-US" dirty="0"/>
              <a:t>layer contains stored procedures which are used to query database. </a:t>
            </a:r>
            <a:endParaRPr lang="en-US" dirty="0" smtClean="0"/>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smtClean="0"/>
              <a:t>Hence </a:t>
            </a:r>
            <a:r>
              <a:rPr lang="en-US" dirty="0"/>
              <a:t>this layer establishes a connection with the database and performs functions on the database.</a:t>
            </a:r>
            <a:endParaRPr lang="en-US" b="0" i="0" dirty="0">
              <a:effectLst/>
            </a:endParaRPr>
          </a:p>
        </p:txBody>
      </p:sp>
    </p:spTree>
    <p:extLst>
      <p:ext uri="{BB962C8B-B14F-4D97-AF65-F5344CB8AC3E}">
        <p14:creationId xmlns:p14="http://schemas.microsoft.com/office/powerpoint/2010/main" val="177833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345" y="141699"/>
            <a:ext cx="11499273" cy="6186309"/>
          </a:xfrm>
          <a:prstGeom prst="rect">
            <a:avLst/>
          </a:prstGeom>
        </p:spPr>
        <p:txBody>
          <a:bodyPr wrap="square">
            <a:spAutoFit/>
          </a:bodyPr>
          <a:lstStyle/>
          <a:p>
            <a:pPr fontAlgn="base"/>
            <a:r>
              <a:rPr lang="en-US" b="1" dirty="0"/>
              <a:t>Advantages</a:t>
            </a:r>
            <a:r>
              <a:rPr lang="en-US" b="1" dirty="0" smtClean="0"/>
              <a:t>:</a:t>
            </a:r>
          </a:p>
          <a:p>
            <a:pPr fontAlgn="base"/>
            <a:endParaRPr lang="en-US" dirty="0"/>
          </a:p>
          <a:p>
            <a:pPr marL="285750" indent="-285750" fontAlgn="base">
              <a:buFont typeface="Wingdings" panose="05000000000000000000" pitchFamily="2" charset="2"/>
              <a:buChar char="Ø"/>
            </a:pPr>
            <a:r>
              <a:rPr lang="en-US" dirty="0"/>
              <a:t>Updation to new graphical environments is easier and faster</a:t>
            </a:r>
            <a:r>
              <a:rPr lang="en-US" dirty="0" smtClean="0"/>
              <a:t>.</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Easy to maintain large and complex projects</a:t>
            </a:r>
            <a:r>
              <a:rPr lang="en-US" dirty="0" smtClean="0"/>
              <a:t>.</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It provides logical separation between presentation layer, business layer and data layer</a:t>
            </a:r>
            <a:r>
              <a:rPr lang="en-US" dirty="0" smtClean="0"/>
              <a:t>.</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By introducing application layer between data and presentation layer, it provides more security to database layer hence data will be more secure</a:t>
            </a:r>
            <a:r>
              <a:rPr lang="en-US" dirty="0" smtClean="0"/>
              <a:t>.</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You can hide unnecessary methods from the business layer in the presentation layer</a:t>
            </a:r>
            <a:r>
              <a:rPr lang="en-US" dirty="0" smtClean="0"/>
              <a:t>.</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Data provider queries can be easily updated and OOP’s concept can be easily applied on project</a:t>
            </a:r>
            <a:r>
              <a:rPr lang="en-US" dirty="0" smtClean="0"/>
              <a:t>.</a:t>
            </a:r>
          </a:p>
          <a:p>
            <a:pPr fontAlgn="base">
              <a:buFont typeface="Arial" panose="020B0604020202020204" pitchFamily="34" charset="0"/>
              <a:buChar char="•"/>
            </a:pPr>
            <a:endParaRPr lang="en-US" dirty="0"/>
          </a:p>
          <a:p>
            <a:pPr fontAlgn="base"/>
            <a:r>
              <a:rPr lang="en-US" b="1" dirty="0"/>
              <a:t>Disadvantages</a:t>
            </a:r>
            <a:r>
              <a:rPr lang="en-US" b="1" dirty="0" smtClean="0"/>
              <a:t>:</a:t>
            </a:r>
          </a:p>
          <a:p>
            <a:pPr fontAlgn="base"/>
            <a:endParaRPr lang="en-US" dirty="0"/>
          </a:p>
          <a:p>
            <a:pPr marL="285750" indent="-285750" fontAlgn="base">
              <a:buFont typeface="Wingdings" panose="05000000000000000000" pitchFamily="2" charset="2"/>
              <a:buChar char="q"/>
            </a:pPr>
            <a:r>
              <a:rPr lang="en-US" dirty="0"/>
              <a:t>It is more complex than simple client-server architecture</a:t>
            </a:r>
            <a:r>
              <a:rPr lang="en-US" dirty="0" smtClean="0"/>
              <a:t>.</a:t>
            </a:r>
          </a:p>
          <a:p>
            <a:pPr marL="285750" indent="-285750" fontAlgn="base">
              <a:buFont typeface="Wingdings" panose="05000000000000000000" pitchFamily="2" charset="2"/>
              <a:buChar char="q"/>
            </a:pPr>
            <a:endParaRPr lang="en-US" dirty="0"/>
          </a:p>
          <a:p>
            <a:pPr marL="285750" indent="-285750" fontAlgn="base">
              <a:buFont typeface="Wingdings" panose="05000000000000000000" pitchFamily="2" charset="2"/>
              <a:buChar char="q"/>
            </a:pPr>
            <a:r>
              <a:rPr lang="en-US" dirty="0"/>
              <a:t>It is difficult to build and time consuming</a:t>
            </a:r>
            <a:r>
              <a:rPr lang="en-US" dirty="0" smtClean="0"/>
              <a:t>.</a:t>
            </a:r>
          </a:p>
          <a:p>
            <a:pPr marL="285750" indent="-285750" fontAlgn="base">
              <a:buFont typeface="Wingdings" panose="05000000000000000000" pitchFamily="2" charset="2"/>
              <a:buChar char="q"/>
            </a:pPr>
            <a:endParaRPr lang="en-US" dirty="0"/>
          </a:p>
          <a:p>
            <a:pPr marL="285750" indent="-285750" fontAlgn="base">
              <a:buFont typeface="Wingdings" panose="05000000000000000000" pitchFamily="2" charset="2"/>
              <a:buChar char="q"/>
            </a:pPr>
            <a:r>
              <a:rPr lang="en-US" dirty="0"/>
              <a:t>User should have good knowledge of object-oriented concepts.</a:t>
            </a:r>
            <a:endParaRPr lang="en-US" b="0" i="0" dirty="0">
              <a:effectLst/>
            </a:endParaRPr>
          </a:p>
        </p:txBody>
      </p:sp>
    </p:spTree>
    <p:extLst>
      <p:ext uri="{BB962C8B-B14F-4D97-AF65-F5344CB8AC3E}">
        <p14:creationId xmlns:p14="http://schemas.microsoft.com/office/powerpoint/2010/main" val="1048131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3-tier architectur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6" y="562119"/>
            <a:ext cx="10210799" cy="5676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689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70408" y="124691"/>
            <a:ext cx="11578245" cy="2031325"/>
          </a:xfrm>
          <a:prstGeom prst="rect">
            <a:avLst/>
          </a:prstGeom>
          <a:noFill/>
        </p:spPr>
        <p:txBody>
          <a:bodyPr wrap="square" rtlCol="0">
            <a:spAutoFit/>
          </a:bodyPr>
          <a:lstStyle/>
          <a:p>
            <a:r>
              <a:rPr lang="en-US" b="1" dirty="0"/>
              <a:t>C# ADO.NET Connection String </a:t>
            </a:r>
            <a:endParaRPr lang="en-US" b="1" dirty="0" smtClean="0"/>
          </a:p>
          <a:p>
            <a:endParaRPr lang="en-US" b="1" dirty="0"/>
          </a:p>
          <a:p>
            <a:pPr marL="285750" indent="-285750">
              <a:buFont typeface="Wingdings" panose="05000000000000000000" pitchFamily="2" charset="2"/>
              <a:buChar char="v"/>
            </a:pPr>
            <a:r>
              <a:rPr lang="en-US" dirty="0"/>
              <a:t>Connection String is a normal String representation which contains Database connection information to establish the connection between Database and the Application. </a:t>
            </a: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The </a:t>
            </a:r>
            <a:r>
              <a:rPr lang="en-US" dirty="0"/>
              <a:t>Connection String includes parameters such as the name of the driver, Server name and Database name , as well as security information such as user name and password.</a:t>
            </a:r>
          </a:p>
        </p:txBody>
      </p:sp>
      <p:sp>
        <p:nvSpPr>
          <p:cNvPr id="3" name="TextBox 2"/>
          <p:cNvSpPr txBox="1"/>
          <p:nvPr/>
        </p:nvSpPr>
        <p:spPr>
          <a:xfrm>
            <a:off x="443346" y="2382981"/>
            <a:ext cx="10321636" cy="3970318"/>
          </a:xfrm>
          <a:prstGeom prst="rect">
            <a:avLst/>
          </a:prstGeom>
          <a:noFill/>
        </p:spPr>
        <p:txBody>
          <a:bodyPr wrap="square" rtlCol="0">
            <a:spAutoFit/>
          </a:bodyPr>
          <a:lstStyle/>
          <a:p>
            <a:r>
              <a:rPr lang="en-US" b="1" dirty="0"/>
              <a:t>Microsoft SQL Server Connection String</a:t>
            </a:r>
          </a:p>
          <a:p>
            <a:endParaRPr lang="en-US" dirty="0"/>
          </a:p>
          <a:p>
            <a:r>
              <a:rPr lang="en-US" dirty="0"/>
              <a:t>connetionString="Data Source=</a:t>
            </a:r>
            <a:r>
              <a:rPr lang="en-US" dirty="0" err="1"/>
              <a:t>ServerName</a:t>
            </a:r>
            <a:r>
              <a:rPr lang="en-US" dirty="0" smtClean="0"/>
              <a:t>; Initial </a:t>
            </a:r>
            <a:r>
              <a:rPr lang="en-US" dirty="0"/>
              <a:t>Catalog=</a:t>
            </a:r>
            <a:r>
              <a:rPr lang="en-US" dirty="0" err="1"/>
              <a:t>Databasename</a:t>
            </a:r>
            <a:r>
              <a:rPr lang="en-US" dirty="0"/>
              <a:t>;</a:t>
            </a:r>
          </a:p>
          <a:p>
            <a:r>
              <a:rPr lang="en-US" dirty="0"/>
              <a:t>User ID=</a:t>
            </a:r>
            <a:r>
              <a:rPr lang="en-US" dirty="0" err="1"/>
              <a:t>UserName</a:t>
            </a:r>
            <a:r>
              <a:rPr lang="en-US" dirty="0" smtClean="0"/>
              <a:t>; Password=Password</a:t>
            </a:r>
            <a:r>
              <a:rPr lang="en-US" dirty="0"/>
              <a:t>"</a:t>
            </a:r>
          </a:p>
          <a:p>
            <a:r>
              <a:rPr lang="en-US" dirty="0"/>
              <a:t> </a:t>
            </a:r>
          </a:p>
          <a:p>
            <a:r>
              <a:rPr lang="en-US" b="1" dirty="0"/>
              <a:t>OLEDB Data Provider Connection String</a:t>
            </a:r>
          </a:p>
          <a:p>
            <a:endParaRPr lang="en-US" dirty="0"/>
          </a:p>
          <a:p>
            <a:r>
              <a:rPr lang="en-US" dirty="0"/>
              <a:t>connetionString="Provider=Microsoft.Jet.OLEDB.4.0;</a:t>
            </a:r>
          </a:p>
          <a:p>
            <a:r>
              <a:rPr lang="en-US" dirty="0"/>
              <a:t>Data Source=yourdatabasename.mdb;"</a:t>
            </a:r>
          </a:p>
          <a:p>
            <a:r>
              <a:rPr lang="en-US" dirty="0"/>
              <a:t> </a:t>
            </a:r>
          </a:p>
          <a:p>
            <a:r>
              <a:rPr lang="en-US" b="1" dirty="0"/>
              <a:t>ODBC Connection String</a:t>
            </a:r>
          </a:p>
          <a:p>
            <a:endParaRPr lang="en-US" dirty="0"/>
          </a:p>
          <a:p>
            <a:r>
              <a:rPr lang="en-US" dirty="0"/>
              <a:t>connetionString="Driver={Microsoft Access Driver (*.mdb)};</a:t>
            </a:r>
          </a:p>
          <a:p>
            <a:r>
              <a:rPr lang="en-US" dirty="0"/>
              <a:t>DBQ=yourdatabasename.mdb;"</a:t>
            </a:r>
          </a:p>
        </p:txBody>
      </p:sp>
    </p:spTree>
    <p:extLst>
      <p:ext uri="{BB962C8B-B14F-4D97-AF65-F5344CB8AC3E}">
        <p14:creationId xmlns:p14="http://schemas.microsoft.com/office/powerpoint/2010/main" val="405977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656" y="2870261"/>
            <a:ext cx="6953507" cy="646331"/>
          </a:xfrm>
          <a:prstGeom prst="rect">
            <a:avLst/>
          </a:prstGeom>
          <a:effectLst>
            <a:outerShdw blurRad="50800" dist="38100" dir="2700000" algn="tl" rotWithShape="0">
              <a:prstClr val="black">
                <a:alpha val="40000"/>
              </a:prstClr>
            </a:outerShdw>
          </a:effectLst>
        </p:spPr>
        <p:txBody>
          <a:bodyPr wrap="none">
            <a:spAutoFit/>
          </a:bodyPr>
          <a:lstStyle/>
          <a:p>
            <a:r>
              <a:rPr lang="en-US" sz="3600" dirty="0"/>
              <a:t>https://www.connectionstrings.com</a:t>
            </a:r>
          </a:p>
        </p:txBody>
      </p:sp>
      <p:sp>
        <p:nvSpPr>
          <p:cNvPr id="3" name="TextBox 2"/>
          <p:cNvSpPr txBox="1"/>
          <p:nvPr/>
        </p:nvSpPr>
        <p:spPr>
          <a:xfrm>
            <a:off x="1316182" y="1413164"/>
            <a:ext cx="3893127" cy="584775"/>
          </a:xfrm>
          <a:prstGeom prst="rect">
            <a:avLst/>
          </a:prstGeom>
          <a:noFill/>
        </p:spPr>
        <p:txBody>
          <a:bodyPr wrap="square" rtlCol="0">
            <a:spAutoFit/>
          </a:bodyPr>
          <a:lstStyle/>
          <a:p>
            <a:r>
              <a:rPr lang="en-US" sz="3200" dirty="0" smtClean="0"/>
              <a:t>Reference Url</a:t>
            </a:r>
            <a:endParaRPr lang="en-US" sz="3200" dirty="0"/>
          </a:p>
        </p:txBody>
      </p:sp>
    </p:spTree>
    <p:extLst>
      <p:ext uri="{BB962C8B-B14F-4D97-AF65-F5344CB8AC3E}">
        <p14:creationId xmlns:p14="http://schemas.microsoft.com/office/powerpoint/2010/main" val="271594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9" y="196840"/>
            <a:ext cx="11430000" cy="2031325"/>
          </a:xfrm>
          <a:prstGeom prst="rect">
            <a:avLst/>
          </a:prstGeom>
        </p:spPr>
        <p:txBody>
          <a:bodyPr wrap="square">
            <a:spAutoFit/>
          </a:bodyPr>
          <a:lstStyle/>
          <a:p>
            <a:r>
              <a:rPr lang="en-US" dirty="0"/>
              <a:t>Various Connection Architectures</a:t>
            </a:r>
          </a:p>
          <a:p>
            <a:r>
              <a:rPr lang="en-US" dirty="0"/>
              <a:t> </a:t>
            </a:r>
          </a:p>
          <a:p>
            <a:r>
              <a:rPr lang="en-US" dirty="0"/>
              <a:t>There are the following two types of connection architectures:</a:t>
            </a:r>
          </a:p>
          <a:p>
            <a:pPr>
              <a:buFont typeface="+mj-lt"/>
              <a:buAutoNum type="arabicPeriod"/>
            </a:pPr>
            <a:r>
              <a:rPr lang="en-US" b="1" dirty="0"/>
              <a:t>Connected architecture</a:t>
            </a:r>
            <a:r>
              <a:rPr lang="en-US" dirty="0"/>
              <a:t>: the application remains connected with the database throughout the processing.</a:t>
            </a:r>
            <a:br>
              <a:rPr lang="en-US" dirty="0"/>
            </a:br>
            <a:endParaRPr lang="en-US" dirty="0"/>
          </a:p>
          <a:p>
            <a:pPr>
              <a:buFont typeface="+mj-lt"/>
              <a:buAutoNum type="arabicPeriod"/>
            </a:pPr>
            <a:r>
              <a:rPr lang="en-US" b="1" dirty="0"/>
              <a:t>Disconnected architecture</a:t>
            </a:r>
            <a:r>
              <a:rPr lang="en-US" dirty="0"/>
              <a:t>: the application automatically connects/disconnects during the processing. The application uses temporary data on the application side called a DataSet</a:t>
            </a:r>
            <a:r>
              <a:rPr lang="en-US" b="0" i="0" dirty="0" smtClean="0">
                <a:solidFill>
                  <a:srgbClr val="212121"/>
                </a:solidFill>
                <a:effectLst/>
                <a:latin typeface="open sans"/>
              </a:rPr>
              <a:t>.</a:t>
            </a:r>
            <a:endParaRPr lang="en-US" b="0" i="0" dirty="0">
              <a:solidFill>
                <a:srgbClr val="212121"/>
              </a:solidFill>
              <a:effectLst/>
              <a:latin typeface="open sans"/>
            </a:endParaRPr>
          </a:p>
        </p:txBody>
      </p:sp>
      <p:pic>
        <p:nvPicPr>
          <p:cNvPr id="10242" name="Picture 2" descr="ADO.NET and class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164" y="2281165"/>
            <a:ext cx="9005453" cy="443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082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9383" y="210188"/>
            <a:ext cx="3051092" cy="369332"/>
          </a:xfrm>
          <a:prstGeom prst="rect">
            <a:avLst/>
          </a:prstGeom>
        </p:spPr>
        <p:txBody>
          <a:bodyPr wrap="none">
            <a:spAutoFit/>
          </a:bodyPr>
          <a:lstStyle/>
          <a:p>
            <a:r>
              <a:rPr lang="en-US" b="1" i="0" dirty="0" smtClean="0">
                <a:solidFill>
                  <a:srgbClr val="212121"/>
                </a:solidFill>
                <a:effectLst/>
              </a:rPr>
              <a:t>Important Classes in ADO.NET</a:t>
            </a:r>
            <a:endParaRPr lang="en-US" b="1" i="0" dirty="0">
              <a:solidFill>
                <a:srgbClr val="212121"/>
              </a:solidFill>
              <a:effectLst/>
            </a:endParaRPr>
          </a:p>
        </p:txBody>
      </p:sp>
      <p:sp>
        <p:nvSpPr>
          <p:cNvPr id="6" name="Rectangle 5"/>
          <p:cNvSpPr/>
          <p:nvPr/>
        </p:nvSpPr>
        <p:spPr>
          <a:xfrm>
            <a:off x="96982" y="710586"/>
            <a:ext cx="12095018" cy="5632311"/>
          </a:xfrm>
          <a:prstGeom prst="rect">
            <a:avLst/>
          </a:prstGeom>
        </p:spPr>
        <p:txBody>
          <a:bodyPr wrap="square">
            <a:spAutoFit/>
          </a:bodyPr>
          <a:lstStyle/>
          <a:p>
            <a:r>
              <a:rPr lang="en-US" dirty="0">
                <a:solidFill>
                  <a:srgbClr val="000000"/>
                </a:solidFill>
              </a:rPr>
              <a:t>1. </a:t>
            </a:r>
            <a:r>
              <a:rPr lang="en-US" b="1" dirty="0">
                <a:solidFill>
                  <a:srgbClr val="000000"/>
                </a:solidFill>
              </a:rPr>
              <a:t>Connection Class</a:t>
            </a:r>
          </a:p>
          <a:p>
            <a:r>
              <a:rPr lang="en-US" dirty="0">
                <a:solidFill>
                  <a:srgbClr val="000000"/>
                </a:solidFill>
              </a:rPr>
              <a:t> </a:t>
            </a:r>
          </a:p>
          <a:p>
            <a:r>
              <a:rPr lang="en-US" dirty="0">
                <a:solidFill>
                  <a:srgbClr val="000000"/>
                </a:solidFill>
              </a:rPr>
              <a:t>In ADO.NET, we use these connection classes to connect to the database. These connection classes also manage transactions and connection pooling. To learn more about connection classes, start here: Connection in ADO.NET. </a:t>
            </a:r>
          </a:p>
          <a:p>
            <a:r>
              <a:rPr lang="en-US" dirty="0">
                <a:solidFill>
                  <a:srgbClr val="000000"/>
                </a:solidFill>
              </a:rPr>
              <a:t> </a:t>
            </a:r>
          </a:p>
          <a:p>
            <a:r>
              <a:rPr lang="en-US" dirty="0">
                <a:solidFill>
                  <a:srgbClr val="000000"/>
                </a:solidFill>
              </a:rPr>
              <a:t>2. </a:t>
            </a:r>
            <a:r>
              <a:rPr lang="en-US" b="1" dirty="0">
                <a:solidFill>
                  <a:srgbClr val="000000"/>
                </a:solidFill>
              </a:rPr>
              <a:t>Command Class</a:t>
            </a:r>
          </a:p>
          <a:p>
            <a:r>
              <a:rPr lang="en-US" dirty="0">
                <a:solidFill>
                  <a:srgbClr val="000000"/>
                </a:solidFill>
              </a:rPr>
              <a:t> </a:t>
            </a:r>
          </a:p>
          <a:p>
            <a:r>
              <a:rPr lang="en-US" dirty="0">
                <a:solidFill>
                  <a:srgbClr val="000000"/>
                </a:solidFill>
              </a:rPr>
              <a:t>The Command class provides methods for storing and executing SQL statements and Stored Procedures. The following are the various commands that are executed by the Command Class.</a:t>
            </a:r>
          </a:p>
          <a:p>
            <a:endParaRPr lang="en-US" dirty="0">
              <a:solidFill>
                <a:srgbClr val="000000"/>
              </a:solidFill>
            </a:endParaRPr>
          </a:p>
          <a:p>
            <a:r>
              <a:rPr lang="en-US" b="1" dirty="0" err="1">
                <a:solidFill>
                  <a:srgbClr val="000000"/>
                </a:solidFill>
              </a:rPr>
              <a:t>ExecuteReader</a:t>
            </a:r>
            <a:r>
              <a:rPr lang="en-US" b="1" dirty="0">
                <a:solidFill>
                  <a:srgbClr val="000000"/>
                </a:solidFill>
              </a:rPr>
              <a:t>: </a:t>
            </a:r>
            <a:r>
              <a:rPr lang="en-US" dirty="0">
                <a:solidFill>
                  <a:srgbClr val="000000"/>
                </a:solidFill>
              </a:rPr>
              <a:t>Returns data to the client as rows. This would typically be an SQL select statement or a Stored Procedure that contains one or more select statements. This method returns a DataReader object that can be used to fill a DataTable object or used directly for printing reports and so forth.</a:t>
            </a:r>
          </a:p>
          <a:p>
            <a:endParaRPr lang="en-US" dirty="0">
              <a:solidFill>
                <a:srgbClr val="000000"/>
              </a:solidFill>
            </a:endParaRPr>
          </a:p>
          <a:p>
            <a:r>
              <a:rPr lang="en-US" b="1" dirty="0" err="1">
                <a:solidFill>
                  <a:srgbClr val="000000"/>
                </a:solidFill>
              </a:rPr>
              <a:t>ExecuteNonQuery</a:t>
            </a:r>
            <a:r>
              <a:rPr lang="en-US" b="1" dirty="0">
                <a:solidFill>
                  <a:srgbClr val="000000"/>
                </a:solidFill>
              </a:rPr>
              <a:t>: </a:t>
            </a:r>
            <a:r>
              <a:rPr lang="en-US" dirty="0">
                <a:solidFill>
                  <a:srgbClr val="000000"/>
                </a:solidFill>
              </a:rPr>
              <a:t>Executes a command that changes the data in the database, such as an update, delete, or insert statement, or a Stored Procedure that contains one or more of these statements. This method returns an integer that is the number of rows affected by the query.</a:t>
            </a:r>
          </a:p>
          <a:p>
            <a:r>
              <a:rPr lang="en-US" b="1" dirty="0" err="1">
                <a:solidFill>
                  <a:srgbClr val="000000"/>
                </a:solidFill>
              </a:rPr>
              <a:t>ExecuteScalar</a:t>
            </a:r>
            <a:r>
              <a:rPr lang="en-US" b="1" dirty="0">
                <a:solidFill>
                  <a:srgbClr val="000000"/>
                </a:solidFill>
              </a:rPr>
              <a:t>: </a:t>
            </a:r>
            <a:r>
              <a:rPr lang="en-US" dirty="0">
                <a:solidFill>
                  <a:srgbClr val="000000"/>
                </a:solidFill>
              </a:rPr>
              <a:t>This method only returns a single value. This kind of query returns a count of rows or a calculated value.</a:t>
            </a:r>
          </a:p>
          <a:p>
            <a:r>
              <a:rPr lang="en-US" b="1" dirty="0" err="1">
                <a:solidFill>
                  <a:srgbClr val="000000"/>
                </a:solidFill>
              </a:rPr>
              <a:t>ExecuteXMLReader</a:t>
            </a:r>
            <a:r>
              <a:rPr lang="en-US" b="1" dirty="0">
                <a:solidFill>
                  <a:srgbClr val="000000"/>
                </a:solidFill>
              </a:rPr>
              <a:t>: </a:t>
            </a:r>
            <a:r>
              <a:rPr lang="en-US" dirty="0">
                <a:solidFill>
                  <a:srgbClr val="000000"/>
                </a:solidFill>
              </a:rPr>
              <a:t>(</a:t>
            </a:r>
            <a:r>
              <a:rPr lang="en-US" dirty="0" err="1">
                <a:solidFill>
                  <a:srgbClr val="000000"/>
                </a:solidFill>
              </a:rPr>
              <a:t>SqlClient</a:t>
            </a:r>
            <a:r>
              <a:rPr lang="en-US" dirty="0">
                <a:solidFill>
                  <a:srgbClr val="000000"/>
                </a:solidFill>
              </a:rPr>
              <a:t> classes only) Obtains data from an SQL Server 2000 database using an XML stream. Returns an XML Reader object.</a:t>
            </a:r>
          </a:p>
        </p:txBody>
      </p:sp>
    </p:spTree>
    <p:extLst>
      <p:ext uri="{BB962C8B-B14F-4D97-AF65-F5344CB8AC3E}">
        <p14:creationId xmlns:p14="http://schemas.microsoft.com/office/powerpoint/2010/main" val="585283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5" y="3766158"/>
            <a:ext cx="11360727" cy="2308324"/>
          </a:xfrm>
          <a:prstGeom prst="rect">
            <a:avLst/>
          </a:prstGeom>
        </p:spPr>
        <p:txBody>
          <a:bodyPr wrap="square">
            <a:spAutoFit/>
          </a:bodyPr>
          <a:lstStyle/>
          <a:p>
            <a:r>
              <a:rPr lang="en-US" b="1" i="0" dirty="0" smtClean="0">
                <a:effectLst/>
              </a:rPr>
              <a:t>5. DataSet Class</a:t>
            </a:r>
          </a:p>
          <a:p>
            <a:endParaRPr lang="en-US" b="0" i="0" dirty="0" smtClean="0">
              <a:effectLst/>
            </a:endParaRPr>
          </a:p>
          <a:p>
            <a:pPr marL="342900" indent="-342900" algn="just">
              <a:buFont typeface="Wingdings" panose="05000000000000000000" pitchFamily="2" charset="2"/>
              <a:buChar char="ü"/>
            </a:pPr>
            <a:r>
              <a:rPr lang="en-US" b="0" i="0" dirty="0" smtClean="0">
                <a:solidFill>
                  <a:srgbClr val="000000"/>
                </a:solidFill>
                <a:effectLst/>
              </a:rPr>
              <a:t>The dataset represents a subset of the database. </a:t>
            </a:r>
          </a:p>
          <a:p>
            <a:pPr marL="342900" indent="-342900" algn="just">
              <a:buFont typeface="Wingdings" panose="05000000000000000000" pitchFamily="2" charset="2"/>
              <a:buChar char="ü"/>
            </a:pPr>
            <a:r>
              <a:rPr lang="en-US" b="0" i="0" dirty="0" smtClean="0">
                <a:solidFill>
                  <a:srgbClr val="000000"/>
                </a:solidFill>
                <a:effectLst/>
              </a:rPr>
              <a:t>It does not have a continuous connection to the database. </a:t>
            </a:r>
          </a:p>
          <a:p>
            <a:pPr marL="342900" indent="-342900" algn="just">
              <a:buFont typeface="Wingdings" panose="05000000000000000000" pitchFamily="2" charset="2"/>
              <a:buChar char="ü"/>
            </a:pPr>
            <a:r>
              <a:rPr lang="en-US" b="0" i="0" dirty="0" smtClean="0">
                <a:solidFill>
                  <a:srgbClr val="000000"/>
                </a:solidFill>
                <a:effectLst/>
              </a:rPr>
              <a:t>To update the database a reconnection is required. </a:t>
            </a:r>
          </a:p>
          <a:p>
            <a:pPr marL="342900" indent="-342900" algn="just">
              <a:buFont typeface="Wingdings" panose="05000000000000000000" pitchFamily="2" charset="2"/>
              <a:buChar char="ü"/>
            </a:pPr>
            <a:r>
              <a:rPr lang="en-US" b="0" i="0" dirty="0" smtClean="0">
                <a:solidFill>
                  <a:srgbClr val="000000"/>
                </a:solidFill>
                <a:effectLst/>
              </a:rPr>
              <a:t>The DataSet contains DataTable objects and DataRelation objects. </a:t>
            </a:r>
          </a:p>
          <a:p>
            <a:pPr marL="342900" indent="-342900" algn="just">
              <a:buFont typeface="Wingdings" panose="05000000000000000000" pitchFamily="2" charset="2"/>
              <a:buChar char="ü"/>
            </a:pPr>
            <a:r>
              <a:rPr lang="en-US" b="0" i="0" dirty="0" smtClean="0">
                <a:solidFill>
                  <a:srgbClr val="212121"/>
                </a:solidFill>
                <a:effectLst/>
                <a:latin typeface="open sans"/>
              </a:rPr>
              <a:t>In turn each object contains a collection of DataColumn and DataRow objects.</a:t>
            </a:r>
            <a:endParaRPr lang="en-US" b="0" i="0" dirty="0" smtClean="0">
              <a:solidFill>
                <a:srgbClr val="000000"/>
              </a:solidFill>
              <a:effectLst/>
            </a:endParaRPr>
          </a:p>
          <a:p>
            <a:pPr marL="342900" indent="-342900" algn="just">
              <a:buFont typeface="Wingdings" panose="05000000000000000000" pitchFamily="2" charset="2"/>
              <a:buChar char="ü"/>
            </a:pPr>
            <a:r>
              <a:rPr lang="en-US" b="0" i="0" dirty="0" smtClean="0">
                <a:solidFill>
                  <a:srgbClr val="000000"/>
                </a:solidFill>
                <a:effectLst/>
              </a:rPr>
              <a:t>The DataRelation objects represent the relationship between two tables.</a:t>
            </a:r>
            <a:endParaRPr lang="en-US" b="0" i="0" dirty="0">
              <a:solidFill>
                <a:srgbClr val="000000"/>
              </a:solidFill>
              <a:effectLst/>
            </a:endParaRPr>
          </a:p>
        </p:txBody>
      </p:sp>
      <p:sp>
        <p:nvSpPr>
          <p:cNvPr id="3" name="Rectangle 2"/>
          <p:cNvSpPr/>
          <p:nvPr/>
        </p:nvSpPr>
        <p:spPr>
          <a:xfrm>
            <a:off x="387925" y="349838"/>
            <a:ext cx="10418620" cy="3416320"/>
          </a:xfrm>
          <a:prstGeom prst="rect">
            <a:avLst/>
          </a:prstGeom>
        </p:spPr>
        <p:txBody>
          <a:bodyPr wrap="square">
            <a:spAutoFit/>
          </a:bodyPr>
          <a:lstStyle/>
          <a:p>
            <a:pPr algn="just"/>
            <a:r>
              <a:rPr lang="en-US" b="0" i="0" dirty="0" smtClean="0">
                <a:solidFill>
                  <a:srgbClr val="212121"/>
                </a:solidFill>
                <a:effectLst/>
                <a:latin typeface="Roboto"/>
              </a:rPr>
              <a:t>3</a:t>
            </a:r>
            <a:r>
              <a:rPr lang="en-US" dirty="0">
                <a:solidFill>
                  <a:srgbClr val="000000"/>
                </a:solidFill>
              </a:rPr>
              <a:t>. </a:t>
            </a:r>
            <a:r>
              <a:rPr lang="en-US" b="1" dirty="0">
                <a:solidFill>
                  <a:srgbClr val="000000"/>
                </a:solidFill>
              </a:rPr>
              <a:t>DataReader Class</a:t>
            </a:r>
          </a:p>
          <a:p>
            <a:pPr algn="just"/>
            <a:r>
              <a:rPr lang="en-US" dirty="0">
                <a:solidFill>
                  <a:srgbClr val="000000"/>
                </a:solidFill>
              </a:rPr>
              <a:t> </a:t>
            </a:r>
          </a:p>
          <a:p>
            <a:pPr algn="just"/>
            <a:r>
              <a:rPr lang="en-US" dirty="0">
                <a:solidFill>
                  <a:srgbClr val="000000"/>
                </a:solidFill>
              </a:rPr>
              <a:t>The DataReader is used to retrieve data. It is used in conjunction with the Command class to execute an SQL Select statement and then access the returned rows. Learn more here: Data Reader in C#.</a:t>
            </a:r>
          </a:p>
          <a:p>
            <a:pPr algn="just"/>
            <a:r>
              <a:rPr lang="en-US" dirty="0">
                <a:solidFill>
                  <a:srgbClr val="000000"/>
                </a:solidFill>
              </a:rPr>
              <a:t> </a:t>
            </a:r>
          </a:p>
          <a:p>
            <a:pPr algn="just"/>
            <a:r>
              <a:rPr lang="en-US" dirty="0">
                <a:solidFill>
                  <a:srgbClr val="000000"/>
                </a:solidFill>
              </a:rPr>
              <a:t>4. </a:t>
            </a:r>
            <a:r>
              <a:rPr lang="en-US" b="1" dirty="0">
                <a:solidFill>
                  <a:srgbClr val="000000"/>
                </a:solidFill>
              </a:rPr>
              <a:t>DataAdapter Class</a:t>
            </a:r>
          </a:p>
          <a:p>
            <a:pPr algn="just"/>
            <a:r>
              <a:rPr lang="en-US" dirty="0">
                <a:solidFill>
                  <a:srgbClr val="000000"/>
                </a:solidFill>
              </a:rPr>
              <a:t> </a:t>
            </a:r>
          </a:p>
          <a:p>
            <a:pPr algn="just"/>
            <a:r>
              <a:rPr lang="en-US" dirty="0">
                <a:solidFill>
                  <a:srgbClr val="000000"/>
                </a:solidFill>
              </a:rPr>
              <a:t>The DataAdapter is used to connect DataSets to databases. The DataAdapter is most useful when using data-bound controls in Windows Forms, but it can also be used to provide an easy way to manage the connection between your application and the underlying database tables, views and Stored Procedures. Learn more here: Data Adapter in ADO.NET</a:t>
            </a:r>
            <a:r>
              <a:rPr lang="en-US" dirty="0" smtClean="0">
                <a:solidFill>
                  <a:srgbClr val="000000"/>
                </a:solidFill>
              </a:rPr>
              <a:t>.</a:t>
            </a:r>
            <a:endParaRPr lang="en-US" dirty="0">
              <a:solidFill>
                <a:srgbClr val="000000"/>
              </a:solidFill>
            </a:endParaRPr>
          </a:p>
          <a:p>
            <a:pPr algn="just"/>
            <a:endParaRPr lang="en-US" dirty="0">
              <a:solidFill>
                <a:srgbClr val="000000"/>
              </a:solidFill>
            </a:endParaRPr>
          </a:p>
        </p:txBody>
      </p:sp>
    </p:spTree>
    <p:extLst>
      <p:ext uri="{BB962C8B-B14F-4D97-AF65-F5344CB8AC3E}">
        <p14:creationId xmlns:p14="http://schemas.microsoft.com/office/powerpoint/2010/main" val="4007187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32643794"/>
              </p:ext>
            </p:extLst>
          </p:nvPr>
        </p:nvGraphicFramePr>
        <p:xfrm>
          <a:off x="706583" y="688089"/>
          <a:ext cx="11000508" cy="5839472"/>
        </p:xfrm>
        <a:graphic>
          <a:graphicData uri="http://schemas.openxmlformats.org/drawingml/2006/table">
            <a:tbl>
              <a:tblPr/>
              <a:tblGrid>
                <a:gridCol w="3012242">
                  <a:extLst>
                    <a:ext uri="{9D8B030D-6E8A-4147-A177-3AD203B41FA5}">
                      <a16:colId xmlns:a16="http://schemas.microsoft.com/office/drawing/2014/main" val="261040952"/>
                    </a:ext>
                  </a:extLst>
                </a:gridCol>
                <a:gridCol w="7988266">
                  <a:extLst>
                    <a:ext uri="{9D8B030D-6E8A-4147-A177-3AD203B41FA5}">
                      <a16:colId xmlns:a16="http://schemas.microsoft.com/office/drawing/2014/main" val="2127278265"/>
                    </a:ext>
                  </a:extLst>
                </a:gridCol>
              </a:tblGrid>
              <a:tr h="205807">
                <a:tc>
                  <a:txBody>
                    <a:bodyPr/>
                    <a:lstStyle/>
                    <a:p>
                      <a:pPr fontAlgn="t"/>
                      <a:r>
                        <a:rPr lang="en-US" sz="1800">
                          <a:effectLst/>
                        </a:rPr>
                        <a:t>Properties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sz="1800" dirty="0">
                          <a:effectLst/>
                        </a:rPr>
                        <a:t>Description</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327146280"/>
                  </a:ext>
                </a:extLst>
              </a:tr>
              <a:tr h="338111">
                <a:tc>
                  <a:txBody>
                    <a:bodyPr/>
                    <a:lstStyle/>
                    <a:p>
                      <a:pPr fontAlgn="t"/>
                      <a:r>
                        <a:rPr lang="en-US" sz="1800">
                          <a:effectLst/>
                        </a:rPr>
                        <a:t>CaseSensitive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Indicates whether string comparisons within the data tables are case-sensitive.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3033756"/>
                  </a:ext>
                </a:extLst>
              </a:tr>
              <a:tr h="205807">
                <a:tc>
                  <a:txBody>
                    <a:bodyPr/>
                    <a:lstStyle/>
                    <a:p>
                      <a:pPr fontAlgn="t"/>
                      <a:r>
                        <a:rPr lang="en-US" sz="1800">
                          <a:effectLst/>
                        </a:rPr>
                        <a:t>Container</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Gets the container for the component.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68025947"/>
                  </a:ext>
                </a:extLst>
              </a:tr>
              <a:tr h="205807">
                <a:tc>
                  <a:txBody>
                    <a:bodyPr/>
                    <a:lstStyle/>
                    <a:p>
                      <a:pPr fontAlgn="t"/>
                      <a:r>
                        <a:rPr lang="en-US" sz="1800">
                          <a:effectLst/>
                        </a:rPr>
                        <a:t>DataSetName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Gets or sets the name of the current data set.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58380711"/>
                  </a:ext>
                </a:extLst>
              </a:tr>
              <a:tr h="338111">
                <a:tc>
                  <a:txBody>
                    <a:bodyPr/>
                    <a:lstStyle/>
                    <a:p>
                      <a:pPr fontAlgn="t"/>
                      <a:r>
                        <a:rPr lang="en-US" sz="1800">
                          <a:effectLst/>
                        </a:rPr>
                        <a:t>DefaultViewManager</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Returns a view of data in the data set.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19140369"/>
                  </a:ext>
                </a:extLst>
              </a:tr>
              <a:tr h="338111">
                <a:tc>
                  <a:txBody>
                    <a:bodyPr/>
                    <a:lstStyle/>
                    <a:p>
                      <a:pPr fontAlgn="t"/>
                      <a:r>
                        <a:rPr lang="en-US" sz="1800">
                          <a:effectLst/>
                        </a:rPr>
                        <a:t>DesignMode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Indicates whether the component is currently in design mode.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31123180"/>
                  </a:ext>
                </a:extLst>
              </a:tr>
              <a:tr h="338111">
                <a:tc>
                  <a:txBody>
                    <a:bodyPr/>
                    <a:lstStyle/>
                    <a:p>
                      <a:pPr fontAlgn="t"/>
                      <a:r>
                        <a:rPr lang="en-US" sz="1800">
                          <a:effectLst/>
                        </a:rPr>
                        <a:t>EnforceConstraints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Indicates whether constraint rules are followed when attempting any update operation.</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50582659"/>
                  </a:ext>
                </a:extLst>
              </a:tr>
              <a:tr h="338111">
                <a:tc>
                  <a:txBody>
                    <a:bodyPr/>
                    <a:lstStyle/>
                    <a:p>
                      <a:pPr fontAlgn="t"/>
                      <a:r>
                        <a:rPr lang="en-US" sz="1800">
                          <a:effectLst/>
                        </a:rPr>
                        <a:t>Events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Gets the list of event handlers that are attached to this component.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33703576"/>
                  </a:ext>
                </a:extLst>
              </a:tr>
              <a:tr h="338111">
                <a:tc>
                  <a:txBody>
                    <a:bodyPr/>
                    <a:lstStyle/>
                    <a:p>
                      <a:pPr fontAlgn="t"/>
                      <a:r>
                        <a:rPr lang="en-US" sz="1800">
                          <a:effectLst/>
                        </a:rPr>
                        <a:t>ExtendedProperties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Gets the collection of customized user information associated with the DataSet.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7428651"/>
                  </a:ext>
                </a:extLst>
              </a:tr>
              <a:tr h="205807">
                <a:tc>
                  <a:txBody>
                    <a:bodyPr/>
                    <a:lstStyle/>
                    <a:p>
                      <a:pPr fontAlgn="t"/>
                      <a:r>
                        <a:rPr lang="en-US" sz="1800">
                          <a:effectLst/>
                        </a:rPr>
                        <a:t>HasErrors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Indicates if there are any errors.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48988018"/>
                  </a:ext>
                </a:extLst>
              </a:tr>
              <a:tr h="205807">
                <a:tc>
                  <a:txBody>
                    <a:bodyPr/>
                    <a:lstStyle/>
                    <a:p>
                      <a:pPr fontAlgn="t"/>
                      <a:r>
                        <a:rPr lang="en-US" sz="1800">
                          <a:effectLst/>
                        </a:rPr>
                        <a:t>IsInitialized</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Indicates whether the DataSet is initialized.</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13546546"/>
                  </a:ext>
                </a:extLst>
              </a:tr>
              <a:tr h="338111">
                <a:tc>
                  <a:txBody>
                    <a:bodyPr/>
                    <a:lstStyle/>
                    <a:p>
                      <a:pPr fontAlgn="t"/>
                      <a:r>
                        <a:rPr lang="en-US" sz="1800">
                          <a:effectLst/>
                        </a:rPr>
                        <a:t>Locale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Gets or sets the locale information used to compare strings within the table.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39168678"/>
                  </a:ext>
                </a:extLst>
              </a:tr>
              <a:tr h="205807">
                <a:tc>
                  <a:txBody>
                    <a:bodyPr/>
                    <a:lstStyle/>
                    <a:p>
                      <a:pPr fontAlgn="t"/>
                      <a:r>
                        <a:rPr lang="en-US" sz="1800">
                          <a:effectLst/>
                        </a:rPr>
                        <a:t>Namespace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Gets or sets the namespace of the DataSet.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91268546"/>
                  </a:ext>
                </a:extLst>
              </a:tr>
              <a:tr h="338111">
                <a:tc>
                  <a:txBody>
                    <a:bodyPr/>
                    <a:lstStyle/>
                    <a:p>
                      <a:pPr fontAlgn="t"/>
                      <a:r>
                        <a:rPr lang="en-US" sz="1800">
                          <a:effectLst/>
                        </a:rPr>
                        <a:t>Prefix</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Gets or sets an XML prefix that aliases the namespace of the DataSet.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1829833"/>
                  </a:ext>
                </a:extLst>
              </a:tr>
              <a:tr h="205807">
                <a:tc>
                  <a:txBody>
                    <a:bodyPr/>
                    <a:lstStyle/>
                    <a:p>
                      <a:pPr fontAlgn="t"/>
                      <a:r>
                        <a:rPr lang="en-US" sz="1800">
                          <a:effectLst/>
                        </a:rPr>
                        <a:t>Relations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Returns the collection of DataRelation objects.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05135763"/>
                  </a:ext>
                </a:extLst>
              </a:tr>
              <a:tr h="205807">
                <a:tc>
                  <a:txBody>
                    <a:bodyPr/>
                    <a:lstStyle/>
                    <a:p>
                      <a:pPr fontAlgn="t"/>
                      <a:r>
                        <a:rPr lang="en-US" sz="1800">
                          <a:effectLst/>
                        </a:rPr>
                        <a:t>Tables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Returns the collection of DataTable objects.</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64150199"/>
                  </a:ext>
                </a:extLst>
              </a:tr>
            </a:tbl>
          </a:graphicData>
        </a:graphic>
      </p:graphicFrame>
      <p:sp>
        <p:nvSpPr>
          <p:cNvPr id="3" name="TextBox 2"/>
          <p:cNvSpPr txBox="1"/>
          <p:nvPr/>
        </p:nvSpPr>
        <p:spPr>
          <a:xfrm>
            <a:off x="706583" y="103314"/>
            <a:ext cx="3338944" cy="584775"/>
          </a:xfrm>
          <a:prstGeom prst="rect">
            <a:avLst/>
          </a:prstGeom>
          <a:noFill/>
        </p:spPr>
        <p:txBody>
          <a:bodyPr wrap="square" rtlCol="0">
            <a:spAutoFit/>
          </a:bodyPr>
          <a:lstStyle/>
          <a:p>
            <a:r>
              <a:rPr lang="en-US" sz="3200" dirty="0" smtClean="0"/>
              <a:t>DataSet Properties</a:t>
            </a:r>
            <a:endParaRPr lang="en-US" sz="3200" dirty="0"/>
          </a:p>
        </p:txBody>
      </p:sp>
    </p:spTree>
    <p:extLst>
      <p:ext uri="{BB962C8B-B14F-4D97-AF65-F5344CB8AC3E}">
        <p14:creationId xmlns:p14="http://schemas.microsoft.com/office/powerpoint/2010/main" val="1128791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83615655"/>
              </p:ext>
            </p:extLst>
          </p:nvPr>
        </p:nvGraphicFramePr>
        <p:xfrm>
          <a:off x="886691" y="912510"/>
          <a:ext cx="10571018" cy="4800556"/>
        </p:xfrm>
        <a:graphic>
          <a:graphicData uri="http://schemas.openxmlformats.org/drawingml/2006/table">
            <a:tbl>
              <a:tblPr firstRow="1" firstCol="1" bandRow="1">
                <a:tableStyleId>{5C22544A-7EE6-4342-B048-85BDC9FD1C3A}</a:tableStyleId>
              </a:tblPr>
              <a:tblGrid>
                <a:gridCol w="4213481">
                  <a:extLst>
                    <a:ext uri="{9D8B030D-6E8A-4147-A177-3AD203B41FA5}">
                      <a16:colId xmlns:a16="http://schemas.microsoft.com/office/drawing/2014/main" val="1931276531"/>
                    </a:ext>
                  </a:extLst>
                </a:gridCol>
                <a:gridCol w="6357537">
                  <a:extLst>
                    <a:ext uri="{9D8B030D-6E8A-4147-A177-3AD203B41FA5}">
                      <a16:colId xmlns:a16="http://schemas.microsoft.com/office/drawing/2014/main" val="2954606250"/>
                    </a:ext>
                  </a:extLst>
                </a:gridCol>
              </a:tblGrid>
              <a:tr h="460745">
                <a:tc>
                  <a:txBody>
                    <a:bodyPr/>
                    <a:lstStyle/>
                    <a:p>
                      <a:pPr marL="0" marR="0" algn="ctr">
                        <a:lnSpc>
                          <a:spcPct val="107000"/>
                        </a:lnSpc>
                        <a:spcBef>
                          <a:spcPts val="0"/>
                        </a:spcBef>
                        <a:spcAft>
                          <a:spcPts val="1500"/>
                        </a:spcAft>
                      </a:pPr>
                      <a:r>
                        <a:rPr lang="en-US" sz="1800">
                          <a:effectLst/>
                        </a:rPr>
                        <a:t>Methods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462093559"/>
                  </a:ext>
                </a:extLst>
              </a:tr>
              <a:tr h="719777">
                <a:tc>
                  <a:txBody>
                    <a:bodyPr/>
                    <a:lstStyle/>
                    <a:p>
                      <a:pPr marL="0" marR="0" algn="l">
                        <a:lnSpc>
                          <a:spcPct val="107000"/>
                        </a:lnSpc>
                        <a:spcBef>
                          <a:spcPts val="0"/>
                        </a:spcBef>
                        <a:spcAft>
                          <a:spcPts val="1500"/>
                        </a:spcAft>
                      </a:pPr>
                      <a:r>
                        <a:rPr lang="en-US" sz="1800">
                          <a:effectLst/>
                        </a:rPr>
                        <a:t>AcceptChanges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Accepts all changes made since the DataSet was loaded or this method was called.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57750288"/>
                  </a:ext>
                </a:extLst>
              </a:tr>
              <a:tr h="460745">
                <a:tc>
                  <a:txBody>
                    <a:bodyPr/>
                    <a:lstStyle/>
                    <a:p>
                      <a:pPr marL="0" marR="0" algn="l">
                        <a:lnSpc>
                          <a:spcPct val="107000"/>
                        </a:lnSpc>
                        <a:spcBef>
                          <a:spcPts val="0"/>
                        </a:spcBef>
                        <a:spcAft>
                          <a:spcPts val="1500"/>
                        </a:spcAft>
                      </a:pPr>
                      <a:r>
                        <a:rPr lang="en-US" sz="1800">
                          <a:effectLst/>
                        </a:rPr>
                        <a:t>BeginInit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Begins the initialization of the DataSet. The initialization occurs at run 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510627008"/>
                  </a:ext>
                </a:extLst>
              </a:tr>
              <a:tr h="460745">
                <a:tc>
                  <a:txBody>
                    <a:bodyPr/>
                    <a:lstStyle/>
                    <a:p>
                      <a:pPr marL="0" marR="0" algn="l">
                        <a:lnSpc>
                          <a:spcPct val="107000"/>
                        </a:lnSpc>
                        <a:spcBef>
                          <a:spcPts val="0"/>
                        </a:spcBef>
                        <a:spcAft>
                          <a:spcPts val="1500"/>
                        </a:spcAft>
                      </a:pPr>
                      <a:r>
                        <a:rPr lang="en-US" sz="1800">
                          <a:effectLst/>
                        </a:rPr>
                        <a:t>Clear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Clears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47643003"/>
                  </a:ext>
                </a:extLst>
              </a:tr>
              <a:tr h="719777">
                <a:tc>
                  <a:txBody>
                    <a:bodyPr/>
                    <a:lstStyle/>
                    <a:p>
                      <a:pPr marL="0" marR="0" algn="l">
                        <a:lnSpc>
                          <a:spcPct val="107000"/>
                        </a:lnSpc>
                        <a:spcBef>
                          <a:spcPts val="0"/>
                        </a:spcBef>
                        <a:spcAft>
                          <a:spcPts val="1500"/>
                        </a:spcAft>
                      </a:pPr>
                      <a:r>
                        <a:rPr lang="en-US" sz="1800">
                          <a:effectLst/>
                        </a:rPr>
                        <a:t>Clone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Copies the structure of the DataSet, including all DataTable schemas, relations, and constraints. Does not copy any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19560650"/>
                  </a:ext>
                </a:extLst>
              </a:tr>
              <a:tr h="460745">
                <a:tc>
                  <a:txBody>
                    <a:bodyPr/>
                    <a:lstStyle/>
                    <a:p>
                      <a:pPr marL="0" marR="0" algn="l">
                        <a:lnSpc>
                          <a:spcPct val="107000"/>
                        </a:lnSpc>
                        <a:spcBef>
                          <a:spcPts val="0"/>
                        </a:spcBef>
                        <a:spcAft>
                          <a:spcPts val="1500"/>
                        </a:spcAft>
                      </a:pPr>
                      <a:r>
                        <a:rPr lang="en-US" sz="1800">
                          <a:effectLst/>
                        </a:rPr>
                        <a:t>Copy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Copies both structure and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162810372"/>
                  </a:ext>
                </a:extLst>
              </a:tr>
              <a:tr h="719777">
                <a:tc>
                  <a:txBody>
                    <a:bodyPr/>
                    <a:lstStyle/>
                    <a:p>
                      <a:pPr marL="0" marR="0" algn="l">
                        <a:lnSpc>
                          <a:spcPct val="107000"/>
                        </a:lnSpc>
                        <a:spcBef>
                          <a:spcPts val="0"/>
                        </a:spcBef>
                        <a:spcAft>
                          <a:spcPts val="1500"/>
                        </a:spcAft>
                      </a:pPr>
                      <a:r>
                        <a:rPr lang="en-US" sz="1800">
                          <a:effectLst/>
                        </a:rPr>
                        <a:t>CreateDataReader()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Returns a DataTableReader with one result set per DataTable, in the same sequence as the tables appear in the Tables collection.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72326887"/>
                  </a:ext>
                </a:extLst>
              </a:tr>
              <a:tr h="460745">
                <a:tc>
                  <a:txBody>
                    <a:bodyPr/>
                    <a:lstStyle/>
                    <a:p>
                      <a:pPr marL="0" marR="0" algn="l">
                        <a:lnSpc>
                          <a:spcPct val="107000"/>
                        </a:lnSpc>
                        <a:spcBef>
                          <a:spcPts val="0"/>
                        </a:spcBef>
                        <a:spcAft>
                          <a:spcPts val="1500"/>
                        </a:spcAft>
                      </a:pPr>
                      <a:r>
                        <a:rPr lang="en-US" sz="1800">
                          <a:effectLst/>
                        </a:rPr>
                        <a:t>CreateDataReader(DataTable[])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dirty="0">
                          <a:effectLst/>
                        </a:rPr>
                        <a:t>Returns a </a:t>
                      </a:r>
                      <a:r>
                        <a:rPr lang="en-US" sz="1800" dirty="0" err="1">
                          <a:effectLst/>
                        </a:rPr>
                        <a:t>DataTableReader</a:t>
                      </a:r>
                      <a:r>
                        <a:rPr lang="en-US" sz="1800" dirty="0">
                          <a:effectLst/>
                        </a:rPr>
                        <a:t> with one result set per DataTable.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448597357"/>
                  </a:ext>
                </a:extLst>
              </a:tr>
            </a:tbl>
          </a:graphicData>
        </a:graphic>
      </p:graphicFrame>
    </p:spTree>
    <p:extLst>
      <p:ext uri="{BB962C8B-B14F-4D97-AF65-F5344CB8AC3E}">
        <p14:creationId xmlns:p14="http://schemas.microsoft.com/office/powerpoint/2010/main" val="3422446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86532829"/>
              </p:ext>
            </p:extLst>
          </p:nvPr>
        </p:nvGraphicFramePr>
        <p:xfrm>
          <a:off x="1271587" y="847917"/>
          <a:ext cx="9562667" cy="5034661"/>
        </p:xfrm>
        <a:graphic>
          <a:graphicData uri="http://schemas.openxmlformats.org/drawingml/2006/table">
            <a:tbl>
              <a:tblPr firstRow="1" firstCol="1" bandRow="1">
                <a:tableStyleId>{5C22544A-7EE6-4342-B048-85BDC9FD1C3A}</a:tableStyleId>
              </a:tblPr>
              <a:tblGrid>
                <a:gridCol w="3811564">
                  <a:extLst>
                    <a:ext uri="{9D8B030D-6E8A-4147-A177-3AD203B41FA5}">
                      <a16:colId xmlns:a16="http://schemas.microsoft.com/office/drawing/2014/main" val="2912376"/>
                    </a:ext>
                  </a:extLst>
                </a:gridCol>
                <a:gridCol w="5751103">
                  <a:extLst>
                    <a:ext uri="{9D8B030D-6E8A-4147-A177-3AD203B41FA5}">
                      <a16:colId xmlns:a16="http://schemas.microsoft.com/office/drawing/2014/main" val="2092499521"/>
                    </a:ext>
                  </a:extLst>
                </a:gridCol>
              </a:tblGrid>
              <a:tr h="0">
                <a:tc>
                  <a:txBody>
                    <a:bodyPr/>
                    <a:lstStyle/>
                    <a:p>
                      <a:pPr marL="0" marR="0" algn="ctr">
                        <a:lnSpc>
                          <a:spcPct val="107000"/>
                        </a:lnSpc>
                        <a:spcBef>
                          <a:spcPts val="0"/>
                        </a:spcBef>
                        <a:spcAft>
                          <a:spcPts val="1500"/>
                        </a:spcAft>
                      </a:pPr>
                      <a:r>
                        <a:rPr lang="en-US" sz="1800" dirty="0">
                          <a:effectLst/>
                        </a:rPr>
                        <a:t>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896700968"/>
                  </a:ext>
                </a:extLst>
              </a:tr>
              <a:tr h="0">
                <a:tc>
                  <a:txBody>
                    <a:bodyPr/>
                    <a:lstStyle/>
                    <a:p>
                      <a:pPr marL="0" marR="0" algn="l">
                        <a:lnSpc>
                          <a:spcPct val="107000"/>
                        </a:lnSpc>
                        <a:spcBef>
                          <a:spcPts val="0"/>
                        </a:spcBef>
                        <a:spcAft>
                          <a:spcPts val="1500"/>
                        </a:spcAft>
                      </a:pPr>
                      <a:r>
                        <a:rPr lang="en-US" sz="1800">
                          <a:effectLst/>
                        </a:rPr>
                        <a:t>EndInit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Ends the initialization of the data set.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20632325"/>
                  </a:ext>
                </a:extLst>
              </a:tr>
              <a:tr h="0">
                <a:tc>
                  <a:txBody>
                    <a:bodyPr/>
                    <a:lstStyle/>
                    <a:p>
                      <a:pPr marL="0" marR="0" algn="l">
                        <a:lnSpc>
                          <a:spcPct val="107000"/>
                        </a:lnSpc>
                        <a:spcBef>
                          <a:spcPts val="0"/>
                        </a:spcBef>
                        <a:spcAft>
                          <a:spcPts val="1500"/>
                        </a:spcAft>
                      </a:pPr>
                      <a:r>
                        <a:rPr lang="en-US" sz="1800">
                          <a:effectLst/>
                        </a:rPr>
                        <a:t>Equals(Object)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Determines whether the specified Object is equal to the current Object.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86720812"/>
                  </a:ext>
                </a:extLst>
              </a:tr>
              <a:tr h="0">
                <a:tc>
                  <a:txBody>
                    <a:bodyPr/>
                    <a:lstStyle/>
                    <a:p>
                      <a:pPr marL="0" marR="0" algn="l">
                        <a:lnSpc>
                          <a:spcPct val="107000"/>
                        </a:lnSpc>
                        <a:spcBef>
                          <a:spcPts val="0"/>
                        </a:spcBef>
                        <a:spcAft>
                          <a:spcPts val="1500"/>
                        </a:spcAft>
                      </a:pPr>
                      <a:r>
                        <a:rPr lang="en-US" sz="1800">
                          <a:effectLst/>
                        </a:rPr>
                        <a:t>Finalize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Free resources and perform other cleanups.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847492729"/>
                  </a:ext>
                </a:extLst>
              </a:tr>
              <a:tr h="0">
                <a:tc>
                  <a:txBody>
                    <a:bodyPr/>
                    <a:lstStyle/>
                    <a:p>
                      <a:pPr marL="0" marR="0" algn="l">
                        <a:lnSpc>
                          <a:spcPct val="107000"/>
                        </a:lnSpc>
                        <a:spcBef>
                          <a:spcPts val="0"/>
                        </a:spcBef>
                        <a:spcAft>
                          <a:spcPts val="1500"/>
                        </a:spcAft>
                      </a:pPr>
                      <a:r>
                        <a:rPr lang="en-US" sz="1800">
                          <a:effectLst/>
                        </a:rPr>
                        <a:t>GetChanges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Returns a copy of the DataSet with all changes made since it was loaded or the AcceptChanges method was called.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272124896"/>
                  </a:ext>
                </a:extLst>
              </a:tr>
              <a:tr h="0">
                <a:tc>
                  <a:txBody>
                    <a:bodyPr/>
                    <a:lstStyle/>
                    <a:p>
                      <a:pPr marL="0" marR="0" algn="l">
                        <a:lnSpc>
                          <a:spcPct val="107000"/>
                        </a:lnSpc>
                        <a:spcBef>
                          <a:spcPts val="0"/>
                        </a:spcBef>
                        <a:spcAft>
                          <a:spcPts val="1500"/>
                        </a:spcAft>
                      </a:pPr>
                      <a:r>
                        <a:rPr lang="en-US" sz="1800">
                          <a:effectLst/>
                        </a:rPr>
                        <a:t>GetChanges(DataRowState)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Gets a copy of DataSet with all changes made since it was loaded or the AcceptChanges method was called, filtered by DataRowState.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446278914"/>
                  </a:ext>
                </a:extLst>
              </a:tr>
              <a:tr h="0">
                <a:tc>
                  <a:txBody>
                    <a:bodyPr/>
                    <a:lstStyle/>
                    <a:p>
                      <a:pPr marL="0" marR="0" algn="l">
                        <a:lnSpc>
                          <a:spcPct val="107000"/>
                        </a:lnSpc>
                        <a:spcBef>
                          <a:spcPts val="0"/>
                        </a:spcBef>
                        <a:spcAft>
                          <a:spcPts val="1500"/>
                        </a:spcAft>
                      </a:pPr>
                      <a:r>
                        <a:rPr lang="en-US" sz="1800">
                          <a:effectLst/>
                        </a:rPr>
                        <a:t>GetDataSetSchema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a:effectLst/>
                        </a:rPr>
                        <a:t>Gets a copy of XmlSchemaSet for the DataSet.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854941265"/>
                  </a:ext>
                </a:extLst>
              </a:tr>
              <a:tr h="0">
                <a:tc>
                  <a:txBody>
                    <a:bodyPr/>
                    <a:lstStyle/>
                    <a:p>
                      <a:pPr marL="0" marR="0" algn="l">
                        <a:lnSpc>
                          <a:spcPct val="107000"/>
                        </a:lnSpc>
                        <a:spcBef>
                          <a:spcPts val="0"/>
                        </a:spcBef>
                        <a:spcAft>
                          <a:spcPts val="1500"/>
                        </a:spcAft>
                      </a:pPr>
                      <a:r>
                        <a:rPr lang="en-US" sz="1800">
                          <a:effectLst/>
                        </a:rPr>
                        <a:t>GetObjectData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l">
                        <a:lnSpc>
                          <a:spcPct val="107000"/>
                        </a:lnSpc>
                        <a:spcBef>
                          <a:spcPts val="0"/>
                        </a:spcBef>
                        <a:spcAft>
                          <a:spcPts val="1500"/>
                        </a:spcAft>
                      </a:pPr>
                      <a:r>
                        <a:rPr lang="en-US" sz="1800" dirty="0">
                          <a:effectLst/>
                        </a:rPr>
                        <a:t>Populates a serialization information object with the data needed to serialize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662562584"/>
                  </a:ext>
                </a:extLst>
              </a:tr>
            </a:tbl>
          </a:graphicData>
        </a:graphic>
      </p:graphicFrame>
    </p:spTree>
    <p:extLst>
      <p:ext uri="{BB962C8B-B14F-4D97-AF65-F5344CB8AC3E}">
        <p14:creationId xmlns:p14="http://schemas.microsoft.com/office/powerpoint/2010/main" val="2857811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47498611"/>
              </p:ext>
            </p:extLst>
          </p:nvPr>
        </p:nvGraphicFramePr>
        <p:xfrm>
          <a:off x="858982" y="592571"/>
          <a:ext cx="10737272" cy="5657221"/>
        </p:xfrm>
        <a:graphic>
          <a:graphicData uri="http://schemas.openxmlformats.org/drawingml/2006/table">
            <a:tbl>
              <a:tblPr firstRow="1" firstCol="1" bandRow="1">
                <a:tableStyleId>{5C22544A-7EE6-4342-B048-85BDC9FD1C3A}</a:tableStyleId>
              </a:tblPr>
              <a:tblGrid>
                <a:gridCol w="4279748">
                  <a:extLst>
                    <a:ext uri="{9D8B030D-6E8A-4147-A177-3AD203B41FA5}">
                      <a16:colId xmlns:a16="http://schemas.microsoft.com/office/drawing/2014/main" val="1294897109"/>
                    </a:ext>
                  </a:extLst>
                </a:gridCol>
                <a:gridCol w="6457524">
                  <a:extLst>
                    <a:ext uri="{9D8B030D-6E8A-4147-A177-3AD203B41FA5}">
                      <a16:colId xmlns:a16="http://schemas.microsoft.com/office/drawing/2014/main" val="3489848755"/>
                    </a:ext>
                  </a:extLst>
                </a:gridCol>
              </a:tblGrid>
              <a:tr h="297588">
                <a:tc>
                  <a:txBody>
                    <a:bodyPr/>
                    <a:lstStyle/>
                    <a:p>
                      <a:pPr marL="0" marR="0" algn="ctr">
                        <a:lnSpc>
                          <a:spcPct val="107000"/>
                        </a:lnSpc>
                        <a:spcBef>
                          <a:spcPts val="0"/>
                        </a:spcBef>
                        <a:spcAft>
                          <a:spcPts val="1500"/>
                        </a:spcAft>
                      </a:pPr>
                      <a:r>
                        <a:rPr lang="en-US" sz="1800" dirty="0">
                          <a:effectLst/>
                        </a:rPr>
                        <a:t>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gn="ctr">
                        <a:lnSpc>
                          <a:spcPct val="107000"/>
                        </a:lnSpc>
                        <a:spcBef>
                          <a:spcPts val="0"/>
                        </a:spcBef>
                        <a:spcAft>
                          <a:spcPts val="150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extLst>
                  <a:ext uri="{0D108BD9-81ED-4DB2-BD59-A6C34878D82A}">
                    <a16:rowId xmlns:a16="http://schemas.microsoft.com/office/drawing/2014/main" val="4215499463"/>
                  </a:ext>
                </a:extLst>
              </a:tr>
              <a:tr h="297588">
                <a:tc>
                  <a:txBody>
                    <a:bodyPr/>
                    <a:lstStyle/>
                    <a:p>
                      <a:pPr marL="0" marR="0" algn="l">
                        <a:lnSpc>
                          <a:spcPct val="107000"/>
                        </a:lnSpc>
                        <a:spcBef>
                          <a:spcPts val="0"/>
                        </a:spcBef>
                        <a:spcAft>
                          <a:spcPts val="1500"/>
                        </a:spcAft>
                      </a:pPr>
                      <a:r>
                        <a:rPr lang="en-US" sz="1800">
                          <a:effectLst/>
                        </a:rPr>
                        <a:t>GetType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gn="l">
                        <a:lnSpc>
                          <a:spcPct val="107000"/>
                        </a:lnSpc>
                        <a:spcBef>
                          <a:spcPts val="0"/>
                        </a:spcBef>
                        <a:spcAft>
                          <a:spcPts val="1500"/>
                        </a:spcAft>
                      </a:pPr>
                      <a:r>
                        <a:rPr lang="en-US" sz="1800">
                          <a:effectLst/>
                        </a:rPr>
                        <a:t>Gets the type of the current instance.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extLst>
                  <a:ext uri="{0D108BD9-81ED-4DB2-BD59-A6C34878D82A}">
                    <a16:rowId xmlns:a16="http://schemas.microsoft.com/office/drawing/2014/main" val="18969046"/>
                  </a:ext>
                </a:extLst>
              </a:tr>
              <a:tr h="297588">
                <a:tc>
                  <a:txBody>
                    <a:bodyPr/>
                    <a:lstStyle/>
                    <a:p>
                      <a:pPr marL="0" marR="0" algn="l">
                        <a:lnSpc>
                          <a:spcPct val="107000"/>
                        </a:lnSpc>
                        <a:spcBef>
                          <a:spcPts val="0"/>
                        </a:spcBef>
                        <a:spcAft>
                          <a:spcPts val="1500"/>
                        </a:spcAft>
                      </a:pPr>
                      <a:r>
                        <a:rPr lang="en-US" sz="1800">
                          <a:effectLst/>
                        </a:rPr>
                        <a:t>GetXML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gn="l">
                        <a:lnSpc>
                          <a:spcPct val="107000"/>
                        </a:lnSpc>
                        <a:spcBef>
                          <a:spcPts val="0"/>
                        </a:spcBef>
                        <a:spcAft>
                          <a:spcPts val="1500"/>
                        </a:spcAft>
                      </a:pPr>
                      <a:r>
                        <a:rPr lang="en-US" sz="1800">
                          <a:effectLst/>
                        </a:rPr>
                        <a:t>Returns the XML representation of the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extLst>
                  <a:ext uri="{0D108BD9-81ED-4DB2-BD59-A6C34878D82A}">
                    <a16:rowId xmlns:a16="http://schemas.microsoft.com/office/drawing/2014/main" val="3756821030"/>
                  </a:ext>
                </a:extLst>
              </a:tr>
              <a:tr h="464893">
                <a:tc>
                  <a:txBody>
                    <a:bodyPr/>
                    <a:lstStyle/>
                    <a:p>
                      <a:pPr marL="0" marR="0" algn="l">
                        <a:lnSpc>
                          <a:spcPct val="107000"/>
                        </a:lnSpc>
                        <a:spcBef>
                          <a:spcPts val="0"/>
                        </a:spcBef>
                        <a:spcAft>
                          <a:spcPts val="1500"/>
                        </a:spcAft>
                      </a:pPr>
                      <a:r>
                        <a:rPr lang="en-US" sz="1800">
                          <a:effectLst/>
                        </a:rPr>
                        <a:t>GetXMLSchema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gn="l">
                        <a:lnSpc>
                          <a:spcPct val="107000"/>
                        </a:lnSpc>
                        <a:spcBef>
                          <a:spcPts val="0"/>
                        </a:spcBef>
                        <a:spcAft>
                          <a:spcPts val="1500"/>
                        </a:spcAft>
                      </a:pPr>
                      <a:r>
                        <a:rPr lang="en-US" sz="1800">
                          <a:effectLst/>
                        </a:rPr>
                        <a:t>Returns the XSD schema for the XML representation of the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extLst>
                  <a:ext uri="{0D108BD9-81ED-4DB2-BD59-A6C34878D82A}">
                    <a16:rowId xmlns:a16="http://schemas.microsoft.com/office/drawing/2014/main" val="1361745324"/>
                  </a:ext>
                </a:extLst>
              </a:tr>
              <a:tr h="464893">
                <a:tc>
                  <a:txBody>
                    <a:bodyPr/>
                    <a:lstStyle/>
                    <a:p>
                      <a:pPr marL="0" marR="0" algn="l">
                        <a:lnSpc>
                          <a:spcPct val="107000"/>
                        </a:lnSpc>
                        <a:spcBef>
                          <a:spcPts val="0"/>
                        </a:spcBef>
                        <a:spcAft>
                          <a:spcPts val="1500"/>
                        </a:spcAft>
                      </a:pPr>
                      <a:r>
                        <a:rPr lang="en-US" sz="1800">
                          <a:effectLst/>
                        </a:rPr>
                        <a:t>HasChanges()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gn="l">
                        <a:lnSpc>
                          <a:spcPct val="107000"/>
                        </a:lnSpc>
                        <a:spcBef>
                          <a:spcPts val="0"/>
                        </a:spcBef>
                        <a:spcAft>
                          <a:spcPts val="1500"/>
                        </a:spcAft>
                      </a:pPr>
                      <a:r>
                        <a:rPr lang="en-US" sz="1800">
                          <a:effectLst/>
                        </a:rPr>
                        <a:t>Gets a value indicating whether the DataSet has changes, including new, deleted, or modified rows.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extLst>
                  <a:ext uri="{0D108BD9-81ED-4DB2-BD59-A6C34878D82A}">
                    <a16:rowId xmlns:a16="http://schemas.microsoft.com/office/drawing/2014/main" val="2477536067"/>
                  </a:ext>
                </a:extLst>
              </a:tr>
              <a:tr h="632197">
                <a:tc>
                  <a:txBody>
                    <a:bodyPr/>
                    <a:lstStyle/>
                    <a:p>
                      <a:pPr marL="0" marR="0" algn="l">
                        <a:lnSpc>
                          <a:spcPct val="107000"/>
                        </a:lnSpc>
                        <a:spcBef>
                          <a:spcPts val="0"/>
                        </a:spcBef>
                        <a:spcAft>
                          <a:spcPts val="1500"/>
                        </a:spcAft>
                      </a:pPr>
                      <a:r>
                        <a:rPr lang="en-US" sz="1800">
                          <a:effectLst/>
                        </a:rPr>
                        <a:t>HasChanges(DataRowState)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gn="l">
                        <a:lnSpc>
                          <a:spcPct val="107000"/>
                        </a:lnSpc>
                        <a:spcBef>
                          <a:spcPts val="0"/>
                        </a:spcBef>
                        <a:spcAft>
                          <a:spcPts val="1500"/>
                        </a:spcAft>
                      </a:pPr>
                      <a:r>
                        <a:rPr lang="en-US" sz="1800">
                          <a:effectLst/>
                        </a:rPr>
                        <a:t>Gets a value indicating whether the DataSet has changes, including new, deleted, or modified rows, filtered by DataRowState.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extLst>
                  <a:ext uri="{0D108BD9-81ED-4DB2-BD59-A6C34878D82A}">
                    <a16:rowId xmlns:a16="http://schemas.microsoft.com/office/drawing/2014/main" val="3100542637"/>
                  </a:ext>
                </a:extLst>
              </a:tr>
              <a:tr h="464893">
                <a:tc>
                  <a:txBody>
                    <a:bodyPr/>
                    <a:lstStyle/>
                    <a:p>
                      <a:pPr marL="0" marR="0" algn="l">
                        <a:lnSpc>
                          <a:spcPct val="107000"/>
                        </a:lnSpc>
                        <a:spcBef>
                          <a:spcPts val="0"/>
                        </a:spcBef>
                        <a:spcAft>
                          <a:spcPts val="1500"/>
                        </a:spcAft>
                      </a:pPr>
                      <a:r>
                        <a:rPr lang="en-US" sz="1800">
                          <a:effectLst/>
                        </a:rPr>
                        <a:t>IsBinarySerialized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gn="l">
                        <a:lnSpc>
                          <a:spcPct val="107000"/>
                        </a:lnSpc>
                        <a:spcBef>
                          <a:spcPts val="0"/>
                        </a:spcBef>
                        <a:spcAft>
                          <a:spcPts val="1500"/>
                        </a:spcAft>
                      </a:pPr>
                      <a:r>
                        <a:rPr lang="en-US" sz="1800">
                          <a:effectLst/>
                        </a:rPr>
                        <a:t>Inspects the format of the serialized representation of the DataSet.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extLst>
                  <a:ext uri="{0D108BD9-81ED-4DB2-BD59-A6C34878D82A}">
                    <a16:rowId xmlns:a16="http://schemas.microsoft.com/office/drawing/2014/main" val="853925150"/>
                  </a:ext>
                </a:extLst>
              </a:tr>
              <a:tr h="799502">
                <a:tc>
                  <a:txBody>
                    <a:bodyPr/>
                    <a:lstStyle/>
                    <a:p>
                      <a:pPr marL="0" marR="0" algn="l">
                        <a:lnSpc>
                          <a:spcPct val="107000"/>
                        </a:lnSpc>
                        <a:spcBef>
                          <a:spcPts val="0"/>
                        </a:spcBef>
                        <a:spcAft>
                          <a:spcPts val="1500"/>
                        </a:spcAft>
                      </a:pPr>
                      <a:r>
                        <a:rPr lang="en-US" sz="1800">
                          <a:effectLst/>
                        </a:rPr>
                        <a:t>Load(IDataReader, LoadOption, DataTable[])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gn="l">
                        <a:lnSpc>
                          <a:spcPct val="107000"/>
                        </a:lnSpc>
                        <a:spcBef>
                          <a:spcPts val="0"/>
                        </a:spcBef>
                        <a:spcAft>
                          <a:spcPts val="1500"/>
                        </a:spcAft>
                      </a:pPr>
                      <a:r>
                        <a:rPr lang="en-US" sz="1800">
                          <a:effectLst/>
                        </a:rPr>
                        <a:t>Fills a DataSet with values from a data source using the supplied IDataReader, using an array of DataTable instances to supply the schema and namespace information.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extLst>
                  <a:ext uri="{0D108BD9-81ED-4DB2-BD59-A6C34878D82A}">
                    <a16:rowId xmlns:a16="http://schemas.microsoft.com/office/drawing/2014/main" val="3168381884"/>
                  </a:ext>
                </a:extLst>
              </a:tr>
              <a:tr h="632197">
                <a:tc>
                  <a:txBody>
                    <a:bodyPr/>
                    <a:lstStyle/>
                    <a:p>
                      <a:pPr marL="0" marR="0" algn="l">
                        <a:lnSpc>
                          <a:spcPct val="107000"/>
                        </a:lnSpc>
                        <a:spcBef>
                          <a:spcPts val="0"/>
                        </a:spcBef>
                        <a:spcAft>
                          <a:spcPts val="1500"/>
                        </a:spcAft>
                      </a:pPr>
                      <a:r>
                        <a:rPr lang="en-US" sz="1800">
                          <a:effectLst/>
                        </a:rPr>
                        <a:t>Load(IDataReader, LoadOption, String[])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gn="l">
                        <a:lnSpc>
                          <a:spcPct val="107000"/>
                        </a:lnSpc>
                        <a:spcBef>
                          <a:spcPts val="0"/>
                        </a:spcBef>
                        <a:spcAft>
                          <a:spcPts val="1500"/>
                        </a:spcAft>
                      </a:pPr>
                      <a:r>
                        <a:rPr lang="en-US" sz="1800" dirty="0">
                          <a:effectLst/>
                        </a:rPr>
                        <a:t>Fills a DataSet with values from a data source using the supplied </a:t>
                      </a:r>
                      <a:r>
                        <a:rPr lang="en-US" sz="1800" dirty="0" err="1">
                          <a:effectLst/>
                        </a:rPr>
                        <a:t>IDataReader</a:t>
                      </a:r>
                      <a:r>
                        <a:rPr lang="en-US" sz="1800" dirty="0">
                          <a:effectLst/>
                        </a:rPr>
                        <a:t>, using an array of strings to supply the names for the tables within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extLst>
                  <a:ext uri="{0D108BD9-81ED-4DB2-BD59-A6C34878D82A}">
                    <a16:rowId xmlns:a16="http://schemas.microsoft.com/office/drawing/2014/main" val="2347740214"/>
                  </a:ext>
                </a:extLst>
              </a:tr>
            </a:tbl>
          </a:graphicData>
        </a:graphic>
      </p:graphicFrame>
    </p:spTree>
    <p:extLst>
      <p:ext uri="{BB962C8B-B14F-4D97-AF65-F5344CB8AC3E}">
        <p14:creationId xmlns:p14="http://schemas.microsoft.com/office/powerpoint/2010/main" val="1525452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2167</Words>
  <Application>Microsoft Office PowerPoint</Application>
  <PresentationFormat>Widescreen</PresentationFormat>
  <Paragraphs>316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Unicode MS</vt:lpstr>
      <vt:lpstr>Calibri</vt:lpstr>
      <vt:lpstr>Calibri Light</vt:lpstr>
      <vt:lpstr>open sans</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Panchireddi, Krishna (Cognizant)</dc:creator>
  <cp:lastModifiedBy>Panchireddi, Krishna (Cognizant)</cp:lastModifiedBy>
  <cp:revision>21</cp:revision>
  <dcterms:created xsi:type="dcterms:W3CDTF">2020-08-13T04:14:30Z</dcterms:created>
  <dcterms:modified xsi:type="dcterms:W3CDTF">2021-02-10T05:27:26Z</dcterms:modified>
</cp:coreProperties>
</file>