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58" r:id="rId9"/>
    <p:sldId id="260" r:id="rId10"/>
    <p:sldId id="265" r:id="rId11"/>
    <p:sldId id="268" r:id="rId12"/>
    <p:sldId id="266" r:id="rId13"/>
    <p:sldId id="267" r:id="rId14"/>
    <p:sldId id="270" r:id="rId15"/>
    <p:sldId id="280" r:id="rId16"/>
    <p:sldId id="281" r:id="rId17"/>
    <p:sldId id="291" r:id="rId18"/>
    <p:sldId id="292" r:id="rId19"/>
    <p:sldId id="293" r:id="rId20"/>
    <p:sldId id="294" r:id="rId21"/>
    <p:sldId id="295" r:id="rId22"/>
    <p:sldId id="296" r:id="rId23"/>
    <p:sldId id="297" r:id="rId24"/>
    <p:sldId id="298" r:id="rId25"/>
    <p:sldId id="275" r:id="rId26"/>
    <p:sldId id="271" r:id="rId27"/>
    <p:sldId id="272" r:id="rId28"/>
    <p:sldId id="276" r:id="rId29"/>
    <p:sldId id="273" r:id="rId30"/>
    <p:sldId id="274" r:id="rId31"/>
    <p:sldId id="279" r:id="rId32"/>
    <p:sldId id="277" r:id="rId33"/>
    <p:sldId id="278" r:id="rId34"/>
    <p:sldId id="282" r:id="rId35"/>
    <p:sldId id="284" r:id="rId36"/>
    <p:sldId id="283" r:id="rId37"/>
    <p:sldId id="285" r:id="rId38"/>
    <p:sldId id="286" r:id="rId39"/>
    <p:sldId id="287" r:id="rId40"/>
    <p:sldId id="288" r:id="rId41"/>
    <p:sldId id="289" r:id="rId42"/>
    <p:sldId id="290" r:id="rId43"/>
    <p:sldId id="299" r:id="rId44"/>
    <p:sldId id="301" r:id="rId45"/>
    <p:sldId id="300" r:id="rId46"/>
    <p:sldId id="26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ED9198-6CB9-494D-92EF-ED3FAF27589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95DD6-96A7-42B5-9BD6-93EF543C0059}" type="slidenum">
              <a:rPr lang="en-US" smtClean="0"/>
              <a:t>‹#›</a:t>
            </a:fld>
            <a:endParaRPr lang="en-US"/>
          </a:p>
        </p:txBody>
      </p:sp>
    </p:spTree>
    <p:extLst>
      <p:ext uri="{BB962C8B-B14F-4D97-AF65-F5344CB8AC3E}">
        <p14:creationId xmlns:p14="http://schemas.microsoft.com/office/powerpoint/2010/main" val="49852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ED9198-6CB9-494D-92EF-ED3FAF27589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95DD6-96A7-42B5-9BD6-93EF543C0059}" type="slidenum">
              <a:rPr lang="en-US" smtClean="0"/>
              <a:t>‹#›</a:t>
            </a:fld>
            <a:endParaRPr lang="en-US"/>
          </a:p>
        </p:txBody>
      </p:sp>
    </p:spTree>
    <p:extLst>
      <p:ext uri="{BB962C8B-B14F-4D97-AF65-F5344CB8AC3E}">
        <p14:creationId xmlns:p14="http://schemas.microsoft.com/office/powerpoint/2010/main" val="305996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ED9198-6CB9-494D-92EF-ED3FAF27589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95DD6-96A7-42B5-9BD6-93EF543C0059}" type="slidenum">
              <a:rPr lang="en-US" smtClean="0"/>
              <a:t>‹#›</a:t>
            </a:fld>
            <a:endParaRPr lang="en-US"/>
          </a:p>
        </p:txBody>
      </p:sp>
    </p:spTree>
    <p:extLst>
      <p:ext uri="{BB962C8B-B14F-4D97-AF65-F5344CB8AC3E}">
        <p14:creationId xmlns:p14="http://schemas.microsoft.com/office/powerpoint/2010/main" val="89948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ED9198-6CB9-494D-92EF-ED3FAF27589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95DD6-96A7-42B5-9BD6-93EF543C0059}" type="slidenum">
              <a:rPr lang="en-US" smtClean="0"/>
              <a:t>‹#›</a:t>
            </a:fld>
            <a:endParaRPr lang="en-US"/>
          </a:p>
        </p:txBody>
      </p:sp>
    </p:spTree>
    <p:extLst>
      <p:ext uri="{BB962C8B-B14F-4D97-AF65-F5344CB8AC3E}">
        <p14:creationId xmlns:p14="http://schemas.microsoft.com/office/powerpoint/2010/main" val="428045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ED9198-6CB9-494D-92EF-ED3FAF27589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95DD6-96A7-42B5-9BD6-93EF543C0059}" type="slidenum">
              <a:rPr lang="en-US" smtClean="0"/>
              <a:t>‹#›</a:t>
            </a:fld>
            <a:endParaRPr lang="en-US"/>
          </a:p>
        </p:txBody>
      </p:sp>
    </p:spTree>
    <p:extLst>
      <p:ext uri="{BB962C8B-B14F-4D97-AF65-F5344CB8AC3E}">
        <p14:creationId xmlns:p14="http://schemas.microsoft.com/office/powerpoint/2010/main" val="399606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ED9198-6CB9-494D-92EF-ED3FAF275892}"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95DD6-96A7-42B5-9BD6-93EF543C0059}" type="slidenum">
              <a:rPr lang="en-US" smtClean="0"/>
              <a:t>‹#›</a:t>
            </a:fld>
            <a:endParaRPr lang="en-US"/>
          </a:p>
        </p:txBody>
      </p:sp>
    </p:spTree>
    <p:extLst>
      <p:ext uri="{BB962C8B-B14F-4D97-AF65-F5344CB8AC3E}">
        <p14:creationId xmlns:p14="http://schemas.microsoft.com/office/powerpoint/2010/main" val="227663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ED9198-6CB9-494D-92EF-ED3FAF275892}"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695DD6-96A7-42B5-9BD6-93EF543C0059}" type="slidenum">
              <a:rPr lang="en-US" smtClean="0"/>
              <a:t>‹#›</a:t>
            </a:fld>
            <a:endParaRPr lang="en-US"/>
          </a:p>
        </p:txBody>
      </p:sp>
    </p:spTree>
    <p:extLst>
      <p:ext uri="{BB962C8B-B14F-4D97-AF65-F5344CB8AC3E}">
        <p14:creationId xmlns:p14="http://schemas.microsoft.com/office/powerpoint/2010/main" val="32821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ED9198-6CB9-494D-92EF-ED3FAF275892}"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695DD6-96A7-42B5-9BD6-93EF543C0059}" type="slidenum">
              <a:rPr lang="en-US" smtClean="0"/>
              <a:t>‹#›</a:t>
            </a:fld>
            <a:endParaRPr lang="en-US"/>
          </a:p>
        </p:txBody>
      </p:sp>
    </p:spTree>
    <p:extLst>
      <p:ext uri="{BB962C8B-B14F-4D97-AF65-F5344CB8AC3E}">
        <p14:creationId xmlns:p14="http://schemas.microsoft.com/office/powerpoint/2010/main" val="3675036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D9198-6CB9-494D-92EF-ED3FAF275892}"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695DD6-96A7-42B5-9BD6-93EF543C0059}" type="slidenum">
              <a:rPr lang="en-US" smtClean="0"/>
              <a:t>‹#›</a:t>
            </a:fld>
            <a:endParaRPr lang="en-US"/>
          </a:p>
        </p:txBody>
      </p:sp>
    </p:spTree>
    <p:extLst>
      <p:ext uri="{BB962C8B-B14F-4D97-AF65-F5344CB8AC3E}">
        <p14:creationId xmlns:p14="http://schemas.microsoft.com/office/powerpoint/2010/main" val="71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ED9198-6CB9-494D-92EF-ED3FAF275892}"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95DD6-96A7-42B5-9BD6-93EF543C0059}" type="slidenum">
              <a:rPr lang="en-US" smtClean="0"/>
              <a:t>‹#›</a:t>
            </a:fld>
            <a:endParaRPr lang="en-US"/>
          </a:p>
        </p:txBody>
      </p:sp>
    </p:spTree>
    <p:extLst>
      <p:ext uri="{BB962C8B-B14F-4D97-AF65-F5344CB8AC3E}">
        <p14:creationId xmlns:p14="http://schemas.microsoft.com/office/powerpoint/2010/main" val="187584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ED9198-6CB9-494D-92EF-ED3FAF275892}"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95DD6-96A7-42B5-9BD6-93EF543C0059}" type="slidenum">
              <a:rPr lang="en-US" smtClean="0"/>
              <a:t>‹#›</a:t>
            </a:fld>
            <a:endParaRPr lang="en-US"/>
          </a:p>
        </p:txBody>
      </p:sp>
    </p:spTree>
    <p:extLst>
      <p:ext uri="{BB962C8B-B14F-4D97-AF65-F5344CB8AC3E}">
        <p14:creationId xmlns:p14="http://schemas.microsoft.com/office/powerpoint/2010/main" val="337577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D9198-6CB9-494D-92EF-ED3FAF275892}" type="datetimeFigureOut">
              <a:rPr lang="en-US" smtClean="0"/>
              <a:t>9/4/2020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95DD6-96A7-42B5-9BD6-93EF543C0059}" type="slidenum">
              <a:rPr lang="en-US" smtClean="0"/>
              <a:t>‹#›</a:t>
            </a:fld>
            <a:endParaRPr lang="en-US"/>
          </a:p>
        </p:txBody>
      </p:sp>
    </p:spTree>
    <p:extLst>
      <p:ext uri="{BB962C8B-B14F-4D97-AF65-F5344CB8AC3E}">
        <p14:creationId xmlns:p14="http://schemas.microsoft.com/office/powerpoint/2010/main" val="3172757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tutorialspoint.com/csharp/csharp_hashtable.htm" TargetMode="External"/><Relationship Id="rId2" Type="http://schemas.openxmlformats.org/officeDocument/2006/relationships/hyperlink" Target="https://www.tutorialspoint.com/csharp/csharp_arraylist.htm" TargetMode="External"/><Relationship Id="rId1" Type="http://schemas.openxmlformats.org/officeDocument/2006/relationships/slideLayout" Target="../slideLayouts/slideLayout7.xml"/><Relationship Id="rId4" Type="http://schemas.openxmlformats.org/officeDocument/2006/relationships/hyperlink" Target="https://www.tutorialspoint.com/csharp/csharp_sortedlist.ht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4994" y="1685107"/>
            <a:ext cx="9144000" cy="88432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r>
              <a:rPr lang="en-US" dirty="0"/>
              <a:t>C# Programming </a:t>
            </a:r>
          </a:p>
        </p:txBody>
      </p:sp>
      <p:sp>
        <p:nvSpPr>
          <p:cNvPr id="3" name="Subtitle 2"/>
          <p:cNvSpPr>
            <a:spLocks noGrp="1"/>
          </p:cNvSpPr>
          <p:nvPr>
            <p:ph type="subTitle" idx="1"/>
          </p:nvPr>
        </p:nvSpPr>
        <p:spPr>
          <a:xfrm>
            <a:off x="6921138" y="3486082"/>
            <a:ext cx="3661954" cy="47357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 Starting Date : 01-09-2020</a:t>
            </a:r>
            <a:endParaRPr lang="en-US" dirty="0"/>
          </a:p>
        </p:txBody>
      </p:sp>
      <p:sp>
        <p:nvSpPr>
          <p:cNvPr id="4" name="TextBox 3"/>
          <p:cNvSpPr txBox="1"/>
          <p:nvPr/>
        </p:nvSpPr>
        <p:spPr>
          <a:xfrm>
            <a:off x="8752115" y="5349875"/>
            <a:ext cx="2246812" cy="64633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3600" dirty="0" smtClean="0"/>
              <a:t>Krishna P.</a:t>
            </a:r>
            <a:endParaRPr lang="en-US" sz="3600" dirty="0"/>
          </a:p>
        </p:txBody>
      </p:sp>
    </p:spTree>
    <p:extLst>
      <p:ext uri="{BB962C8B-B14F-4D97-AF65-F5344CB8AC3E}">
        <p14:creationId xmlns:p14="http://schemas.microsoft.com/office/powerpoint/2010/main" val="2133032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0114" y="347434"/>
            <a:ext cx="3644537" cy="584775"/>
          </a:xfrm>
          <a:prstGeom prst="rect">
            <a:avLst/>
          </a:prstGeom>
          <a:noFill/>
        </p:spPr>
        <p:txBody>
          <a:bodyPr wrap="square" rtlCol="0">
            <a:spAutoFit/>
          </a:bodyPr>
          <a:lstStyle/>
          <a:p>
            <a:r>
              <a:rPr lang="en-US" sz="3200" dirty="0" smtClean="0"/>
              <a:t>C#.NET Syntax</a:t>
            </a:r>
            <a:endParaRPr lang="en-US" sz="3200" dirty="0"/>
          </a:p>
        </p:txBody>
      </p:sp>
      <p:sp>
        <p:nvSpPr>
          <p:cNvPr id="7" name="TextBox 6"/>
          <p:cNvSpPr txBox="1"/>
          <p:nvPr/>
        </p:nvSpPr>
        <p:spPr>
          <a:xfrm>
            <a:off x="1339325" y="1409261"/>
            <a:ext cx="3187337" cy="369332"/>
          </a:xfrm>
          <a:prstGeom prst="rect">
            <a:avLst/>
          </a:prstGeom>
          <a:noFill/>
        </p:spPr>
        <p:txBody>
          <a:bodyPr wrap="square" rtlCol="0">
            <a:spAutoFit/>
          </a:bodyPr>
          <a:lstStyle/>
          <a:p>
            <a:r>
              <a:rPr lang="en-US" dirty="0" smtClean="0"/>
              <a:t>&lt;data-type&gt;  &lt;variable_list&gt;;</a:t>
            </a:r>
            <a:endParaRPr lang="en-US" dirty="0"/>
          </a:p>
        </p:txBody>
      </p:sp>
      <p:sp>
        <p:nvSpPr>
          <p:cNvPr id="11" name="TextBox 10"/>
          <p:cNvSpPr txBox="1"/>
          <p:nvPr/>
        </p:nvSpPr>
        <p:spPr>
          <a:xfrm>
            <a:off x="6230982" y="1409261"/>
            <a:ext cx="5199017" cy="2862322"/>
          </a:xfrm>
          <a:prstGeom prst="rect">
            <a:avLst/>
          </a:prstGeom>
          <a:noFill/>
        </p:spPr>
        <p:txBody>
          <a:bodyPr wrap="square" rtlCol="0">
            <a:spAutoFit/>
          </a:bodyPr>
          <a:lstStyle/>
          <a:p>
            <a:pPr marL="285750" indent="-285750">
              <a:buFont typeface="Wingdings" panose="05000000000000000000" pitchFamily="2" charset="2"/>
              <a:buChar char="ü"/>
            </a:pPr>
            <a:r>
              <a:rPr lang="en-US" dirty="0"/>
              <a:t>C# is case sensitive</a:t>
            </a:r>
            <a:r>
              <a:rPr lang="en-US" dirty="0" smtClean="0"/>
              <a:t>.</a:t>
            </a:r>
          </a:p>
          <a:p>
            <a:endParaRPr lang="en-US" dirty="0"/>
          </a:p>
          <a:p>
            <a:pPr marL="285750" indent="-285750">
              <a:buFont typeface="Wingdings" panose="05000000000000000000" pitchFamily="2" charset="2"/>
              <a:buChar char="ü"/>
            </a:pPr>
            <a:r>
              <a:rPr lang="en-US" dirty="0"/>
              <a:t>All statements and expression must end with a semicolon </a:t>
            </a:r>
            <a:r>
              <a:rPr lang="en-US" dirty="0" smtClean="0"/>
              <a:t>(;).</a:t>
            </a:r>
          </a:p>
          <a:p>
            <a:endParaRPr lang="en-US" dirty="0"/>
          </a:p>
          <a:p>
            <a:pPr marL="285750" indent="-285750">
              <a:buFont typeface="Wingdings" panose="05000000000000000000" pitchFamily="2" charset="2"/>
              <a:buChar char="ü"/>
            </a:pPr>
            <a:r>
              <a:rPr lang="en-US" dirty="0"/>
              <a:t>The program execution starts at the Main method</a:t>
            </a:r>
            <a:r>
              <a:rPr lang="en-US" dirty="0" smtClean="0"/>
              <a:t>.</a:t>
            </a:r>
          </a:p>
          <a:p>
            <a:endParaRPr lang="en-US" dirty="0"/>
          </a:p>
          <a:p>
            <a:pPr marL="285750" indent="-285750">
              <a:buFont typeface="Wingdings" panose="05000000000000000000" pitchFamily="2" charset="2"/>
              <a:buChar char="ü"/>
            </a:pPr>
            <a:r>
              <a:rPr lang="en-US" dirty="0"/>
              <a:t>Unlike Java, program file name could be different from the class name.</a:t>
            </a:r>
          </a:p>
          <a:p>
            <a:endParaRPr lang="en-US" dirty="0"/>
          </a:p>
        </p:txBody>
      </p:sp>
      <p:sp>
        <p:nvSpPr>
          <p:cNvPr id="13" name="TextBox 12"/>
          <p:cNvSpPr txBox="1"/>
          <p:nvPr/>
        </p:nvSpPr>
        <p:spPr>
          <a:xfrm>
            <a:off x="1802674" y="4885509"/>
            <a:ext cx="6492240" cy="646331"/>
          </a:xfrm>
          <a:prstGeom prst="rect">
            <a:avLst/>
          </a:prstGeom>
          <a:noFill/>
        </p:spPr>
        <p:txBody>
          <a:bodyPr wrap="square" rtlCol="0">
            <a:spAutoFit/>
          </a:bodyPr>
          <a:lstStyle/>
          <a:p>
            <a:r>
              <a:rPr lang="en-US" b="1" dirty="0" smtClean="0"/>
              <a:t>Variable : </a:t>
            </a:r>
            <a:r>
              <a:rPr lang="en-US" dirty="0" smtClean="0"/>
              <a:t>A name given to storage location</a:t>
            </a:r>
          </a:p>
          <a:p>
            <a:r>
              <a:rPr lang="en-US" b="1" dirty="0" smtClean="0"/>
              <a:t>Constant </a:t>
            </a:r>
            <a:r>
              <a:rPr lang="en-US" dirty="0" smtClean="0"/>
              <a:t>: An immutable value</a:t>
            </a:r>
            <a:endParaRPr lang="en-US" dirty="0"/>
          </a:p>
        </p:txBody>
      </p:sp>
      <p:sp>
        <p:nvSpPr>
          <p:cNvPr id="15" name="Rectangle 3"/>
          <p:cNvSpPr>
            <a:spLocks noChangeArrowheads="1"/>
          </p:cNvSpPr>
          <p:nvPr/>
        </p:nvSpPr>
        <p:spPr bwMode="auto">
          <a:xfrm>
            <a:off x="1339325" y="2147924"/>
            <a:ext cx="443230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urier New" panose="02070309020205020404" pitchFamily="49" charset="0"/>
              </a:rPr>
              <a:t>string</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stringVar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b="0" i="0" u="none" strike="noStrike" cap="none" normalizeH="0" baseline="0" dirty="0" smtClean="0">
                <a:ln>
                  <a:noFill/>
                </a:ln>
                <a:solidFill>
                  <a:srgbClr val="A31515"/>
                </a:solidFill>
                <a:effectLst/>
                <a:latin typeface="Consolas" panose="020B0609020204030204" pitchFamily="49" charset="0"/>
                <a:ea typeface="Times New Roman" panose="02020603050405020304" pitchFamily="18" charset="0"/>
                <a:cs typeface="Courier New" panose="02070309020205020404" pitchFamily="49" charset="0"/>
              </a:rPr>
              <a:t>"Hello World!!"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urier New" panose="02070309020205020404" pitchFamily="49" charset="0"/>
              </a:rPr>
              <a:t>int</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intVar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100;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urier New" panose="02070309020205020404" pitchFamily="49" charset="0"/>
              </a:rPr>
              <a:t>float</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floatVar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10.2f;</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urier New" panose="02070309020205020404" pitchFamily="49" charset="0"/>
              </a:rPr>
              <a:t>char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charVar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b="0" i="0" u="none" strike="noStrike" cap="none" normalizeH="0" baseline="0" dirty="0" smtClean="0">
                <a:ln>
                  <a:noFill/>
                </a:ln>
                <a:solidFill>
                  <a:srgbClr val="A31515"/>
                </a:solidFill>
                <a:effectLst/>
                <a:latin typeface="Consolas" panose="020B0609020204030204" pitchFamily="49" charset="0"/>
                <a:ea typeface="Times New Roman" panose="02020603050405020304" pitchFamily="18" charset="0"/>
                <a:cs typeface="Courier New" panose="02070309020205020404" pitchFamily="49" charset="0"/>
              </a:rPr>
              <a:t>'A'</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urier New" panose="02070309020205020404" pitchFamily="49" charset="0"/>
              </a:rPr>
              <a:t>bool</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boolVar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urier New" panose="02070309020205020404" pitchFamily="49" charset="0"/>
              </a:rPr>
              <a:t>true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4539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21696599"/>
              </p:ext>
            </p:extLst>
          </p:nvPr>
        </p:nvGraphicFramePr>
        <p:xfrm>
          <a:off x="770708" y="287389"/>
          <a:ext cx="10855236" cy="6387729"/>
        </p:xfrm>
        <a:graphic>
          <a:graphicData uri="http://schemas.openxmlformats.org/drawingml/2006/table">
            <a:tbl>
              <a:tblPr firstRow="1" firstCol="1" bandRow="1">
                <a:tableStyleId>{5C22544A-7EE6-4342-B048-85BDC9FD1C3A}</a:tableStyleId>
              </a:tblPr>
              <a:tblGrid>
                <a:gridCol w="1052721">
                  <a:extLst>
                    <a:ext uri="{9D8B030D-6E8A-4147-A177-3AD203B41FA5}">
                      <a16:colId xmlns:a16="http://schemas.microsoft.com/office/drawing/2014/main" val="39665592"/>
                    </a:ext>
                  </a:extLst>
                </a:gridCol>
                <a:gridCol w="2633199">
                  <a:extLst>
                    <a:ext uri="{9D8B030D-6E8A-4147-A177-3AD203B41FA5}">
                      <a16:colId xmlns:a16="http://schemas.microsoft.com/office/drawing/2014/main" val="2026908580"/>
                    </a:ext>
                  </a:extLst>
                </a:gridCol>
                <a:gridCol w="5488797">
                  <a:extLst>
                    <a:ext uri="{9D8B030D-6E8A-4147-A177-3AD203B41FA5}">
                      <a16:colId xmlns:a16="http://schemas.microsoft.com/office/drawing/2014/main" val="4234578510"/>
                    </a:ext>
                  </a:extLst>
                </a:gridCol>
                <a:gridCol w="1680519">
                  <a:extLst>
                    <a:ext uri="{9D8B030D-6E8A-4147-A177-3AD203B41FA5}">
                      <a16:colId xmlns:a16="http://schemas.microsoft.com/office/drawing/2014/main" val="3667888324"/>
                    </a:ext>
                  </a:extLst>
                </a:gridCol>
              </a:tblGrid>
              <a:tr h="237041">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7679" marR="7679" marT="7679" marB="7679" anchor="ctr"/>
                </a:tc>
                <a:tc gridSpan="3">
                  <a:txBody>
                    <a:bodyPr/>
                    <a:lstStyle/>
                    <a:p>
                      <a:pPr marL="0" marR="0">
                        <a:lnSpc>
                          <a:spcPct val="107000"/>
                        </a:lnSpc>
                        <a:spcBef>
                          <a:spcPts val="0"/>
                        </a:spcBef>
                        <a:spcAft>
                          <a:spcPts val="80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49249994"/>
                  </a:ext>
                </a:extLst>
              </a:tr>
              <a:tr h="253157">
                <a:tc>
                  <a:txBody>
                    <a:bodyPr/>
                    <a:lstStyle/>
                    <a:p>
                      <a:pPr marL="0" marR="0" algn="ctr">
                        <a:lnSpc>
                          <a:spcPct val="107000"/>
                        </a:lnSpc>
                        <a:spcBef>
                          <a:spcPts val="0"/>
                        </a:spcBef>
                        <a:spcAft>
                          <a:spcPts val="0"/>
                        </a:spcAft>
                      </a:pPr>
                      <a:r>
                        <a:rPr lang="en-US" sz="1200">
                          <a:effectLst/>
                        </a:rPr>
                        <a:t>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nchor="b"/>
                </a:tc>
                <a:tc>
                  <a:txBody>
                    <a:bodyPr/>
                    <a:lstStyle/>
                    <a:p>
                      <a:pPr marL="0" marR="0" algn="ctr">
                        <a:lnSpc>
                          <a:spcPct val="107000"/>
                        </a:lnSpc>
                        <a:spcBef>
                          <a:spcPts val="0"/>
                        </a:spcBef>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nchor="b"/>
                </a:tc>
                <a:tc>
                  <a:txBody>
                    <a:bodyPr/>
                    <a:lstStyle/>
                    <a:p>
                      <a:pPr marL="0" marR="0" algn="ctr">
                        <a:lnSpc>
                          <a:spcPct val="107000"/>
                        </a:lnSpc>
                        <a:spcBef>
                          <a:spcPts val="0"/>
                        </a:spcBef>
                        <a:spcAft>
                          <a:spcPts val="0"/>
                        </a:spcAft>
                      </a:pPr>
                      <a:r>
                        <a:rPr lang="en-US" sz="1200">
                          <a:effectLst/>
                        </a:rPr>
                        <a:t>Range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nchor="b"/>
                </a:tc>
                <a:tc>
                  <a:txBody>
                    <a:bodyPr/>
                    <a:lstStyle/>
                    <a:p>
                      <a:pPr marL="0" marR="0" algn="ctr">
                        <a:lnSpc>
                          <a:spcPct val="107000"/>
                        </a:lnSpc>
                        <a:spcBef>
                          <a:spcPts val="0"/>
                        </a:spcBef>
                        <a:spcAft>
                          <a:spcPts val="0"/>
                        </a:spcAft>
                      </a:pPr>
                      <a:r>
                        <a:rPr lang="en-US" sz="1200">
                          <a:effectLst/>
                        </a:rPr>
                        <a:t>Suffix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nchor="b"/>
                </a:tc>
                <a:extLst>
                  <a:ext uri="{0D108BD9-81ED-4DB2-BD59-A6C34878D82A}">
                    <a16:rowId xmlns:a16="http://schemas.microsoft.com/office/drawing/2014/main" val="3818259769"/>
                  </a:ext>
                </a:extLst>
              </a:tr>
              <a:tr h="237041">
                <a:tc>
                  <a:txBody>
                    <a:bodyPr/>
                    <a:lstStyle/>
                    <a:p>
                      <a:pPr marL="0" marR="0" algn="just">
                        <a:lnSpc>
                          <a:spcPct val="107000"/>
                        </a:lnSpc>
                        <a:spcBef>
                          <a:spcPts val="0"/>
                        </a:spcBef>
                        <a:spcAft>
                          <a:spcPts val="0"/>
                        </a:spcAft>
                      </a:pPr>
                      <a:r>
                        <a:rPr lang="en-US" sz="1200">
                          <a:effectLst/>
                        </a:rPr>
                        <a:t>byte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8-bit unsigned integer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0 to 255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2199318963"/>
                  </a:ext>
                </a:extLst>
              </a:tr>
              <a:tr h="237041">
                <a:tc>
                  <a:txBody>
                    <a:bodyPr/>
                    <a:lstStyle/>
                    <a:p>
                      <a:pPr marL="0" marR="0" algn="just">
                        <a:lnSpc>
                          <a:spcPct val="107000"/>
                        </a:lnSpc>
                        <a:spcBef>
                          <a:spcPts val="0"/>
                        </a:spcBef>
                        <a:spcAft>
                          <a:spcPts val="0"/>
                        </a:spcAft>
                      </a:pPr>
                      <a:r>
                        <a:rPr lang="en-US" sz="1200">
                          <a:effectLst/>
                        </a:rPr>
                        <a:t>sbyte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8-bit signed integer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-128 to 127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4281952244"/>
                  </a:ext>
                </a:extLst>
              </a:tr>
              <a:tr h="237041">
                <a:tc>
                  <a:txBody>
                    <a:bodyPr/>
                    <a:lstStyle/>
                    <a:p>
                      <a:pPr marL="0" marR="0" algn="just">
                        <a:lnSpc>
                          <a:spcPct val="107000"/>
                        </a:lnSpc>
                        <a:spcBef>
                          <a:spcPts val="0"/>
                        </a:spcBef>
                        <a:spcAft>
                          <a:spcPts val="0"/>
                        </a:spcAft>
                      </a:pPr>
                      <a:r>
                        <a:rPr lang="en-US" sz="1200">
                          <a:effectLst/>
                        </a:rPr>
                        <a:t>short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16-bit signed integer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-32,768 to 32,767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3991664070"/>
                  </a:ext>
                </a:extLst>
              </a:tr>
              <a:tr h="237041">
                <a:tc>
                  <a:txBody>
                    <a:bodyPr/>
                    <a:lstStyle/>
                    <a:p>
                      <a:pPr marL="0" marR="0" algn="just">
                        <a:lnSpc>
                          <a:spcPct val="107000"/>
                        </a:lnSpc>
                        <a:spcBef>
                          <a:spcPts val="0"/>
                        </a:spcBef>
                        <a:spcAft>
                          <a:spcPts val="0"/>
                        </a:spcAft>
                      </a:pPr>
                      <a:r>
                        <a:rPr lang="en-US" sz="1200">
                          <a:effectLst/>
                        </a:rPr>
                        <a:t>ushort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16-bit unsigned integer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0 to 65,535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47440497"/>
                  </a:ext>
                </a:extLst>
              </a:tr>
              <a:tr h="627877">
                <a:tc>
                  <a:txBody>
                    <a:bodyPr/>
                    <a:lstStyle/>
                    <a:p>
                      <a:pPr marL="0" marR="0" algn="just">
                        <a:lnSpc>
                          <a:spcPct val="107000"/>
                        </a:lnSpc>
                        <a:spcBef>
                          <a:spcPts val="0"/>
                        </a:spcBef>
                        <a:spcAft>
                          <a:spcPts val="0"/>
                        </a:spcAft>
                      </a:pPr>
                      <a:r>
                        <a:rPr lang="en-US" sz="1200" dirty="0">
                          <a:effectLst/>
                        </a:rPr>
                        <a:t>int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32-bit signed integer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-2,147,483,648</a:t>
                      </a:r>
                      <a:br>
                        <a:rPr lang="en-US" sz="1200">
                          <a:effectLst/>
                        </a:rPr>
                      </a:br>
                      <a:r>
                        <a:rPr lang="en-US" sz="1200">
                          <a:effectLst/>
                        </a:rPr>
                        <a:t>to</a:t>
                      </a:r>
                      <a:br>
                        <a:rPr lang="en-US" sz="1200">
                          <a:effectLst/>
                        </a:rPr>
                      </a:br>
                      <a:r>
                        <a:rPr lang="en-US" sz="1200">
                          <a:effectLst/>
                        </a:rPr>
                        <a:t>2,147,483,647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3710828006"/>
                  </a:ext>
                </a:extLst>
              </a:tr>
              <a:tr h="224263">
                <a:tc>
                  <a:txBody>
                    <a:bodyPr/>
                    <a:lstStyle/>
                    <a:p>
                      <a:pPr marL="0" marR="0" algn="just">
                        <a:lnSpc>
                          <a:spcPct val="107000"/>
                        </a:lnSpc>
                        <a:spcBef>
                          <a:spcPts val="0"/>
                        </a:spcBef>
                        <a:spcAft>
                          <a:spcPts val="0"/>
                        </a:spcAft>
                      </a:pPr>
                      <a:r>
                        <a:rPr lang="en-US" sz="1200">
                          <a:effectLst/>
                        </a:rPr>
                        <a:t>uint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32-bit unsigned integer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0 to 4,294,967,295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3477894215"/>
                  </a:ext>
                </a:extLst>
              </a:tr>
              <a:tr h="627877">
                <a:tc>
                  <a:txBody>
                    <a:bodyPr/>
                    <a:lstStyle/>
                    <a:p>
                      <a:pPr marL="0" marR="0" algn="just">
                        <a:lnSpc>
                          <a:spcPct val="107000"/>
                        </a:lnSpc>
                        <a:spcBef>
                          <a:spcPts val="0"/>
                        </a:spcBef>
                        <a:spcAft>
                          <a:spcPts val="0"/>
                        </a:spcAft>
                      </a:pPr>
                      <a:r>
                        <a:rPr lang="en-US" sz="1200">
                          <a:effectLst/>
                        </a:rPr>
                        <a:t>long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64-bit signed integer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-9,223,372,036,854,775,808</a:t>
                      </a:r>
                      <a:br>
                        <a:rPr lang="en-US" sz="1200">
                          <a:effectLst/>
                        </a:rPr>
                      </a:br>
                      <a:r>
                        <a:rPr lang="en-US" sz="1200">
                          <a:effectLst/>
                        </a:rPr>
                        <a:t>to</a:t>
                      </a:r>
                      <a:br>
                        <a:rPr lang="en-US" sz="1200">
                          <a:effectLst/>
                        </a:rPr>
                      </a:br>
                      <a:r>
                        <a:rPr lang="en-US" sz="1200">
                          <a:effectLst/>
                        </a:rPr>
                        <a:t>9,223,372,036,854,775,807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1110211542"/>
                  </a:ext>
                </a:extLst>
              </a:tr>
              <a:tr h="224263">
                <a:tc>
                  <a:txBody>
                    <a:bodyPr/>
                    <a:lstStyle/>
                    <a:p>
                      <a:pPr marL="0" marR="0" algn="just">
                        <a:lnSpc>
                          <a:spcPct val="107000"/>
                        </a:lnSpc>
                        <a:spcBef>
                          <a:spcPts val="0"/>
                        </a:spcBef>
                        <a:spcAft>
                          <a:spcPts val="0"/>
                        </a:spcAft>
                      </a:pPr>
                      <a:r>
                        <a:rPr lang="en-US" sz="1200">
                          <a:effectLst/>
                        </a:rPr>
                        <a:t>ulong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64-bit unsigned integer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0 to 18,446,744,073,709,551,615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ul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818334735"/>
                  </a:ext>
                </a:extLst>
              </a:tr>
              <a:tr h="426070">
                <a:tc>
                  <a:txBody>
                    <a:bodyPr/>
                    <a:lstStyle/>
                    <a:p>
                      <a:pPr marL="0" marR="0" algn="just">
                        <a:lnSpc>
                          <a:spcPct val="107000"/>
                        </a:lnSpc>
                        <a:spcBef>
                          <a:spcPts val="0"/>
                        </a:spcBef>
                        <a:spcAft>
                          <a:spcPts val="0"/>
                        </a:spcAft>
                      </a:pPr>
                      <a:r>
                        <a:rPr lang="en-US" sz="1200">
                          <a:effectLst/>
                        </a:rPr>
                        <a:t>float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32-bit Single-precision floating point 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-3.402823e38 to 3.402823e38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f</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3580906506"/>
                  </a:ext>
                </a:extLst>
              </a:tr>
              <a:tr h="426070">
                <a:tc>
                  <a:txBody>
                    <a:bodyPr/>
                    <a:lstStyle/>
                    <a:p>
                      <a:pPr marL="0" marR="0" algn="just">
                        <a:lnSpc>
                          <a:spcPct val="107000"/>
                        </a:lnSpc>
                        <a:spcBef>
                          <a:spcPts val="0"/>
                        </a:spcBef>
                        <a:spcAft>
                          <a:spcPts val="0"/>
                        </a:spcAft>
                      </a:pPr>
                      <a:r>
                        <a:rPr lang="en-US" sz="1200">
                          <a:effectLst/>
                        </a:rPr>
                        <a:t>double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64-bit double-precision floating point 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-1.79769313486232e308 to 1.79769313486232e308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243148469"/>
                  </a:ext>
                </a:extLst>
              </a:tr>
              <a:tr h="627877">
                <a:tc>
                  <a:txBody>
                    <a:bodyPr/>
                    <a:lstStyle/>
                    <a:p>
                      <a:pPr marL="0" marR="0" algn="just">
                        <a:lnSpc>
                          <a:spcPct val="107000"/>
                        </a:lnSpc>
                        <a:spcBef>
                          <a:spcPts val="0"/>
                        </a:spcBef>
                        <a:spcAft>
                          <a:spcPts val="0"/>
                        </a:spcAft>
                      </a:pPr>
                      <a:r>
                        <a:rPr lang="en-US" sz="1200">
                          <a:effectLst/>
                        </a:rPr>
                        <a:t>decimal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128-bit decimal type for financial and monetary calculations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 or -)1.0 x 10e-28</a:t>
                      </a:r>
                      <a:br>
                        <a:rPr lang="en-US" sz="1200">
                          <a:effectLst/>
                        </a:rPr>
                      </a:br>
                      <a:r>
                        <a:rPr lang="en-US" sz="1200">
                          <a:effectLst/>
                        </a:rPr>
                        <a:t>to</a:t>
                      </a:r>
                      <a:br>
                        <a:rPr lang="en-US" sz="1200">
                          <a:effectLst/>
                        </a:rPr>
                      </a:br>
                      <a:r>
                        <a:rPr lang="en-US" sz="1200">
                          <a:effectLst/>
                        </a:rPr>
                        <a:t>7.9 x 10e28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1205892471"/>
                  </a:ext>
                </a:extLst>
              </a:tr>
              <a:tr h="426070">
                <a:tc>
                  <a:txBody>
                    <a:bodyPr/>
                    <a:lstStyle/>
                    <a:p>
                      <a:pPr marL="0" marR="0" algn="just">
                        <a:lnSpc>
                          <a:spcPct val="107000"/>
                        </a:lnSpc>
                        <a:spcBef>
                          <a:spcPts val="0"/>
                        </a:spcBef>
                        <a:spcAft>
                          <a:spcPts val="0"/>
                        </a:spcAft>
                      </a:pPr>
                      <a:r>
                        <a:rPr lang="en-US" sz="1200">
                          <a:effectLst/>
                        </a:rPr>
                        <a:t>char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16-bit single Unicode character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Any valid character, e.g. a,*, \x0058 (hex), or\u0058 (Unicode)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535225497"/>
                  </a:ext>
                </a:extLst>
              </a:tr>
              <a:tr h="237041">
                <a:tc>
                  <a:txBody>
                    <a:bodyPr/>
                    <a:lstStyle/>
                    <a:p>
                      <a:pPr marL="0" marR="0" algn="just">
                        <a:lnSpc>
                          <a:spcPct val="107000"/>
                        </a:lnSpc>
                        <a:spcBef>
                          <a:spcPts val="0"/>
                        </a:spcBef>
                        <a:spcAft>
                          <a:spcPts val="0"/>
                        </a:spcAft>
                      </a:pPr>
                      <a:r>
                        <a:rPr lang="en-US" sz="1200">
                          <a:effectLst/>
                        </a:rPr>
                        <a:t>bool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8-bit logical true/false value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True or False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1552895214"/>
                  </a:ext>
                </a:extLst>
              </a:tr>
              <a:tr h="237041">
                <a:tc>
                  <a:txBody>
                    <a:bodyPr/>
                    <a:lstStyle/>
                    <a:p>
                      <a:pPr marL="0" marR="0" algn="just">
                        <a:lnSpc>
                          <a:spcPct val="107000"/>
                        </a:lnSpc>
                        <a:spcBef>
                          <a:spcPts val="0"/>
                        </a:spcBef>
                        <a:spcAft>
                          <a:spcPts val="0"/>
                        </a:spcAft>
                      </a:pPr>
                      <a:r>
                        <a:rPr lang="en-US" sz="1200">
                          <a:effectLst/>
                        </a:rPr>
                        <a:t>object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Base type of all other types.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7679" marR="7679" marT="7679" marB="7679"/>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4166300671"/>
                  </a:ext>
                </a:extLst>
              </a:tr>
              <a:tr h="237041">
                <a:tc>
                  <a:txBody>
                    <a:bodyPr/>
                    <a:lstStyle/>
                    <a:p>
                      <a:pPr marL="0" marR="0" algn="just">
                        <a:lnSpc>
                          <a:spcPct val="107000"/>
                        </a:lnSpc>
                        <a:spcBef>
                          <a:spcPts val="0"/>
                        </a:spcBef>
                        <a:spcAft>
                          <a:spcPts val="0"/>
                        </a:spcAft>
                      </a:pPr>
                      <a:r>
                        <a:rPr lang="en-US" sz="1200">
                          <a:effectLst/>
                        </a:rPr>
                        <a:t>string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A sequence of Unicode characters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7679" marR="7679" marT="7679" marB="7679"/>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7679" marR="7679" marT="7679" marB="7679"/>
                </a:tc>
                <a:extLst>
                  <a:ext uri="{0D108BD9-81ED-4DB2-BD59-A6C34878D82A}">
                    <a16:rowId xmlns:a16="http://schemas.microsoft.com/office/drawing/2014/main" val="2208289111"/>
                  </a:ext>
                </a:extLst>
              </a:tr>
              <a:tr h="627877">
                <a:tc>
                  <a:txBody>
                    <a:bodyPr/>
                    <a:lstStyle/>
                    <a:p>
                      <a:pPr marL="0" marR="0" algn="just">
                        <a:lnSpc>
                          <a:spcPct val="107000"/>
                        </a:lnSpc>
                        <a:spcBef>
                          <a:spcPts val="0"/>
                        </a:spcBef>
                        <a:spcAft>
                          <a:spcPts val="0"/>
                        </a:spcAft>
                      </a:pPr>
                      <a:r>
                        <a:rPr lang="en-US" sz="1200">
                          <a:effectLst/>
                        </a:rPr>
                        <a:t>DateTime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Represents date and time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marL="0" marR="0" algn="just">
                        <a:lnSpc>
                          <a:spcPct val="107000"/>
                        </a:lnSpc>
                        <a:spcBef>
                          <a:spcPts val="0"/>
                        </a:spcBef>
                        <a:spcAft>
                          <a:spcPts val="0"/>
                        </a:spcAft>
                      </a:pPr>
                      <a:r>
                        <a:rPr lang="en-US" sz="1200">
                          <a:effectLst/>
                        </a:rPr>
                        <a:t>0:00:00am 1/1/01</a:t>
                      </a:r>
                      <a:br>
                        <a:rPr lang="en-US" sz="1200">
                          <a:effectLst/>
                        </a:rPr>
                      </a:br>
                      <a:r>
                        <a:rPr lang="en-US" sz="1200">
                          <a:effectLst/>
                        </a:rPr>
                        <a:t>to</a:t>
                      </a:r>
                      <a:br>
                        <a:rPr lang="en-US" sz="1200">
                          <a:effectLst/>
                        </a:rPr>
                      </a:br>
                      <a:r>
                        <a:rPr lang="en-US" sz="1200">
                          <a:effectLst/>
                        </a:rPr>
                        <a:t>11:59:59pm 12/31/9999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679" marR="7679" marT="7679" marB="7679"/>
                </a:tc>
                <a:tc>
                  <a:txBody>
                    <a:bodyPr/>
                    <a:lstStyle/>
                    <a:p>
                      <a:pPr>
                        <a:lnSpc>
                          <a:spcPct val="107000"/>
                        </a:lnSpc>
                      </a:pPr>
                      <a:endParaRPr lang="en-US" sz="1200" dirty="0">
                        <a:effectLst/>
                        <a:latin typeface="Calibri" panose="020F0502020204030204" pitchFamily="34" charset="0"/>
                        <a:cs typeface="Times New Roman" panose="02020603050405020304" pitchFamily="18" charset="0"/>
                      </a:endParaRPr>
                    </a:p>
                  </a:txBody>
                  <a:tcPr marL="7679" marR="7679" marT="7679" marB="7679" anchor="ctr"/>
                </a:tc>
                <a:extLst>
                  <a:ext uri="{0D108BD9-81ED-4DB2-BD59-A6C34878D82A}">
                    <a16:rowId xmlns:a16="http://schemas.microsoft.com/office/drawing/2014/main" val="3616411356"/>
                  </a:ext>
                </a:extLst>
              </a:tr>
            </a:tbl>
          </a:graphicData>
        </a:graphic>
      </p:graphicFrame>
    </p:spTree>
    <p:extLst>
      <p:ext uri="{BB962C8B-B14F-4D97-AF65-F5344CB8AC3E}">
        <p14:creationId xmlns:p14="http://schemas.microsoft.com/office/powerpoint/2010/main" val="1264315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6242" y="1383137"/>
            <a:ext cx="5551715" cy="2308324"/>
          </a:xfrm>
          <a:prstGeom prst="rect">
            <a:avLst/>
          </a:prstGeom>
          <a:noFill/>
        </p:spPr>
        <p:txBody>
          <a:bodyPr wrap="square" rtlCol="0">
            <a:spAutoFit/>
          </a:bodyPr>
          <a:lstStyle/>
          <a:p>
            <a:r>
              <a:rPr lang="en-US" dirty="0"/>
              <a:t>A C# program consists of the following parts −</a:t>
            </a:r>
          </a:p>
          <a:p>
            <a:pPr marL="285750" indent="-285750">
              <a:buFont typeface="Wingdings" panose="05000000000000000000" pitchFamily="2" charset="2"/>
              <a:buChar char="§"/>
            </a:pPr>
            <a:r>
              <a:rPr lang="en-US" dirty="0"/>
              <a:t>Namespace declaration</a:t>
            </a:r>
          </a:p>
          <a:p>
            <a:pPr marL="285750" indent="-285750">
              <a:buFont typeface="Wingdings" panose="05000000000000000000" pitchFamily="2" charset="2"/>
              <a:buChar char="§"/>
            </a:pPr>
            <a:r>
              <a:rPr lang="en-US" dirty="0"/>
              <a:t>A class</a:t>
            </a:r>
          </a:p>
          <a:p>
            <a:pPr marL="285750" indent="-285750">
              <a:buFont typeface="Wingdings" panose="05000000000000000000" pitchFamily="2" charset="2"/>
              <a:buChar char="§"/>
            </a:pPr>
            <a:r>
              <a:rPr lang="en-US" dirty="0"/>
              <a:t>Class methods</a:t>
            </a:r>
          </a:p>
          <a:p>
            <a:pPr marL="285750" indent="-285750">
              <a:buFont typeface="Wingdings" panose="05000000000000000000" pitchFamily="2" charset="2"/>
              <a:buChar char="§"/>
            </a:pPr>
            <a:r>
              <a:rPr lang="en-US" dirty="0"/>
              <a:t>Class attributes</a:t>
            </a:r>
          </a:p>
          <a:p>
            <a:pPr marL="285750" indent="-285750">
              <a:buFont typeface="Wingdings" panose="05000000000000000000" pitchFamily="2" charset="2"/>
              <a:buChar char="§"/>
            </a:pPr>
            <a:r>
              <a:rPr lang="en-US" dirty="0"/>
              <a:t>A Main method</a:t>
            </a:r>
          </a:p>
          <a:p>
            <a:pPr marL="285750" indent="-285750">
              <a:buFont typeface="Wingdings" panose="05000000000000000000" pitchFamily="2" charset="2"/>
              <a:buChar char="§"/>
            </a:pPr>
            <a:r>
              <a:rPr lang="en-US" dirty="0"/>
              <a:t>Statements and Expressions</a:t>
            </a:r>
          </a:p>
          <a:p>
            <a:pPr marL="285750" indent="-285750">
              <a:buFont typeface="Wingdings" panose="05000000000000000000" pitchFamily="2" charset="2"/>
              <a:buChar char="§"/>
            </a:pPr>
            <a:r>
              <a:rPr lang="en-US" dirty="0"/>
              <a:t>Comments</a:t>
            </a:r>
          </a:p>
        </p:txBody>
      </p:sp>
      <p:sp>
        <p:nvSpPr>
          <p:cNvPr id="3" name="TextBox 2"/>
          <p:cNvSpPr txBox="1"/>
          <p:nvPr/>
        </p:nvSpPr>
        <p:spPr>
          <a:xfrm flipH="1">
            <a:off x="6537957" y="1695596"/>
            <a:ext cx="4016830" cy="3970318"/>
          </a:xfrm>
          <a:prstGeom prst="rect">
            <a:avLst/>
          </a:prstGeom>
          <a:noFill/>
        </p:spPr>
        <p:txBody>
          <a:bodyPr wrap="square" rtlCol="0">
            <a:spAutoFit/>
          </a:bodyPr>
          <a:lstStyle/>
          <a:p>
            <a:r>
              <a:rPr lang="en-US" b="1" u="sng" dirty="0" smtClean="0"/>
              <a:t>Sample Program:</a:t>
            </a:r>
          </a:p>
          <a:p>
            <a:r>
              <a:rPr lang="en-US" dirty="0" smtClean="0"/>
              <a:t>using </a:t>
            </a:r>
            <a:r>
              <a:rPr lang="en-US" dirty="0"/>
              <a:t>System;</a:t>
            </a:r>
          </a:p>
          <a:p>
            <a:r>
              <a:rPr lang="en-US" dirty="0"/>
              <a:t> </a:t>
            </a:r>
          </a:p>
          <a:p>
            <a:r>
              <a:rPr lang="en-US" dirty="0"/>
              <a:t>namespace </a:t>
            </a:r>
            <a:r>
              <a:rPr lang="en-US" dirty="0" err="1" smtClean="0"/>
              <a:t>SampleApplication</a:t>
            </a:r>
            <a:r>
              <a:rPr lang="en-US" dirty="0" smtClean="0"/>
              <a:t> </a:t>
            </a:r>
            <a:r>
              <a:rPr lang="en-US" dirty="0"/>
              <a:t>{</a:t>
            </a:r>
          </a:p>
          <a:p>
            <a:r>
              <a:rPr lang="en-US" dirty="0"/>
              <a:t>   class </a:t>
            </a:r>
            <a:r>
              <a:rPr lang="en-US" dirty="0" err="1" smtClean="0"/>
              <a:t>TestClass</a:t>
            </a:r>
            <a:r>
              <a:rPr lang="en-US" dirty="0" smtClean="0"/>
              <a:t> </a:t>
            </a:r>
            <a:r>
              <a:rPr lang="en-US" dirty="0"/>
              <a:t>{</a:t>
            </a:r>
          </a:p>
          <a:p>
            <a:r>
              <a:rPr lang="en-US" dirty="0"/>
              <a:t>      static void Main(string[] </a:t>
            </a:r>
            <a:r>
              <a:rPr lang="en-US" dirty="0" err="1"/>
              <a:t>args</a:t>
            </a:r>
            <a:r>
              <a:rPr lang="en-US" dirty="0"/>
              <a:t>) {</a:t>
            </a:r>
          </a:p>
          <a:p>
            <a:r>
              <a:rPr lang="en-US" dirty="0"/>
              <a:t>         /* my first program in C# */</a:t>
            </a:r>
          </a:p>
          <a:p>
            <a:r>
              <a:rPr lang="en-US" dirty="0"/>
              <a:t>         </a:t>
            </a:r>
            <a:r>
              <a:rPr lang="en-US" dirty="0" err="1"/>
              <a:t>Console.WriteLine</a:t>
            </a:r>
            <a:r>
              <a:rPr lang="en-US" dirty="0"/>
              <a:t>("</a:t>
            </a:r>
            <a:r>
              <a:rPr lang="en-US" dirty="0" smtClean="0"/>
              <a:t>Hi everyone, Good morning");</a:t>
            </a:r>
            <a:endParaRPr lang="en-US" dirty="0"/>
          </a:p>
          <a:p>
            <a:r>
              <a:rPr lang="en-US" dirty="0"/>
              <a:t>         </a:t>
            </a:r>
            <a:r>
              <a:rPr lang="en-US" dirty="0" err="1"/>
              <a:t>Console.ReadKey</a:t>
            </a:r>
            <a:r>
              <a:rPr lang="en-US" dirty="0"/>
              <a:t>();</a:t>
            </a:r>
          </a:p>
          <a:p>
            <a:r>
              <a:rPr lang="en-US" dirty="0"/>
              <a:t>      }</a:t>
            </a:r>
          </a:p>
          <a:p>
            <a:r>
              <a:rPr lang="en-US" dirty="0"/>
              <a:t>   }</a:t>
            </a:r>
          </a:p>
          <a:p>
            <a:r>
              <a:rPr lang="en-US" dirty="0"/>
              <a:t>}</a:t>
            </a:r>
          </a:p>
          <a:p>
            <a:endParaRPr lang="en-US" dirty="0"/>
          </a:p>
        </p:txBody>
      </p:sp>
      <p:sp>
        <p:nvSpPr>
          <p:cNvPr id="4" name="TextBox 3"/>
          <p:cNvSpPr txBox="1"/>
          <p:nvPr/>
        </p:nvSpPr>
        <p:spPr>
          <a:xfrm>
            <a:off x="1090747" y="4200912"/>
            <a:ext cx="4369527" cy="1477328"/>
          </a:xfrm>
          <a:prstGeom prst="rect">
            <a:avLst/>
          </a:prstGeom>
          <a:noFill/>
        </p:spPr>
        <p:txBody>
          <a:bodyPr wrap="square" rtlCol="0">
            <a:spAutoFit/>
          </a:bodyPr>
          <a:lstStyle/>
          <a:p>
            <a:r>
              <a:rPr lang="en-US" b="1" dirty="0" smtClean="0"/>
              <a:t>Naming Conventions:</a:t>
            </a:r>
          </a:p>
          <a:p>
            <a:pPr marL="342900" indent="-342900">
              <a:buAutoNum type="arabicPeriod"/>
            </a:pPr>
            <a:r>
              <a:rPr lang="en-US" dirty="0" smtClean="0"/>
              <a:t>Camel case : </a:t>
            </a:r>
            <a:r>
              <a:rPr lang="en-US" b="1" dirty="0" err="1" smtClean="0"/>
              <a:t>f</a:t>
            </a:r>
            <a:r>
              <a:rPr lang="en-US" dirty="0" err="1" smtClean="0"/>
              <a:t>irst</a:t>
            </a:r>
            <a:r>
              <a:rPr lang="en-US" b="1" dirty="0" err="1" smtClean="0"/>
              <a:t>N</a:t>
            </a:r>
            <a:r>
              <a:rPr lang="en-US" dirty="0" err="1" smtClean="0"/>
              <a:t>ame</a:t>
            </a:r>
            <a:endParaRPr lang="en-US" dirty="0" smtClean="0"/>
          </a:p>
          <a:p>
            <a:r>
              <a:rPr lang="en-US" dirty="0"/>
              <a:t> </a:t>
            </a:r>
            <a:r>
              <a:rPr lang="en-US" dirty="0" smtClean="0"/>
              <a:t>For local variable-&gt;  int number;</a:t>
            </a:r>
          </a:p>
          <a:p>
            <a:pPr marL="342900" indent="-342900">
              <a:buAutoNum type="arabicPeriod"/>
            </a:pPr>
            <a:r>
              <a:rPr lang="en-US" dirty="0" smtClean="0"/>
              <a:t>Pascal Case : </a:t>
            </a:r>
            <a:r>
              <a:rPr lang="en-US" b="1" dirty="0" err="1" smtClean="0"/>
              <a:t>F</a:t>
            </a:r>
            <a:r>
              <a:rPr lang="en-US" dirty="0" err="1" smtClean="0"/>
              <a:t>irst</a:t>
            </a:r>
            <a:r>
              <a:rPr lang="en-US" b="1" dirty="0" err="1" smtClean="0"/>
              <a:t>N</a:t>
            </a:r>
            <a:r>
              <a:rPr lang="en-US" dirty="0" err="1" smtClean="0"/>
              <a:t>ame</a:t>
            </a:r>
            <a:endParaRPr lang="en-US" dirty="0" smtClean="0"/>
          </a:p>
          <a:p>
            <a:r>
              <a:rPr lang="en-US" dirty="0" smtClean="0"/>
              <a:t>For constants -&gt; </a:t>
            </a:r>
            <a:r>
              <a:rPr lang="en-US" dirty="0" err="1" smtClean="0"/>
              <a:t>const</a:t>
            </a:r>
            <a:r>
              <a:rPr lang="en-US" dirty="0" smtClean="0"/>
              <a:t> double </a:t>
            </a:r>
            <a:r>
              <a:rPr lang="en-US" dirty="0" err="1" smtClean="0"/>
              <a:t>PiValue</a:t>
            </a:r>
            <a:r>
              <a:rPr lang="en-US" dirty="0" smtClean="0"/>
              <a:t>=3.14;</a:t>
            </a:r>
            <a:endParaRPr lang="en-US" dirty="0"/>
          </a:p>
        </p:txBody>
      </p:sp>
    </p:spTree>
    <p:extLst>
      <p:ext uri="{BB962C8B-B14F-4D97-AF65-F5344CB8AC3E}">
        <p14:creationId xmlns:p14="http://schemas.microsoft.com/office/powerpoint/2010/main" val="1104802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418011"/>
            <a:ext cx="10920548" cy="6186309"/>
          </a:xfrm>
          <a:prstGeom prst="rect">
            <a:avLst/>
          </a:prstGeom>
          <a:noFill/>
        </p:spPr>
        <p:txBody>
          <a:bodyPr wrap="square" rtlCol="0">
            <a:spAutoFit/>
          </a:bodyPr>
          <a:lstStyle/>
          <a:p>
            <a:r>
              <a:rPr lang="en-US" dirty="0"/>
              <a:t>Let us look at the various parts of the given program </a:t>
            </a:r>
            <a:r>
              <a:rPr lang="en-US" dirty="0" smtClean="0"/>
              <a:t>−</a:t>
            </a:r>
          </a:p>
          <a:p>
            <a:endParaRPr lang="en-US" dirty="0"/>
          </a:p>
          <a:p>
            <a:pPr marL="285750" indent="-285750">
              <a:buFont typeface="Wingdings" panose="05000000000000000000" pitchFamily="2" charset="2"/>
              <a:buChar char="Ø"/>
            </a:pPr>
            <a:r>
              <a:rPr lang="en-US" dirty="0"/>
              <a:t>The first line of the program </a:t>
            </a:r>
            <a:r>
              <a:rPr lang="en-US" b="1" dirty="0"/>
              <a:t>using System;</a:t>
            </a:r>
            <a:r>
              <a:rPr lang="en-US" dirty="0"/>
              <a:t> - the </a:t>
            </a:r>
            <a:r>
              <a:rPr lang="en-US" b="1" dirty="0"/>
              <a:t>using</a:t>
            </a:r>
            <a:r>
              <a:rPr lang="en-US" dirty="0"/>
              <a:t> keyword is used to include the </a:t>
            </a:r>
            <a:r>
              <a:rPr lang="en-US" b="1" dirty="0"/>
              <a:t>System </a:t>
            </a:r>
            <a:r>
              <a:rPr lang="en-US" dirty="0"/>
              <a:t>namespace in the program. A program generally has multiple </a:t>
            </a:r>
            <a:r>
              <a:rPr lang="en-US" b="1" dirty="0"/>
              <a:t>using</a:t>
            </a:r>
            <a:r>
              <a:rPr lang="en-US" dirty="0"/>
              <a:t> statements</a:t>
            </a:r>
            <a:r>
              <a:rPr lang="en-US" dirty="0" smtClean="0"/>
              <a:t>.</a:t>
            </a:r>
          </a:p>
          <a:p>
            <a:endParaRPr lang="en-US" dirty="0"/>
          </a:p>
          <a:p>
            <a:pPr marL="285750" indent="-285750">
              <a:buFont typeface="Wingdings" panose="05000000000000000000" pitchFamily="2" charset="2"/>
              <a:buChar char="Ø"/>
            </a:pPr>
            <a:r>
              <a:rPr lang="en-US" dirty="0"/>
              <a:t>The next line has the </a:t>
            </a:r>
            <a:r>
              <a:rPr lang="en-US" b="1" dirty="0"/>
              <a:t>namespace</a:t>
            </a:r>
            <a:r>
              <a:rPr lang="en-US" dirty="0"/>
              <a:t> declaration. A </a:t>
            </a:r>
            <a:r>
              <a:rPr lang="en-US" b="1" dirty="0"/>
              <a:t>namespace</a:t>
            </a:r>
            <a:r>
              <a:rPr lang="en-US" dirty="0"/>
              <a:t> is a collection of classes. The </a:t>
            </a:r>
            <a:r>
              <a:rPr lang="en-US" i="1" dirty="0" err="1" smtClean="0"/>
              <a:t>SampleProgram</a:t>
            </a:r>
            <a:r>
              <a:rPr lang="en-US" dirty="0"/>
              <a:t> namespace contains the class </a:t>
            </a:r>
            <a:r>
              <a:rPr lang="en-US" i="1" dirty="0" err="1" smtClean="0"/>
              <a:t>TestClass</a:t>
            </a:r>
            <a:r>
              <a:rPr lang="en-US" dirty="0" smtClean="0"/>
              <a:t>.</a:t>
            </a:r>
          </a:p>
          <a:p>
            <a:endParaRPr lang="en-US" dirty="0"/>
          </a:p>
          <a:p>
            <a:pPr marL="285750" indent="-285750">
              <a:buFont typeface="Wingdings" panose="05000000000000000000" pitchFamily="2" charset="2"/>
              <a:buChar char="Ø"/>
            </a:pPr>
            <a:r>
              <a:rPr lang="en-US" dirty="0"/>
              <a:t>The next line has a </a:t>
            </a:r>
            <a:r>
              <a:rPr lang="en-US" b="1" dirty="0"/>
              <a:t>class</a:t>
            </a:r>
            <a:r>
              <a:rPr lang="en-US" dirty="0"/>
              <a:t> declaration, the class </a:t>
            </a:r>
            <a:r>
              <a:rPr lang="en-US" i="1" dirty="0" err="1" smtClean="0"/>
              <a:t>TestClass</a:t>
            </a:r>
            <a:r>
              <a:rPr lang="en-US" dirty="0"/>
              <a:t> contains the data and method definitions that your program uses. Classes generally contain multiple methods. Methods define the behavior of the class. However, the </a:t>
            </a:r>
            <a:r>
              <a:rPr lang="en-US" i="1" dirty="0" err="1" smtClean="0"/>
              <a:t>TestClass</a:t>
            </a:r>
            <a:r>
              <a:rPr lang="en-US" dirty="0"/>
              <a:t> class has only one method </a:t>
            </a:r>
            <a:r>
              <a:rPr lang="en-US" b="1" dirty="0"/>
              <a:t>Main</a:t>
            </a:r>
            <a:r>
              <a:rPr lang="en-US" dirty="0" smtClean="0"/>
              <a:t>.</a:t>
            </a:r>
          </a:p>
          <a:p>
            <a:endParaRPr lang="en-US" dirty="0"/>
          </a:p>
          <a:p>
            <a:pPr marL="285750" indent="-285750">
              <a:buFont typeface="Wingdings" panose="05000000000000000000" pitchFamily="2" charset="2"/>
              <a:buChar char="Ø"/>
            </a:pPr>
            <a:r>
              <a:rPr lang="en-US" dirty="0"/>
              <a:t>The next line defines the </a:t>
            </a:r>
            <a:r>
              <a:rPr lang="en-US" b="1" dirty="0"/>
              <a:t>Main</a:t>
            </a:r>
            <a:r>
              <a:rPr lang="en-US" dirty="0"/>
              <a:t> method, which is the </a:t>
            </a:r>
            <a:r>
              <a:rPr lang="en-US" b="1" dirty="0"/>
              <a:t>entry point</a:t>
            </a:r>
            <a:r>
              <a:rPr lang="en-US" dirty="0"/>
              <a:t> for all C# programs. The </a:t>
            </a:r>
            <a:r>
              <a:rPr lang="en-US" b="1" dirty="0"/>
              <a:t>Main </a:t>
            </a:r>
            <a:r>
              <a:rPr lang="en-US" dirty="0"/>
              <a:t>method states what the class does when executed</a:t>
            </a:r>
            <a:r>
              <a:rPr lang="en-US" dirty="0" smtClean="0"/>
              <a:t>.</a:t>
            </a:r>
          </a:p>
          <a:p>
            <a:endParaRPr lang="en-US" dirty="0"/>
          </a:p>
          <a:p>
            <a:pPr marL="285750" indent="-285750">
              <a:buFont typeface="Wingdings" panose="05000000000000000000" pitchFamily="2" charset="2"/>
              <a:buChar char="Ø"/>
            </a:pPr>
            <a:r>
              <a:rPr lang="en-US" dirty="0"/>
              <a:t>The next line /*...*/ is ignored by the compiler and it is put to add </a:t>
            </a:r>
            <a:r>
              <a:rPr lang="en-US" b="1" dirty="0"/>
              <a:t>comments</a:t>
            </a:r>
            <a:r>
              <a:rPr lang="en-US" dirty="0"/>
              <a:t> in the program.</a:t>
            </a:r>
          </a:p>
          <a:p>
            <a:pPr marL="285750" indent="-285750">
              <a:buFont typeface="Wingdings" panose="05000000000000000000" pitchFamily="2" charset="2"/>
              <a:buChar char="Ø"/>
            </a:pPr>
            <a:r>
              <a:rPr lang="en-US" dirty="0"/>
              <a:t>The Main method specifies its behavior with the statement </a:t>
            </a:r>
            <a:r>
              <a:rPr lang="en-US" b="1" dirty="0" err="1"/>
              <a:t>Console.WriteLine</a:t>
            </a:r>
            <a:r>
              <a:rPr lang="en-US" b="1" dirty="0"/>
              <a:t>("</a:t>
            </a:r>
            <a:r>
              <a:rPr lang="en-US" b="1" dirty="0" smtClean="0"/>
              <a:t>Hi Everyone, Good morning");</a:t>
            </a:r>
            <a:endParaRPr lang="en-US" dirty="0"/>
          </a:p>
          <a:p>
            <a:pPr marL="285750" indent="-285750">
              <a:buFont typeface="Wingdings" panose="05000000000000000000" pitchFamily="2" charset="2"/>
              <a:buChar char="Ø"/>
            </a:pPr>
            <a:r>
              <a:rPr lang="en-US" i="1" dirty="0" err="1"/>
              <a:t>WriteLine</a:t>
            </a:r>
            <a:r>
              <a:rPr lang="en-US" dirty="0"/>
              <a:t> is a method of the </a:t>
            </a:r>
            <a:r>
              <a:rPr lang="en-US" i="1" dirty="0"/>
              <a:t>Console</a:t>
            </a:r>
            <a:r>
              <a:rPr lang="en-US" dirty="0"/>
              <a:t> class defined in the </a:t>
            </a:r>
            <a:r>
              <a:rPr lang="en-US" i="1" dirty="0"/>
              <a:t>System</a:t>
            </a:r>
            <a:r>
              <a:rPr lang="en-US" dirty="0"/>
              <a:t> namespace. This statement causes the message "Hello, World!" to be displayed on the screen.</a:t>
            </a:r>
          </a:p>
          <a:p>
            <a:pPr marL="285750" indent="-285750">
              <a:buFont typeface="Wingdings" panose="05000000000000000000" pitchFamily="2" charset="2"/>
              <a:buChar char="Ø"/>
            </a:pPr>
            <a:r>
              <a:rPr lang="en-US" dirty="0"/>
              <a:t>The last line </a:t>
            </a:r>
            <a:r>
              <a:rPr lang="en-US" b="1" dirty="0" err="1"/>
              <a:t>Console.ReadKey</a:t>
            </a:r>
            <a:r>
              <a:rPr lang="en-US" b="1" dirty="0"/>
              <a:t>();</a:t>
            </a:r>
            <a:r>
              <a:rPr lang="en-US" dirty="0"/>
              <a:t> is for the VS.NET Users. This makes the program wait for a key press and it prevents the screen from running and closing quickly when the program is launched from Visual Studio .NET.</a:t>
            </a:r>
          </a:p>
          <a:p>
            <a:endParaRPr lang="en-US" dirty="0"/>
          </a:p>
        </p:txBody>
      </p:sp>
    </p:spTree>
    <p:extLst>
      <p:ext uri="{BB962C8B-B14F-4D97-AF65-F5344CB8AC3E}">
        <p14:creationId xmlns:p14="http://schemas.microsoft.com/office/powerpoint/2010/main" val="2600650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94026" y="536802"/>
            <a:ext cx="9020175" cy="3171825"/>
          </a:xfrm>
          <a:prstGeom prst="rect">
            <a:avLst/>
          </a:prstGeom>
        </p:spPr>
      </p:pic>
      <p:pic>
        <p:nvPicPr>
          <p:cNvPr id="4" name="Picture 3"/>
          <p:cNvPicPr>
            <a:picLocks noChangeAspect="1"/>
          </p:cNvPicPr>
          <p:nvPr/>
        </p:nvPicPr>
        <p:blipFill>
          <a:blip r:embed="rId3"/>
          <a:stretch>
            <a:fillRect/>
          </a:stretch>
        </p:blipFill>
        <p:spPr>
          <a:xfrm>
            <a:off x="1194026" y="3643312"/>
            <a:ext cx="9001125" cy="2647950"/>
          </a:xfrm>
          <a:prstGeom prst="rect">
            <a:avLst/>
          </a:prstGeom>
        </p:spPr>
      </p:pic>
      <p:sp>
        <p:nvSpPr>
          <p:cNvPr id="5" name="TextBox 4"/>
          <p:cNvSpPr txBox="1"/>
          <p:nvPr/>
        </p:nvSpPr>
        <p:spPr>
          <a:xfrm>
            <a:off x="4271555" y="0"/>
            <a:ext cx="1841862" cy="584775"/>
          </a:xfrm>
          <a:prstGeom prst="rect">
            <a:avLst/>
          </a:prstGeom>
          <a:noFill/>
        </p:spPr>
        <p:txBody>
          <a:bodyPr wrap="square" rtlCol="0">
            <a:spAutoFit/>
          </a:bodyPr>
          <a:lstStyle/>
          <a:p>
            <a:r>
              <a:rPr lang="en-US" sz="3200" dirty="0" smtClean="0"/>
              <a:t>Keywords</a:t>
            </a:r>
            <a:endParaRPr lang="en-US" sz="3200" dirty="0"/>
          </a:p>
        </p:txBody>
      </p:sp>
    </p:spTree>
    <p:extLst>
      <p:ext uri="{BB962C8B-B14F-4D97-AF65-F5344CB8AC3E}">
        <p14:creationId xmlns:p14="http://schemas.microsoft.com/office/powerpoint/2010/main" val="1140787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0263" y="1409854"/>
            <a:ext cx="11129554"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Implicitly </a:t>
            </a:r>
            <a:r>
              <a:rPr lang="en-US" dirty="0"/>
              <a:t>typed variables are those variables which are declared without specifying the .NET type explicitly.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In </a:t>
            </a:r>
            <a:r>
              <a:rPr lang="en-US" dirty="0"/>
              <a:t>implicitly typed variable, the type of the variable </a:t>
            </a:r>
            <a:r>
              <a:rPr lang="en-US" dirty="0" smtClean="0"/>
              <a:t>identify automatically at </a:t>
            </a:r>
            <a:r>
              <a:rPr lang="en-US" dirty="0"/>
              <a:t>compile time by the compiler from the value used to initialize the variable.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t>
            </a:r>
            <a:r>
              <a:rPr lang="en-US" dirty="0"/>
              <a:t>implicitly typed variable concept is introduced in C# 3.0.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t>
            </a:r>
            <a:r>
              <a:rPr lang="en-US" dirty="0"/>
              <a:t>implicitly typed variable is not designed to replace the normal variable declaration, it is designed to handle some special-case situation like LINQ(Language-Integrated Query).</a:t>
            </a:r>
          </a:p>
          <a:p>
            <a:endParaRPr lang="en-US" dirty="0"/>
          </a:p>
          <a:p>
            <a:r>
              <a:rPr lang="en-US" b="1" dirty="0" smtClean="0"/>
              <a:t>Note: </a:t>
            </a:r>
            <a:r>
              <a:rPr lang="en-US" dirty="0" smtClean="0"/>
              <a:t>It </a:t>
            </a:r>
            <a:r>
              <a:rPr lang="en-US" dirty="0"/>
              <a:t>is not allowed to use </a:t>
            </a:r>
            <a:r>
              <a:rPr lang="en-US" dirty="0" err="1"/>
              <a:t>var</a:t>
            </a:r>
            <a:r>
              <a:rPr lang="en-US" dirty="0"/>
              <a:t> as a parameter value or return type in the method or defining it at class level etc. because the scope of the implicitly typed variable is local.</a:t>
            </a:r>
          </a:p>
          <a:p>
            <a:endParaRPr lang="en-US" dirty="0"/>
          </a:p>
        </p:txBody>
      </p:sp>
      <p:sp>
        <p:nvSpPr>
          <p:cNvPr id="4" name="TextBox 3"/>
          <p:cNvSpPr txBox="1"/>
          <p:nvPr/>
        </p:nvSpPr>
        <p:spPr>
          <a:xfrm>
            <a:off x="3304903" y="404949"/>
            <a:ext cx="6348548" cy="1077218"/>
          </a:xfrm>
          <a:prstGeom prst="rect">
            <a:avLst/>
          </a:prstGeom>
          <a:noFill/>
        </p:spPr>
        <p:txBody>
          <a:bodyPr wrap="square" rtlCol="0">
            <a:spAutoFit/>
          </a:bodyPr>
          <a:lstStyle/>
          <a:p>
            <a:r>
              <a:rPr lang="en-US" sz="3200" dirty="0"/>
              <a:t>Implicitly Typed Local Variables – </a:t>
            </a:r>
            <a:r>
              <a:rPr lang="en-US" sz="3200" dirty="0" err="1"/>
              <a:t>var</a:t>
            </a:r>
            <a:endParaRPr lang="en-US" sz="3200" dirty="0"/>
          </a:p>
          <a:p>
            <a:endParaRPr lang="en-US" sz="3200" dirty="0"/>
          </a:p>
        </p:txBody>
      </p:sp>
    </p:spTree>
    <p:extLst>
      <p:ext uri="{BB962C8B-B14F-4D97-AF65-F5344CB8AC3E}">
        <p14:creationId xmlns:p14="http://schemas.microsoft.com/office/powerpoint/2010/main" val="2901958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3954" y="496388"/>
            <a:ext cx="10450286" cy="5632311"/>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Implicitly typed variables are generally declared using </a:t>
            </a:r>
            <a:r>
              <a:rPr lang="en-US" dirty="0" err="1"/>
              <a:t>var</a:t>
            </a:r>
            <a:r>
              <a:rPr lang="en-US" dirty="0"/>
              <a:t> keyword as shown below:</a:t>
            </a:r>
          </a:p>
          <a:p>
            <a:r>
              <a:rPr lang="en-US" dirty="0" err="1"/>
              <a:t>var</a:t>
            </a:r>
            <a:r>
              <a:rPr lang="en-US" dirty="0"/>
              <a:t> </a:t>
            </a:r>
            <a:r>
              <a:rPr lang="en-US" dirty="0" err="1" smtClean="0"/>
              <a:t>num</a:t>
            </a:r>
            <a:r>
              <a:rPr lang="en-US" dirty="0" smtClean="0"/>
              <a:t> </a:t>
            </a:r>
            <a:r>
              <a:rPr lang="en-US" dirty="0"/>
              <a:t>= 10; </a:t>
            </a:r>
          </a:p>
          <a:p>
            <a:pPr marL="285750" indent="-285750">
              <a:buFont typeface="Arial" panose="020B0604020202020204" pitchFamily="34" charset="0"/>
              <a:buChar char="•"/>
            </a:pPr>
            <a:r>
              <a:rPr lang="en-US" dirty="0"/>
              <a:t>In implicitly typed variables, you are not allowed to declare multiple </a:t>
            </a:r>
            <a:r>
              <a:rPr lang="en-US" dirty="0" err="1"/>
              <a:t>var</a:t>
            </a:r>
            <a:r>
              <a:rPr lang="en-US" dirty="0"/>
              <a:t> in a single statement </a:t>
            </a:r>
          </a:p>
          <a:p>
            <a:r>
              <a:rPr lang="en-US" dirty="0"/>
              <a:t> </a:t>
            </a:r>
            <a:r>
              <a:rPr lang="en-US" dirty="0" err="1"/>
              <a:t>var</a:t>
            </a:r>
            <a:r>
              <a:rPr lang="en-US" dirty="0"/>
              <a:t> </a:t>
            </a:r>
            <a:r>
              <a:rPr lang="en-US" dirty="0" err="1"/>
              <a:t>ivalue</a:t>
            </a:r>
            <a:r>
              <a:rPr lang="en-US" dirty="0"/>
              <a:t> = 20, a = 30; // invalid</a:t>
            </a:r>
          </a:p>
          <a:p>
            <a:pPr marL="285750" indent="-285750">
              <a:buFont typeface="Arial" panose="020B0604020202020204" pitchFamily="34" charset="0"/>
              <a:buChar char="•"/>
            </a:pPr>
            <a:r>
              <a:rPr lang="en-US" dirty="0" smtClean="0"/>
              <a:t>In </a:t>
            </a:r>
            <a:r>
              <a:rPr lang="en-US" dirty="0"/>
              <a:t>C#, one cannot declare implicitly typed variable without any initialization like:</a:t>
            </a:r>
          </a:p>
          <a:p>
            <a:r>
              <a:rPr lang="en-US" dirty="0"/>
              <a:t> </a:t>
            </a:r>
            <a:r>
              <a:rPr lang="en-US" dirty="0" err="1"/>
              <a:t>var</a:t>
            </a:r>
            <a:r>
              <a:rPr lang="en-US" dirty="0"/>
              <a:t> </a:t>
            </a:r>
            <a:r>
              <a:rPr lang="en-US" dirty="0" err="1"/>
              <a:t>ivalue</a:t>
            </a:r>
            <a:r>
              <a:rPr lang="en-US" dirty="0"/>
              <a:t>;   // invalid</a:t>
            </a:r>
          </a:p>
          <a:p>
            <a:pPr marL="285750" indent="-285750">
              <a:buFont typeface="Arial" panose="020B0604020202020204" pitchFamily="34" charset="0"/>
              <a:buChar char="•"/>
            </a:pPr>
            <a:r>
              <a:rPr lang="en-US" dirty="0"/>
              <a:t>It is not allowed to use a null value in implicitly typed variable like:</a:t>
            </a:r>
          </a:p>
          <a:p>
            <a:r>
              <a:rPr lang="en-US" dirty="0"/>
              <a:t> </a:t>
            </a:r>
            <a:r>
              <a:rPr lang="en-US" dirty="0" err="1"/>
              <a:t>var</a:t>
            </a:r>
            <a:r>
              <a:rPr lang="en-US" dirty="0"/>
              <a:t> value = null;   // invalid</a:t>
            </a:r>
          </a:p>
          <a:p>
            <a:pPr marL="285750" indent="-285750">
              <a:buFont typeface="Arial" panose="020B0604020202020204" pitchFamily="34" charset="0"/>
              <a:buChar char="•"/>
            </a:pPr>
            <a:r>
              <a:rPr lang="en-US" dirty="0"/>
              <a:t>The initializer cannot contain any object or collection, it may contain a new expression that includes an object or collection initializer like:</a:t>
            </a:r>
          </a:p>
          <a:p>
            <a:r>
              <a:rPr lang="en-US" dirty="0"/>
              <a:t>// Not allowed</a:t>
            </a:r>
          </a:p>
          <a:p>
            <a:r>
              <a:rPr lang="en-US" dirty="0" err="1"/>
              <a:t>var</a:t>
            </a:r>
            <a:r>
              <a:rPr lang="en-US" dirty="0"/>
              <a:t> data = { 23, 24, 10};</a:t>
            </a:r>
          </a:p>
          <a:p>
            <a:r>
              <a:rPr lang="en-US" dirty="0" smtClean="0"/>
              <a:t>// </a:t>
            </a:r>
            <a:r>
              <a:rPr lang="en-US" dirty="0"/>
              <a:t>Allowed </a:t>
            </a:r>
          </a:p>
          <a:p>
            <a:r>
              <a:rPr lang="en-US" dirty="0"/>
              <a:t>var data = new int [] {23, 34, 455, 65};</a:t>
            </a:r>
          </a:p>
          <a:p>
            <a:pPr marL="285750" indent="-285750">
              <a:buFont typeface="Arial" panose="020B0604020202020204" pitchFamily="34" charset="0"/>
              <a:buChar char="•"/>
            </a:pPr>
            <a:r>
              <a:rPr lang="en-US" dirty="0"/>
              <a:t>It is not allowed to initialize implicitly typed variable with different types more than one type like:</a:t>
            </a:r>
          </a:p>
          <a:p>
            <a:r>
              <a:rPr lang="en-US" dirty="0" smtClean="0"/>
              <a:t> </a:t>
            </a:r>
            <a:r>
              <a:rPr lang="en-US" dirty="0"/>
              <a:t>It will give error </a:t>
            </a:r>
            <a:r>
              <a:rPr lang="en-US" dirty="0" smtClean="0"/>
              <a:t>because </a:t>
            </a:r>
            <a:r>
              <a:rPr lang="en-US" dirty="0"/>
              <a:t>the type of the value is different</a:t>
            </a:r>
          </a:p>
          <a:p>
            <a:r>
              <a:rPr lang="en-US" dirty="0" smtClean="0"/>
              <a:t> </a:t>
            </a:r>
            <a:r>
              <a:rPr lang="en-US" dirty="0"/>
              <a:t>one is of string type and </a:t>
            </a:r>
            <a:r>
              <a:rPr lang="en-US" dirty="0" smtClean="0"/>
              <a:t>another </a:t>
            </a:r>
            <a:r>
              <a:rPr lang="en-US" dirty="0"/>
              <a:t>one is of int type</a:t>
            </a:r>
          </a:p>
          <a:p>
            <a:r>
              <a:rPr lang="en-US" dirty="0" err="1"/>
              <a:t>var</a:t>
            </a:r>
            <a:r>
              <a:rPr lang="en-US" dirty="0"/>
              <a:t> value = "</a:t>
            </a:r>
            <a:r>
              <a:rPr lang="en-US" dirty="0" err="1"/>
              <a:t>sd</a:t>
            </a:r>
            <a:r>
              <a:rPr lang="en-US" dirty="0"/>
              <a:t>" </a:t>
            </a:r>
            <a:r>
              <a:rPr lang="en-US" dirty="0" smtClean="0"/>
              <a:t>;</a:t>
            </a:r>
            <a:endParaRPr lang="en-US" dirty="0"/>
          </a:p>
          <a:p>
            <a:r>
              <a:rPr lang="en-US" dirty="0"/>
              <a:t>value = new int[]{1, 2, </a:t>
            </a:r>
            <a:r>
              <a:rPr lang="en-US" dirty="0" smtClean="0"/>
              <a:t>};</a:t>
            </a:r>
            <a:endParaRPr lang="en-US" dirty="0"/>
          </a:p>
        </p:txBody>
      </p:sp>
      <p:sp>
        <p:nvSpPr>
          <p:cNvPr id="3" name="TextBox 2"/>
          <p:cNvSpPr txBox="1"/>
          <p:nvPr/>
        </p:nvSpPr>
        <p:spPr>
          <a:xfrm>
            <a:off x="613954" y="173222"/>
            <a:ext cx="3605349" cy="646331"/>
          </a:xfrm>
          <a:prstGeom prst="rect">
            <a:avLst/>
          </a:prstGeom>
          <a:noFill/>
        </p:spPr>
        <p:txBody>
          <a:bodyPr wrap="square" rtlCol="0">
            <a:spAutoFit/>
          </a:bodyPr>
          <a:lstStyle/>
          <a:p>
            <a:r>
              <a:rPr lang="en-US" sz="3600" dirty="0" smtClean="0"/>
              <a:t>Important Points:</a:t>
            </a:r>
            <a:endParaRPr lang="en-US" sz="3600" dirty="0"/>
          </a:p>
        </p:txBody>
      </p:sp>
    </p:spTree>
    <p:extLst>
      <p:ext uri="{BB962C8B-B14F-4D97-AF65-F5344CB8AC3E}">
        <p14:creationId xmlns:p14="http://schemas.microsoft.com/office/powerpoint/2010/main" val="176796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9953" y="211250"/>
            <a:ext cx="10130118" cy="1029256"/>
          </a:xfrm>
          <a:prstGeom prst="rect">
            <a:avLst/>
          </a:prstGeom>
        </p:spPr>
        <p:txBody>
          <a:bodyPr wrap="square">
            <a:spAutoFit/>
          </a:bodyPr>
          <a:lstStyle/>
          <a:p>
            <a:pPr>
              <a:lnSpc>
                <a:spcPct val="107000"/>
              </a:lnSpc>
              <a:spcAft>
                <a:spcPts val="800"/>
              </a:spcAft>
            </a:pPr>
            <a:r>
              <a:rPr lang="en-US" sz="2800" dirty="0">
                <a:ea typeface="Times New Roman" panose="02020603050405020304" pitchFamily="18" charset="0"/>
                <a:cs typeface="Times New Roman" panose="02020603050405020304" pitchFamily="18" charset="0"/>
              </a:rPr>
              <a:t>Arithmetic Operators</a:t>
            </a:r>
            <a:endParaRPr lang="en-US" sz="1600" dirty="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US" dirty="0">
                <a:solidFill>
                  <a:srgbClr val="000000"/>
                </a:solidFill>
                <a:ea typeface="Times New Roman" panose="02020603050405020304" pitchFamily="18" charset="0"/>
                <a:cs typeface="Times New Roman" panose="02020603050405020304" pitchFamily="18" charset="0"/>
              </a:rPr>
              <a:t>Following table shows all the arithmetic operators supported by C#.</a:t>
            </a:r>
            <a:endParaRPr lang="en-US" sz="1600" dirty="0">
              <a:effectLst/>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62505082"/>
              </p:ext>
            </p:extLst>
          </p:nvPr>
        </p:nvGraphicFramePr>
        <p:xfrm>
          <a:off x="793377" y="1385047"/>
          <a:ext cx="10112188" cy="4917563"/>
        </p:xfrm>
        <a:graphic>
          <a:graphicData uri="http://schemas.openxmlformats.org/drawingml/2006/table">
            <a:tbl>
              <a:tblPr firstRow="1" firstCol="1" bandRow="1">
                <a:tableStyleId>{5C22544A-7EE6-4342-B048-85BDC9FD1C3A}</a:tableStyleId>
              </a:tblPr>
              <a:tblGrid>
                <a:gridCol w="1425388">
                  <a:extLst>
                    <a:ext uri="{9D8B030D-6E8A-4147-A177-3AD203B41FA5}">
                      <a16:colId xmlns:a16="http://schemas.microsoft.com/office/drawing/2014/main" val="1182799925"/>
                    </a:ext>
                  </a:extLst>
                </a:gridCol>
                <a:gridCol w="6024282">
                  <a:extLst>
                    <a:ext uri="{9D8B030D-6E8A-4147-A177-3AD203B41FA5}">
                      <a16:colId xmlns:a16="http://schemas.microsoft.com/office/drawing/2014/main" val="2452716652"/>
                    </a:ext>
                  </a:extLst>
                </a:gridCol>
                <a:gridCol w="2662518">
                  <a:extLst>
                    <a:ext uri="{9D8B030D-6E8A-4147-A177-3AD203B41FA5}">
                      <a16:colId xmlns:a16="http://schemas.microsoft.com/office/drawing/2014/main" val="577733904"/>
                    </a:ext>
                  </a:extLst>
                </a:gridCol>
              </a:tblGrid>
              <a:tr h="795288">
                <a:tc>
                  <a:txBody>
                    <a:bodyPr/>
                    <a:lstStyle/>
                    <a:p>
                      <a:pPr marL="0" marR="0" algn="ctr">
                        <a:lnSpc>
                          <a:spcPct val="107000"/>
                        </a:lnSpc>
                        <a:spcBef>
                          <a:spcPts val="0"/>
                        </a:spcBef>
                        <a:spcAft>
                          <a:spcPts val="1500"/>
                        </a:spcAft>
                      </a:pPr>
                      <a:r>
                        <a:rPr lang="en-US" sz="2000">
                          <a:effectLst/>
                        </a:rPr>
                        <a:t>Operator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dirty="0">
                          <a:effectLst/>
                        </a:rPr>
                        <a:t>Example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985208695"/>
                  </a:ext>
                </a:extLst>
              </a:tr>
              <a:tr h="504463">
                <a:tc>
                  <a:txBody>
                    <a:bodyPr/>
                    <a:lstStyle/>
                    <a:p>
                      <a:pPr marL="0" marR="0" algn="ctr">
                        <a:lnSpc>
                          <a:spcPct val="107000"/>
                        </a:lnSpc>
                        <a:spcBef>
                          <a:spcPts val="0"/>
                        </a:spcBef>
                        <a:spcAft>
                          <a:spcPts val="15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2000">
                          <a:effectLst/>
                        </a:rPr>
                        <a:t>Adds two operands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a:effectLst/>
                        </a:rPr>
                        <a:t>A + B = 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947418535"/>
                  </a:ext>
                </a:extLst>
              </a:tr>
              <a:tr h="504463">
                <a:tc>
                  <a:txBody>
                    <a:bodyPr/>
                    <a:lstStyle/>
                    <a:p>
                      <a:pPr marL="0" marR="0" algn="ctr">
                        <a:lnSpc>
                          <a:spcPct val="107000"/>
                        </a:lnSpc>
                        <a:spcBef>
                          <a:spcPts val="0"/>
                        </a:spcBef>
                        <a:spcAft>
                          <a:spcPts val="15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2000">
                          <a:effectLst/>
                        </a:rPr>
                        <a:t>Subtracts second operand from the first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a:effectLst/>
                        </a:rPr>
                        <a:t>A - B = -10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066286240"/>
                  </a:ext>
                </a:extLst>
              </a:tr>
              <a:tr h="504463">
                <a:tc>
                  <a:txBody>
                    <a:bodyPr/>
                    <a:lstStyle/>
                    <a:p>
                      <a:pPr marL="0" marR="0" algn="ctr">
                        <a:lnSpc>
                          <a:spcPct val="107000"/>
                        </a:lnSpc>
                        <a:spcBef>
                          <a:spcPts val="0"/>
                        </a:spcBef>
                        <a:spcAft>
                          <a:spcPts val="150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2000">
                          <a:effectLst/>
                        </a:rPr>
                        <a:t>Multiplies both operands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a:effectLst/>
                        </a:rPr>
                        <a:t>A * B = 200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824185571"/>
                  </a:ext>
                </a:extLst>
              </a:tr>
              <a:tr h="504463">
                <a:tc>
                  <a:txBody>
                    <a:bodyPr/>
                    <a:lstStyle/>
                    <a:p>
                      <a:pPr marL="0" marR="0" algn="ctr">
                        <a:lnSpc>
                          <a:spcPct val="107000"/>
                        </a:lnSpc>
                        <a:spcBef>
                          <a:spcPts val="0"/>
                        </a:spcBef>
                        <a:spcAft>
                          <a:spcPts val="15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2000">
                          <a:effectLst/>
                        </a:rPr>
                        <a:t>Divides numerator by de-numerator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a:effectLst/>
                        </a:rPr>
                        <a:t>B / A =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841192960"/>
                  </a:ext>
                </a:extLst>
              </a:tr>
              <a:tr h="795288">
                <a:tc>
                  <a:txBody>
                    <a:bodyPr/>
                    <a:lstStyle/>
                    <a:p>
                      <a:pPr marL="0" marR="0" algn="ctr">
                        <a:lnSpc>
                          <a:spcPct val="107000"/>
                        </a:lnSpc>
                        <a:spcBef>
                          <a:spcPts val="0"/>
                        </a:spcBef>
                        <a:spcAft>
                          <a:spcPts val="15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2000">
                          <a:effectLst/>
                        </a:rPr>
                        <a:t>Modulus Operator and remainder of after an integer division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a:effectLst/>
                        </a:rPr>
                        <a:t>B % A = 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778277003"/>
                  </a:ext>
                </a:extLst>
              </a:tr>
              <a:tr h="504463">
                <a:tc>
                  <a:txBody>
                    <a:bodyPr/>
                    <a:lstStyle/>
                    <a:p>
                      <a:pPr marL="0" marR="0" algn="ctr">
                        <a:lnSpc>
                          <a:spcPct val="107000"/>
                        </a:lnSpc>
                        <a:spcBef>
                          <a:spcPts val="0"/>
                        </a:spcBef>
                        <a:spcAft>
                          <a:spcPts val="15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2000">
                          <a:effectLst/>
                        </a:rPr>
                        <a:t>Increment operator increases integer value by one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a:effectLst/>
                        </a:rPr>
                        <a:t>A++ = 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054575317"/>
                  </a:ext>
                </a:extLst>
              </a:tr>
              <a:tr h="795288">
                <a:tc>
                  <a:txBody>
                    <a:bodyPr/>
                    <a:lstStyle/>
                    <a:p>
                      <a:pPr marL="0" marR="0" algn="ctr">
                        <a:lnSpc>
                          <a:spcPct val="107000"/>
                        </a:lnSpc>
                        <a:spcBef>
                          <a:spcPts val="0"/>
                        </a:spcBef>
                        <a:spcAft>
                          <a:spcPts val="150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2000">
                          <a:effectLst/>
                        </a:rPr>
                        <a:t>Decrement operator decreases integer value by one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dirty="0">
                          <a:effectLst/>
                        </a:rPr>
                        <a:t>A-- = 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080840303"/>
                  </a:ext>
                </a:extLst>
              </a:tr>
            </a:tbl>
          </a:graphicData>
        </a:graphic>
      </p:graphicFrame>
    </p:spTree>
    <p:extLst>
      <p:ext uri="{BB962C8B-B14F-4D97-AF65-F5344CB8AC3E}">
        <p14:creationId xmlns:p14="http://schemas.microsoft.com/office/powerpoint/2010/main" val="414363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588" y="243190"/>
            <a:ext cx="9040906" cy="877163"/>
          </a:xfrm>
          <a:prstGeom prst="rect">
            <a:avLst/>
          </a:prstGeom>
        </p:spPr>
        <p:txBody>
          <a:bodyPr wrap="square">
            <a:spAutoFit/>
          </a:bodyPr>
          <a:lstStyle/>
          <a:p>
            <a:r>
              <a:rPr lang="en-US" sz="2800" dirty="0">
                <a:ea typeface="Times New Roman" panose="02020603050405020304" pitchFamily="18" charset="0"/>
              </a:rPr>
              <a:t>Relational Operators</a:t>
            </a:r>
            <a:endParaRPr lang="en-US" sz="2800" b="1" dirty="0">
              <a:ea typeface="Times New Roman" panose="02020603050405020304" pitchFamily="18" charset="0"/>
            </a:endParaRPr>
          </a:p>
          <a:p>
            <a:pPr marL="30480" marR="30480" algn="just">
              <a:spcBef>
                <a:spcPts val="600"/>
              </a:spcBef>
              <a:spcAft>
                <a:spcPts val="720"/>
              </a:spcAft>
            </a:pPr>
            <a:r>
              <a:rPr lang="en-US" dirty="0">
                <a:solidFill>
                  <a:srgbClr val="000000"/>
                </a:solidFill>
                <a:ea typeface="Times New Roman" panose="02020603050405020304" pitchFamily="18" charset="0"/>
              </a:rPr>
              <a:t>Following table shows all the relational operators supported by C#.</a:t>
            </a:r>
            <a:endParaRPr lang="en-US" dirty="0">
              <a:ea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72328674"/>
              </p:ext>
            </p:extLst>
          </p:nvPr>
        </p:nvGraphicFramePr>
        <p:xfrm>
          <a:off x="358588" y="1287743"/>
          <a:ext cx="11326906" cy="5187523"/>
        </p:xfrm>
        <a:graphic>
          <a:graphicData uri="http://schemas.openxmlformats.org/drawingml/2006/table">
            <a:tbl>
              <a:tblPr firstRow="1" firstCol="1" bandRow="1">
                <a:tableStyleId>{5C22544A-7EE6-4342-B048-85BDC9FD1C3A}</a:tableStyleId>
              </a:tblPr>
              <a:tblGrid>
                <a:gridCol w="1097003">
                  <a:extLst>
                    <a:ext uri="{9D8B030D-6E8A-4147-A177-3AD203B41FA5}">
                      <a16:colId xmlns:a16="http://schemas.microsoft.com/office/drawing/2014/main" val="1586766042"/>
                    </a:ext>
                  </a:extLst>
                </a:gridCol>
                <a:gridCol w="8441444">
                  <a:extLst>
                    <a:ext uri="{9D8B030D-6E8A-4147-A177-3AD203B41FA5}">
                      <a16:colId xmlns:a16="http://schemas.microsoft.com/office/drawing/2014/main" val="1888766744"/>
                    </a:ext>
                  </a:extLst>
                </a:gridCol>
                <a:gridCol w="1788459">
                  <a:extLst>
                    <a:ext uri="{9D8B030D-6E8A-4147-A177-3AD203B41FA5}">
                      <a16:colId xmlns:a16="http://schemas.microsoft.com/office/drawing/2014/main" val="694034997"/>
                    </a:ext>
                  </a:extLst>
                </a:gridCol>
              </a:tblGrid>
              <a:tr h="475075">
                <a:tc>
                  <a:txBody>
                    <a:bodyPr/>
                    <a:lstStyle/>
                    <a:p>
                      <a:pPr marL="0" marR="0" algn="ctr">
                        <a:lnSpc>
                          <a:spcPct val="107000"/>
                        </a:lnSpc>
                        <a:spcBef>
                          <a:spcPts val="0"/>
                        </a:spcBef>
                        <a:spcAft>
                          <a:spcPts val="1500"/>
                        </a:spcAft>
                      </a:pPr>
                      <a:r>
                        <a:rPr lang="en-US" sz="2000">
                          <a:effectLst/>
                        </a:rPr>
                        <a:t>Operator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gn="ctr">
                        <a:lnSpc>
                          <a:spcPct val="107000"/>
                        </a:lnSpc>
                        <a:spcBef>
                          <a:spcPts val="0"/>
                        </a:spcBef>
                        <a:spcAft>
                          <a:spcPts val="1500"/>
                        </a:spcAft>
                      </a:pPr>
                      <a:r>
                        <a:rPr lang="en-US" sz="200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gn="ctr">
                        <a:lnSpc>
                          <a:spcPct val="107000"/>
                        </a:lnSpc>
                        <a:spcBef>
                          <a:spcPts val="0"/>
                        </a:spcBef>
                        <a:spcAft>
                          <a:spcPts val="1500"/>
                        </a:spcAft>
                      </a:pPr>
                      <a:r>
                        <a:rPr lang="en-US" sz="2000">
                          <a:effectLst/>
                        </a:rPr>
                        <a:t>Example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extLst>
                  <a:ext uri="{0D108BD9-81ED-4DB2-BD59-A6C34878D82A}">
                    <a16:rowId xmlns:a16="http://schemas.microsoft.com/office/drawing/2014/main" val="3492852048"/>
                  </a:ext>
                </a:extLst>
              </a:tr>
              <a:tr h="646044">
                <a:tc>
                  <a:txBody>
                    <a:bodyPr/>
                    <a:lstStyle/>
                    <a:p>
                      <a:pPr marL="0" marR="0">
                        <a:lnSpc>
                          <a:spcPct val="107000"/>
                        </a:lnSpc>
                        <a:spcBef>
                          <a:spcPts val="0"/>
                        </a:spcBef>
                        <a:spcAft>
                          <a:spcPts val="150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nSpc>
                          <a:spcPct val="107000"/>
                        </a:lnSpc>
                        <a:spcBef>
                          <a:spcPts val="0"/>
                        </a:spcBef>
                        <a:spcAft>
                          <a:spcPts val="1500"/>
                        </a:spcAft>
                      </a:pPr>
                      <a:r>
                        <a:rPr lang="en-US" sz="2000">
                          <a:effectLst/>
                        </a:rPr>
                        <a:t>Checks if the values of two operands are equal or not, if yes then condition becomes true.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nSpc>
                          <a:spcPct val="107000"/>
                        </a:lnSpc>
                        <a:spcBef>
                          <a:spcPts val="0"/>
                        </a:spcBef>
                        <a:spcAft>
                          <a:spcPts val="1500"/>
                        </a:spcAft>
                      </a:pPr>
                      <a:r>
                        <a:rPr lang="en-US" sz="2000" dirty="0">
                          <a:effectLst/>
                        </a:rPr>
                        <a:t>(A == </a:t>
                      </a:r>
                      <a:r>
                        <a:rPr lang="en-US" sz="2000" dirty="0" smtClean="0">
                          <a:effectLst/>
                        </a:rPr>
                        <a:t>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extLst>
                  <a:ext uri="{0D108BD9-81ED-4DB2-BD59-A6C34878D82A}">
                    <a16:rowId xmlns:a16="http://schemas.microsoft.com/office/drawing/2014/main" val="4123706063"/>
                  </a:ext>
                </a:extLst>
              </a:tr>
              <a:tr h="646044">
                <a:tc>
                  <a:txBody>
                    <a:bodyPr/>
                    <a:lstStyle/>
                    <a:p>
                      <a:pPr marL="0" marR="0">
                        <a:lnSpc>
                          <a:spcPct val="107000"/>
                        </a:lnSpc>
                        <a:spcBef>
                          <a:spcPts val="0"/>
                        </a:spcBef>
                        <a:spcAft>
                          <a:spcPts val="15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nSpc>
                          <a:spcPct val="107000"/>
                        </a:lnSpc>
                        <a:spcBef>
                          <a:spcPts val="0"/>
                        </a:spcBef>
                        <a:spcAft>
                          <a:spcPts val="1500"/>
                        </a:spcAft>
                      </a:pPr>
                      <a:r>
                        <a:rPr lang="en-US" sz="2000">
                          <a:effectLst/>
                        </a:rPr>
                        <a:t>Checks if the values of two operands are equal or not, if values are not equal then condition becomes true.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nSpc>
                          <a:spcPct val="107000"/>
                        </a:lnSpc>
                        <a:spcBef>
                          <a:spcPts val="0"/>
                        </a:spcBef>
                        <a:spcAft>
                          <a:spcPts val="1500"/>
                        </a:spcAft>
                      </a:pPr>
                      <a:r>
                        <a:rPr lang="en-US" sz="2000" dirty="0">
                          <a:effectLst/>
                        </a:rPr>
                        <a:t>(A != B</a:t>
                      </a:r>
                      <a:r>
                        <a:rPr lang="en-US" sz="2000" dirty="0" smtClean="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extLst>
                  <a:ext uri="{0D108BD9-81ED-4DB2-BD59-A6C34878D82A}">
                    <a16:rowId xmlns:a16="http://schemas.microsoft.com/office/drawing/2014/main" val="213440596"/>
                  </a:ext>
                </a:extLst>
              </a:tr>
              <a:tr h="646044">
                <a:tc>
                  <a:txBody>
                    <a:bodyPr/>
                    <a:lstStyle/>
                    <a:p>
                      <a:pPr marL="0" marR="0">
                        <a:lnSpc>
                          <a:spcPct val="107000"/>
                        </a:lnSpc>
                        <a:spcBef>
                          <a:spcPts val="0"/>
                        </a:spcBef>
                        <a:spcAft>
                          <a:spcPts val="1500"/>
                        </a:spcAft>
                      </a:pPr>
                      <a:r>
                        <a:rPr lang="en-US" sz="2000">
                          <a:effectLst/>
                        </a:rPr>
                        <a:t>&gt;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nSpc>
                          <a:spcPct val="107000"/>
                        </a:lnSpc>
                        <a:spcBef>
                          <a:spcPts val="0"/>
                        </a:spcBef>
                        <a:spcAft>
                          <a:spcPts val="1500"/>
                        </a:spcAft>
                      </a:pPr>
                      <a:r>
                        <a:rPr lang="en-US" sz="2000">
                          <a:effectLst/>
                        </a:rPr>
                        <a:t>Checks if the value of left operand is greater than the value of right operand, if yes then condition becomes true.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nSpc>
                          <a:spcPct val="107000"/>
                        </a:lnSpc>
                        <a:spcBef>
                          <a:spcPts val="0"/>
                        </a:spcBef>
                        <a:spcAft>
                          <a:spcPts val="1500"/>
                        </a:spcAft>
                      </a:pPr>
                      <a:r>
                        <a:rPr lang="en-US" sz="2000" dirty="0">
                          <a:effectLst/>
                        </a:rPr>
                        <a:t>(A &gt; B</a:t>
                      </a:r>
                      <a:r>
                        <a:rPr lang="en-US" sz="2000" dirty="0" smtClean="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extLst>
                  <a:ext uri="{0D108BD9-81ED-4DB2-BD59-A6C34878D82A}">
                    <a16:rowId xmlns:a16="http://schemas.microsoft.com/office/drawing/2014/main" val="3156359414"/>
                  </a:ext>
                </a:extLst>
              </a:tr>
              <a:tr h="646044">
                <a:tc>
                  <a:txBody>
                    <a:bodyPr/>
                    <a:lstStyle/>
                    <a:p>
                      <a:pPr marL="0" marR="0">
                        <a:lnSpc>
                          <a:spcPct val="107000"/>
                        </a:lnSpc>
                        <a:spcBef>
                          <a:spcPts val="0"/>
                        </a:spcBef>
                        <a:spcAft>
                          <a:spcPts val="1500"/>
                        </a:spcAft>
                      </a:pPr>
                      <a:r>
                        <a:rPr lang="en-US" sz="2000">
                          <a:effectLst/>
                        </a:rPr>
                        <a:t>&lt;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nSpc>
                          <a:spcPct val="107000"/>
                        </a:lnSpc>
                        <a:spcBef>
                          <a:spcPts val="0"/>
                        </a:spcBef>
                        <a:spcAft>
                          <a:spcPts val="1500"/>
                        </a:spcAft>
                      </a:pPr>
                      <a:r>
                        <a:rPr lang="en-US" sz="2000">
                          <a:effectLst/>
                        </a:rPr>
                        <a:t>Checks if the value of left operand is less than the value of right operand, if yes then condition becomes true.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nSpc>
                          <a:spcPct val="107000"/>
                        </a:lnSpc>
                        <a:spcBef>
                          <a:spcPts val="0"/>
                        </a:spcBef>
                        <a:spcAft>
                          <a:spcPts val="1500"/>
                        </a:spcAft>
                      </a:pPr>
                      <a:r>
                        <a:rPr lang="en-US" sz="2000" dirty="0">
                          <a:effectLst/>
                        </a:rPr>
                        <a:t>(A &lt; </a:t>
                      </a:r>
                      <a:r>
                        <a:rPr lang="en-US" sz="2000" dirty="0" smtClean="0">
                          <a:effectLst/>
                        </a:rPr>
                        <a:t>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extLst>
                  <a:ext uri="{0D108BD9-81ED-4DB2-BD59-A6C34878D82A}">
                    <a16:rowId xmlns:a16="http://schemas.microsoft.com/office/drawing/2014/main" val="1963616588"/>
                  </a:ext>
                </a:extLst>
              </a:tr>
              <a:tr h="646044">
                <a:tc>
                  <a:txBody>
                    <a:bodyPr/>
                    <a:lstStyle/>
                    <a:p>
                      <a:pPr marL="0" marR="0">
                        <a:lnSpc>
                          <a:spcPct val="107000"/>
                        </a:lnSpc>
                        <a:spcBef>
                          <a:spcPts val="0"/>
                        </a:spcBef>
                        <a:spcAft>
                          <a:spcPts val="1500"/>
                        </a:spcAft>
                      </a:pPr>
                      <a:r>
                        <a:rPr lang="en-US" sz="2000">
                          <a:effectLst/>
                        </a:rPr>
                        <a:t>&gt;=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nSpc>
                          <a:spcPct val="107000"/>
                        </a:lnSpc>
                        <a:spcBef>
                          <a:spcPts val="0"/>
                        </a:spcBef>
                        <a:spcAft>
                          <a:spcPts val="1500"/>
                        </a:spcAft>
                      </a:pPr>
                      <a:r>
                        <a:rPr lang="en-US" sz="2000">
                          <a:effectLst/>
                        </a:rPr>
                        <a:t>Checks if the value of left operand is greater than or equal to the value of right operand, if yes then condition becomes true.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nSpc>
                          <a:spcPct val="107000"/>
                        </a:lnSpc>
                        <a:spcBef>
                          <a:spcPts val="0"/>
                        </a:spcBef>
                        <a:spcAft>
                          <a:spcPts val="1500"/>
                        </a:spcAft>
                      </a:pPr>
                      <a:r>
                        <a:rPr lang="en-US" sz="2000" dirty="0">
                          <a:effectLst/>
                        </a:rPr>
                        <a:t>(A &gt;= B</a:t>
                      </a:r>
                      <a:r>
                        <a:rPr lang="en-US" sz="2000" dirty="0" smtClean="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extLst>
                  <a:ext uri="{0D108BD9-81ED-4DB2-BD59-A6C34878D82A}">
                    <a16:rowId xmlns:a16="http://schemas.microsoft.com/office/drawing/2014/main" val="1233680540"/>
                  </a:ext>
                </a:extLst>
              </a:tr>
              <a:tr h="646044">
                <a:tc>
                  <a:txBody>
                    <a:bodyPr/>
                    <a:lstStyle/>
                    <a:p>
                      <a:pPr marL="0" marR="0">
                        <a:lnSpc>
                          <a:spcPct val="107000"/>
                        </a:lnSpc>
                        <a:spcBef>
                          <a:spcPts val="0"/>
                        </a:spcBef>
                        <a:spcAft>
                          <a:spcPts val="1500"/>
                        </a:spcAft>
                      </a:pPr>
                      <a:r>
                        <a:rPr lang="en-US" sz="2000">
                          <a:effectLst/>
                        </a:rPr>
                        <a:t>&lt;=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nSpc>
                          <a:spcPct val="107000"/>
                        </a:lnSpc>
                        <a:spcBef>
                          <a:spcPts val="0"/>
                        </a:spcBef>
                        <a:spcAft>
                          <a:spcPts val="1500"/>
                        </a:spcAft>
                      </a:pPr>
                      <a:r>
                        <a:rPr lang="en-US" sz="2000">
                          <a:effectLst/>
                        </a:rPr>
                        <a:t>Checks if the value of left operand is less than or equal to the value of right operand, if yes then condition becomes true.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tc>
                  <a:txBody>
                    <a:bodyPr/>
                    <a:lstStyle/>
                    <a:p>
                      <a:pPr marL="0" marR="0">
                        <a:lnSpc>
                          <a:spcPct val="107000"/>
                        </a:lnSpc>
                        <a:spcBef>
                          <a:spcPts val="0"/>
                        </a:spcBef>
                        <a:spcAft>
                          <a:spcPts val="1500"/>
                        </a:spcAft>
                      </a:pPr>
                      <a:r>
                        <a:rPr lang="en-US" sz="2000" dirty="0">
                          <a:effectLst/>
                        </a:rPr>
                        <a:t>(A &lt;= B</a:t>
                      </a:r>
                      <a:r>
                        <a:rPr lang="en-US" sz="2000" dirty="0" smtClean="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568" marR="66568" marT="66568" marB="66568"/>
                </a:tc>
                <a:extLst>
                  <a:ext uri="{0D108BD9-81ED-4DB2-BD59-A6C34878D82A}">
                    <a16:rowId xmlns:a16="http://schemas.microsoft.com/office/drawing/2014/main" val="2310748879"/>
                  </a:ext>
                </a:extLst>
              </a:tr>
            </a:tbl>
          </a:graphicData>
        </a:graphic>
      </p:graphicFrame>
    </p:spTree>
    <p:extLst>
      <p:ext uri="{BB962C8B-B14F-4D97-AF65-F5344CB8AC3E}">
        <p14:creationId xmlns:p14="http://schemas.microsoft.com/office/powerpoint/2010/main" val="1335921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988" y="121782"/>
            <a:ext cx="8891452" cy="877163"/>
          </a:xfrm>
          <a:prstGeom prst="rect">
            <a:avLst/>
          </a:prstGeom>
        </p:spPr>
        <p:txBody>
          <a:bodyPr wrap="square">
            <a:spAutoFit/>
          </a:bodyPr>
          <a:lstStyle/>
          <a:p>
            <a:r>
              <a:rPr lang="en-US" sz="2800" dirty="0">
                <a:ea typeface="Times New Roman" panose="02020603050405020304" pitchFamily="18" charset="0"/>
              </a:rPr>
              <a:t>Logical Operators</a:t>
            </a:r>
            <a:endParaRPr lang="en-US" sz="2800" b="1" dirty="0">
              <a:ea typeface="Times New Roman" panose="02020603050405020304" pitchFamily="18" charset="0"/>
            </a:endParaRPr>
          </a:p>
          <a:p>
            <a:pPr marL="30480" marR="30480" algn="just">
              <a:spcBef>
                <a:spcPts val="600"/>
              </a:spcBef>
              <a:spcAft>
                <a:spcPts val="720"/>
              </a:spcAft>
            </a:pPr>
            <a:r>
              <a:rPr lang="en-US" dirty="0">
                <a:solidFill>
                  <a:srgbClr val="000000"/>
                </a:solidFill>
                <a:ea typeface="Times New Roman" panose="02020603050405020304" pitchFamily="18" charset="0"/>
              </a:rPr>
              <a:t>Following table shows all the logical operators supported by C#.</a:t>
            </a:r>
            <a:endParaRPr lang="en-US" dirty="0">
              <a:ea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07019927"/>
              </p:ext>
            </p:extLst>
          </p:nvPr>
        </p:nvGraphicFramePr>
        <p:xfrm>
          <a:off x="544420" y="1332410"/>
          <a:ext cx="10794139" cy="3421235"/>
        </p:xfrm>
        <a:graphic>
          <a:graphicData uri="http://schemas.openxmlformats.org/drawingml/2006/table">
            <a:tbl>
              <a:tblPr firstRow="1" firstCol="1" bandRow="1">
                <a:tableStyleId>{5C22544A-7EE6-4342-B048-85BDC9FD1C3A}</a:tableStyleId>
              </a:tblPr>
              <a:tblGrid>
                <a:gridCol w="1110441">
                  <a:extLst>
                    <a:ext uri="{9D8B030D-6E8A-4147-A177-3AD203B41FA5}">
                      <a16:colId xmlns:a16="http://schemas.microsoft.com/office/drawing/2014/main" val="1661635662"/>
                    </a:ext>
                  </a:extLst>
                </a:gridCol>
                <a:gridCol w="8037778">
                  <a:extLst>
                    <a:ext uri="{9D8B030D-6E8A-4147-A177-3AD203B41FA5}">
                      <a16:colId xmlns:a16="http://schemas.microsoft.com/office/drawing/2014/main" val="1878987002"/>
                    </a:ext>
                  </a:extLst>
                </a:gridCol>
                <a:gridCol w="1645920">
                  <a:extLst>
                    <a:ext uri="{9D8B030D-6E8A-4147-A177-3AD203B41FA5}">
                      <a16:colId xmlns:a16="http://schemas.microsoft.com/office/drawing/2014/main" val="689574033"/>
                    </a:ext>
                  </a:extLst>
                </a:gridCol>
              </a:tblGrid>
              <a:tr h="566000">
                <a:tc>
                  <a:txBody>
                    <a:bodyPr/>
                    <a:lstStyle/>
                    <a:p>
                      <a:pPr marL="0" marR="0" algn="ctr">
                        <a:lnSpc>
                          <a:spcPct val="107000"/>
                        </a:lnSpc>
                        <a:spcBef>
                          <a:spcPts val="0"/>
                        </a:spcBef>
                        <a:spcAft>
                          <a:spcPts val="1500"/>
                        </a:spcAft>
                      </a:pPr>
                      <a:r>
                        <a:rPr lang="en-US" sz="2000">
                          <a:effectLst/>
                          <a:latin typeface="+mn-lt"/>
                        </a:rPr>
                        <a:t>Operator</a:t>
                      </a:r>
                      <a:endParaRPr lang="en-US" sz="2000">
                        <a:effectLst/>
                        <a:latin typeface="+mn-lt"/>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dirty="0">
                          <a:effectLst/>
                          <a:latin typeface="+mn-lt"/>
                        </a:rPr>
                        <a:t>Description</a:t>
                      </a:r>
                      <a:endParaRPr lang="en-US" sz="2000" dirty="0">
                        <a:effectLst/>
                        <a:latin typeface="+mn-lt"/>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a:effectLst/>
                          <a:latin typeface="+mn-lt"/>
                        </a:rPr>
                        <a:t>Example</a:t>
                      </a:r>
                      <a:endParaRPr lang="en-US" sz="2000">
                        <a:effectLst/>
                        <a:latin typeface="+mn-lt"/>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289859783"/>
                  </a:ext>
                </a:extLst>
              </a:tr>
              <a:tr h="951745">
                <a:tc>
                  <a:txBody>
                    <a:bodyPr/>
                    <a:lstStyle/>
                    <a:p>
                      <a:pPr marL="0" marR="0">
                        <a:lnSpc>
                          <a:spcPct val="107000"/>
                        </a:lnSpc>
                        <a:spcBef>
                          <a:spcPts val="0"/>
                        </a:spcBef>
                        <a:spcAft>
                          <a:spcPts val="1500"/>
                        </a:spcAft>
                      </a:pPr>
                      <a:r>
                        <a:rPr lang="en-US" sz="2000">
                          <a:effectLst/>
                          <a:latin typeface="+mn-lt"/>
                        </a:rPr>
                        <a:t>&amp;&amp;</a:t>
                      </a:r>
                      <a:endParaRPr lang="en-US" sz="2000">
                        <a:effectLst/>
                        <a:latin typeface="+mn-lt"/>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2000">
                          <a:effectLst/>
                          <a:latin typeface="+mn-lt"/>
                        </a:rPr>
                        <a:t>Called Logical AND operator. If both the operands are non zero then condition becomes true.</a:t>
                      </a:r>
                      <a:endParaRPr lang="en-US" sz="2000">
                        <a:effectLst/>
                        <a:latin typeface="+mn-lt"/>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2000" dirty="0">
                          <a:effectLst/>
                          <a:latin typeface="+mn-lt"/>
                        </a:rPr>
                        <a:t>(A &amp;&amp; B</a:t>
                      </a:r>
                      <a:r>
                        <a:rPr lang="en-US" sz="2000" dirty="0" smtClean="0">
                          <a:effectLst/>
                          <a:latin typeface="+mn-lt"/>
                        </a:rPr>
                        <a:t>)</a:t>
                      </a:r>
                      <a:endParaRPr lang="en-US" sz="2000" dirty="0">
                        <a:effectLst/>
                        <a:latin typeface="+mn-lt"/>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709954641"/>
                  </a:ext>
                </a:extLst>
              </a:tr>
              <a:tr h="951745">
                <a:tc>
                  <a:txBody>
                    <a:bodyPr/>
                    <a:lstStyle/>
                    <a:p>
                      <a:pPr marL="0" marR="0">
                        <a:lnSpc>
                          <a:spcPct val="107000"/>
                        </a:lnSpc>
                        <a:spcBef>
                          <a:spcPts val="0"/>
                        </a:spcBef>
                        <a:spcAft>
                          <a:spcPts val="1500"/>
                        </a:spcAft>
                      </a:pPr>
                      <a:r>
                        <a:rPr lang="en-US" sz="2000">
                          <a:effectLst/>
                          <a:latin typeface="+mn-lt"/>
                        </a:rPr>
                        <a:t>||</a:t>
                      </a:r>
                      <a:endParaRPr lang="en-US" sz="2000">
                        <a:effectLst/>
                        <a:latin typeface="+mn-lt"/>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2000">
                          <a:effectLst/>
                          <a:latin typeface="+mn-lt"/>
                        </a:rPr>
                        <a:t>Called Logical OR Operator. If any of the two operands is non zero then condition becomes true.</a:t>
                      </a:r>
                      <a:endParaRPr lang="en-US" sz="2000">
                        <a:effectLst/>
                        <a:latin typeface="+mn-lt"/>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2000" dirty="0">
                          <a:effectLst/>
                          <a:latin typeface="+mn-lt"/>
                        </a:rPr>
                        <a:t>(A || B) </a:t>
                      </a:r>
                      <a:endParaRPr lang="en-US" sz="2000" dirty="0">
                        <a:effectLst/>
                        <a:latin typeface="+mn-lt"/>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046739982"/>
                  </a:ext>
                </a:extLst>
              </a:tr>
              <a:tr h="951745">
                <a:tc>
                  <a:txBody>
                    <a:bodyPr/>
                    <a:lstStyle/>
                    <a:p>
                      <a:pPr marL="0" marR="0">
                        <a:lnSpc>
                          <a:spcPct val="107000"/>
                        </a:lnSpc>
                        <a:spcBef>
                          <a:spcPts val="0"/>
                        </a:spcBef>
                        <a:spcAft>
                          <a:spcPts val="1500"/>
                        </a:spcAft>
                      </a:pPr>
                      <a:r>
                        <a:rPr lang="en-US" sz="2000">
                          <a:effectLst/>
                          <a:latin typeface="+mn-lt"/>
                        </a:rPr>
                        <a:t>!</a:t>
                      </a:r>
                      <a:endParaRPr lang="en-US" sz="2000">
                        <a:effectLst/>
                        <a:latin typeface="+mn-lt"/>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2000">
                          <a:effectLst/>
                          <a:latin typeface="+mn-lt"/>
                        </a:rPr>
                        <a:t>Called Logical NOT Operator. Use to reverses the logical state of its operand. If a condition is true then Logical NOT operator will make false.</a:t>
                      </a:r>
                      <a:endParaRPr lang="en-US" sz="2000">
                        <a:effectLst/>
                        <a:latin typeface="+mn-lt"/>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2000" dirty="0">
                          <a:effectLst/>
                          <a:latin typeface="+mn-lt"/>
                        </a:rPr>
                        <a:t>!(A &amp;&amp; B) </a:t>
                      </a:r>
                      <a:endParaRPr lang="en-US" sz="2000" dirty="0">
                        <a:effectLst/>
                        <a:latin typeface="+mn-lt"/>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327926233"/>
                  </a:ext>
                </a:extLst>
              </a:tr>
            </a:tbl>
          </a:graphicData>
        </a:graphic>
      </p:graphicFrame>
    </p:spTree>
    <p:extLst>
      <p:ext uri="{BB962C8B-B14F-4D97-AF65-F5344CB8AC3E}">
        <p14:creationId xmlns:p14="http://schemas.microsoft.com/office/powerpoint/2010/main" val="313774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66210087"/>
              </p:ext>
            </p:extLst>
          </p:nvPr>
        </p:nvGraphicFramePr>
        <p:xfrm>
          <a:off x="640077" y="1055035"/>
          <a:ext cx="11129556" cy="5502521"/>
        </p:xfrm>
        <a:graphic>
          <a:graphicData uri="http://schemas.openxmlformats.org/drawingml/2006/table">
            <a:tbl>
              <a:tblPr firstRow="1" firstCol="1" bandRow="1">
                <a:tableStyleId>{5C22544A-7EE6-4342-B048-85BDC9FD1C3A}</a:tableStyleId>
              </a:tblPr>
              <a:tblGrid>
                <a:gridCol w="1854926">
                  <a:extLst>
                    <a:ext uri="{9D8B030D-6E8A-4147-A177-3AD203B41FA5}">
                      <a16:colId xmlns:a16="http://schemas.microsoft.com/office/drawing/2014/main" val="2401227851"/>
                    </a:ext>
                  </a:extLst>
                </a:gridCol>
                <a:gridCol w="1854926">
                  <a:extLst>
                    <a:ext uri="{9D8B030D-6E8A-4147-A177-3AD203B41FA5}">
                      <a16:colId xmlns:a16="http://schemas.microsoft.com/office/drawing/2014/main" val="462371851"/>
                    </a:ext>
                  </a:extLst>
                </a:gridCol>
                <a:gridCol w="1854926">
                  <a:extLst>
                    <a:ext uri="{9D8B030D-6E8A-4147-A177-3AD203B41FA5}">
                      <a16:colId xmlns:a16="http://schemas.microsoft.com/office/drawing/2014/main" val="3934217743"/>
                    </a:ext>
                  </a:extLst>
                </a:gridCol>
                <a:gridCol w="1854926">
                  <a:extLst>
                    <a:ext uri="{9D8B030D-6E8A-4147-A177-3AD203B41FA5}">
                      <a16:colId xmlns:a16="http://schemas.microsoft.com/office/drawing/2014/main" val="2248755712"/>
                    </a:ext>
                  </a:extLst>
                </a:gridCol>
                <a:gridCol w="1854926">
                  <a:extLst>
                    <a:ext uri="{9D8B030D-6E8A-4147-A177-3AD203B41FA5}">
                      <a16:colId xmlns:a16="http://schemas.microsoft.com/office/drawing/2014/main" val="385623266"/>
                    </a:ext>
                  </a:extLst>
                </a:gridCol>
                <a:gridCol w="1854926">
                  <a:extLst>
                    <a:ext uri="{9D8B030D-6E8A-4147-A177-3AD203B41FA5}">
                      <a16:colId xmlns:a16="http://schemas.microsoft.com/office/drawing/2014/main" val="62946724"/>
                    </a:ext>
                  </a:extLst>
                </a:gridCol>
              </a:tblGrid>
              <a:tr h="956513">
                <a:tc>
                  <a:txBody>
                    <a:bodyPr/>
                    <a:lstStyle/>
                    <a:p>
                      <a:pPr marL="0" marR="0" algn="ctr">
                        <a:lnSpc>
                          <a:spcPct val="107000"/>
                        </a:lnSpc>
                        <a:spcBef>
                          <a:spcPts val="1200"/>
                        </a:spcBef>
                        <a:spcAft>
                          <a:spcPts val="1200"/>
                        </a:spcAft>
                      </a:pPr>
                      <a:r>
                        <a:rPr lang="en-US" sz="1200" dirty="0">
                          <a:effectLst/>
                        </a:rPr>
                        <a:t>Product name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Release date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Version</a:t>
                      </a:r>
                      <a:br>
                        <a:rPr lang="en-US" sz="1200">
                          <a:effectLst/>
                        </a:rPr>
                      </a:br>
                      <a:r>
                        <a:rPr lang="en-US" sz="1200">
                          <a:effectLst/>
                        </a:rPr>
                        <a:t>number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dirty="0">
                          <a:effectLst/>
                        </a:rPr>
                        <a:t>Latest Update Date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Supported</a:t>
                      </a:r>
                      <a:br>
                        <a:rPr lang="en-US" sz="1200">
                          <a:effectLst/>
                        </a:rPr>
                      </a:br>
                      <a:r>
                        <a:rPr lang="en-US" sz="1200">
                          <a:effectLst/>
                        </a:rPr>
                        <a:t>.NET Framework</a:t>
                      </a:r>
                      <a:br>
                        <a:rPr lang="en-US" sz="1200">
                          <a:effectLst/>
                        </a:rPr>
                      </a:br>
                      <a:r>
                        <a:rPr lang="en-US" sz="1200">
                          <a:effectLst/>
                        </a:rPr>
                        <a:t>(no add-on)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Supported</a:t>
                      </a:r>
                      <a:br>
                        <a:rPr lang="en-US" sz="1200">
                          <a:effectLst/>
                        </a:rPr>
                      </a:br>
                      <a:r>
                        <a:rPr lang="en-US" sz="1200">
                          <a:effectLst/>
                        </a:rPr>
                        <a:t>.NET Core</a:t>
                      </a:r>
                      <a:br>
                        <a:rPr lang="en-US" sz="1200">
                          <a:effectLst/>
                        </a:rPr>
                      </a:br>
                      <a:r>
                        <a:rPr lang="en-US" sz="1200">
                          <a:effectLst/>
                        </a:rPr>
                        <a:t>(no add-on)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4291400164"/>
                  </a:ext>
                </a:extLst>
              </a:tr>
              <a:tr h="378834">
                <a:tc>
                  <a:txBody>
                    <a:bodyPr/>
                    <a:lstStyle/>
                    <a:p>
                      <a:pPr marL="0" marR="0">
                        <a:lnSpc>
                          <a:spcPct val="107000"/>
                        </a:lnSpc>
                        <a:spcBef>
                          <a:spcPts val="1200"/>
                        </a:spcBef>
                        <a:spcAft>
                          <a:spcPts val="1200"/>
                        </a:spcAft>
                      </a:pPr>
                      <a:r>
                        <a:rPr lang="en-US" sz="1200">
                          <a:effectLst/>
                        </a:rPr>
                        <a:t>Visual Studio 2019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2019-04-02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16.0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2020-07-14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3.5 - 4.8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2.1, 2.2, 3.0, 3.1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3707984260"/>
                  </a:ext>
                </a:extLst>
              </a:tr>
              <a:tr h="378834">
                <a:tc>
                  <a:txBody>
                    <a:bodyPr/>
                    <a:lstStyle/>
                    <a:p>
                      <a:pPr marL="0" marR="0">
                        <a:lnSpc>
                          <a:spcPct val="107000"/>
                        </a:lnSpc>
                        <a:spcBef>
                          <a:spcPts val="1200"/>
                        </a:spcBef>
                        <a:spcAft>
                          <a:spcPts val="1200"/>
                        </a:spcAft>
                      </a:pPr>
                      <a:r>
                        <a:rPr lang="en-US" sz="1200">
                          <a:effectLst/>
                        </a:rPr>
                        <a:t>Visual Studio 2017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2017-03-07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15.0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2020-07-14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3.5 - 4.7.2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1.0-1.1, 2.0, 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2711265640"/>
                  </a:ext>
                </a:extLst>
              </a:tr>
              <a:tr h="378834">
                <a:tc>
                  <a:txBody>
                    <a:bodyPr/>
                    <a:lstStyle/>
                    <a:p>
                      <a:pPr marL="0" marR="0">
                        <a:lnSpc>
                          <a:spcPct val="107000"/>
                        </a:lnSpc>
                        <a:spcBef>
                          <a:spcPts val="1200"/>
                        </a:spcBef>
                        <a:spcAft>
                          <a:spcPts val="1200"/>
                        </a:spcAft>
                      </a:pPr>
                      <a:r>
                        <a:rPr lang="en-US" sz="1200">
                          <a:effectLst/>
                        </a:rPr>
                        <a:t>Visual Studio 2015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2015-07-20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14.0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2016-06-27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2.0 - 4.6.1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3385138155"/>
                  </a:ext>
                </a:extLst>
              </a:tr>
              <a:tr h="378834">
                <a:tc>
                  <a:txBody>
                    <a:bodyPr/>
                    <a:lstStyle/>
                    <a:p>
                      <a:pPr marL="0" marR="0">
                        <a:lnSpc>
                          <a:spcPct val="107000"/>
                        </a:lnSpc>
                        <a:spcBef>
                          <a:spcPts val="1200"/>
                        </a:spcBef>
                        <a:spcAft>
                          <a:spcPts val="1200"/>
                        </a:spcAft>
                      </a:pPr>
                      <a:r>
                        <a:rPr lang="en-US" sz="1200">
                          <a:effectLst/>
                        </a:rPr>
                        <a:t>Visual Studio 2013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2013-10-17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12.0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2015-07-20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2.0 - 4.5.1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N/A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2651245881"/>
                  </a:ext>
                </a:extLst>
              </a:tr>
              <a:tr h="378834">
                <a:tc>
                  <a:txBody>
                    <a:bodyPr/>
                    <a:lstStyle/>
                    <a:p>
                      <a:pPr marL="0" marR="0">
                        <a:lnSpc>
                          <a:spcPct val="107000"/>
                        </a:lnSpc>
                        <a:spcBef>
                          <a:spcPts val="1200"/>
                        </a:spcBef>
                        <a:spcAft>
                          <a:spcPts val="1200"/>
                        </a:spcAft>
                      </a:pPr>
                      <a:r>
                        <a:rPr lang="en-US" sz="1200">
                          <a:effectLst/>
                        </a:rPr>
                        <a:t>Visual Studio 2012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2012-09-12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11.0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2015-08-24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2.0 - 4.5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N/A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1042182900"/>
                  </a:ext>
                </a:extLst>
              </a:tr>
              <a:tr h="378834">
                <a:tc>
                  <a:txBody>
                    <a:bodyPr/>
                    <a:lstStyle/>
                    <a:p>
                      <a:pPr marL="0" marR="0">
                        <a:lnSpc>
                          <a:spcPct val="107000"/>
                        </a:lnSpc>
                        <a:spcBef>
                          <a:spcPts val="1200"/>
                        </a:spcBef>
                        <a:spcAft>
                          <a:spcPts val="1200"/>
                        </a:spcAft>
                      </a:pPr>
                      <a:r>
                        <a:rPr lang="en-US" sz="1200">
                          <a:effectLst/>
                        </a:rPr>
                        <a:t>Visual Studio 2010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2010-04-12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2011-03-10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2.0 - 4.0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N/A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2995654203"/>
                  </a:ext>
                </a:extLst>
              </a:tr>
              <a:tr h="378834">
                <a:tc>
                  <a:txBody>
                    <a:bodyPr/>
                    <a:lstStyle/>
                    <a:p>
                      <a:pPr marL="0" marR="0">
                        <a:lnSpc>
                          <a:spcPct val="107000"/>
                        </a:lnSpc>
                        <a:spcBef>
                          <a:spcPts val="1200"/>
                        </a:spcBef>
                        <a:spcAft>
                          <a:spcPts val="1200"/>
                        </a:spcAft>
                      </a:pPr>
                      <a:r>
                        <a:rPr lang="en-US" sz="1200">
                          <a:effectLst/>
                        </a:rPr>
                        <a:t>Visual Studio 2008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2007-11-19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9.0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2008-08-11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2.0, 3.0, 3.5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N/A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1772697249"/>
                  </a:ext>
                </a:extLst>
              </a:tr>
              <a:tr h="378834">
                <a:tc>
                  <a:txBody>
                    <a:bodyPr/>
                    <a:lstStyle/>
                    <a:p>
                      <a:pPr marL="0" marR="0">
                        <a:lnSpc>
                          <a:spcPct val="107000"/>
                        </a:lnSpc>
                        <a:spcBef>
                          <a:spcPts val="1200"/>
                        </a:spcBef>
                        <a:spcAft>
                          <a:spcPts val="1200"/>
                        </a:spcAft>
                      </a:pPr>
                      <a:r>
                        <a:rPr lang="en-US" sz="1200">
                          <a:effectLst/>
                        </a:rPr>
                        <a:t>Visual Studio 2005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2005-11-07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2006-12-15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N/A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665298735"/>
                  </a:ext>
                </a:extLst>
              </a:tr>
              <a:tr h="378834">
                <a:tc>
                  <a:txBody>
                    <a:bodyPr/>
                    <a:lstStyle/>
                    <a:p>
                      <a:pPr marL="0" marR="0">
                        <a:lnSpc>
                          <a:spcPct val="107000"/>
                        </a:lnSpc>
                        <a:spcBef>
                          <a:spcPts val="1200"/>
                        </a:spcBef>
                        <a:spcAft>
                          <a:spcPts val="1200"/>
                        </a:spcAft>
                      </a:pPr>
                      <a:r>
                        <a:rPr lang="en-US" sz="1200">
                          <a:effectLst/>
                        </a:rPr>
                        <a:t>Visual Studio .NET 2003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dirty="0" smtClean="0">
                          <a:effectLst/>
                        </a:rPr>
                        <a:t>2003-04-24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2006-08-15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N/A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22685524"/>
                  </a:ext>
                </a:extLst>
              </a:tr>
              <a:tr h="378834">
                <a:tc>
                  <a:txBody>
                    <a:bodyPr/>
                    <a:lstStyle/>
                    <a:p>
                      <a:pPr marL="0" marR="0">
                        <a:lnSpc>
                          <a:spcPct val="107000"/>
                        </a:lnSpc>
                        <a:spcBef>
                          <a:spcPts val="1200"/>
                        </a:spcBef>
                        <a:spcAft>
                          <a:spcPts val="1200"/>
                        </a:spcAft>
                      </a:pPr>
                      <a:r>
                        <a:rPr lang="en-US" sz="1200">
                          <a:effectLst/>
                        </a:rPr>
                        <a:t>Visual Studio .NET (2002)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dirty="0" smtClean="0">
                          <a:effectLst/>
                        </a:rPr>
                        <a:t>2002-02-13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2005-03-08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N/A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2950901598"/>
                  </a:ext>
                </a:extLst>
              </a:tr>
              <a:tr h="378834">
                <a:tc>
                  <a:txBody>
                    <a:bodyPr/>
                    <a:lstStyle/>
                    <a:p>
                      <a:pPr marL="0" marR="0">
                        <a:lnSpc>
                          <a:spcPct val="107000"/>
                        </a:lnSpc>
                        <a:spcBef>
                          <a:spcPts val="1200"/>
                        </a:spcBef>
                        <a:spcAft>
                          <a:spcPts val="1200"/>
                        </a:spcAft>
                      </a:pPr>
                      <a:r>
                        <a:rPr lang="en-US" sz="1200">
                          <a:effectLst/>
                        </a:rPr>
                        <a:t>Visual Studio 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dirty="0" smtClean="0">
                          <a:effectLst/>
                        </a:rPr>
                        <a:t>1998-09-02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2004-03-29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N/A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N/A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1970475561"/>
                  </a:ext>
                </a:extLst>
              </a:tr>
              <a:tr h="378834">
                <a:tc>
                  <a:txBody>
                    <a:bodyPr/>
                    <a:lstStyle/>
                    <a:p>
                      <a:pPr marL="0" marR="0">
                        <a:lnSpc>
                          <a:spcPct val="107000"/>
                        </a:lnSpc>
                        <a:spcBef>
                          <a:spcPts val="1200"/>
                        </a:spcBef>
                        <a:spcAft>
                          <a:spcPts val="1200"/>
                        </a:spcAft>
                      </a:pPr>
                      <a:r>
                        <a:rPr lang="en-US" sz="1200">
                          <a:effectLst/>
                        </a:rPr>
                        <a:t>Visual Studio 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dirty="0" smtClean="0">
                          <a:effectLst/>
                        </a:rPr>
                        <a:t>1997-03-19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1997-12-04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a:effectLst/>
                        </a:rPr>
                        <a:t>N/A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marL="0" marR="0" algn="ctr">
                        <a:lnSpc>
                          <a:spcPct val="107000"/>
                        </a:lnSpc>
                        <a:spcBef>
                          <a:spcPts val="1200"/>
                        </a:spcBef>
                        <a:spcAft>
                          <a:spcPts val="1200"/>
                        </a:spcAft>
                      </a:pPr>
                      <a:r>
                        <a:rPr lang="en-US" sz="1200" dirty="0">
                          <a:effectLst/>
                        </a:rPr>
                        <a:t>N/A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3503031896"/>
                  </a:ext>
                </a:extLst>
              </a:tr>
            </a:tbl>
          </a:graphicData>
        </a:graphic>
      </p:graphicFrame>
      <p:sp>
        <p:nvSpPr>
          <p:cNvPr id="4" name="TextBox 3"/>
          <p:cNvSpPr txBox="1"/>
          <p:nvPr/>
        </p:nvSpPr>
        <p:spPr>
          <a:xfrm>
            <a:off x="3347356" y="470263"/>
            <a:ext cx="5455920" cy="584775"/>
          </a:xfrm>
          <a:prstGeom prst="rect">
            <a:avLst/>
          </a:prstGeom>
          <a:noFill/>
        </p:spPr>
        <p:txBody>
          <a:bodyPr wrap="square" rtlCol="0">
            <a:spAutoFit/>
          </a:bodyPr>
          <a:lstStyle/>
          <a:p>
            <a:r>
              <a:rPr lang="en-US" sz="3200" dirty="0" smtClean="0"/>
              <a:t>Visual Studio Release History</a:t>
            </a:r>
            <a:endParaRPr lang="en-US" sz="3200" dirty="0"/>
          </a:p>
        </p:txBody>
      </p:sp>
    </p:spTree>
    <p:extLst>
      <p:ext uri="{BB962C8B-B14F-4D97-AF65-F5344CB8AC3E}">
        <p14:creationId xmlns:p14="http://schemas.microsoft.com/office/powerpoint/2010/main" val="751472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53142355"/>
              </p:ext>
            </p:extLst>
          </p:nvPr>
        </p:nvGraphicFramePr>
        <p:xfrm>
          <a:off x="509451" y="989601"/>
          <a:ext cx="10920548" cy="5785398"/>
        </p:xfrm>
        <a:graphic>
          <a:graphicData uri="http://schemas.openxmlformats.org/drawingml/2006/table">
            <a:tbl>
              <a:tblPr firstRow="1" firstCol="1" bandRow="1">
                <a:tableStyleId>{5C22544A-7EE6-4342-B048-85BDC9FD1C3A}</a:tableStyleId>
              </a:tblPr>
              <a:tblGrid>
                <a:gridCol w="1071155">
                  <a:extLst>
                    <a:ext uri="{9D8B030D-6E8A-4147-A177-3AD203B41FA5}">
                      <a16:colId xmlns:a16="http://schemas.microsoft.com/office/drawing/2014/main" val="2077126772"/>
                    </a:ext>
                  </a:extLst>
                </a:gridCol>
                <a:gridCol w="6751107">
                  <a:extLst>
                    <a:ext uri="{9D8B030D-6E8A-4147-A177-3AD203B41FA5}">
                      <a16:colId xmlns:a16="http://schemas.microsoft.com/office/drawing/2014/main" val="1871609626"/>
                    </a:ext>
                  </a:extLst>
                </a:gridCol>
                <a:gridCol w="3098286">
                  <a:extLst>
                    <a:ext uri="{9D8B030D-6E8A-4147-A177-3AD203B41FA5}">
                      <a16:colId xmlns:a16="http://schemas.microsoft.com/office/drawing/2014/main" val="60199692"/>
                    </a:ext>
                  </a:extLst>
                </a:gridCol>
              </a:tblGrid>
              <a:tr h="207253">
                <a:tc>
                  <a:txBody>
                    <a:bodyPr/>
                    <a:lstStyle/>
                    <a:p>
                      <a:pPr marL="0" marR="0" algn="ctr">
                        <a:lnSpc>
                          <a:spcPct val="107000"/>
                        </a:lnSpc>
                        <a:spcBef>
                          <a:spcPts val="0"/>
                        </a:spcBef>
                        <a:spcAft>
                          <a:spcPts val="1500"/>
                        </a:spcAft>
                      </a:pPr>
                      <a:r>
                        <a:rPr lang="en-US" sz="1600">
                          <a:effectLst/>
                        </a:rPr>
                        <a:t>Operator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gn="ctr">
                        <a:lnSpc>
                          <a:spcPct val="107000"/>
                        </a:lnSpc>
                        <a:spcBef>
                          <a:spcPts val="0"/>
                        </a:spcBef>
                        <a:spcAft>
                          <a:spcPts val="1500"/>
                        </a:spcAf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gn="ctr">
                        <a:lnSpc>
                          <a:spcPct val="107000"/>
                        </a:lnSpc>
                        <a:spcBef>
                          <a:spcPts val="0"/>
                        </a:spcBef>
                        <a:spcAft>
                          <a:spcPts val="1500"/>
                        </a:spcAft>
                      </a:pPr>
                      <a:r>
                        <a:rPr lang="en-US" sz="1600">
                          <a:effectLst/>
                        </a:rPr>
                        <a:t>Example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extLst>
                  <a:ext uri="{0D108BD9-81ED-4DB2-BD59-A6C34878D82A}">
                    <a16:rowId xmlns:a16="http://schemas.microsoft.com/office/drawing/2014/main" val="724138542"/>
                  </a:ext>
                </a:extLst>
              </a:tr>
              <a:tr h="323772">
                <a:tc>
                  <a:txBody>
                    <a:bodyPr/>
                    <a:lstStyle/>
                    <a:p>
                      <a:pPr marL="0" marR="0">
                        <a:lnSpc>
                          <a:spcPct val="107000"/>
                        </a:lnSpc>
                        <a:spcBef>
                          <a:spcPts val="0"/>
                        </a:spcBef>
                        <a:spcAft>
                          <a:spcPts val="15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Simple assignment operator, Assigns values from right side operands to left side operand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C = A + B assigns value of A + B into 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nchor="ctr"/>
                </a:tc>
                <a:extLst>
                  <a:ext uri="{0D108BD9-81ED-4DB2-BD59-A6C34878D82A}">
                    <a16:rowId xmlns:a16="http://schemas.microsoft.com/office/drawing/2014/main" val="3137799737"/>
                  </a:ext>
                </a:extLst>
              </a:tr>
              <a:tr h="440291">
                <a:tc>
                  <a:txBody>
                    <a:bodyPr/>
                    <a:lstStyle/>
                    <a:p>
                      <a:pPr marL="0" marR="0">
                        <a:lnSpc>
                          <a:spcPct val="107000"/>
                        </a:lnSpc>
                        <a:spcBef>
                          <a:spcPts val="0"/>
                        </a:spcBef>
                        <a:spcAft>
                          <a:spcPts val="15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Add AND assignment operator, It adds right operand to the left operand and assign the result to left operand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C += A is equivalent to C = C + 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nchor="ctr"/>
                </a:tc>
                <a:extLst>
                  <a:ext uri="{0D108BD9-81ED-4DB2-BD59-A6C34878D82A}">
                    <a16:rowId xmlns:a16="http://schemas.microsoft.com/office/drawing/2014/main" val="3092983476"/>
                  </a:ext>
                </a:extLst>
              </a:tr>
              <a:tr h="440291">
                <a:tc>
                  <a:txBody>
                    <a:bodyPr/>
                    <a:lstStyle/>
                    <a:p>
                      <a:pPr marL="0" marR="0">
                        <a:lnSpc>
                          <a:spcPct val="107000"/>
                        </a:lnSpc>
                        <a:spcBef>
                          <a:spcPts val="0"/>
                        </a:spcBef>
                        <a:spcAft>
                          <a:spcPts val="15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Subtract AND assignment operator, It subtracts right operand from the left operand and assign the result to left operand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C -= A is equivalent to C = C - 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nchor="ctr"/>
                </a:tc>
                <a:extLst>
                  <a:ext uri="{0D108BD9-81ED-4DB2-BD59-A6C34878D82A}">
                    <a16:rowId xmlns:a16="http://schemas.microsoft.com/office/drawing/2014/main" val="1302780858"/>
                  </a:ext>
                </a:extLst>
              </a:tr>
              <a:tr h="440291">
                <a:tc>
                  <a:txBody>
                    <a:bodyPr/>
                    <a:lstStyle/>
                    <a:p>
                      <a:pPr marL="0" marR="0">
                        <a:lnSpc>
                          <a:spcPct val="107000"/>
                        </a:lnSpc>
                        <a:spcBef>
                          <a:spcPts val="0"/>
                        </a:spcBef>
                        <a:spcAft>
                          <a:spcPts val="15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Multiply AND assignment operator, It multiplies right operand with the left operand and assign the result to left operand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C *= A is equivalent to C = C * 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nchor="ctr"/>
                </a:tc>
                <a:extLst>
                  <a:ext uri="{0D108BD9-81ED-4DB2-BD59-A6C34878D82A}">
                    <a16:rowId xmlns:a16="http://schemas.microsoft.com/office/drawing/2014/main" val="2660896879"/>
                  </a:ext>
                </a:extLst>
              </a:tr>
              <a:tr h="440291">
                <a:tc>
                  <a:txBody>
                    <a:bodyPr/>
                    <a:lstStyle/>
                    <a:p>
                      <a:pPr marL="0" marR="0">
                        <a:lnSpc>
                          <a:spcPct val="107000"/>
                        </a:lnSpc>
                        <a:spcBef>
                          <a:spcPts val="0"/>
                        </a:spcBef>
                        <a:spcAft>
                          <a:spcPts val="15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Divide AND assignment operator, It divides left operand with the right operand and assign the result to left operand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C /= A is equivalent to C = C / 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nchor="ctr"/>
                </a:tc>
                <a:extLst>
                  <a:ext uri="{0D108BD9-81ED-4DB2-BD59-A6C34878D82A}">
                    <a16:rowId xmlns:a16="http://schemas.microsoft.com/office/drawing/2014/main" val="3248762875"/>
                  </a:ext>
                </a:extLst>
              </a:tr>
              <a:tr h="440291">
                <a:tc>
                  <a:txBody>
                    <a:bodyPr/>
                    <a:lstStyle/>
                    <a:p>
                      <a:pPr marL="0" marR="0">
                        <a:lnSpc>
                          <a:spcPct val="107000"/>
                        </a:lnSpc>
                        <a:spcBef>
                          <a:spcPts val="0"/>
                        </a:spcBef>
                        <a:spcAft>
                          <a:spcPts val="15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Modulus AND assignment operator, It takes modulus using two operands and assign the result to left operand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C %= A is equivalent to C = C % 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nchor="ctr"/>
                </a:tc>
                <a:extLst>
                  <a:ext uri="{0D108BD9-81ED-4DB2-BD59-A6C34878D82A}">
                    <a16:rowId xmlns:a16="http://schemas.microsoft.com/office/drawing/2014/main" val="1443499211"/>
                  </a:ext>
                </a:extLst>
              </a:tr>
              <a:tr h="323772">
                <a:tc>
                  <a:txBody>
                    <a:bodyPr/>
                    <a:lstStyle/>
                    <a:p>
                      <a:pPr marL="0" marR="0">
                        <a:lnSpc>
                          <a:spcPct val="107000"/>
                        </a:lnSpc>
                        <a:spcBef>
                          <a:spcPts val="0"/>
                        </a:spcBef>
                        <a:spcAft>
                          <a:spcPts val="1500"/>
                        </a:spcAft>
                      </a:pPr>
                      <a:r>
                        <a:rPr lang="en-US" sz="1600">
                          <a:effectLst/>
                        </a:rPr>
                        <a:t>&lt;&lt;=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Left shift AND assignment operator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C &lt;&lt;= 2 is same as C = C &lt;&lt;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extLst>
                  <a:ext uri="{0D108BD9-81ED-4DB2-BD59-A6C34878D82A}">
                    <a16:rowId xmlns:a16="http://schemas.microsoft.com/office/drawing/2014/main" val="1285600885"/>
                  </a:ext>
                </a:extLst>
              </a:tr>
              <a:tr h="323772">
                <a:tc>
                  <a:txBody>
                    <a:bodyPr/>
                    <a:lstStyle/>
                    <a:p>
                      <a:pPr marL="0" marR="0">
                        <a:lnSpc>
                          <a:spcPct val="107000"/>
                        </a:lnSpc>
                        <a:spcBef>
                          <a:spcPts val="0"/>
                        </a:spcBef>
                        <a:spcAft>
                          <a:spcPts val="1500"/>
                        </a:spcAft>
                      </a:pPr>
                      <a:r>
                        <a:rPr lang="en-US" sz="1600">
                          <a:effectLst/>
                        </a:rPr>
                        <a:t>&gt;&gt;=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Right shift AND assignment operator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C &gt;&gt;= 2 is same as C = C &gt;&gt;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extLst>
                  <a:ext uri="{0D108BD9-81ED-4DB2-BD59-A6C34878D82A}">
                    <a16:rowId xmlns:a16="http://schemas.microsoft.com/office/drawing/2014/main" val="3906911019"/>
                  </a:ext>
                </a:extLst>
              </a:tr>
              <a:tr h="323772">
                <a:tc>
                  <a:txBody>
                    <a:bodyPr/>
                    <a:lstStyle/>
                    <a:p>
                      <a:pPr marL="0" marR="0">
                        <a:lnSpc>
                          <a:spcPct val="107000"/>
                        </a:lnSpc>
                        <a:spcBef>
                          <a:spcPts val="0"/>
                        </a:spcBef>
                        <a:spcAft>
                          <a:spcPts val="1500"/>
                        </a:spcAft>
                      </a:pPr>
                      <a:r>
                        <a:rPr lang="en-US" sz="1600">
                          <a:effectLst/>
                        </a:rPr>
                        <a:t>&amp;=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Bitwise AND assignment operator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C &amp;= 2 is same as C = C &amp;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extLst>
                  <a:ext uri="{0D108BD9-81ED-4DB2-BD59-A6C34878D82A}">
                    <a16:rowId xmlns:a16="http://schemas.microsoft.com/office/drawing/2014/main" val="3020436719"/>
                  </a:ext>
                </a:extLst>
              </a:tr>
              <a:tr h="323772">
                <a:tc>
                  <a:txBody>
                    <a:bodyPr/>
                    <a:lstStyle/>
                    <a:p>
                      <a:pPr marL="0" marR="0">
                        <a:lnSpc>
                          <a:spcPct val="107000"/>
                        </a:lnSpc>
                        <a:spcBef>
                          <a:spcPts val="0"/>
                        </a:spcBef>
                        <a:spcAft>
                          <a:spcPts val="15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bitwise exclusive OR and assignment operator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C ^= 2 is same as C = C ^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extLst>
                  <a:ext uri="{0D108BD9-81ED-4DB2-BD59-A6C34878D82A}">
                    <a16:rowId xmlns:a16="http://schemas.microsoft.com/office/drawing/2014/main" val="3470179509"/>
                  </a:ext>
                </a:extLst>
              </a:tr>
              <a:tr h="323772">
                <a:tc>
                  <a:txBody>
                    <a:bodyPr/>
                    <a:lstStyle/>
                    <a:p>
                      <a:pPr marL="0" marR="0">
                        <a:lnSpc>
                          <a:spcPct val="107000"/>
                        </a:lnSpc>
                        <a:spcBef>
                          <a:spcPts val="0"/>
                        </a:spcBef>
                        <a:spcAft>
                          <a:spcPts val="150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a:effectLst/>
                        </a:rPr>
                        <a:t>bitwise inclusive OR and assignment operator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tc>
                  <a:txBody>
                    <a:bodyPr/>
                    <a:lstStyle/>
                    <a:p>
                      <a:pPr marL="0" marR="0">
                        <a:lnSpc>
                          <a:spcPct val="107000"/>
                        </a:lnSpc>
                        <a:spcBef>
                          <a:spcPts val="0"/>
                        </a:spcBef>
                        <a:spcAft>
                          <a:spcPts val="1500"/>
                        </a:spcAft>
                      </a:pPr>
                      <a:r>
                        <a:rPr lang="en-US" sz="1600" dirty="0">
                          <a:effectLst/>
                        </a:rPr>
                        <a:t>C |= 2 is same as C = C |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367" marR="45367" marT="45367" marB="45367"/>
                </a:tc>
                <a:extLst>
                  <a:ext uri="{0D108BD9-81ED-4DB2-BD59-A6C34878D82A}">
                    <a16:rowId xmlns:a16="http://schemas.microsoft.com/office/drawing/2014/main" val="2898379871"/>
                  </a:ext>
                </a:extLst>
              </a:tr>
            </a:tbl>
          </a:graphicData>
        </a:graphic>
      </p:graphicFrame>
      <p:sp>
        <p:nvSpPr>
          <p:cNvPr id="3" name="Rectangle 2"/>
          <p:cNvSpPr/>
          <p:nvPr/>
        </p:nvSpPr>
        <p:spPr>
          <a:xfrm>
            <a:off x="509451" y="0"/>
            <a:ext cx="7367452" cy="877163"/>
          </a:xfrm>
          <a:prstGeom prst="rect">
            <a:avLst/>
          </a:prstGeom>
        </p:spPr>
        <p:txBody>
          <a:bodyPr wrap="square">
            <a:spAutoFit/>
          </a:bodyPr>
          <a:lstStyle/>
          <a:p>
            <a:r>
              <a:rPr lang="en-US" sz="2800" dirty="0">
                <a:ea typeface="Times New Roman" panose="02020603050405020304" pitchFamily="18" charset="0"/>
              </a:rPr>
              <a:t>Assignment Operators</a:t>
            </a:r>
            <a:endParaRPr lang="en-US" sz="2800" b="1" dirty="0">
              <a:ea typeface="Times New Roman" panose="02020603050405020304" pitchFamily="18" charset="0"/>
            </a:endParaRPr>
          </a:p>
          <a:p>
            <a:pPr marL="30480" marR="30480" algn="just">
              <a:spcBef>
                <a:spcPts val="600"/>
              </a:spcBef>
              <a:spcAft>
                <a:spcPts val="720"/>
              </a:spcAft>
            </a:pPr>
            <a:r>
              <a:rPr lang="en-US" dirty="0">
                <a:solidFill>
                  <a:srgbClr val="000000"/>
                </a:solidFill>
                <a:ea typeface="Times New Roman" panose="02020603050405020304" pitchFamily="18" charset="0"/>
              </a:rPr>
              <a:t>There are following assignment operators supported by C#</a:t>
            </a:r>
            <a:endParaRPr lang="en-US" dirty="0">
              <a:ea typeface="Times New Roman" panose="02020603050405020304" pitchFamily="18" charset="0"/>
            </a:endParaRPr>
          </a:p>
        </p:txBody>
      </p:sp>
    </p:spTree>
    <p:extLst>
      <p:ext uri="{BB962C8B-B14F-4D97-AF65-F5344CB8AC3E}">
        <p14:creationId xmlns:p14="http://schemas.microsoft.com/office/powerpoint/2010/main" val="2800762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612" y="108719"/>
            <a:ext cx="11099074" cy="877163"/>
          </a:xfrm>
          <a:prstGeom prst="rect">
            <a:avLst/>
          </a:prstGeom>
        </p:spPr>
        <p:txBody>
          <a:bodyPr wrap="square">
            <a:spAutoFit/>
          </a:bodyPr>
          <a:lstStyle/>
          <a:p>
            <a:r>
              <a:rPr lang="en-US" sz="2800" dirty="0">
                <a:ea typeface="Times New Roman" panose="02020603050405020304" pitchFamily="18" charset="0"/>
              </a:rPr>
              <a:t>Miscellaneous Operators</a:t>
            </a:r>
            <a:endParaRPr lang="en-US" sz="2800" b="1" dirty="0">
              <a:ea typeface="Times New Roman" panose="02020603050405020304" pitchFamily="18" charset="0"/>
            </a:endParaRPr>
          </a:p>
          <a:p>
            <a:pPr marL="30480" marR="30480" algn="just">
              <a:spcBef>
                <a:spcPts val="600"/>
              </a:spcBef>
              <a:spcAft>
                <a:spcPts val="720"/>
              </a:spcAft>
            </a:pPr>
            <a:r>
              <a:rPr lang="en-US" dirty="0">
                <a:solidFill>
                  <a:srgbClr val="000000"/>
                </a:solidFill>
                <a:ea typeface="Times New Roman" panose="02020603050405020304" pitchFamily="18" charset="0"/>
              </a:rPr>
              <a:t>There are few other important operators including </a:t>
            </a:r>
            <a:r>
              <a:rPr lang="en-US" b="1" dirty="0" err="1">
                <a:solidFill>
                  <a:srgbClr val="000000"/>
                </a:solidFill>
                <a:ea typeface="Times New Roman" panose="02020603050405020304" pitchFamily="18" charset="0"/>
              </a:rPr>
              <a:t>sizeof</a:t>
            </a:r>
            <a:r>
              <a:rPr lang="en-US" b="1" dirty="0">
                <a:solidFill>
                  <a:srgbClr val="000000"/>
                </a:solidFill>
                <a:ea typeface="Times New Roman" panose="02020603050405020304" pitchFamily="18" charset="0"/>
              </a:rPr>
              <a:t>, </a:t>
            </a:r>
            <a:r>
              <a:rPr lang="en-US" b="1" dirty="0" err="1">
                <a:solidFill>
                  <a:srgbClr val="000000"/>
                </a:solidFill>
                <a:ea typeface="Times New Roman" panose="02020603050405020304" pitchFamily="18" charset="0"/>
              </a:rPr>
              <a:t>typeof</a:t>
            </a:r>
            <a:r>
              <a:rPr lang="en-US" dirty="0">
                <a:solidFill>
                  <a:srgbClr val="000000"/>
                </a:solidFill>
                <a:ea typeface="Times New Roman" panose="02020603050405020304" pitchFamily="18" charset="0"/>
              </a:rPr>
              <a:t> and </a:t>
            </a:r>
            <a:r>
              <a:rPr lang="en-US" b="1" dirty="0">
                <a:solidFill>
                  <a:srgbClr val="000000"/>
                </a:solidFill>
                <a:ea typeface="Times New Roman" panose="02020603050405020304" pitchFamily="18" charset="0"/>
              </a:rPr>
              <a:t>? :</a:t>
            </a:r>
            <a:r>
              <a:rPr lang="en-US" dirty="0">
                <a:solidFill>
                  <a:srgbClr val="000000"/>
                </a:solidFill>
                <a:ea typeface="Times New Roman" panose="02020603050405020304" pitchFamily="18" charset="0"/>
              </a:rPr>
              <a:t> supported by C#</a:t>
            </a:r>
            <a:endParaRPr lang="en-US" dirty="0">
              <a:ea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72306397"/>
              </p:ext>
            </p:extLst>
          </p:nvPr>
        </p:nvGraphicFramePr>
        <p:xfrm>
          <a:off x="265612" y="1110344"/>
          <a:ext cx="11726091" cy="5580668"/>
        </p:xfrm>
        <a:graphic>
          <a:graphicData uri="http://schemas.openxmlformats.org/drawingml/2006/table">
            <a:tbl>
              <a:tblPr firstRow="1" firstCol="1" bandRow="1">
                <a:tableStyleId>{5C22544A-7EE6-4342-B048-85BDC9FD1C3A}</a:tableStyleId>
              </a:tblPr>
              <a:tblGrid>
                <a:gridCol w="1206315">
                  <a:extLst>
                    <a:ext uri="{9D8B030D-6E8A-4147-A177-3AD203B41FA5}">
                      <a16:colId xmlns:a16="http://schemas.microsoft.com/office/drawing/2014/main" val="642599305"/>
                    </a:ext>
                  </a:extLst>
                </a:gridCol>
                <a:gridCol w="4967179">
                  <a:extLst>
                    <a:ext uri="{9D8B030D-6E8A-4147-A177-3AD203B41FA5}">
                      <a16:colId xmlns:a16="http://schemas.microsoft.com/office/drawing/2014/main" val="2712550566"/>
                    </a:ext>
                  </a:extLst>
                </a:gridCol>
                <a:gridCol w="5552597">
                  <a:extLst>
                    <a:ext uri="{9D8B030D-6E8A-4147-A177-3AD203B41FA5}">
                      <a16:colId xmlns:a16="http://schemas.microsoft.com/office/drawing/2014/main" val="3310444"/>
                    </a:ext>
                  </a:extLst>
                </a:gridCol>
              </a:tblGrid>
              <a:tr h="607772">
                <a:tc>
                  <a:txBody>
                    <a:bodyPr/>
                    <a:lstStyle/>
                    <a:p>
                      <a:pPr marL="0" marR="0" algn="ctr">
                        <a:lnSpc>
                          <a:spcPct val="107000"/>
                        </a:lnSpc>
                        <a:spcBef>
                          <a:spcPts val="0"/>
                        </a:spcBef>
                        <a:spcAft>
                          <a:spcPts val="1500"/>
                        </a:spcAft>
                      </a:pPr>
                      <a:r>
                        <a:rPr lang="en-US" sz="2000">
                          <a:effectLst/>
                        </a:rPr>
                        <a:t>Operator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tc>
                  <a:txBody>
                    <a:bodyPr/>
                    <a:lstStyle/>
                    <a:p>
                      <a:pPr marL="0" marR="0" algn="ctr">
                        <a:lnSpc>
                          <a:spcPct val="107000"/>
                        </a:lnSpc>
                        <a:spcBef>
                          <a:spcPts val="0"/>
                        </a:spcBef>
                        <a:spcAft>
                          <a:spcPts val="1500"/>
                        </a:spcAft>
                      </a:pPr>
                      <a:r>
                        <a:rPr lang="en-US" sz="200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tc>
                  <a:txBody>
                    <a:bodyPr/>
                    <a:lstStyle/>
                    <a:p>
                      <a:pPr marL="0" marR="0" algn="ctr">
                        <a:lnSpc>
                          <a:spcPct val="107000"/>
                        </a:lnSpc>
                        <a:spcBef>
                          <a:spcPts val="0"/>
                        </a:spcBef>
                        <a:spcAft>
                          <a:spcPts val="1500"/>
                        </a:spcAft>
                      </a:pPr>
                      <a:r>
                        <a:rPr lang="en-US" sz="2000">
                          <a:effectLst/>
                        </a:rPr>
                        <a:t>Example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extLst>
                  <a:ext uri="{0D108BD9-81ED-4DB2-BD59-A6C34878D82A}">
                    <a16:rowId xmlns:a16="http://schemas.microsoft.com/office/drawing/2014/main" val="3215484096"/>
                  </a:ext>
                </a:extLst>
              </a:tr>
              <a:tr h="607772">
                <a:tc>
                  <a:txBody>
                    <a:bodyPr/>
                    <a:lstStyle/>
                    <a:p>
                      <a:pPr marL="0" marR="0" algn="ctr">
                        <a:lnSpc>
                          <a:spcPct val="107000"/>
                        </a:lnSpc>
                        <a:spcBef>
                          <a:spcPts val="0"/>
                        </a:spcBef>
                        <a:spcAft>
                          <a:spcPts val="1500"/>
                        </a:spcAft>
                      </a:pPr>
                      <a:r>
                        <a:rPr lang="en-US" sz="2000">
                          <a:effectLst/>
                        </a:rPr>
                        <a:t>sizeof()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tc>
                  <a:txBody>
                    <a:bodyPr/>
                    <a:lstStyle/>
                    <a:p>
                      <a:pPr marL="0" marR="0">
                        <a:lnSpc>
                          <a:spcPct val="107000"/>
                        </a:lnSpc>
                        <a:spcBef>
                          <a:spcPts val="0"/>
                        </a:spcBef>
                        <a:spcAft>
                          <a:spcPts val="1500"/>
                        </a:spcAft>
                      </a:pPr>
                      <a:r>
                        <a:rPr lang="en-US" sz="2000">
                          <a:effectLst/>
                        </a:rPr>
                        <a:t>Returns the size of a data 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tc>
                  <a:txBody>
                    <a:bodyPr/>
                    <a:lstStyle/>
                    <a:p>
                      <a:pPr marL="0" marR="0">
                        <a:lnSpc>
                          <a:spcPct val="107000"/>
                        </a:lnSpc>
                        <a:spcBef>
                          <a:spcPts val="0"/>
                        </a:spcBef>
                        <a:spcAft>
                          <a:spcPts val="1500"/>
                        </a:spcAft>
                      </a:pPr>
                      <a:r>
                        <a:rPr lang="en-US" sz="2000">
                          <a:effectLst/>
                        </a:rPr>
                        <a:t>sizeof(int), returns 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extLst>
                  <a:ext uri="{0D108BD9-81ED-4DB2-BD59-A6C34878D82A}">
                    <a16:rowId xmlns:a16="http://schemas.microsoft.com/office/drawing/2014/main" val="2872285168"/>
                  </a:ext>
                </a:extLst>
              </a:tr>
              <a:tr h="607772">
                <a:tc>
                  <a:txBody>
                    <a:bodyPr/>
                    <a:lstStyle/>
                    <a:p>
                      <a:pPr marL="0" marR="0" algn="ctr">
                        <a:lnSpc>
                          <a:spcPct val="107000"/>
                        </a:lnSpc>
                        <a:spcBef>
                          <a:spcPts val="0"/>
                        </a:spcBef>
                        <a:spcAft>
                          <a:spcPts val="1500"/>
                        </a:spcAft>
                      </a:pPr>
                      <a:r>
                        <a:rPr lang="en-US" sz="2000">
                          <a:effectLst/>
                        </a:rPr>
                        <a:t>typeof()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tc>
                  <a:txBody>
                    <a:bodyPr/>
                    <a:lstStyle/>
                    <a:p>
                      <a:pPr marL="0" marR="0">
                        <a:lnSpc>
                          <a:spcPct val="107000"/>
                        </a:lnSpc>
                        <a:spcBef>
                          <a:spcPts val="0"/>
                        </a:spcBef>
                        <a:spcAft>
                          <a:spcPts val="1500"/>
                        </a:spcAft>
                      </a:pPr>
                      <a:r>
                        <a:rPr lang="en-US" sz="2000">
                          <a:effectLst/>
                        </a:rPr>
                        <a:t>Returns the type of a class.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tc>
                  <a:txBody>
                    <a:bodyPr/>
                    <a:lstStyle/>
                    <a:p>
                      <a:pPr marL="0" marR="0">
                        <a:lnSpc>
                          <a:spcPct val="107000"/>
                        </a:lnSpc>
                        <a:spcBef>
                          <a:spcPts val="0"/>
                        </a:spcBef>
                        <a:spcAft>
                          <a:spcPts val="1500"/>
                        </a:spcAft>
                      </a:pPr>
                      <a:r>
                        <a:rPr lang="en-US" sz="2000">
                          <a:effectLst/>
                        </a:rPr>
                        <a:t>typeof(StreamReader);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extLst>
                  <a:ext uri="{0D108BD9-81ED-4DB2-BD59-A6C34878D82A}">
                    <a16:rowId xmlns:a16="http://schemas.microsoft.com/office/drawing/2014/main" val="3394187468"/>
                  </a:ext>
                </a:extLst>
              </a:tr>
              <a:tr h="392575">
                <a:tc>
                  <a:txBody>
                    <a:bodyPr/>
                    <a:lstStyle/>
                    <a:p>
                      <a:pPr marL="0" marR="0">
                        <a:lnSpc>
                          <a:spcPct val="107000"/>
                        </a:lnSpc>
                        <a:spcBef>
                          <a:spcPts val="0"/>
                        </a:spcBef>
                        <a:spcAft>
                          <a:spcPts val="1500"/>
                        </a:spcAft>
                      </a:pPr>
                      <a:r>
                        <a:rPr lang="en-US" sz="2000">
                          <a:effectLst/>
                        </a:rPr>
                        <a:t>&amp;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tc>
                  <a:txBody>
                    <a:bodyPr/>
                    <a:lstStyle/>
                    <a:p>
                      <a:pPr marL="0" marR="0">
                        <a:lnSpc>
                          <a:spcPct val="107000"/>
                        </a:lnSpc>
                        <a:spcBef>
                          <a:spcPts val="0"/>
                        </a:spcBef>
                        <a:spcAft>
                          <a:spcPts val="1500"/>
                        </a:spcAft>
                      </a:pPr>
                      <a:r>
                        <a:rPr lang="en-US" sz="2000">
                          <a:effectLst/>
                        </a:rPr>
                        <a:t>Returns the address of an variable.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nchor="ctr"/>
                </a:tc>
                <a:tc>
                  <a:txBody>
                    <a:bodyPr/>
                    <a:lstStyle/>
                    <a:p>
                      <a:pPr marL="0" marR="0">
                        <a:lnSpc>
                          <a:spcPct val="107000"/>
                        </a:lnSpc>
                        <a:spcBef>
                          <a:spcPts val="0"/>
                        </a:spcBef>
                        <a:spcAft>
                          <a:spcPts val="1500"/>
                        </a:spcAft>
                      </a:pPr>
                      <a:r>
                        <a:rPr lang="en-US" sz="2000">
                          <a:effectLst/>
                        </a:rPr>
                        <a:t>&amp;a; returns actual address of the variable.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extLst>
                  <a:ext uri="{0D108BD9-81ED-4DB2-BD59-A6C34878D82A}">
                    <a16:rowId xmlns:a16="http://schemas.microsoft.com/office/drawing/2014/main" val="4044913060"/>
                  </a:ext>
                </a:extLst>
              </a:tr>
              <a:tr h="607772">
                <a:tc>
                  <a:txBody>
                    <a:bodyPr/>
                    <a:lstStyle/>
                    <a:p>
                      <a:pPr marL="0" marR="0">
                        <a:lnSpc>
                          <a:spcPct val="107000"/>
                        </a:lnSpc>
                        <a:spcBef>
                          <a:spcPts val="0"/>
                        </a:spcBef>
                        <a:spcAft>
                          <a:spcPts val="15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tc>
                  <a:txBody>
                    <a:bodyPr/>
                    <a:lstStyle/>
                    <a:p>
                      <a:pPr marL="0" marR="0">
                        <a:lnSpc>
                          <a:spcPct val="107000"/>
                        </a:lnSpc>
                        <a:spcBef>
                          <a:spcPts val="0"/>
                        </a:spcBef>
                        <a:spcAft>
                          <a:spcPts val="1500"/>
                        </a:spcAft>
                      </a:pPr>
                      <a:r>
                        <a:rPr lang="en-US" sz="2000">
                          <a:effectLst/>
                        </a:rPr>
                        <a:t>Pointer to a variable.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nchor="ctr"/>
                </a:tc>
                <a:tc>
                  <a:txBody>
                    <a:bodyPr/>
                    <a:lstStyle/>
                    <a:p>
                      <a:pPr marL="0" marR="0">
                        <a:lnSpc>
                          <a:spcPct val="107000"/>
                        </a:lnSpc>
                        <a:spcBef>
                          <a:spcPts val="0"/>
                        </a:spcBef>
                        <a:spcAft>
                          <a:spcPts val="1500"/>
                        </a:spcAft>
                      </a:pPr>
                      <a:r>
                        <a:rPr lang="en-US" sz="2000">
                          <a:effectLst/>
                        </a:rPr>
                        <a:t>*a; creates pointer named 'a' to a variable.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extLst>
                  <a:ext uri="{0D108BD9-81ED-4DB2-BD59-A6C34878D82A}">
                    <a16:rowId xmlns:a16="http://schemas.microsoft.com/office/drawing/2014/main" val="2611409507"/>
                  </a:ext>
                </a:extLst>
              </a:tr>
              <a:tr h="607772">
                <a:tc>
                  <a:txBody>
                    <a:bodyPr/>
                    <a:lstStyle/>
                    <a:p>
                      <a:pPr marL="0" marR="0">
                        <a:lnSpc>
                          <a:spcPct val="107000"/>
                        </a:lnSpc>
                        <a:spcBef>
                          <a:spcPts val="0"/>
                        </a:spcBef>
                        <a:spcAft>
                          <a:spcPts val="150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tc>
                  <a:txBody>
                    <a:bodyPr/>
                    <a:lstStyle/>
                    <a:p>
                      <a:pPr marL="0" marR="0">
                        <a:lnSpc>
                          <a:spcPct val="107000"/>
                        </a:lnSpc>
                        <a:spcBef>
                          <a:spcPts val="0"/>
                        </a:spcBef>
                        <a:spcAft>
                          <a:spcPts val="1500"/>
                        </a:spcAft>
                      </a:pPr>
                      <a:r>
                        <a:rPr lang="en-US" sz="2000">
                          <a:effectLst/>
                        </a:rPr>
                        <a:t>Conditional Expression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nchor="ctr"/>
                </a:tc>
                <a:tc>
                  <a:txBody>
                    <a:bodyPr/>
                    <a:lstStyle/>
                    <a:p>
                      <a:pPr marL="0" marR="0">
                        <a:lnSpc>
                          <a:spcPct val="107000"/>
                        </a:lnSpc>
                        <a:spcBef>
                          <a:spcPts val="0"/>
                        </a:spcBef>
                        <a:spcAft>
                          <a:spcPts val="1500"/>
                        </a:spcAft>
                      </a:pPr>
                      <a:r>
                        <a:rPr lang="en-US" sz="2000">
                          <a:effectLst/>
                        </a:rPr>
                        <a:t>If Condition is true ? Then value X : Otherwise value 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extLst>
                  <a:ext uri="{0D108BD9-81ED-4DB2-BD59-A6C34878D82A}">
                    <a16:rowId xmlns:a16="http://schemas.microsoft.com/office/drawing/2014/main" val="3928373090"/>
                  </a:ext>
                </a:extLst>
              </a:tr>
              <a:tr h="607772">
                <a:tc>
                  <a:txBody>
                    <a:bodyPr/>
                    <a:lstStyle/>
                    <a:p>
                      <a:pPr marL="0" marR="0">
                        <a:lnSpc>
                          <a:spcPct val="107000"/>
                        </a:lnSpc>
                        <a:spcBef>
                          <a:spcPts val="0"/>
                        </a:spcBef>
                        <a:spcAft>
                          <a:spcPts val="1500"/>
                        </a:spcAft>
                      </a:pPr>
                      <a:r>
                        <a:rPr lang="en-US" sz="2000">
                          <a:effectLst/>
                        </a:rPr>
                        <a:t>is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tc>
                  <a:txBody>
                    <a:bodyPr/>
                    <a:lstStyle/>
                    <a:p>
                      <a:pPr marL="0" marR="0">
                        <a:lnSpc>
                          <a:spcPct val="107000"/>
                        </a:lnSpc>
                        <a:spcBef>
                          <a:spcPts val="0"/>
                        </a:spcBef>
                        <a:spcAft>
                          <a:spcPts val="1500"/>
                        </a:spcAft>
                      </a:pPr>
                      <a:r>
                        <a:rPr lang="en-US" sz="2000">
                          <a:effectLst/>
                        </a:rPr>
                        <a:t>Determines whether an object is of a certain 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nchor="ctr"/>
                </a:tc>
                <a:tc>
                  <a:txBody>
                    <a:bodyPr/>
                    <a:lstStyle/>
                    <a:p>
                      <a:pPr marL="0" marR="0">
                        <a:lnSpc>
                          <a:spcPct val="107000"/>
                        </a:lnSpc>
                        <a:spcBef>
                          <a:spcPts val="0"/>
                        </a:spcBef>
                        <a:spcAft>
                          <a:spcPts val="1500"/>
                        </a:spcAft>
                      </a:pPr>
                      <a:r>
                        <a:rPr lang="en-US" sz="2000">
                          <a:effectLst/>
                        </a:rPr>
                        <a:t>If( Ford is Car) // checks if Ford is an object of the Car class.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extLst>
                  <a:ext uri="{0D108BD9-81ED-4DB2-BD59-A6C34878D82A}">
                    <a16:rowId xmlns:a16="http://schemas.microsoft.com/office/drawing/2014/main" val="3808449707"/>
                  </a:ext>
                </a:extLst>
              </a:tr>
              <a:tr h="917699">
                <a:tc>
                  <a:txBody>
                    <a:bodyPr/>
                    <a:lstStyle/>
                    <a:p>
                      <a:pPr marL="0" marR="0">
                        <a:lnSpc>
                          <a:spcPct val="107000"/>
                        </a:lnSpc>
                        <a:spcBef>
                          <a:spcPts val="0"/>
                        </a:spcBef>
                        <a:spcAft>
                          <a:spcPts val="1500"/>
                        </a:spcAft>
                      </a:pPr>
                      <a:r>
                        <a:rPr lang="en-US" sz="2000">
                          <a:effectLst/>
                        </a:rPr>
                        <a:t>as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tc>
                  <a:txBody>
                    <a:bodyPr/>
                    <a:lstStyle/>
                    <a:p>
                      <a:pPr marL="0" marR="0">
                        <a:lnSpc>
                          <a:spcPct val="107000"/>
                        </a:lnSpc>
                        <a:spcBef>
                          <a:spcPts val="0"/>
                        </a:spcBef>
                        <a:spcAft>
                          <a:spcPts val="1500"/>
                        </a:spcAft>
                      </a:pPr>
                      <a:r>
                        <a:rPr lang="en-US" sz="2000">
                          <a:effectLst/>
                        </a:rPr>
                        <a:t>Cast without raising an exception if the cast fails.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nchor="ctr"/>
                </a:tc>
                <a:tc>
                  <a:txBody>
                    <a:bodyPr/>
                    <a:lstStyle/>
                    <a:p>
                      <a:pPr marL="0" marR="0">
                        <a:lnSpc>
                          <a:spcPct val="107000"/>
                        </a:lnSpc>
                        <a:spcBef>
                          <a:spcPts val="0"/>
                        </a:spcBef>
                        <a:spcAft>
                          <a:spcPts val="1500"/>
                        </a:spcAft>
                      </a:pPr>
                      <a:r>
                        <a:rPr lang="en-US" sz="2000" dirty="0">
                          <a:effectLst/>
                        </a:rPr>
                        <a:t>Object </a:t>
                      </a:r>
                      <a:r>
                        <a:rPr lang="en-US" sz="2000" dirty="0" err="1">
                          <a:effectLst/>
                        </a:rPr>
                        <a:t>obj</a:t>
                      </a:r>
                      <a:r>
                        <a:rPr lang="en-US" sz="2000" dirty="0">
                          <a:effectLst/>
                        </a:rPr>
                        <a:t> = new </a:t>
                      </a:r>
                      <a:r>
                        <a:rPr lang="en-US" sz="2000" dirty="0" err="1">
                          <a:effectLst/>
                        </a:rPr>
                        <a:t>StringReader</a:t>
                      </a:r>
                      <a:r>
                        <a:rPr lang="en-US" sz="2000" dirty="0">
                          <a:effectLst/>
                        </a:rPr>
                        <a:t>("Hello");</a:t>
                      </a:r>
                    </a:p>
                    <a:p>
                      <a:pPr marL="30480" marR="30480" algn="just">
                        <a:lnSpc>
                          <a:spcPct val="107000"/>
                        </a:lnSpc>
                        <a:spcBef>
                          <a:spcPts val="600"/>
                        </a:spcBef>
                        <a:spcAft>
                          <a:spcPts val="720"/>
                        </a:spcAft>
                      </a:pPr>
                      <a:r>
                        <a:rPr lang="en-US" sz="2000" dirty="0" err="1">
                          <a:effectLst/>
                        </a:rPr>
                        <a:t>StringReader</a:t>
                      </a:r>
                      <a:r>
                        <a:rPr lang="en-US" sz="2000" dirty="0">
                          <a:effectLst/>
                        </a:rPr>
                        <a:t> r = </a:t>
                      </a:r>
                      <a:r>
                        <a:rPr lang="en-US" sz="2000" dirty="0" err="1">
                          <a:effectLst/>
                        </a:rPr>
                        <a:t>obj</a:t>
                      </a:r>
                      <a:r>
                        <a:rPr lang="en-US" sz="2000" dirty="0">
                          <a:effectLst/>
                        </a:rPr>
                        <a:t> as </a:t>
                      </a:r>
                      <a:r>
                        <a:rPr lang="en-US" sz="2000" dirty="0" err="1">
                          <a:effectLst/>
                        </a:rPr>
                        <a:t>StringReader</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4991" marR="74991" marT="74991" marB="74991"/>
                </a:tc>
                <a:extLst>
                  <a:ext uri="{0D108BD9-81ED-4DB2-BD59-A6C34878D82A}">
                    <a16:rowId xmlns:a16="http://schemas.microsoft.com/office/drawing/2014/main" val="3757962484"/>
                  </a:ext>
                </a:extLst>
              </a:tr>
            </a:tbl>
          </a:graphicData>
        </a:graphic>
      </p:graphicFrame>
    </p:spTree>
    <p:extLst>
      <p:ext uri="{BB962C8B-B14F-4D97-AF65-F5344CB8AC3E}">
        <p14:creationId xmlns:p14="http://schemas.microsoft.com/office/powerpoint/2010/main" val="569874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3835" y="135374"/>
            <a:ext cx="1308307" cy="461665"/>
          </a:xfrm>
          <a:prstGeom prst="rect">
            <a:avLst/>
          </a:prstGeom>
        </p:spPr>
        <p:txBody>
          <a:bodyPr wrap="none">
            <a:spAutoFit/>
          </a:bodyPr>
          <a:lstStyle/>
          <a:p>
            <a:pPr algn="ctr"/>
            <a:r>
              <a:rPr lang="en-US" sz="2400" dirty="0"/>
              <a:t>Methods</a:t>
            </a:r>
            <a:endParaRPr lang="en-US" sz="2400" b="0" i="0" dirty="0">
              <a:effectLst/>
            </a:endParaRPr>
          </a:p>
        </p:txBody>
      </p:sp>
      <p:sp>
        <p:nvSpPr>
          <p:cNvPr id="3" name="Rectangle 2"/>
          <p:cNvSpPr/>
          <p:nvPr/>
        </p:nvSpPr>
        <p:spPr>
          <a:xfrm>
            <a:off x="657497" y="704508"/>
            <a:ext cx="11190514" cy="646331"/>
          </a:xfrm>
          <a:prstGeom prst="rect">
            <a:avLst/>
          </a:prstGeom>
        </p:spPr>
        <p:txBody>
          <a:bodyPr wrap="square">
            <a:spAutoFit/>
          </a:bodyPr>
          <a:lstStyle/>
          <a:p>
            <a:r>
              <a:rPr lang="en-US" dirty="0">
                <a:solidFill>
                  <a:srgbClr val="000000"/>
                </a:solidFill>
                <a:cs typeface="Arial" panose="020B0604020202020204" pitchFamily="34" charset="0"/>
              </a:rPr>
              <a:t>A method is a group of statements that together perform a task. Every C# program has at least one class with a method named Main.</a:t>
            </a:r>
            <a:endParaRPr lang="en-US" dirty="0">
              <a:cs typeface="Arial" panose="020B0604020202020204" pitchFamily="34" charset="0"/>
            </a:endParaRPr>
          </a:p>
        </p:txBody>
      </p:sp>
      <p:sp>
        <p:nvSpPr>
          <p:cNvPr id="4" name="Rectangle 3"/>
          <p:cNvSpPr/>
          <p:nvPr/>
        </p:nvSpPr>
        <p:spPr>
          <a:xfrm>
            <a:off x="657497" y="1350839"/>
            <a:ext cx="10720252" cy="1031051"/>
          </a:xfrm>
          <a:prstGeom prst="rect">
            <a:avLst/>
          </a:prstGeom>
        </p:spPr>
        <p:txBody>
          <a:bodyPr wrap="square">
            <a:spAutoFit/>
          </a:bodyPr>
          <a:lstStyle/>
          <a:p>
            <a:r>
              <a:rPr lang="en-US" sz="2000" b="1" dirty="0">
                <a:ea typeface="Times New Roman" panose="02020603050405020304" pitchFamily="18" charset="0"/>
              </a:rPr>
              <a:t>Defining Methods in C#</a:t>
            </a:r>
          </a:p>
          <a:p>
            <a:pPr marL="30480" marR="30480" algn="just">
              <a:spcBef>
                <a:spcPts val="600"/>
              </a:spcBef>
              <a:spcAft>
                <a:spcPts val="720"/>
              </a:spcAft>
            </a:pPr>
            <a:r>
              <a:rPr lang="en-US" dirty="0">
                <a:solidFill>
                  <a:srgbClr val="000000"/>
                </a:solidFill>
                <a:ea typeface="Times New Roman" panose="02020603050405020304" pitchFamily="18" charset="0"/>
              </a:rPr>
              <a:t>When you define a method, you basically declare the elements of its structure. The syntax for defining a method in C# </a:t>
            </a:r>
            <a:endParaRPr lang="en-US" dirty="0">
              <a:ea typeface="Times New Roman" panose="02020603050405020304" pitchFamily="18" charset="0"/>
            </a:endParaRPr>
          </a:p>
        </p:txBody>
      </p:sp>
      <p:sp>
        <p:nvSpPr>
          <p:cNvPr id="6" name="Rectangle 5"/>
          <p:cNvSpPr/>
          <p:nvPr/>
        </p:nvSpPr>
        <p:spPr>
          <a:xfrm>
            <a:off x="1728651" y="2224954"/>
            <a:ext cx="9204960" cy="127778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&lt;Access Specifier&gt; &lt;Return Type&gt; &lt;Method Name&gt;(Parameter List</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Method Body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31223" y="3431549"/>
            <a:ext cx="11316788" cy="3426451"/>
          </a:xfrm>
          <a:prstGeom prst="rect">
            <a:avLst/>
          </a:prstGeom>
        </p:spPr>
        <p:txBody>
          <a:bodyPr wrap="square">
            <a:spAutoFit/>
          </a:bodyPr>
          <a:lstStyle/>
          <a:p>
            <a:pPr marL="342900" marR="30480" lvl="0" indent="-342900" algn="just">
              <a:lnSpc>
                <a:spcPct val="107000"/>
              </a:lnSpc>
              <a:spcBef>
                <a:spcPts val="600"/>
              </a:spcBef>
              <a:spcAft>
                <a:spcPts val="720"/>
              </a:spcAft>
              <a:buSzPts val="1000"/>
              <a:buFont typeface="Wingdings" panose="05000000000000000000" pitchFamily="2" charset="2"/>
              <a:buChar char="Ø"/>
              <a:tabLst>
                <a:tab pos="457200" algn="l"/>
              </a:tabLst>
            </a:pP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Access Specifier</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This determines the visibility of a variable or a method from another class.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Wingdings" panose="05000000000000000000" pitchFamily="2" charset="2"/>
              <a:buChar char="Ø"/>
              <a:tabLst>
                <a:tab pos="457200" algn="l"/>
              </a:tabLst>
            </a:pP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Return type</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 method may return a value. The return type is the data type of the value the method returns. If the method is not returning any values, then the return type is </a:t>
            </a: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void</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Wingdings" panose="05000000000000000000" pitchFamily="2" charset="2"/>
              <a:buChar char="Ø"/>
              <a:tabLst>
                <a:tab pos="457200" algn="l"/>
              </a:tabLst>
            </a:pP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Method name</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Method name is a unique identifier and it is case sensitive. It cannot be same as any other identifier declared in the class.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Wingdings" panose="05000000000000000000" pitchFamily="2" charset="2"/>
              <a:buChar char="Ø"/>
              <a:tabLst>
                <a:tab pos="457200" algn="l"/>
              </a:tabLst>
            </a:pP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Parameter list</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Enclosed between parentheses, the parameters are used to pass and receive data from a method. The parameter list refers to the type, order, and number of the parameters of a method. Parameters are optional; that is, a method may contain no parameters.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Wingdings" panose="05000000000000000000" pitchFamily="2" charset="2"/>
              <a:buChar char="Ø"/>
              <a:tabLst>
                <a:tab pos="457200" algn="l"/>
              </a:tabLst>
            </a:pP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Method body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This contains the set of instructions needed to complete the required activity.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1737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743" y="245069"/>
            <a:ext cx="6096000" cy="677108"/>
          </a:xfrm>
          <a:prstGeom prst="rect">
            <a:avLst/>
          </a:prstGeom>
        </p:spPr>
        <p:txBody>
          <a:bodyPr>
            <a:spAutoFit/>
          </a:bodyPr>
          <a:lstStyle/>
          <a:p>
            <a:r>
              <a:rPr lang="en-US" sz="2000" b="1" dirty="0"/>
              <a:t>Calling Methods in C#</a:t>
            </a:r>
          </a:p>
          <a:p>
            <a:pPr algn="just"/>
            <a:r>
              <a:rPr lang="en-US" dirty="0">
                <a:solidFill>
                  <a:srgbClr val="000000"/>
                </a:solidFill>
              </a:rPr>
              <a:t>You can call a method using the name of the method</a:t>
            </a:r>
            <a:endParaRPr lang="en-US" b="0" i="0" dirty="0">
              <a:solidFill>
                <a:srgbClr val="000000"/>
              </a:solidFill>
              <a:effectLst/>
            </a:endParaRPr>
          </a:p>
        </p:txBody>
      </p:sp>
      <p:sp>
        <p:nvSpPr>
          <p:cNvPr id="3" name="Rectangle 2"/>
          <p:cNvSpPr/>
          <p:nvPr/>
        </p:nvSpPr>
        <p:spPr>
          <a:xfrm>
            <a:off x="712882" y="922177"/>
            <a:ext cx="4182555" cy="388696"/>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&lt;Method Name&gt;(Parameter List)</a:t>
            </a:r>
          </a:p>
        </p:txBody>
      </p:sp>
      <p:sp>
        <p:nvSpPr>
          <p:cNvPr id="6" name="Rectangle 5"/>
          <p:cNvSpPr/>
          <p:nvPr/>
        </p:nvSpPr>
        <p:spPr>
          <a:xfrm>
            <a:off x="500743" y="1310873"/>
            <a:ext cx="6096000" cy="647357"/>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using</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System</a:t>
            </a:r>
            <a:r>
              <a:rPr lang="en-US" sz="1600" dirty="0" smtClean="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namespace</a:t>
            </a:r>
            <a:r>
              <a:rPr lang="en-US" sz="1600"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CalculatorApplication</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00743" y="2008372"/>
            <a:ext cx="3270447" cy="338554"/>
          </a:xfrm>
          <a:prstGeom prst="rect">
            <a:avLst/>
          </a:prstGeom>
        </p:spPr>
        <p:txBody>
          <a:bodyPr wrap="none">
            <a:spAutoFit/>
          </a:bodyPr>
          <a:lstStyle/>
          <a:p>
            <a:r>
              <a:rPr lang="en-US" sz="1600" dirty="0" smtClean="0">
                <a:solidFill>
                  <a:srgbClr val="000088"/>
                </a:solidFill>
                <a:latin typeface="Courier New" panose="02070309020205020404" pitchFamily="49" charset="0"/>
                <a:ea typeface="Times New Roman" panose="02020603050405020304" pitchFamily="18" charset="0"/>
              </a:rPr>
              <a:t>class</a:t>
            </a:r>
            <a:r>
              <a:rPr lang="en-US" sz="1600" dirty="0" smtClean="0">
                <a:solidFill>
                  <a:srgbClr val="000000"/>
                </a:solidFill>
                <a:latin typeface="Courier New" panose="02070309020205020404" pitchFamily="49" charset="0"/>
                <a:ea typeface="Times New Roman" panose="02020603050405020304" pitchFamily="18" charset="0"/>
              </a:rPr>
              <a:t> </a:t>
            </a:r>
            <a:r>
              <a:rPr lang="en-US" sz="1600" dirty="0" err="1">
                <a:solidFill>
                  <a:srgbClr val="660066"/>
                </a:solidFill>
                <a:latin typeface="Courier New" panose="02070309020205020404" pitchFamily="49" charset="0"/>
                <a:ea typeface="Times New Roman" panose="02020603050405020304" pitchFamily="18" charset="0"/>
              </a:rPr>
              <a:t>NumberManipulator</a:t>
            </a:r>
            <a:r>
              <a:rPr lang="en-US" sz="1600" dirty="0">
                <a:solidFill>
                  <a:srgbClr val="000000"/>
                </a:solidFill>
                <a:latin typeface="Courier New" panose="02070309020205020404" pitchFamily="49" charset="0"/>
                <a:ea typeface="Times New Roman" panose="02020603050405020304" pitchFamily="18" charset="0"/>
              </a:rPr>
              <a:t> </a:t>
            </a:r>
            <a:r>
              <a:rPr lang="en-US" sz="1600" dirty="0">
                <a:solidFill>
                  <a:srgbClr val="666600"/>
                </a:solidFill>
                <a:latin typeface="Courier New" panose="02070309020205020404" pitchFamily="49" charset="0"/>
                <a:ea typeface="Times New Roman" panose="02020603050405020304" pitchFamily="18" charset="0"/>
              </a:rPr>
              <a:t>{</a:t>
            </a:r>
            <a:endParaRPr lang="en-US" sz="1600" dirty="0"/>
          </a:p>
        </p:txBody>
      </p:sp>
      <p:sp>
        <p:nvSpPr>
          <p:cNvPr id="8" name="Rectangle 7"/>
          <p:cNvSpPr/>
          <p:nvPr/>
        </p:nvSpPr>
        <p:spPr>
          <a:xfrm>
            <a:off x="500743" y="2356286"/>
            <a:ext cx="6096000" cy="3517438"/>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Main</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880000"/>
                </a:solidFill>
                <a:latin typeface="Courier New" panose="02070309020205020404" pitchFamily="49" charset="0"/>
                <a:ea typeface="Times New Roman" panose="02020603050405020304" pitchFamily="18" charset="0"/>
                <a:cs typeface="Times New Roman" panose="02020603050405020304" pitchFamily="18" charset="0"/>
              </a:rPr>
              <a:t>/* local variable definition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 </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6666"/>
                </a:solidFill>
                <a:latin typeface="Courier New" panose="02070309020205020404" pitchFamily="49" charset="0"/>
                <a:ea typeface="Times New Roman" panose="02020603050405020304" pitchFamily="18" charset="0"/>
                <a:cs typeface="Times New Roman" panose="02020603050405020304" pitchFamily="18" charset="0"/>
              </a:rPr>
              <a:t>100</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 </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6666"/>
                </a:solidFill>
                <a:latin typeface="Courier New" panose="02070309020205020404" pitchFamily="49" charset="0"/>
                <a:ea typeface="Times New Roman" panose="02020603050405020304" pitchFamily="18" charset="0"/>
                <a:cs typeface="Times New Roman" panose="02020603050405020304" pitchFamily="18" charset="0"/>
              </a:rPr>
              <a:t>200</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smtClean="0">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NumberManipulator</a:t>
            </a:r>
            <a:r>
              <a:rPr lang="en-US" sz="1600"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 </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NumberManipulator</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880000"/>
                </a:solidFill>
                <a:latin typeface="Courier New" panose="02070309020205020404" pitchFamily="49" charset="0"/>
                <a:ea typeface="Times New Roman" panose="02020603050405020304" pitchFamily="18" charset="0"/>
                <a:cs typeface="Times New Roman" panose="02020603050405020304" pitchFamily="18" charset="0"/>
              </a:rPr>
              <a:t>//calling the </a:t>
            </a:r>
            <a:r>
              <a:rPr lang="en-US" sz="1600" dirty="0" err="1">
                <a:solidFill>
                  <a:srgbClr val="880000"/>
                </a:solidFill>
                <a:latin typeface="Courier New" panose="02070309020205020404" pitchFamily="49" charset="0"/>
                <a:ea typeface="Times New Roman" panose="02020603050405020304" pitchFamily="18" charset="0"/>
                <a:cs typeface="Times New Roman" panose="02020603050405020304" pitchFamily="18" charset="0"/>
              </a:rPr>
              <a:t>FindMax</a:t>
            </a:r>
            <a:r>
              <a:rPr lang="en-US" sz="1600" dirty="0">
                <a:solidFill>
                  <a:srgbClr val="880000"/>
                </a:solidFill>
                <a:latin typeface="Courier New" panose="02070309020205020404" pitchFamily="49" charset="0"/>
                <a:ea typeface="Times New Roman" panose="02020603050405020304" pitchFamily="18" charset="0"/>
                <a:cs typeface="Times New Roman" panose="02020603050405020304" pitchFamily="18" charset="0"/>
              </a:rPr>
              <a:t> method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 </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r>
              <a:rPr lang="en-US" sz="1600" dirty="0" err="1">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FindMax</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Console</a:t>
            </a:r>
            <a:r>
              <a:rPr lang="en-US" sz="1600" dirty="0" err="1">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WriteLine</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"Max value is : {0}"</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 </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Console</a:t>
            </a:r>
            <a:r>
              <a:rPr lang="en-US" sz="1600" dirty="0" err="1">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ReadLine</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7080068" y="1698667"/>
            <a:ext cx="5355771" cy="325396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FindMax</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num1</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num2</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880000"/>
                </a:solidFill>
                <a:latin typeface="Courier New" panose="02070309020205020404" pitchFamily="49" charset="0"/>
                <a:ea typeface="Times New Roman" panose="02020603050405020304" pitchFamily="18" charset="0"/>
                <a:cs typeface="Times New Roman" panose="02020603050405020304" pitchFamily="18" charset="0"/>
              </a:rPr>
              <a:t>/* local variable declaration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result</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num1 </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num2</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result </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num1</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result </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num2</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result</a:t>
            </a:r>
            <a:r>
              <a:rPr lang="en-US" sz="1600"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666600"/>
                </a:solidFill>
                <a:latin typeface="Courier New" panose="02070309020205020404" pitchFamily="49" charset="0"/>
                <a:ea typeface="Calibri" panose="020F0502020204030204" pitchFamily="34" charset="0"/>
                <a:cs typeface="Times New Roman" panose="02020603050405020304" pitchFamily="18" charset="0"/>
              </a:rPr>
              <a:t>	</a:t>
            </a:r>
            <a:r>
              <a:rPr lang="en-US" sz="1600" dirty="0" smtClean="0">
                <a:solidFill>
                  <a:srgbClr val="666600"/>
                </a:solidFill>
                <a:effectLst/>
                <a:latin typeface="Courier New" panose="02070309020205020404" pitchFamily="49" charset="0"/>
                <a:ea typeface="Calibri" panose="020F0502020204030204" pitchFamily="34" charset="0"/>
                <a:cs typeface="Times New Roman" panose="02020603050405020304" pitchFamily="18" charset="0"/>
              </a:rPr>
              <a:t>}//class end</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666600"/>
                </a:solidFill>
                <a:latin typeface="Courier New" panose="02070309020205020404" pitchFamily="49" charset="0"/>
                <a:ea typeface="Calibri" panose="020F0502020204030204" pitchFamily="34" charset="0"/>
                <a:cs typeface="Times New Roman" panose="02020603050405020304" pitchFamily="18" charset="0"/>
              </a:rPr>
              <a:t>}//namespace end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3097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114" y="192818"/>
            <a:ext cx="6096000" cy="677108"/>
          </a:xfrm>
          <a:prstGeom prst="rect">
            <a:avLst/>
          </a:prstGeom>
        </p:spPr>
        <p:txBody>
          <a:bodyPr>
            <a:spAutoFit/>
          </a:bodyPr>
          <a:lstStyle/>
          <a:p>
            <a:r>
              <a:rPr lang="en-US" sz="2000" dirty="0">
                <a:cs typeface="Arial" panose="020B0604020202020204" pitchFamily="34" charset="0"/>
              </a:rPr>
              <a:t>Recursive Method Call</a:t>
            </a:r>
          </a:p>
          <a:p>
            <a:pPr algn="just"/>
            <a:r>
              <a:rPr lang="en-US" dirty="0">
                <a:solidFill>
                  <a:srgbClr val="000000"/>
                </a:solidFill>
                <a:cs typeface="Arial" panose="020B0604020202020204" pitchFamily="34" charset="0"/>
              </a:rPr>
              <a:t>A method can call itself. This is known as </a:t>
            </a:r>
            <a:r>
              <a:rPr lang="en-US" b="1" dirty="0">
                <a:solidFill>
                  <a:srgbClr val="000000"/>
                </a:solidFill>
                <a:cs typeface="Arial" panose="020B0604020202020204" pitchFamily="34" charset="0"/>
              </a:rPr>
              <a:t>recursion</a:t>
            </a:r>
            <a:endParaRPr lang="en-US" b="0" i="0" dirty="0">
              <a:solidFill>
                <a:srgbClr val="000000"/>
              </a:solidFill>
              <a:effectLst/>
              <a:cs typeface="Arial" panose="020B0604020202020204" pitchFamily="34" charset="0"/>
            </a:endParaRPr>
          </a:p>
        </p:txBody>
      </p:sp>
      <p:sp>
        <p:nvSpPr>
          <p:cNvPr id="3" name="Rectangle 2"/>
          <p:cNvSpPr/>
          <p:nvPr/>
        </p:nvSpPr>
        <p:spPr>
          <a:xfrm>
            <a:off x="370114" y="839149"/>
            <a:ext cx="11360332" cy="754053"/>
          </a:xfrm>
          <a:prstGeom prst="rect">
            <a:avLst/>
          </a:prstGeom>
        </p:spPr>
        <p:txBody>
          <a:bodyPr wrap="square">
            <a:spAutoFit/>
          </a:bodyPr>
          <a:lstStyle/>
          <a:p>
            <a:r>
              <a:rPr lang="en-US" sz="2000" dirty="0">
                <a:ea typeface="Times New Roman" panose="02020603050405020304" pitchFamily="18" charset="0"/>
              </a:rPr>
              <a:t>Passing Parameters to a Method</a:t>
            </a:r>
            <a:endParaRPr lang="en-US" sz="2000" b="1" dirty="0">
              <a:ea typeface="Times New Roman" panose="02020603050405020304" pitchFamily="18" charset="0"/>
            </a:endParaRPr>
          </a:p>
          <a:p>
            <a:pPr marL="30480" marR="30480" algn="just">
              <a:spcBef>
                <a:spcPts val="600"/>
              </a:spcBef>
              <a:spcAft>
                <a:spcPts val="720"/>
              </a:spcAft>
            </a:pPr>
            <a:r>
              <a:rPr lang="en-US" dirty="0">
                <a:solidFill>
                  <a:srgbClr val="000000"/>
                </a:solidFill>
                <a:ea typeface="Times New Roman" panose="02020603050405020304" pitchFamily="18" charset="0"/>
              </a:rPr>
              <a:t>When method with parameters is called, you need to pass the parameters to the method</a:t>
            </a:r>
            <a:endParaRPr lang="en-US" dirty="0">
              <a:ea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35086090"/>
              </p:ext>
            </p:extLst>
          </p:nvPr>
        </p:nvGraphicFramePr>
        <p:xfrm>
          <a:off x="897119" y="1940764"/>
          <a:ext cx="10493692" cy="3670173"/>
        </p:xfrm>
        <a:graphic>
          <a:graphicData uri="http://schemas.openxmlformats.org/drawingml/2006/table">
            <a:tbl>
              <a:tblPr firstRow="1" firstCol="1" bandRow="1">
                <a:tableStyleId>{5C22544A-7EE6-4342-B048-85BDC9FD1C3A}</a:tableStyleId>
              </a:tblPr>
              <a:tblGrid>
                <a:gridCol w="970870">
                  <a:extLst>
                    <a:ext uri="{9D8B030D-6E8A-4147-A177-3AD203B41FA5}">
                      <a16:colId xmlns:a16="http://schemas.microsoft.com/office/drawing/2014/main" val="65364723"/>
                    </a:ext>
                  </a:extLst>
                </a:gridCol>
                <a:gridCol w="9522822">
                  <a:extLst>
                    <a:ext uri="{9D8B030D-6E8A-4147-A177-3AD203B41FA5}">
                      <a16:colId xmlns:a16="http://schemas.microsoft.com/office/drawing/2014/main" val="2816382159"/>
                    </a:ext>
                  </a:extLst>
                </a:gridCol>
              </a:tblGrid>
              <a:tr h="0">
                <a:tc>
                  <a:txBody>
                    <a:bodyPr/>
                    <a:lstStyle/>
                    <a:p>
                      <a:pPr marL="0" marR="0" algn="ctr">
                        <a:lnSpc>
                          <a:spcPct val="107000"/>
                        </a:lnSpc>
                        <a:spcBef>
                          <a:spcPts val="0"/>
                        </a:spcBef>
                        <a:spcAft>
                          <a:spcPts val="1500"/>
                        </a:spcAft>
                      </a:pPr>
                      <a:r>
                        <a:rPr lang="en-US" sz="1800">
                          <a:effectLst/>
                          <a:latin typeface="+mn-lt"/>
                        </a:rPr>
                        <a:t>Sr.No.</a:t>
                      </a:r>
                      <a:endParaRPr lang="en-US" sz="1800">
                        <a:effectLst/>
                        <a:latin typeface="+mn-lt"/>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1800">
                          <a:effectLst/>
                          <a:latin typeface="+mn-lt"/>
                        </a:rPr>
                        <a:t>Mechanism &amp; Description</a:t>
                      </a:r>
                      <a:endParaRPr lang="en-US" sz="1800">
                        <a:effectLst/>
                        <a:latin typeface="+mn-lt"/>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168791593"/>
                  </a:ext>
                </a:extLst>
              </a:tr>
              <a:tr h="0">
                <a:tc>
                  <a:txBody>
                    <a:bodyPr/>
                    <a:lstStyle/>
                    <a:p>
                      <a:pPr marL="0" marR="0">
                        <a:lnSpc>
                          <a:spcPct val="107000"/>
                        </a:lnSpc>
                        <a:spcBef>
                          <a:spcPts val="0"/>
                        </a:spcBef>
                        <a:spcAft>
                          <a:spcPts val="1500"/>
                        </a:spcAft>
                      </a:pPr>
                      <a:r>
                        <a:rPr lang="en-US" sz="1800">
                          <a:effectLst/>
                          <a:latin typeface="+mn-lt"/>
                        </a:rPr>
                        <a:t>1</a:t>
                      </a:r>
                      <a:endParaRPr lang="en-US" sz="1800">
                        <a:effectLst/>
                        <a:latin typeface="+mn-lt"/>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1500"/>
                        </a:spcAft>
                      </a:pPr>
                      <a:r>
                        <a:rPr lang="en-US" sz="1800" u="sng" dirty="0">
                          <a:effectLst/>
                          <a:latin typeface="+mn-lt"/>
                        </a:rPr>
                        <a:t>Value parameters</a:t>
                      </a:r>
                      <a:endParaRPr lang="en-US" sz="1800" dirty="0">
                        <a:effectLst/>
                        <a:latin typeface="+mn-lt"/>
                      </a:endParaRPr>
                    </a:p>
                    <a:p>
                      <a:pPr marL="30480" marR="30480" algn="just">
                        <a:lnSpc>
                          <a:spcPct val="107000"/>
                        </a:lnSpc>
                        <a:spcBef>
                          <a:spcPts val="600"/>
                        </a:spcBef>
                        <a:spcAft>
                          <a:spcPts val="720"/>
                        </a:spcAft>
                      </a:pPr>
                      <a:r>
                        <a:rPr lang="en-US" sz="1800" dirty="0">
                          <a:effectLst/>
                          <a:latin typeface="+mn-lt"/>
                        </a:rPr>
                        <a:t>This method copies the actual value of an argument into the formal parameter of the function. In this case, changes made to the parameter inside the function have no effect on the argument.</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276208518"/>
                  </a:ext>
                </a:extLst>
              </a:tr>
              <a:tr h="0">
                <a:tc>
                  <a:txBody>
                    <a:bodyPr/>
                    <a:lstStyle/>
                    <a:p>
                      <a:pPr marL="0" marR="0">
                        <a:lnSpc>
                          <a:spcPct val="107000"/>
                        </a:lnSpc>
                        <a:spcBef>
                          <a:spcPts val="0"/>
                        </a:spcBef>
                        <a:spcAft>
                          <a:spcPts val="0"/>
                        </a:spcAft>
                      </a:pPr>
                      <a:r>
                        <a:rPr lang="en-US" sz="1800">
                          <a:effectLst/>
                          <a:latin typeface="+mn-lt"/>
                        </a:rPr>
                        <a:t>2</a:t>
                      </a:r>
                      <a:endParaRPr lang="en-US" sz="1800">
                        <a:effectLst/>
                        <a:latin typeface="+mn-lt"/>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0"/>
                        </a:spcAft>
                      </a:pPr>
                      <a:r>
                        <a:rPr lang="en-US" sz="1800" u="sng" dirty="0">
                          <a:effectLst/>
                          <a:latin typeface="+mn-lt"/>
                        </a:rPr>
                        <a:t>Reference parameters</a:t>
                      </a:r>
                      <a:endParaRPr lang="en-US" sz="1800" dirty="0">
                        <a:effectLst/>
                        <a:latin typeface="+mn-lt"/>
                      </a:endParaRPr>
                    </a:p>
                    <a:p>
                      <a:pPr marL="30480" marR="30480" algn="just">
                        <a:lnSpc>
                          <a:spcPct val="107000"/>
                        </a:lnSpc>
                        <a:spcBef>
                          <a:spcPts val="600"/>
                        </a:spcBef>
                        <a:spcAft>
                          <a:spcPts val="720"/>
                        </a:spcAft>
                      </a:pPr>
                      <a:r>
                        <a:rPr lang="en-US" sz="1800" dirty="0">
                          <a:effectLst/>
                          <a:latin typeface="+mn-lt"/>
                        </a:rPr>
                        <a:t>This method copies the reference to the memory location of an argument into the formal parameter. This means that changes made to the parameter affect the argument.</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504144041"/>
                  </a:ext>
                </a:extLst>
              </a:tr>
              <a:tr h="0">
                <a:tc>
                  <a:txBody>
                    <a:bodyPr/>
                    <a:lstStyle/>
                    <a:p>
                      <a:pPr marL="0" marR="0">
                        <a:lnSpc>
                          <a:spcPct val="107000"/>
                        </a:lnSpc>
                        <a:spcBef>
                          <a:spcPts val="0"/>
                        </a:spcBef>
                        <a:spcAft>
                          <a:spcPts val="0"/>
                        </a:spcAft>
                      </a:pPr>
                      <a:r>
                        <a:rPr lang="en-US" sz="1800">
                          <a:effectLst/>
                          <a:latin typeface="+mn-lt"/>
                        </a:rPr>
                        <a:t>3</a:t>
                      </a:r>
                      <a:endParaRPr lang="en-US" sz="1800">
                        <a:effectLst/>
                        <a:latin typeface="+mn-lt"/>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0"/>
                        </a:spcAft>
                      </a:pPr>
                      <a:r>
                        <a:rPr lang="en-US" sz="1800" u="sng" dirty="0">
                          <a:effectLst/>
                          <a:latin typeface="+mn-lt"/>
                        </a:rPr>
                        <a:t>Output parameters</a:t>
                      </a:r>
                      <a:endParaRPr lang="en-US" sz="1800" dirty="0">
                        <a:effectLst/>
                        <a:latin typeface="+mn-lt"/>
                      </a:endParaRPr>
                    </a:p>
                    <a:p>
                      <a:pPr marL="30480" marR="30480" algn="just">
                        <a:lnSpc>
                          <a:spcPct val="107000"/>
                        </a:lnSpc>
                        <a:spcBef>
                          <a:spcPts val="600"/>
                        </a:spcBef>
                        <a:spcAft>
                          <a:spcPts val="720"/>
                        </a:spcAft>
                      </a:pPr>
                      <a:r>
                        <a:rPr lang="en-US" sz="1800" dirty="0">
                          <a:effectLst/>
                          <a:latin typeface="+mn-lt"/>
                        </a:rPr>
                        <a:t>This method helps in returning more than one value.</a:t>
                      </a:r>
                      <a:endParaRPr lang="en-US" sz="1800" dirty="0">
                        <a:effectLst/>
                        <a:latin typeface="+mn-lt"/>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565932234"/>
                  </a:ext>
                </a:extLst>
              </a:tr>
            </a:tbl>
          </a:graphicData>
        </a:graphic>
      </p:graphicFrame>
    </p:spTree>
    <p:extLst>
      <p:ext uri="{BB962C8B-B14F-4D97-AF65-F5344CB8AC3E}">
        <p14:creationId xmlns:p14="http://schemas.microsoft.com/office/powerpoint/2010/main" val="1641523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9522" y="1672045"/>
            <a:ext cx="446724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C# conditional statements are used when we want to execute a certain action depending upon an available condition.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Decision-making statements require a few conditions that can be evaluated by the program and set of statements that can be executed if the condition evaluates as true or another statement that can be executed when the condition values as false.</a:t>
            </a:r>
          </a:p>
        </p:txBody>
      </p:sp>
      <p:sp>
        <p:nvSpPr>
          <p:cNvPr id="3" name="Rectangle 2"/>
          <p:cNvSpPr/>
          <p:nvPr/>
        </p:nvSpPr>
        <p:spPr>
          <a:xfrm>
            <a:off x="3100052" y="222129"/>
            <a:ext cx="4093428" cy="584775"/>
          </a:xfrm>
          <a:prstGeom prst="rect">
            <a:avLst/>
          </a:prstGeom>
        </p:spPr>
        <p:txBody>
          <a:bodyPr wrap="none">
            <a:spAutoFit/>
          </a:bodyPr>
          <a:lstStyle/>
          <a:p>
            <a:r>
              <a:rPr lang="en-US" sz="3200" dirty="0" smtClean="0"/>
              <a:t>Conditional Statements</a:t>
            </a:r>
            <a:endParaRPr lang="en-US" sz="3200" dirty="0"/>
          </a:p>
        </p:txBody>
      </p:sp>
      <p:pic>
        <p:nvPicPr>
          <p:cNvPr id="3074" name="Picture 2" descr="https://cdn.softwaretestinghelp.com/wp-content/qa/uploads/2019/10/conditional-decision-making-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115" y="872218"/>
            <a:ext cx="5285324" cy="581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67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796" y="0"/>
            <a:ext cx="4093428" cy="584775"/>
          </a:xfrm>
          <a:prstGeom prst="rect">
            <a:avLst/>
          </a:prstGeom>
        </p:spPr>
        <p:txBody>
          <a:bodyPr wrap="none">
            <a:spAutoFit/>
          </a:bodyPr>
          <a:lstStyle/>
          <a:p>
            <a:r>
              <a:rPr lang="en-US" sz="3200" dirty="0" smtClean="0"/>
              <a:t>Conditional Statements</a:t>
            </a:r>
            <a:endParaRPr lang="en-US" sz="3200" dirty="0"/>
          </a:p>
        </p:txBody>
      </p:sp>
      <p:sp>
        <p:nvSpPr>
          <p:cNvPr id="3" name="Rectangle 2"/>
          <p:cNvSpPr/>
          <p:nvPr/>
        </p:nvSpPr>
        <p:spPr>
          <a:xfrm>
            <a:off x="248194" y="615970"/>
            <a:ext cx="9431383" cy="5586594"/>
          </a:xfrm>
          <a:prstGeom prst="rect">
            <a:avLst/>
          </a:prstGeom>
        </p:spPr>
        <p:txBody>
          <a:bodyPr wrap="square">
            <a:spAutoFit/>
          </a:bodyPr>
          <a:lstStyle/>
          <a:p>
            <a:pPr>
              <a:lnSpc>
                <a:spcPct val="107000"/>
              </a:lnSpc>
              <a:spcBef>
                <a:spcPts val="750"/>
              </a:spcBef>
              <a:spcAft>
                <a:spcPts val="750"/>
              </a:spcAft>
            </a:pPr>
            <a:r>
              <a:rPr lang="en-US" sz="36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If Statements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440"/>
              </a:spcBef>
              <a:spcAft>
                <a:spcPts val="1440"/>
              </a:spcAf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 supports the usual logical conditions from mathematics: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t>Less than: a &lt; b</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t>Less than or equal to: a &lt;= b</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t>Greater than: a &gt; b</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t>Greater than or equal to: a &gt;= b</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t>Equal to a == b</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t>Not Equal to: a != b</a:t>
            </a:r>
          </a:p>
          <a:p>
            <a:pPr>
              <a:lnSpc>
                <a:spcPct val="107000"/>
              </a:lnSpc>
              <a:spcBef>
                <a:spcPts val="1440"/>
              </a:spcBef>
              <a:spcAft>
                <a:spcPts val="1440"/>
              </a:spcAf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You can use these conditions to perform different actions for different decisions.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US" dirty="0" smtClean="0"/>
              <a:t>Use</a:t>
            </a:r>
            <a:r>
              <a:rPr lang="en-US" dirty="0"/>
              <a:t> if to specify a block of code to be executed, if a specified condition is true</a:t>
            </a:r>
          </a:p>
          <a:p>
            <a:pPr marL="342900" indent="-342900">
              <a:lnSpc>
                <a:spcPct val="107000"/>
              </a:lnSpc>
              <a:spcAft>
                <a:spcPts val="800"/>
              </a:spcAft>
              <a:buSzPts val="1000"/>
              <a:buFont typeface="Symbol" panose="05050102010706020507" pitchFamily="18" charset="2"/>
              <a:buChar char=""/>
              <a:tabLst>
                <a:tab pos="457200" algn="l"/>
              </a:tabLst>
            </a:pPr>
            <a:r>
              <a:rPr lang="en-US" dirty="0"/>
              <a:t>Use else to specify a block of code to be executed, if the same condition is false</a:t>
            </a:r>
          </a:p>
          <a:p>
            <a:pPr marL="342900" indent="-342900">
              <a:lnSpc>
                <a:spcPct val="107000"/>
              </a:lnSpc>
              <a:spcAft>
                <a:spcPts val="800"/>
              </a:spcAft>
              <a:buSzPts val="1000"/>
              <a:buFont typeface="Symbol" panose="05050102010706020507" pitchFamily="18" charset="2"/>
              <a:buChar char=""/>
              <a:tabLst>
                <a:tab pos="457200" algn="l"/>
              </a:tabLst>
            </a:pPr>
            <a:r>
              <a:rPr lang="en-US" dirty="0"/>
              <a:t>Use else if to specify a new condition to test, if the first condition is false</a:t>
            </a:r>
          </a:p>
        </p:txBody>
      </p:sp>
      <p:sp>
        <p:nvSpPr>
          <p:cNvPr id="4" name="TextBox 3"/>
          <p:cNvSpPr txBox="1"/>
          <p:nvPr/>
        </p:nvSpPr>
        <p:spPr>
          <a:xfrm>
            <a:off x="8190412" y="718456"/>
            <a:ext cx="3553097" cy="3693319"/>
          </a:xfrm>
          <a:prstGeom prst="rect">
            <a:avLst/>
          </a:prstGeom>
          <a:noFill/>
        </p:spPr>
        <p:txBody>
          <a:bodyPr wrap="square" rtlCol="0">
            <a:spAutoFit/>
          </a:bodyPr>
          <a:lstStyle/>
          <a:p>
            <a:r>
              <a:rPr lang="en-US" b="1" dirty="0" smtClean="0">
                <a:solidFill>
                  <a:schemeClr val="accent5"/>
                </a:solidFill>
              </a:rPr>
              <a:t>Syntax</a:t>
            </a:r>
          </a:p>
          <a:p>
            <a:endParaRPr lang="en-US" dirty="0">
              <a:solidFill>
                <a:schemeClr val="accent5"/>
              </a:solidFill>
            </a:endParaRPr>
          </a:p>
          <a:p>
            <a:r>
              <a:rPr lang="en-US" dirty="0" smtClean="0">
                <a:solidFill>
                  <a:schemeClr val="accent5"/>
                </a:solidFill>
              </a:rPr>
              <a:t>If(condition)</a:t>
            </a:r>
          </a:p>
          <a:p>
            <a:r>
              <a:rPr lang="en-US" dirty="0" smtClean="0">
                <a:solidFill>
                  <a:schemeClr val="accent5"/>
                </a:solidFill>
              </a:rPr>
              <a:t>{</a:t>
            </a:r>
          </a:p>
          <a:p>
            <a:r>
              <a:rPr lang="en-US" dirty="0" smtClean="0">
                <a:solidFill>
                  <a:schemeClr val="accent5"/>
                </a:solidFill>
              </a:rPr>
              <a:t>// block of code to be execute if the condition is true</a:t>
            </a:r>
          </a:p>
          <a:p>
            <a:r>
              <a:rPr lang="en-US" dirty="0" smtClean="0">
                <a:solidFill>
                  <a:schemeClr val="accent5"/>
                </a:solidFill>
              </a:rPr>
              <a:t>}</a:t>
            </a:r>
          </a:p>
          <a:p>
            <a:r>
              <a:rPr lang="en-US" dirty="0" smtClean="0">
                <a:solidFill>
                  <a:schemeClr val="accent5"/>
                </a:solidFill>
              </a:rPr>
              <a:t>Else</a:t>
            </a:r>
          </a:p>
          <a:p>
            <a:r>
              <a:rPr lang="en-US" dirty="0" smtClean="0">
                <a:solidFill>
                  <a:schemeClr val="accent5"/>
                </a:solidFill>
              </a:rPr>
              <a:t>{</a:t>
            </a:r>
          </a:p>
          <a:p>
            <a:r>
              <a:rPr lang="en-US" dirty="0">
                <a:solidFill>
                  <a:schemeClr val="accent5"/>
                </a:solidFill>
              </a:rPr>
              <a:t>// block of code to be execute if the condition is true</a:t>
            </a:r>
          </a:p>
          <a:p>
            <a:endParaRPr lang="en-US" dirty="0" smtClean="0">
              <a:solidFill>
                <a:schemeClr val="accent5"/>
              </a:solidFill>
            </a:endParaRPr>
          </a:p>
          <a:p>
            <a:r>
              <a:rPr lang="en-US" dirty="0">
                <a:solidFill>
                  <a:schemeClr val="accent5"/>
                </a:solidFill>
              </a:rPr>
              <a:t>}</a:t>
            </a:r>
          </a:p>
        </p:txBody>
      </p:sp>
      <p:sp>
        <p:nvSpPr>
          <p:cNvPr id="5" name="TextBox 4"/>
          <p:cNvSpPr txBox="1"/>
          <p:nvPr/>
        </p:nvSpPr>
        <p:spPr>
          <a:xfrm>
            <a:off x="1802674" y="6202564"/>
            <a:ext cx="3435532" cy="369332"/>
          </a:xfrm>
          <a:prstGeom prst="rect">
            <a:avLst/>
          </a:prstGeom>
          <a:noFill/>
        </p:spPr>
        <p:txBody>
          <a:bodyPr wrap="square" rtlCol="0">
            <a:spAutoFit/>
          </a:bodyPr>
          <a:lstStyle/>
          <a:p>
            <a:endParaRPr lang="en-US" dirty="0"/>
          </a:p>
        </p:txBody>
      </p:sp>
      <p:sp>
        <p:nvSpPr>
          <p:cNvPr id="6"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42729"/>
                </a:solidFill>
                <a:effectLst/>
                <a:latin typeface="inherit"/>
              </a:rPr>
              <a:t>(if) ? then : else</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365760" y="6305050"/>
            <a:ext cx="8556171" cy="369332"/>
          </a:xfrm>
          <a:prstGeom prst="rect">
            <a:avLst/>
          </a:prstGeom>
        </p:spPr>
        <p:txBody>
          <a:bodyPr wrap="square">
            <a:spAutoFit/>
          </a:bodyPr>
          <a:lstStyle/>
          <a:p>
            <a:r>
              <a:rPr lang="en-US" b="1" dirty="0" smtClean="0"/>
              <a:t>Note: </a:t>
            </a:r>
            <a:r>
              <a:rPr lang="en-US" dirty="0" smtClean="0"/>
              <a:t>we can </a:t>
            </a:r>
            <a:r>
              <a:rPr lang="en-US" dirty="0" err="1" smtClean="0"/>
              <a:t>echieve</a:t>
            </a:r>
            <a:r>
              <a:rPr lang="en-US" dirty="0" smtClean="0"/>
              <a:t> if else by single line statement (Condition) </a:t>
            </a:r>
            <a:r>
              <a:rPr lang="en-US" dirty="0"/>
              <a:t>? then : else</a:t>
            </a:r>
          </a:p>
        </p:txBody>
      </p:sp>
    </p:spTree>
    <p:extLst>
      <p:ext uri="{BB962C8B-B14F-4D97-AF65-F5344CB8AC3E}">
        <p14:creationId xmlns:p14="http://schemas.microsoft.com/office/powerpoint/2010/main" val="2227954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2515" y="561091"/>
            <a:ext cx="3605349" cy="584775"/>
          </a:xfrm>
          <a:prstGeom prst="rect">
            <a:avLst/>
          </a:prstGeom>
          <a:noFill/>
        </p:spPr>
        <p:txBody>
          <a:bodyPr wrap="square" rtlCol="0">
            <a:spAutoFit/>
          </a:bodyPr>
          <a:lstStyle/>
          <a:p>
            <a:r>
              <a:rPr lang="en-US" sz="3200" dirty="0" smtClean="0"/>
              <a:t>Switch Statement</a:t>
            </a:r>
            <a:endParaRPr lang="en-US" sz="3200" dirty="0"/>
          </a:p>
        </p:txBody>
      </p:sp>
      <p:sp>
        <p:nvSpPr>
          <p:cNvPr id="6" name="Rectangle 3"/>
          <p:cNvSpPr>
            <a:spLocks noChangeArrowheads="1"/>
          </p:cNvSpPr>
          <p:nvPr/>
        </p:nvSpPr>
        <p:spPr bwMode="auto">
          <a:xfrm>
            <a:off x="522515" y="1145866"/>
            <a:ext cx="815122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Use the</a:t>
            </a:r>
            <a:r>
              <a:rPr kumimoji="0" lang="en-US" altLang="en-US" sz="1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smtClean="0">
                <a:ln>
                  <a:noFill/>
                </a:ln>
                <a:solidFill>
                  <a:srgbClr val="DC143C"/>
                </a:solidFill>
                <a:effectLst/>
                <a:latin typeface="Consolas" panose="020B0609020204030204" pitchFamily="49" charset="0"/>
                <a:ea typeface="Calibri" panose="020F0502020204030204" pitchFamily="34" charset="0"/>
                <a:cs typeface="Courier New" panose="02070309020205020404" pitchFamily="49" charset="0"/>
              </a:rPr>
              <a:t>switch</a:t>
            </a:r>
            <a:r>
              <a:rPr kumimoji="0" lang="en-US" altLang="en-US" sz="1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smtClean="0">
                <a:ln>
                  <a:noFill/>
                </a:ln>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statement to select one of many code blocks to be executed.</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7654835" y="1727351"/>
            <a:ext cx="3971108" cy="3693319"/>
          </a:xfrm>
          <a:prstGeom prst="rect">
            <a:avLst/>
          </a:prstGeom>
          <a:noFill/>
        </p:spPr>
        <p:txBody>
          <a:bodyPr wrap="square" rtlCol="0">
            <a:spAutoFit/>
          </a:bodyPr>
          <a:lstStyle/>
          <a:p>
            <a:r>
              <a:rPr lang="en-US" b="1" dirty="0" smtClean="0">
                <a:solidFill>
                  <a:schemeClr val="accent5"/>
                </a:solidFill>
              </a:rPr>
              <a:t>Syntax :</a:t>
            </a:r>
          </a:p>
          <a:p>
            <a:r>
              <a:rPr lang="en-US" dirty="0" smtClean="0">
                <a:solidFill>
                  <a:schemeClr val="accent5"/>
                </a:solidFill>
              </a:rPr>
              <a:t>switch(expression</a:t>
            </a:r>
            <a:r>
              <a:rPr lang="en-US" dirty="0">
                <a:solidFill>
                  <a:schemeClr val="accent5"/>
                </a:solidFill>
              </a:rPr>
              <a:t>) </a:t>
            </a:r>
          </a:p>
          <a:p>
            <a:r>
              <a:rPr lang="en-US" dirty="0">
                <a:solidFill>
                  <a:schemeClr val="accent5"/>
                </a:solidFill>
              </a:rPr>
              <a:t>{</a:t>
            </a:r>
          </a:p>
          <a:p>
            <a:r>
              <a:rPr lang="en-US" dirty="0">
                <a:solidFill>
                  <a:schemeClr val="accent5"/>
                </a:solidFill>
              </a:rPr>
              <a:t>  case x:</a:t>
            </a:r>
          </a:p>
          <a:p>
            <a:r>
              <a:rPr lang="en-US" dirty="0">
                <a:solidFill>
                  <a:schemeClr val="accent5"/>
                </a:solidFill>
              </a:rPr>
              <a:t>    // code block</a:t>
            </a:r>
          </a:p>
          <a:p>
            <a:r>
              <a:rPr lang="en-US" dirty="0">
                <a:solidFill>
                  <a:schemeClr val="accent5"/>
                </a:solidFill>
              </a:rPr>
              <a:t>    break;</a:t>
            </a:r>
          </a:p>
          <a:p>
            <a:r>
              <a:rPr lang="en-US" dirty="0">
                <a:solidFill>
                  <a:schemeClr val="accent5"/>
                </a:solidFill>
              </a:rPr>
              <a:t>  case y:</a:t>
            </a:r>
          </a:p>
          <a:p>
            <a:r>
              <a:rPr lang="en-US" dirty="0">
                <a:solidFill>
                  <a:schemeClr val="accent5"/>
                </a:solidFill>
              </a:rPr>
              <a:t>    // code block</a:t>
            </a:r>
          </a:p>
          <a:p>
            <a:r>
              <a:rPr lang="en-US" dirty="0">
                <a:solidFill>
                  <a:schemeClr val="accent5"/>
                </a:solidFill>
              </a:rPr>
              <a:t>    break;</a:t>
            </a:r>
          </a:p>
          <a:p>
            <a:r>
              <a:rPr lang="en-US" dirty="0">
                <a:solidFill>
                  <a:schemeClr val="accent5"/>
                </a:solidFill>
              </a:rPr>
              <a:t>  default:</a:t>
            </a:r>
          </a:p>
          <a:p>
            <a:r>
              <a:rPr lang="en-US" dirty="0">
                <a:solidFill>
                  <a:schemeClr val="accent5"/>
                </a:solidFill>
              </a:rPr>
              <a:t>    // code block</a:t>
            </a:r>
          </a:p>
          <a:p>
            <a:r>
              <a:rPr lang="en-US" dirty="0">
                <a:solidFill>
                  <a:schemeClr val="accent5"/>
                </a:solidFill>
              </a:rPr>
              <a:t>    break;</a:t>
            </a:r>
          </a:p>
          <a:p>
            <a:r>
              <a:rPr lang="en-US" dirty="0">
                <a:solidFill>
                  <a:schemeClr val="accent5"/>
                </a:solidFill>
              </a:rPr>
              <a:t>}</a:t>
            </a:r>
          </a:p>
        </p:txBody>
      </p:sp>
      <p:sp>
        <p:nvSpPr>
          <p:cNvPr id="9" name="TextBox 8"/>
          <p:cNvSpPr txBox="1"/>
          <p:nvPr/>
        </p:nvSpPr>
        <p:spPr>
          <a:xfrm>
            <a:off x="744583" y="2011681"/>
            <a:ext cx="634854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switch expression is evaluated </a:t>
            </a:r>
            <a:r>
              <a:rPr lang="en-US" dirty="0" smtClean="0"/>
              <a:t>once</a:t>
            </a:r>
          </a:p>
          <a:p>
            <a:endParaRPr lang="en-US" dirty="0"/>
          </a:p>
          <a:p>
            <a:pPr marL="285750" indent="-285750">
              <a:buFont typeface="Arial" panose="020B0604020202020204" pitchFamily="34" charset="0"/>
              <a:buChar char="•"/>
            </a:pPr>
            <a:r>
              <a:rPr lang="en-US" dirty="0"/>
              <a:t>The value of the expression is compared with the values of each </a:t>
            </a:r>
            <a:r>
              <a:rPr lang="en-US" dirty="0" smtClean="0"/>
              <a:t>case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a match, the associated block of code is </a:t>
            </a:r>
            <a:r>
              <a:rPr lang="en-US" dirty="0" smtClean="0"/>
              <a:t>executed</a:t>
            </a:r>
          </a:p>
          <a:p>
            <a:endParaRPr lang="en-US" dirty="0"/>
          </a:p>
          <a:p>
            <a:pPr marL="285750" indent="-285750">
              <a:buFont typeface="Arial" panose="020B0604020202020204" pitchFamily="34" charset="0"/>
              <a:buChar char="•"/>
            </a:pPr>
            <a:r>
              <a:rPr lang="en-US" dirty="0"/>
              <a:t>The break will helps to exit the </a:t>
            </a:r>
            <a:r>
              <a:rPr lang="en-US" dirty="0" smtClean="0"/>
              <a:t>block</a:t>
            </a:r>
          </a:p>
          <a:p>
            <a:endParaRPr lang="en-US" dirty="0"/>
          </a:p>
          <a:p>
            <a:pPr marL="285750" indent="-285750">
              <a:buFont typeface="Arial" panose="020B0604020202020204" pitchFamily="34" charset="0"/>
              <a:buChar char="•"/>
            </a:pPr>
            <a:r>
              <a:rPr lang="en-US" dirty="0"/>
              <a:t>The default </a:t>
            </a:r>
            <a:r>
              <a:rPr lang="en-US" dirty="0" smtClean="0"/>
              <a:t>block will execute </a:t>
            </a:r>
            <a:r>
              <a:rPr lang="en-US" dirty="0"/>
              <a:t>when no condition is </a:t>
            </a:r>
            <a:r>
              <a:rPr lang="en-US" dirty="0" smtClean="0"/>
              <a:t>satisfied.</a:t>
            </a:r>
            <a:endParaRPr lang="en-US" dirty="0"/>
          </a:p>
        </p:txBody>
      </p:sp>
      <p:sp>
        <p:nvSpPr>
          <p:cNvPr id="7" name="Rectangle 6"/>
          <p:cNvSpPr/>
          <p:nvPr/>
        </p:nvSpPr>
        <p:spPr>
          <a:xfrm>
            <a:off x="3853796" y="0"/>
            <a:ext cx="4093428" cy="584775"/>
          </a:xfrm>
          <a:prstGeom prst="rect">
            <a:avLst/>
          </a:prstGeom>
        </p:spPr>
        <p:txBody>
          <a:bodyPr wrap="none">
            <a:spAutoFit/>
          </a:bodyPr>
          <a:lstStyle/>
          <a:p>
            <a:r>
              <a:rPr lang="en-US" sz="3200" dirty="0" smtClean="0"/>
              <a:t>Conditional Statements</a:t>
            </a:r>
            <a:endParaRPr lang="en-US" sz="3200" dirty="0"/>
          </a:p>
        </p:txBody>
      </p:sp>
    </p:spTree>
    <p:extLst>
      <p:ext uri="{BB962C8B-B14F-4D97-AF65-F5344CB8AC3E}">
        <p14:creationId xmlns:p14="http://schemas.microsoft.com/office/powerpoint/2010/main" val="2920673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6024" y="498372"/>
            <a:ext cx="5068388" cy="5600000"/>
          </a:xfrm>
          <a:prstGeom prst="rect">
            <a:avLst/>
          </a:prstGeom>
        </p:spPr>
      </p:pic>
      <p:sp>
        <p:nvSpPr>
          <p:cNvPr id="3" name="TextBox 2"/>
          <p:cNvSpPr txBox="1"/>
          <p:nvPr/>
        </p:nvSpPr>
        <p:spPr>
          <a:xfrm>
            <a:off x="5996145" y="-39191"/>
            <a:ext cx="5973787" cy="7017306"/>
          </a:xfrm>
          <a:prstGeom prst="rect">
            <a:avLst/>
          </a:prstGeom>
          <a:noFill/>
        </p:spPr>
        <p:txBody>
          <a:bodyPr wrap="square" rtlCol="0">
            <a:spAutoFit/>
          </a:bodyPr>
          <a:lstStyle/>
          <a:p>
            <a:r>
              <a:rPr lang="en-US" dirty="0"/>
              <a:t>using System;</a:t>
            </a:r>
          </a:p>
          <a:p>
            <a:r>
              <a:rPr lang="en-US" dirty="0"/>
              <a:t>namespace </a:t>
            </a:r>
            <a:r>
              <a:rPr lang="en-US" dirty="0" err="1"/>
              <a:t>Tutlane</a:t>
            </a:r>
            <a:endParaRPr lang="en-US" dirty="0"/>
          </a:p>
          <a:p>
            <a:r>
              <a:rPr lang="en-US" dirty="0"/>
              <a:t>{</a:t>
            </a:r>
          </a:p>
          <a:p>
            <a:r>
              <a:rPr lang="en-US" dirty="0"/>
              <a:t>    class Program</a:t>
            </a:r>
          </a:p>
          <a:p>
            <a:r>
              <a:rPr lang="en-US" dirty="0"/>
              <a:t>    {</a:t>
            </a:r>
          </a:p>
          <a:p>
            <a:r>
              <a:rPr lang="en-US" dirty="0"/>
              <a:t>        static void Main(string[] </a:t>
            </a:r>
            <a:r>
              <a:rPr lang="en-US" dirty="0" err="1"/>
              <a:t>args</a:t>
            </a:r>
            <a:r>
              <a:rPr lang="en-US" dirty="0"/>
              <a:t>)</a:t>
            </a:r>
          </a:p>
          <a:p>
            <a:r>
              <a:rPr lang="en-US" dirty="0"/>
              <a:t>        {</a:t>
            </a:r>
          </a:p>
          <a:p>
            <a:r>
              <a:rPr lang="en-US" dirty="0"/>
              <a:t>            int x = 20;</a:t>
            </a:r>
          </a:p>
          <a:p>
            <a:r>
              <a:rPr lang="en-US" dirty="0"/>
              <a:t>            switch (x)</a:t>
            </a:r>
          </a:p>
          <a:p>
            <a:r>
              <a:rPr lang="en-US" dirty="0"/>
              <a:t>            {</a:t>
            </a:r>
          </a:p>
          <a:p>
            <a:r>
              <a:rPr lang="en-US" dirty="0"/>
              <a:t>                case 10:</a:t>
            </a:r>
          </a:p>
          <a:p>
            <a:r>
              <a:rPr lang="en-US" dirty="0"/>
              <a:t>                    </a:t>
            </a:r>
            <a:r>
              <a:rPr lang="en-US" dirty="0" err="1"/>
              <a:t>Console.WriteLine</a:t>
            </a:r>
            <a:r>
              <a:rPr lang="en-US" dirty="0"/>
              <a:t>("x value is 10");</a:t>
            </a:r>
          </a:p>
          <a:p>
            <a:r>
              <a:rPr lang="en-US" dirty="0"/>
              <a:t>                    break;</a:t>
            </a:r>
          </a:p>
          <a:p>
            <a:r>
              <a:rPr lang="en-US" dirty="0"/>
              <a:t>                case 15:</a:t>
            </a:r>
          </a:p>
          <a:p>
            <a:r>
              <a:rPr lang="en-US" dirty="0"/>
              <a:t>                   </a:t>
            </a:r>
            <a:r>
              <a:rPr lang="en-US" dirty="0" err="1"/>
              <a:t>Console.WriteLine</a:t>
            </a:r>
            <a:r>
              <a:rPr lang="en-US" dirty="0"/>
              <a:t>("x value is 15");</a:t>
            </a:r>
          </a:p>
          <a:p>
            <a:r>
              <a:rPr lang="en-US" dirty="0"/>
              <a:t>                   break;</a:t>
            </a:r>
          </a:p>
          <a:p>
            <a:r>
              <a:rPr lang="en-US" dirty="0" smtClean="0"/>
              <a:t>         default</a:t>
            </a:r>
            <a:r>
              <a:rPr lang="en-US" dirty="0"/>
              <a:t>:</a:t>
            </a:r>
          </a:p>
          <a:p>
            <a:r>
              <a:rPr lang="en-US" dirty="0"/>
              <a:t>                    </a:t>
            </a:r>
            <a:r>
              <a:rPr lang="en-US" dirty="0" err="1"/>
              <a:t>Console.WriteLine</a:t>
            </a:r>
            <a:r>
              <a:rPr lang="en-US" dirty="0"/>
              <a:t>("Not Known");</a:t>
            </a:r>
          </a:p>
          <a:p>
            <a:r>
              <a:rPr lang="en-US" dirty="0"/>
              <a:t>                    break;</a:t>
            </a:r>
          </a:p>
          <a:p>
            <a:r>
              <a:rPr lang="en-US" dirty="0" smtClean="0"/>
              <a:t>            </a:t>
            </a:r>
            <a:r>
              <a:rPr lang="en-US" dirty="0"/>
              <a:t>}</a:t>
            </a:r>
          </a:p>
          <a:p>
            <a:r>
              <a:rPr lang="en-US" dirty="0" smtClean="0"/>
              <a:t>            </a:t>
            </a:r>
            <a:r>
              <a:rPr lang="en-US" dirty="0" err="1"/>
              <a:t>Console.WriteLine</a:t>
            </a:r>
            <a:r>
              <a:rPr lang="en-US" dirty="0"/>
              <a:t>("Press Enter Key to Exit..");</a:t>
            </a:r>
          </a:p>
          <a:p>
            <a:r>
              <a:rPr lang="en-US" dirty="0"/>
              <a:t>            </a:t>
            </a:r>
            <a:r>
              <a:rPr lang="en-US" dirty="0" err="1"/>
              <a:t>Console.ReadLine</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10990410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8308" y="483326"/>
            <a:ext cx="4232365" cy="584775"/>
          </a:xfrm>
          <a:prstGeom prst="rect">
            <a:avLst/>
          </a:prstGeom>
          <a:noFill/>
        </p:spPr>
        <p:txBody>
          <a:bodyPr wrap="square" rtlCol="0">
            <a:spAutoFit/>
          </a:bodyPr>
          <a:lstStyle/>
          <a:p>
            <a:r>
              <a:rPr lang="en-US" sz="3200" dirty="0" smtClean="0"/>
              <a:t>While /Do While Loop</a:t>
            </a:r>
            <a:endParaRPr lang="en-US" sz="3200" dirty="0"/>
          </a:p>
        </p:txBody>
      </p:sp>
      <p:sp>
        <p:nvSpPr>
          <p:cNvPr id="3" name="TextBox 2"/>
          <p:cNvSpPr txBox="1"/>
          <p:nvPr/>
        </p:nvSpPr>
        <p:spPr>
          <a:xfrm>
            <a:off x="849086" y="1463041"/>
            <a:ext cx="8360228" cy="369332"/>
          </a:xfrm>
          <a:prstGeom prst="rect">
            <a:avLst/>
          </a:prstGeom>
          <a:noFill/>
        </p:spPr>
        <p:txBody>
          <a:bodyPr wrap="square" rtlCol="0">
            <a:spAutoFit/>
          </a:bodyPr>
          <a:lstStyle/>
          <a:p>
            <a:r>
              <a:rPr lang="en-US" dirty="0"/>
              <a:t>The while loop loops through a block of code as long as a specified condition is True</a:t>
            </a:r>
          </a:p>
        </p:txBody>
      </p:sp>
      <p:sp>
        <p:nvSpPr>
          <p:cNvPr id="4" name="TextBox 3"/>
          <p:cNvSpPr txBox="1"/>
          <p:nvPr/>
        </p:nvSpPr>
        <p:spPr>
          <a:xfrm>
            <a:off x="849086" y="2174685"/>
            <a:ext cx="3918857" cy="1477328"/>
          </a:xfrm>
          <a:prstGeom prst="rect">
            <a:avLst/>
          </a:prstGeom>
          <a:noFill/>
        </p:spPr>
        <p:txBody>
          <a:bodyPr wrap="square" rtlCol="0">
            <a:spAutoFit/>
          </a:bodyPr>
          <a:lstStyle/>
          <a:p>
            <a:r>
              <a:rPr lang="en-US" b="1" dirty="0" smtClean="0">
                <a:solidFill>
                  <a:schemeClr val="accent5"/>
                </a:solidFill>
              </a:rPr>
              <a:t>Syntax:</a:t>
            </a:r>
          </a:p>
          <a:p>
            <a:r>
              <a:rPr lang="en-US" dirty="0" smtClean="0">
                <a:solidFill>
                  <a:schemeClr val="accent5"/>
                </a:solidFill>
              </a:rPr>
              <a:t>while </a:t>
            </a:r>
            <a:r>
              <a:rPr lang="en-US" dirty="0">
                <a:solidFill>
                  <a:schemeClr val="accent5"/>
                </a:solidFill>
              </a:rPr>
              <a:t>(condition) </a:t>
            </a:r>
          </a:p>
          <a:p>
            <a:r>
              <a:rPr lang="en-US" dirty="0">
                <a:solidFill>
                  <a:schemeClr val="accent5"/>
                </a:solidFill>
              </a:rPr>
              <a:t>{</a:t>
            </a:r>
          </a:p>
          <a:p>
            <a:r>
              <a:rPr lang="en-US" dirty="0">
                <a:solidFill>
                  <a:schemeClr val="accent5"/>
                </a:solidFill>
              </a:rPr>
              <a:t>  // code block to be executed</a:t>
            </a:r>
          </a:p>
          <a:p>
            <a:r>
              <a:rPr lang="en-US" dirty="0">
                <a:solidFill>
                  <a:schemeClr val="accent5"/>
                </a:solidFill>
              </a:rPr>
              <a:t>}</a:t>
            </a:r>
          </a:p>
        </p:txBody>
      </p:sp>
      <p:sp>
        <p:nvSpPr>
          <p:cNvPr id="5" name="TextBox 4"/>
          <p:cNvSpPr txBox="1"/>
          <p:nvPr/>
        </p:nvSpPr>
        <p:spPr>
          <a:xfrm>
            <a:off x="6570617" y="2109371"/>
            <a:ext cx="3762103" cy="1754326"/>
          </a:xfrm>
          <a:prstGeom prst="rect">
            <a:avLst/>
          </a:prstGeom>
          <a:noFill/>
        </p:spPr>
        <p:txBody>
          <a:bodyPr wrap="square" rtlCol="0">
            <a:spAutoFit/>
          </a:bodyPr>
          <a:lstStyle/>
          <a:p>
            <a:r>
              <a:rPr lang="nn-NO" dirty="0"/>
              <a:t>int i = 0;</a:t>
            </a:r>
          </a:p>
          <a:p>
            <a:r>
              <a:rPr lang="nn-NO" dirty="0"/>
              <a:t>while (i &lt; </a:t>
            </a:r>
            <a:r>
              <a:rPr lang="nn-NO" dirty="0" smtClean="0"/>
              <a:t>50) </a:t>
            </a:r>
            <a:endParaRPr lang="nn-NO" dirty="0"/>
          </a:p>
          <a:p>
            <a:r>
              <a:rPr lang="nn-NO" dirty="0"/>
              <a:t>{</a:t>
            </a:r>
          </a:p>
          <a:p>
            <a:r>
              <a:rPr lang="nn-NO" dirty="0"/>
              <a:t>  Console.WriteLine(i);</a:t>
            </a:r>
          </a:p>
          <a:p>
            <a:r>
              <a:rPr lang="nn-NO" dirty="0"/>
              <a:t>  i++;</a:t>
            </a:r>
          </a:p>
          <a:p>
            <a:r>
              <a:rPr lang="nn-NO" dirty="0"/>
              <a:t>}</a:t>
            </a:r>
            <a:endParaRPr lang="en-US" dirty="0"/>
          </a:p>
        </p:txBody>
      </p:sp>
      <p:sp>
        <p:nvSpPr>
          <p:cNvPr id="6" name="TextBox 5"/>
          <p:cNvSpPr txBox="1"/>
          <p:nvPr/>
        </p:nvSpPr>
        <p:spPr>
          <a:xfrm>
            <a:off x="731520" y="4608841"/>
            <a:ext cx="3592286" cy="1754326"/>
          </a:xfrm>
          <a:prstGeom prst="rect">
            <a:avLst/>
          </a:prstGeom>
          <a:noFill/>
        </p:spPr>
        <p:txBody>
          <a:bodyPr wrap="square" rtlCol="0">
            <a:spAutoFit/>
          </a:bodyPr>
          <a:lstStyle/>
          <a:p>
            <a:r>
              <a:rPr lang="en-US" b="1" dirty="0" smtClean="0">
                <a:solidFill>
                  <a:schemeClr val="accent5"/>
                </a:solidFill>
              </a:rPr>
              <a:t>Syntax:</a:t>
            </a:r>
          </a:p>
          <a:p>
            <a:r>
              <a:rPr lang="en-US" dirty="0" smtClean="0">
                <a:solidFill>
                  <a:schemeClr val="accent5"/>
                </a:solidFill>
              </a:rPr>
              <a:t>do </a:t>
            </a:r>
            <a:endParaRPr lang="en-US" dirty="0">
              <a:solidFill>
                <a:schemeClr val="accent5"/>
              </a:solidFill>
            </a:endParaRPr>
          </a:p>
          <a:p>
            <a:r>
              <a:rPr lang="en-US" dirty="0">
                <a:solidFill>
                  <a:schemeClr val="accent5"/>
                </a:solidFill>
              </a:rPr>
              <a:t>{</a:t>
            </a:r>
          </a:p>
          <a:p>
            <a:r>
              <a:rPr lang="en-US" dirty="0">
                <a:solidFill>
                  <a:schemeClr val="accent5"/>
                </a:solidFill>
              </a:rPr>
              <a:t>  // code block to be executed</a:t>
            </a:r>
          </a:p>
          <a:p>
            <a:r>
              <a:rPr lang="en-US" dirty="0">
                <a:solidFill>
                  <a:schemeClr val="accent5"/>
                </a:solidFill>
              </a:rPr>
              <a:t>}</a:t>
            </a:r>
          </a:p>
          <a:p>
            <a:r>
              <a:rPr lang="en-US" dirty="0">
                <a:solidFill>
                  <a:schemeClr val="accent5"/>
                </a:solidFill>
              </a:rPr>
              <a:t>while (condition);</a:t>
            </a:r>
          </a:p>
        </p:txBody>
      </p:sp>
      <p:sp>
        <p:nvSpPr>
          <p:cNvPr id="7" name="TextBox 6"/>
          <p:cNvSpPr txBox="1"/>
          <p:nvPr/>
        </p:nvSpPr>
        <p:spPr>
          <a:xfrm>
            <a:off x="731520" y="3994325"/>
            <a:ext cx="10136777" cy="646331"/>
          </a:xfrm>
          <a:prstGeom prst="rect">
            <a:avLst/>
          </a:prstGeom>
          <a:noFill/>
        </p:spPr>
        <p:txBody>
          <a:bodyPr wrap="square" rtlCol="0">
            <a:spAutoFit/>
          </a:bodyPr>
          <a:lstStyle/>
          <a:p>
            <a:r>
              <a:rPr lang="en-US" dirty="0"/>
              <a:t>This loop will execute the code block once, before checking if the condition is true, then it will repeat the loop as long as the condition is true.</a:t>
            </a:r>
          </a:p>
        </p:txBody>
      </p:sp>
      <p:sp>
        <p:nvSpPr>
          <p:cNvPr id="8" name="TextBox 7"/>
          <p:cNvSpPr txBox="1"/>
          <p:nvPr/>
        </p:nvSpPr>
        <p:spPr>
          <a:xfrm>
            <a:off x="6544490" y="4470341"/>
            <a:ext cx="2638697" cy="2031325"/>
          </a:xfrm>
          <a:prstGeom prst="rect">
            <a:avLst/>
          </a:prstGeom>
          <a:noFill/>
        </p:spPr>
        <p:txBody>
          <a:bodyPr wrap="square" rtlCol="0">
            <a:spAutoFit/>
          </a:bodyPr>
          <a:lstStyle/>
          <a:p>
            <a:r>
              <a:rPr lang="en-US" dirty="0"/>
              <a:t>int </a:t>
            </a:r>
            <a:r>
              <a:rPr lang="en-US" dirty="0" err="1"/>
              <a:t>i</a:t>
            </a:r>
            <a:r>
              <a:rPr lang="en-US" dirty="0"/>
              <a:t> = 0;</a:t>
            </a:r>
          </a:p>
          <a:p>
            <a:r>
              <a:rPr lang="en-US" dirty="0"/>
              <a:t>do </a:t>
            </a:r>
          </a:p>
          <a:p>
            <a:r>
              <a:rPr lang="en-US" dirty="0"/>
              <a:t>{</a:t>
            </a:r>
          </a:p>
          <a:p>
            <a:r>
              <a:rPr lang="en-US" dirty="0"/>
              <a:t>  </a:t>
            </a:r>
            <a:r>
              <a:rPr lang="en-US" dirty="0" err="1"/>
              <a:t>Console.WriteLine</a:t>
            </a:r>
            <a:r>
              <a:rPr lang="en-US" dirty="0"/>
              <a:t>(</a:t>
            </a:r>
            <a:r>
              <a:rPr lang="en-US" dirty="0" err="1"/>
              <a:t>i</a:t>
            </a:r>
            <a:r>
              <a:rPr lang="en-US" dirty="0"/>
              <a:t>);</a:t>
            </a:r>
          </a:p>
          <a:p>
            <a:r>
              <a:rPr lang="en-US" dirty="0"/>
              <a:t>  </a:t>
            </a:r>
            <a:r>
              <a:rPr lang="en-US" dirty="0" err="1"/>
              <a:t>i</a:t>
            </a:r>
            <a:r>
              <a:rPr lang="en-US" dirty="0"/>
              <a:t>++;</a:t>
            </a:r>
          </a:p>
          <a:p>
            <a:r>
              <a:rPr lang="en-US" dirty="0"/>
              <a:t>}</a:t>
            </a:r>
          </a:p>
          <a:p>
            <a:r>
              <a:rPr lang="en-US" dirty="0"/>
              <a:t>while (</a:t>
            </a:r>
            <a:r>
              <a:rPr lang="en-US" dirty="0" err="1"/>
              <a:t>i</a:t>
            </a:r>
            <a:r>
              <a:rPr lang="en-US" dirty="0"/>
              <a:t> &lt; </a:t>
            </a:r>
            <a:r>
              <a:rPr lang="en-US" dirty="0" smtClean="0"/>
              <a:t>50);</a:t>
            </a:r>
            <a:endParaRPr lang="en-US" dirty="0"/>
          </a:p>
        </p:txBody>
      </p:sp>
    </p:spTree>
    <p:extLst>
      <p:ext uri="{BB962C8B-B14F-4D97-AF65-F5344CB8AC3E}">
        <p14:creationId xmlns:p14="http://schemas.microsoft.com/office/powerpoint/2010/main" val="1978635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5063" y="130629"/>
            <a:ext cx="2262992" cy="584775"/>
          </a:xfrm>
          <a:prstGeom prst="rect">
            <a:avLst/>
          </a:prstGeom>
          <a:noFill/>
        </p:spPr>
        <p:txBody>
          <a:bodyPr wrap="none" rtlCol="0">
            <a:spAutoFit/>
          </a:bodyPr>
          <a:lstStyle/>
          <a:p>
            <a:r>
              <a:rPr lang="en-US" sz="3200" dirty="0" smtClean="0"/>
              <a:t>Introduction</a:t>
            </a:r>
            <a:endParaRPr lang="en-US" sz="3200" dirty="0"/>
          </a:p>
        </p:txBody>
      </p:sp>
      <p:sp>
        <p:nvSpPr>
          <p:cNvPr id="4" name="TextBox 3"/>
          <p:cNvSpPr txBox="1"/>
          <p:nvPr/>
        </p:nvSpPr>
        <p:spPr>
          <a:xfrm>
            <a:off x="352697" y="849085"/>
            <a:ext cx="11443063" cy="4801314"/>
          </a:xfrm>
          <a:prstGeom prst="rect">
            <a:avLst/>
          </a:prstGeom>
          <a:noFill/>
        </p:spPr>
        <p:txBody>
          <a:bodyPr wrap="square" rtlCol="0">
            <a:spAutoFit/>
          </a:bodyPr>
          <a:lstStyle/>
          <a:p>
            <a:r>
              <a:rPr lang="en-US" b="1" dirty="0"/>
              <a:t>Microsoft Visual Studio</a:t>
            </a:r>
            <a:r>
              <a:rPr lang="en-US" dirty="0"/>
              <a:t> is an integrated development environment (IDE) from Microsoft. </a:t>
            </a:r>
          </a:p>
          <a:p>
            <a:r>
              <a:rPr lang="en-US" dirty="0"/>
              <a:t>It is used to develop computer programs, as well </a:t>
            </a:r>
            <a:r>
              <a:rPr lang="en-US" dirty="0" smtClean="0"/>
              <a:t>as</a:t>
            </a:r>
          </a:p>
          <a:p>
            <a:endParaRPr lang="en-US" dirty="0"/>
          </a:p>
          <a:p>
            <a:pPr marL="342900" indent="-342900">
              <a:buFont typeface="+mj-lt"/>
              <a:buAutoNum type="arabicPeriod"/>
            </a:pPr>
            <a:r>
              <a:rPr lang="en-US" dirty="0" smtClean="0"/>
              <a:t>Console Application</a:t>
            </a:r>
          </a:p>
          <a:p>
            <a:pPr marL="342900" indent="-342900">
              <a:buFont typeface="+mj-lt"/>
              <a:buAutoNum type="arabicPeriod"/>
            </a:pPr>
            <a:r>
              <a:rPr lang="en-US" dirty="0" smtClean="0"/>
              <a:t>Websites,</a:t>
            </a:r>
          </a:p>
          <a:p>
            <a:pPr marL="342900" indent="-342900">
              <a:buFont typeface="+mj-lt"/>
              <a:buAutoNum type="arabicPeriod"/>
            </a:pPr>
            <a:r>
              <a:rPr lang="en-US" dirty="0" smtClean="0"/>
              <a:t>Web apps, </a:t>
            </a:r>
          </a:p>
          <a:p>
            <a:pPr marL="342900" indent="-342900">
              <a:buFont typeface="+mj-lt"/>
              <a:buAutoNum type="arabicPeriod"/>
            </a:pPr>
            <a:r>
              <a:rPr lang="en-US" dirty="0" smtClean="0"/>
              <a:t>Web services</a:t>
            </a:r>
          </a:p>
          <a:p>
            <a:pPr marL="342900" indent="-342900">
              <a:buFont typeface="+mj-lt"/>
              <a:buAutoNum type="arabicPeriod"/>
            </a:pPr>
            <a:r>
              <a:rPr lang="en-US" dirty="0" smtClean="0"/>
              <a:t>Mobile apps. </a:t>
            </a:r>
          </a:p>
          <a:p>
            <a:r>
              <a:rPr lang="en-US" dirty="0"/>
              <a:t> </a:t>
            </a:r>
          </a:p>
          <a:p>
            <a:r>
              <a:rPr lang="en-US" dirty="0"/>
              <a:t>Visual Studio supports 36 different programming languages and allows the code editor and debugger to support (to varying degrees) nearly any programming language, provided a language-specific service exists. Built-in languages include </a:t>
            </a:r>
          </a:p>
          <a:p>
            <a:r>
              <a:rPr lang="en-US" dirty="0" smtClean="0"/>
              <a:t>C</a:t>
            </a:r>
            <a:r>
              <a:rPr lang="en-US" dirty="0"/>
              <a:t>++, </a:t>
            </a:r>
            <a:r>
              <a:rPr lang="en-US" dirty="0" smtClean="0"/>
              <a:t>Visual </a:t>
            </a:r>
            <a:r>
              <a:rPr lang="en-US" dirty="0"/>
              <a:t>Basic .NET, C#, F</a:t>
            </a:r>
            <a:r>
              <a:rPr lang="en-US" dirty="0" smtClean="0"/>
              <a:t>#, JavaScript</a:t>
            </a:r>
            <a:r>
              <a:rPr lang="en-US" dirty="0"/>
              <a:t>, </a:t>
            </a:r>
            <a:r>
              <a:rPr lang="en-US" dirty="0" smtClean="0"/>
              <a:t>Type Script</a:t>
            </a:r>
            <a:r>
              <a:rPr lang="en-US" dirty="0"/>
              <a:t>, XML, XSLT, HTML, and CSS. Support for other languages such as Python,Ruby, Node.js.</a:t>
            </a:r>
          </a:p>
          <a:p>
            <a:endParaRPr lang="en-US" dirty="0"/>
          </a:p>
          <a:p>
            <a:r>
              <a:rPr lang="en-US" dirty="0" smtClean="0"/>
              <a:t>N</a:t>
            </a:r>
            <a:r>
              <a:rPr lang="en-US" b="1" dirty="0" smtClean="0"/>
              <a:t>ote</a:t>
            </a:r>
            <a:r>
              <a:rPr lang="en-US" dirty="0" smtClean="0"/>
              <a:t>: Community </a:t>
            </a:r>
            <a:r>
              <a:rPr lang="en-US" dirty="0"/>
              <a:t>edition is "Free, fully-featured IDE for students, open-source and individual developers</a:t>
            </a:r>
          </a:p>
          <a:p>
            <a:endParaRPr lang="en-US" dirty="0"/>
          </a:p>
        </p:txBody>
      </p:sp>
    </p:spTree>
    <p:extLst>
      <p:ext uri="{BB962C8B-B14F-4D97-AF65-F5344CB8AC3E}">
        <p14:creationId xmlns:p14="http://schemas.microsoft.com/office/powerpoint/2010/main" val="2847073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4735285" y="548640"/>
            <a:ext cx="1861458" cy="584775"/>
          </a:xfrm>
          <a:prstGeom prst="rect">
            <a:avLst/>
          </a:prstGeom>
          <a:noFill/>
        </p:spPr>
        <p:txBody>
          <a:bodyPr wrap="square" rtlCol="0">
            <a:spAutoFit/>
          </a:bodyPr>
          <a:lstStyle/>
          <a:p>
            <a:r>
              <a:rPr lang="en-US" sz="3200" dirty="0" smtClean="0"/>
              <a:t>For Loop</a:t>
            </a:r>
            <a:endParaRPr lang="en-US" sz="3200" dirty="0"/>
          </a:p>
        </p:txBody>
      </p:sp>
      <p:sp>
        <p:nvSpPr>
          <p:cNvPr id="3" name="TextBox 2"/>
          <p:cNvSpPr txBox="1"/>
          <p:nvPr/>
        </p:nvSpPr>
        <p:spPr>
          <a:xfrm>
            <a:off x="858882" y="1240971"/>
            <a:ext cx="9614263" cy="646331"/>
          </a:xfrm>
          <a:prstGeom prst="rect">
            <a:avLst/>
          </a:prstGeom>
          <a:noFill/>
        </p:spPr>
        <p:txBody>
          <a:bodyPr wrap="square" rtlCol="0">
            <a:spAutoFit/>
          </a:bodyPr>
          <a:lstStyle/>
          <a:p>
            <a:r>
              <a:rPr lang="en-US" dirty="0"/>
              <a:t>When you know exactly how many times you want to loop through a block of code, use the for loop instead of a while loop</a:t>
            </a:r>
          </a:p>
        </p:txBody>
      </p:sp>
      <p:sp>
        <p:nvSpPr>
          <p:cNvPr id="4" name="TextBox 3"/>
          <p:cNvSpPr txBox="1"/>
          <p:nvPr/>
        </p:nvSpPr>
        <p:spPr>
          <a:xfrm>
            <a:off x="858883" y="2299064"/>
            <a:ext cx="551579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Statement 1 is executed (one time) before the execution of the code block.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Statement 2 defines the condition for executing the code block.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Statement 3 is executed (every time) after the code block has been executed.</a:t>
            </a:r>
          </a:p>
        </p:txBody>
      </p:sp>
      <p:sp>
        <p:nvSpPr>
          <p:cNvPr id="5" name="TextBox 4"/>
          <p:cNvSpPr txBox="1"/>
          <p:nvPr/>
        </p:nvSpPr>
        <p:spPr>
          <a:xfrm>
            <a:off x="6792687" y="1975898"/>
            <a:ext cx="4911634" cy="1477328"/>
          </a:xfrm>
          <a:prstGeom prst="rect">
            <a:avLst/>
          </a:prstGeom>
          <a:noFill/>
        </p:spPr>
        <p:txBody>
          <a:bodyPr wrap="square" rtlCol="0">
            <a:spAutoFit/>
          </a:bodyPr>
          <a:lstStyle/>
          <a:p>
            <a:r>
              <a:rPr lang="en-US" b="1" dirty="0" smtClean="0">
                <a:solidFill>
                  <a:schemeClr val="accent5"/>
                </a:solidFill>
              </a:rPr>
              <a:t>Syntax:</a:t>
            </a:r>
          </a:p>
          <a:p>
            <a:r>
              <a:rPr lang="en-US" dirty="0" smtClean="0">
                <a:solidFill>
                  <a:schemeClr val="accent5"/>
                </a:solidFill>
              </a:rPr>
              <a:t>for </a:t>
            </a:r>
            <a:r>
              <a:rPr lang="en-US" dirty="0">
                <a:solidFill>
                  <a:schemeClr val="accent5"/>
                </a:solidFill>
              </a:rPr>
              <a:t>(statement 1; statement 2; statement 3) </a:t>
            </a:r>
          </a:p>
          <a:p>
            <a:r>
              <a:rPr lang="en-US" dirty="0">
                <a:solidFill>
                  <a:schemeClr val="accent5"/>
                </a:solidFill>
              </a:rPr>
              <a:t>{</a:t>
            </a:r>
          </a:p>
          <a:p>
            <a:r>
              <a:rPr lang="en-US" dirty="0">
                <a:solidFill>
                  <a:schemeClr val="accent5"/>
                </a:solidFill>
              </a:rPr>
              <a:t>  // code block to be executed</a:t>
            </a:r>
          </a:p>
          <a:p>
            <a:r>
              <a:rPr lang="en-US" dirty="0">
                <a:solidFill>
                  <a:schemeClr val="accent5"/>
                </a:solidFill>
              </a:rPr>
              <a:t>}</a:t>
            </a:r>
          </a:p>
        </p:txBody>
      </p:sp>
      <p:sp>
        <p:nvSpPr>
          <p:cNvPr id="6" name="TextBox 5"/>
          <p:cNvSpPr txBox="1"/>
          <p:nvPr/>
        </p:nvSpPr>
        <p:spPr>
          <a:xfrm>
            <a:off x="6792687" y="4062549"/>
            <a:ext cx="3918856" cy="1200329"/>
          </a:xfrm>
          <a:prstGeom prst="rect">
            <a:avLst/>
          </a:prstGeom>
          <a:noFill/>
        </p:spPr>
        <p:txBody>
          <a:bodyPr wrap="square" rtlCol="0">
            <a:spAutoFit/>
          </a:bodyPr>
          <a:lstStyle/>
          <a:p>
            <a:r>
              <a:rPr lang="nn-NO" dirty="0"/>
              <a:t>for (int i = 0; i &lt; </a:t>
            </a:r>
            <a:r>
              <a:rPr lang="nn-NO" dirty="0" smtClean="0"/>
              <a:t>50; </a:t>
            </a:r>
            <a:r>
              <a:rPr lang="nn-NO" dirty="0"/>
              <a:t>i++) </a:t>
            </a:r>
          </a:p>
          <a:p>
            <a:r>
              <a:rPr lang="nn-NO" dirty="0"/>
              <a:t>{</a:t>
            </a:r>
          </a:p>
          <a:p>
            <a:r>
              <a:rPr lang="nn-NO" dirty="0"/>
              <a:t>  Console.WriteLine(i);</a:t>
            </a:r>
          </a:p>
          <a:p>
            <a:r>
              <a:rPr lang="nn-NO" dirty="0"/>
              <a:t>}</a:t>
            </a:r>
            <a:endParaRPr lang="en-US" dirty="0"/>
          </a:p>
        </p:txBody>
      </p:sp>
    </p:spTree>
    <p:extLst>
      <p:ext uri="{BB962C8B-B14F-4D97-AF65-F5344CB8AC3E}">
        <p14:creationId xmlns:p14="http://schemas.microsoft.com/office/powerpoint/2010/main" val="2009923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 for loop flow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32" y="476476"/>
            <a:ext cx="4448175" cy="48672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673635" y="957837"/>
            <a:ext cx="6095999" cy="4247317"/>
          </a:xfrm>
          <a:prstGeom prst="rect">
            <a:avLst/>
          </a:prstGeom>
        </p:spPr>
        <p:txBody>
          <a:bodyPr wrap="square">
            <a:spAutoFit/>
          </a:bodyPr>
          <a:lstStyle/>
          <a:p>
            <a:r>
              <a:rPr lang="en-US" dirty="0"/>
              <a:t>using System;</a:t>
            </a:r>
          </a:p>
          <a:p>
            <a:endParaRPr lang="en-US" dirty="0"/>
          </a:p>
          <a:p>
            <a:r>
              <a:rPr lang="en-US" dirty="0"/>
              <a:t>namespace Loop</a:t>
            </a:r>
          </a:p>
          <a:p>
            <a:r>
              <a:rPr lang="en-US" dirty="0"/>
              <a:t>{</a:t>
            </a:r>
          </a:p>
          <a:p>
            <a:r>
              <a:rPr lang="en-US" dirty="0"/>
              <a:t>	class </a:t>
            </a:r>
            <a:r>
              <a:rPr lang="en-US" dirty="0" err="1"/>
              <a:t>ForLoop</a:t>
            </a:r>
            <a:endParaRPr lang="en-US" dirty="0"/>
          </a:p>
          <a:p>
            <a:r>
              <a:rPr lang="en-US" dirty="0"/>
              <a:t>	{</a:t>
            </a:r>
          </a:p>
          <a:p>
            <a:r>
              <a:rPr lang="en-US" dirty="0"/>
              <a:t>		public static void Main(string[] </a:t>
            </a:r>
            <a:r>
              <a:rPr lang="en-US" dirty="0" err="1"/>
              <a:t>args</a:t>
            </a:r>
            <a:r>
              <a:rPr lang="en-US" dirty="0"/>
              <a:t>)</a:t>
            </a:r>
          </a:p>
          <a:p>
            <a:r>
              <a:rPr lang="en-US" dirty="0"/>
              <a:t>		{</a:t>
            </a:r>
          </a:p>
          <a:p>
            <a:r>
              <a:rPr lang="en-US" dirty="0"/>
              <a:t>			for (int </a:t>
            </a:r>
            <a:r>
              <a:rPr lang="en-US" dirty="0" err="1"/>
              <a:t>i</a:t>
            </a:r>
            <a:r>
              <a:rPr lang="en-US" dirty="0"/>
              <a:t>=1; </a:t>
            </a:r>
            <a:r>
              <a:rPr lang="en-US" dirty="0" err="1"/>
              <a:t>i</a:t>
            </a:r>
            <a:r>
              <a:rPr lang="en-US" dirty="0"/>
              <a:t>&lt;=</a:t>
            </a:r>
            <a:r>
              <a:rPr lang="en-US" dirty="0" smtClean="0"/>
              <a:t>50; </a:t>
            </a:r>
            <a:r>
              <a:rPr lang="en-US" dirty="0" err="1"/>
              <a:t>i</a:t>
            </a:r>
            <a:r>
              <a:rPr lang="en-US" dirty="0"/>
              <a:t>++)</a:t>
            </a:r>
          </a:p>
          <a:p>
            <a:r>
              <a:rPr lang="en-US" dirty="0"/>
              <a:t>			{</a:t>
            </a:r>
          </a:p>
          <a:p>
            <a:r>
              <a:rPr lang="en-US" dirty="0"/>
              <a:t>	</a:t>
            </a:r>
            <a:r>
              <a:rPr lang="en-US" dirty="0" err="1" smtClean="0"/>
              <a:t>Console.WriteLine</a:t>
            </a:r>
            <a:r>
              <a:rPr lang="en-US" dirty="0"/>
              <a:t>("C# For Loop: Iteration {0}", </a:t>
            </a:r>
            <a:r>
              <a:rPr lang="en-US" dirty="0" err="1"/>
              <a:t>i</a:t>
            </a:r>
            <a:r>
              <a:rPr lang="en-US" dirty="0"/>
              <a:t>);</a:t>
            </a:r>
          </a:p>
          <a:p>
            <a:r>
              <a:rPr lang="en-US" dirty="0"/>
              <a:t>			}</a:t>
            </a:r>
          </a:p>
          <a:p>
            <a:r>
              <a:rPr lang="en-US" dirty="0"/>
              <a:t>		}</a:t>
            </a:r>
          </a:p>
          <a:p>
            <a:r>
              <a:rPr lang="en-US" dirty="0"/>
              <a:t>	}	</a:t>
            </a:r>
          </a:p>
          <a:p>
            <a:r>
              <a:rPr lang="en-US" dirty="0"/>
              <a:t>}.</a:t>
            </a:r>
          </a:p>
        </p:txBody>
      </p:sp>
    </p:spTree>
    <p:extLst>
      <p:ext uri="{BB962C8B-B14F-4D97-AF65-F5344CB8AC3E}">
        <p14:creationId xmlns:p14="http://schemas.microsoft.com/office/powerpoint/2010/main" val="41095513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881742" y="548640"/>
            <a:ext cx="2775858" cy="646331"/>
          </a:xfrm>
          <a:prstGeom prst="rect">
            <a:avLst/>
          </a:prstGeom>
          <a:noFill/>
        </p:spPr>
        <p:txBody>
          <a:bodyPr wrap="square" rtlCol="0">
            <a:spAutoFit/>
          </a:bodyPr>
          <a:lstStyle/>
          <a:p>
            <a:r>
              <a:rPr lang="en-US" sz="3600" dirty="0"/>
              <a:t>f</a:t>
            </a:r>
            <a:r>
              <a:rPr lang="en-US" sz="3600" dirty="0" smtClean="0"/>
              <a:t>oreach Loop</a:t>
            </a:r>
            <a:endParaRPr lang="en-US" sz="3600" dirty="0"/>
          </a:p>
        </p:txBody>
      </p:sp>
      <p:sp>
        <p:nvSpPr>
          <p:cNvPr id="3" name="TextBox 2"/>
          <p:cNvSpPr txBox="1"/>
          <p:nvPr/>
        </p:nvSpPr>
        <p:spPr>
          <a:xfrm>
            <a:off x="881742" y="1423852"/>
            <a:ext cx="525780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foreach loop in C# executes a block of code on each element in an array or a collection of items</a:t>
            </a:r>
            <a:r>
              <a:rPr lang="en-US" dirty="0" smtClean="0"/>
              <a:t>.</a:t>
            </a:r>
          </a:p>
          <a:p>
            <a:endParaRPr lang="en-US" dirty="0"/>
          </a:p>
          <a:p>
            <a:pPr marL="285750" indent="-285750">
              <a:buFont typeface="Arial" panose="020B0604020202020204" pitchFamily="34" charset="0"/>
              <a:buChar char="•"/>
            </a:pPr>
            <a:r>
              <a:rPr lang="en-US" dirty="0" smtClean="0"/>
              <a:t> </a:t>
            </a:r>
            <a:r>
              <a:rPr lang="en-US" dirty="0"/>
              <a:t>The foreach loop is useful for traversing each items in an array or a collection of items and displayed one by one</a:t>
            </a:r>
          </a:p>
        </p:txBody>
      </p:sp>
      <p:sp>
        <p:nvSpPr>
          <p:cNvPr id="4" name="TextBox 3"/>
          <p:cNvSpPr txBox="1"/>
          <p:nvPr/>
        </p:nvSpPr>
        <p:spPr>
          <a:xfrm>
            <a:off x="2442756" y="4235772"/>
            <a:ext cx="4911634" cy="1477328"/>
          </a:xfrm>
          <a:prstGeom prst="rect">
            <a:avLst/>
          </a:prstGeom>
          <a:noFill/>
        </p:spPr>
        <p:txBody>
          <a:bodyPr wrap="square" rtlCol="0">
            <a:spAutoFit/>
          </a:bodyPr>
          <a:lstStyle/>
          <a:p>
            <a:r>
              <a:rPr lang="en-US" b="1" dirty="0" smtClean="0">
                <a:solidFill>
                  <a:schemeClr val="accent5"/>
                </a:solidFill>
              </a:rPr>
              <a:t>Syntax:</a:t>
            </a:r>
          </a:p>
          <a:p>
            <a:r>
              <a:rPr lang="en-US" dirty="0" smtClean="0">
                <a:solidFill>
                  <a:schemeClr val="accent5"/>
                </a:solidFill>
              </a:rPr>
              <a:t>foreach (&lt;datatype&gt; variable in collection variable) </a:t>
            </a:r>
            <a:endParaRPr lang="en-US" dirty="0">
              <a:solidFill>
                <a:schemeClr val="accent5"/>
              </a:solidFill>
            </a:endParaRPr>
          </a:p>
          <a:p>
            <a:r>
              <a:rPr lang="en-US" dirty="0">
                <a:solidFill>
                  <a:schemeClr val="accent5"/>
                </a:solidFill>
              </a:rPr>
              <a:t>{</a:t>
            </a:r>
          </a:p>
          <a:p>
            <a:r>
              <a:rPr lang="en-US" dirty="0">
                <a:solidFill>
                  <a:schemeClr val="accent5"/>
                </a:solidFill>
              </a:rPr>
              <a:t>  // code block to be executed</a:t>
            </a:r>
          </a:p>
          <a:p>
            <a:r>
              <a:rPr lang="en-US" dirty="0">
                <a:solidFill>
                  <a:schemeClr val="accent5"/>
                </a:solidFill>
              </a:rPr>
              <a:t>}</a:t>
            </a:r>
          </a:p>
        </p:txBody>
      </p:sp>
    </p:spTree>
    <p:extLst>
      <p:ext uri="{BB962C8B-B14F-4D97-AF65-F5344CB8AC3E}">
        <p14:creationId xmlns:p14="http://schemas.microsoft.com/office/powerpoint/2010/main" val="15017791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3143" y="507819"/>
            <a:ext cx="4931229" cy="5769538"/>
          </a:xfrm>
          <a:prstGeom prst="rect">
            <a:avLst/>
          </a:prstGeom>
        </p:spPr>
      </p:pic>
      <p:sp>
        <p:nvSpPr>
          <p:cNvPr id="3" name="Rectangle 2"/>
          <p:cNvSpPr/>
          <p:nvPr/>
        </p:nvSpPr>
        <p:spPr>
          <a:xfrm>
            <a:off x="6326777" y="743474"/>
            <a:ext cx="5351417" cy="5632311"/>
          </a:xfrm>
          <a:prstGeom prst="rect">
            <a:avLst/>
          </a:prstGeom>
        </p:spPr>
        <p:txBody>
          <a:bodyPr wrap="square">
            <a:spAutoFit/>
          </a:bodyPr>
          <a:lstStyle/>
          <a:p>
            <a:r>
              <a:rPr lang="en-US" dirty="0"/>
              <a:t>using System;</a:t>
            </a:r>
          </a:p>
          <a:p>
            <a:r>
              <a:rPr lang="en-US" dirty="0"/>
              <a:t>using </a:t>
            </a:r>
            <a:r>
              <a:rPr lang="en-US" dirty="0" err="1"/>
              <a:t>System.Collections.Generic</a:t>
            </a:r>
            <a:r>
              <a:rPr lang="en-US" dirty="0"/>
              <a:t>;</a:t>
            </a:r>
          </a:p>
          <a:p>
            <a:r>
              <a:rPr lang="en-US" dirty="0"/>
              <a:t> </a:t>
            </a:r>
          </a:p>
          <a:p>
            <a:r>
              <a:rPr lang="en-US" dirty="0"/>
              <a:t>namespace Loop</a:t>
            </a:r>
          </a:p>
          <a:p>
            <a:r>
              <a:rPr lang="en-US" dirty="0"/>
              <a:t>{</a:t>
            </a:r>
          </a:p>
          <a:p>
            <a:r>
              <a:rPr lang="en-US" dirty="0"/>
              <a:t>    class </a:t>
            </a:r>
            <a:r>
              <a:rPr lang="en-US" dirty="0" err="1"/>
              <a:t>ForEachLoop</a:t>
            </a:r>
            <a:endParaRPr lang="en-US" dirty="0"/>
          </a:p>
          <a:p>
            <a:r>
              <a:rPr lang="en-US" dirty="0"/>
              <a:t>    {</a:t>
            </a:r>
          </a:p>
          <a:p>
            <a:r>
              <a:rPr lang="en-US" dirty="0"/>
              <a:t>        public static void Main(string[] </a:t>
            </a:r>
            <a:r>
              <a:rPr lang="en-US" dirty="0" err="1"/>
              <a:t>args</a:t>
            </a:r>
            <a:r>
              <a:rPr lang="en-US" dirty="0"/>
              <a:t>)</a:t>
            </a:r>
          </a:p>
          <a:p>
            <a:r>
              <a:rPr lang="en-US" dirty="0"/>
              <a:t>        {</a:t>
            </a:r>
          </a:p>
          <a:p>
            <a:r>
              <a:rPr lang="en-US" dirty="0"/>
              <a:t>            </a:t>
            </a:r>
            <a:r>
              <a:rPr lang="en-US" dirty="0" err="1"/>
              <a:t>var</a:t>
            </a:r>
            <a:r>
              <a:rPr lang="en-US" dirty="0"/>
              <a:t> numbers = new List() {5,-8,3,14,9,17,0,4};</a:t>
            </a:r>
          </a:p>
          <a:p>
            <a:r>
              <a:rPr lang="en-US" dirty="0"/>
              <a:t>            int sum = 0;</a:t>
            </a:r>
          </a:p>
          <a:p>
            <a:r>
              <a:rPr lang="en-US" dirty="0"/>
              <a:t> </a:t>
            </a:r>
          </a:p>
          <a:p>
            <a:r>
              <a:rPr lang="en-US" dirty="0"/>
              <a:t>            foreach(</a:t>
            </a:r>
            <a:r>
              <a:rPr lang="en-US" dirty="0" err="1"/>
              <a:t>int</a:t>
            </a:r>
            <a:r>
              <a:rPr lang="en-US" dirty="0"/>
              <a:t> number in numbers)</a:t>
            </a:r>
          </a:p>
          <a:p>
            <a:r>
              <a:rPr lang="en-US" dirty="0"/>
              <a:t>            {</a:t>
            </a:r>
          </a:p>
          <a:p>
            <a:r>
              <a:rPr lang="en-US" dirty="0"/>
              <a:t>                sum += number;</a:t>
            </a:r>
          </a:p>
          <a:p>
            <a:r>
              <a:rPr lang="en-US" dirty="0"/>
              <a:t>            }</a:t>
            </a:r>
          </a:p>
          <a:p>
            <a:r>
              <a:rPr lang="en-US" dirty="0"/>
              <a:t>            </a:t>
            </a:r>
            <a:r>
              <a:rPr lang="en-US" dirty="0" err="1"/>
              <a:t>Console.WriteLine</a:t>
            </a:r>
            <a:r>
              <a:rPr lang="en-US" dirty="0"/>
              <a:t>("Sum = {0}", sum);</a:t>
            </a:r>
          </a:p>
          <a:p>
            <a:r>
              <a:rPr lang="en-US" dirty="0"/>
              <a:t>        }</a:t>
            </a:r>
          </a:p>
          <a:p>
            <a:r>
              <a:rPr lang="en-US" dirty="0"/>
              <a:t>    }</a:t>
            </a:r>
          </a:p>
          <a:p>
            <a:r>
              <a:rPr lang="en-US" dirty="0"/>
              <a:t>}</a:t>
            </a:r>
          </a:p>
        </p:txBody>
      </p:sp>
    </p:spTree>
    <p:extLst>
      <p:ext uri="{BB962C8B-B14F-4D97-AF65-F5344CB8AC3E}">
        <p14:creationId xmlns:p14="http://schemas.microsoft.com/office/powerpoint/2010/main" val="31818913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4799" y="378823"/>
            <a:ext cx="2664824" cy="584775"/>
          </a:xfrm>
          <a:prstGeom prst="rect">
            <a:avLst/>
          </a:prstGeom>
          <a:noFill/>
        </p:spPr>
        <p:txBody>
          <a:bodyPr wrap="square" rtlCol="0">
            <a:spAutoFit/>
          </a:bodyPr>
          <a:lstStyle/>
          <a:p>
            <a:r>
              <a:rPr lang="en-US" sz="3200" dirty="0" smtClean="0"/>
              <a:t>C# Collections</a:t>
            </a:r>
            <a:endParaRPr lang="en-US" sz="3200" dirty="0"/>
          </a:p>
        </p:txBody>
      </p:sp>
      <p:sp>
        <p:nvSpPr>
          <p:cNvPr id="3" name="TextBox 2"/>
          <p:cNvSpPr txBox="1"/>
          <p:nvPr/>
        </p:nvSpPr>
        <p:spPr>
          <a:xfrm>
            <a:off x="861559" y="1608363"/>
            <a:ext cx="6387737"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Arrays</a:t>
            </a:r>
            <a:r>
              <a:rPr lang="en-US" dirty="0"/>
              <a:t> are using for store similar data types grouping as a single unit</a:t>
            </a:r>
            <a:r>
              <a:rPr lang="en-US" dirty="0" smtClean="0"/>
              <a:t>.</a:t>
            </a:r>
          </a:p>
          <a:p>
            <a:pPr marL="285750" indent="-285750">
              <a:buFont typeface="Arial" panose="020B0604020202020204" pitchFamily="34" charset="0"/>
              <a:buChar char="•"/>
            </a:pPr>
            <a:r>
              <a:rPr lang="en-US" dirty="0" smtClean="0"/>
              <a:t>We </a:t>
            </a:r>
            <a:r>
              <a:rPr lang="en-US" dirty="0"/>
              <a:t>can access Array elements by its numeric index. </a:t>
            </a:r>
            <a:endParaRPr lang="en-US" dirty="0" smtClean="0"/>
          </a:p>
          <a:p>
            <a:pPr marL="285750" indent="-285750">
              <a:buFont typeface="Arial" panose="020B0604020202020204" pitchFamily="34" charset="0"/>
              <a:buChar char="•"/>
            </a:pPr>
            <a:r>
              <a:rPr lang="en-US" dirty="0" smtClean="0"/>
              <a:t>The </a:t>
            </a:r>
            <a:r>
              <a:rPr lang="en-US" dirty="0"/>
              <a:t>array indexes start at zero. The default value of numeric array elements are set to zero, and </a:t>
            </a:r>
            <a:r>
              <a:rPr lang="en-US" dirty="0" smtClean="0"/>
              <a:t>reference elements are set to </a:t>
            </a:r>
            <a:r>
              <a:rPr lang="en-US" b="1" dirty="0" smtClean="0"/>
              <a:t>null</a:t>
            </a:r>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
            </a:r>
            <a:r>
              <a:rPr lang="en-US" dirty="0" smtClean="0"/>
              <a:t>atatype </a:t>
            </a:r>
            <a:r>
              <a:rPr lang="en-US" dirty="0" err="1" smtClean="0"/>
              <a:t>arrayname</a:t>
            </a:r>
            <a:r>
              <a:rPr lang="en-US" dirty="0" smtClean="0"/>
              <a:t>= new datatype[</a:t>
            </a:r>
            <a:r>
              <a:rPr lang="en-US" dirty="0" err="1" smtClean="0"/>
              <a:t>numofelement</a:t>
            </a:r>
            <a:r>
              <a:rPr lang="en-US" dirty="0" smtClean="0"/>
              <a:t>];</a:t>
            </a:r>
            <a:endParaRPr lang="en-US" dirty="0"/>
          </a:p>
        </p:txBody>
      </p:sp>
      <p:pic>
        <p:nvPicPr>
          <p:cNvPr id="3074" name="Picture 2" descr="c# 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311" y="4592230"/>
            <a:ext cx="4152900" cy="1247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94311" y="3749041"/>
            <a:ext cx="4037601" cy="369332"/>
          </a:xfrm>
          <a:prstGeom prst="rect">
            <a:avLst/>
          </a:prstGeom>
          <a:noFill/>
        </p:spPr>
        <p:txBody>
          <a:bodyPr wrap="square" rtlCol="0">
            <a:spAutoFit/>
          </a:bodyPr>
          <a:lstStyle/>
          <a:p>
            <a:r>
              <a:rPr lang="en-US" b="1" dirty="0" smtClean="0"/>
              <a:t>Integer Array</a:t>
            </a:r>
            <a:endParaRPr lang="en-US" b="1" dirty="0"/>
          </a:p>
        </p:txBody>
      </p:sp>
      <p:sp>
        <p:nvSpPr>
          <p:cNvPr id="5" name="TextBox 4"/>
          <p:cNvSpPr txBox="1"/>
          <p:nvPr/>
        </p:nvSpPr>
        <p:spPr>
          <a:xfrm>
            <a:off x="902470" y="963598"/>
            <a:ext cx="2018800" cy="584775"/>
          </a:xfrm>
          <a:prstGeom prst="rect">
            <a:avLst/>
          </a:prstGeom>
          <a:noFill/>
        </p:spPr>
        <p:txBody>
          <a:bodyPr wrap="square" rtlCol="0">
            <a:spAutoFit/>
          </a:bodyPr>
          <a:lstStyle/>
          <a:p>
            <a:r>
              <a:rPr lang="en-US" sz="3200" u="sng" dirty="0" smtClean="0"/>
              <a:t>Arrays</a:t>
            </a:r>
            <a:endParaRPr lang="en-US" sz="3200" u="sng" dirty="0"/>
          </a:p>
        </p:txBody>
      </p:sp>
      <p:pic>
        <p:nvPicPr>
          <p:cNvPr id="3076" name="Picture 4" descr="C# string ar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238" y="4118373"/>
            <a:ext cx="4705350" cy="2076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12238" y="3749041"/>
            <a:ext cx="2978332" cy="369332"/>
          </a:xfrm>
          <a:prstGeom prst="rect">
            <a:avLst/>
          </a:prstGeom>
          <a:noFill/>
        </p:spPr>
        <p:txBody>
          <a:bodyPr wrap="square" rtlCol="0">
            <a:spAutoFit/>
          </a:bodyPr>
          <a:lstStyle/>
          <a:p>
            <a:r>
              <a:rPr lang="en-US" b="1" dirty="0" smtClean="0"/>
              <a:t>String Array</a:t>
            </a:r>
            <a:endParaRPr lang="en-US" b="1" dirty="0"/>
          </a:p>
        </p:txBody>
      </p:sp>
      <p:sp>
        <p:nvSpPr>
          <p:cNvPr id="7" name="TextBox 6"/>
          <p:cNvSpPr txBox="1"/>
          <p:nvPr/>
        </p:nvSpPr>
        <p:spPr>
          <a:xfrm>
            <a:off x="7718970" y="425054"/>
            <a:ext cx="4050664" cy="3693319"/>
          </a:xfrm>
          <a:prstGeom prst="rect">
            <a:avLst/>
          </a:prstGeom>
          <a:noFill/>
        </p:spPr>
        <p:txBody>
          <a:bodyPr wrap="square" rtlCol="0">
            <a:spAutoFit/>
          </a:bodyPr>
          <a:lstStyle/>
          <a:p>
            <a:r>
              <a:rPr lang="en-US" dirty="0"/>
              <a:t>string[] week = new string[7];</a:t>
            </a:r>
          </a:p>
          <a:p>
            <a:r>
              <a:rPr lang="en-US" dirty="0"/>
              <a:t>week[0] = "Sunday";</a:t>
            </a:r>
          </a:p>
          <a:p>
            <a:r>
              <a:rPr lang="en-US" dirty="0"/>
              <a:t>week[1] = "Monday";</a:t>
            </a:r>
          </a:p>
          <a:p>
            <a:r>
              <a:rPr lang="en-US" dirty="0"/>
              <a:t>week[2] = "Tuesday";</a:t>
            </a:r>
          </a:p>
          <a:p>
            <a:r>
              <a:rPr lang="en-US" dirty="0"/>
              <a:t>week[3] = </a:t>
            </a:r>
            <a:r>
              <a:rPr lang="en-US" dirty="0" smtClean="0"/>
              <a:t>"Wednesday";</a:t>
            </a:r>
            <a:endParaRPr lang="en-US" dirty="0"/>
          </a:p>
          <a:p>
            <a:r>
              <a:rPr lang="en-US" dirty="0"/>
              <a:t>week[4] = "Thursday";</a:t>
            </a:r>
          </a:p>
          <a:p>
            <a:r>
              <a:rPr lang="en-US" dirty="0"/>
              <a:t>week[5] = </a:t>
            </a:r>
            <a:r>
              <a:rPr lang="en-US" dirty="0" smtClean="0"/>
              <a:t>"Friday";</a:t>
            </a:r>
            <a:endParaRPr lang="en-US" dirty="0"/>
          </a:p>
          <a:p>
            <a:r>
              <a:rPr lang="en-US" dirty="0"/>
              <a:t>week[6] = "Saturday";</a:t>
            </a:r>
          </a:p>
          <a:p>
            <a:r>
              <a:rPr lang="en-US" dirty="0"/>
              <a:t>for (int </a:t>
            </a:r>
            <a:r>
              <a:rPr lang="en-US" dirty="0" err="1"/>
              <a:t>i</a:t>
            </a:r>
            <a:r>
              <a:rPr lang="en-US" dirty="0"/>
              <a:t> = 0; </a:t>
            </a:r>
            <a:r>
              <a:rPr lang="en-US" dirty="0" err="1"/>
              <a:t>i</a:t>
            </a:r>
            <a:r>
              <a:rPr lang="en-US" dirty="0"/>
              <a:t> &lt; = week.Length-1; </a:t>
            </a:r>
            <a:r>
              <a:rPr lang="en-US" dirty="0" err="1"/>
              <a:t>i</a:t>
            </a:r>
            <a:r>
              <a:rPr lang="en-US" dirty="0"/>
              <a:t>++)</a:t>
            </a:r>
          </a:p>
          <a:p>
            <a:r>
              <a:rPr lang="en-US" dirty="0"/>
              <a:t>{</a:t>
            </a:r>
          </a:p>
          <a:p>
            <a:r>
              <a:rPr lang="en-US" dirty="0"/>
              <a:t>    MessageBox.Show(week[</a:t>
            </a:r>
            <a:r>
              <a:rPr lang="en-US" dirty="0" err="1"/>
              <a:t>i</a:t>
            </a:r>
            <a:r>
              <a:rPr lang="en-US" dirty="0"/>
              <a:t>]);</a:t>
            </a:r>
          </a:p>
          <a:p>
            <a:r>
              <a:rPr lang="en-US" dirty="0"/>
              <a:t>}</a:t>
            </a:r>
          </a:p>
          <a:p>
            <a:endParaRPr lang="en-US" dirty="0"/>
          </a:p>
        </p:txBody>
      </p:sp>
    </p:spTree>
    <p:extLst>
      <p:ext uri="{BB962C8B-B14F-4D97-AF65-F5344CB8AC3E}">
        <p14:creationId xmlns:p14="http://schemas.microsoft.com/office/powerpoint/2010/main" val="20834154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09413411"/>
              </p:ext>
            </p:extLst>
          </p:nvPr>
        </p:nvGraphicFramePr>
        <p:xfrm>
          <a:off x="326572" y="391884"/>
          <a:ext cx="11495314" cy="6217922"/>
        </p:xfrm>
        <a:graphic>
          <a:graphicData uri="http://schemas.openxmlformats.org/drawingml/2006/table">
            <a:tbl>
              <a:tblPr firstRow="1" firstCol="1" bandRow="1">
                <a:tableStyleId>{5C22544A-7EE6-4342-B048-85BDC9FD1C3A}</a:tableStyleId>
              </a:tblPr>
              <a:tblGrid>
                <a:gridCol w="2039974">
                  <a:extLst>
                    <a:ext uri="{9D8B030D-6E8A-4147-A177-3AD203B41FA5}">
                      <a16:colId xmlns:a16="http://schemas.microsoft.com/office/drawing/2014/main" val="4121929465"/>
                    </a:ext>
                  </a:extLst>
                </a:gridCol>
                <a:gridCol w="4727670">
                  <a:extLst>
                    <a:ext uri="{9D8B030D-6E8A-4147-A177-3AD203B41FA5}">
                      <a16:colId xmlns:a16="http://schemas.microsoft.com/office/drawing/2014/main" val="2616239582"/>
                    </a:ext>
                  </a:extLst>
                </a:gridCol>
                <a:gridCol w="4727670">
                  <a:extLst>
                    <a:ext uri="{9D8B030D-6E8A-4147-A177-3AD203B41FA5}">
                      <a16:colId xmlns:a16="http://schemas.microsoft.com/office/drawing/2014/main" val="734159907"/>
                    </a:ext>
                  </a:extLst>
                </a:gridCol>
              </a:tblGrid>
              <a:tr h="398952">
                <a:tc>
                  <a:txBody>
                    <a:bodyPr/>
                    <a:lstStyle/>
                    <a:p>
                      <a:pPr marL="0" marR="0" algn="ctr">
                        <a:lnSpc>
                          <a:spcPct val="107000"/>
                        </a:lnSpc>
                        <a:spcBef>
                          <a:spcPts val="0"/>
                        </a:spcBef>
                        <a:spcAft>
                          <a:spcPts val="0"/>
                        </a:spcAft>
                      </a:pPr>
                      <a:r>
                        <a:rPr lang="en-US" sz="1800">
                          <a:effectLst/>
                        </a:rPr>
                        <a:t>Methods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ctr">
                        <a:lnSpc>
                          <a:spcPct val="107000"/>
                        </a:lnSpc>
                        <a:spcBef>
                          <a:spcPts val="0"/>
                        </a:spcBef>
                        <a:spcAft>
                          <a:spcPts val="0"/>
                        </a:spcAft>
                      </a:pPr>
                      <a:r>
                        <a:rPr lang="en-US" sz="1800" dirty="0">
                          <a:effectLst/>
                        </a:rPr>
                        <a:t>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ct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Example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extLst>
                  <a:ext uri="{0D108BD9-81ED-4DB2-BD59-A6C34878D82A}">
                    <a16:rowId xmlns:a16="http://schemas.microsoft.com/office/drawing/2014/main" val="1534004779"/>
                  </a:ext>
                </a:extLst>
              </a:tr>
              <a:tr h="820853">
                <a:tc>
                  <a:txBody>
                    <a:bodyPr/>
                    <a:lstStyle/>
                    <a:p>
                      <a:pPr marL="0" marR="0" algn="l">
                        <a:lnSpc>
                          <a:spcPct val="107000"/>
                        </a:lnSpc>
                        <a:spcBef>
                          <a:spcPts val="0"/>
                        </a:spcBef>
                        <a:spcAft>
                          <a:spcPts val="0"/>
                        </a:spcAft>
                      </a:pPr>
                      <a:r>
                        <a:rPr lang="en-US" sz="1800">
                          <a:effectLst/>
                        </a:rPr>
                        <a:t>Clear(Array, Int32, Int32)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dirty="0">
                          <a:effectLst/>
                        </a:rPr>
                        <a:t>Sets a range of elements in the Array to </a:t>
                      </a:r>
                      <a:r>
                        <a:rPr lang="en-US" sz="1800" dirty="0" smtClean="0">
                          <a:effectLst/>
                        </a:rPr>
                        <a:t>zero</a:t>
                      </a:r>
                      <a:r>
                        <a:rPr lang="en-US" sz="1800" baseline="0" dirty="0" smtClean="0">
                          <a:effectLst/>
                        </a:rPr>
                        <a:t> to max index.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string[] </a:t>
                      </a: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coursesArray</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 { “C", “C#", “CPP", "J#" };</a:t>
                      </a:r>
                    </a:p>
                    <a:p>
                      <a:pPr marL="0" marR="0" algn="l">
                        <a:lnSpc>
                          <a:spcPct val="107000"/>
                        </a:lnSpc>
                        <a:spcBef>
                          <a:spcPts val="0"/>
                        </a:spcBef>
                        <a:spcAft>
                          <a:spcPts val="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Array.Clear</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(coursesArray,1,2)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extLst>
                  <a:ext uri="{0D108BD9-81ED-4DB2-BD59-A6C34878D82A}">
                    <a16:rowId xmlns:a16="http://schemas.microsoft.com/office/drawing/2014/main" val="1756915734"/>
                  </a:ext>
                </a:extLst>
              </a:tr>
              <a:tr h="421312">
                <a:tc>
                  <a:txBody>
                    <a:bodyPr/>
                    <a:lstStyle/>
                    <a:p>
                      <a:pPr marL="0" marR="0" algn="l">
                        <a:lnSpc>
                          <a:spcPct val="107000"/>
                        </a:lnSpc>
                        <a:spcBef>
                          <a:spcPts val="0"/>
                        </a:spcBef>
                        <a:spcAft>
                          <a:spcPts val="0"/>
                        </a:spcAft>
                      </a:pPr>
                      <a:r>
                        <a:rPr lang="en-US" sz="1800">
                          <a:effectLst/>
                        </a:rPr>
                        <a:t>Clone()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dirty="0">
                          <a:effectLst/>
                        </a:rPr>
                        <a:t>Creates a shallow copy of the Array.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string[] languages=</a:t>
                      </a: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coursesArray.Clone</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extLst>
                  <a:ext uri="{0D108BD9-81ED-4DB2-BD59-A6C34878D82A}">
                    <a16:rowId xmlns:a16="http://schemas.microsoft.com/office/drawing/2014/main" val="4168184170"/>
                  </a:ext>
                </a:extLst>
              </a:tr>
              <a:tr h="798492">
                <a:tc>
                  <a:txBody>
                    <a:bodyPr/>
                    <a:lstStyle/>
                    <a:p>
                      <a:pPr marL="0" marR="0" algn="l">
                        <a:lnSpc>
                          <a:spcPct val="107000"/>
                        </a:lnSpc>
                        <a:spcBef>
                          <a:spcPts val="0"/>
                        </a:spcBef>
                        <a:spcAft>
                          <a:spcPts val="0"/>
                        </a:spcAft>
                      </a:pPr>
                      <a:r>
                        <a:rPr lang="en-US" sz="1800">
                          <a:effectLst/>
                        </a:rPr>
                        <a:t>Copy(Array, Array, Int32)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dirty="0">
                          <a:effectLst/>
                        </a:rPr>
                        <a:t>Copies elements from one array to another. The length is specified as a 32-bit integer.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String[] languages=new string[4];</a:t>
                      </a:r>
                    </a:p>
                    <a:p>
                      <a:pPr marL="0" marR="0" algn="l">
                        <a:lnSpc>
                          <a:spcPct val="107000"/>
                        </a:lnSpc>
                        <a:spcBef>
                          <a:spcPts val="0"/>
                        </a:spcBef>
                        <a:spcAft>
                          <a:spcPts val="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Array.copy</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(coursesArray,languages,3)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extLst>
                  <a:ext uri="{0D108BD9-81ED-4DB2-BD59-A6C34878D82A}">
                    <a16:rowId xmlns:a16="http://schemas.microsoft.com/office/drawing/2014/main" val="1657240550"/>
                  </a:ext>
                </a:extLst>
              </a:tr>
              <a:tr h="985820">
                <a:tc>
                  <a:txBody>
                    <a:bodyPr/>
                    <a:lstStyle/>
                    <a:p>
                      <a:pPr marL="0" marR="0" algn="l">
                        <a:lnSpc>
                          <a:spcPct val="107000"/>
                        </a:lnSpc>
                        <a:spcBef>
                          <a:spcPts val="0"/>
                        </a:spcBef>
                        <a:spcAft>
                          <a:spcPts val="0"/>
                        </a:spcAft>
                      </a:pPr>
                      <a:r>
                        <a:rPr lang="en-US" sz="1800" dirty="0" err="1">
                          <a:effectLst/>
                        </a:rPr>
                        <a:t>IndexOf</a:t>
                      </a:r>
                      <a:r>
                        <a:rPr lang="en-US" sz="1800" dirty="0">
                          <a:effectLst/>
                        </a:rPr>
                        <a:t>(Array, Object)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a:effectLst/>
                        </a:rPr>
                        <a:t>Searches for the specified object and returns the index of its first occurrence in a one-dimensional array.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Int a=</a:t>
                      </a: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Array.IndexOf</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coursesArray</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extLst>
                  <a:ext uri="{0D108BD9-81ED-4DB2-BD59-A6C34878D82A}">
                    <a16:rowId xmlns:a16="http://schemas.microsoft.com/office/drawing/2014/main" val="332899596"/>
                  </a:ext>
                </a:extLst>
              </a:tr>
              <a:tr h="820853">
                <a:tc>
                  <a:txBody>
                    <a:bodyPr/>
                    <a:lstStyle/>
                    <a:p>
                      <a:pPr marL="0" marR="0" algn="l">
                        <a:lnSpc>
                          <a:spcPct val="107000"/>
                        </a:lnSpc>
                        <a:spcBef>
                          <a:spcPts val="0"/>
                        </a:spcBef>
                        <a:spcAft>
                          <a:spcPts val="0"/>
                        </a:spcAft>
                      </a:pPr>
                      <a:r>
                        <a:rPr lang="en-US" sz="1800">
                          <a:effectLst/>
                        </a:rPr>
                        <a:t>Reverse(Array)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a:effectLst/>
                        </a:rPr>
                        <a:t>Reverses the sequence of the elements in the entire one-dimensional Array.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Array.Reverse</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courseArray</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extLst>
                  <a:ext uri="{0D108BD9-81ED-4DB2-BD59-A6C34878D82A}">
                    <a16:rowId xmlns:a16="http://schemas.microsoft.com/office/drawing/2014/main" val="2954759455"/>
                  </a:ext>
                </a:extLst>
              </a:tr>
              <a:tr h="985820">
                <a:tc>
                  <a:txBody>
                    <a:bodyPr/>
                    <a:lstStyle/>
                    <a:p>
                      <a:pPr marL="0" marR="0" algn="l">
                        <a:lnSpc>
                          <a:spcPct val="107000"/>
                        </a:lnSpc>
                        <a:spcBef>
                          <a:spcPts val="0"/>
                        </a:spcBef>
                        <a:spcAft>
                          <a:spcPts val="0"/>
                        </a:spcAft>
                      </a:pPr>
                      <a:r>
                        <a:rPr lang="en-US" sz="1800">
                          <a:effectLst/>
                        </a:rPr>
                        <a:t>SetValue(Object, Int32)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a:effectLst/>
                        </a:rPr>
                        <a:t>Sets a value to the element at the specified position in the one-dimensional Array. The index is specified as a 32-bit integer.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courseArray.SetValue</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(“Java”,3)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extLst>
                  <a:ext uri="{0D108BD9-81ED-4DB2-BD59-A6C34878D82A}">
                    <a16:rowId xmlns:a16="http://schemas.microsoft.com/office/drawing/2014/main" val="3343589595"/>
                  </a:ext>
                </a:extLst>
              </a:tr>
              <a:tr h="985820">
                <a:tc>
                  <a:txBody>
                    <a:bodyPr/>
                    <a:lstStyle/>
                    <a:p>
                      <a:pPr marL="0" marR="0" algn="l">
                        <a:lnSpc>
                          <a:spcPct val="107000"/>
                        </a:lnSpc>
                        <a:spcBef>
                          <a:spcPts val="0"/>
                        </a:spcBef>
                        <a:spcAft>
                          <a:spcPts val="0"/>
                        </a:spcAft>
                      </a:pPr>
                      <a:r>
                        <a:rPr lang="en-US" sz="1800">
                          <a:effectLst/>
                        </a:rPr>
                        <a:t>Sort(Array)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dirty="0">
                          <a:effectLst/>
                        </a:rPr>
                        <a:t>Sorts the elements in an entire one-dimensional Array using the </a:t>
                      </a:r>
                      <a:r>
                        <a:rPr lang="en-US" sz="1800" dirty="0" err="1">
                          <a:effectLst/>
                        </a:rPr>
                        <a:t>IComparable</a:t>
                      </a:r>
                      <a:r>
                        <a:rPr lang="en-US" sz="1800" dirty="0">
                          <a:effectLst/>
                        </a:rPr>
                        <a:t> implementation of each element of the Array.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tc>
                  <a:txBody>
                    <a:bodyPr/>
                    <a:lstStyle/>
                    <a:p>
                      <a:pPr marL="0" marR="0" algn="l">
                        <a:lnSpc>
                          <a:spcPct val="107000"/>
                        </a:lnSpc>
                        <a:spcBef>
                          <a:spcPts val="0"/>
                        </a:spcBef>
                        <a:spcAft>
                          <a:spcPts val="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Array.Sort</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coursesArray</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89" marR="5889" marT="5889" marB="5889" anchor="ctr"/>
                </a:tc>
                <a:extLst>
                  <a:ext uri="{0D108BD9-81ED-4DB2-BD59-A6C34878D82A}">
                    <a16:rowId xmlns:a16="http://schemas.microsoft.com/office/drawing/2014/main" val="4227830539"/>
                  </a:ext>
                </a:extLst>
              </a:tr>
            </a:tbl>
          </a:graphicData>
        </a:graphic>
      </p:graphicFrame>
    </p:spTree>
    <p:extLst>
      <p:ext uri="{BB962C8B-B14F-4D97-AF65-F5344CB8AC3E}">
        <p14:creationId xmlns:p14="http://schemas.microsoft.com/office/powerpoint/2010/main" val="979809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508" y="117693"/>
            <a:ext cx="11612881" cy="6832640"/>
          </a:xfrm>
          <a:prstGeom prst="rect">
            <a:avLst/>
          </a:prstGeom>
          <a:noFill/>
        </p:spPr>
        <p:txBody>
          <a:bodyPr wrap="square" rtlCol="0">
            <a:spAutoFit/>
          </a:bodyPr>
          <a:lstStyle/>
          <a:p>
            <a:r>
              <a:rPr lang="en-US" sz="2400" b="1" dirty="0"/>
              <a:t>Difference between </a:t>
            </a:r>
            <a:r>
              <a:rPr lang="en-US" sz="2400" b="1" dirty="0" err="1"/>
              <a:t>System.Array.CopyTo</a:t>
            </a:r>
            <a:r>
              <a:rPr lang="en-US" sz="2400" b="1" dirty="0"/>
              <a:t> and </a:t>
            </a:r>
            <a:r>
              <a:rPr lang="en-US" sz="2400" b="1" dirty="0" err="1" smtClean="0"/>
              <a:t>System.Array.Clone</a:t>
            </a:r>
            <a:r>
              <a:rPr lang="en-US" sz="2400" b="1" dirty="0" smtClean="0"/>
              <a:t>()</a:t>
            </a:r>
          </a:p>
          <a:p>
            <a:endParaRPr lang="en-US" dirty="0" smtClean="0"/>
          </a:p>
          <a:p>
            <a:r>
              <a:rPr lang="en-US" dirty="0" smtClean="0"/>
              <a:t>The </a:t>
            </a:r>
            <a:r>
              <a:rPr lang="en-US" dirty="0" err="1"/>
              <a:t>System.Array.CopyTo</a:t>
            </a:r>
            <a:r>
              <a:rPr lang="en-US" dirty="0"/>
              <a:t> method copies the elements into another pre-existing array starting from a given index.</a:t>
            </a:r>
          </a:p>
          <a:p>
            <a:r>
              <a:rPr lang="en-US" dirty="0"/>
              <a:t>In this case the destination array need to already exist. More over, the target Object needs to be sufficient to hold all the elements in the source array from the index you specify as the destination. When perform </a:t>
            </a:r>
            <a:r>
              <a:rPr lang="en-US" dirty="0" err="1"/>
              <a:t>CopyTo</a:t>
            </a:r>
            <a:r>
              <a:rPr lang="en-US" dirty="0"/>
              <a:t>() method both arrays must be single dimensional.</a:t>
            </a:r>
          </a:p>
          <a:p>
            <a:endParaRPr lang="en-US" dirty="0"/>
          </a:p>
          <a:p>
            <a:r>
              <a:rPr lang="en-US" dirty="0"/>
              <a:t>The </a:t>
            </a:r>
            <a:r>
              <a:rPr lang="en-US" dirty="0" err="1"/>
              <a:t>System.Array.Clone</a:t>
            </a:r>
            <a:r>
              <a:rPr lang="en-US" dirty="0"/>
              <a:t>() method returns a new array object, which means that the destination array need not exist yet since a new one is created from scratch with containing all the elements in the original array. The Clone() method works on both single and multi-dimensional arrays.</a:t>
            </a:r>
          </a:p>
          <a:p>
            <a:endParaRPr lang="en-US" dirty="0"/>
          </a:p>
          <a:p>
            <a:r>
              <a:rPr lang="en-US" dirty="0"/>
              <a:t>Performance wise </a:t>
            </a:r>
            <a:r>
              <a:rPr lang="en-US" dirty="0" err="1"/>
              <a:t>System.Array.CopyTo</a:t>
            </a:r>
            <a:r>
              <a:rPr lang="en-US" dirty="0"/>
              <a:t> is faster than Clone when copying to array of same type</a:t>
            </a:r>
            <a:r>
              <a:rPr lang="en-US" dirty="0" smtClean="0"/>
              <a:t>.</a:t>
            </a:r>
          </a:p>
          <a:p>
            <a:endParaRPr lang="en-US" dirty="0"/>
          </a:p>
          <a:p>
            <a:r>
              <a:rPr lang="en-US" u="sng" dirty="0" smtClean="0"/>
              <a:t>Using Clone Methods</a:t>
            </a:r>
            <a:endParaRPr lang="en-US" u="sng" dirty="0"/>
          </a:p>
          <a:p>
            <a:r>
              <a:rPr lang="en-US" dirty="0"/>
              <a:t>var source = new[] { "c language", "</a:t>
            </a:r>
            <a:r>
              <a:rPr lang="en-US" dirty="0" err="1"/>
              <a:t>Cpp</a:t>
            </a:r>
            <a:r>
              <a:rPr lang="en-US" dirty="0"/>
              <a:t>", "Java" };</a:t>
            </a:r>
          </a:p>
          <a:p>
            <a:r>
              <a:rPr lang="en-US" dirty="0"/>
              <a:t>var target = (string[])</a:t>
            </a:r>
            <a:r>
              <a:rPr lang="en-US" dirty="0" err="1"/>
              <a:t>source.Clone</a:t>
            </a:r>
            <a:r>
              <a:rPr lang="en-US" dirty="0"/>
              <a:t>();</a:t>
            </a:r>
          </a:p>
          <a:p>
            <a:endParaRPr lang="en-US" dirty="0" smtClean="0"/>
          </a:p>
          <a:p>
            <a:r>
              <a:rPr lang="en-US" u="sng" dirty="0" smtClean="0"/>
              <a:t>Using </a:t>
            </a:r>
            <a:r>
              <a:rPr lang="en-US" u="sng" dirty="0" err="1" smtClean="0"/>
              <a:t>Copyto</a:t>
            </a:r>
            <a:r>
              <a:rPr lang="en-US" u="sng" dirty="0" smtClean="0"/>
              <a:t> method</a:t>
            </a:r>
            <a:endParaRPr lang="en-US" u="sng" dirty="0"/>
          </a:p>
          <a:p>
            <a:r>
              <a:rPr lang="en-US" dirty="0"/>
              <a:t>var target = new string[4];</a:t>
            </a:r>
          </a:p>
          <a:p>
            <a:r>
              <a:rPr lang="en-US" dirty="0" err="1"/>
              <a:t>source.CopyTo</a:t>
            </a:r>
            <a:r>
              <a:rPr lang="en-US" dirty="0"/>
              <a:t>(target, 1);</a:t>
            </a:r>
          </a:p>
          <a:p>
            <a:r>
              <a:rPr lang="en-US" dirty="0"/>
              <a:t>foreach (var item in target)</a:t>
            </a:r>
          </a:p>
          <a:p>
            <a:r>
              <a:rPr lang="en-US" dirty="0"/>
              <a:t>{</a:t>
            </a:r>
          </a:p>
          <a:p>
            <a:r>
              <a:rPr lang="en-US" dirty="0"/>
              <a:t>  </a:t>
            </a:r>
            <a:r>
              <a:rPr lang="en-US" dirty="0" err="1"/>
              <a:t>Console.WriteLine</a:t>
            </a:r>
            <a:r>
              <a:rPr lang="en-US" dirty="0"/>
              <a:t>(item);</a:t>
            </a:r>
          </a:p>
          <a:p>
            <a:r>
              <a:rPr lang="en-US" dirty="0"/>
              <a:t>}</a:t>
            </a:r>
          </a:p>
        </p:txBody>
      </p:sp>
      <p:sp>
        <p:nvSpPr>
          <p:cNvPr id="3" name="Rectangle 2"/>
          <p:cNvSpPr/>
          <p:nvPr/>
        </p:nvSpPr>
        <p:spPr>
          <a:xfrm>
            <a:off x="-253353" y="415409"/>
            <a:ext cx="325730" cy="369332"/>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87157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2149" y="1084217"/>
            <a:ext cx="8203474" cy="923330"/>
          </a:xfrm>
          <a:prstGeom prst="rect">
            <a:avLst/>
          </a:prstGeom>
          <a:noFill/>
        </p:spPr>
        <p:txBody>
          <a:bodyPr wrap="square" rtlCol="0">
            <a:spAutoFit/>
          </a:bodyPr>
          <a:lstStyle/>
          <a:p>
            <a:r>
              <a:rPr lang="en-US" dirty="0"/>
              <a:t>The simplest form of multidimensional array is a two-dimensional array. A two-dimensional array can be formed by stacking several one-dimensional arrays together. The following figure will help in understanding the concept better</a:t>
            </a:r>
          </a:p>
        </p:txBody>
      </p:sp>
      <p:pic>
        <p:nvPicPr>
          <p:cNvPr id="5124" name="Picture 4" descr="https://cdn.softwaretestinghelp.com/wp-content/qa/uploads/2019/09/multidimensional-arr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867" y="2460170"/>
            <a:ext cx="7028996" cy="37044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62149" y="535577"/>
            <a:ext cx="4036422" cy="584775"/>
          </a:xfrm>
          <a:prstGeom prst="rect">
            <a:avLst/>
          </a:prstGeom>
          <a:noFill/>
        </p:spPr>
        <p:txBody>
          <a:bodyPr wrap="square" rtlCol="0">
            <a:spAutoFit/>
          </a:bodyPr>
          <a:lstStyle/>
          <a:p>
            <a:r>
              <a:rPr lang="en-US" sz="3200" b="1" dirty="0"/>
              <a:t>2-Dimensional </a:t>
            </a:r>
            <a:r>
              <a:rPr lang="en-US" sz="3200" b="1" dirty="0" smtClean="0"/>
              <a:t>Arrays</a:t>
            </a:r>
            <a:endParaRPr lang="en-US" sz="3200" b="1" dirty="0"/>
          </a:p>
        </p:txBody>
      </p:sp>
    </p:spTree>
    <p:extLst>
      <p:ext uri="{BB962C8B-B14F-4D97-AF65-F5344CB8AC3E}">
        <p14:creationId xmlns:p14="http://schemas.microsoft.com/office/powerpoint/2010/main" val="2512017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7281" y="1094226"/>
            <a:ext cx="9431382" cy="1200329"/>
          </a:xfrm>
          <a:prstGeom prst="rect">
            <a:avLst/>
          </a:prstGeom>
          <a:noFill/>
        </p:spPr>
        <p:txBody>
          <a:bodyPr wrap="square" rtlCol="0">
            <a:spAutoFit/>
          </a:bodyPr>
          <a:lstStyle/>
          <a:p>
            <a:r>
              <a:rPr lang="en-US" dirty="0"/>
              <a:t>A jagged array in C# is an array whose elements are arrays. The elements of a jagged array can be of different dimensions and sizes. A jagged array is sometimes called an "array of arrays." A special type of array is introduced in C#. A Jagged Array is an </a:t>
            </a:r>
            <a:r>
              <a:rPr lang="en-US" b="1" dirty="0"/>
              <a:t>array of an array</a:t>
            </a:r>
            <a:r>
              <a:rPr lang="en-US" dirty="0"/>
              <a:t> in which the length of each array index can differ.</a:t>
            </a:r>
          </a:p>
        </p:txBody>
      </p:sp>
      <p:sp>
        <p:nvSpPr>
          <p:cNvPr id="3" name="TextBox 2"/>
          <p:cNvSpPr txBox="1"/>
          <p:nvPr/>
        </p:nvSpPr>
        <p:spPr>
          <a:xfrm>
            <a:off x="1097281" y="509451"/>
            <a:ext cx="2468880" cy="584775"/>
          </a:xfrm>
          <a:prstGeom prst="rect">
            <a:avLst/>
          </a:prstGeom>
          <a:noFill/>
        </p:spPr>
        <p:txBody>
          <a:bodyPr wrap="square" rtlCol="0">
            <a:spAutoFit/>
          </a:bodyPr>
          <a:lstStyle/>
          <a:p>
            <a:r>
              <a:rPr lang="en-US" sz="3200" dirty="0" smtClean="0"/>
              <a:t>Jagged Array</a:t>
            </a:r>
            <a:endParaRPr lang="en-US" sz="3200" dirty="0"/>
          </a:p>
        </p:txBody>
      </p:sp>
      <p:pic>
        <p:nvPicPr>
          <p:cNvPr id="6146" name="Picture 2" descr="jagged_arra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225" y="2718673"/>
            <a:ext cx="4267200" cy="35147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04857" y="3213463"/>
            <a:ext cx="5342709" cy="2325188"/>
          </a:xfrm>
          <a:prstGeom prst="rect">
            <a:avLst/>
          </a:prstGeom>
          <a:noFill/>
        </p:spPr>
        <p:txBody>
          <a:bodyPr wrap="square" rtlCol="0">
            <a:spAutoFit/>
          </a:bodyPr>
          <a:lstStyle/>
          <a:p>
            <a:r>
              <a:rPr lang="en-US" dirty="0"/>
              <a:t>// Declare the array of four elements:  </a:t>
            </a:r>
          </a:p>
          <a:p>
            <a:r>
              <a:rPr lang="en-US" dirty="0"/>
              <a:t>            </a:t>
            </a:r>
            <a:r>
              <a:rPr lang="en-US" b="1" dirty="0"/>
              <a:t>int</a:t>
            </a:r>
            <a:r>
              <a:rPr lang="en-US" dirty="0"/>
              <a:t>[][] </a:t>
            </a:r>
            <a:r>
              <a:rPr lang="en-US" dirty="0" err="1"/>
              <a:t>jaggedArray</a:t>
            </a:r>
            <a:r>
              <a:rPr lang="en-US" dirty="0"/>
              <a:t> = </a:t>
            </a:r>
            <a:r>
              <a:rPr lang="en-US" b="1" dirty="0"/>
              <a:t>new</a:t>
            </a:r>
            <a:r>
              <a:rPr lang="en-US" dirty="0"/>
              <a:t> </a:t>
            </a:r>
            <a:r>
              <a:rPr lang="en-US" b="1" dirty="0"/>
              <a:t>int</a:t>
            </a:r>
            <a:r>
              <a:rPr lang="en-US" dirty="0"/>
              <a:t>[4][];  </a:t>
            </a:r>
          </a:p>
          <a:p>
            <a:r>
              <a:rPr lang="en-US" dirty="0"/>
              <a:t>            // Initialize the elements:  </a:t>
            </a:r>
          </a:p>
          <a:p>
            <a:r>
              <a:rPr lang="en-US" dirty="0"/>
              <a:t>            </a:t>
            </a:r>
            <a:r>
              <a:rPr lang="en-US" dirty="0" err="1"/>
              <a:t>jaggedArray</a:t>
            </a:r>
            <a:r>
              <a:rPr lang="en-US" dirty="0"/>
              <a:t>[0] = </a:t>
            </a:r>
            <a:r>
              <a:rPr lang="en-US" b="1" dirty="0"/>
              <a:t>new</a:t>
            </a:r>
            <a:r>
              <a:rPr lang="en-US" dirty="0"/>
              <a:t> </a:t>
            </a:r>
            <a:r>
              <a:rPr lang="en-US" b="1" dirty="0"/>
              <a:t>int</a:t>
            </a:r>
            <a:r>
              <a:rPr lang="en-US" dirty="0"/>
              <a:t>[2] { 7, 9 };  </a:t>
            </a:r>
          </a:p>
          <a:p>
            <a:r>
              <a:rPr lang="en-US" dirty="0"/>
              <a:t>            </a:t>
            </a:r>
            <a:r>
              <a:rPr lang="en-US" dirty="0" err="1"/>
              <a:t>jaggedArray</a:t>
            </a:r>
            <a:r>
              <a:rPr lang="en-US" dirty="0"/>
              <a:t>[1] = </a:t>
            </a:r>
            <a:r>
              <a:rPr lang="en-US" b="1" dirty="0"/>
              <a:t>new</a:t>
            </a:r>
            <a:r>
              <a:rPr lang="en-US" dirty="0"/>
              <a:t> </a:t>
            </a:r>
            <a:r>
              <a:rPr lang="en-US" b="1" dirty="0"/>
              <a:t>int</a:t>
            </a:r>
            <a:r>
              <a:rPr lang="en-US" dirty="0"/>
              <a:t>[4] { 12, 42, 26, 38 };  </a:t>
            </a:r>
          </a:p>
          <a:p>
            <a:r>
              <a:rPr lang="en-US" dirty="0"/>
              <a:t>            </a:t>
            </a:r>
            <a:r>
              <a:rPr lang="en-US" dirty="0" err="1"/>
              <a:t>jaggedArray</a:t>
            </a:r>
            <a:r>
              <a:rPr lang="en-US" dirty="0"/>
              <a:t>[2] = </a:t>
            </a:r>
            <a:r>
              <a:rPr lang="en-US" b="1" dirty="0"/>
              <a:t>new</a:t>
            </a:r>
            <a:r>
              <a:rPr lang="en-US" dirty="0"/>
              <a:t> </a:t>
            </a:r>
            <a:r>
              <a:rPr lang="en-US" b="1" dirty="0"/>
              <a:t>int</a:t>
            </a:r>
            <a:r>
              <a:rPr lang="en-US" dirty="0"/>
              <a:t>[6] { 3, 5, 7, 9, 11, 13 };  </a:t>
            </a:r>
          </a:p>
          <a:p>
            <a:r>
              <a:rPr lang="en-US" dirty="0"/>
              <a:t>            </a:t>
            </a:r>
            <a:r>
              <a:rPr lang="en-US" dirty="0" err="1"/>
              <a:t>jaggedArray</a:t>
            </a:r>
            <a:r>
              <a:rPr lang="en-US" dirty="0"/>
              <a:t>[3] = </a:t>
            </a:r>
            <a:r>
              <a:rPr lang="en-US" b="1" dirty="0"/>
              <a:t>new</a:t>
            </a:r>
            <a:r>
              <a:rPr lang="en-US" dirty="0"/>
              <a:t> </a:t>
            </a:r>
            <a:r>
              <a:rPr lang="en-US" b="1" dirty="0"/>
              <a:t>int</a:t>
            </a:r>
            <a:r>
              <a:rPr lang="en-US" dirty="0"/>
              <a:t>[3] { 4, 6, 8 };</a:t>
            </a:r>
          </a:p>
          <a:p>
            <a:endParaRPr lang="en-US" dirty="0"/>
          </a:p>
        </p:txBody>
      </p:sp>
    </p:spTree>
    <p:extLst>
      <p:ext uri="{BB962C8B-B14F-4D97-AF65-F5344CB8AC3E}">
        <p14:creationId xmlns:p14="http://schemas.microsoft.com/office/powerpoint/2010/main" val="36676051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1254035"/>
            <a:ext cx="8934994" cy="1200329"/>
          </a:xfrm>
          <a:prstGeom prst="rect">
            <a:avLst/>
          </a:prstGeom>
          <a:noFill/>
        </p:spPr>
        <p:txBody>
          <a:bodyPr wrap="square" rtlCol="0">
            <a:spAutoFit/>
          </a:bodyPr>
          <a:lstStyle/>
          <a:p>
            <a:r>
              <a:rPr lang="en-US" dirty="0"/>
              <a:t>ArrayList is one of the most flexible </a:t>
            </a:r>
            <a:r>
              <a:rPr lang="en-US" b="1" dirty="0"/>
              <a:t>data structure</a:t>
            </a:r>
            <a:r>
              <a:rPr lang="en-US" dirty="0"/>
              <a:t> from CSharp Collections. ArrayList contains a simple list of values. </a:t>
            </a:r>
            <a:r>
              <a:rPr lang="en-US" b="1" dirty="0"/>
              <a:t>ArrayList</a:t>
            </a:r>
            <a:r>
              <a:rPr lang="en-US" dirty="0"/>
              <a:t> implements the IList interface using an array and very easily we can add , insert , delete , view etc. It is very flexible because we can add without any size information , that is it will grow </a:t>
            </a:r>
            <a:r>
              <a:rPr lang="en-US" b="1" dirty="0"/>
              <a:t>dynamically</a:t>
            </a:r>
            <a:r>
              <a:rPr lang="en-US" dirty="0"/>
              <a:t> and also shrink.</a:t>
            </a:r>
          </a:p>
        </p:txBody>
      </p:sp>
      <p:sp>
        <p:nvSpPr>
          <p:cNvPr id="3" name="TextBox 2"/>
          <p:cNvSpPr txBox="1"/>
          <p:nvPr/>
        </p:nvSpPr>
        <p:spPr>
          <a:xfrm>
            <a:off x="757646" y="669260"/>
            <a:ext cx="2677885" cy="584775"/>
          </a:xfrm>
          <a:prstGeom prst="rect">
            <a:avLst/>
          </a:prstGeom>
          <a:noFill/>
        </p:spPr>
        <p:txBody>
          <a:bodyPr wrap="square" rtlCol="0">
            <a:spAutoFit/>
          </a:bodyPr>
          <a:lstStyle/>
          <a:p>
            <a:r>
              <a:rPr lang="en-US" sz="3200" dirty="0" smtClean="0"/>
              <a:t>ArrayList</a:t>
            </a:r>
            <a:endParaRPr lang="en-US" sz="3200" dirty="0"/>
          </a:p>
        </p:txBody>
      </p:sp>
      <p:sp>
        <p:nvSpPr>
          <p:cNvPr id="4" name="TextBox 3"/>
          <p:cNvSpPr txBox="1"/>
          <p:nvPr/>
        </p:nvSpPr>
        <p:spPr>
          <a:xfrm>
            <a:off x="757647" y="2926080"/>
            <a:ext cx="546027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Add an Item in an </a:t>
            </a:r>
            <a:r>
              <a:rPr lang="en-US" dirty="0" smtClean="0"/>
              <a:t>ArrayList</a:t>
            </a:r>
          </a:p>
          <a:p>
            <a:endParaRPr lang="en-US" dirty="0"/>
          </a:p>
          <a:p>
            <a:pPr marL="285750" indent="-285750">
              <a:buFont typeface="Arial" panose="020B0604020202020204" pitchFamily="34" charset="0"/>
              <a:buChar char="•"/>
            </a:pPr>
            <a:r>
              <a:rPr lang="en-US" dirty="0"/>
              <a:t>Insert an Item in a specified position in an </a:t>
            </a:r>
            <a:r>
              <a:rPr lang="en-US" dirty="0" smtClean="0"/>
              <a:t>ArrayList</a:t>
            </a:r>
          </a:p>
          <a:p>
            <a:endParaRPr lang="en-US" dirty="0"/>
          </a:p>
          <a:p>
            <a:pPr marL="285750" indent="-285750">
              <a:buFont typeface="Arial" panose="020B0604020202020204" pitchFamily="34" charset="0"/>
              <a:buChar char="•"/>
            </a:pPr>
            <a:r>
              <a:rPr lang="en-US" dirty="0"/>
              <a:t>Remove an Item from </a:t>
            </a:r>
            <a:r>
              <a:rPr lang="en-US" dirty="0" smtClean="0"/>
              <a:t>ArrayList</a:t>
            </a:r>
          </a:p>
          <a:p>
            <a:endParaRPr lang="en-US" dirty="0"/>
          </a:p>
          <a:p>
            <a:pPr marL="285750" indent="-285750">
              <a:buFont typeface="Arial" panose="020B0604020202020204" pitchFamily="34" charset="0"/>
              <a:buChar char="•"/>
            </a:pPr>
            <a:r>
              <a:rPr lang="en-US" dirty="0"/>
              <a:t>Remove an item from a specified </a:t>
            </a:r>
            <a:r>
              <a:rPr lang="en-US" dirty="0" smtClean="0"/>
              <a:t>position</a:t>
            </a:r>
          </a:p>
          <a:p>
            <a:endParaRPr lang="en-US" dirty="0"/>
          </a:p>
          <a:p>
            <a:pPr marL="285750" indent="-285750">
              <a:buFont typeface="Arial" panose="020B0604020202020204" pitchFamily="34" charset="0"/>
              <a:buChar char="•"/>
            </a:pPr>
            <a:r>
              <a:rPr lang="en-US" dirty="0"/>
              <a:t>Remove a range of elements from the ArrayList</a:t>
            </a:r>
          </a:p>
        </p:txBody>
      </p:sp>
    </p:spTree>
    <p:extLst>
      <p:ext uri="{BB962C8B-B14F-4D97-AF65-F5344CB8AC3E}">
        <p14:creationId xmlns:p14="http://schemas.microsoft.com/office/powerpoint/2010/main" val="3091508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7646" y="839288"/>
            <a:ext cx="10358845" cy="5257800"/>
          </a:xfrm>
          <a:prstGeom prst="rect">
            <a:avLst/>
          </a:prstGeom>
        </p:spPr>
      </p:pic>
      <p:sp>
        <p:nvSpPr>
          <p:cNvPr id="3" name="TextBox 2"/>
          <p:cNvSpPr txBox="1"/>
          <p:nvPr/>
        </p:nvSpPr>
        <p:spPr>
          <a:xfrm>
            <a:off x="3814354" y="254513"/>
            <a:ext cx="4428310" cy="584775"/>
          </a:xfrm>
          <a:prstGeom prst="rect">
            <a:avLst/>
          </a:prstGeom>
          <a:noFill/>
        </p:spPr>
        <p:txBody>
          <a:bodyPr wrap="square" rtlCol="0">
            <a:spAutoFit/>
          </a:bodyPr>
          <a:lstStyle/>
          <a:p>
            <a:r>
              <a:rPr lang="en-US" sz="3200" dirty="0" smtClean="0"/>
              <a:t>.NET high level features</a:t>
            </a:r>
            <a:endParaRPr lang="en-US" sz="3200" dirty="0"/>
          </a:p>
        </p:txBody>
      </p:sp>
    </p:spTree>
    <p:extLst>
      <p:ext uri="{BB962C8B-B14F-4D97-AF65-F5344CB8AC3E}">
        <p14:creationId xmlns:p14="http://schemas.microsoft.com/office/powerpoint/2010/main" val="24121951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6" y="796834"/>
            <a:ext cx="11756570" cy="5693866"/>
          </a:xfrm>
          <a:prstGeom prst="rect">
            <a:avLst/>
          </a:prstGeom>
          <a:noFill/>
        </p:spPr>
        <p:txBody>
          <a:bodyPr wrap="square" rtlCol="0">
            <a:spAutoFit/>
          </a:bodyPr>
          <a:lstStyle/>
          <a:p>
            <a:r>
              <a:rPr lang="en-US" sz="2000" b="1" dirty="0"/>
              <a:t>Following examples show how to create and manipulate with .NET strongly typed list List&lt;T&gt;.</a:t>
            </a:r>
          </a:p>
          <a:p>
            <a:endParaRPr lang="en-US" dirty="0"/>
          </a:p>
          <a:p>
            <a:r>
              <a:rPr lang="en-US" dirty="0"/>
              <a:t>List is a generic type, so you can create list of any type (it can be reference type such as Customer or value type such as </a:t>
            </a:r>
            <a:r>
              <a:rPr lang="en-US" dirty="0" err="1"/>
              <a:t>int</a:t>
            </a:r>
            <a:r>
              <a:rPr lang="en-US" dirty="0"/>
              <a:t>)</a:t>
            </a:r>
          </a:p>
          <a:p>
            <a:r>
              <a:rPr lang="en-US" dirty="0"/>
              <a:t>var list1 = new List&lt;object&gt;();</a:t>
            </a:r>
          </a:p>
          <a:p>
            <a:r>
              <a:rPr lang="en-US" dirty="0"/>
              <a:t>var list2 = new List&lt;Customer&gt;();</a:t>
            </a:r>
          </a:p>
          <a:p>
            <a:r>
              <a:rPr lang="en-US" dirty="0"/>
              <a:t>var list3 = new List&lt;</a:t>
            </a:r>
            <a:r>
              <a:rPr lang="en-US" dirty="0" err="1"/>
              <a:t>int</a:t>
            </a:r>
            <a:r>
              <a:rPr lang="en-US" dirty="0" smtClean="0"/>
              <a:t>&gt;();</a:t>
            </a:r>
          </a:p>
          <a:p>
            <a:endParaRPr lang="en-US" dirty="0"/>
          </a:p>
          <a:p>
            <a:r>
              <a:rPr lang="en-US" sz="2000" b="1" dirty="0"/>
              <a:t>All the following examples use list of integer values List&lt;</a:t>
            </a:r>
            <a:r>
              <a:rPr lang="en-US" sz="2000" b="1" dirty="0" err="1"/>
              <a:t>int</a:t>
            </a:r>
            <a:r>
              <a:rPr lang="en-US" sz="2000" b="1" dirty="0"/>
              <a:t>&gt;.</a:t>
            </a:r>
          </a:p>
          <a:p>
            <a:endParaRPr lang="en-US" dirty="0" smtClean="0"/>
          </a:p>
          <a:p>
            <a:r>
              <a:rPr lang="en-US" dirty="0" smtClean="0"/>
              <a:t>Creates </a:t>
            </a:r>
            <a:r>
              <a:rPr lang="en-US" dirty="0"/>
              <a:t>an empty list (of integer values).</a:t>
            </a:r>
          </a:p>
          <a:p>
            <a:r>
              <a:rPr lang="en-US" dirty="0"/>
              <a:t>var list = new List&lt;</a:t>
            </a:r>
            <a:r>
              <a:rPr lang="en-US" dirty="0" err="1"/>
              <a:t>int</a:t>
            </a:r>
            <a:r>
              <a:rPr lang="en-US" dirty="0" smtClean="0"/>
              <a:t>&gt;(); 						 list</a:t>
            </a:r>
            <a:r>
              <a:rPr lang="en-US" dirty="0"/>
              <a:t>:	(empty)</a:t>
            </a:r>
          </a:p>
          <a:p>
            <a:endParaRPr lang="en-US" dirty="0" smtClean="0"/>
          </a:p>
          <a:p>
            <a:r>
              <a:rPr lang="en-US" dirty="0" smtClean="0"/>
              <a:t>Creates </a:t>
            </a:r>
            <a:r>
              <a:rPr lang="en-US" dirty="0"/>
              <a:t>a list and initializes it with some items (integer values).</a:t>
            </a:r>
          </a:p>
          <a:p>
            <a:r>
              <a:rPr lang="en-US" dirty="0"/>
              <a:t>var list = new List&lt;</a:t>
            </a:r>
            <a:r>
              <a:rPr lang="en-US" dirty="0" err="1"/>
              <a:t>int</a:t>
            </a:r>
            <a:r>
              <a:rPr lang="en-US" dirty="0"/>
              <a:t>&gt;() { 8, 3, 2 </a:t>
            </a:r>
            <a:r>
              <a:rPr lang="en-US" dirty="0" smtClean="0"/>
              <a:t>};					list</a:t>
            </a:r>
            <a:r>
              <a:rPr lang="en-US" dirty="0"/>
              <a:t>:	8 3 2</a:t>
            </a:r>
          </a:p>
          <a:p>
            <a:endParaRPr lang="en-US" dirty="0" smtClean="0"/>
          </a:p>
          <a:p>
            <a:r>
              <a:rPr lang="en-US" dirty="0" smtClean="0"/>
              <a:t>Creates </a:t>
            </a:r>
            <a:r>
              <a:rPr lang="en-US" dirty="0"/>
              <a:t>a list and initializes it with items of another list (or array or anything which implements </a:t>
            </a:r>
            <a:r>
              <a:rPr lang="en-US" dirty="0" err="1"/>
              <a:t>IEnumerable</a:t>
            </a:r>
            <a:r>
              <a:rPr lang="en-US" dirty="0"/>
              <a:t> interface).</a:t>
            </a:r>
          </a:p>
          <a:p>
            <a:r>
              <a:rPr lang="en-US" dirty="0"/>
              <a:t>var </a:t>
            </a:r>
            <a:r>
              <a:rPr lang="en-US" dirty="0" err="1"/>
              <a:t>listA</a:t>
            </a:r>
            <a:r>
              <a:rPr lang="en-US" dirty="0"/>
              <a:t> = new List&lt;</a:t>
            </a:r>
            <a:r>
              <a:rPr lang="en-US" dirty="0" err="1"/>
              <a:t>int</a:t>
            </a:r>
            <a:r>
              <a:rPr lang="en-US" dirty="0"/>
              <a:t>&gt;() { 8, 3, 2 };</a:t>
            </a:r>
          </a:p>
          <a:p>
            <a:r>
              <a:rPr lang="en-US" dirty="0"/>
              <a:t>var </a:t>
            </a:r>
            <a:r>
              <a:rPr lang="en-US" dirty="0" err="1"/>
              <a:t>listB</a:t>
            </a:r>
            <a:r>
              <a:rPr lang="en-US" dirty="0"/>
              <a:t> = new List&lt;</a:t>
            </a:r>
            <a:r>
              <a:rPr lang="en-US" dirty="0" err="1"/>
              <a:t>int</a:t>
            </a:r>
            <a:r>
              <a:rPr lang="en-US" dirty="0"/>
              <a:t>&gt;(</a:t>
            </a:r>
            <a:r>
              <a:rPr lang="en-US" dirty="0" err="1"/>
              <a:t>listA</a:t>
            </a:r>
            <a:r>
              <a:rPr lang="en-US" dirty="0" smtClean="0"/>
              <a:t>);					</a:t>
            </a:r>
            <a:r>
              <a:rPr lang="en-US" dirty="0" err="1" smtClean="0"/>
              <a:t>listB</a:t>
            </a:r>
            <a:r>
              <a:rPr lang="en-US" dirty="0"/>
              <a:t>:	8 3 2</a:t>
            </a:r>
          </a:p>
          <a:p>
            <a:r>
              <a:rPr lang="en-US" dirty="0"/>
              <a:t>Creates a list with specified capacity.</a:t>
            </a:r>
          </a:p>
          <a:p>
            <a:r>
              <a:rPr lang="en-US" dirty="0"/>
              <a:t>var list = new List&lt;</a:t>
            </a:r>
            <a:r>
              <a:rPr lang="en-US" dirty="0" err="1"/>
              <a:t>int</a:t>
            </a:r>
            <a:r>
              <a:rPr lang="en-US" dirty="0"/>
              <a:t>&gt;(16</a:t>
            </a:r>
            <a:r>
              <a:rPr lang="en-US" dirty="0" smtClean="0"/>
              <a:t>);						list.Count:0	list.Capacity:16</a:t>
            </a:r>
            <a:endParaRPr lang="en-US" dirty="0"/>
          </a:p>
        </p:txBody>
      </p:sp>
      <p:sp>
        <p:nvSpPr>
          <p:cNvPr id="3" name="TextBox 2"/>
          <p:cNvSpPr txBox="1"/>
          <p:nvPr/>
        </p:nvSpPr>
        <p:spPr>
          <a:xfrm>
            <a:off x="209006" y="212059"/>
            <a:ext cx="2521131" cy="584775"/>
          </a:xfrm>
          <a:prstGeom prst="rect">
            <a:avLst/>
          </a:prstGeom>
          <a:noFill/>
        </p:spPr>
        <p:txBody>
          <a:bodyPr wrap="square" rtlCol="0">
            <a:spAutoFit/>
          </a:bodyPr>
          <a:lstStyle/>
          <a:p>
            <a:r>
              <a:rPr lang="en-US" sz="3200" dirty="0" smtClean="0"/>
              <a:t>C# List</a:t>
            </a:r>
            <a:endParaRPr lang="en-US" sz="3200" dirty="0"/>
          </a:p>
        </p:txBody>
      </p:sp>
    </p:spTree>
    <p:extLst>
      <p:ext uri="{BB962C8B-B14F-4D97-AF65-F5344CB8AC3E}">
        <p14:creationId xmlns:p14="http://schemas.microsoft.com/office/powerpoint/2010/main" val="11508169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751113" y="444138"/>
            <a:ext cx="9882052" cy="5909310"/>
          </a:xfrm>
          <a:prstGeom prst="rect">
            <a:avLst/>
          </a:prstGeom>
          <a:noFill/>
        </p:spPr>
        <p:txBody>
          <a:bodyPr wrap="square" rtlCol="0">
            <a:spAutoFit/>
          </a:bodyPr>
          <a:lstStyle/>
          <a:p>
            <a:r>
              <a:rPr lang="en-US" b="1" dirty="0"/>
              <a:t>List[index]</a:t>
            </a:r>
          </a:p>
          <a:p>
            <a:r>
              <a:rPr lang="en-US" dirty="0"/>
              <a:t>Gets an item at the specified zero-based </a:t>
            </a:r>
            <a:r>
              <a:rPr lang="en-US" dirty="0" smtClean="0"/>
              <a:t>index.				</a:t>
            </a:r>
          </a:p>
          <a:p>
            <a:r>
              <a:rPr lang="en-US" dirty="0" smtClean="0"/>
              <a:t>list</a:t>
            </a:r>
            <a:r>
              <a:rPr lang="en-US" dirty="0"/>
              <a:t>:	8 3 2</a:t>
            </a:r>
          </a:p>
          <a:p>
            <a:r>
              <a:rPr lang="en-US" dirty="0"/>
              <a:t> </a:t>
            </a:r>
            <a:r>
              <a:rPr lang="en-US" dirty="0" err="1" smtClean="0"/>
              <a:t>int</a:t>
            </a:r>
            <a:r>
              <a:rPr lang="en-US" dirty="0" smtClean="0"/>
              <a:t> </a:t>
            </a:r>
            <a:r>
              <a:rPr lang="en-US" dirty="0"/>
              <a:t>item = list[1</a:t>
            </a:r>
            <a:r>
              <a:rPr lang="en-US" dirty="0" smtClean="0"/>
              <a:t>];	      item</a:t>
            </a:r>
            <a:r>
              <a:rPr lang="en-US" dirty="0"/>
              <a:t>:	</a:t>
            </a:r>
            <a:r>
              <a:rPr lang="en-US" dirty="0" smtClean="0"/>
              <a:t>3</a:t>
            </a:r>
          </a:p>
          <a:p>
            <a:endParaRPr lang="en-US" dirty="0"/>
          </a:p>
          <a:p>
            <a:r>
              <a:rPr lang="en-US" dirty="0"/>
              <a:t>Sets the item at the specified zero-based index.</a:t>
            </a:r>
          </a:p>
          <a:p>
            <a:endParaRPr lang="en-US" dirty="0"/>
          </a:p>
          <a:p>
            <a:r>
              <a:rPr lang="en-US" dirty="0"/>
              <a:t>list[1] = 4;</a:t>
            </a:r>
          </a:p>
          <a:p>
            <a:r>
              <a:rPr lang="en-US" dirty="0" smtClean="0"/>
              <a:t>list</a:t>
            </a:r>
            <a:r>
              <a:rPr lang="en-US" dirty="0"/>
              <a:t>:	8 4 2</a:t>
            </a:r>
          </a:p>
          <a:p>
            <a:r>
              <a:rPr lang="en-US" b="1" dirty="0" err="1"/>
              <a:t>List.Add</a:t>
            </a:r>
            <a:endParaRPr lang="en-US" b="1" dirty="0"/>
          </a:p>
          <a:p>
            <a:r>
              <a:rPr lang="en-US" dirty="0"/>
              <a:t>Adds an item to the end of the list.</a:t>
            </a:r>
          </a:p>
          <a:p>
            <a:r>
              <a:rPr lang="en-US" dirty="0" err="1" smtClean="0"/>
              <a:t>list.Add</a:t>
            </a:r>
            <a:r>
              <a:rPr lang="en-US" dirty="0" smtClean="0"/>
              <a:t>(5</a:t>
            </a:r>
            <a:r>
              <a:rPr lang="en-US" dirty="0"/>
              <a:t>);</a:t>
            </a:r>
          </a:p>
          <a:p>
            <a:r>
              <a:rPr lang="en-US" dirty="0"/>
              <a:t> </a:t>
            </a:r>
            <a:r>
              <a:rPr lang="en-US" dirty="0" smtClean="0"/>
              <a:t>list</a:t>
            </a:r>
            <a:r>
              <a:rPr lang="en-US" dirty="0"/>
              <a:t>:	8 </a:t>
            </a:r>
            <a:r>
              <a:rPr lang="en-US" dirty="0" smtClean="0"/>
              <a:t>4 </a:t>
            </a:r>
            <a:r>
              <a:rPr lang="en-US" dirty="0"/>
              <a:t>2 </a:t>
            </a:r>
            <a:r>
              <a:rPr lang="en-US" dirty="0" smtClean="0"/>
              <a:t>5</a:t>
            </a:r>
          </a:p>
          <a:p>
            <a:endParaRPr lang="en-US" dirty="0"/>
          </a:p>
          <a:p>
            <a:r>
              <a:rPr lang="en-US" b="1" dirty="0" err="1"/>
              <a:t>List.AddRange</a:t>
            </a:r>
            <a:endParaRPr lang="en-US" b="1" dirty="0"/>
          </a:p>
          <a:p>
            <a:r>
              <a:rPr lang="en-US" dirty="0"/>
              <a:t>Adds items of another list (or an </a:t>
            </a:r>
            <a:r>
              <a:rPr lang="en-US" dirty="0" err="1"/>
              <a:t>IEnumerable</a:t>
            </a:r>
            <a:r>
              <a:rPr lang="en-US" dirty="0"/>
              <a:t> collection) to the end of the list.</a:t>
            </a:r>
          </a:p>
          <a:p>
            <a:r>
              <a:rPr lang="en-US" dirty="0" err="1"/>
              <a:t>listA</a:t>
            </a:r>
            <a:r>
              <a:rPr lang="en-US" dirty="0"/>
              <a:t>:	8 3 2</a:t>
            </a:r>
          </a:p>
          <a:p>
            <a:r>
              <a:rPr lang="en-US" dirty="0" err="1"/>
              <a:t>listB</a:t>
            </a:r>
            <a:r>
              <a:rPr lang="en-US" dirty="0"/>
              <a:t>:	5 7</a:t>
            </a:r>
          </a:p>
          <a:p>
            <a:r>
              <a:rPr lang="en-US" dirty="0" err="1" smtClean="0"/>
              <a:t>listA.AddRange</a:t>
            </a:r>
            <a:r>
              <a:rPr lang="en-US" dirty="0" smtClean="0"/>
              <a:t>(</a:t>
            </a:r>
            <a:r>
              <a:rPr lang="en-US" dirty="0" err="1" smtClean="0"/>
              <a:t>listB</a:t>
            </a:r>
            <a:r>
              <a:rPr lang="en-US" dirty="0" smtClean="0"/>
              <a:t>);  </a:t>
            </a:r>
            <a:endParaRPr lang="en-US" dirty="0"/>
          </a:p>
          <a:p>
            <a:r>
              <a:rPr lang="en-US" dirty="0" err="1"/>
              <a:t>listA</a:t>
            </a:r>
            <a:r>
              <a:rPr lang="en-US" dirty="0"/>
              <a:t>:	8 3 2 5 7</a:t>
            </a:r>
          </a:p>
          <a:p>
            <a:endParaRPr lang="en-US" dirty="0"/>
          </a:p>
        </p:txBody>
      </p:sp>
    </p:spTree>
    <p:extLst>
      <p:ext uri="{BB962C8B-B14F-4D97-AF65-F5344CB8AC3E}">
        <p14:creationId xmlns:p14="http://schemas.microsoft.com/office/powerpoint/2010/main" val="20582357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20841330"/>
              </p:ext>
            </p:extLst>
          </p:nvPr>
        </p:nvGraphicFramePr>
        <p:xfrm>
          <a:off x="169816" y="172818"/>
          <a:ext cx="11808824" cy="6162667"/>
        </p:xfrm>
        <a:graphic>
          <a:graphicData uri="http://schemas.openxmlformats.org/drawingml/2006/table">
            <a:tbl>
              <a:tblPr firstRow="1" firstCol="1" bandRow="1">
                <a:tableStyleId>{5C22544A-7EE6-4342-B048-85BDC9FD1C3A}</a:tableStyleId>
              </a:tblPr>
              <a:tblGrid>
                <a:gridCol w="952078">
                  <a:extLst>
                    <a:ext uri="{9D8B030D-6E8A-4147-A177-3AD203B41FA5}">
                      <a16:colId xmlns:a16="http://schemas.microsoft.com/office/drawing/2014/main" val="3509207475"/>
                    </a:ext>
                  </a:extLst>
                </a:gridCol>
                <a:gridCol w="10856746">
                  <a:extLst>
                    <a:ext uri="{9D8B030D-6E8A-4147-A177-3AD203B41FA5}">
                      <a16:colId xmlns:a16="http://schemas.microsoft.com/office/drawing/2014/main" val="3042674877"/>
                    </a:ext>
                  </a:extLst>
                </a:gridCol>
              </a:tblGrid>
              <a:tr h="379806">
                <a:tc>
                  <a:txBody>
                    <a:bodyPr/>
                    <a:lstStyle/>
                    <a:p>
                      <a:pPr marL="0" marR="0" algn="ctr">
                        <a:lnSpc>
                          <a:spcPct val="107000"/>
                        </a:lnSpc>
                        <a:spcBef>
                          <a:spcPts val="0"/>
                        </a:spcBef>
                        <a:spcAft>
                          <a:spcPts val="1500"/>
                        </a:spcAft>
                      </a:pPr>
                      <a:r>
                        <a:rPr lang="en-US" sz="1800">
                          <a:solidFill>
                            <a:schemeClr val="bg1"/>
                          </a:solidFill>
                          <a:effectLst/>
                        </a:rPr>
                        <a:t>Sr.No.</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354" marR="25354" marT="25354" marB="25354"/>
                </a:tc>
                <a:tc>
                  <a:txBody>
                    <a:bodyPr/>
                    <a:lstStyle/>
                    <a:p>
                      <a:pPr marL="0" marR="0" algn="ctr">
                        <a:lnSpc>
                          <a:spcPct val="107000"/>
                        </a:lnSpc>
                        <a:spcBef>
                          <a:spcPts val="0"/>
                        </a:spcBef>
                        <a:spcAft>
                          <a:spcPts val="1500"/>
                        </a:spcAft>
                      </a:pPr>
                      <a:r>
                        <a:rPr lang="en-US" sz="1800">
                          <a:effectLst/>
                        </a:rPr>
                        <a:t>Class &amp; Description and Useage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25354" marR="25354" marT="25354" marB="25354"/>
                </a:tc>
                <a:extLst>
                  <a:ext uri="{0D108BD9-81ED-4DB2-BD59-A6C34878D82A}">
                    <a16:rowId xmlns:a16="http://schemas.microsoft.com/office/drawing/2014/main" val="3817769951"/>
                  </a:ext>
                </a:extLst>
              </a:tr>
              <a:tr h="2209044">
                <a:tc>
                  <a:txBody>
                    <a:bodyPr/>
                    <a:lstStyle/>
                    <a:p>
                      <a:pPr marL="0" marR="0">
                        <a:lnSpc>
                          <a:spcPct val="107000"/>
                        </a:lnSpc>
                        <a:spcBef>
                          <a:spcPts val="0"/>
                        </a:spcBef>
                        <a:spcAft>
                          <a:spcPts val="1500"/>
                        </a:spcAft>
                      </a:pPr>
                      <a:r>
                        <a:rPr lang="en-US" sz="1800" dirty="0">
                          <a:solidFill>
                            <a:schemeClr val="bg1"/>
                          </a:solidFill>
                          <a:effectLst/>
                        </a:rPr>
                        <a:t>1</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354" marR="25354" marT="25354" marB="25354"/>
                </a:tc>
                <a:tc>
                  <a:txBody>
                    <a:bodyPr/>
                    <a:lstStyle/>
                    <a:p>
                      <a:pPr marL="0" marR="0">
                        <a:lnSpc>
                          <a:spcPct val="107000"/>
                        </a:lnSpc>
                        <a:spcBef>
                          <a:spcPts val="0"/>
                        </a:spcBef>
                        <a:spcAft>
                          <a:spcPts val="1500"/>
                        </a:spcAft>
                      </a:pPr>
                      <a:r>
                        <a:rPr lang="en-US" sz="1800" u="sng" dirty="0" err="1" smtClean="0">
                          <a:effectLst/>
                          <a:hlinkClick r:id="rId2" tooltip="C# ArrayList"/>
                        </a:rPr>
                        <a:t>ArrayList</a:t>
                      </a:r>
                      <a:endParaRPr lang="en-US" sz="1800" u="sng" dirty="0" smtClean="0">
                        <a:effectLst/>
                      </a:endParaRPr>
                    </a:p>
                    <a:p>
                      <a:pPr marL="0" marR="0">
                        <a:lnSpc>
                          <a:spcPct val="107000"/>
                        </a:lnSpc>
                        <a:spcBef>
                          <a:spcPts val="0"/>
                        </a:spcBef>
                        <a:spcAft>
                          <a:spcPts val="1500"/>
                        </a:spcAft>
                      </a:pPr>
                      <a:r>
                        <a:rPr lang="en-US" sz="1800" dirty="0" smtClean="0">
                          <a:effectLst/>
                        </a:rPr>
                        <a:t>It </a:t>
                      </a:r>
                      <a:r>
                        <a:rPr lang="en-US" sz="1800" dirty="0">
                          <a:effectLst/>
                        </a:rPr>
                        <a:t>represents ordered collection of an object that can be indexed individually.</a:t>
                      </a:r>
                    </a:p>
                    <a:p>
                      <a:pPr marL="30480" marR="30480" algn="just">
                        <a:lnSpc>
                          <a:spcPct val="107000"/>
                        </a:lnSpc>
                        <a:spcBef>
                          <a:spcPts val="600"/>
                        </a:spcBef>
                        <a:spcAft>
                          <a:spcPts val="720"/>
                        </a:spcAft>
                      </a:pPr>
                      <a:r>
                        <a:rPr lang="en-US" sz="1800" dirty="0">
                          <a:effectLst/>
                        </a:rPr>
                        <a:t>It is basically an alternative to an array. However, unlike array you can add and remove items from a list at a specified position using an index and the array resizes itself automatically. It also allows dynamic memory allocation, adding, searching and sorting items in the list.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5354" marR="25354" marT="25354" marB="25354"/>
                </a:tc>
                <a:extLst>
                  <a:ext uri="{0D108BD9-81ED-4DB2-BD59-A6C34878D82A}">
                    <a16:rowId xmlns:a16="http://schemas.microsoft.com/office/drawing/2014/main" val="1118679755"/>
                  </a:ext>
                </a:extLst>
              </a:tr>
              <a:tr h="1627906">
                <a:tc>
                  <a:txBody>
                    <a:bodyPr/>
                    <a:lstStyle/>
                    <a:p>
                      <a:pPr marL="0" marR="0">
                        <a:lnSpc>
                          <a:spcPct val="107000"/>
                        </a:lnSpc>
                        <a:spcBef>
                          <a:spcPts val="0"/>
                        </a:spcBef>
                        <a:spcAft>
                          <a:spcPts val="0"/>
                        </a:spcAft>
                      </a:pPr>
                      <a:r>
                        <a:rPr lang="en-US" sz="1800">
                          <a:solidFill>
                            <a:schemeClr val="bg1"/>
                          </a:solidFill>
                          <a:effectLst/>
                        </a:rPr>
                        <a:t>2</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354" marR="25354" marT="25354" marB="25354"/>
                </a:tc>
                <a:tc>
                  <a:txBody>
                    <a:bodyPr/>
                    <a:lstStyle/>
                    <a:p>
                      <a:pPr marL="0" marR="0">
                        <a:lnSpc>
                          <a:spcPct val="107000"/>
                        </a:lnSpc>
                        <a:spcBef>
                          <a:spcPts val="0"/>
                        </a:spcBef>
                        <a:spcAft>
                          <a:spcPts val="0"/>
                        </a:spcAft>
                      </a:pPr>
                      <a:r>
                        <a:rPr lang="en-US" sz="1800" u="sng" dirty="0" err="1">
                          <a:effectLst/>
                          <a:hlinkClick r:id="rId3" tooltip="C# Hashtable"/>
                        </a:rPr>
                        <a:t>Hashtable</a:t>
                      </a:r>
                      <a:endParaRPr lang="en-US" sz="1800" dirty="0">
                        <a:effectLst/>
                      </a:endParaRPr>
                    </a:p>
                    <a:p>
                      <a:pPr marL="30480" marR="30480" algn="just">
                        <a:lnSpc>
                          <a:spcPct val="107000"/>
                        </a:lnSpc>
                        <a:spcBef>
                          <a:spcPts val="600"/>
                        </a:spcBef>
                        <a:spcAft>
                          <a:spcPts val="720"/>
                        </a:spcAft>
                      </a:pPr>
                      <a:r>
                        <a:rPr lang="en-US" sz="1800" dirty="0">
                          <a:effectLst/>
                        </a:rPr>
                        <a:t>It uses a key to access the elements in the collection.</a:t>
                      </a:r>
                    </a:p>
                    <a:p>
                      <a:pPr marL="30480" marR="30480" algn="just">
                        <a:lnSpc>
                          <a:spcPct val="107000"/>
                        </a:lnSpc>
                        <a:spcBef>
                          <a:spcPts val="600"/>
                        </a:spcBef>
                        <a:spcAft>
                          <a:spcPts val="720"/>
                        </a:spcAft>
                      </a:pPr>
                      <a:r>
                        <a:rPr lang="en-US" sz="1800" dirty="0">
                          <a:effectLst/>
                        </a:rPr>
                        <a:t>A hash table is used when you need to access elements by using key, and you can identify a useful key value. Each item in the hash table has a key/value pair. The key is used to access the items in the collection.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5354" marR="25354" marT="25354" marB="25354"/>
                </a:tc>
                <a:extLst>
                  <a:ext uri="{0D108BD9-81ED-4DB2-BD59-A6C34878D82A}">
                    <a16:rowId xmlns:a16="http://schemas.microsoft.com/office/drawing/2014/main" val="2673128692"/>
                  </a:ext>
                </a:extLst>
              </a:tr>
              <a:tr h="1945911">
                <a:tc>
                  <a:txBody>
                    <a:bodyPr/>
                    <a:lstStyle/>
                    <a:p>
                      <a:pPr marL="0" marR="0">
                        <a:lnSpc>
                          <a:spcPct val="107000"/>
                        </a:lnSpc>
                        <a:spcBef>
                          <a:spcPts val="0"/>
                        </a:spcBef>
                        <a:spcAft>
                          <a:spcPts val="0"/>
                        </a:spcAft>
                      </a:pPr>
                      <a:r>
                        <a:rPr lang="en-US" sz="1800">
                          <a:solidFill>
                            <a:schemeClr val="bg1"/>
                          </a:solidFill>
                          <a:effectLst/>
                        </a:rPr>
                        <a:t>3</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354" marR="25354" marT="25354" marB="25354"/>
                </a:tc>
                <a:tc>
                  <a:txBody>
                    <a:bodyPr/>
                    <a:lstStyle/>
                    <a:p>
                      <a:pPr marL="0" marR="0">
                        <a:lnSpc>
                          <a:spcPct val="107000"/>
                        </a:lnSpc>
                        <a:spcBef>
                          <a:spcPts val="0"/>
                        </a:spcBef>
                        <a:spcAft>
                          <a:spcPts val="0"/>
                        </a:spcAft>
                      </a:pPr>
                      <a:r>
                        <a:rPr lang="en-US" sz="1800" u="sng" dirty="0" err="1">
                          <a:effectLst/>
                          <a:hlinkClick r:id="rId4" tooltip="C# SortedList"/>
                        </a:rPr>
                        <a:t>SortedList</a:t>
                      </a:r>
                      <a:endParaRPr lang="en-US" sz="1800" dirty="0">
                        <a:effectLst/>
                      </a:endParaRPr>
                    </a:p>
                    <a:p>
                      <a:pPr marL="30480" marR="30480" algn="just">
                        <a:lnSpc>
                          <a:spcPct val="107000"/>
                        </a:lnSpc>
                        <a:spcBef>
                          <a:spcPts val="600"/>
                        </a:spcBef>
                        <a:spcAft>
                          <a:spcPts val="720"/>
                        </a:spcAft>
                      </a:pPr>
                      <a:r>
                        <a:rPr lang="en-US" sz="1800" dirty="0">
                          <a:effectLst/>
                        </a:rPr>
                        <a:t>It uses a key as well as an index to access the items in a list.</a:t>
                      </a:r>
                    </a:p>
                    <a:p>
                      <a:pPr marL="30480" marR="30480" algn="just">
                        <a:lnSpc>
                          <a:spcPct val="107000"/>
                        </a:lnSpc>
                        <a:spcBef>
                          <a:spcPts val="600"/>
                        </a:spcBef>
                        <a:spcAft>
                          <a:spcPts val="720"/>
                        </a:spcAft>
                      </a:pPr>
                      <a:r>
                        <a:rPr lang="en-US" sz="1800" dirty="0">
                          <a:effectLst/>
                        </a:rPr>
                        <a:t>A sorted list is a combination of an array and a hash table. It contains a list of items that can be accessed using a key or an index. If you access items using an index, it is an </a:t>
                      </a:r>
                      <a:r>
                        <a:rPr lang="en-US" sz="1800" dirty="0" err="1">
                          <a:effectLst/>
                        </a:rPr>
                        <a:t>ArrayList</a:t>
                      </a:r>
                      <a:r>
                        <a:rPr lang="en-US" sz="1800" dirty="0">
                          <a:effectLst/>
                        </a:rPr>
                        <a:t>, and if you access items using a key , it is a </a:t>
                      </a:r>
                      <a:r>
                        <a:rPr lang="en-US" sz="1800" dirty="0" err="1">
                          <a:effectLst/>
                        </a:rPr>
                        <a:t>Hashtable</a:t>
                      </a:r>
                      <a:r>
                        <a:rPr lang="en-US" sz="1800" dirty="0">
                          <a:effectLst/>
                        </a:rPr>
                        <a:t>. The collection of items is always sorted by the key 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5354" marR="25354" marT="25354" marB="25354"/>
                </a:tc>
                <a:extLst>
                  <a:ext uri="{0D108BD9-81ED-4DB2-BD59-A6C34878D82A}">
                    <a16:rowId xmlns:a16="http://schemas.microsoft.com/office/drawing/2014/main" val="1526917006"/>
                  </a:ext>
                </a:extLst>
              </a:tr>
            </a:tbl>
          </a:graphicData>
        </a:graphic>
      </p:graphicFrame>
    </p:spTree>
    <p:extLst>
      <p:ext uri="{BB962C8B-B14F-4D97-AF65-F5344CB8AC3E}">
        <p14:creationId xmlns:p14="http://schemas.microsoft.com/office/powerpoint/2010/main" val="574839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29" y="341535"/>
            <a:ext cx="11652068" cy="1200329"/>
          </a:xfrm>
          <a:prstGeom prst="rect">
            <a:avLst/>
          </a:prstGeom>
        </p:spPr>
        <p:txBody>
          <a:bodyPr wrap="square">
            <a:spAutoFit/>
          </a:bodyPr>
          <a:lstStyle/>
          <a:p>
            <a:r>
              <a:rPr lang="en-US" dirty="0" err="1">
                <a:solidFill>
                  <a:srgbClr val="212121"/>
                </a:solidFill>
              </a:rPr>
              <a:t>Hashtable</a:t>
            </a:r>
            <a:r>
              <a:rPr lang="en-US" dirty="0">
                <a:solidFill>
                  <a:srgbClr val="212121"/>
                </a:solidFill>
              </a:rPr>
              <a:t> is a collection of the Key-Value pairs, which are organized on the hash code of their respective keys. </a:t>
            </a:r>
            <a:r>
              <a:rPr lang="en-US" dirty="0"/>
              <a:t/>
            </a:r>
            <a:br>
              <a:rPr lang="en-US" dirty="0"/>
            </a:br>
            <a:r>
              <a:rPr lang="en-US" dirty="0"/>
              <a:t/>
            </a:r>
            <a:br>
              <a:rPr lang="en-US" dirty="0"/>
            </a:br>
            <a:r>
              <a:rPr lang="en-US" dirty="0">
                <a:solidFill>
                  <a:srgbClr val="212121"/>
                </a:solidFill>
              </a:rPr>
              <a:t>When you add an element, it gets added to the </a:t>
            </a:r>
            <a:r>
              <a:rPr lang="en-US" dirty="0" err="1">
                <a:solidFill>
                  <a:srgbClr val="212121"/>
                </a:solidFill>
              </a:rPr>
              <a:t>hashtable</a:t>
            </a:r>
            <a:r>
              <a:rPr lang="en-US" dirty="0">
                <a:solidFill>
                  <a:srgbClr val="212121"/>
                </a:solidFill>
              </a:rPr>
              <a:t> and its corresponding hash code is generated automatically. Here, we are using the keys to access those </a:t>
            </a:r>
            <a:r>
              <a:rPr lang="en-US" dirty="0" err="1">
                <a:solidFill>
                  <a:srgbClr val="212121"/>
                </a:solidFill>
              </a:rPr>
              <a:t>hashcodes</a:t>
            </a:r>
            <a:r>
              <a:rPr lang="en-US" dirty="0">
                <a:solidFill>
                  <a:srgbClr val="212121"/>
                </a:solidFill>
              </a:rPr>
              <a:t>. </a:t>
            </a:r>
            <a:r>
              <a:rPr lang="en-US" dirty="0" err="1">
                <a:solidFill>
                  <a:srgbClr val="212121"/>
                </a:solidFill>
              </a:rPr>
              <a:t>Hashtable</a:t>
            </a:r>
            <a:r>
              <a:rPr lang="en-US" dirty="0">
                <a:solidFill>
                  <a:srgbClr val="212121"/>
                </a:solidFill>
              </a:rPr>
              <a:t> optimizes lookup with the help of the keys</a:t>
            </a:r>
            <a:endParaRPr lang="en-US" dirty="0"/>
          </a:p>
        </p:txBody>
      </p:sp>
      <p:sp>
        <p:nvSpPr>
          <p:cNvPr id="3" name="Rectangle 2"/>
          <p:cNvSpPr/>
          <p:nvPr/>
        </p:nvSpPr>
        <p:spPr>
          <a:xfrm>
            <a:off x="1512765" y="1666025"/>
            <a:ext cx="3512500" cy="369332"/>
          </a:xfrm>
          <a:prstGeom prst="rect">
            <a:avLst/>
          </a:prstGeom>
        </p:spPr>
        <p:txBody>
          <a:bodyPr wrap="none">
            <a:spAutoFit/>
          </a:bodyPr>
          <a:lstStyle/>
          <a:p>
            <a:r>
              <a:rPr lang="en-US" dirty="0" err="1">
                <a:solidFill>
                  <a:srgbClr val="000000"/>
                </a:solidFill>
                <a:latin typeface="&amp;quot"/>
              </a:rPr>
              <a:t>Hashtable</a:t>
            </a:r>
            <a:r>
              <a:rPr lang="en-US" dirty="0">
                <a:solidFill>
                  <a:srgbClr val="000000"/>
                </a:solidFill>
                <a:latin typeface="&amp;quot"/>
              </a:rPr>
              <a:t> </a:t>
            </a:r>
            <a:r>
              <a:rPr lang="en-US" dirty="0" err="1" smtClean="0">
                <a:solidFill>
                  <a:srgbClr val="000000"/>
                </a:solidFill>
                <a:latin typeface="&amp;quot"/>
              </a:rPr>
              <a:t>ht</a:t>
            </a:r>
            <a:r>
              <a:rPr lang="en-US" dirty="0" smtClean="0">
                <a:solidFill>
                  <a:srgbClr val="000000"/>
                </a:solidFill>
                <a:latin typeface="&amp;quot"/>
              </a:rPr>
              <a:t>=</a:t>
            </a:r>
            <a:r>
              <a:rPr lang="en-US" b="1" dirty="0" smtClean="0">
                <a:solidFill>
                  <a:srgbClr val="006699"/>
                </a:solidFill>
                <a:latin typeface="&amp;quot"/>
              </a:rPr>
              <a:t>new</a:t>
            </a:r>
            <a:r>
              <a:rPr lang="en-US" dirty="0">
                <a:solidFill>
                  <a:srgbClr val="000000"/>
                </a:solidFill>
                <a:latin typeface="&amp;quot"/>
              </a:rPr>
              <a:t> </a:t>
            </a:r>
            <a:r>
              <a:rPr lang="en-US" dirty="0" err="1">
                <a:solidFill>
                  <a:srgbClr val="000000"/>
                </a:solidFill>
                <a:latin typeface="&amp;quot"/>
              </a:rPr>
              <a:t>Hashtable</a:t>
            </a:r>
            <a:r>
              <a:rPr lang="en-US" dirty="0">
                <a:solidFill>
                  <a:srgbClr val="000000"/>
                </a:solidFill>
                <a:latin typeface="&amp;quot"/>
              </a:rPr>
              <a:t>();  </a:t>
            </a:r>
            <a:endParaRPr lang="en-US" dirty="0"/>
          </a:p>
        </p:txBody>
      </p:sp>
      <p:sp>
        <p:nvSpPr>
          <p:cNvPr id="4" name="Rectangle 3"/>
          <p:cNvSpPr/>
          <p:nvPr/>
        </p:nvSpPr>
        <p:spPr>
          <a:xfrm>
            <a:off x="269965" y="2707360"/>
            <a:ext cx="11556276" cy="1754326"/>
          </a:xfrm>
          <a:prstGeom prst="rect">
            <a:avLst/>
          </a:prstGeom>
        </p:spPr>
        <p:txBody>
          <a:bodyPr wrap="square">
            <a:spAutoFit/>
          </a:bodyPr>
          <a:lstStyle/>
          <a:p>
            <a:pPr>
              <a:buFont typeface="+mj-lt"/>
              <a:buAutoNum type="arabicPeriod"/>
            </a:pPr>
            <a:r>
              <a:rPr lang="en-US" b="1" dirty="0">
                <a:solidFill>
                  <a:srgbClr val="212121"/>
                </a:solidFill>
              </a:rPr>
              <a:t>Advantage of </a:t>
            </a:r>
            <a:r>
              <a:rPr lang="en-US" b="1" dirty="0" err="1">
                <a:solidFill>
                  <a:srgbClr val="212121"/>
                </a:solidFill>
              </a:rPr>
              <a:t>Hashtable</a:t>
            </a:r>
            <a:r>
              <a:rPr lang="en-US" dirty="0">
                <a:solidFill>
                  <a:srgbClr val="212121"/>
                </a:solidFill>
              </a:rPr>
              <a:t>  </a:t>
            </a:r>
            <a:r>
              <a:rPr lang="en-US" dirty="0" err="1">
                <a:solidFill>
                  <a:srgbClr val="212121"/>
                </a:solidFill>
              </a:rPr>
              <a:t>Hashtable</a:t>
            </a:r>
            <a:r>
              <a:rPr lang="en-US" dirty="0">
                <a:solidFill>
                  <a:srgbClr val="212121"/>
                </a:solidFill>
              </a:rPr>
              <a:t> allows the execution time for the lookup, retrieves and sets the operation to remain nearly constant, even for the large sets</a:t>
            </a:r>
            <a:r>
              <a:rPr lang="en-US" dirty="0" smtClean="0">
                <a:solidFill>
                  <a:srgbClr val="212121"/>
                </a:solidFill>
              </a:rPr>
              <a:t>.</a:t>
            </a:r>
          </a:p>
          <a:p>
            <a:endParaRPr lang="en-US" dirty="0">
              <a:solidFill>
                <a:srgbClr val="212121"/>
              </a:solidFill>
            </a:endParaRPr>
          </a:p>
          <a:p>
            <a:pPr>
              <a:buFont typeface="+mj-lt"/>
              <a:buAutoNum type="arabicPeriod"/>
            </a:pPr>
            <a:r>
              <a:rPr lang="en-US" dirty="0">
                <a:solidFill>
                  <a:srgbClr val="212121"/>
                </a:solidFill>
              </a:rPr>
              <a:t>In the large data sets, </a:t>
            </a:r>
            <a:r>
              <a:rPr lang="en-US" dirty="0" err="1">
                <a:solidFill>
                  <a:srgbClr val="212121"/>
                </a:solidFill>
              </a:rPr>
              <a:t>Hashtable</a:t>
            </a:r>
            <a:r>
              <a:rPr lang="en-US" dirty="0">
                <a:solidFill>
                  <a:srgbClr val="212121"/>
                </a:solidFill>
              </a:rPr>
              <a:t> is an ability to locate the item quickly</a:t>
            </a:r>
            <a:r>
              <a:rPr lang="en-US" dirty="0" smtClean="0">
                <a:solidFill>
                  <a:srgbClr val="212121"/>
                </a:solidFill>
              </a:rPr>
              <a:t>.</a:t>
            </a:r>
          </a:p>
          <a:p>
            <a:pPr>
              <a:buFont typeface="+mj-lt"/>
              <a:buAutoNum type="arabicPeriod"/>
            </a:pPr>
            <a:endParaRPr lang="en-US" dirty="0">
              <a:solidFill>
                <a:srgbClr val="212121"/>
              </a:solidFill>
            </a:endParaRPr>
          </a:p>
          <a:p>
            <a:pPr>
              <a:buFont typeface="+mj-lt"/>
              <a:buAutoNum type="arabicPeriod"/>
            </a:pPr>
            <a:r>
              <a:rPr lang="en-US" dirty="0">
                <a:solidFill>
                  <a:srgbClr val="212121"/>
                </a:solidFill>
              </a:rPr>
              <a:t>No need to scan through the entire data sets to find the items.</a:t>
            </a:r>
            <a:endParaRPr lang="en-US" b="0" i="0" u="none" strike="noStrike" dirty="0">
              <a:solidFill>
                <a:srgbClr val="212121"/>
              </a:solidFill>
              <a:effectLst/>
            </a:endParaRPr>
          </a:p>
        </p:txBody>
      </p:sp>
      <p:sp>
        <p:nvSpPr>
          <p:cNvPr id="5" name="Rectangle 4"/>
          <p:cNvSpPr/>
          <p:nvPr/>
        </p:nvSpPr>
        <p:spPr>
          <a:xfrm>
            <a:off x="2181217" y="2091282"/>
            <a:ext cx="2844048" cy="369332"/>
          </a:xfrm>
          <a:prstGeom prst="rect">
            <a:avLst/>
          </a:prstGeom>
        </p:spPr>
        <p:txBody>
          <a:bodyPr wrap="none">
            <a:spAutoFit/>
          </a:bodyPr>
          <a:lstStyle/>
          <a:p>
            <a:r>
              <a:rPr lang="en-US" dirty="0" err="1" smtClean="0">
                <a:solidFill>
                  <a:srgbClr val="000000"/>
                </a:solidFill>
                <a:latin typeface="Consolas" panose="020B0609020204030204" pitchFamily="49" charset="0"/>
              </a:rPr>
              <a:t>ht.Add</a:t>
            </a:r>
            <a:r>
              <a:rPr lang="en-US" dirty="0">
                <a:solidFill>
                  <a:srgbClr val="000000"/>
                </a:solidFill>
                <a:latin typeface="Consolas" panose="020B0609020204030204" pitchFamily="49" charset="0"/>
              </a:rPr>
              <a:t>(“1”,”Value”); </a:t>
            </a:r>
            <a:endParaRPr lang="en-US" dirty="0"/>
          </a:p>
        </p:txBody>
      </p:sp>
      <p:sp>
        <p:nvSpPr>
          <p:cNvPr id="7" name="Rectangle 6"/>
          <p:cNvSpPr/>
          <p:nvPr/>
        </p:nvSpPr>
        <p:spPr>
          <a:xfrm>
            <a:off x="269965" y="4611519"/>
            <a:ext cx="11704322" cy="2031325"/>
          </a:xfrm>
          <a:prstGeom prst="rect">
            <a:avLst/>
          </a:prstGeom>
        </p:spPr>
        <p:txBody>
          <a:bodyPr wrap="square">
            <a:spAutoFit/>
          </a:bodyPr>
          <a:lstStyle/>
          <a:p>
            <a:r>
              <a:rPr lang="en-US" dirty="0">
                <a:solidFill>
                  <a:srgbClr val="2F2E2E"/>
                </a:solidFill>
              </a:rPr>
              <a:t>The difference between them is that, in the </a:t>
            </a:r>
            <a:r>
              <a:rPr lang="en-US" dirty="0" err="1">
                <a:solidFill>
                  <a:srgbClr val="2F2E2E"/>
                </a:solidFill>
              </a:rPr>
              <a:t>SortedList</a:t>
            </a:r>
            <a:r>
              <a:rPr lang="en-US" dirty="0">
                <a:solidFill>
                  <a:srgbClr val="2F2E2E"/>
                </a:solidFill>
              </a:rPr>
              <a:t>, the key/value pairs are sorted by key and, since they have a definite order, you can access them by index as well as by key.</a:t>
            </a:r>
            <a:r>
              <a:rPr lang="en-US" dirty="0"/>
              <a:t/>
            </a:r>
            <a:br>
              <a:rPr lang="en-US" dirty="0"/>
            </a:br>
            <a:r>
              <a:rPr lang="en-US" dirty="0"/>
              <a:t/>
            </a:r>
            <a:br>
              <a:rPr lang="en-US" dirty="0"/>
            </a:br>
            <a:r>
              <a:rPr lang="en-US" dirty="0">
                <a:solidFill>
                  <a:srgbClr val="2F2E2E"/>
                </a:solidFill>
              </a:rPr>
              <a:t>In the </a:t>
            </a:r>
            <a:r>
              <a:rPr lang="en-US" dirty="0" err="1">
                <a:solidFill>
                  <a:srgbClr val="2F2E2E"/>
                </a:solidFill>
              </a:rPr>
              <a:t>HashTable</a:t>
            </a:r>
            <a:r>
              <a:rPr lang="en-US" dirty="0">
                <a:solidFill>
                  <a:srgbClr val="2F2E2E"/>
                </a:solidFill>
              </a:rPr>
              <a:t>, the key/value pairs are not sorted and you can only access them by key.</a:t>
            </a:r>
            <a:r>
              <a:rPr lang="en-US" dirty="0"/>
              <a:t/>
            </a:r>
            <a:br>
              <a:rPr lang="en-US" dirty="0"/>
            </a:br>
            <a:r>
              <a:rPr lang="en-US" dirty="0"/>
              <a:t/>
            </a:r>
            <a:br>
              <a:rPr lang="en-US" dirty="0"/>
            </a:br>
            <a:r>
              <a:rPr lang="en-US" dirty="0">
                <a:solidFill>
                  <a:srgbClr val="2F2E2E"/>
                </a:solidFill>
              </a:rPr>
              <a:t>This means that random insertions for the </a:t>
            </a:r>
            <a:r>
              <a:rPr lang="en-US" dirty="0" err="1">
                <a:solidFill>
                  <a:srgbClr val="2F2E2E"/>
                </a:solidFill>
              </a:rPr>
              <a:t>SortedList</a:t>
            </a:r>
            <a:r>
              <a:rPr lang="en-US" dirty="0">
                <a:solidFill>
                  <a:srgbClr val="2F2E2E"/>
                </a:solidFill>
              </a:rPr>
              <a:t> are relatively slow because it needs to be resorted after each insertion. On the other hand, in some applications it is useful to be able to iterate through the keys in sorted order.</a:t>
            </a:r>
            <a:endParaRPr lang="en-US" dirty="0"/>
          </a:p>
        </p:txBody>
      </p:sp>
    </p:spTree>
    <p:extLst>
      <p:ext uri="{BB962C8B-B14F-4D97-AF65-F5344CB8AC3E}">
        <p14:creationId xmlns:p14="http://schemas.microsoft.com/office/powerpoint/2010/main" val="3254509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06395243"/>
              </p:ext>
            </p:extLst>
          </p:nvPr>
        </p:nvGraphicFramePr>
        <p:xfrm>
          <a:off x="875211" y="914399"/>
          <a:ext cx="10711542" cy="5107577"/>
        </p:xfrm>
        <a:graphic>
          <a:graphicData uri="http://schemas.openxmlformats.org/drawingml/2006/table">
            <a:tbl>
              <a:tblPr firstRow="1" firstCol="1" bandRow="1">
                <a:tableStyleId>{5C22544A-7EE6-4342-B048-85BDC9FD1C3A}</a:tableStyleId>
              </a:tblPr>
              <a:tblGrid>
                <a:gridCol w="5363509">
                  <a:extLst>
                    <a:ext uri="{9D8B030D-6E8A-4147-A177-3AD203B41FA5}">
                      <a16:colId xmlns:a16="http://schemas.microsoft.com/office/drawing/2014/main" val="647792360"/>
                    </a:ext>
                  </a:extLst>
                </a:gridCol>
                <a:gridCol w="5348033">
                  <a:extLst>
                    <a:ext uri="{9D8B030D-6E8A-4147-A177-3AD203B41FA5}">
                      <a16:colId xmlns:a16="http://schemas.microsoft.com/office/drawing/2014/main" val="1659923005"/>
                    </a:ext>
                  </a:extLst>
                </a:gridCol>
              </a:tblGrid>
              <a:tr h="439010">
                <a:tc>
                  <a:txBody>
                    <a:bodyPr/>
                    <a:lstStyle/>
                    <a:p>
                      <a:pPr marL="0" marR="0" algn="ctr">
                        <a:lnSpc>
                          <a:spcPct val="107000"/>
                        </a:lnSpc>
                        <a:spcBef>
                          <a:spcPts val="0"/>
                        </a:spcBef>
                        <a:spcAft>
                          <a:spcPts val="0"/>
                        </a:spcAft>
                      </a:pPr>
                      <a:r>
                        <a:rPr lang="en-US" sz="1800" b="1" dirty="0" err="1">
                          <a:effectLst/>
                        </a:rPr>
                        <a:t>Hashtable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Dictionary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9945451"/>
                  </a:ext>
                </a:extLst>
              </a:tr>
              <a:tr h="851263">
                <a:tc>
                  <a:txBody>
                    <a:bodyPr/>
                    <a:lstStyle/>
                    <a:p>
                      <a:pPr marL="0" marR="0" algn="l">
                        <a:lnSpc>
                          <a:spcPct val="107000"/>
                        </a:lnSpc>
                        <a:spcBef>
                          <a:spcPts val="0"/>
                        </a:spcBef>
                        <a:spcAft>
                          <a:spcPts val="0"/>
                        </a:spcAft>
                      </a:pPr>
                      <a:r>
                        <a:rPr lang="en-US" sz="1800" b="0" dirty="0" err="1">
                          <a:solidFill>
                            <a:schemeClr val="tx1"/>
                          </a:solidFill>
                          <a:effectLst/>
                        </a:rPr>
                        <a:t>Hashtable</a:t>
                      </a:r>
                      <a:r>
                        <a:rPr lang="en-US" sz="1800" b="0" dirty="0">
                          <a:solidFill>
                            <a:schemeClr val="tx1"/>
                          </a:solidFill>
                          <a:effectLst/>
                        </a:rPr>
                        <a:t> is included in the </a:t>
                      </a:r>
                      <a:r>
                        <a:rPr lang="en-US" sz="1800" b="0" dirty="0" err="1">
                          <a:solidFill>
                            <a:schemeClr val="tx1"/>
                          </a:solidFill>
                          <a:effectLst/>
                        </a:rPr>
                        <a:t>System.Collections</a:t>
                      </a:r>
                      <a:r>
                        <a:rPr lang="en-US" sz="1800" b="0" dirty="0">
                          <a:solidFill>
                            <a:schemeClr val="tx1"/>
                          </a:solidFill>
                          <a:effectLst/>
                        </a:rPr>
                        <a:t> namespace.</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07000"/>
                        </a:lnSpc>
                        <a:spcBef>
                          <a:spcPts val="0"/>
                        </a:spcBef>
                        <a:spcAft>
                          <a:spcPts val="0"/>
                        </a:spcAft>
                      </a:pPr>
                      <a:r>
                        <a:rPr lang="en-US" sz="1800" b="0" dirty="0">
                          <a:solidFill>
                            <a:schemeClr val="tx1"/>
                          </a:solidFill>
                          <a:effectLst/>
                        </a:rPr>
                        <a:t>Dictionary is included in the </a:t>
                      </a:r>
                      <a:r>
                        <a:rPr lang="en-US" sz="1800" b="0" dirty="0" err="1">
                          <a:solidFill>
                            <a:schemeClr val="tx1"/>
                          </a:solidFill>
                          <a:effectLst/>
                        </a:rPr>
                        <a:t>System.Collections.Generic</a:t>
                      </a:r>
                      <a:r>
                        <a:rPr lang="en-US" sz="1800" b="0" dirty="0">
                          <a:solidFill>
                            <a:schemeClr val="tx1"/>
                          </a:solidFill>
                          <a:effectLst/>
                        </a:rPr>
                        <a:t> namespace.</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628592"/>
                  </a:ext>
                </a:extLst>
              </a:tr>
              <a:tr h="1263515">
                <a:tc>
                  <a:txBody>
                    <a:bodyPr/>
                    <a:lstStyle/>
                    <a:p>
                      <a:pPr marL="0" marR="0" algn="l">
                        <a:lnSpc>
                          <a:spcPct val="107000"/>
                        </a:lnSpc>
                        <a:spcBef>
                          <a:spcPts val="0"/>
                        </a:spcBef>
                        <a:spcAft>
                          <a:spcPts val="0"/>
                        </a:spcAft>
                      </a:pPr>
                      <a:r>
                        <a:rPr lang="en-US" sz="1800" b="0" dirty="0" err="1">
                          <a:solidFill>
                            <a:schemeClr val="tx1"/>
                          </a:solidFill>
                          <a:effectLst/>
                        </a:rPr>
                        <a:t>Hashtable</a:t>
                      </a:r>
                      <a:r>
                        <a:rPr lang="en-US" sz="1800" b="0" dirty="0">
                          <a:solidFill>
                            <a:schemeClr val="tx1"/>
                          </a:solidFill>
                          <a:effectLst/>
                        </a:rPr>
                        <a:t> is a loosely typed (non-generic) collection, this means it stores key-value pairs of any data types.</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l">
                        <a:lnSpc>
                          <a:spcPct val="107000"/>
                        </a:lnSpc>
                        <a:spcBef>
                          <a:spcPts val="0"/>
                        </a:spcBef>
                        <a:spcAft>
                          <a:spcPts val="0"/>
                        </a:spcAft>
                      </a:pPr>
                      <a:r>
                        <a:rPr lang="en-US" sz="1800" dirty="0">
                          <a:solidFill>
                            <a:schemeClr val="tx1"/>
                          </a:solidFill>
                          <a:effectLst/>
                        </a:rPr>
                        <a:t>Dictionary is a generic collection. So it can store key-value pairs of specific data types.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16225303"/>
                  </a:ext>
                </a:extLst>
              </a:tr>
              <a:tr h="851263">
                <a:tc>
                  <a:txBody>
                    <a:bodyPr/>
                    <a:lstStyle/>
                    <a:p>
                      <a:pPr marL="0" marR="0" algn="l">
                        <a:lnSpc>
                          <a:spcPct val="107000"/>
                        </a:lnSpc>
                        <a:spcBef>
                          <a:spcPts val="0"/>
                        </a:spcBef>
                        <a:spcAft>
                          <a:spcPts val="0"/>
                        </a:spcAft>
                      </a:pPr>
                      <a:r>
                        <a:rPr lang="en-US" sz="1800" b="0">
                          <a:solidFill>
                            <a:schemeClr val="tx1"/>
                          </a:solidFill>
                          <a:effectLst/>
                        </a:rPr>
                        <a:t>Hashtable is thread safe.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07000"/>
                        </a:lnSpc>
                        <a:spcBef>
                          <a:spcPts val="0"/>
                        </a:spcBef>
                        <a:spcAft>
                          <a:spcPts val="0"/>
                        </a:spcAft>
                      </a:pPr>
                      <a:r>
                        <a:rPr lang="en-US" sz="1800" dirty="0">
                          <a:solidFill>
                            <a:schemeClr val="tx1"/>
                          </a:solidFill>
                          <a:effectLst/>
                        </a:rPr>
                        <a:t>Only public static members are thread safe in Dictionary.</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4978192"/>
                  </a:ext>
                </a:extLst>
              </a:tr>
              <a:tr h="851263">
                <a:tc>
                  <a:txBody>
                    <a:bodyPr/>
                    <a:lstStyle/>
                    <a:p>
                      <a:pPr marL="0" marR="0" algn="l">
                        <a:lnSpc>
                          <a:spcPct val="107000"/>
                        </a:lnSpc>
                        <a:spcBef>
                          <a:spcPts val="0"/>
                        </a:spcBef>
                        <a:spcAft>
                          <a:spcPts val="0"/>
                        </a:spcAft>
                      </a:pPr>
                      <a:r>
                        <a:rPr lang="en-US" sz="1800" b="0" dirty="0" err="1">
                          <a:solidFill>
                            <a:schemeClr val="tx1"/>
                          </a:solidFill>
                          <a:effectLst/>
                        </a:rPr>
                        <a:t>Hashtable</a:t>
                      </a:r>
                      <a:r>
                        <a:rPr lang="en-US" sz="1800" b="0" dirty="0">
                          <a:solidFill>
                            <a:schemeClr val="tx1"/>
                          </a:solidFill>
                          <a:effectLst/>
                        </a:rPr>
                        <a:t> returns null if we try to find a key which does not exist.</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l">
                        <a:lnSpc>
                          <a:spcPct val="107000"/>
                        </a:lnSpc>
                        <a:spcBef>
                          <a:spcPts val="0"/>
                        </a:spcBef>
                        <a:spcAft>
                          <a:spcPts val="0"/>
                        </a:spcAft>
                      </a:pPr>
                      <a:r>
                        <a:rPr lang="en-US" sz="1800" dirty="0">
                          <a:solidFill>
                            <a:schemeClr val="tx1"/>
                          </a:solidFill>
                          <a:effectLst/>
                        </a:rPr>
                        <a:t>Dictionary throws an exception if we try to find a key which does not exist.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55033488"/>
                  </a:ext>
                </a:extLst>
              </a:tr>
              <a:tr h="851263">
                <a:tc>
                  <a:txBody>
                    <a:bodyPr/>
                    <a:lstStyle/>
                    <a:p>
                      <a:pPr marL="0" marR="0" algn="l">
                        <a:lnSpc>
                          <a:spcPct val="107000"/>
                        </a:lnSpc>
                        <a:spcBef>
                          <a:spcPts val="0"/>
                        </a:spcBef>
                        <a:spcAft>
                          <a:spcPts val="0"/>
                        </a:spcAft>
                      </a:pPr>
                      <a:r>
                        <a:rPr lang="en-US" sz="1800" b="0" dirty="0">
                          <a:solidFill>
                            <a:schemeClr val="tx1"/>
                          </a:solidFill>
                          <a:effectLst/>
                        </a:rPr>
                        <a:t>Data retrieval is slower than dictionary because of boxing-unboxing.</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07000"/>
                        </a:lnSpc>
                        <a:spcBef>
                          <a:spcPts val="0"/>
                        </a:spcBef>
                        <a:spcAft>
                          <a:spcPts val="0"/>
                        </a:spcAft>
                      </a:pPr>
                      <a:r>
                        <a:rPr lang="en-US" sz="1800" dirty="0">
                          <a:solidFill>
                            <a:schemeClr val="tx1"/>
                          </a:solidFill>
                          <a:effectLst/>
                        </a:rPr>
                        <a:t>Data retrieval is faster than </a:t>
                      </a:r>
                      <a:r>
                        <a:rPr lang="en-US" sz="1800" dirty="0" err="1">
                          <a:solidFill>
                            <a:schemeClr val="tx1"/>
                          </a:solidFill>
                          <a:effectLst/>
                        </a:rPr>
                        <a:t>Hashtable</a:t>
                      </a:r>
                      <a:r>
                        <a:rPr lang="en-US" sz="1800" dirty="0">
                          <a:solidFill>
                            <a:schemeClr val="tx1"/>
                          </a:solidFill>
                          <a:effectLst/>
                        </a:rPr>
                        <a: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5122441"/>
                  </a:ext>
                </a:extLst>
              </a:tr>
            </a:tbl>
          </a:graphicData>
        </a:graphic>
      </p:graphicFrame>
    </p:spTree>
    <p:extLst>
      <p:ext uri="{BB962C8B-B14F-4D97-AF65-F5344CB8AC3E}">
        <p14:creationId xmlns:p14="http://schemas.microsoft.com/office/powerpoint/2010/main" val="947989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3988" y="478803"/>
            <a:ext cx="11477898" cy="5413726"/>
          </a:xfrm>
          <a:prstGeom prst="rect">
            <a:avLst/>
          </a:prstGeom>
        </p:spPr>
        <p:txBody>
          <a:bodyPr wrap="square">
            <a:spAutoFit/>
          </a:bodyPr>
          <a:lstStyle/>
          <a:p>
            <a:pPr fontAlgn="base">
              <a:lnSpc>
                <a:spcPct val="107000"/>
              </a:lnSpc>
            </a:pP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is a collection of key/value pairs which are sorted according to keys. By default, this collection sort the key/value pairs in ascending order. It is of both generic and non-generic type of collection. The generic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is defined in </a:t>
            </a:r>
            <a:r>
              <a:rPr lang="en-US" dirty="0" err="1">
                <a:latin typeface="Calibri" panose="020F0502020204030204" pitchFamily="34" charset="0"/>
                <a:ea typeface="Times New Roman" panose="02020603050405020304" pitchFamily="18" charset="0"/>
                <a:cs typeface="Calibri" panose="020F0502020204030204" pitchFamily="34" charset="0"/>
              </a:rPr>
              <a:t>System.Collections.Generic</a:t>
            </a:r>
            <a:r>
              <a:rPr lang="en-US" dirty="0">
                <a:latin typeface="Calibri" panose="020F0502020204030204" pitchFamily="34" charset="0"/>
                <a:ea typeface="Times New Roman" panose="02020603050405020304" pitchFamily="18" charset="0"/>
                <a:cs typeface="Calibri" panose="020F0502020204030204" pitchFamily="34" charset="0"/>
              </a:rPr>
              <a:t> namespace whereas non-generic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is defined under </a:t>
            </a:r>
            <a:r>
              <a:rPr lang="en-US" dirty="0" err="1">
                <a:latin typeface="Calibri" panose="020F0502020204030204" pitchFamily="34" charset="0"/>
                <a:ea typeface="Times New Roman" panose="02020603050405020304" pitchFamily="18" charset="0"/>
                <a:cs typeface="Calibri" panose="020F0502020204030204" pitchFamily="34" charset="0"/>
              </a:rPr>
              <a:t>System.Collections</a:t>
            </a:r>
            <a:r>
              <a:rPr lang="en-US" dirty="0">
                <a:latin typeface="Calibri" panose="020F0502020204030204" pitchFamily="34" charset="0"/>
                <a:ea typeface="Times New Roman" panose="02020603050405020304" pitchFamily="18" charset="0"/>
                <a:cs typeface="Calibri" panose="020F0502020204030204" pitchFamily="34" charset="0"/>
              </a:rPr>
              <a:t> namespace, here we will discuss non-generic type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smtClean="0">
                <a:latin typeface="Calibri" panose="020F0502020204030204" pitchFamily="34" charset="0"/>
                <a:ea typeface="Times New Roman" panose="02020603050405020304" pitchFamily="18" charset="0"/>
                <a:cs typeface="Calibri" panose="020F0502020204030204" pitchFamily="34" charset="0"/>
              </a:rPr>
              <a:t>.</a:t>
            </a:r>
          </a:p>
          <a:p>
            <a:pPr fontAlgn="base">
              <a:lnSpc>
                <a:spcPct val="107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pPr>
            <a:r>
              <a:rPr lang="en-US" b="1" dirty="0">
                <a:latin typeface="Calibri" panose="020F0502020204030204" pitchFamily="34" charset="0"/>
                <a:ea typeface="Times New Roman" panose="02020603050405020304" pitchFamily="18" charset="0"/>
                <a:cs typeface="Calibri" panose="020F0502020204030204" pitchFamily="34" charset="0"/>
              </a:rPr>
              <a:t>Important Points: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The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class implements the </a:t>
            </a:r>
            <a:r>
              <a:rPr lang="en-US" i="1" dirty="0" err="1">
                <a:latin typeface="Calibri" panose="020F0502020204030204" pitchFamily="34" charset="0"/>
                <a:ea typeface="Times New Roman" panose="02020603050405020304" pitchFamily="18" charset="0"/>
                <a:cs typeface="Calibri" panose="020F0502020204030204" pitchFamily="34" charset="0"/>
              </a:rPr>
              <a:t>IEnumerable</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i="1" dirty="0" err="1">
                <a:latin typeface="Calibri" panose="020F0502020204030204" pitchFamily="34" charset="0"/>
                <a:ea typeface="Times New Roman" panose="02020603050405020304" pitchFamily="18" charset="0"/>
                <a:cs typeface="Calibri" panose="020F0502020204030204" pitchFamily="34" charset="0"/>
              </a:rPr>
              <a:t>ICollection</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i="1" dirty="0" err="1">
                <a:latin typeface="Calibri" panose="020F0502020204030204" pitchFamily="34" charset="0"/>
                <a:ea typeface="Times New Roman" panose="02020603050405020304" pitchFamily="18" charset="0"/>
                <a:cs typeface="Calibri" panose="020F0502020204030204" pitchFamily="34" charset="0"/>
              </a:rPr>
              <a:t>IDictionary</a:t>
            </a:r>
            <a:r>
              <a:rPr lang="en-US" i="1" dirty="0">
                <a:latin typeface="Calibri" panose="020F0502020204030204" pitchFamily="34" charset="0"/>
                <a:ea typeface="Times New Roman" panose="02020603050405020304" pitchFamily="18" charset="0"/>
                <a:cs typeface="Calibri" panose="020F0502020204030204" pitchFamily="34" charset="0"/>
              </a:rPr>
              <a:t> </a:t>
            </a:r>
            <a:r>
              <a:rPr lang="en-US" dirty="0">
                <a:latin typeface="Calibri" panose="020F0502020204030204" pitchFamily="34" charset="0"/>
                <a:ea typeface="Times New Roman" panose="02020603050405020304" pitchFamily="18" charset="0"/>
                <a:cs typeface="Calibri" panose="020F0502020204030204" pitchFamily="34" charset="0"/>
              </a:rPr>
              <a:t>and </a:t>
            </a:r>
            <a:r>
              <a:rPr lang="en-US" i="1" dirty="0" err="1">
                <a:latin typeface="Calibri" panose="020F0502020204030204" pitchFamily="34" charset="0"/>
                <a:ea typeface="Times New Roman" panose="02020603050405020304" pitchFamily="18" charset="0"/>
                <a:cs typeface="Calibri" panose="020F0502020204030204" pitchFamily="34" charset="0"/>
              </a:rPr>
              <a:t>ICloneable</a:t>
            </a:r>
            <a:r>
              <a:rPr lang="en-US" dirty="0">
                <a:latin typeface="Calibri" panose="020F0502020204030204" pitchFamily="34" charset="0"/>
                <a:ea typeface="Times New Roman" panose="02020603050405020304" pitchFamily="18" charset="0"/>
                <a:cs typeface="Calibri" panose="020F0502020204030204" pitchFamily="34" charset="0"/>
              </a:rPr>
              <a:t> interfaces.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In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an element can be accessed by its key or by its index.</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A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object internally maintains two arrays to store the elements of the list, </a:t>
            </a:r>
            <a:r>
              <a:rPr lang="en-US" dirty="0" err="1">
                <a:latin typeface="Calibri" panose="020F0502020204030204" pitchFamily="34" charset="0"/>
                <a:ea typeface="Times New Roman" panose="02020603050405020304" pitchFamily="18" charset="0"/>
                <a:cs typeface="Calibri" panose="020F0502020204030204" pitchFamily="34" charset="0"/>
              </a:rPr>
              <a:t>i.e</a:t>
            </a:r>
            <a:r>
              <a:rPr lang="en-US" dirty="0">
                <a:latin typeface="Calibri" panose="020F0502020204030204" pitchFamily="34" charset="0"/>
                <a:ea typeface="Times New Roman" panose="02020603050405020304" pitchFamily="18" charset="0"/>
                <a:cs typeface="Calibri" panose="020F0502020204030204" pitchFamily="34" charset="0"/>
              </a:rPr>
              <a:t>, one array for the keys and another array for the associated values.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Here, a key cannot be null, but a value can be.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The capacity of a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object is the number of key/value pairs it can hold.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In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duplicate keys are not allowed.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In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you can store values of the same type and of the different types due to the non-generic collection. If you use a generic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in your program, then it is necessary that the type of the values should be the same.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In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you cannot store keys of different data types in the same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because the compiler will throw an exception. So, always add the key in your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of the same type.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You can also cast key/value pair of </a:t>
            </a:r>
            <a:r>
              <a:rPr lang="en-US" dirty="0" err="1">
                <a:latin typeface="Calibri" panose="020F0502020204030204" pitchFamily="34" charset="0"/>
                <a:ea typeface="Times New Roman" panose="02020603050405020304" pitchFamily="18" charset="0"/>
                <a:cs typeface="Calibri" panose="020F0502020204030204" pitchFamily="34" charset="0"/>
              </a:rPr>
              <a:t>SortedList</a:t>
            </a:r>
            <a:r>
              <a:rPr lang="en-US" dirty="0">
                <a:latin typeface="Calibri" panose="020F0502020204030204" pitchFamily="34" charset="0"/>
                <a:ea typeface="Times New Roman" panose="02020603050405020304" pitchFamily="18" charset="0"/>
                <a:cs typeface="Calibri" panose="020F0502020204030204" pitchFamily="34" charset="0"/>
              </a:rPr>
              <a:t> into </a:t>
            </a:r>
            <a:r>
              <a:rPr lang="en-US" dirty="0" err="1">
                <a:latin typeface="Calibri" panose="020F0502020204030204" pitchFamily="34" charset="0"/>
                <a:ea typeface="Times New Roman" panose="02020603050405020304" pitchFamily="18" charset="0"/>
                <a:cs typeface="Calibri" panose="020F0502020204030204" pitchFamily="34" charset="0"/>
              </a:rPr>
              <a:t>DictionaryEntry</a:t>
            </a:r>
            <a:r>
              <a:rPr lang="en-US" dirty="0">
                <a:latin typeface="Calibri" panose="020F0502020204030204" pitchFamily="34" charset="0"/>
                <a:ea typeface="Times New Roman" panose="02020603050405020304" pitchFamily="18" charset="0"/>
                <a:cs typeface="Calibri" panose="020F0502020204030204" pitchFamily="34"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8184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jaburgwilk.com/Media/Default/BLOG/Thank%20Yo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078" y="1035549"/>
            <a:ext cx="7153275" cy="442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813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4217" y="548640"/>
            <a:ext cx="10332719" cy="5995851"/>
          </a:xfrm>
          <a:prstGeom prst="rect">
            <a:avLst/>
          </a:prstGeom>
        </p:spPr>
      </p:pic>
    </p:spTree>
    <p:extLst>
      <p:ext uri="{BB962C8B-B14F-4D97-AF65-F5344CB8AC3E}">
        <p14:creationId xmlns:p14="http://schemas.microsoft.com/office/powerpoint/2010/main" val="3933410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6024" y="504144"/>
            <a:ext cx="10528662" cy="5870530"/>
          </a:xfrm>
          <a:prstGeom prst="rect">
            <a:avLst/>
          </a:prstGeom>
        </p:spPr>
      </p:pic>
    </p:spTree>
    <p:extLst>
      <p:ext uri="{BB962C8B-B14F-4D97-AF65-F5344CB8AC3E}">
        <p14:creationId xmlns:p14="http://schemas.microsoft.com/office/powerpoint/2010/main" val="2626203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2777" y="404948"/>
            <a:ext cx="10267406" cy="5982789"/>
          </a:xfrm>
          <a:prstGeom prst="rect">
            <a:avLst/>
          </a:prstGeom>
        </p:spPr>
      </p:pic>
    </p:spTree>
    <p:extLst>
      <p:ext uri="{BB962C8B-B14F-4D97-AF65-F5344CB8AC3E}">
        <p14:creationId xmlns:p14="http://schemas.microsoft.com/office/powerpoint/2010/main" val="2580832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085" y="1763486"/>
            <a:ext cx="10437223" cy="4247317"/>
          </a:xfrm>
          <a:prstGeom prst="rect">
            <a:avLst/>
          </a:prstGeom>
          <a:noFill/>
        </p:spPr>
        <p:txBody>
          <a:bodyPr wrap="square" rtlCol="0">
            <a:spAutoFit/>
          </a:bodyPr>
          <a:lstStyle/>
          <a:p>
            <a:pPr marL="285750" lvl="0" indent="-285750">
              <a:buFont typeface="Wingdings" panose="05000000000000000000" pitchFamily="2" charset="2"/>
              <a:buChar char="Ø"/>
            </a:pPr>
            <a:r>
              <a:rPr lang="en-US" dirty="0"/>
              <a:t>C# syntax is highly expressive, yet it is also simple and easy to learn. The curly brace syntax of C# will be instantly recognizable to anyone familiar with C, C++, or Java. </a:t>
            </a:r>
            <a:endParaRPr lang="en-US" dirty="0" smtClean="0"/>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en-US" dirty="0"/>
              <a:t>Developers who know any of these languages are typically able to begin to work productively in C# within a short time. C# syntax simplifies many of the complexities of C++ and provides powerful features such as null able types, enumerations, delegates, lambda expressions, and direct memory access</a:t>
            </a:r>
            <a:r>
              <a:rPr lang="en-US" dirty="0" smtClean="0"/>
              <a:t>.</a:t>
            </a:r>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en-US" dirty="0"/>
              <a:t>C# supports generic methods and types, which provide increased type safety and performance, and iterators, which enable implementers of collection classes to define custom iteration behaviors that are simple to use by client code. Language-Integrated Query (LINQ) expressions make the strongly typed query a first-class language construct</a:t>
            </a:r>
            <a:r>
              <a:rPr lang="en-US" dirty="0" smtClean="0"/>
              <a:t>.</a:t>
            </a:r>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en-US" dirty="0"/>
              <a:t>As an object-oriented language, C# supports the concepts of encapsulation, inheritance, and polymorphism. All variables and methods, including the Main method, the application's entry point, are encapsulated within class definitions.</a:t>
            </a:r>
          </a:p>
        </p:txBody>
      </p:sp>
      <p:sp>
        <p:nvSpPr>
          <p:cNvPr id="3" name="TextBox 2"/>
          <p:cNvSpPr txBox="1"/>
          <p:nvPr/>
        </p:nvSpPr>
        <p:spPr>
          <a:xfrm>
            <a:off x="4441371" y="653143"/>
            <a:ext cx="2612572" cy="584775"/>
          </a:xfrm>
          <a:prstGeom prst="rect">
            <a:avLst/>
          </a:prstGeom>
          <a:noFill/>
        </p:spPr>
        <p:txBody>
          <a:bodyPr wrap="square" rtlCol="0">
            <a:spAutoFit/>
          </a:bodyPr>
          <a:lstStyle/>
          <a:p>
            <a:r>
              <a:rPr lang="en-US" sz="3200" dirty="0" smtClean="0"/>
              <a:t>C# Language</a:t>
            </a:r>
            <a:endParaRPr lang="en-US" sz="3200" dirty="0"/>
          </a:p>
        </p:txBody>
      </p:sp>
    </p:spTree>
    <p:extLst>
      <p:ext uri="{BB962C8B-B14F-4D97-AF65-F5344CB8AC3E}">
        <p14:creationId xmlns:p14="http://schemas.microsoft.com/office/powerpoint/2010/main" val="425316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2754" y="793781"/>
            <a:ext cx="7323909" cy="5769486"/>
          </a:xfrm>
          <a:prstGeom prst="rect">
            <a:avLst/>
          </a:prstGeom>
        </p:spPr>
      </p:pic>
      <p:sp>
        <p:nvSpPr>
          <p:cNvPr id="3" name="TextBox 2"/>
          <p:cNvSpPr txBox="1"/>
          <p:nvPr/>
        </p:nvSpPr>
        <p:spPr>
          <a:xfrm>
            <a:off x="1828800" y="209006"/>
            <a:ext cx="7811589" cy="584775"/>
          </a:xfrm>
          <a:prstGeom prst="rect">
            <a:avLst/>
          </a:prstGeom>
          <a:noFill/>
        </p:spPr>
        <p:txBody>
          <a:bodyPr wrap="square" rtlCol="0">
            <a:spAutoFit/>
          </a:bodyPr>
          <a:lstStyle/>
          <a:p>
            <a:r>
              <a:rPr lang="en-US" b="1" dirty="0"/>
              <a:t>.</a:t>
            </a:r>
            <a:r>
              <a:rPr lang="en-US" sz="3200" dirty="0"/>
              <a:t>NET Framework Platform </a:t>
            </a:r>
            <a:r>
              <a:rPr lang="en-US" sz="3200" dirty="0" smtClean="0"/>
              <a:t>Architecture</a:t>
            </a:r>
            <a:endParaRPr lang="en-US" sz="3200" dirty="0"/>
          </a:p>
        </p:txBody>
      </p:sp>
    </p:spTree>
    <p:extLst>
      <p:ext uri="{BB962C8B-B14F-4D97-AF65-F5344CB8AC3E}">
        <p14:creationId xmlns:p14="http://schemas.microsoft.com/office/powerpoint/2010/main" val="2696614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4655</TotalTime>
  <Words>5912</Words>
  <Application>Microsoft Office PowerPoint</Application>
  <PresentationFormat>Widescreen</PresentationFormat>
  <Paragraphs>780</Paragraphs>
  <Slides>46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46</vt:i4>
      </vt:variant>
    </vt:vector>
  </HeadingPairs>
  <TitlesOfParts>
    <vt:vector size="60" baseType="lpstr">
      <vt:lpstr>&amp;quot</vt:lpstr>
      <vt:lpstr>Arial</vt:lpstr>
      <vt:lpstr>Arial Unicode MS</vt:lpstr>
      <vt:lpstr>Calibri</vt:lpstr>
      <vt:lpstr>Calibri Light</vt:lpstr>
      <vt:lpstr>Consolas</vt:lpstr>
      <vt:lpstr>Courier New</vt:lpstr>
      <vt:lpstr>inherit</vt:lpstr>
      <vt:lpstr>Segoe UI</vt:lpstr>
      <vt:lpstr>Symbol</vt:lpstr>
      <vt:lpstr>Times New Roman</vt:lpstr>
      <vt:lpstr>Verdana</vt:lpstr>
      <vt:lpstr>Wingdings</vt:lpstr>
      <vt:lpstr>Office Theme</vt:lpstr>
      <vt:lpstr>C# Programming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Panchireddi, Krishna (Cognizant)</dc:creator>
  <cp:lastModifiedBy>Panchireddi, Krishna (Cognizant)</cp:lastModifiedBy>
  <cp:revision>89</cp:revision>
  <dcterms:created xsi:type="dcterms:W3CDTF">2020-08-05T09:28:34Z</dcterms:created>
  <dcterms:modified xsi:type="dcterms:W3CDTF">2020-09-04T17:01:50Z</dcterms:modified>
</cp:coreProperties>
</file>