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Didact Gothic" charset="0"/>
      <p:regular r:id="rId35"/>
    </p:embeddedFont>
    <p:embeddedFont>
      <p:font typeface="DM Serif Display" charset="0"/>
      <p:regular r:id="rId36"/>
      <p:italic r:id="rId37"/>
    </p:embeddedFont>
    <p:embeddedFont>
      <p:font typeface="Roboto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AB5932D-6969-4A9B-91D9-708CC7E06902}">
  <a:tblStyle styleId="{3AB5932D-6969-4A9B-91D9-708CC7E069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65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5058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5b86cca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5b86cca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1f6e57342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1f6e57342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1f6e57342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e1f6e57342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1f6e57342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e1f6e57342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1f6e57342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e1f6e57342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1f6e57342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e1f6e57342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1f6e57342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1f6e57342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246d25e8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e246d25e8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e24e9ac98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e24e9ac98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e24e9ac986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e24e9ac986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24e9ac98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24e9ac98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24e9ac9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24e9ac9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e24e9ac98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e24e9ac98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24e9ac98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e24e9ac98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e246d25e8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e246d25e8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b7f6a8c3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b7f6a8c3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24e9ac98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24e9ac98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7f6a8c36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7f6a8c36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6f1bce38b0_0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6f1bce38b0_0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6f1bce38b0_0_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6f1bce38b0_0_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8ffe7a1c6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8ffe7a1c6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e24e9ac98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e24e9ac98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e1f6e57342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e1f6e57342_2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6ed1d3ee59_0_10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6ed1d3ee59_0_10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41352b2e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41352b2e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24e9ac98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24e9ac98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41352b2e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41352b2e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41352b2e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41352b2e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▴"/>
            </a:pPr>
            <a:r>
              <a:rPr lang="en" sz="1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(αi = αi1 + αi2 and βi = βi1 + βi2)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41352b2e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41352b2e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▴"/>
            </a:pPr>
            <a:r>
              <a:rPr lang="en" sz="1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(αi = αi1 + αi2 and βi = βi1 + βi2)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24e9ac98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e24e9ac98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://www.freepik.com/" TargetMode="External"/><Relationship Id="rId4" Type="http://schemas.openxmlformats.org/officeDocument/2006/relationships/hyperlink" Target="http://bit.ly/2TyoMs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913100" y="1415503"/>
            <a:ext cx="5317800" cy="19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92725" y="3293444"/>
            <a:ext cx="57582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 b="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>
            <a:spLocks noGrp="1"/>
          </p:cNvSpPr>
          <p:nvPr>
            <p:ph type="title" hasCustomPrompt="1"/>
          </p:nvPr>
        </p:nvSpPr>
        <p:spPr>
          <a:xfrm>
            <a:off x="1270652" y="1495188"/>
            <a:ext cx="66027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subTitle" idx="1"/>
          </p:nvPr>
        </p:nvSpPr>
        <p:spPr>
          <a:xfrm>
            <a:off x="1306633" y="3245115"/>
            <a:ext cx="65307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2383644" y="4173906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2"/>
          </p:nvPr>
        </p:nvSpPr>
        <p:spPr>
          <a:xfrm>
            <a:off x="4832882" y="4173906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hasCustomPrompt="1"/>
          </p:nvPr>
        </p:nvSpPr>
        <p:spPr>
          <a:xfrm>
            <a:off x="2515724" y="1644457"/>
            <a:ext cx="16632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3" hasCustomPrompt="1"/>
          </p:nvPr>
        </p:nvSpPr>
        <p:spPr>
          <a:xfrm>
            <a:off x="4964959" y="1644457"/>
            <a:ext cx="16632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4" hasCustomPrompt="1"/>
          </p:nvPr>
        </p:nvSpPr>
        <p:spPr>
          <a:xfrm>
            <a:off x="2515724" y="3305385"/>
            <a:ext cx="16632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5" hasCustomPrompt="1"/>
          </p:nvPr>
        </p:nvSpPr>
        <p:spPr>
          <a:xfrm>
            <a:off x="4964959" y="3305392"/>
            <a:ext cx="16632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6"/>
          </p:nvPr>
        </p:nvSpPr>
        <p:spPr>
          <a:xfrm>
            <a:off x="2290463" y="2198356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7"/>
          </p:nvPr>
        </p:nvSpPr>
        <p:spPr>
          <a:xfrm>
            <a:off x="4739738" y="2198381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8"/>
          </p:nvPr>
        </p:nvSpPr>
        <p:spPr>
          <a:xfrm>
            <a:off x="4739738" y="3824856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9"/>
          </p:nvPr>
        </p:nvSpPr>
        <p:spPr>
          <a:xfrm>
            <a:off x="2383644" y="2545026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3"/>
          </p:nvPr>
        </p:nvSpPr>
        <p:spPr>
          <a:xfrm>
            <a:off x="4832882" y="2543281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4"/>
          </p:nvPr>
        </p:nvSpPr>
        <p:spPr>
          <a:xfrm>
            <a:off x="2290463" y="3824855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5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sz="50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2" hasCustomPrompt="1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10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2709225" y="3423109"/>
            <a:ext cx="37257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lumns">
  <p:cSld name="TITLE_AND_TWO_COLUMNS_3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6244175" y="3188850"/>
            <a:ext cx="2191200" cy="7971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2"/>
          </p:nvPr>
        </p:nvSpPr>
        <p:spPr>
          <a:xfrm>
            <a:off x="3491246" y="3188850"/>
            <a:ext cx="2191200" cy="7971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3"/>
          </p:nvPr>
        </p:nvSpPr>
        <p:spPr>
          <a:xfrm>
            <a:off x="708350" y="3188850"/>
            <a:ext cx="2191200" cy="7971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4"/>
          </p:nvPr>
        </p:nvSpPr>
        <p:spPr>
          <a:xfrm>
            <a:off x="854850" y="2734335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5"/>
          </p:nvPr>
        </p:nvSpPr>
        <p:spPr>
          <a:xfrm>
            <a:off x="3629890" y="2734335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6"/>
          </p:nvPr>
        </p:nvSpPr>
        <p:spPr>
          <a:xfrm>
            <a:off x="6390150" y="2734335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07275" y="492275"/>
            <a:ext cx="7729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_AND_TWO_COLUMNS_2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>
            <a:spLocks noGrp="1"/>
          </p:cNvSpPr>
          <p:nvPr>
            <p:ph type="subTitle" idx="1"/>
          </p:nvPr>
        </p:nvSpPr>
        <p:spPr>
          <a:xfrm>
            <a:off x="705425" y="2095772"/>
            <a:ext cx="14685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2"/>
          </p:nvPr>
        </p:nvSpPr>
        <p:spPr>
          <a:xfrm>
            <a:off x="2269012" y="2101347"/>
            <a:ext cx="14685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3"/>
          </p:nvPr>
        </p:nvSpPr>
        <p:spPr>
          <a:xfrm>
            <a:off x="3832599" y="2093098"/>
            <a:ext cx="14685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4"/>
          </p:nvPr>
        </p:nvSpPr>
        <p:spPr>
          <a:xfrm>
            <a:off x="5399648" y="2093347"/>
            <a:ext cx="14685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5"/>
          </p:nvPr>
        </p:nvSpPr>
        <p:spPr>
          <a:xfrm>
            <a:off x="705300" y="1705872"/>
            <a:ext cx="14685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6"/>
          </p:nvPr>
        </p:nvSpPr>
        <p:spPr>
          <a:xfrm>
            <a:off x="2269007" y="1705863"/>
            <a:ext cx="14685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7"/>
          </p:nvPr>
        </p:nvSpPr>
        <p:spPr>
          <a:xfrm>
            <a:off x="3832591" y="1705863"/>
            <a:ext cx="14685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8"/>
          </p:nvPr>
        </p:nvSpPr>
        <p:spPr>
          <a:xfrm>
            <a:off x="5396177" y="1705601"/>
            <a:ext cx="14685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685351" y="489150"/>
            <a:ext cx="7768800" cy="71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9"/>
          </p:nvPr>
        </p:nvSpPr>
        <p:spPr>
          <a:xfrm>
            <a:off x="6970150" y="2093347"/>
            <a:ext cx="14685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3"/>
          </p:nvPr>
        </p:nvSpPr>
        <p:spPr>
          <a:xfrm>
            <a:off x="6966677" y="1705601"/>
            <a:ext cx="14685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1_1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 rotWithShape="1">
          <a:blip r:embed="rId2">
            <a:alphaModFix/>
          </a:blip>
          <a:srcRect l="29" r="39"/>
          <a:stretch/>
        </p:blipFill>
        <p:spPr>
          <a:xfrm>
            <a:off x="0" y="3622"/>
            <a:ext cx="9144000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_1_1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ONE_COLUMN_TEXT_2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>
            <a:spLocks noGrp="1"/>
          </p:cNvSpPr>
          <p:nvPr>
            <p:ph type="subTitle" idx="1"/>
          </p:nvPr>
        </p:nvSpPr>
        <p:spPr>
          <a:xfrm>
            <a:off x="4009725" y="1500688"/>
            <a:ext cx="4526400" cy="16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00" b="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6539800" y="3092413"/>
            <a:ext cx="19962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2300" b="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2300" b="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2300" b="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2300" b="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2300" b="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2300" b="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2300" b="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2300" b="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2300" b="0"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_1_1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>
            <a:spLocks noGrp="1"/>
          </p:cNvSpPr>
          <p:nvPr>
            <p:ph type="subTitle" idx="1"/>
          </p:nvPr>
        </p:nvSpPr>
        <p:spPr>
          <a:xfrm>
            <a:off x="696325" y="1440500"/>
            <a:ext cx="3875700" cy="26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▴"/>
              <a:defRPr b="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696325" y="491775"/>
            <a:ext cx="38757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sz="50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10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709225" y="3423109"/>
            <a:ext cx="37257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696325" y="493500"/>
            <a:ext cx="77514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2"/>
          </p:nvPr>
        </p:nvSpPr>
        <p:spPr>
          <a:xfrm>
            <a:off x="2108352" y="1605920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300" b="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"/>
          </p:nvPr>
        </p:nvSpPr>
        <p:spPr>
          <a:xfrm>
            <a:off x="2108325" y="2007259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title" idx="3"/>
          </p:nvPr>
        </p:nvSpPr>
        <p:spPr>
          <a:xfrm>
            <a:off x="4988537" y="1605912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4"/>
          </p:nvPr>
        </p:nvSpPr>
        <p:spPr>
          <a:xfrm>
            <a:off x="4988537" y="2007259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title" idx="5"/>
          </p:nvPr>
        </p:nvSpPr>
        <p:spPr>
          <a:xfrm>
            <a:off x="2108352" y="3148678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 b="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6"/>
          </p:nvPr>
        </p:nvSpPr>
        <p:spPr>
          <a:xfrm>
            <a:off x="2108325" y="3559111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 idx="7"/>
          </p:nvPr>
        </p:nvSpPr>
        <p:spPr>
          <a:xfrm>
            <a:off x="4988537" y="3145934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8"/>
          </p:nvPr>
        </p:nvSpPr>
        <p:spPr>
          <a:xfrm>
            <a:off x="4988537" y="3559111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_2_1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>
            <a:spLocks noGrp="1"/>
          </p:cNvSpPr>
          <p:nvPr>
            <p:ph type="subTitle" idx="1"/>
          </p:nvPr>
        </p:nvSpPr>
        <p:spPr>
          <a:xfrm>
            <a:off x="1210650" y="3281540"/>
            <a:ext cx="18483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2"/>
          </p:nvPr>
        </p:nvSpPr>
        <p:spPr>
          <a:xfrm>
            <a:off x="3649969" y="3281549"/>
            <a:ext cx="18483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3"/>
          </p:nvPr>
        </p:nvSpPr>
        <p:spPr>
          <a:xfrm>
            <a:off x="6089288" y="3281540"/>
            <a:ext cx="18483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ubTitle" idx="4"/>
          </p:nvPr>
        </p:nvSpPr>
        <p:spPr>
          <a:xfrm>
            <a:off x="1210650" y="1634775"/>
            <a:ext cx="18483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5"/>
          </p:nvPr>
        </p:nvSpPr>
        <p:spPr>
          <a:xfrm>
            <a:off x="3649969" y="1634775"/>
            <a:ext cx="18483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6"/>
          </p:nvPr>
        </p:nvSpPr>
        <p:spPr>
          <a:xfrm>
            <a:off x="6089288" y="1634775"/>
            <a:ext cx="18483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696325" y="491775"/>
            <a:ext cx="7751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7"/>
          </p:nvPr>
        </p:nvSpPr>
        <p:spPr>
          <a:xfrm>
            <a:off x="1260043" y="2020266"/>
            <a:ext cx="17412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8"/>
          </p:nvPr>
        </p:nvSpPr>
        <p:spPr>
          <a:xfrm>
            <a:off x="3701381" y="2020275"/>
            <a:ext cx="17412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9"/>
          </p:nvPr>
        </p:nvSpPr>
        <p:spPr>
          <a:xfrm>
            <a:off x="6142720" y="2020266"/>
            <a:ext cx="17412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13"/>
          </p:nvPr>
        </p:nvSpPr>
        <p:spPr>
          <a:xfrm>
            <a:off x="1260043" y="3673194"/>
            <a:ext cx="17412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14"/>
          </p:nvPr>
        </p:nvSpPr>
        <p:spPr>
          <a:xfrm>
            <a:off x="3701381" y="3673200"/>
            <a:ext cx="17412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15"/>
          </p:nvPr>
        </p:nvSpPr>
        <p:spPr>
          <a:xfrm>
            <a:off x="6142720" y="3673194"/>
            <a:ext cx="17412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4849800" y="1657650"/>
            <a:ext cx="3593400" cy="6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subTitle" idx="1"/>
          </p:nvPr>
        </p:nvSpPr>
        <p:spPr>
          <a:xfrm>
            <a:off x="4849800" y="2310750"/>
            <a:ext cx="3191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4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700800" y="1657650"/>
            <a:ext cx="3589200" cy="6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subTitle" idx="1"/>
          </p:nvPr>
        </p:nvSpPr>
        <p:spPr>
          <a:xfrm>
            <a:off x="1098600" y="2310750"/>
            <a:ext cx="3191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TWO_COLUMNS_1_1_2_1_2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2215800" y="1406049"/>
            <a:ext cx="4712400" cy="316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508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▴"/>
              <a:defRPr sz="1200" b="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0" y="486600"/>
            <a:ext cx="8439000" cy="7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6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>
            <a:spLocks noGrp="1"/>
          </p:cNvSpPr>
          <p:nvPr>
            <p:ph type="title" hasCustomPrompt="1"/>
          </p:nvPr>
        </p:nvSpPr>
        <p:spPr>
          <a:xfrm>
            <a:off x="859100" y="2078713"/>
            <a:ext cx="35844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8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1"/>
          </p:nvPr>
        </p:nvSpPr>
        <p:spPr>
          <a:xfrm>
            <a:off x="1165648" y="2966388"/>
            <a:ext cx="29712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0"/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709925" y="2078713"/>
            <a:ext cx="35844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8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26"/>
          <p:cNvSpPr txBox="1">
            <a:spLocks noGrp="1"/>
          </p:cNvSpPr>
          <p:nvPr>
            <p:ph type="subTitle" idx="3"/>
          </p:nvPr>
        </p:nvSpPr>
        <p:spPr>
          <a:xfrm flipH="1">
            <a:off x="5016577" y="2966388"/>
            <a:ext cx="29712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8288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marR="18288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marR="18288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marR="18288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marR="18288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marR="18288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marR="18288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marR="18288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marR="18288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title" idx="4"/>
          </p:nvPr>
        </p:nvSpPr>
        <p:spPr>
          <a:xfrm>
            <a:off x="690400" y="492275"/>
            <a:ext cx="77634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_1_2_2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7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>
            <a:spLocks noGrp="1"/>
          </p:cNvSpPr>
          <p:nvPr>
            <p:ph type="subTitle" idx="1"/>
          </p:nvPr>
        </p:nvSpPr>
        <p:spPr>
          <a:xfrm>
            <a:off x="767525" y="3966838"/>
            <a:ext cx="18132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2"/>
          </p:nvPr>
        </p:nvSpPr>
        <p:spPr>
          <a:xfrm>
            <a:off x="2698062" y="3974125"/>
            <a:ext cx="18132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3"/>
          </p:nvPr>
        </p:nvSpPr>
        <p:spPr>
          <a:xfrm>
            <a:off x="4628600" y="3963341"/>
            <a:ext cx="18132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4"/>
          </p:nvPr>
        </p:nvSpPr>
        <p:spPr>
          <a:xfrm>
            <a:off x="6563412" y="3963667"/>
            <a:ext cx="18132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subTitle" idx="5"/>
          </p:nvPr>
        </p:nvSpPr>
        <p:spPr>
          <a:xfrm>
            <a:off x="767375" y="3556661"/>
            <a:ext cx="1813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subTitle" idx="6"/>
          </p:nvPr>
        </p:nvSpPr>
        <p:spPr>
          <a:xfrm>
            <a:off x="2698062" y="3556650"/>
            <a:ext cx="1813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7"/>
          </p:nvPr>
        </p:nvSpPr>
        <p:spPr>
          <a:xfrm>
            <a:off x="4628600" y="3556650"/>
            <a:ext cx="1813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ubTitle" idx="8"/>
          </p:nvPr>
        </p:nvSpPr>
        <p:spPr>
          <a:xfrm>
            <a:off x="6559137" y="3556325"/>
            <a:ext cx="1813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685351" y="489150"/>
            <a:ext cx="7768800" cy="71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title" idx="9" hasCustomPrompt="1"/>
          </p:nvPr>
        </p:nvSpPr>
        <p:spPr>
          <a:xfrm>
            <a:off x="1143875" y="2928925"/>
            <a:ext cx="10602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6" name="Google Shape;196;p27"/>
          <p:cNvSpPr txBox="1">
            <a:spLocks noGrp="1"/>
          </p:cNvSpPr>
          <p:nvPr>
            <p:ph type="title" idx="13" hasCustomPrompt="1"/>
          </p:nvPr>
        </p:nvSpPr>
        <p:spPr>
          <a:xfrm>
            <a:off x="3074550" y="2928925"/>
            <a:ext cx="10602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27"/>
          <p:cNvSpPr txBox="1">
            <a:spLocks noGrp="1"/>
          </p:cNvSpPr>
          <p:nvPr>
            <p:ph type="title" idx="14" hasCustomPrompt="1"/>
          </p:nvPr>
        </p:nvSpPr>
        <p:spPr>
          <a:xfrm>
            <a:off x="5005225" y="2928925"/>
            <a:ext cx="10602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8" name="Google Shape;198;p27"/>
          <p:cNvSpPr txBox="1">
            <a:spLocks noGrp="1"/>
          </p:cNvSpPr>
          <p:nvPr>
            <p:ph type="title" idx="15" hasCustomPrompt="1"/>
          </p:nvPr>
        </p:nvSpPr>
        <p:spPr>
          <a:xfrm>
            <a:off x="6935900" y="2928925"/>
            <a:ext cx="10602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9" name="Google Shape;199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2638500" y="1149300"/>
            <a:ext cx="3867000" cy="8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subTitle" idx="1"/>
          </p:nvPr>
        </p:nvSpPr>
        <p:spPr>
          <a:xfrm>
            <a:off x="2638500" y="2063251"/>
            <a:ext cx="38670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8"/>
          <p:cNvSpPr txBox="1"/>
          <p:nvPr/>
        </p:nvSpPr>
        <p:spPr>
          <a:xfrm>
            <a:off x="2656250" y="3751825"/>
            <a:ext cx="38313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000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5" name="Google Shape;205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0"/>
          <p:cNvPicPr preferRelativeResize="0"/>
          <p:nvPr/>
        </p:nvPicPr>
        <p:blipFill rotWithShape="1">
          <a:blip r:embed="rId2">
            <a:alphaModFix/>
          </a:blip>
          <a:srcRect l="59" r="59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00800" y="1281725"/>
            <a:ext cx="6823800" cy="32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50" b="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2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596700" y="305562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300" b="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2"/>
          </p:nvPr>
        </p:nvSpPr>
        <p:spPr>
          <a:xfrm>
            <a:off x="4804747" y="305562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4923247" y="354324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1715375" y="354324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4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5044200" y="1165900"/>
            <a:ext cx="2934300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5044200" y="1815900"/>
            <a:ext cx="2934300" cy="21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l="59" r="59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74200" y="1271850"/>
            <a:ext cx="5395500" cy="25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l="89" r="99"/>
          <a:stretch/>
        </p:blipFill>
        <p:spPr>
          <a:xfrm>
            <a:off x="0" y="572"/>
            <a:ext cx="9144000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700800" y="1102150"/>
            <a:ext cx="3871200" cy="7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700800" y="1874425"/>
            <a:ext cx="38712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700800" y="696095"/>
            <a:ext cx="2214000" cy="186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>
            <a:endParaRPr/>
          </a:p>
        </p:txBody>
      </p:sp>
      <p:grpSp>
        <p:nvGrpSpPr>
          <p:cNvPr id="54" name="Google Shape;54;p10"/>
          <p:cNvGrpSpPr/>
          <p:nvPr/>
        </p:nvGrpSpPr>
        <p:grpSpPr>
          <a:xfrm rot="-314594">
            <a:off x="697904" y="3638848"/>
            <a:ext cx="5417927" cy="4501663"/>
            <a:chOff x="-3" y="3778988"/>
            <a:chExt cx="4902105" cy="4073075"/>
          </a:xfrm>
        </p:grpSpPr>
        <p:sp>
          <p:nvSpPr>
            <p:cNvPr id="55" name="Google Shape;55;p10"/>
            <p:cNvSpPr/>
            <p:nvPr/>
          </p:nvSpPr>
          <p:spPr>
            <a:xfrm rot="10800000" flipH="1">
              <a:off x="-3" y="3778988"/>
              <a:ext cx="4902105" cy="4073075"/>
            </a:xfrm>
            <a:custGeom>
              <a:avLst/>
              <a:gdLst/>
              <a:ahLst/>
              <a:cxnLst/>
              <a:rect l="l" t="t" r="r" b="b"/>
              <a:pathLst>
                <a:path w="175624" h="162923" extrusionOk="0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" name="Google Shape;56;p10"/>
            <p:cNvSpPr/>
            <p:nvPr/>
          </p:nvSpPr>
          <p:spPr>
            <a:xfrm rot="-1634205" flipH="1">
              <a:off x="825795" y="4207100"/>
              <a:ext cx="1121555" cy="64135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10"/>
          <p:cNvGrpSpPr/>
          <p:nvPr/>
        </p:nvGrpSpPr>
        <p:grpSpPr>
          <a:xfrm rot="899893">
            <a:off x="-1263539" y="-763369"/>
            <a:ext cx="5750159" cy="6398115"/>
            <a:chOff x="-2725550" y="-834739"/>
            <a:chExt cx="5203067" cy="5789374"/>
          </a:xfrm>
        </p:grpSpPr>
        <p:sp>
          <p:nvSpPr>
            <p:cNvPr id="58" name="Google Shape;58;p10"/>
            <p:cNvSpPr/>
            <p:nvPr/>
          </p:nvSpPr>
          <p:spPr>
            <a:xfrm rot="-6300050" flipH="1">
              <a:off x="-2575178" y="23471"/>
              <a:ext cx="4902323" cy="4072953"/>
            </a:xfrm>
            <a:custGeom>
              <a:avLst/>
              <a:gdLst/>
              <a:ahLst/>
              <a:cxnLst/>
              <a:rect l="l" t="t" r="r" b="b"/>
              <a:pathLst>
                <a:path w="175624" h="162923" extrusionOk="0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0"/>
            <p:cNvSpPr/>
            <p:nvPr/>
          </p:nvSpPr>
          <p:spPr>
            <a:xfrm rot="7938030" flipH="1">
              <a:off x="38884" y="2655423"/>
              <a:ext cx="1121514" cy="64133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0"/>
            <p:cNvSpPr/>
            <p:nvPr/>
          </p:nvSpPr>
          <p:spPr>
            <a:xfrm rot="2876940" flipH="1">
              <a:off x="718010" y="759910"/>
              <a:ext cx="1121542" cy="64154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sz="1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transition spd="slow"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dericagerminario31/MK-TFHE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jpg"/><Relationship Id="rId4" Type="http://schemas.openxmlformats.org/officeDocument/2006/relationships/hyperlink" Target="http://drive.google.com/file/d/1oCpcq7G6HVjPCxMq0oiwoRUgFy7r_tQ-/view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hL-Q0vtRpKfP5Wt4pGALEWwnHRDzyEgN/view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fq0gkI2uHIcp5UoWF9EOvId59EM3MesG/view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kub/mk-tfhe/" TargetMode="External"/><Relationship Id="rId7" Type="http://schemas.openxmlformats.org/officeDocument/2006/relationships/hyperlink" Target="https://tfhe.github.io/tfhe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link.springer.com/content/pdf/10.1007/3-540-46766-1.pdf" TargetMode="External"/><Relationship Id="rId5" Type="http://schemas.openxmlformats.org/officeDocument/2006/relationships/hyperlink" Target="https://github.com/federicagerminario31/MK-TFHE" TargetMode="External"/><Relationship Id="rId4" Type="http://schemas.openxmlformats.org/officeDocument/2006/relationships/hyperlink" Target="https://yongsoosong.github.io/files/papers/MKTFHE.pdf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ctrTitle"/>
          </p:nvPr>
        </p:nvSpPr>
        <p:spPr>
          <a:xfrm>
            <a:off x="744000" y="1670550"/>
            <a:ext cx="7656000" cy="18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Privacy-preserving Machine Learning as a Service (pp-MLaaS) in a many-to-many scenario</a:t>
            </a:r>
            <a:endParaRPr sz="3800"/>
          </a:p>
        </p:txBody>
      </p:sp>
      <p:sp>
        <p:nvSpPr>
          <p:cNvPr id="222" name="Google Shape;222;p33"/>
          <p:cNvSpPr txBox="1">
            <a:spLocks noGrp="1"/>
          </p:cNvSpPr>
          <p:nvPr>
            <p:ph type="subTitle" idx="1"/>
          </p:nvPr>
        </p:nvSpPr>
        <p:spPr>
          <a:xfrm>
            <a:off x="1210950" y="3911725"/>
            <a:ext cx="67221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Students: Federica GERMINARIO, Alessandro PISANI</a:t>
            </a:r>
            <a:endParaRPr/>
          </a:p>
        </p:txBody>
      </p:sp>
      <p:sp>
        <p:nvSpPr>
          <p:cNvPr id="223" name="Google Shape;223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>
            <a:spLocks noGrp="1"/>
          </p:cNvSpPr>
          <p:nvPr>
            <p:ph type="subTitle" idx="1"/>
          </p:nvPr>
        </p:nvSpPr>
        <p:spPr>
          <a:xfrm>
            <a:off x="2709225" y="3423100"/>
            <a:ext cx="40794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Improvements we applied to the MK-TFHE library </a:t>
            </a:r>
            <a:endParaRPr/>
          </a:p>
        </p:txBody>
      </p:sp>
      <p:sp>
        <p:nvSpPr>
          <p:cNvPr id="303" name="Google Shape;303;p42"/>
          <p:cNvSpPr txBox="1">
            <a:spLocks noGrp="1"/>
          </p:cNvSpPr>
          <p:nvPr>
            <p:ph type="title"/>
          </p:nvPr>
        </p:nvSpPr>
        <p:spPr>
          <a:xfrm>
            <a:off x="2305300" y="2570800"/>
            <a:ext cx="4969800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304" name="Google Shape;304;p42"/>
          <p:cNvSpPr txBox="1">
            <a:spLocks noGrp="1"/>
          </p:cNvSpPr>
          <p:nvPr>
            <p:ph type="title" idx="2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5" name="Google Shape;305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 title="0"/>
          <p:cNvSpPr txBox="1">
            <a:spLocks noGrp="1"/>
          </p:cNvSpPr>
          <p:nvPr>
            <p:ph type="body" idx="1"/>
          </p:nvPr>
        </p:nvSpPr>
        <p:spPr>
          <a:xfrm>
            <a:off x="700800" y="1148225"/>
            <a:ext cx="7447800" cy="32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accent4"/>
                </a:solidFill>
              </a:rPr>
              <a:t>We have done </a:t>
            </a:r>
            <a:r>
              <a:rPr lang="en" sz="1750" b="1">
                <a:solidFill>
                  <a:schemeClr val="accent4"/>
                </a:solidFill>
              </a:rPr>
              <a:t>Four </a:t>
            </a:r>
            <a:r>
              <a:rPr lang="en" sz="1750">
                <a:solidFill>
                  <a:schemeClr val="accent4"/>
                </a:solidFill>
              </a:rPr>
              <a:t>main improvements to the existing library:</a:t>
            </a:r>
            <a:endParaRPr sz="1750">
              <a:solidFill>
                <a:schemeClr val="accent4"/>
              </a:solidFill>
            </a:endParaRPr>
          </a:p>
          <a:p>
            <a:pPr marL="457200" lvl="0" indent="-339725" algn="l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750"/>
              <a:buAutoNum type="arabicParenR"/>
            </a:pPr>
            <a:r>
              <a:rPr lang="en" sz="1750" b="1">
                <a:solidFill>
                  <a:schemeClr val="accent4"/>
                </a:solidFill>
              </a:rPr>
              <a:t>PRELIMINARY.</a:t>
            </a:r>
            <a:r>
              <a:rPr lang="en" sz="1750">
                <a:solidFill>
                  <a:schemeClr val="accent4"/>
                </a:solidFill>
              </a:rPr>
              <a:t> We have implemented some useful gates:</a:t>
            </a:r>
            <a:endParaRPr sz="1750">
              <a:solidFill>
                <a:schemeClr val="accent4"/>
              </a:solidFill>
            </a:endParaRPr>
          </a:p>
          <a:p>
            <a:pPr marL="914400" lvl="1" indent="-339725" algn="l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750"/>
              <a:buChar char="○"/>
            </a:pPr>
            <a:r>
              <a:rPr lang="en" sz="1750">
                <a:solidFill>
                  <a:schemeClr val="accent4"/>
                </a:solidFill>
              </a:rPr>
              <a:t>All basic gates present in TFHE library</a:t>
            </a:r>
            <a:endParaRPr sz="1750">
              <a:solidFill>
                <a:schemeClr val="accent4"/>
              </a:solidFill>
            </a:endParaRPr>
          </a:p>
          <a:p>
            <a:pPr marL="914400" lvl="1" indent="-339725" algn="l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750"/>
              <a:buChar char="○"/>
            </a:pPr>
            <a:r>
              <a:rPr lang="en" sz="1750">
                <a:solidFill>
                  <a:schemeClr val="accent4"/>
                </a:solidFill>
              </a:rPr>
              <a:t>Complex ones like Subtractor, XOR3, 2OF3, Shift_Left, ...</a:t>
            </a:r>
            <a:endParaRPr sz="1750">
              <a:solidFill>
                <a:schemeClr val="accent4"/>
              </a:solidFill>
            </a:endParaRPr>
          </a:p>
          <a:p>
            <a:pPr marL="457200" lvl="0" indent="-339725" algn="l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750"/>
              <a:buAutoNum type="arabicParenR"/>
            </a:pPr>
            <a:r>
              <a:rPr lang="en" sz="1750" b="1">
                <a:solidFill>
                  <a:schemeClr val="accent4"/>
                </a:solidFill>
              </a:rPr>
              <a:t>FULL ADDER</a:t>
            </a:r>
            <a:r>
              <a:rPr lang="en" sz="1750">
                <a:solidFill>
                  <a:schemeClr val="accent4"/>
                </a:solidFill>
              </a:rPr>
              <a:t>. We have implemented a full_adder_v2 using the gates XOR3 and 2OF3</a:t>
            </a:r>
            <a:endParaRPr sz="1750">
              <a:solidFill>
                <a:schemeClr val="accent4"/>
              </a:solidFill>
            </a:endParaRPr>
          </a:p>
          <a:p>
            <a:pPr marL="457200" lvl="0" indent="-339725" algn="l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750"/>
              <a:buAutoNum type="arabicParenR"/>
            </a:pPr>
            <a:r>
              <a:rPr lang="en" sz="1750" b="1">
                <a:solidFill>
                  <a:schemeClr val="accent4"/>
                </a:solidFill>
              </a:rPr>
              <a:t>MULTIPLICATION</a:t>
            </a:r>
            <a:r>
              <a:rPr lang="en" sz="1750">
                <a:solidFill>
                  <a:schemeClr val="accent4"/>
                </a:solidFill>
              </a:rPr>
              <a:t>. We have implemented a multiplier_v2 using shift left operations and additions</a:t>
            </a:r>
            <a:endParaRPr sz="1750">
              <a:solidFill>
                <a:schemeClr val="accent4"/>
              </a:solidFill>
            </a:endParaRPr>
          </a:p>
          <a:p>
            <a:pPr marL="457200" lvl="0" indent="-339725" algn="l" rtl="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750"/>
              <a:buAutoNum type="arabicParenR"/>
            </a:pPr>
            <a:r>
              <a:rPr lang="en" sz="1750" b="1">
                <a:solidFill>
                  <a:schemeClr val="accent4"/>
                </a:solidFill>
              </a:rPr>
              <a:t>MK STRUCTURE</a:t>
            </a:r>
            <a:r>
              <a:rPr lang="en" sz="1750">
                <a:solidFill>
                  <a:schemeClr val="accent4"/>
                </a:solidFill>
              </a:rPr>
              <a:t>. Improved the masking and unmasking operation to use data structures of maximum three keys.</a:t>
            </a:r>
            <a:endParaRPr sz="1750">
              <a:solidFill>
                <a:schemeClr val="accent4"/>
              </a:solidFill>
            </a:endParaRPr>
          </a:p>
        </p:txBody>
      </p:sp>
      <p:sp>
        <p:nvSpPr>
          <p:cNvPr id="311" name="Google Shape;311;p43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to MK-TFHE</a:t>
            </a:r>
            <a:endParaRPr/>
          </a:p>
        </p:txBody>
      </p:sp>
      <p:sp>
        <p:nvSpPr>
          <p:cNvPr id="312" name="Google Shape;312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FULL_ADDER_v2</a:t>
            </a:r>
            <a:endParaRPr/>
          </a:p>
        </p:txBody>
      </p:sp>
      <p:sp>
        <p:nvSpPr>
          <p:cNvPr id="318" name="Google Shape;318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19" name="Google Shape;319;p44"/>
          <p:cNvSpPr txBox="1"/>
          <p:nvPr/>
        </p:nvSpPr>
        <p:spPr>
          <a:xfrm>
            <a:off x="700800" y="2131974"/>
            <a:ext cx="7423200" cy="20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SUM = (A XOR B) XOR Cin 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CARRY-OUT = A AND B OR Cin(A XOR B) 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SUM = </a:t>
            </a:r>
            <a:r>
              <a:rPr lang="en" sz="1900">
                <a:solidFill>
                  <a:srgbClr val="FFFF00"/>
                </a:solidFill>
              </a:rPr>
              <a:t>XOR3</a:t>
            </a:r>
            <a:r>
              <a:rPr lang="en" sz="1900">
                <a:solidFill>
                  <a:schemeClr val="dk1"/>
                </a:solidFill>
              </a:rPr>
              <a:t>( A, B, Cin ) 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CARRY-OUT = </a:t>
            </a:r>
            <a:r>
              <a:rPr lang="en" sz="1900">
                <a:solidFill>
                  <a:srgbClr val="FFFF00"/>
                </a:solidFill>
              </a:rPr>
              <a:t>2OF3</a:t>
            </a:r>
            <a:r>
              <a:rPr lang="en" sz="1900">
                <a:solidFill>
                  <a:schemeClr val="dk1"/>
                </a:solidFill>
              </a:rPr>
              <a:t>( A, B, Cin )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20" name="Google Shape;320;p44"/>
          <p:cNvSpPr/>
          <p:nvPr/>
        </p:nvSpPr>
        <p:spPr>
          <a:xfrm>
            <a:off x="700800" y="2131974"/>
            <a:ext cx="5039100" cy="909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4"/>
          <p:cNvSpPr/>
          <p:nvPr/>
        </p:nvSpPr>
        <p:spPr>
          <a:xfrm>
            <a:off x="700800" y="3231774"/>
            <a:ext cx="5039100" cy="909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322" name="Google Shape;322;p44"/>
          <p:cNvSpPr txBox="1"/>
          <p:nvPr/>
        </p:nvSpPr>
        <p:spPr>
          <a:xfrm>
            <a:off x="6022200" y="2278974"/>
            <a:ext cx="2421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5 BOOTSTRAPPING GATES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23" name="Google Shape;323;p44"/>
          <p:cNvSpPr txBox="1"/>
          <p:nvPr/>
        </p:nvSpPr>
        <p:spPr>
          <a:xfrm>
            <a:off x="6022201" y="3378774"/>
            <a:ext cx="264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00"/>
                </a:solidFill>
              </a:rPr>
              <a:t>ONLY 2 BOOTSTRAPPING GATES</a:t>
            </a:r>
            <a:r>
              <a:rPr lang="en" b="1">
                <a:solidFill>
                  <a:srgbClr val="FF0000"/>
                </a:solidFill>
              </a:rPr>
              <a:t>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24" name="Google Shape;324;p44"/>
          <p:cNvSpPr txBox="1"/>
          <p:nvPr/>
        </p:nvSpPr>
        <p:spPr>
          <a:xfrm>
            <a:off x="700800" y="1148225"/>
            <a:ext cx="77424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75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We improve the </a:t>
            </a:r>
            <a:r>
              <a:rPr lang="en" sz="175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full_adder</a:t>
            </a:r>
            <a:r>
              <a:rPr lang="en" sz="175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by going from 5 Bootstrapping gates to only 2 which leads to an improvement from 45 sec to 18 sec for each addition</a:t>
            </a:r>
            <a:endParaRPr sz="175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MULTIPLICATOR_v2</a:t>
            </a:r>
            <a:endParaRPr/>
          </a:p>
        </p:txBody>
      </p:sp>
      <p:sp>
        <p:nvSpPr>
          <p:cNvPr id="330" name="Google Shape;330;p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331" name="Google Shape;331;p45"/>
          <p:cNvGraphicFramePr/>
          <p:nvPr/>
        </p:nvGraphicFramePr>
        <p:xfrm>
          <a:off x="700800" y="1148225"/>
          <a:ext cx="7189825" cy="3601625"/>
        </p:xfrm>
        <a:graphic>
          <a:graphicData uri="http://schemas.openxmlformats.org/drawingml/2006/table">
            <a:tbl>
              <a:tblPr>
                <a:noFill/>
                <a:tableStyleId>{3AB5932D-6969-4A9B-91D9-708CC7E06902}</a:tableStyleId>
              </a:tblPr>
              <a:tblGrid>
                <a:gridCol w="7189825"/>
              </a:tblGrid>
              <a:tr h="360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MKLweSample *</a:t>
                      </a:r>
                      <a:r>
                        <a:rPr lang="en" sz="1300" b="1">
                          <a:solidFill>
                            <a:srgbClr val="FFFF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mulTimesPlain_v2</a:t>
                      </a:r>
                      <a:r>
                        <a:rPr lang="en" sz="13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(MKLweSample *total, int32_t val, …){</a:t>
                      </a:r>
                      <a:endParaRPr sz="13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...</a:t>
                      </a:r>
                      <a:endParaRPr sz="13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while (val &gt; 0){</a:t>
                      </a:r>
                      <a:endParaRPr sz="13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// check for set bit and left shift </a:t>
                      </a:r>
                      <a:r>
                        <a:rPr lang="en" sz="1300" b="1" i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total</a:t>
                      </a:r>
                      <a:r>
                        <a:rPr lang="en" sz="13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count times</a:t>
                      </a:r>
                      <a:endParaRPr sz="13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if (val % 2 == 1){            </a:t>
                      </a:r>
                      <a:endParaRPr sz="13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for (int i = 0; i &lt; count; i++){</a:t>
                      </a:r>
                      <a:endParaRPr sz="13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  </a:t>
                      </a:r>
                      <a:r>
                        <a:rPr lang="en" sz="1300" b="1">
                          <a:solidFill>
                            <a:srgbClr val="FFFF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shift_reg</a:t>
                      </a:r>
                      <a:r>
                        <a:rPr lang="en" sz="13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(temp, total, … );</a:t>
                      </a:r>
                      <a:endParaRPr sz="13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  </a:t>
                      </a:r>
                      <a:r>
                        <a:rPr lang="en" sz="1300" b="1">
                          <a:solidFill>
                            <a:srgbClr val="FFFF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full_adder_v2</a:t>
                      </a:r>
                      <a:r>
                        <a:rPr lang="en" sz="13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(sumTemp, sum, …);</a:t>
                      </a:r>
                      <a:endParaRPr sz="13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  … </a:t>
                      </a:r>
                      <a:endParaRPr sz="13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}</a:t>
                      </a:r>
                      <a:endParaRPr sz="13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}</a:t>
                      </a:r>
                      <a:endParaRPr sz="13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count++;</a:t>
                      </a:r>
                      <a:endParaRPr sz="13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val /= 2;</a:t>
                      </a:r>
                      <a:endParaRPr sz="13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  <a:endParaRPr sz="13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return sum;</a:t>
                      </a:r>
                      <a:endParaRPr sz="13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>
            <a:spLocks noGrp="1"/>
          </p:cNvSpPr>
          <p:nvPr>
            <p:ph type="body" idx="1"/>
          </p:nvPr>
        </p:nvSpPr>
        <p:spPr>
          <a:xfrm>
            <a:off x="700800" y="1281725"/>
            <a:ext cx="6823800" cy="32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accent4"/>
                </a:solidFill>
              </a:rPr>
              <a:t>The final improvement is aimed at reducing as maximum as possible the number of keys:</a:t>
            </a:r>
            <a:endParaRPr sz="1850">
              <a:solidFill>
                <a:schemeClr val="accent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-"/>
            </a:pPr>
            <a:r>
              <a:rPr lang="en" sz="1850">
                <a:solidFill>
                  <a:schemeClr val="accent4"/>
                </a:solidFill>
              </a:rPr>
              <a:t>Each Broker needs to store 4 keys 1 for each DO and 1 which will be replacing the others</a:t>
            </a:r>
            <a:endParaRPr sz="1850">
              <a:solidFill>
                <a:schemeClr val="accent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-"/>
            </a:pPr>
            <a:r>
              <a:rPr lang="en" sz="1850">
                <a:solidFill>
                  <a:schemeClr val="accent4"/>
                </a:solidFill>
              </a:rPr>
              <a:t>Each data will need (at most) 3 layers of encryption only </a:t>
            </a:r>
            <a:endParaRPr sz="185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337" name="Google Shape;337;p46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MK Structure Improvements</a:t>
            </a:r>
            <a:endParaRPr/>
          </a:p>
        </p:txBody>
      </p:sp>
      <p:sp>
        <p:nvSpPr>
          <p:cNvPr id="338" name="Google Shape;338;p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39" name="Google Shape;33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263" y="2989950"/>
            <a:ext cx="4471475" cy="15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6"/>
          <p:cNvSpPr/>
          <p:nvPr/>
        </p:nvSpPr>
        <p:spPr>
          <a:xfrm>
            <a:off x="4239775" y="4355153"/>
            <a:ext cx="2568000" cy="230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6"/>
          <p:cNvSpPr/>
          <p:nvPr/>
        </p:nvSpPr>
        <p:spPr>
          <a:xfrm>
            <a:off x="4239775" y="4105525"/>
            <a:ext cx="2568000" cy="2304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>
            <a:spLocks noGrp="1"/>
          </p:cNvSpPr>
          <p:nvPr>
            <p:ph type="body" idx="1"/>
          </p:nvPr>
        </p:nvSpPr>
        <p:spPr>
          <a:xfrm>
            <a:off x="700800" y="1281725"/>
            <a:ext cx="6823800" cy="32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/>
              <a:t>To complete the protocol the library has been extended:</a:t>
            </a:r>
            <a:endParaRPr sz="1950"/>
          </a:p>
          <a:p>
            <a:pPr marL="457200" lvl="0" indent="-352425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50"/>
              <a:buFont typeface="Courier New"/>
              <a:buChar char="-"/>
            </a:pPr>
            <a:r>
              <a:rPr lang="en" sz="195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MKlweFirstPartyEncrypt</a:t>
            </a:r>
            <a:endParaRPr sz="195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27025" algn="l" rtl="0">
              <a:spcBef>
                <a:spcPts val="0"/>
              </a:spcBef>
              <a:spcAft>
                <a:spcPts val="0"/>
              </a:spcAft>
              <a:buSzPts val="1550"/>
              <a:buFont typeface="Arial"/>
              <a:buChar char="-"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at p-th block of mask, generate a random mask and add to the masked message</a:t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marL="914400" lvl="1" indent="-327025" algn="l" rtl="0">
              <a:spcBef>
                <a:spcPts val="0"/>
              </a:spcBef>
              <a:spcAft>
                <a:spcPts val="0"/>
              </a:spcAft>
              <a:buSzPts val="1550"/>
              <a:buFont typeface="Arial"/>
              <a:buChar char="-"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at other blocks of mask, fill zeros</a:t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2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50"/>
              <a:buFont typeface="Courier New"/>
              <a:buChar char="-"/>
            </a:pPr>
            <a:r>
              <a:rPr lang="en" sz="195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MKlweNthPartyEncrypt</a:t>
            </a:r>
            <a:endParaRPr sz="195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52425" algn="l" rtl="0">
              <a:spcBef>
                <a:spcPts val="0"/>
              </a:spcBef>
              <a:spcAft>
                <a:spcPts val="0"/>
              </a:spcAft>
              <a:buSzPts val="1950"/>
              <a:buFont typeface="Courier New"/>
              <a:buChar char="-"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Add p-th party mask</a:t>
            </a:r>
            <a:endParaRPr sz="195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52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50"/>
              <a:buFont typeface="Courier New"/>
              <a:buChar char="-"/>
            </a:pPr>
            <a:r>
              <a:rPr lang="en" sz="195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MKlweNthPartyUnmask</a:t>
            </a:r>
            <a:endParaRPr sz="195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52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Font typeface="Courier New"/>
              <a:buChar char="-"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remove p-th party mask</a:t>
            </a:r>
            <a:endParaRPr sz="195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52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50"/>
              <a:buFont typeface="Courier New"/>
              <a:buChar char="-"/>
            </a:pPr>
            <a:r>
              <a:rPr lang="en" sz="195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MKlweLastPartyDecrypt</a:t>
            </a:r>
            <a:endParaRPr sz="195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50"/>
              <a:buFont typeface="Arial"/>
              <a:buChar char="-"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decrypt by removing the last party's mask</a:t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7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Masking/ Unmasking</a:t>
            </a:r>
            <a:endParaRPr/>
          </a:p>
        </p:txBody>
      </p:sp>
      <p:sp>
        <p:nvSpPr>
          <p:cNvPr id="348" name="Google Shape;348;p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>
            <a:spLocks noGrp="1"/>
          </p:cNvSpPr>
          <p:nvPr>
            <p:ph type="subTitle" idx="1"/>
          </p:nvPr>
        </p:nvSpPr>
        <p:spPr>
          <a:xfrm>
            <a:off x="2709225" y="3423109"/>
            <a:ext cx="37257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In this section we will see a “running” example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54" name="Google Shape;354;p48"/>
          <p:cNvSpPr txBox="1">
            <a:spLocks noGrp="1"/>
          </p:cNvSpPr>
          <p:nvPr>
            <p:ph type="title"/>
          </p:nvPr>
        </p:nvSpPr>
        <p:spPr>
          <a:xfrm>
            <a:off x="2386400" y="2570800"/>
            <a:ext cx="4633800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55" name="Google Shape;355;p48"/>
          <p:cNvSpPr txBox="1">
            <a:spLocks noGrp="1"/>
          </p:cNvSpPr>
          <p:nvPr>
            <p:ph type="title" idx="2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6" name="Google Shape;356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 txBox="1">
            <a:spLocks noGrp="1"/>
          </p:cNvSpPr>
          <p:nvPr>
            <p:ph type="title"/>
          </p:nvPr>
        </p:nvSpPr>
        <p:spPr>
          <a:xfrm>
            <a:off x="700800" y="317650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Cloning the working directory</a:t>
            </a:r>
            <a:endParaRPr/>
          </a:p>
        </p:txBody>
      </p:sp>
      <p:sp>
        <p:nvSpPr>
          <p:cNvPr id="362" name="Google Shape;362;p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63" name="Google Shape;363;p49"/>
          <p:cNvSpPr txBox="1"/>
          <p:nvPr/>
        </p:nvSpPr>
        <p:spPr>
          <a:xfrm>
            <a:off x="6119575" y="905400"/>
            <a:ext cx="30243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Command ran: 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-b only_three_keys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https://github.com/federicagerminario31/MK-TFHE/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MK-TFHE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submodule init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submodule update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mkdir build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build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cmake ../src -DENABLE_TESTS=on -DENABLE_FFTW=off -DENABLE_NAYUKI_PORTABLE=on -DENABLE_NAYUKI_AVX=on -DCMAKE_BUILD_TYPE=debug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endParaRPr b="1" u="sng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64" name="Google Shape;364;p49" title="undefined (4)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26450"/>
            <a:ext cx="5967175" cy="3715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>
            <a:spLocks noGrp="1"/>
          </p:cNvSpPr>
          <p:nvPr>
            <p:ph type="title"/>
          </p:nvPr>
        </p:nvSpPr>
        <p:spPr>
          <a:xfrm>
            <a:off x="700800" y="317650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generation and Beaver’s Triplets       </a:t>
            </a:r>
            <a:endParaRPr/>
          </a:p>
        </p:txBody>
      </p:sp>
      <p:sp>
        <p:nvSpPr>
          <p:cNvPr id="370" name="Google Shape;370;p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71" name="Google Shape;371;p50" title="undefined (2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26450"/>
            <a:ext cx="6024306" cy="386464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0"/>
          <p:cNvSpPr txBox="1"/>
          <p:nvPr/>
        </p:nvSpPr>
        <p:spPr>
          <a:xfrm>
            <a:off x="6271925" y="1167775"/>
            <a:ext cx="2833500" cy="28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Command ran: 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./test/PPanalytics-spqlios-fma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DO[0] has not authorized any receiver.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DO[1] has authorized 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R[1] but not R[0]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DO[2] has authorized 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R[0] and R[1]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1"/>
          <p:cNvSpPr txBox="1">
            <a:spLocks noGrp="1"/>
          </p:cNvSpPr>
          <p:nvPr>
            <p:ph type="title"/>
          </p:nvPr>
        </p:nvSpPr>
        <p:spPr>
          <a:xfrm>
            <a:off x="700800" y="317650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aggregation result</a:t>
            </a:r>
            <a:endParaRPr/>
          </a:p>
        </p:txBody>
      </p:sp>
      <p:sp>
        <p:nvSpPr>
          <p:cNvPr id="378" name="Google Shape;378;p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79" name="Google Shape;379;p51"/>
          <p:cNvSpPr txBox="1"/>
          <p:nvPr/>
        </p:nvSpPr>
        <p:spPr>
          <a:xfrm>
            <a:off x="6119575" y="1415050"/>
            <a:ext cx="28335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Once the Aggregation is done: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-"/>
            </a:pPr>
            <a:r>
              <a:rPr lang="en" sz="1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Receiver R[0]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is </a:t>
            </a:r>
            <a:r>
              <a:rPr lang="en" sz="1600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not Authorized</a:t>
            </a:r>
            <a:endParaRPr sz="1600" u="sng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-"/>
            </a:pPr>
            <a:r>
              <a:rPr lang="en" sz="1600" b="1">
                <a:solidFill>
                  <a:srgbClr val="FFFF00"/>
                </a:solidFill>
                <a:latin typeface="Didact Gothic"/>
                <a:ea typeface="Didact Gothic"/>
                <a:cs typeface="Didact Gothic"/>
                <a:sym typeface="Didact Gothic"/>
              </a:rPr>
              <a:t>Received R[1]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is 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○"/>
            </a:pPr>
            <a:r>
              <a:rPr lang="en" sz="1600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authorized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with 2 votes, one from DO1 and one from DO2 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○"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aggregated value received is </a:t>
            </a:r>
            <a:r>
              <a:rPr lang="en" sz="1600" b="1">
                <a:solidFill>
                  <a:srgbClr val="FFFF00"/>
                </a:solidFill>
                <a:latin typeface="Didact Gothic"/>
                <a:ea typeface="Didact Gothic"/>
                <a:cs typeface="Didact Gothic"/>
                <a:sym typeface="Didact Gothic"/>
              </a:rPr>
              <a:t>72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u="sng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80" name="Google Shape;380;p51" title="undefined (5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26450"/>
            <a:ext cx="5967175" cy="3715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title" idx="15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9" name="Google Shape;229;p34"/>
          <p:cNvSpPr txBox="1">
            <a:spLocks noGrp="1"/>
          </p:cNvSpPr>
          <p:nvPr>
            <p:ph type="subTitle" idx="6"/>
          </p:nvPr>
        </p:nvSpPr>
        <p:spPr>
          <a:xfrm>
            <a:off x="2290463" y="2198356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Protocol</a:t>
            </a:r>
            <a:endParaRPr/>
          </a:p>
        </p:txBody>
      </p:sp>
      <p:sp>
        <p:nvSpPr>
          <p:cNvPr id="230" name="Google Shape;230;p34"/>
          <p:cNvSpPr txBox="1">
            <a:spLocks noGrp="1"/>
          </p:cNvSpPr>
          <p:nvPr>
            <p:ph type="subTitle" idx="7"/>
          </p:nvPr>
        </p:nvSpPr>
        <p:spPr>
          <a:xfrm>
            <a:off x="4739738" y="2198381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231" name="Google Shape;231;p34"/>
          <p:cNvSpPr txBox="1">
            <a:spLocks noGrp="1"/>
          </p:cNvSpPr>
          <p:nvPr>
            <p:ph type="subTitle" idx="8"/>
          </p:nvPr>
        </p:nvSpPr>
        <p:spPr>
          <a:xfrm>
            <a:off x="4739738" y="3824856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Final results</a:t>
            </a:r>
            <a:endParaRPr/>
          </a:p>
        </p:txBody>
      </p:sp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2515724" y="1644457"/>
            <a:ext cx="16632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title" idx="3"/>
          </p:nvPr>
        </p:nvSpPr>
        <p:spPr>
          <a:xfrm>
            <a:off x="4964959" y="1644457"/>
            <a:ext cx="16632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4" name="Google Shape;234;p34"/>
          <p:cNvSpPr txBox="1">
            <a:spLocks noGrp="1"/>
          </p:cNvSpPr>
          <p:nvPr>
            <p:ph type="title" idx="4"/>
          </p:nvPr>
        </p:nvSpPr>
        <p:spPr>
          <a:xfrm>
            <a:off x="2515724" y="3305385"/>
            <a:ext cx="16632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5" name="Google Shape;235;p34"/>
          <p:cNvSpPr txBox="1">
            <a:spLocks noGrp="1"/>
          </p:cNvSpPr>
          <p:nvPr>
            <p:ph type="title" idx="5"/>
          </p:nvPr>
        </p:nvSpPr>
        <p:spPr>
          <a:xfrm>
            <a:off x="4964959" y="3305392"/>
            <a:ext cx="16632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6" name="Google Shape;236;p34"/>
          <p:cNvSpPr txBox="1">
            <a:spLocks noGrp="1"/>
          </p:cNvSpPr>
          <p:nvPr>
            <p:ph type="subTitle" idx="9"/>
          </p:nvPr>
        </p:nvSpPr>
        <p:spPr>
          <a:xfrm>
            <a:off x="2235800" y="2545025"/>
            <a:ext cx="22821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part contains a quick overview of the protocol</a:t>
            </a:r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subTitle" idx="13"/>
          </p:nvPr>
        </p:nvSpPr>
        <p:spPr>
          <a:xfrm>
            <a:off x="4739750" y="2546625"/>
            <a:ext cx="2199300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Improvements we applied to the MK-TFHE library 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4"/>
          <p:cNvSpPr txBox="1">
            <a:spLocks noGrp="1"/>
          </p:cNvSpPr>
          <p:nvPr>
            <p:ph type="subTitle" idx="1"/>
          </p:nvPr>
        </p:nvSpPr>
        <p:spPr>
          <a:xfrm>
            <a:off x="2383650" y="4173900"/>
            <a:ext cx="2020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section we will see a “running” example</a:t>
            </a: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subTitle" idx="2"/>
          </p:nvPr>
        </p:nvSpPr>
        <p:spPr>
          <a:xfrm>
            <a:off x="4832875" y="4173900"/>
            <a:ext cx="20208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In this section we analyze the obtained results in terms of time.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4"/>
          </p:nvPr>
        </p:nvSpPr>
        <p:spPr>
          <a:xfrm>
            <a:off x="2290463" y="3824855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41" name="Google Shape;241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>
            <a:spLocks noGrp="1"/>
          </p:cNvSpPr>
          <p:nvPr>
            <p:ph type="title"/>
          </p:nvPr>
        </p:nvSpPr>
        <p:spPr>
          <a:xfrm>
            <a:off x="700800" y="317650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NAND</a:t>
            </a:r>
            <a:endParaRPr/>
          </a:p>
        </p:txBody>
      </p:sp>
      <p:sp>
        <p:nvSpPr>
          <p:cNvPr id="386" name="Google Shape;386;p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87" name="Google Shape;387;p52"/>
          <p:cNvPicPr preferRelativeResize="0"/>
          <p:nvPr/>
        </p:nvPicPr>
        <p:blipFill rotWithShape="1">
          <a:blip r:embed="rId3">
            <a:alphaModFix/>
          </a:blip>
          <a:srcRect t="-1525" r="24986" b="25247"/>
          <a:stretch/>
        </p:blipFill>
        <p:spPr>
          <a:xfrm>
            <a:off x="952250" y="871050"/>
            <a:ext cx="7239501" cy="38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2"/>
          <p:cNvSpPr txBox="1"/>
          <p:nvPr/>
        </p:nvSpPr>
        <p:spPr>
          <a:xfrm>
            <a:off x="5759450" y="2973100"/>
            <a:ext cx="2066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Only gate implemented from the beginning!</a:t>
            </a:r>
            <a:endParaRPr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..But we need others!</a:t>
            </a:r>
            <a:endParaRPr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3"/>
          <p:cNvSpPr txBox="1">
            <a:spLocks noGrp="1"/>
          </p:cNvSpPr>
          <p:nvPr>
            <p:ph type="title"/>
          </p:nvPr>
        </p:nvSpPr>
        <p:spPr>
          <a:xfrm>
            <a:off x="700800" y="317650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Gates we implemented... </a:t>
            </a:r>
            <a:endParaRPr/>
          </a:p>
        </p:txBody>
      </p:sp>
      <p:sp>
        <p:nvSpPr>
          <p:cNvPr id="394" name="Google Shape;394;p5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95" name="Google Shape;39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5" y="1705675"/>
            <a:ext cx="8839200" cy="24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3"/>
          <p:cNvSpPr/>
          <p:nvPr/>
        </p:nvSpPr>
        <p:spPr>
          <a:xfrm>
            <a:off x="1401725" y="2108375"/>
            <a:ext cx="1610400" cy="289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53"/>
          <p:cNvSpPr/>
          <p:nvPr/>
        </p:nvSpPr>
        <p:spPr>
          <a:xfrm>
            <a:off x="1401725" y="3396050"/>
            <a:ext cx="1353600" cy="289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8" name="Google Shape;398;p53"/>
          <p:cNvCxnSpPr>
            <a:stCxn id="396" idx="0"/>
          </p:cNvCxnSpPr>
          <p:nvPr/>
        </p:nvCxnSpPr>
        <p:spPr>
          <a:xfrm rot="10800000" flipH="1">
            <a:off x="2206925" y="1355375"/>
            <a:ext cx="214200" cy="753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9" name="Google Shape;399;p53"/>
          <p:cNvCxnSpPr>
            <a:stCxn id="397" idx="4"/>
          </p:cNvCxnSpPr>
          <p:nvPr/>
        </p:nvCxnSpPr>
        <p:spPr>
          <a:xfrm flipH="1">
            <a:off x="1482725" y="3685850"/>
            <a:ext cx="595800" cy="565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0" name="Google Shape;400;p53"/>
          <p:cNvSpPr txBox="1"/>
          <p:nvPr/>
        </p:nvSpPr>
        <p:spPr>
          <a:xfrm>
            <a:off x="1598650" y="1065775"/>
            <a:ext cx="464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Prototype of AND Gate</a:t>
            </a:r>
            <a:endParaRPr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01" name="Google Shape;401;p53"/>
          <p:cNvSpPr txBox="1"/>
          <p:nvPr/>
        </p:nvSpPr>
        <p:spPr>
          <a:xfrm>
            <a:off x="476750" y="4251650"/>
            <a:ext cx="464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Prototype of OR Gate</a:t>
            </a:r>
            <a:endParaRPr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4"/>
          <p:cNvSpPr txBox="1">
            <a:spLocks noGrp="1"/>
          </p:cNvSpPr>
          <p:nvPr>
            <p:ph type="title"/>
          </p:nvPr>
        </p:nvSpPr>
        <p:spPr>
          <a:xfrm>
            <a:off x="700800" y="317650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Gates we implemented... </a:t>
            </a:r>
            <a:endParaRPr/>
          </a:p>
        </p:txBody>
      </p:sp>
      <p:sp>
        <p:nvSpPr>
          <p:cNvPr id="407" name="Google Shape;407;p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408" name="Google Shape;40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2012"/>
            <a:ext cx="8839201" cy="1475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97149"/>
            <a:ext cx="8839202" cy="605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602334"/>
            <a:ext cx="8839201" cy="62091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4"/>
          <p:cNvSpPr/>
          <p:nvPr/>
        </p:nvSpPr>
        <p:spPr>
          <a:xfrm>
            <a:off x="1042600" y="1760825"/>
            <a:ext cx="1019400" cy="231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54"/>
          <p:cNvSpPr/>
          <p:nvPr/>
        </p:nvSpPr>
        <p:spPr>
          <a:xfrm>
            <a:off x="928550" y="2619875"/>
            <a:ext cx="1019400" cy="231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54"/>
          <p:cNvSpPr/>
          <p:nvPr/>
        </p:nvSpPr>
        <p:spPr>
          <a:xfrm>
            <a:off x="976675" y="3235650"/>
            <a:ext cx="1019400" cy="231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54"/>
          <p:cNvSpPr/>
          <p:nvPr/>
        </p:nvSpPr>
        <p:spPr>
          <a:xfrm>
            <a:off x="976675" y="3851425"/>
            <a:ext cx="1212900" cy="231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5" name="Google Shape;415;p54"/>
          <p:cNvCxnSpPr>
            <a:stCxn id="411" idx="0"/>
          </p:cNvCxnSpPr>
          <p:nvPr/>
        </p:nvCxnSpPr>
        <p:spPr>
          <a:xfrm rot="10800000" flipH="1">
            <a:off x="1552300" y="1390025"/>
            <a:ext cx="255000" cy="370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6" name="Google Shape;416;p54"/>
          <p:cNvCxnSpPr>
            <a:stCxn id="412" idx="7"/>
          </p:cNvCxnSpPr>
          <p:nvPr/>
        </p:nvCxnSpPr>
        <p:spPr>
          <a:xfrm rot="10800000" flipH="1">
            <a:off x="1798662" y="2490592"/>
            <a:ext cx="634200" cy="163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7" name="Google Shape;417;p54"/>
          <p:cNvCxnSpPr>
            <a:stCxn id="413" idx="7"/>
          </p:cNvCxnSpPr>
          <p:nvPr/>
        </p:nvCxnSpPr>
        <p:spPr>
          <a:xfrm rot="10800000" flipH="1">
            <a:off x="1846787" y="3162467"/>
            <a:ext cx="701700" cy="107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" name="Google Shape;418;p54"/>
          <p:cNvCxnSpPr>
            <a:stCxn id="414" idx="4"/>
          </p:cNvCxnSpPr>
          <p:nvPr/>
        </p:nvCxnSpPr>
        <p:spPr>
          <a:xfrm>
            <a:off x="1583125" y="4083025"/>
            <a:ext cx="282000" cy="249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9" name="Google Shape;419;p54"/>
          <p:cNvSpPr txBox="1"/>
          <p:nvPr/>
        </p:nvSpPr>
        <p:spPr>
          <a:xfrm>
            <a:off x="1598650" y="1065775"/>
            <a:ext cx="464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Prototype of XOR Gate</a:t>
            </a:r>
            <a:endParaRPr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0" name="Google Shape;420;p54"/>
          <p:cNvSpPr txBox="1"/>
          <p:nvPr/>
        </p:nvSpPr>
        <p:spPr>
          <a:xfrm>
            <a:off x="2432850" y="2253600"/>
            <a:ext cx="464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Prototype of NOT Gate</a:t>
            </a:r>
            <a:endParaRPr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1" name="Google Shape;421;p54"/>
          <p:cNvSpPr txBox="1"/>
          <p:nvPr/>
        </p:nvSpPr>
        <p:spPr>
          <a:xfrm>
            <a:off x="2548475" y="2927950"/>
            <a:ext cx="464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Prototype of COPY Gate</a:t>
            </a:r>
            <a:endParaRPr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2" name="Google Shape;422;p54"/>
          <p:cNvSpPr txBox="1"/>
          <p:nvPr/>
        </p:nvSpPr>
        <p:spPr>
          <a:xfrm>
            <a:off x="1865125" y="4223250"/>
            <a:ext cx="464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Prototype of CONSTANT Gate</a:t>
            </a:r>
            <a:endParaRPr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5"/>
          <p:cNvSpPr txBox="1">
            <a:spLocks noGrp="1"/>
          </p:cNvSpPr>
          <p:nvPr>
            <p:ph type="title"/>
          </p:nvPr>
        </p:nvSpPr>
        <p:spPr>
          <a:xfrm>
            <a:off x="700800" y="317650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Gates we implemented... </a:t>
            </a:r>
            <a:endParaRPr/>
          </a:p>
        </p:txBody>
      </p:sp>
      <p:sp>
        <p:nvSpPr>
          <p:cNvPr id="428" name="Google Shape;428;p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429" name="Google Shape;42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3475"/>
            <a:ext cx="8839200" cy="2259776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5"/>
          <p:cNvSpPr/>
          <p:nvPr/>
        </p:nvSpPr>
        <p:spPr>
          <a:xfrm>
            <a:off x="1540725" y="1957750"/>
            <a:ext cx="915300" cy="336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55"/>
          <p:cNvSpPr/>
          <p:nvPr/>
        </p:nvSpPr>
        <p:spPr>
          <a:xfrm>
            <a:off x="1540725" y="3048500"/>
            <a:ext cx="915300" cy="336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2" name="Google Shape;432;p55"/>
          <p:cNvCxnSpPr>
            <a:stCxn id="430" idx="0"/>
          </p:cNvCxnSpPr>
          <p:nvPr/>
        </p:nvCxnSpPr>
        <p:spPr>
          <a:xfrm rot="10800000" flipH="1">
            <a:off x="1998375" y="1679650"/>
            <a:ext cx="689100" cy="278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3" name="Google Shape;433;p55"/>
          <p:cNvCxnSpPr>
            <a:stCxn id="431" idx="4"/>
          </p:cNvCxnSpPr>
          <p:nvPr/>
        </p:nvCxnSpPr>
        <p:spPr>
          <a:xfrm>
            <a:off x="1998375" y="3384500"/>
            <a:ext cx="422700" cy="484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4" name="Google Shape;434;p55"/>
          <p:cNvSpPr txBox="1"/>
          <p:nvPr/>
        </p:nvSpPr>
        <p:spPr>
          <a:xfrm>
            <a:off x="2687475" y="1390125"/>
            <a:ext cx="464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Prototype of XOR3 Gate</a:t>
            </a:r>
            <a:endParaRPr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35" name="Google Shape;435;p55"/>
          <p:cNvSpPr txBox="1"/>
          <p:nvPr/>
        </p:nvSpPr>
        <p:spPr>
          <a:xfrm>
            <a:off x="2456025" y="3803250"/>
            <a:ext cx="464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Prototype of 2OF3 Gate</a:t>
            </a:r>
            <a:endParaRPr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36" name="Google Shape;436;p55"/>
          <p:cNvSpPr txBox="1"/>
          <p:nvPr/>
        </p:nvSpPr>
        <p:spPr>
          <a:xfrm>
            <a:off x="254850" y="4402100"/>
            <a:ext cx="8004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These new gates have been used to improve the </a:t>
            </a:r>
            <a:r>
              <a:rPr lang="en" sz="1700" b="1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Full Adder</a:t>
            </a:r>
            <a:r>
              <a:rPr lang="en" sz="1700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function...</a:t>
            </a:r>
            <a:endParaRPr sz="1700"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6"/>
          <p:cNvSpPr txBox="1">
            <a:spLocks noGrp="1"/>
          </p:cNvSpPr>
          <p:nvPr>
            <p:ph type="title"/>
          </p:nvPr>
        </p:nvSpPr>
        <p:spPr>
          <a:xfrm>
            <a:off x="700800" y="317650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sp>
        <p:nvSpPr>
          <p:cNvPr id="442" name="Google Shape;442;p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443" name="Google Shape;443;p56"/>
          <p:cNvPicPr preferRelativeResize="0"/>
          <p:nvPr/>
        </p:nvPicPr>
        <p:blipFill rotWithShape="1">
          <a:blip r:embed="rId3">
            <a:alphaModFix/>
          </a:blip>
          <a:srcRect r="15325" b="2286"/>
          <a:stretch/>
        </p:blipFill>
        <p:spPr>
          <a:xfrm>
            <a:off x="1403975" y="974050"/>
            <a:ext cx="6622648" cy="401537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6"/>
          <p:cNvSpPr/>
          <p:nvPr/>
        </p:nvSpPr>
        <p:spPr>
          <a:xfrm flipH="1">
            <a:off x="5843700" y="3044100"/>
            <a:ext cx="548700" cy="18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56"/>
          <p:cNvSpPr/>
          <p:nvPr/>
        </p:nvSpPr>
        <p:spPr>
          <a:xfrm flipH="1">
            <a:off x="5843700" y="3852575"/>
            <a:ext cx="548700" cy="18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56"/>
          <p:cNvSpPr txBox="1"/>
          <p:nvPr/>
        </p:nvSpPr>
        <p:spPr>
          <a:xfrm>
            <a:off x="6458000" y="2828100"/>
            <a:ext cx="163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2 gates needed to calculate the sum</a:t>
            </a:r>
            <a:endParaRPr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47" name="Google Shape;447;p56"/>
          <p:cNvSpPr txBox="1"/>
          <p:nvPr/>
        </p:nvSpPr>
        <p:spPr>
          <a:xfrm>
            <a:off x="6458000" y="3636575"/>
            <a:ext cx="163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3 gates needed to calculate the carry</a:t>
            </a:r>
            <a:endParaRPr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48" name="Google Shape;448;p56"/>
          <p:cNvSpPr txBox="1"/>
          <p:nvPr/>
        </p:nvSpPr>
        <p:spPr>
          <a:xfrm>
            <a:off x="5642100" y="2020650"/>
            <a:ext cx="2243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Total of 5 Gates needed, not efficient !!!</a:t>
            </a:r>
            <a:endParaRPr sz="1600" b="1"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449" name="Google Shape;449;p56"/>
          <p:cNvPicPr preferRelativeResize="0"/>
          <p:nvPr/>
        </p:nvPicPr>
        <p:blipFill rotWithShape="1">
          <a:blip r:embed="rId4">
            <a:alphaModFix/>
          </a:blip>
          <a:srcRect l="65221" b="41324"/>
          <a:stretch/>
        </p:blipFill>
        <p:spPr>
          <a:xfrm>
            <a:off x="6392400" y="404450"/>
            <a:ext cx="2495551" cy="11517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50" name="Google Shape;450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2400" y="432628"/>
            <a:ext cx="24955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7"/>
          <p:cNvSpPr txBox="1">
            <a:spLocks noGrp="1"/>
          </p:cNvSpPr>
          <p:nvPr>
            <p:ph type="title"/>
          </p:nvPr>
        </p:nvSpPr>
        <p:spPr>
          <a:xfrm>
            <a:off x="700800" y="317650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 (Improved version)</a:t>
            </a:r>
            <a:endParaRPr/>
          </a:p>
        </p:txBody>
      </p:sp>
      <p:sp>
        <p:nvSpPr>
          <p:cNvPr id="456" name="Google Shape;456;p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457" name="Google Shape;457;p57"/>
          <p:cNvPicPr preferRelativeResize="0"/>
          <p:nvPr/>
        </p:nvPicPr>
        <p:blipFill rotWithShape="1">
          <a:blip r:embed="rId3">
            <a:alphaModFix/>
          </a:blip>
          <a:srcRect r="12426"/>
          <a:stretch/>
        </p:blipFill>
        <p:spPr>
          <a:xfrm>
            <a:off x="1052750" y="974050"/>
            <a:ext cx="7038490" cy="3971526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57"/>
          <p:cNvSpPr/>
          <p:nvPr/>
        </p:nvSpPr>
        <p:spPr>
          <a:xfrm flipH="1">
            <a:off x="5751625" y="3004650"/>
            <a:ext cx="548700" cy="18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57"/>
          <p:cNvSpPr/>
          <p:nvPr/>
        </p:nvSpPr>
        <p:spPr>
          <a:xfrm flipH="1">
            <a:off x="5751625" y="3643775"/>
            <a:ext cx="548700" cy="18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57"/>
          <p:cNvSpPr txBox="1"/>
          <p:nvPr/>
        </p:nvSpPr>
        <p:spPr>
          <a:xfrm>
            <a:off x="6365925" y="2788650"/>
            <a:ext cx="163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1 gate needed to calculate the sum</a:t>
            </a:r>
            <a:endParaRPr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61" name="Google Shape;461;p57"/>
          <p:cNvSpPr txBox="1"/>
          <p:nvPr/>
        </p:nvSpPr>
        <p:spPr>
          <a:xfrm>
            <a:off x="6456850" y="3427775"/>
            <a:ext cx="163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1 gate needed to calculate the carry</a:t>
            </a:r>
            <a:endParaRPr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62" name="Google Shape;462;p57"/>
          <p:cNvSpPr txBox="1"/>
          <p:nvPr/>
        </p:nvSpPr>
        <p:spPr>
          <a:xfrm>
            <a:off x="5642100" y="2020650"/>
            <a:ext cx="2243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Total of 2 Gates needed, faster solution !!!</a:t>
            </a:r>
            <a:endParaRPr sz="1600" b="1"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8"/>
          <p:cNvSpPr txBox="1">
            <a:spLocks noGrp="1"/>
          </p:cNvSpPr>
          <p:nvPr>
            <p:ph type="title"/>
          </p:nvPr>
        </p:nvSpPr>
        <p:spPr>
          <a:xfrm>
            <a:off x="700800" y="317650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we implemented... </a:t>
            </a:r>
            <a:endParaRPr/>
          </a:p>
        </p:txBody>
      </p:sp>
      <p:sp>
        <p:nvSpPr>
          <p:cNvPr id="468" name="Google Shape;468;p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69" name="Google Shape;469;p58"/>
          <p:cNvSpPr txBox="1"/>
          <p:nvPr/>
        </p:nvSpPr>
        <p:spPr>
          <a:xfrm>
            <a:off x="6361675" y="1423925"/>
            <a:ext cx="24963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This new function has been used to improve the </a:t>
            </a:r>
            <a:r>
              <a:rPr lang="en" sz="1700" b="1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Multiplier</a:t>
            </a:r>
            <a:r>
              <a:rPr lang="en" sz="1700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function...</a:t>
            </a:r>
            <a:endParaRPr sz="1700"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470" name="Google Shape;47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100" y="974050"/>
            <a:ext cx="5290106" cy="4169449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8"/>
          <p:cNvSpPr/>
          <p:nvPr/>
        </p:nvSpPr>
        <p:spPr>
          <a:xfrm>
            <a:off x="1023450" y="1167775"/>
            <a:ext cx="630000" cy="196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2" name="Google Shape;47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975" y="2664925"/>
            <a:ext cx="3190000" cy="10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9"/>
          <p:cNvSpPr txBox="1">
            <a:spLocks noGrp="1"/>
          </p:cNvSpPr>
          <p:nvPr>
            <p:ph type="title"/>
          </p:nvPr>
        </p:nvSpPr>
        <p:spPr>
          <a:xfrm>
            <a:off x="700800" y="317650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Multiplier (Improved version)</a:t>
            </a:r>
            <a:endParaRPr/>
          </a:p>
        </p:txBody>
      </p:sp>
      <p:sp>
        <p:nvSpPr>
          <p:cNvPr id="478" name="Google Shape;478;p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479" name="Google Shape;47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113" y="908450"/>
            <a:ext cx="6565770" cy="4017049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59"/>
          <p:cNvSpPr/>
          <p:nvPr/>
        </p:nvSpPr>
        <p:spPr>
          <a:xfrm>
            <a:off x="4710500" y="2898675"/>
            <a:ext cx="2283000" cy="6156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59"/>
          <p:cNvSpPr txBox="1"/>
          <p:nvPr/>
        </p:nvSpPr>
        <p:spPr>
          <a:xfrm>
            <a:off x="4710500" y="2898675"/>
            <a:ext cx="2650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Solution based on the idea:</a:t>
            </a:r>
            <a:endParaRPr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Left Shift = x2 Multiplication</a:t>
            </a:r>
            <a:endParaRPr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82" name="Google Shape;482;p59"/>
          <p:cNvSpPr/>
          <p:nvPr/>
        </p:nvSpPr>
        <p:spPr>
          <a:xfrm>
            <a:off x="2007525" y="3608325"/>
            <a:ext cx="315000" cy="14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0"/>
          <p:cNvSpPr txBox="1">
            <a:spLocks noGrp="1"/>
          </p:cNvSpPr>
          <p:nvPr>
            <p:ph type="title"/>
          </p:nvPr>
        </p:nvSpPr>
        <p:spPr>
          <a:xfrm>
            <a:off x="2313000" y="2593975"/>
            <a:ext cx="4518000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  <p:sp>
        <p:nvSpPr>
          <p:cNvPr id="488" name="Google Shape;488;p60"/>
          <p:cNvSpPr txBox="1">
            <a:spLocks noGrp="1"/>
          </p:cNvSpPr>
          <p:nvPr>
            <p:ph type="title" idx="2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9" name="Google Shape;489;p60"/>
          <p:cNvSpPr txBox="1">
            <a:spLocks noGrp="1"/>
          </p:cNvSpPr>
          <p:nvPr>
            <p:ph type="subTitle" idx="1"/>
          </p:nvPr>
        </p:nvSpPr>
        <p:spPr>
          <a:xfrm>
            <a:off x="2709225" y="3423096"/>
            <a:ext cx="37257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section we analyze the obtained results in terms of time.</a:t>
            </a:r>
            <a:endParaRPr/>
          </a:p>
        </p:txBody>
      </p:sp>
      <p:sp>
        <p:nvSpPr>
          <p:cNvPr id="490" name="Google Shape;490;p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1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496" name="Google Shape;496;p61"/>
          <p:cNvSpPr txBox="1"/>
          <p:nvPr/>
        </p:nvSpPr>
        <p:spPr>
          <a:xfrm>
            <a:off x="1966175" y="1487372"/>
            <a:ext cx="1361100" cy="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Results before modifications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97" name="Google Shape;497;p61"/>
          <p:cNvSpPr txBox="1"/>
          <p:nvPr/>
        </p:nvSpPr>
        <p:spPr>
          <a:xfrm>
            <a:off x="1966175" y="2196672"/>
            <a:ext cx="1361100" cy="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Results after modifications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98" name="Google Shape;498;p61"/>
          <p:cNvSpPr/>
          <p:nvPr/>
        </p:nvSpPr>
        <p:spPr>
          <a:xfrm>
            <a:off x="1450683" y="2340425"/>
            <a:ext cx="362100" cy="313200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61"/>
          <p:cNvSpPr/>
          <p:nvPr/>
        </p:nvSpPr>
        <p:spPr>
          <a:xfrm>
            <a:off x="1450683" y="1658975"/>
            <a:ext cx="362100" cy="313200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501" name="Google Shape;501;p61"/>
          <p:cNvSpPr txBox="1"/>
          <p:nvPr/>
        </p:nvSpPr>
        <p:spPr>
          <a:xfrm>
            <a:off x="286675" y="2901750"/>
            <a:ext cx="4585500" cy="22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Modifications applied:</a:t>
            </a:r>
            <a:endParaRPr sz="15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AutoNum type="arabicPeriod"/>
            </a:pPr>
            <a:r>
              <a:rPr lang="en" sz="1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We used 4 keys instead of 9</a:t>
            </a:r>
            <a:endParaRPr sz="15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AutoNum type="arabicPeriod"/>
            </a:pPr>
            <a:r>
              <a:rPr lang="en" sz="1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 full_adder has been implemented using XOR3 and 2OF3 gates (going from 5 to only 2 bootstrapping gates required)</a:t>
            </a:r>
            <a:endParaRPr sz="15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AutoNum type="arabicPeriod"/>
            </a:pPr>
            <a:r>
              <a:rPr lang="en" sz="1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We improved multiplication as a function of shift left and additions</a:t>
            </a:r>
            <a:endParaRPr sz="15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502" name="Google Shape;502;p6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25" y="1148225"/>
            <a:ext cx="4585574" cy="237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61"/>
          <p:cNvSpPr txBox="1"/>
          <p:nvPr/>
        </p:nvSpPr>
        <p:spPr>
          <a:xfrm>
            <a:off x="5433125" y="3672550"/>
            <a:ext cx="30102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rPr>
              <a:t>Reduction in time of more than 50%</a:t>
            </a:r>
            <a:endParaRPr sz="2900">
              <a:solidFill>
                <a:schemeClr val="accen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>
            <a:spLocks noGrp="1"/>
          </p:cNvSpPr>
          <p:nvPr>
            <p:ph type="subTitle" idx="1"/>
          </p:nvPr>
        </p:nvSpPr>
        <p:spPr>
          <a:xfrm>
            <a:off x="2513825" y="3423100"/>
            <a:ext cx="41898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This part contains a quick overview of the protocol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47" name="Google Shape;247;p35"/>
          <p:cNvSpPr txBox="1">
            <a:spLocks noGrp="1"/>
          </p:cNvSpPr>
          <p:nvPr>
            <p:ph type="title"/>
          </p:nvPr>
        </p:nvSpPr>
        <p:spPr>
          <a:xfrm>
            <a:off x="2440350" y="2570800"/>
            <a:ext cx="4263300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</a:t>
            </a:r>
            <a:endParaRPr/>
          </a:p>
        </p:txBody>
      </p:sp>
      <p:sp>
        <p:nvSpPr>
          <p:cNvPr id="248" name="Google Shape;248;p35"/>
          <p:cNvSpPr txBox="1">
            <a:spLocks noGrp="1"/>
          </p:cNvSpPr>
          <p:nvPr>
            <p:ph type="title" idx="2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9" name="Google Shape;249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2"/>
          <p:cNvSpPr txBox="1">
            <a:spLocks noGrp="1"/>
          </p:cNvSpPr>
          <p:nvPr>
            <p:ph type="title"/>
          </p:nvPr>
        </p:nvSpPr>
        <p:spPr>
          <a:xfrm>
            <a:off x="700800" y="236950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In particular</a:t>
            </a:r>
            <a:endParaRPr/>
          </a:p>
        </p:txBody>
      </p:sp>
      <p:sp>
        <p:nvSpPr>
          <p:cNvPr id="509" name="Google Shape;509;p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510" name="Google Shape;51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000" y="991188"/>
            <a:ext cx="3434450" cy="206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1450" y="991200"/>
            <a:ext cx="3500326" cy="21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7000" y="3051875"/>
            <a:ext cx="3434450" cy="206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1450" y="3032125"/>
            <a:ext cx="3500326" cy="2100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3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19" name="Google Shape;519;p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520" name="Google Shape;520;p63"/>
          <p:cNvSpPr txBox="1">
            <a:spLocks noGrp="1"/>
          </p:cNvSpPr>
          <p:nvPr>
            <p:ph type="body" idx="4294967295"/>
          </p:nvPr>
        </p:nvSpPr>
        <p:spPr>
          <a:xfrm>
            <a:off x="700800" y="1281725"/>
            <a:ext cx="6823800" cy="32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https://github.com/fakub/mk-tfhe/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[2]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https://yongsoosong.github.io/files/papers/MKTFHE.pdf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[3]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https://github.com/federicagerminario31/MK-TFHE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[4] </a:t>
            </a:r>
            <a:r>
              <a:rPr lang="en" u="sng">
                <a:solidFill>
                  <a:schemeClr val="hlink"/>
                </a:solidFill>
                <a:hlinkClick r:id="rId6"/>
              </a:rPr>
              <a:t>Beaver, D.: Efficient multiparty protocols using circuit randomization. In: CRYPTO (1991)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[5]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https://tfhe.github.io/tfhe/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4"/>
          <p:cNvSpPr txBox="1">
            <a:spLocks noGrp="1"/>
          </p:cNvSpPr>
          <p:nvPr>
            <p:ph type="title"/>
          </p:nvPr>
        </p:nvSpPr>
        <p:spPr>
          <a:xfrm>
            <a:off x="2638500" y="1819875"/>
            <a:ext cx="3867000" cy="8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526" name="Google Shape;526;p64"/>
          <p:cNvSpPr txBox="1">
            <a:spLocks noGrp="1"/>
          </p:cNvSpPr>
          <p:nvPr>
            <p:ph type="subTitle" idx="1"/>
          </p:nvPr>
        </p:nvSpPr>
        <p:spPr>
          <a:xfrm>
            <a:off x="2638500" y="2733825"/>
            <a:ext cx="38670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Do you have any questions?</a:t>
            </a:r>
            <a:r>
              <a:rPr lang="en" sz="1900"/>
              <a:t> </a:t>
            </a:r>
            <a:endParaRPr sz="1900"/>
          </a:p>
        </p:txBody>
      </p:sp>
      <p:sp>
        <p:nvSpPr>
          <p:cNvPr id="527" name="Google Shape;527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528" name="Google Shape;52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500" y="3674075"/>
            <a:ext cx="41719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>
            <a:spLocks noGrp="1"/>
          </p:cNvSpPr>
          <p:nvPr>
            <p:ph type="title"/>
          </p:nvPr>
        </p:nvSpPr>
        <p:spPr>
          <a:xfrm>
            <a:off x="2142300" y="266500"/>
            <a:ext cx="4859400" cy="7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Scenario - Phase 0</a:t>
            </a:r>
            <a:endParaRPr/>
          </a:p>
        </p:txBody>
      </p:sp>
      <p:sp>
        <p:nvSpPr>
          <p:cNvPr id="255" name="Google Shape;25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56" name="Google Shape;256;p36"/>
          <p:cNvPicPr preferRelativeResize="0"/>
          <p:nvPr/>
        </p:nvPicPr>
        <p:blipFill rotWithShape="1">
          <a:blip r:embed="rId3">
            <a:alphaModFix/>
          </a:blip>
          <a:srcRect t="13111"/>
          <a:stretch/>
        </p:blipFill>
        <p:spPr>
          <a:xfrm>
            <a:off x="2214700" y="1009000"/>
            <a:ext cx="4714601" cy="173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6"/>
          <p:cNvSpPr txBox="1">
            <a:spLocks noGrp="1"/>
          </p:cNvSpPr>
          <p:nvPr>
            <p:ph type="body" idx="1"/>
          </p:nvPr>
        </p:nvSpPr>
        <p:spPr>
          <a:xfrm>
            <a:off x="223050" y="2914825"/>
            <a:ext cx="8882400" cy="222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Each Data Owner</a:t>
            </a:r>
            <a:endParaRPr sz="230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Generation of a symmetric shared key of DOi with Broker1 and one with with Broker2.</a:t>
            </a: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Each Receiver</a:t>
            </a: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Generation of its Receiver key Rj.</a:t>
            </a: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Each Broker</a:t>
            </a:r>
            <a:endParaRPr>
              <a:solidFill>
                <a:srgbClr val="37495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900"/>
              <a:t>Broker1 and Broker2 specific keys.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>
            <a:spLocks noGrp="1"/>
          </p:cNvSpPr>
          <p:nvPr>
            <p:ph type="title"/>
          </p:nvPr>
        </p:nvSpPr>
        <p:spPr>
          <a:xfrm>
            <a:off x="2142300" y="266500"/>
            <a:ext cx="4859400" cy="7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Scenario - Phase 1</a:t>
            </a:r>
            <a:endParaRPr/>
          </a:p>
        </p:txBody>
      </p:sp>
      <p:sp>
        <p:nvSpPr>
          <p:cNvPr id="263" name="Google Shape;263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64" name="Google Shape;264;p37"/>
          <p:cNvPicPr preferRelativeResize="0"/>
          <p:nvPr/>
        </p:nvPicPr>
        <p:blipFill rotWithShape="1">
          <a:blip r:embed="rId3">
            <a:alphaModFix/>
          </a:blip>
          <a:srcRect t="13111"/>
          <a:stretch/>
        </p:blipFill>
        <p:spPr>
          <a:xfrm>
            <a:off x="2214700" y="1009000"/>
            <a:ext cx="4714601" cy="173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7"/>
          <p:cNvSpPr txBox="1">
            <a:spLocks noGrp="1"/>
          </p:cNvSpPr>
          <p:nvPr>
            <p:ph type="body" idx="1"/>
          </p:nvPr>
        </p:nvSpPr>
        <p:spPr>
          <a:xfrm>
            <a:off x="567650" y="2914825"/>
            <a:ext cx="8120700" cy="208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Each Data Owner</a:t>
            </a:r>
            <a:endParaRPr>
              <a:solidFill>
                <a:srgbClr val="37495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Generates secret shares of its </a:t>
            </a:r>
            <a:r>
              <a:rPr lang="en" sz="1900" b="1"/>
              <a:t>Choice Vector</a:t>
            </a:r>
            <a:r>
              <a:rPr lang="en" sz="1900"/>
              <a:t> ci consisting choices of 0 or 1 for Receivers.</a:t>
            </a:r>
            <a:endParaRPr sz="23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0 if the receiver is not Authorized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1 if the receiver is authorized</a:t>
            </a: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Sends ci1 to Broker1 and ci2 to Broker2.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title"/>
          </p:nvPr>
        </p:nvSpPr>
        <p:spPr>
          <a:xfrm>
            <a:off x="2142300" y="266500"/>
            <a:ext cx="4859400" cy="7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Scenario - Phase 1</a:t>
            </a:r>
            <a:endParaRPr/>
          </a:p>
        </p:txBody>
      </p:sp>
      <p:sp>
        <p:nvSpPr>
          <p:cNvPr id="271" name="Google Shape;271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72" name="Google Shape;272;p38"/>
          <p:cNvPicPr preferRelativeResize="0"/>
          <p:nvPr/>
        </p:nvPicPr>
        <p:blipFill rotWithShape="1">
          <a:blip r:embed="rId3">
            <a:alphaModFix/>
          </a:blip>
          <a:srcRect t="13111"/>
          <a:stretch/>
        </p:blipFill>
        <p:spPr>
          <a:xfrm>
            <a:off x="2214700" y="1009000"/>
            <a:ext cx="4714601" cy="173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8"/>
          <p:cNvSpPr txBox="1">
            <a:spLocks noGrp="1"/>
          </p:cNvSpPr>
          <p:nvPr>
            <p:ph type="body" idx="1"/>
          </p:nvPr>
        </p:nvSpPr>
        <p:spPr>
          <a:xfrm>
            <a:off x="683568" y="2931790"/>
            <a:ext cx="8120700" cy="208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300" dirty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Each Broker </a:t>
            </a:r>
            <a:endParaRPr dirty="0">
              <a:solidFill>
                <a:srgbClr val="374957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▴"/>
            </a:pPr>
            <a:r>
              <a:rPr lang="en" sz="1500" dirty="0"/>
              <a:t>After receiving shares of the Choice Vectors, adds these shares without any interaction with the other Broker.</a:t>
            </a:r>
            <a:endParaRPr sz="15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▴"/>
            </a:pPr>
            <a:r>
              <a:rPr lang="en" sz="1500" dirty="0"/>
              <a:t>This partial sum is sent to the other Broker.</a:t>
            </a:r>
            <a:endParaRPr sz="15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▴"/>
            </a:pPr>
            <a:r>
              <a:rPr lang="en" sz="1500" dirty="0"/>
              <a:t>Both Brokers bring together the partial sums to observe whether Receiver Rj is authorised:</a:t>
            </a:r>
            <a:endParaRPr sz="1500" dirty="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dirty="0"/>
              <a:t>If the total sum is bigger or equal to Threshold, Brokers operate the data aggregation over the private data for that Receiver. </a:t>
            </a:r>
            <a:endParaRPr sz="1500" dirty="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dirty="0"/>
              <a:t>Otherwise, the two Brokers stop processing for that Receiver.</a:t>
            </a:r>
            <a:endParaRPr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2142300" y="266500"/>
            <a:ext cx="4859400" cy="7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Scenario - Phase 2</a:t>
            </a:r>
            <a:endParaRPr/>
          </a:p>
        </p:txBody>
      </p:sp>
      <p:sp>
        <p:nvSpPr>
          <p:cNvPr id="279" name="Google Shape;279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80" name="Google Shape;280;p39"/>
          <p:cNvPicPr preferRelativeResize="0"/>
          <p:nvPr/>
        </p:nvPicPr>
        <p:blipFill rotWithShape="1">
          <a:blip r:embed="rId3">
            <a:alphaModFix/>
          </a:blip>
          <a:srcRect t="13111"/>
          <a:stretch/>
        </p:blipFill>
        <p:spPr>
          <a:xfrm>
            <a:off x="2214700" y="1009000"/>
            <a:ext cx="4714601" cy="173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9"/>
          <p:cNvSpPr txBox="1">
            <a:spLocks noGrp="1"/>
          </p:cNvSpPr>
          <p:nvPr>
            <p:ph type="body" idx="1"/>
          </p:nvPr>
        </p:nvSpPr>
        <p:spPr>
          <a:xfrm>
            <a:off x="511650" y="2744859"/>
            <a:ext cx="8120700" cy="208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Each Data Owner</a:t>
            </a:r>
            <a:endParaRPr>
              <a:solidFill>
                <a:srgbClr val="374957"/>
              </a:solidFill>
            </a:endParaRPr>
          </a:p>
          <a:p>
            <a:pPr marL="457200" marR="508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▴"/>
            </a:pPr>
            <a:r>
              <a:rPr lang="en" sz="1500"/>
              <a:t>Generates secret shares of its private D</a:t>
            </a:r>
            <a:r>
              <a:rPr lang="en" sz="1500" b="1"/>
              <a:t>ata Vector</a:t>
            </a:r>
            <a:r>
              <a:rPr lang="en" sz="1500"/>
              <a:t> </a:t>
            </a:r>
            <a:r>
              <a:rPr lang="en" sz="1500" b="1"/>
              <a:t>di</a:t>
            </a:r>
            <a:r>
              <a:rPr lang="en" sz="1500"/>
              <a:t> for Receivers.</a:t>
            </a:r>
            <a:endParaRPr sz="1500"/>
          </a:p>
          <a:p>
            <a:pPr marL="457200" marR="508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▴"/>
            </a:pPr>
            <a:r>
              <a:rPr lang="en" sz="1500"/>
              <a:t>Each component of shared data vectors is encrypted with the keys of Rj and the keys of DOi with the two Brokers.</a:t>
            </a:r>
            <a:endParaRPr sz="1500"/>
          </a:p>
          <a:p>
            <a:pPr marL="457200" marR="508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▴"/>
            </a:pPr>
            <a:r>
              <a:rPr lang="en" sz="1500"/>
              <a:t>To be used for Beaver’s triplets, DO generates secret shares of random numbers αi and βi where γi = αi ∗ βi. </a:t>
            </a:r>
            <a:endParaRPr sz="1500"/>
          </a:p>
          <a:p>
            <a:pPr marL="457200" marR="508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▴"/>
            </a:pPr>
            <a:r>
              <a:rPr lang="en" sz="1500"/>
              <a:t>sends the shares of [di], ci, γi, αi, and βi to Broker1 and Broker2.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>
            <a:spLocks noGrp="1"/>
          </p:cNvSpPr>
          <p:nvPr>
            <p:ph type="title"/>
          </p:nvPr>
        </p:nvSpPr>
        <p:spPr>
          <a:xfrm>
            <a:off x="2142300" y="266500"/>
            <a:ext cx="4859400" cy="7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Scenario - Phase 2</a:t>
            </a:r>
            <a:endParaRPr/>
          </a:p>
        </p:txBody>
      </p:sp>
      <p:sp>
        <p:nvSpPr>
          <p:cNvPr id="287" name="Google Shape;287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88" name="Google Shape;288;p40"/>
          <p:cNvPicPr preferRelativeResize="0"/>
          <p:nvPr/>
        </p:nvPicPr>
        <p:blipFill rotWithShape="1">
          <a:blip r:embed="rId3">
            <a:alphaModFix/>
          </a:blip>
          <a:srcRect t="13111"/>
          <a:stretch/>
        </p:blipFill>
        <p:spPr>
          <a:xfrm>
            <a:off x="2214700" y="1009000"/>
            <a:ext cx="4714601" cy="173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0"/>
          <p:cNvSpPr txBox="1">
            <a:spLocks noGrp="1"/>
          </p:cNvSpPr>
          <p:nvPr>
            <p:ph type="body" idx="1"/>
          </p:nvPr>
        </p:nvSpPr>
        <p:spPr>
          <a:xfrm>
            <a:off x="511650" y="2744859"/>
            <a:ext cx="8120700" cy="208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Each Broker </a:t>
            </a:r>
            <a:endParaRPr sz="1500"/>
          </a:p>
          <a:p>
            <a:pPr marL="457200" marR="508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▴"/>
            </a:pPr>
            <a:r>
              <a:rPr lang="en" sz="1500"/>
              <a:t>Unmask the known secret keys of DOik and Aggk to change the part of [dik] related to the DOik’s secret key to the Aggk’s secret key. </a:t>
            </a:r>
            <a:endParaRPr sz="1500"/>
          </a:p>
          <a:p>
            <a:pPr marL="457200" marR="508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▴"/>
            </a:pPr>
            <a:r>
              <a:rPr lang="en" sz="1500"/>
              <a:t>Agg1 and Agg2 end up with samples encrypted with the keys of Rj, Agg1, Agg2.</a:t>
            </a:r>
            <a:endParaRPr sz="1500"/>
          </a:p>
          <a:p>
            <a:pPr marL="457200" marR="508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▴"/>
            </a:pPr>
            <a:r>
              <a:rPr lang="en" sz="1500"/>
              <a:t>Adds all multiplication result vectors to find the data aggregation results for Receivers.</a:t>
            </a:r>
            <a:endParaRPr sz="1500"/>
          </a:p>
          <a:p>
            <a:pPr marL="457200" marR="508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▴"/>
            </a:pPr>
            <a:r>
              <a:rPr lang="en" sz="1500"/>
              <a:t>Finally, it has the data aggregation vector [sj ] which is equal to the summation (for i which goes from 1 to n) of [di] ∗ ci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>
            <a:spLocks noGrp="1"/>
          </p:cNvSpPr>
          <p:nvPr>
            <p:ph type="title"/>
          </p:nvPr>
        </p:nvSpPr>
        <p:spPr>
          <a:xfrm>
            <a:off x="2142300" y="266500"/>
            <a:ext cx="4859400" cy="7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Scenario - Phase 3</a:t>
            </a:r>
            <a:endParaRPr/>
          </a:p>
        </p:txBody>
      </p:sp>
      <p:sp>
        <p:nvSpPr>
          <p:cNvPr id="295" name="Google Shape;295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96" name="Google Shape;296;p41"/>
          <p:cNvPicPr preferRelativeResize="0"/>
          <p:nvPr/>
        </p:nvPicPr>
        <p:blipFill rotWithShape="1">
          <a:blip r:embed="rId3">
            <a:alphaModFix/>
          </a:blip>
          <a:srcRect t="13111"/>
          <a:stretch/>
        </p:blipFill>
        <p:spPr>
          <a:xfrm>
            <a:off x="2702950" y="1009000"/>
            <a:ext cx="4226349" cy="155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1"/>
          <p:cNvSpPr txBox="1">
            <a:spLocks noGrp="1"/>
          </p:cNvSpPr>
          <p:nvPr>
            <p:ph type="body" idx="1"/>
          </p:nvPr>
        </p:nvSpPr>
        <p:spPr>
          <a:xfrm>
            <a:off x="256396" y="2715766"/>
            <a:ext cx="8895600" cy="262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Broker2</a:t>
            </a:r>
            <a:r>
              <a:rPr lang="en" sz="2300" dirty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endParaRPr dirty="0">
              <a:solidFill>
                <a:srgbClr val="37495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Sends the data aggregation vector to Broker1. Then he partially decrypts it for the authorised Receivers.</a:t>
            </a:r>
            <a:endParaRPr sz="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Broker1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Broker1 partially decrypts the data aggregation vector  for the authorised Receivers and sends it to Broker 2.</a:t>
            </a:r>
            <a:endParaRPr sz="15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Broker2</a:t>
            </a:r>
            <a:r>
              <a:rPr lang="en" sz="2300" dirty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endParaRPr sz="15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Sends the partially decrypted data aggregation vectors to authorised Receiver.</a:t>
            </a:r>
            <a:endParaRPr sz="15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Authorised receivers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 dirty="0"/>
              <a:t>He will partially decrypt its part, merge all partial decryptions to get  the data aggregation result.</a:t>
            </a:r>
            <a:endParaRPr sz="15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rkle Slideshow by Slidesgo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FFFFFF"/>
      </a:lt2>
      <a:accent1>
        <a:srgbClr val="A3896F"/>
      </a:accent1>
      <a:accent2>
        <a:srgbClr val="C9B18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1364</Words>
  <Application>Microsoft Office PowerPoint</Application>
  <PresentationFormat>Presentazione su schermo (16:9)</PresentationFormat>
  <Paragraphs>224</Paragraphs>
  <Slides>32</Slides>
  <Notes>32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9" baseType="lpstr">
      <vt:lpstr>Arial</vt:lpstr>
      <vt:lpstr>Didact Gothic</vt:lpstr>
      <vt:lpstr>Muli</vt:lpstr>
      <vt:lpstr>DM Serif Display</vt:lpstr>
      <vt:lpstr>Roboto</vt:lpstr>
      <vt:lpstr>Courier New</vt:lpstr>
      <vt:lpstr>Darkle Slideshow by Slidesgo</vt:lpstr>
      <vt:lpstr>Privacy-preserving Machine Learning as a Service (pp-MLaaS) in a many-to-many scenario</vt:lpstr>
      <vt:lpstr>Table of Contents</vt:lpstr>
      <vt:lpstr>Protocol</vt:lpstr>
      <vt:lpstr>The Scenario - Phase 0</vt:lpstr>
      <vt:lpstr>The Scenario - Phase 1</vt:lpstr>
      <vt:lpstr>The Scenario - Phase 1</vt:lpstr>
      <vt:lpstr>The Scenario - Phase 2</vt:lpstr>
      <vt:lpstr>The Scenario - Phase 2</vt:lpstr>
      <vt:lpstr>The Scenario - Phase 3</vt:lpstr>
      <vt:lpstr>Improvements</vt:lpstr>
      <vt:lpstr>Improvements to MK-TFHE</vt:lpstr>
      <vt:lpstr>FULL_ADDER_v2</vt:lpstr>
      <vt:lpstr>MULTIPLICATOR_v2</vt:lpstr>
      <vt:lpstr>MK Structure Improvements</vt:lpstr>
      <vt:lpstr>Partial Masking/ Unmasking</vt:lpstr>
      <vt:lpstr>Demo</vt:lpstr>
      <vt:lpstr>Cloning the working directory</vt:lpstr>
      <vt:lpstr>Key generation and Beaver’s Triplets       </vt:lpstr>
      <vt:lpstr>Final aggregation result</vt:lpstr>
      <vt:lpstr>NAND</vt:lpstr>
      <vt:lpstr>Gates we implemented... </vt:lpstr>
      <vt:lpstr>Gates we implemented... </vt:lpstr>
      <vt:lpstr>Gates we implemented... </vt:lpstr>
      <vt:lpstr>Full Adder</vt:lpstr>
      <vt:lpstr>Full Adder (Improved version)</vt:lpstr>
      <vt:lpstr>Functions we implemented... </vt:lpstr>
      <vt:lpstr>Multiplier (Improved version)</vt:lpstr>
      <vt:lpstr>Final results</vt:lpstr>
      <vt:lpstr>CONCLUSIONS</vt:lpstr>
      <vt:lpstr>… In particular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Privacy-preserving Machine Learning as a Service (pp-MLaaS) in a many-to-many scenario</dc:title>
  <cp:lastModifiedBy>Utente</cp:lastModifiedBy>
  <cp:revision>1</cp:revision>
  <dcterms:modified xsi:type="dcterms:W3CDTF">2021-08-29T09:30:46Z</dcterms:modified>
</cp:coreProperties>
</file>