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8288000" cy="10287000"/>
  <p:notesSz cx="6858000" cy="9144000"/>
  <p:embeddedFontLst>
    <p:embeddedFont>
      <p:font typeface="Aileron" panose="020B0604020202020204" charset="0"/>
      <p:regular r:id="rId11"/>
    </p:embeddedFont>
    <p:embeddedFont>
      <p:font typeface="Aileron 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nva Sans" panose="020B0604020202020204" charset="0"/>
      <p:regular r:id="rId17"/>
    </p:embeddedFont>
    <p:embeddedFont>
      <p:font typeface="Canva Sans Bold" panose="020B0604020202020204" charset="0"/>
      <p:regular r:id="rId18"/>
    </p:embeddedFont>
    <p:embeddedFont>
      <p:font typeface="Canva Sans Bold Italics" panose="020B0604020202020204" charset="0"/>
      <p:regular r:id="rId19"/>
    </p:embeddedFont>
    <p:embeddedFont>
      <p:font typeface="DM Sans Bold Italics" panose="020B0604020202020204" charset="0"/>
      <p:regular r:id="rId20"/>
    </p:embeddedFont>
    <p:embeddedFont>
      <p:font typeface="DM Sans Italics" panose="020B0604020202020204" charset="0"/>
      <p:regular r:id="rId21"/>
    </p:embeddedFont>
    <p:embeddedFont>
      <p:font typeface="Glacial Indifference Bold" panose="020B0604020202020204" charset="0"/>
      <p:regular r:id="rId22"/>
    </p:embeddedFont>
    <p:embeddedFont>
      <p:font typeface="Now Bold" panose="020B0604020202020204" charset="0"/>
      <p:regular r:id="rId23"/>
    </p:embeddedFont>
    <p:embeddedFont>
      <p:font typeface="VT323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5068A-6F9B-4592-BBE8-24B7074613B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EE8FE-5EBC-4196-BADE-276D67CC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EE8FE-5EBC-4196-BADE-276D67CC1D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5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208957" y="-101114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480757" y="1295933"/>
            <a:ext cx="7627964" cy="8987817"/>
            <a:chOff x="0" y="0"/>
            <a:chExt cx="8730366" cy="10286746"/>
          </a:xfrm>
        </p:grpSpPr>
        <p:sp>
          <p:nvSpPr>
            <p:cNvPr id="7" name="Freeform 7"/>
            <p:cNvSpPr/>
            <p:nvPr/>
          </p:nvSpPr>
          <p:spPr>
            <a:xfrm>
              <a:off x="-2794" y="-127"/>
              <a:ext cx="8733160" cy="10286873"/>
            </a:xfrm>
            <a:custGeom>
              <a:avLst/>
              <a:gdLst/>
              <a:ahLst/>
              <a:cxnLst/>
              <a:rect l="l" t="t" r="r" b="b"/>
              <a:pathLst>
                <a:path w="8733160" h="10286873">
                  <a:moveTo>
                    <a:pt x="8733160" y="10251440"/>
                  </a:moveTo>
                  <a:cubicBezTo>
                    <a:pt x="8733160" y="10284587"/>
                    <a:pt x="8722335" y="10286873"/>
                    <a:pt x="8694111" y="10286873"/>
                  </a:cubicBezTo>
                  <a:cubicBezTo>
                    <a:pt x="5797392" y="10286238"/>
                    <a:pt x="2900802" y="10286238"/>
                    <a:pt x="4083" y="10286238"/>
                  </a:cubicBezTo>
                  <a:cubicBezTo>
                    <a:pt x="0" y="10272395"/>
                    <a:pt x="6403" y="10259822"/>
                    <a:pt x="9367" y="10246995"/>
                  </a:cubicBezTo>
                  <a:cubicBezTo>
                    <a:pt x="136695" y="9685401"/>
                    <a:pt x="264152" y="9123934"/>
                    <a:pt x="391867" y="8562467"/>
                  </a:cubicBezTo>
                  <a:cubicBezTo>
                    <a:pt x="573967" y="7761986"/>
                    <a:pt x="756454" y="6961632"/>
                    <a:pt x="938425" y="6161151"/>
                  </a:cubicBezTo>
                  <a:cubicBezTo>
                    <a:pt x="1163183" y="5172583"/>
                    <a:pt x="1387425" y="4184015"/>
                    <a:pt x="1612054" y="3195574"/>
                  </a:cubicBezTo>
                  <a:cubicBezTo>
                    <a:pt x="1840291" y="2191385"/>
                    <a:pt x="2068657" y="1187323"/>
                    <a:pt x="2297539" y="183261"/>
                  </a:cubicBezTo>
                  <a:cubicBezTo>
                    <a:pt x="2311457" y="122174"/>
                    <a:pt x="2320350" y="59690"/>
                    <a:pt x="2342903" y="635"/>
                  </a:cubicBezTo>
                  <a:cubicBezTo>
                    <a:pt x="4460058" y="635"/>
                    <a:pt x="6577214" y="635"/>
                    <a:pt x="8694369" y="0"/>
                  </a:cubicBezTo>
                  <a:cubicBezTo>
                    <a:pt x="8723108" y="0"/>
                    <a:pt x="8732902" y="3429"/>
                    <a:pt x="8732902" y="35814"/>
                  </a:cubicBezTo>
                  <a:cubicBezTo>
                    <a:pt x="8732129" y="3441065"/>
                    <a:pt x="8732129" y="6846316"/>
                    <a:pt x="8733160" y="10251440"/>
                  </a:cubicBezTo>
                  <a:close/>
                </a:path>
              </a:pathLst>
            </a:custGeom>
            <a:blipFill>
              <a:blip r:embed="rId4"/>
              <a:stretch>
                <a:fillRect l="-38534" t="-1" r="-38534" b="-1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1365300" y="476626"/>
            <a:ext cx="846187" cy="981086"/>
          </a:xfrm>
          <a:custGeom>
            <a:avLst/>
            <a:gdLst/>
            <a:ahLst/>
            <a:cxnLst/>
            <a:rect l="l" t="t" r="r" b="b"/>
            <a:pathLst>
              <a:path w="846187" h="981086">
                <a:moveTo>
                  <a:pt x="0" y="0"/>
                </a:moveTo>
                <a:lnTo>
                  <a:pt x="846187" y="0"/>
                </a:lnTo>
                <a:lnTo>
                  <a:pt x="846187" y="981086"/>
                </a:lnTo>
                <a:lnTo>
                  <a:pt x="0" y="9810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666493" y="6972300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211487" y="6730876"/>
            <a:ext cx="7271189" cy="2798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7"/>
              </a:lnSpc>
            </a:pPr>
            <a:r>
              <a:rPr lang="en-US" sz="3030" i="1" u="sng">
                <a:solidFill>
                  <a:srgbClr val="FFFF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Presented by :</a:t>
            </a:r>
          </a:p>
          <a:p>
            <a:pPr algn="l">
              <a:lnSpc>
                <a:spcPts val="3727"/>
              </a:lnSpc>
            </a:pPr>
            <a:endParaRPr lang="en-US" sz="3030" i="1" u="sng">
              <a:solidFill>
                <a:srgbClr val="FFFFFF"/>
              </a:solidFill>
              <a:latin typeface="DM Sans Italics"/>
              <a:ea typeface="DM Sans Italics"/>
              <a:cs typeface="DM Sans Italics"/>
              <a:sym typeface="DM Sans Italics"/>
            </a:endParaRPr>
          </a:p>
          <a:p>
            <a:pPr algn="l">
              <a:lnSpc>
                <a:spcPts val="3727"/>
              </a:lnSpc>
            </a:pPr>
            <a:r>
              <a:rPr lang="en-US" sz="3030" i="1">
                <a:solidFill>
                  <a:srgbClr val="FFFF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Ahnaf Shahriar Pias   ( 220042146 )</a:t>
            </a:r>
          </a:p>
          <a:p>
            <a:pPr algn="l">
              <a:lnSpc>
                <a:spcPts val="3727"/>
              </a:lnSpc>
            </a:pPr>
            <a:r>
              <a:rPr lang="en-US" sz="3030" i="1">
                <a:solidFill>
                  <a:srgbClr val="FFFF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Md. Sameur Rahman ( 220042144 )</a:t>
            </a:r>
          </a:p>
          <a:p>
            <a:pPr algn="l">
              <a:lnSpc>
                <a:spcPts val="3727"/>
              </a:lnSpc>
            </a:pPr>
            <a:r>
              <a:rPr lang="en-US" sz="3030" i="1">
                <a:solidFill>
                  <a:srgbClr val="FFFF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Irfan Shafee               ( 220042164 )</a:t>
            </a:r>
          </a:p>
          <a:p>
            <a:pPr marL="0" lvl="0" indent="0" algn="l">
              <a:lnSpc>
                <a:spcPts val="3727"/>
              </a:lnSpc>
              <a:spcBef>
                <a:spcPct val="0"/>
              </a:spcBef>
            </a:pPr>
            <a:r>
              <a:rPr lang="en-US" sz="3030" i="1">
                <a:solidFill>
                  <a:srgbClr val="FFFF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===================================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42431" y="701061"/>
            <a:ext cx="2701746" cy="594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4"/>
              </a:lnSpc>
            </a:pPr>
            <a:r>
              <a:rPr lang="en-US" sz="3865" b="1" i="1" spc="-77">
                <a:solidFill>
                  <a:srgbClr val="38B6FF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SWE 4304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57382" y="3132712"/>
            <a:ext cx="8825294" cy="1386840"/>
            <a:chOff x="0" y="0"/>
            <a:chExt cx="11767059" cy="184912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0"/>
              <a:ext cx="6919599" cy="18005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589"/>
                </a:lnSpc>
              </a:pPr>
              <a:r>
                <a:rPr lang="en-US" sz="8824" b="1">
                  <a:solidFill>
                    <a:srgbClr val="FFFBFB"/>
                  </a:solidFill>
                  <a:latin typeface="Now Bold"/>
                  <a:ea typeface="Now Bold"/>
                  <a:cs typeface="Now Bold"/>
                  <a:sym typeface="Now Bold"/>
                </a:rPr>
                <a:t>PHARMA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6722159" y="0"/>
              <a:ext cx="5044899" cy="1849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873"/>
                </a:lnSpc>
              </a:pPr>
              <a:r>
                <a:rPr lang="en-US" sz="9061" b="1">
                  <a:solidFill>
                    <a:srgbClr val="38B6FF"/>
                  </a:solidFill>
                  <a:latin typeface="Now Bold"/>
                  <a:ea typeface="Now Bold"/>
                  <a:cs typeface="Now Bold"/>
                  <a:sym typeface="Now Bold"/>
                </a:rPr>
                <a:t>SYNC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71790" y="1115145"/>
            <a:ext cx="12520695" cy="273179"/>
          </a:xfrm>
          <a:custGeom>
            <a:avLst/>
            <a:gdLst/>
            <a:ahLst/>
            <a:cxnLst/>
            <a:rect l="l" t="t" r="r" b="b"/>
            <a:pathLst>
              <a:path w="12520695" h="273179">
                <a:moveTo>
                  <a:pt x="0" y="0"/>
                </a:moveTo>
                <a:lnTo>
                  <a:pt x="12520695" y="0"/>
                </a:lnTo>
                <a:lnTo>
                  <a:pt x="12520695" y="273179"/>
                </a:lnTo>
                <a:lnTo>
                  <a:pt x="0" y="273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721844" y="-9525"/>
            <a:ext cx="12525407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6750" b="1" spc="135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PROJECT  OVERVIEW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94008" y="6194917"/>
            <a:ext cx="1669201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--&gt; reporting features that alert about expiring medicines and low stock levels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94008" y="2263174"/>
            <a:ext cx="160338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--&gt;  Enables efficient management of medicine  inventories with detailed information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94008" y="4319939"/>
            <a:ext cx="1507075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--&gt;  Supports sorting and filtering while viewing medicines.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2396301" y="8069896"/>
            <a:ext cx="1678493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--&gt;  Ensures  that the pharmacy remains well-stocked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3512107" cy="10287000"/>
          </a:xfrm>
          <a:custGeom>
            <a:avLst/>
            <a:gdLst/>
            <a:ahLst/>
            <a:cxnLst/>
            <a:rect l="l" t="t" r="r" b="b"/>
            <a:pathLst>
              <a:path w="3512107" h="10287000">
                <a:moveTo>
                  <a:pt x="0" y="0"/>
                </a:moveTo>
                <a:lnTo>
                  <a:pt x="3512107" y="0"/>
                </a:lnTo>
                <a:lnTo>
                  <a:pt x="3512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</a:blip>
            <a:stretch>
              <a:fillRect t="-391" r="-120992" b="-12853"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3512107" y="-532087"/>
            <a:ext cx="0" cy="10819087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4986345" y="628"/>
            <a:ext cx="41583" cy="8479482"/>
          </a:xfrm>
          <a:prstGeom prst="line">
            <a:avLst/>
          </a:prstGeom>
          <a:ln w="857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4507549" y="2001542"/>
            <a:ext cx="909620" cy="9096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6401" tIns="56401" rIns="56401" bIns="56401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1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4204270" y="251484"/>
            <a:ext cx="5811327" cy="1373586"/>
          </a:xfrm>
          <a:custGeom>
            <a:avLst/>
            <a:gdLst/>
            <a:ahLst/>
            <a:cxnLst/>
            <a:rect l="l" t="t" r="r" b="b"/>
            <a:pathLst>
              <a:path w="5811327" h="1373586">
                <a:moveTo>
                  <a:pt x="0" y="0"/>
                </a:moveTo>
                <a:lnTo>
                  <a:pt x="5811327" y="0"/>
                </a:lnTo>
                <a:lnTo>
                  <a:pt x="5811327" y="1373586"/>
                </a:lnTo>
                <a:lnTo>
                  <a:pt x="0" y="13735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693812" y="2094443"/>
            <a:ext cx="3589610" cy="559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3200" b="1" spc="9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Search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78735" y="600072"/>
            <a:ext cx="5811327" cy="637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4"/>
              </a:lnSpc>
            </a:pPr>
            <a:r>
              <a:rPr lang="en-US" sz="3774" b="1" i="1" dirty="0">
                <a:solidFill>
                  <a:srgbClr val="00FFF7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View Medicine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492204" y="3411687"/>
            <a:ext cx="909620" cy="90962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6401" tIns="56401" rIns="56401" bIns="56401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2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983781" y="3555761"/>
            <a:ext cx="3589610" cy="559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3200" b="1" spc="9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Sort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4507549" y="7723133"/>
            <a:ext cx="909620" cy="90962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6401" tIns="56401" rIns="56401" bIns="56401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3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5688261" y="7921479"/>
            <a:ext cx="4274930" cy="559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3200" b="1" spc="9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Filter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-47625"/>
            <a:ext cx="5276370" cy="162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3"/>
              </a:lnSpc>
            </a:pPr>
            <a:r>
              <a:rPr lang="en-US" sz="4995" b="1" spc="149">
                <a:solidFill>
                  <a:srgbClr val="56AEFF"/>
                </a:solidFill>
                <a:latin typeface="Aileron Bold"/>
                <a:ea typeface="Aileron Bold"/>
                <a:cs typeface="Aileron Bold"/>
                <a:sym typeface="Aileron Bold"/>
              </a:rPr>
              <a:t>KEY</a:t>
            </a:r>
          </a:p>
          <a:p>
            <a:pPr algn="l">
              <a:lnSpc>
                <a:spcPts val="6493"/>
              </a:lnSpc>
            </a:pPr>
            <a:r>
              <a:rPr lang="en-US" sz="4995" b="1" spc="149">
                <a:solidFill>
                  <a:srgbClr val="56AEFF"/>
                </a:solidFill>
                <a:latin typeface="Aileron Bold"/>
                <a:ea typeface="Aileron Bold"/>
                <a:cs typeface="Aileron Bold"/>
                <a:sym typeface="Aileron Bold"/>
              </a:rPr>
              <a:t>FEATURES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12824703" y="271"/>
            <a:ext cx="38048" cy="7028466"/>
          </a:xfrm>
          <a:prstGeom prst="line">
            <a:avLst/>
          </a:prstGeom>
          <a:ln w="1016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2" name="Group 22"/>
          <p:cNvGrpSpPr/>
          <p:nvPr/>
        </p:nvGrpSpPr>
        <p:grpSpPr>
          <a:xfrm>
            <a:off x="12373989" y="1885587"/>
            <a:ext cx="853895" cy="853895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2945" tIns="52945" rIns="52945" bIns="52945" rtlCol="0" anchor="ctr"/>
            <a:lstStyle/>
            <a:p>
              <a:pPr algn="ctr">
                <a:lnSpc>
                  <a:spcPts val="4799"/>
                </a:lnSpc>
              </a:pPr>
              <a:r>
                <a:rPr lang="en-US" sz="3199" spc="9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1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12075836" y="287749"/>
            <a:ext cx="5455307" cy="1289436"/>
          </a:xfrm>
          <a:custGeom>
            <a:avLst/>
            <a:gdLst/>
            <a:ahLst/>
            <a:cxnLst/>
            <a:rect l="l" t="t" r="r" b="b"/>
            <a:pathLst>
              <a:path w="7273742" h="1719248">
                <a:moveTo>
                  <a:pt x="0" y="0"/>
                </a:moveTo>
                <a:lnTo>
                  <a:pt x="7273742" y="0"/>
                </a:lnTo>
                <a:lnTo>
                  <a:pt x="7273742" y="1719248"/>
                </a:lnTo>
                <a:lnTo>
                  <a:pt x="0" y="1719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26"/>
          <p:cNvGrpSpPr/>
          <p:nvPr/>
        </p:nvGrpSpPr>
        <p:grpSpPr>
          <a:xfrm>
            <a:off x="12382730" y="3463692"/>
            <a:ext cx="853895" cy="853895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2945" tIns="52945" rIns="52945" bIns="52945" rtlCol="0" anchor="ctr"/>
            <a:lstStyle/>
            <a:p>
              <a:pPr algn="ctr">
                <a:lnSpc>
                  <a:spcPts val="4799"/>
                </a:lnSpc>
              </a:pPr>
              <a:r>
                <a:rPr lang="en-US" sz="3199" spc="9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2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2462783" y="6174842"/>
            <a:ext cx="853895" cy="853895"/>
            <a:chOff x="14542" y="57599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14542" y="57599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84772" y="71007"/>
              <a:ext cx="660400" cy="746125"/>
            </a:xfrm>
            <a:prstGeom prst="rect">
              <a:avLst/>
            </a:prstGeom>
          </p:spPr>
          <p:txBody>
            <a:bodyPr lIns="52945" tIns="52945" rIns="52945" bIns="52945" rtlCol="0" anchor="ctr"/>
            <a:lstStyle/>
            <a:p>
              <a:pPr algn="ctr">
                <a:lnSpc>
                  <a:spcPts val="4799"/>
                </a:lnSpc>
              </a:pPr>
              <a:r>
                <a:rPr lang="en-US" sz="3199" spc="95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3</a:t>
              </a:r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3603615" y="2023158"/>
            <a:ext cx="3369699" cy="507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5"/>
              </a:lnSpc>
            </a:pPr>
            <a:r>
              <a:rPr lang="en-US" sz="2943" b="1" spc="88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Add Medicine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2075836" y="594683"/>
            <a:ext cx="5455307" cy="585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1"/>
              </a:lnSpc>
            </a:pPr>
            <a:r>
              <a:rPr lang="en-US" sz="3543" b="1" i="1">
                <a:solidFill>
                  <a:srgbClr val="00FFF7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Stock Manipulation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3565283" y="3601276"/>
            <a:ext cx="3369699" cy="517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5"/>
              </a:lnSpc>
            </a:pPr>
            <a:r>
              <a:rPr lang="en-US" sz="3200" b="1" spc="88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Update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3656556" y="6343001"/>
            <a:ext cx="4013034" cy="517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5"/>
              </a:lnSpc>
            </a:pPr>
            <a:r>
              <a:rPr lang="en-US" sz="3200" b="1" spc="88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Delete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667D373-9F8D-4980-B37A-08B714CDEE6E}"/>
              </a:ext>
            </a:extLst>
          </p:cNvPr>
          <p:cNvGrpSpPr/>
          <p:nvPr/>
        </p:nvGrpSpPr>
        <p:grpSpPr>
          <a:xfrm>
            <a:off x="15032550" y="3848614"/>
            <a:ext cx="4304853" cy="2003886"/>
            <a:chOff x="15032550" y="3848614"/>
            <a:chExt cx="4304853" cy="2003886"/>
          </a:xfrm>
        </p:grpSpPr>
        <p:sp>
          <p:nvSpPr>
            <p:cNvPr id="48" name="AutoShape 21">
              <a:extLst>
                <a:ext uri="{FF2B5EF4-FFF2-40B4-BE49-F238E27FC236}">
                  <a16:creationId xmlns:a16="http://schemas.microsoft.com/office/drawing/2014/main" id="{1BC514E6-93AA-4DBD-85A5-715D609AE3D4}"/>
                </a:ext>
              </a:extLst>
            </p:cNvPr>
            <p:cNvSpPr/>
            <p:nvPr/>
          </p:nvSpPr>
          <p:spPr>
            <a:xfrm flipV="1">
              <a:off x="15265693" y="3848614"/>
              <a:ext cx="23426" cy="1724064"/>
            </a:xfrm>
            <a:prstGeom prst="line">
              <a:avLst/>
            </a:prstGeom>
            <a:ln w="1016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TextBox 14">
              <a:extLst>
                <a:ext uri="{FF2B5EF4-FFF2-40B4-BE49-F238E27FC236}">
                  <a16:creationId xmlns:a16="http://schemas.microsoft.com/office/drawing/2014/main" id="{30B70D15-8560-43B2-9846-CFE060BAEB82}"/>
                </a:ext>
              </a:extLst>
            </p:cNvPr>
            <p:cNvSpPr txBox="1"/>
            <p:nvPr/>
          </p:nvSpPr>
          <p:spPr>
            <a:xfrm>
              <a:off x="15747793" y="4178927"/>
              <a:ext cx="3589610" cy="5287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703"/>
                </a:lnSpc>
              </a:pPr>
              <a:r>
                <a:rPr lang="en-US" sz="2700" i="1" spc="94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Price</a:t>
              </a:r>
            </a:p>
          </p:txBody>
        </p:sp>
        <p:sp>
          <p:nvSpPr>
            <p:cNvPr id="55" name="TextBox 14">
              <a:extLst>
                <a:ext uri="{FF2B5EF4-FFF2-40B4-BE49-F238E27FC236}">
                  <a16:creationId xmlns:a16="http://schemas.microsoft.com/office/drawing/2014/main" id="{D729F26A-0292-4BE4-BC16-2943610F9806}"/>
                </a:ext>
              </a:extLst>
            </p:cNvPr>
            <p:cNvSpPr txBox="1"/>
            <p:nvPr/>
          </p:nvSpPr>
          <p:spPr>
            <a:xfrm>
              <a:off x="15747793" y="5222510"/>
              <a:ext cx="3589610" cy="53168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703"/>
                </a:lnSpc>
              </a:pPr>
              <a:r>
                <a:rPr lang="en-US" sz="2700" i="1" spc="94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Quantity</a:t>
              </a:r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DBF034D6-E7F9-4F4B-833C-79C4381B5EB4}"/>
                </a:ext>
              </a:extLst>
            </p:cNvPr>
            <p:cNvSpPr/>
            <p:nvPr/>
          </p:nvSpPr>
          <p:spPr>
            <a:xfrm>
              <a:off x="15032550" y="5323765"/>
              <a:ext cx="513137" cy="528735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9" name="AutoShape 21">
            <a:extLst>
              <a:ext uri="{FF2B5EF4-FFF2-40B4-BE49-F238E27FC236}">
                <a16:creationId xmlns:a16="http://schemas.microsoft.com/office/drawing/2014/main" id="{76BD2BB3-F939-447A-9B0E-D1C4DC33FED4}"/>
              </a:ext>
            </a:extLst>
          </p:cNvPr>
          <p:cNvSpPr/>
          <p:nvPr/>
        </p:nvSpPr>
        <p:spPr>
          <a:xfrm flipV="1">
            <a:off x="7110614" y="3913940"/>
            <a:ext cx="4005" cy="3572544"/>
          </a:xfrm>
          <a:prstGeom prst="line">
            <a:avLst/>
          </a:prstGeom>
          <a:ln w="1016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E61E559E-7386-4D8D-92B0-B6F5519325D5}"/>
              </a:ext>
            </a:extLst>
          </p:cNvPr>
          <p:cNvSpPr txBox="1"/>
          <p:nvPr/>
        </p:nvSpPr>
        <p:spPr>
          <a:xfrm>
            <a:off x="7573294" y="4244253"/>
            <a:ext cx="3589610" cy="528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2700" i="1" spc="9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Name</a:t>
            </a:r>
          </a:p>
        </p:txBody>
      </p:sp>
      <p:sp>
        <p:nvSpPr>
          <p:cNvPr id="61" name="TextBox 14">
            <a:extLst>
              <a:ext uri="{FF2B5EF4-FFF2-40B4-BE49-F238E27FC236}">
                <a16:creationId xmlns:a16="http://schemas.microsoft.com/office/drawing/2014/main" id="{BE645D71-6F1C-4ADB-A49C-C5B65F1A750B}"/>
              </a:ext>
            </a:extLst>
          </p:cNvPr>
          <p:cNvSpPr txBox="1"/>
          <p:nvPr/>
        </p:nvSpPr>
        <p:spPr>
          <a:xfrm>
            <a:off x="7571254" y="5106873"/>
            <a:ext cx="3589610" cy="531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2700" i="1" spc="9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Generic Name</a:t>
            </a:r>
          </a:p>
        </p:txBody>
      </p:sp>
      <p:sp>
        <p:nvSpPr>
          <p:cNvPr id="62" name="Freeform 23">
            <a:extLst>
              <a:ext uri="{FF2B5EF4-FFF2-40B4-BE49-F238E27FC236}">
                <a16:creationId xmlns:a16="http://schemas.microsoft.com/office/drawing/2014/main" id="{12D89BE2-5B59-4A31-AD21-AAF988689606}"/>
              </a:ext>
            </a:extLst>
          </p:cNvPr>
          <p:cNvSpPr/>
          <p:nvPr/>
        </p:nvSpPr>
        <p:spPr>
          <a:xfrm>
            <a:off x="6885744" y="4344718"/>
            <a:ext cx="513137" cy="52873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3" name="Freeform 23">
            <a:extLst>
              <a:ext uri="{FF2B5EF4-FFF2-40B4-BE49-F238E27FC236}">
                <a16:creationId xmlns:a16="http://schemas.microsoft.com/office/drawing/2014/main" id="{C0168EE0-DEB0-4D12-A4C8-B50CACEA5CD6}"/>
              </a:ext>
            </a:extLst>
          </p:cNvPr>
          <p:cNvSpPr/>
          <p:nvPr/>
        </p:nvSpPr>
        <p:spPr>
          <a:xfrm>
            <a:off x="6899385" y="5171477"/>
            <a:ext cx="513137" cy="52873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4" name="Freeform 23">
            <a:extLst>
              <a:ext uri="{FF2B5EF4-FFF2-40B4-BE49-F238E27FC236}">
                <a16:creationId xmlns:a16="http://schemas.microsoft.com/office/drawing/2014/main" id="{D1659B5F-73A5-49FD-8839-9962A4494256}"/>
              </a:ext>
            </a:extLst>
          </p:cNvPr>
          <p:cNvSpPr/>
          <p:nvPr/>
        </p:nvSpPr>
        <p:spPr>
          <a:xfrm>
            <a:off x="6896112" y="6060064"/>
            <a:ext cx="513137" cy="52873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5" name="Freeform 23">
            <a:extLst>
              <a:ext uri="{FF2B5EF4-FFF2-40B4-BE49-F238E27FC236}">
                <a16:creationId xmlns:a16="http://schemas.microsoft.com/office/drawing/2014/main" id="{34B91334-6E05-4CC3-99ED-FAFA3893F4D6}"/>
              </a:ext>
            </a:extLst>
          </p:cNvPr>
          <p:cNvSpPr/>
          <p:nvPr/>
        </p:nvSpPr>
        <p:spPr>
          <a:xfrm>
            <a:off x="6884398" y="6990771"/>
            <a:ext cx="513137" cy="52873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7" name="TextBox 14">
            <a:extLst>
              <a:ext uri="{FF2B5EF4-FFF2-40B4-BE49-F238E27FC236}">
                <a16:creationId xmlns:a16="http://schemas.microsoft.com/office/drawing/2014/main" id="{38B0118D-CFE3-45E5-A7A9-2FC9410843F2}"/>
              </a:ext>
            </a:extLst>
          </p:cNvPr>
          <p:cNvSpPr txBox="1"/>
          <p:nvPr/>
        </p:nvSpPr>
        <p:spPr>
          <a:xfrm>
            <a:off x="7609548" y="6916776"/>
            <a:ext cx="3589610" cy="531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2700" i="1" spc="9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Quantity</a:t>
            </a:r>
          </a:p>
        </p:txBody>
      </p:sp>
      <p:sp>
        <p:nvSpPr>
          <p:cNvPr id="68" name="TextBox 14">
            <a:extLst>
              <a:ext uri="{FF2B5EF4-FFF2-40B4-BE49-F238E27FC236}">
                <a16:creationId xmlns:a16="http://schemas.microsoft.com/office/drawing/2014/main" id="{B6739DF1-B271-4FE4-97CD-F9FEDC93E2A9}"/>
              </a:ext>
            </a:extLst>
          </p:cNvPr>
          <p:cNvSpPr txBox="1"/>
          <p:nvPr/>
        </p:nvSpPr>
        <p:spPr>
          <a:xfrm>
            <a:off x="7579188" y="5986339"/>
            <a:ext cx="3589610" cy="531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2700" i="1" spc="9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Expiry Date</a:t>
            </a:r>
          </a:p>
        </p:txBody>
      </p:sp>
      <p:sp>
        <p:nvSpPr>
          <p:cNvPr id="71" name="AutoShape 21">
            <a:extLst>
              <a:ext uri="{FF2B5EF4-FFF2-40B4-BE49-F238E27FC236}">
                <a16:creationId xmlns:a16="http://schemas.microsoft.com/office/drawing/2014/main" id="{8AAAB01C-499C-4B60-9660-7D4DE69FD022}"/>
              </a:ext>
            </a:extLst>
          </p:cNvPr>
          <p:cNvSpPr/>
          <p:nvPr/>
        </p:nvSpPr>
        <p:spPr>
          <a:xfrm flipV="1">
            <a:off x="7079469" y="8164603"/>
            <a:ext cx="0" cy="1241700"/>
          </a:xfrm>
          <a:prstGeom prst="line">
            <a:avLst/>
          </a:prstGeom>
          <a:ln w="1016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72" name="TextBox 14">
            <a:extLst>
              <a:ext uri="{FF2B5EF4-FFF2-40B4-BE49-F238E27FC236}">
                <a16:creationId xmlns:a16="http://schemas.microsoft.com/office/drawing/2014/main" id="{D84D8867-83C6-4F34-84A3-184BBCC9623A}"/>
              </a:ext>
            </a:extLst>
          </p:cNvPr>
          <p:cNvSpPr txBox="1"/>
          <p:nvPr/>
        </p:nvSpPr>
        <p:spPr>
          <a:xfrm>
            <a:off x="7543388" y="8411774"/>
            <a:ext cx="3589610" cy="528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2700" i="1" spc="9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Quantity</a:t>
            </a:r>
          </a:p>
        </p:txBody>
      </p:sp>
      <p:sp>
        <p:nvSpPr>
          <p:cNvPr id="73" name="TextBox 14">
            <a:extLst>
              <a:ext uri="{FF2B5EF4-FFF2-40B4-BE49-F238E27FC236}">
                <a16:creationId xmlns:a16="http://schemas.microsoft.com/office/drawing/2014/main" id="{D3C11BBE-F9B8-47CA-A209-A7D661F219B2}"/>
              </a:ext>
            </a:extLst>
          </p:cNvPr>
          <p:cNvSpPr txBox="1"/>
          <p:nvPr/>
        </p:nvSpPr>
        <p:spPr>
          <a:xfrm>
            <a:off x="7531179" y="9255495"/>
            <a:ext cx="3589610" cy="531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2700" i="1" spc="9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Supplier</a:t>
            </a:r>
          </a:p>
        </p:txBody>
      </p:sp>
      <p:sp>
        <p:nvSpPr>
          <p:cNvPr id="74" name="Freeform 23">
            <a:extLst>
              <a:ext uri="{FF2B5EF4-FFF2-40B4-BE49-F238E27FC236}">
                <a16:creationId xmlns:a16="http://schemas.microsoft.com/office/drawing/2014/main" id="{58166C8F-492A-417C-B75F-BA48DEA5A2E8}"/>
              </a:ext>
            </a:extLst>
          </p:cNvPr>
          <p:cNvSpPr/>
          <p:nvPr/>
        </p:nvSpPr>
        <p:spPr>
          <a:xfrm>
            <a:off x="6858068" y="9332627"/>
            <a:ext cx="513137" cy="52873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0" name="Freeform 23">
            <a:extLst>
              <a:ext uri="{FF2B5EF4-FFF2-40B4-BE49-F238E27FC236}">
                <a16:creationId xmlns:a16="http://schemas.microsoft.com/office/drawing/2014/main" id="{D4581D5E-69F6-4390-81A1-1A969354020B}"/>
              </a:ext>
            </a:extLst>
          </p:cNvPr>
          <p:cNvSpPr/>
          <p:nvPr/>
        </p:nvSpPr>
        <p:spPr>
          <a:xfrm>
            <a:off x="15032550" y="4216950"/>
            <a:ext cx="513137" cy="52873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75" name="Freeform 23">
            <a:extLst>
              <a:ext uri="{FF2B5EF4-FFF2-40B4-BE49-F238E27FC236}">
                <a16:creationId xmlns:a16="http://schemas.microsoft.com/office/drawing/2014/main" id="{D5B28693-5929-429C-95A7-BAB4EBFDF4D6}"/>
              </a:ext>
            </a:extLst>
          </p:cNvPr>
          <p:cNvSpPr/>
          <p:nvPr/>
        </p:nvSpPr>
        <p:spPr>
          <a:xfrm>
            <a:off x="6858068" y="8474270"/>
            <a:ext cx="513137" cy="52873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512107" y="-532087"/>
            <a:ext cx="0" cy="10819087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4893465" y="-307586"/>
            <a:ext cx="38100" cy="5437362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4445719" y="1601399"/>
            <a:ext cx="819293" cy="81929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1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4171007" y="90629"/>
            <a:ext cx="5234247" cy="1237186"/>
          </a:xfrm>
          <a:custGeom>
            <a:avLst/>
            <a:gdLst/>
            <a:ahLst/>
            <a:cxnLst/>
            <a:rect l="l" t="t" r="r" b="b"/>
            <a:pathLst>
              <a:path w="5234247" h="1237186">
                <a:moveTo>
                  <a:pt x="0" y="0"/>
                </a:moveTo>
                <a:lnTo>
                  <a:pt x="5234246" y="0"/>
                </a:lnTo>
                <a:lnTo>
                  <a:pt x="5234246" y="1237186"/>
                </a:lnTo>
                <a:lnTo>
                  <a:pt x="0" y="1237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0" y="492760"/>
            <a:ext cx="5276370" cy="162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3"/>
              </a:lnSpc>
            </a:pPr>
            <a:r>
              <a:rPr lang="en-US" sz="4995" b="1" spc="149">
                <a:solidFill>
                  <a:srgbClr val="56AEFF"/>
                </a:solidFill>
                <a:latin typeface="Aileron Bold"/>
                <a:ea typeface="Aileron Bold"/>
                <a:cs typeface="Aileron Bold"/>
                <a:sym typeface="Aileron Bold"/>
              </a:rPr>
              <a:t>KEY</a:t>
            </a:r>
          </a:p>
          <a:p>
            <a:pPr algn="l">
              <a:lnSpc>
                <a:spcPts val="6493"/>
              </a:lnSpc>
            </a:pPr>
            <a:r>
              <a:rPr lang="en-US" sz="4995" b="1" spc="149">
                <a:solidFill>
                  <a:srgbClr val="56AEFF"/>
                </a:solidFill>
                <a:latin typeface="Aileron Bold"/>
                <a:ea typeface="Aileron Bold"/>
                <a:cs typeface="Aileron Bold"/>
                <a:sym typeface="Aileron Bold"/>
              </a:rPr>
              <a:t>FEATURES</a:t>
            </a:r>
          </a:p>
        </p:txBody>
      </p:sp>
      <p:sp>
        <p:nvSpPr>
          <p:cNvPr id="9" name="Freeform 9"/>
          <p:cNvSpPr/>
          <p:nvPr/>
        </p:nvSpPr>
        <p:spPr>
          <a:xfrm>
            <a:off x="0" y="0"/>
            <a:ext cx="3512107" cy="10287000"/>
          </a:xfrm>
          <a:custGeom>
            <a:avLst/>
            <a:gdLst/>
            <a:ahLst/>
            <a:cxnLst/>
            <a:rect l="l" t="t" r="r" b="b"/>
            <a:pathLst>
              <a:path w="3512107" h="10287000">
                <a:moveTo>
                  <a:pt x="0" y="0"/>
                </a:moveTo>
                <a:lnTo>
                  <a:pt x="3512107" y="0"/>
                </a:lnTo>
                <a:lnTo>
                  <a:pt x="3512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</a:blip>
            <a:stretch>
              <a:fillRect t="-391" r="-120992" b="-12853"/>
            </a:stretch>
          </a:blipFill>
        </p:spPr>
      </p:sp>
      <p:sp>
        <p:nvSpPr>
          <p:cNvPr id="10" name="AutoShape 10"/>
          <p:cNvSpPr/>
          <p:nvPr/>
        </p:nvSpPr>
        <p:spPr>
          <a:xfrm flipV="1">
            <a:off x="12185112" y="-159583"/>
            <a:ext cx="0" cy="4549656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11737366" y="2001449"/>
            <a:ext cx="819293" cy="81929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1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11405503" y="172508"/>
            <a:ext cx="5234247" cy="1237186"/>
          </a:xfrm>
          <a:custGeom>
            <a:avLst/>
            <a:gdLst/>
            <a:ahLst/>
            <a:cxnLst/>
            <a:rect l="l" t="t" r="r" b="b"/>
            <a:pathLst>
              <a:path w="5234247" h="1237186">
                <a:moveTo>
                  <a:pt x="0" y="0"/>
                </a:moveTo>
                <a:lnTo>
                  <a:pt x="5234247" y="0"/>
                </a:lnTo>
                <a:lnTo>
                  <a:pt x="5234247" y="1237186"/>
                </a:lnTo>
                <a:lnTo>
                  <a:pt x="0" y="1237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1775466" y="3570780"/>
            <a:ext cx="819293" cy="81929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2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457078" y="2632827"/>
            <a:ext cx="819293" cy="794043"/>
            <a:chOff x="0" y="0"/>
            <a:chExt cx="812800" cy="7877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787750"/>
            </a:xfrm>
            <a:custGeom>
              <a:avLst/>
              <a:gdLst/>
              <a:ahLst/>
              <a:cxnLst/>
              <a:rect l="l" t="t" r="r" b="b"/>
              <a:pathLst>
                <a:path w="812800" h="787750">
                  <a:moveTo>
                    <a:pt x="406400" y="0"/>
                  </a:moveTo>
                  <a:cubicBezTo>
                    <a:pt x="181951" y="0"/>
                    <a:pt x="0" y="176344"/>
                    <a:pt x="0" y="393875"/>
                  </a:cubicBezTo>
                  <a:cubicBezTo>
                    <a:pt x="0" y="611406"/>
                    <a:pt x="181951" y="787750"/>
                    <a:pt x="406400" y="787750"/>
                  </a:cubicBezTo>
                  <a:cubicBezTo>
                    <a:pt x="630849" y="787750"/>
                    <a:pt x="812800" y="611406"/>
                    <a:pt x="812800" y="393875"/>
                  </a:cubicBezTo>
                  <a:cubicBezTo>
                    <a:pt x="812800" y="17634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-21398"/>
              <a:ext cx="660400" cy="73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2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4445719" y="3820938"/>
            <a:ext cx="819293" cy="81929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3</a:t>
              </a:r>
            </a:p>
          </p:txBody>
        </p:sp>
      </p:grpSp>
      <p:sp>
        <p:nvSpPr>
          <p:cNvPr id="24" name="AutoShape 24"/>
          <p:cNvSpPr/>
          <p:nvPr/>
        </p:nvSpPr>
        <p:spPr>
          <a:xfrm>
            <a:off x="4855365" y="7270245"/>
            <a:ext cx="0" cy="2126426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Freeform 25"/>
          <p:cNvSpPr/>
          <p:nvPr/>
        </p:nvSpPr>
        <p:spPr>
          <a:xfrm>
            <a:off x="4402844" y="6530023"/>
            <a:ext cx="5893147" cy="1196072"/>
          </a:xfrm>
          <a:custGeom>
            <a:avLst/>
            <a:gdLst/>
            <a:ahLst/>
            <a:cxnLst/>
            <a:rect l="l" t="t" r="r" b="b"/>
            <a:pathLst>
              <a:path w="5893147" h="1196072">
                <a:moveTo>
                  <a:pt x="0" y="0"/>
                </a:moveTo>
                <a:lnTo>
                  <a:pt x="5893147" y="0"/>
                </a:lnTo>
                <a:lnTo>
                  <a:pt x="5893147" y="1196072"/>
                </a:lnTo>
                <a:lnTo>
                  <a:pt x="0" y="11960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26"/>
          <p:cNvGrpSpPr/>
          <p:nvPr/>
        </p:nvGrpSpPr>
        <p:grpSpPr>
          <a:xfrm>
            <a:off x="4457078" y="8071001"/>
            <a:ext cx="873523" cy="777038"/>
            <a:chOff x="0" y="0"/>
            <a:chExt cx="812800" cy="82927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29273"/>
            </a:xfrm>
            <a:custGeom>
              <a:avLst/>
              <a:gdLst/>
              <a:ahLst/>
              <a:cxnLst/>
              <a:rect l="l" t="t" r="r" b="b"/>
              <a:pathLst>
                <a:path w="812800" h="829273">
                  <a:moveTo>
                    <a:pt x="406400" y="0"/>
                  </a:moveTo>
                  <a:cubicBezTo>
                    <a:pt x="181951" y="0"/>
                    <a:pt x="0" y="185639"/>
                    <a:pt x="0" y="414636"/>
                  </a:cubicBezTo>
                  <a:cubicBezTo>
                    <a:pt x="0" y="643634"/>
                    <a:pt x="181951" y="829273"/>
                    <a:pt x="406400" y="829273"/>
                  </a:cubicBezTo>
                  <a:cubicBezTo>
                    <a:pt x="630849" y="829273"/>
                    <a:pt x="812800" y="643634"/>
                    <a:pt x="812800" y="414636"/>
                  </a:cubicBezTo>
                  <a:cubicBezTo>
                    <a:pt x="812800" y="18563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-36556"/>
              <a:ext cx="660400" cy="7880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999"/>
                </a:lnSpc>
              </a:pPr>
              <a:r>
                <a:rPr lang="en-US" sz="3999" spc="119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*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4445719" y="4977305"/>
            <a:ext cx="819293" cy="819293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4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527816" y="1716213"/>
            <a:ext cx="3589165" cy="503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6"/>
              </a:lnSpc>
            </a:pPr>
            <a:r>
              <a:rPr lang="en-US" sz="2824" spc="8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Add items to cart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554835" y="2922931"/>
            <a:ext cx="3589165" cy="503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6"/>
              </a:lnSpc>
            </a:pPr>
            <a:r>
              <a:rPr lang="en-US" sz="2824" spc="8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Show Subtotal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789332" y="2116263"/>
            <a:ext cx="4132562" cy="503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6"/>
              </a:lnSpc>
            </a:pPr>
            <a:r>
              <a:rPr lang="en-US" sz="2824" spc="8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Notification  for  expiry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882734" y="318699"/>
            <a:ext cx="5234247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 i="1">
                <a:solidFill>
                  <a:srgbClr val="00FFF7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Sell Medicine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1405503" y="448310"/>
            <a:ext cx="52342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 i="1">
                <a:solidFill>
                  <a:srgbClr val="00FFF7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Notification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554835" y="3944320"/>
            <a:ext cx="3589165" cy="503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6"/>
              </a:lnSpc>
            </a:pPr>
            <a:r>
              <a:rPr lang="en-US" sz="2824" spc="8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Print </a:t>
            </a:r>
            <a:r>
              <a:rPr lang="en-US" sz="2824" spc="84" dirty="0" err="1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Recipt</a:t>
            </a:r>
            <a:endParaRPr lang="en-US" sz="2824" spc="84" dirty="0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2804309" y="3735213"/>
            <a:ext cx="4454991" cy="503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6"/>
              </a:lnSpc>
            </a:pPr>
            <a:r>
              <a:rPr lang="en-US" sz="2824" spc="8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Notification  for  low stock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239544" y="6675133"/>
            <a:ext cx="4165709" cy="772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36"/>
              </a:lnSpc>
            </a:pPr>
            <a:r>
              <a:rPr lang="en-US" sz="4224" b="1" spc="126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Future Scope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5527816" y="5057775"/>
            <a:ext cx="5030823" cy="503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6"/>
              </a:lnSpc>
            </a:pPr>
            <a:r>
              <a:rPr lang="en-US" sz="2824" spc="8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Automated Stock Reduction</a:t>
            </a:r>
          </a:p>
        </p:txBody>
      </p:sp>
      <p:grpSp>
        <p:nvGrpSpPr>
          <p:cNvPr id="42" name="Group 26">
            <a:extLst>
              <a:ext uri="{FF2B5EF4-FFF2-40B4-BE49-F238E27FC236}">
                <a16:creationId xmlns:a16="http://schemas.microsoft.com/office/drawing/2014/main" id="{DDB60E4B-4B85-457A-B4AD-A09788B06EEE}"/>
              </a:ext>
            </a:extLst>
          </p:cNvPr>
          <p:cNvGrpSpPr/>
          <p:nvPr/>
        </p:nvGrpSpPr>
        <p:grpSpPr>
          <a:xfrm>
            <a:off x="4407140" y="9318805"/>
            <a:ext cx="873523" cy="777038"/>
            <a:chOff x="0" y="0"/>
            <a:chExt cx="812800" cy="829273"/>
          </a:xfrm>
        </p:grpSpPr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5FFCEC58-6D74-4795-8423-C3610A75FFF6}"/>
                </a:ext>
              </a:extLst>
            </p:cNvPr>
            <p:cNvSpPr/>
            <p:nvPr/>
          </p:nvSpPr>
          <p:spPr>
            <a:xfrm>
              <a:off x="0" y="0"/>
              <a:ext cx="812800" cy="829273"/>
            </a:xfrm>
            <a:custGeom>
              <a:avLst/>
              <a:gdLst/>
              <a:ahLst/>
              <a:cxnLst/>
              <a:rect l="l" t="t" r="r" b="b"/>
              <a:pathLst>
                <a:path w="812800" h="829273">
                  <a:moveTo>
                    <a:pt x="406400" y="0"/>
                  </a:moveTo>
                  <a:cubicBezTo>
                    <a:pt x="181951" y="0"/>
                    <a:pt x="0" y="185639"/>
                    <a:pt x="0" y="414636"/>
                  </a:cubicBezTo>
                  <a:cubicBezTo>
                    <a:pt x="0" y="643634"/>
                    <a:pt x="181951" y="829273"/>
                    <a:pt x="406400" y="829273"/>
                  </a:cubicBezTo>
                  <a:cubicBezTo>
                    <a:pt x="630849" y="829273"/>
                    <a:pt x="812800" y="643634"/>
                    <a:pt x="812800" y="414636"/>
                  </a:cubicBezTo>
                  <a:cubicBezTo>
                    <a:pt x="812800" y="18563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44" name="TextBox 28">
              <a:extLst>
                <a:ext uri="{FF2B5EF4-FFF2-40B4-BE49-F238E27FC236}">
                  <a16:creationId xmlns:a16="http://schemas.microsoft.com/office/drawing/2014/main" id="{4DB8EFD9-0ADB-4B9E-8F56-17EAE2D723A7}"/>
                </a:ext>
              </a:extLst>
            </p:cNvPr>
            <p:cNvSpPr txBox="1"/>
            <p:nvPr/>
          </p:nvSpPr>
          <p:spPr>
            <a:xfrm>
              <a:off x="76200" y="-36556"/>
              <a:ext cx="660400" cy="7880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999"/>
                </a:lnSpc>
              </a:pPr>
              <a:r>
                <a:rPr lang="en-US" sz="3999" spc="119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*</a:t>
              </a:r>
            </a:p>
          </p:txBody>
        </p:sp>
      </p:grpSp>
      <p:sp>
        <p:nvSpPr>
          <p:cNvPr id="48" name="TextBox 37">
            <a:extLst>
              <a:ext uri="{FF2B5EF4-FFF2-40B4-BE49-F238E27FC236}">
                <a16:creationId xmlns:a16="http://schemas.microsoft.com/office/drawing/2014/main" id="{EAF0E808-4B77-48BB-AACA-22BBBF7EF11C}"/>
              </a:ext>
            </a:extLst>
          </p:cNvPr>
          <p:cNvSpPr txBox="1"/>
          <p:nvPr/>
        </p:nvSpPr>
        <p:spPr>
          <a:xfrm>
            <a:off x="5639783" y="8196583"/>
            <a:ext cx="3781580" cy="498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36"/>
              </a:lnSpc>
            </a:pPr>
            <a:r>
              <a:rPr lang="en-US" sz="2824" spc="8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Selling </a:t>
            </a:r>
            <a:r>
              <a:rPr lang="en-US" sz="3200" spc="8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Trends</a:t>
            </a:r>
          </a:p>
        </p:txBody>
      </p:sp>
      <p:sp>
        <p:nvSpPr>
          <p:cNvPr id="49" name="TextBox 37">
            <a:extLst>
              <a:ext uri="{FF2B5EF4-FFF2-40B4-BE49-F238E27FC236}">
                <a16:creationId xmlns:a16="http://schemas.microsoft.com/office/drawing/2014/main" id="{BA047CFA-0558-4108-BE05-5883D51A629B}"/>
              </a:ext>
            </a:extLst>
          </p:cNvPr>
          <p:cNvSpPr txBox="1"/>
          <p:nvPr/>
        </p:nvSpPr>
        <p:spPr>
          <a:xfrm>
            <a:off x="5657010" y="9421874"/>
            <a:ext cx="3781580" cy="498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36"/>
              </a:lnSpc>
            </a:pPr>
            <a:r>
              <a:rPr lang="en-US" sz="2824" spc="8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Supplier Rating</a:t>
            </a:r>
            <a:endParaRPr lang="en-US" sz="3200" spc="84" dirty="0">
              <a:solidFill>
                <a:srgbClr val="FFFFFF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73840" y="360885"/>
            <a:ext cx="10798912" cy="1767095"/>
          </a:xfrm>
          <a:custGeom>
            <a:avLst/>
            <a:gdLst/>
            <a:ahLst/>
            <a:cxnLst/>
            <a:rect l="l" t="t" r="r" b="b"/>
            <a:pathLst>
              <a:path w="10798912" h="1767095">
                <a:moveTo>
                  <a:pt x="0" y="0"/>
                </a:moveTo>
                <a:lnTo>
                  <a:pt x="10798912" y="0"/>
                </a:lnTo>
                <a:lnTo>
                  <a:pt x="10798912" y="1767094"/>
                </a:lnTo>
                <a:lnTo>
                  <a:pt x="0" y="17670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122560" y="3334747"/>
            <a:ext cx="3201318" cy="3201318"/>
          </a:xfrm>
          <a:custGeom>
            <a:avLst/>
            <a:gdLst/>
            <a:ahLst/>
            <a:cxnLst/>
            <a:rect l="l" t="t" r="r" b="b"/>
            <a:pathLst>
              <a:path w="3201318" h="3201318">
                <a:moveTo>
                  <a:pt x="0" y="0"/>
                </a:moveTo>
                <a:lnTo>
                  <a:pt x="3201318" y="0"/>
                </a:lnTo>
                <a:lnTo>
                  <a:pt x="3201318" y="3201318"/>
                </a:lnTo>
                <a:lnTo>
                  <a:pt x="0" y="32013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313232" y="3451105"/>
            <a:ext cx="3168213" cy="3168213"/>
          </a:xfrm>
          <a:custGeom>
            <a:avLst/>
            <a:gdLst/>
            <a:ahLst/>
            <a:cxnLst/>
            <a:rect l="l" t="t" r="r" b="b"/>
            <a:pathLst>
              <a:path w="3168213" h="3168213">
                <a:moveTo>
                  <a:pt x="0" y="0"/>
                </a:moveTo>
                <a:lnTo>
                  <a:pt x="3168213" y="0"/>
                </a:lnTo>
                <a:lnTo>
                  <a:pt x="3168213" y="3168214"/>
                </a:lnTo>
                <a:lnTo>
                  <a:pt x="0" y="31682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19700" y="3534359"/>
            <a:ext cx="2652416" cy="3001706"/>
          </a:xfrm>
          <a:custGeom>
            <a:avLst/>
            <a:gdLst/>
            <a:ahLst/>
            <a:cxnLst/>
            <a:rect l="l" t="t" r="r" b="b"/>
            <a:pathLst>
              <a:path w="2652416" h="3001706">
                <a:moveTo>
                  <a:pt x="0" y="0"/>
                </a:moveTo>
                <a:lnTo>
                  <a:pt x="2652417" y="0"/>
                </a:lnTo>
                <a:lnTo>
                  <a:pt x="2652417" y="3001706"/>
                </a:lnTo>
                <a:lnTo>
                  <a:pt x="0" y="30017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336834" y="3278001"/>
            <a:ext cx="3048048" cy="3149649"/>
          </a:xfrm>
          <a:custGeom>
            <a:avLst/>
            <a:gdLst/>
            <a:ahLst/>
            <a:cxnLst/>
            <a:rect l="l" t="t" r="r" b="b"/>
            <a:pathLst>
              <a:path w="3048048" h="3149649">
                <a:moveTo>
                  <a:pt x="0" y="0"/>
                </a:moveTo>
                <a:lnTo>
                  <a:pt x="3048048" y="0"/>
                </a:lnTo>
                <a:lnTo>
                  <a:pt x="3048048" y="3149649"/>
                </a:lnTo>
                <a:lnTo>
                  <a:pt x="0" y="314964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37923" y="753259"/>
            <a:ext cx="1079891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i="1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Tools  &amp;  Technologies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906128" y="679647"/>
            <a:ext cx="8812302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6288372" y="-85725"/>
            <a:ext cx="4782737" cy="746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073"/>
              </a:lnSpc>
            </a:pPr>
            <a:r>
              <a:rPr lang="en-US" sz="4338" b="1" dirty="0">
                <a:solidFill>
                  <a:srgbClr val="38B6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Timeline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C0432-C2BA-4413-A4C8-916259BCC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57" y="866773"/>
            <a:ext cx="16591686" cy="92480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557" y="3144182"/>
            <a:ext cx="17412685" cy="3266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775"/>
              </a:lnSpc>
              <a:spcBef>
                <a:spcPct val="0"/>
              </a:spcBef>
            </a:pPr>
            <a:r>
              <a:rPr lang="en-US" sz="19125">
                <a:solidFill>
                  <a:srgbClr val="00FFFF"/>
                </a:solidFill>
                <a:latin typeface="VT323"/>
                <a:ea typeface="VT323"/>
                <a:cs typeface="VT323"/>
                <a:sym typeface="VT323"/>
              </a:rPr>
              <a:t>== DEMO ==</a:t>
            </a:r>
            <a:endParaRPr lang="en-US" sz="19125" dirty="0">
              <a:solidFill>
                <a:srgbClr val="00FFFF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557" y="3144182"/>
            <a:ext cx="17412685" cy="3266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775"/>
              </a:lnSpc>
              <a:spcBef>
                <a:spcPct val="0"/>
              </a:spcBef>
            </a:pPr>
            <a:r>
              <a:rPr lang="en-US" sz="19125">
                <a:solidFill>
                  <a:srgbClr val="00FFFF"/>
                </a:solidFill>
                <a:latin typeface="VT323"/>
                <a:ea typeface="VT323"/>
                <a:cs typeface="VT323"/>
                <a:sym typeface="VT323"/>
              </a:rPr>
              <a:t>==* THANK YOU *==</a:t>
            </a:r>
          </a:p>
        </p:txBody>
      </p:sp>
    </p:spTree>
    <p:extLst>
      <p:ext uri="{BB962C8B-B14F-4D97-AF65-F5344CB8AC3E}">
        <p14:creationId xmlns:p14="http://schemas.microsoft.com/office/powerpoint/2010/main" val="13959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145</Words>
  <Application>Microsoft Office PowerPoint</Application>
  <PresentationFormat>Custom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Calibri</vt:lpstr>
      <vt:lpstr>Arial</vt:lpstr>
      <vt:lpstr>Aileron</vt:lpstr>
      <vt:lpstr>Canva Sans Bold Italics</vt:lpstr>
      <vt:lpstr>Canva Sans Bold</vt:lpstr>
      <vt:lpstr>Glacial Indifference Bold</vt:lpstr>
      <vt:lpstr>Aileron Bold</vt:lpstr>
      <vt:lpstr>DM Sans Bold Italics</vt:lpstr>
      <vt:lpstr>Canva Sans</vt:lpstr>
      <vt:lpstr>DM Sans Italics</vt:lpstr>
      <vt:lpstr>VT323</vt:lpstr>
      <vt:lpstr>Now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 Proposal</dc:title>
  <cp:lastModifiedBy>ACER</cp:lastModifiedBy>
  <cp:revision>12</cp:revision>
  <dcterms:created xsi:type="dcterms:W3CDTF">2006-08-16T00:00:00Z</dcterms:created>
  <dcterms:modified xsi:type="dcterms:W3CDTF">2024-11-06T09:29:35Z</dcterms:modified>
  <dc:identifier>DAGRm7zxEq4</dc:identifier>
</cp:coreProperties>
</file>