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qeEKQAO4Z/pexfUmgcU8Ba3nF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fccc7009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fccc700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63e2d1e5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063e2d1e5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cfccc70091_1_9"/>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cfccc70091_1_9"/>
          <p:cNvGrpSpPr/>
          <p:nvPr/>
        </p:nvGrpSpPr>
        <p:grpSpPr>
          <a:xfrm>
            <a:off x="1107036" y="1588427"/>
            <a:ext cx="994316" cy="61102"/>
            <a:chOff x="4580561" y="2589004"/>
            <a:chExt cx="1064464" cy="25200"/>
          </a:xfrm>
        </p:grpSpPr>
        <p:sp>
          <p:nvSpPr>
            <p:cNvPr id="12" name="Google Shape;12;gcfccc70091_1_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cfccc70091_1_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cfccc70091_1_9"/>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cfccc70091_1_9"/>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cfccc70091_1_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cfccc70091_1_73"/>
          <p:cNvGrpSpPr/>
          <p:nvPr/>
        </p:nvGrpSpPr>
        <p:grpSpPr>
          <a:xfrm>
            <a:off x="1107036" y="5558926"/>
            <a:ext cx="994316" cy="61102"/>
            <a:chOff x="4580561" y="2589004"/>
            <a:chExt cx="1064464" cy="25200"/>
          </a:xfrm>
        </p:grpSpPr>
        <p:sp>
          <p:nvSpPr>
            <p:cNvPr id="75" name="Google Shape;75;gcfccc70091_1_7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cfccc70091_1_7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cfccc70091_1_73"/>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cfccc70091_1_73"/>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cfccc70091_1_7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cfccc70091_1_8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cfccc70091_1_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4" name="Google Shape;84;gcfccc70091_1_8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85" name="Google Shape;85;gcfccc70091_1_8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cfccc70091_1_8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gcfccc70091_1_8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gcfccc70091_1_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cfccc70091_1_8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91" name="Google Shape;91;gcfccc70091_1_8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92" name="Google Shape;92;gcfccc70091_1_8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gcfccc70091_1_8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gcfccc70091_1_8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5" name="Shape 95"/>
        <p:cNvGrpSpPr/>
        <p:nvPr/>
      </p:nvGrpSpPr>
      <p:grpSpPr>
        <a:xfrm>
          <a:off x="0" y="0"/>
          <a:ext cx="0" cy="0"/>
          <a:chOff x="0" y="0"/>
          <a:chExt cx="0" cy="0"/>
        </a:xfrm>
      </p:grpSpPr>
      <p:sp>
        <p:nvSpPr>
          <p:cNvPr id="96" name="Google Shape;96;gcfccc70091_1_9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7" name="Google Shape;97;gcfccc70091_1_95"/>
          <p:cNvSpPr/>
          <p:nvPr>
            <p:ph idx="2" type="pic"/>
          </p:nvPr>
        </p:nvSpPr>
        <p:spPr>
          <a:xfrm>
            <a:off x="5183188" y="987425"/>
            <a:ext cx="6172200" cy="4873500"/>
          </a:xfrm>
          <a:prstGeom prst="rect">
            <a:avLst/>
          </a:prstGeom>
          <a:noFill/>
          <a:ln>
            <a:noFill/>
          </a:ln>
        </p:spPr>
      </p:sp>
      <p:sp>
        <p:nvSpPr>
          <p:cNvPr id="98" name="Google Shape;98;gcfccc70091_1_95"/>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1600"/>
              </a:spcBef>
              <a:spcAft>
                <a:spcPts val="0"/>
              </a:spcAft>
              <a:buClr>
                <a:schemeClr val="dk1"/>
              </a:buClr>
              <a:buSzPts val="1400"/>
              <a:buNone/>
              <a:defRPr sz="1400"/>
            </a:lvl2pPr>
            <a:lvl3pPr indent="-228600" lvl="2" marL="1371600" algn="l">
              <a:lnSpc>
                <a:spcPct val="90000"/>
              </a:lnSpc>
              <a:spcBef>
                <a:spcPts val="1600"/>
              </a:spcBef>
              <a:spcAft>
                <a:spcPts val="0"/>
              </a:spcAft>
              <a:buClr>
                <a:schemeClr val="dk1"/>
              </a:buClr>
              <a:buSzPts val="1200"/>
              <a:buNone/>
              <a:defRPr sz="1200"/>
            </a:lvl3pPr>
            <a:lvl4pPr indent="-228600" lvl="3" marL="1828800" algn="l">
              <a:lnSpc>
                <a:spcPct val="90000"/>
              </a:lnSpc>
              <a:spcBef>
                <a:spcPts val="1600"/>
              </a:spcBef>
              <a:spcAft>
                <a:spcPts val="0"/>
              </a:spcAft>
              <a:buClr>
                <a:schemeClr val="dk1"/>
              </a:buClr>
              <a:buSzPts val="1000"/>
              <a:buNone/>
              <a:defRPr sz="1000"/>
            </a:lvl4pPr>
            <a:lvl5pPr indent="-228600" lvl="4" marL="2286000" algn="l">
              <a:lnSpc>
                <a:spcPct val="90000"/>
              </a:lnSpc>
              <a:spcBef>
                <a:spcPts val="1600"/>
              </a:spcBef>
              <a:spcAft>
                <a:spcPts val="0"/>
              </a:spcAft>
              <a:buClr>
                <a:schemeClr val="dk1"/>
              </a:buClr>
              <a:buSzPts val="1000"/>
              <a:buNone/>
              <a:defRPr sz="1000"/>
            </a:lvl5pPr>
            <a:lvl6pPr indent="-228600" lvl="5" marL="2743200" algn="l">
              <a:lnSpc>
                <a:spcPct val="90000"/>
              </a:lnSpc>
              <a:spcBef>
                <a:spcPts val="1600"/>
              </a:spcBef>
              <a:spcAft>
                <a:spcPts val="0"/>
              </a:spcAft>
              <a:buClr>
                <a:schemeClr val="dk1"/>
              </a:buClr>
              <a:buSzPts val="1000"/>
              <a:buNone/>
              <a:defRPr sz="1000"/>
            </a:lvl6pPr>
            <a:lvl7pPr indent="-228600" lvl="6" marL="3200400" algn="l">
              <a:lnSpc>
                <a:spcPct val="90000"/>
              </a:lnSpc>
              <a:spcBef>
                <a:spcPts val="1600"/>
              </a:spcBef>
              <a:spcAft>
                <a:spcPts val="0"/>
              </a:spcAft>
              <a:buClr>
                <a:schemeClr val="dk1"/>
              </a:buClr>
              <a:buSzPts val="1000"/>
              <a:buNone/>
              <a:defRPr sz="1000"/>
            </a:lvl7pPr>
            <a:lvl8pPr indent="-228600" lvl="7" marL="3657600" algn="l">
              <a:lnSpc>
                <a:spcPct val="90000"/>
              </a:lnSpc>
              <a:spcBef>
                <a:spcPts val="1600"/>
              </a:spcBef>
              <a:spcAft>
                <a:spcPts val="0"/>
              </a:spcAft>
              <a:buClr>
                <a:schemeClr val="dk1"/>
              </a:buClr>
              <a:buSzPts val="1000"/>
              <a:buNone/>
              <a:defRPr sz="1000"/>
            </a:lvl8pPr>
            <a:lvl9pPr indent="-228600" lvl="8" marL="4114800" algn="l">
              <a:lnSpc>
                <a:spcPct val="90000"/>
              </a:lnSpc>
              <a:spcBef>
                <a:spcPts val="1600"/>
              </a:spcBef>
              <a:spcAft>
                <a:spcPts val="1600"/>
              </a:spcAft>
              <a:buClr>
                <a:schemeClr val="dk1"/>
              </a:buClr>
              <a:buSzPts val="1000"/>
              <a:buNone/>
              <a:defRPr sz="1000"/>
            </a:lvl9pPr>
          </a:lstStyle>
          <a:p/>
        </p:txBody>
      </p:sp>
      <p:sp>
        <p:nvSpPr>
          <p:cNvPr id="99" name="Google Shape;99;gcfccc70091_1_9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gcfccc70091_1_9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gcfccc70091_1_9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cfccc70091_1_17"/>
          <p:cNvGrpSpPr/>
          <p:nvPr/>
        </p:nvGrpSpPr>
        <p:grpSpPr>
          <a:xfrm>
            <a:off x="1107036" y="1588427"/>
            <a:ext cx="994316" cy="61102"/>
            <a:chOff x="4580561" y="2589004"/>
            <a:chExt cx="1064464" cy="25200"/>
          </a:xfrm>
        </p:grpSpPr>
        <p:sp>
          <p:nvSpPr>
            <p:cNvPr id="19" name="Google Shape;19;gcfccc70091_1_17"/>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cfccc70091_1_17"/>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cfccc70091_1_17"/>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cfccc70091_1_1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cfccc70091_1_23"/>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cfccc70091_1_23"/>
          <p:cNvGrpSpPr/>
          <p:nvPr/>
        </p:nvGrpSpPr>
        <p:grpSpPr>
          <a:xfrm>
            <a:off x="1107036" y="1588427"/>
            <a:ext cx="994316" cy="61102"/>
            <a:chOff x="4580561" y="2589004"/>
            <a:chExt cx="1064464" cy="25200"/>
          </a:xfrm>
        </p:grpSpPr>
        <p:sp>
          <p:nvSpPr>
            <p:cNvPr id="26" name="Google Shape;26;gcfccc70091_1_2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cfccc70091_1_2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cfccc70091_1_23"/>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cfccc70091_1_23"/>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cfccc70091_1_2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cfccc70091_1_3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cfccc70091_1_31"/>
          <p:cNvGrpSpPr/>
          <p:nvPr/>
        </p:nvGrpSpPr>
        <p:grpSpPr>
          <a:xfrm>
            <a:off x="1107036" y="1588427"/>
            <a:ext cx="994316" cy="61102"/>
            <a:chOff x="4580561" y="2589004"/>
            <a:chExt cx="1064464" cy="25200"/>
          </a:xfrm>
        </p:grpSpPr>
        <p:sp>
          <p:nvSpPr>
            <p:cNvPr id="34" name="Google Shape;34;gcfccc70091_1_3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cfccc70091_1_3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cfccc70091_1_31"/>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cfccc70091_1_31"/>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cfccc70091_1_31"/>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cfccc70091_1_3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cfccc70091_1_40"/>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cfccc70091_1_40"/>
          <p:cNvGrpSpPr/>
          <p:nvPr/>
        </p:nvGrpSpPr>
        <p:grpSpPr>
          <a:xfrm>
            <a:off x="1107036" y="1588427"/>
            <a:ext cx="994316" cy="61102"/>
            <a:chOff x="4580561" y="2589004"/>
            <a:chExt cx="1064464" cy="25200"/>
          </a:xfrm>
        </p:grpSpPr>
        <p:sp>
          <p:nvSpPr>
            <p:cNvPr id="43" name="Google Shape;43;gcfccc70091_1_4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cfccc70091_1_4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cfccc70091_1_40"/>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cfccc70091_1_4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cfccc70091_1_4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cfccc70091_1_47"/>
          <p:cNvGrpSpPr/>
          <p:nvPr/>
        </p:nvGrpSpPr>
        <p:grpSpPr>
          <a:xfrm>
            <a:off x="1107036" y="1588427"/>
            <a:ext cx="994316" cy="61102"/>
            <a:chOff x="4580561" y="2589004"/>
            <a:chExt cx="1064464" cy="25200"/>
          </a:xfrm>
        </p:grpSpPr>
        <p:sp>
          <p:nvSpPr>
            <p:cNvPr id="50" name="Google Shape;50;gcfccc70091_1_4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cfccc70091_1_4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cfccc70091_1_4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cfccc70091_1_4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cfccc70091_1_4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cfccc70091_1_55"/>
          <p:cNvGrpSpPr/>
          <p:nvPr/>
        </p:nvGrpSpPr>
        <p:grpSpPr>
          <a:xfrm>
            <a:off x="1107036" y="5558926"/>
            <a:ext cx="994316" cy="61102"/>
            <a:chOff x="4580561" y="2589004"/>
            <a:chExt cx="1064464" cy="25200"/>
          </a:xfrm>
        </p:grpSpPr>
        <p:sp>
          <p:nvSpPr>
            <p:cNvPr id="57" name="Google Shape;57;gcfccc70091_1_5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cfccc70091_1_5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cfccc70091_1_55"/>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cfccc70091_1_5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cfccc70091_1_61"/>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cfccc70091_1_61"/>
          <p:cNvGrpSpPr/>
          <p:nvPr/>
        </p:nvGrpSpPr>
        <p:grpSpPr>
          <a:xfrm>
            <a:off x="1107036" y="1588427"/>
            <a:ext cx="994316" cy="61102"/>
            <a:chOff x="4580561" y="2589004"/>
            <a:chExt cx="1064464" cy="25200"/>
          </a:xfrm>
        </p:grpSpPr>
        <p:sp>
          <p:nvSpPr>
            <p:cNvPr id="64" name="Google Shape;64;gcfccc70091_1_6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cfccc70091_1_6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cfccc70091_1_61"/>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cfccc70091_1_61"/>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cfccc70091_1_61"/>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cfccc70091_1_6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cfccc70091_1_7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cfccc70091_1_7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cfccc70091_1_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cfccc70091_1_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cfccc70091_1_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852600" y="1565263"/>
            <a:ext cx="9144000" cy="16440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1"/>
              </a:buClr>
              <a:buSzPts val="6000"/>
              <a:buFont typeface="Calibri"/>
              <a:buNone/>
            </a:pPr>
            <a:r>
              <a:rPr lang="en-US"/>
              <a:t>Airport Management System</a:t>
            </a:r>
            <a:endParaRPr/>
          </a:p>
        </p:txBody>
      </p:sp>
      <p:sp>
        <p:nvSpPr>
          <p:cNvPr id="107" name="Google Shape;107;p1"/>
          <p:cNvSpPr txBox="1"/>
          <p:nvPr>
            <p:ph idx="1" type="subTitle"/>
          </p:nvPr>
        </p:nvSpPr>
        <p:spPr>
          <a:xfrm>
            <a:off x="1524000" y="3602038"/>
            <a:ext cx="9144000" cy="2220000"/>
          </a:xfrm>
          <a:prstGeom prst="rect">
            <a:avLst/>
          </a:prstGeom>
          <a:noFill/>
          <a:ln>
            <a:noFill/>
          </a:ln>
        </p:spPr>
        <p:txBody>
          <a:bodyPr anchorCtr="0" anchor="t" bIns="45700" lIns="91425" spcFirstLastPara="1" rIns="91425" wrap="square" tIns="45700">
            <a:spAutoFit/>
          </a:bodyPr>
          <a:lstStyle/>
          <a:p>
            <a:pPr indent="-393700" lvl="0" marL="457200" rtl="0" algn="l">
              <a:lnSpc>
                <a:spcPct val="107916"/>
              </a:lnSpc>
              <a:spcBef>
                <a:spcPts val="0"/>
              </a:spcBef>
              <a:spcAft>
                <a:spcPts val="0"/>
              </a:spcAft>
              <a:buSzPts val="2600"/>
              <a:buFont typeface="Times New Roman"/>
              <a:buChar char="●"/>
            </a:pPr>
            <a:r>
              <a:rPr b="1" lang="en-US" sz="2600">
                <a:latin typeface="Times New Roman"/>
                <a:ea typeface="Times New Roman"/>
                <a:cs typeface="Times New Roman"/>
                <a:sym typeface="Times New Roman"/>
              </a:rPr>
              <a:t>Pranav Arora </a:t>
            </a:r>
            <a:r>
              <a:rPr lang="en-US" sz="2600">
                <a:latin typeface="Times New Roman"/>
                <a:ea typeface="Times New Roman"/>
                <a:cs typeface="Times New Roman"/>
                <a:sym typeface="Times New Roman"/>
              </a:rPr>
              <a:t>(2010990537)</a:t>
            </a:r>
            <a:endParaRPr b="1" sz="2600">
              <a:latin typeface="Times New Roman"/>
              <a:ea typeface="Times New Roman"/>
              <a:cs typeface="Times New Roman"/>
              <a:sym typeface="Times New Roman"/>
            </a:endParaRPr>
          </a:p>
          <a:p>
            <a:pPr indent="-393700" lvl="0" marL="457200" rtl="0" algn="l">
              <a:lnSpc>
                <a:spcPct val="107916"/>
              </a:lnSpc>
              <a:spcBef>
                <a:spcPts val="0"/>
              </a:spcBef>
              <a:spcAft>
                <a:spcPts val="0"/>
              </a:spcAft>
              <a:buSzPts val="2600"/>
              <a:buFont typeface="Times New Roman"/>
              <a:buChar char="●"/>
            </a:pPr>
            <a:r>
              <a:rPr b="1" lang="en-US" sz="2600">
                <a:latin typeface="Times New Roman"/>
                <a:ea typeface="Times New Roman"/>
                <a:cs typeface="Times New Roman"/>
                <a:sym typeface="Times New Roman"/>
              </a:rPr>
              <a:t>Vishal Kumar </a:t>
            </a:r>
            <a:r>
              <a:rPr lang="en-US" sz="2600">
                <a:latin typeface="Times New Roman"/>
                <a:ea typeface="Times New Roman"/>
                <a:cs typeface="Times New Roman"/>
                <a:sym typeface="Times New Roman"/>
              </a:rPr>
              <a:t>(2010990786)</a:t>
            </a:r>
            <a:endParaRPr sz="2600">
              <a:latin typeface="Times New Roman"/>
              <a:ea typeface="Times New Roman"/>
              <a:cs typeface="Times New Roman"/>
              <a:sym typeface="Times New Roman"/>
            </a:endParaRPr>
          </a:p>
          <a:p>
            <a:pPr indent="-393700" lvl="0" marL="457200" rtl="0" algn="l">
              <a:lnSpc>
                <a:spcPct val="107916"/>
              </a:lnSpc>
              <a:spcBef>
                <a:spcPts val="0"/>
              </a:spcBef>
              <a:spcAft>
                <a:spcPts val="0"/>
              </a:spcAft>
              <a:buSzPts val="2600"/>
              <a:buFont typeface="Times New Roman"/>
              <a:buChar char="●"/>
            </a:pPr>
            <a:r>
              <a:rPr b="1" lang="en-US" sz="2600">
                <a:latin typeface="Times New Roman"/>
                <a:ea typeface="Times New Roman"/>
                <a:cs typeface="Times New Roman"/>
                <a:sym typeface="Times New Roman"/>
              </a:rPr>
              <a:t>Saksham Kaushal </a:t>
            </a:r>
            <a:r>
              <a:rPr lang="en-US" sz="2600">
                <a:latin typeface="Times New Roman"/>
                <a:ea typeface="Times New Roman"/>
                <a:cs typeface="Times New Roman"/>
                <a:sym typeface="Times New Roman"/>
              </a:rPr>
              <a:t>(2010990625)</a:t>
            </a:r>
            <a:endParaRPr b="1" sz="2600">
              <a:latin typeface="Times New Roman"/>
              <a:ea typeface="Times New Roman"/>
              <a:cs typeface="Times New Roman"/>
              <a:sym typeface="Times New Roman"/>
            </a:endParaRPr>
          </a:p>
          <a:p>
            <a:pPr indent="-393700" lvl="0" marL="457200" rtl="0" algn="l">
              <a:lnSpc>
                <a:spcPct val="107916"/>
              </a:lnSpc>
              <a:spcBef>
                <a:spcPts val="0"/>
              </a:spcBef>
              <a:spcAft>
                <a:spcPts val="0"/>
              </a:spcAft>
              <a:buSzPts val="2600"/>
              <a:buFont typeface="Times New Roman"/>
              <a:buChar char="●"/>
            </a:pPr>
            <a:r>
              <a:rPr b="1" lang="en-US" sz="2600">
                <a:latin typeface="Times New Roman"/>
                <a:ea typeface="Times New Roman"/>
                <a:cs typeface="Times New Roman"/>
                <a:sym typeface="Times New Roman"/>
              </a:rPr>
              <a:t>Shivam Soni </a:t>
            </a:r>
            <a:r>
              <a:rPr lang="en-US" sz="2600">
                <a:latin typeface="Times New Roman"/>
                <a:ea typeface="Times New Roman"/>
                <a:cs typeface="Times New Roman"/>
                <a:sym typeface="Times New Roman"/>
              </a:rPr>
              <a:t>(2010990665)</a:t>
            </a:r>
            <a:endParaRPr b="1" sz="2600">
              <a:latin typeface="Times New Roman"/>
              <a:ea typeface="Times New Roman"/>
              <a:cs typeface="Times New Roman"/>
              <a:sym typeface="Times New Roman"/>
            </a:endParaRPr>
          </a:p>
          <a:p>
            <a:pPr indent="-393700" lvl="0" marL="457200" rtl="0" algn="l">
              <a:lnSpc>
                <a:spcPct val="107916"/>
              </a:lnSpc>
              <a:spcBef>
                <a:spcPts val="0"/>
              </a:spcBef>
              <a:spcAft>
                <a:spcPts val="0"/>
              </a:spcAft>
              <a:buSzPts val="2600"/>
              <a:buFont typeface="Times New Roman"/>
              <a:buChar char="●"/>
            </a:pPr>
            <a:r>
              <a:rPr b="1" lang="en-US" sz="2600">
                <a:latin typeface="Times New Roman"/>
                <a:ea typeface="Times New Roman"/>
                <a:cs typeface="Times New Roman"/>
                <a:sym typeface="Times New Roman"/>
              </a:rPr>
              <a:t>Paranav Mahajan </a:t>
            </a:r>
            <a:r>
              <a:rPr lang="en-US" sz="2600">
                <a:latin typeface="Times New Roman"/>
                <a:ea typeface="Times New Roman"/>
                <a:cs typeface="Times New Roman"/>
                <a:sym typeface="Times New Roman"/>
              </a:rPr>
              <a:t>(2010990514)</a:t>
            </a:r>
            <a:endParaRPr sz="3600"/>
          </a:p>
        </p:txBody>
      </p:sp>
      <p:pic>
        <p:nvPicPr>
          <p:cNvPr id="108" name="Google Shape;108;p1"/>
          <p:cNvPicPr preferRelativeResize="0"/>
          <p:nvPr/>
        </p:nvPicPr>
        <p:blipFill rotWithShape="1">
          <a:blip r:embed="rId3">
            <a:alphaModFix/>
          </a:blip>
          <a:srcRect b="0" l="0" r="0" t="0"/>
          <a:stretch/>
        </p:blipFill>
        <p:spPr>
          <a:xfrm>
            <a:off x="10921935" y="104132"/>
            <a:ext cx="1270065" cy="12700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cfccc70091_1_0"/>
          <p:cNvSpPr txBox="1"/>
          <p:nvPr>
            <p:ph type="title"/>
          </p:nvPr>
        </p:nvSpPr>
        <p:spPr>
          <a:xfrm>
            <a:off x="1172625" y="2915475"/>
            <a:ext cx="102513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5500"/>
              <a:t>Introduction</a:t>
            </a:r>
            <a:endParaRPr b="1" sz="5500"/>
          </a:p>
        </p:txBody>
      </p:sp>
      <p:sp>
        <p:nvSpPr>
          <p:cNvPr id="114" name="Google Shape;11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383540" rtl="0" algn="l">
              <a:lnSpc>
                <a:spcPct val="115833"/>
              </a:lnSpc>
              <a:spcBef>
                <a:spcPts val="0"/>
              </a:spcBef>
              <a:spcAft>
                <a:spcPts val="0"/>
              </a:spcAft>
              <a:buClr>
                <a:schemeClr val="dk1"/>
              </a:buClr>
              <a:buSzPts val="1100"/>
              <a:buFont typeface="Arial"/>
              <a:buNone/>
            </a:pPr>
            <a:r>
              <a:rPr lang="en-US" sz="3800">
                <a:latin typeface="Times New Roman"/>
                <a:ea typeface="Times New Roman"/>
                <a:cs typeface="Times New Roman"/>
                <a:sym typeface="Times New Roman"/>
              </a:rPr>
              <a:t>We made this project to make the work easier for the managing team of the airport. With this they can easily access the details of flights, details of passengers travelling, status of flights, Also it can help them Monitor the flight schedule.</a:t>
            </a:r>
            <a:endParaRPr sz="3800">
              <a:latin typeface="Times New Roman"/>
              <a:ea typeface="Times New Roman"/>
              <a:cs typeface="Times New Roman"/>
              <a:sym typeface="Times New Roman"/>
            </a:endParaRPr>
          </a:p>
          <a:p>
            <a:pPr indent="-50800" lvl="0" marL="228600" rtl="0" algn="l">
              <a:lnSpc>
                <a:spcPct val="90000"/>
              </a:lnSpc>
              <a:spcBef>
                <a:spcPts val="1600"/>
              </a:spcBef>
              <a:spcAft>
                <a:spcPts val="1600"/>
              </a:spcAft>
              <a:buClr>
                <a:schemeClr val="dk1"/>
              </a:buClr>
              <a:buSzPts val="2800"/>
              <a:buNone/>
            </a:pPr>
            <a:r>
              <a:t/>
            </a:r>
            <a:endParaRPr/>
          </a:p>
        </p:txBody>
      </p:sp>
      <p:pic>
        <p:nvPicPr>
          <p:cNvPr id="115" name="Google Shape;115;p2"/>
          <p:cNvPicPr preferRelativeResize="0"/>
          <p:nvPr/>
        </p:nvPicPr>
        <p:blipFill rotWithShape="1">
          <a:blip r:embed="rId3">
            <a:alphaModFix/>
          </a:blip>
          <a:srcRect b="0" l="0" r="0" t="0"/>
          <a:stretch/>
        </p:blipFill>
        <p:spPr>
          <a:xfrm>
            <a:off x="10921935" y="104132"/>
            <a:ext cx="1270065" cy="12700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80161"/>
              <a:buFont typeface="Calibri"/>
              <a:buNone/>
            </a:pPr>
            <a:r>
              <a:rPr lang="en-US" sz="5488"/>
              <a:t>Case study Informal Description</a:t>
            </a:r>
            <a:br>
              <a:rPr lang="en-US"/>
            </a:br>
            <a:endParaRPr/>
          </a:p>
        </p:txBody>
      </p:sp>
      <p:sp>
        <p:nvSpPr>
          <p:cNvPr id="121" name="Google Shape;1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marR="383540" rtl="0" algn="l">
              <a:lnSpc>
                <a:spcPct val="115833"/>
              </a:lnSpc>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In this system a passenger can see how many seats are available in his particular flight, the flight status, get details of seats and check if he is eligible for discounts.</a:t>
            </a:r>
            <a:endParaRPr sz="2600">
              <a:latin typeface="Times New Roman"/>
              <a:ea typeface="Times New Roman"/>
              <a:cs typeface="Times New Roman"/>
              <a:sym typeface="Times New Roman"/>
            </a:endParaRPr>
          </a:p>
          <a:p>
            <a:pPr indent="0" lvl="0" marL="0" marR="383540" rtl="0" algn="l">
              <a:lnSpc>
                <a:spcPct val="115833"/>
              </a:lnSpc>
              <a:spcBef>
                <a:spcPts val="1600"/>
              </a:spcBef>
              <a:spcAft>
                <a:spcPts val="0"/>
              </a:spcAft>
              <a:buClr>
                <a:schemeClr val="dk1"/>
              </a:buClr>
              <a:buSzPts val="1100"/>
              <a:buFont typeface="Arial"/>
              <a:buNone/>
            </a:pPr>
            <a:r>
              <a:rPr lang="en-US" sz="2600">
                <a:latin typeface="Times New Roman"/>
                <a:ea typeface="Times New Roman"/>
                <a:cs typeface="Times New Roman"/>
                <a:sym typeface="Times New Roman"/>
              </a:rPr>
              <a:t>If an employee travels, he/she is also eligible for employee discounts</a:t>
            </a:r>
            <a:endParaRPr sz="2200">
              <a:latin typeface="Courier New"/>
              <a:ea typeface="Courier New"/>
              <a:cs typeface="Courier New"/>
              <a:sym typeface="Courier New"/>
            </a:endParaRPr>
          </a:p>
          <a:p>
            <a:pPr indent="0" lvl="0" marL="177800" rtl="0" algn="l">
              <a:lnSpc>
                <a:spcPct val="90000"/>
              </a:lnSpc>
              <a:spcBef>
                <a:spcPts val="1600"/>
              </a:spcBef>
              <a:spcAft>
                <a:spcPts val="1600"/>
              </a:spcAft>
              <a:buClr>
                <a:schemeClr val="dk1"/>
              </a:buClr>
              <a:buSzPts val="2800"/>
              <a:buNone/>
            </a:pPr>
            <a:r>
              <a:t/>
            </a:r>
            <a:endParaRPr sz="3800"/>
          </a:p>
        </p:txBody>
      </p:sp>
      <p:pic>
        <p:nvPicPr>
          <p:cNvPr id="122" name="Google Shape;122;p3"/>
          <p:cNvPicPr preferRelativeResize="0"/>
          <p:nvPr/>
        </p:nvPicPr>
        <p:blipFill rotWithShape="1">
          <a:blip r:embed="rId3">
            <a:alphaModFix/>
          </a:blip>
          <a:srcRect b="0" l="0" r="0" t="0"/>
          <a:stretch/>
        </p:blipFill>
        <p:spPr>
          <a:xfrm>
            <a:off x="10921935" y="104132"/>
            <a:ext cx="1270065" cy="12700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71480"/>
              <a:buFont typeface="Calibri"/>
              <a:buNone/>
            </a:pPr>
            <a:r>
              <a:rPr b="1" lang="en-US" sz="6155"/>
              <a:t> TABLES</a:t>
            </a:r>
            <a:br>
              <a:rPr lang="en-US"/>
            </a:br>
            <a:endParaRPr/>
          </a:p>
        </p:txBody>
      </p:sp>
      <p:sp>
        <p:nvSpPr>
          <p:cNvPr id="128" name="Google Shape;128;p4"/>
          <p:cNvSpPr txBox="1"/>
          <p:nvPr>
            <p:ph idx="1" type="body"/>
          </p:nvPr>
        </p:nvSpPr>
        <p:spPr>
          <a:xfrm>
            <a:off x="838200" y="1825625"/>
            <a:ext cx="5181600" cy="4898400"/>
          </a:xfrm>
          <a:prstGeom prst="rect">
            <a:avLst/>
          </a:prstGeom>
          <a:noFill/>
          <a:ln>
            <a:noFill/>
          </a:ln>
        </p:spPr>
        <p:txBody>
          <a:bodyPr anchorCtr="0" anchor="t" bIns="45700" lIns="91425" spcFirstLastPara="1" rIns="91425" wrap="square" tIns="45700">
            <a:spAutoFit/>
          </a:bodyPr>
          <a:lstStyle/>
          <a:p>
            <a:pPr indent="-406400" lvl="0" marL="457200" rtl="0" algn="l">
              <a:lnSpc>
                <a:spcPct val="150000"/>
              </a:lnSpc>
              <a:spcBef>
                <a:spcPts val="0"/>
              </a:spcBef>
              <a:spcAft>
                <a:spcPts val="0"/>
              </a:spcAft>
              <a:buSzPts val="2800"/>
              <a:buChar char="●"/>
            </a:pPr>
            <a:r>
              <a:rPr lang="en-US"/>
              <a:t>AIRLINE</a:t>
            </a:r>
            <a:endParaRPr/>
          </a:p>
          <a:p>
            <a:pPr indent="-406400" lvl="0" marL="457200" rtl="0" algn="l">
              <a:lnSpc>
                <a:spcPct val="150000"/>
              </a:lnSpc>
              <a:spcBef>
                <a:spcPts val="0"/>
              </a:spcBef>
              <a:spcAft>
                <a:spcPts val="0"/>
              </a:spcAft>
              <a:buSzPts val="2800"/>
              <a:buChar char="●"/>
            </a:pPr>
            <a:r>
              <a:rPr lang="en-US"/>
              <a:t>AIRPORT</a:t>
            </a:r>
            <a:endParaRPr/>
          </a:p>
          <a:p>
            <a:pPr indent="-406400" lvl="0" marL="457200" rtl="0" algn="l">
              <a:lnSpc>
                <a:spcPct val="150000"/>
              </a:lnSpc>
              <a:spcBef>
                <a:spcPts val="0"/>
              </a:spcBef>
              <a:spcAft>
                <a:spcPts val="0"/>
              </a:spcAft>
              <a:buSzPts val="2800"/>
              <a:buChar char="●"/>
            </a:pPr>
            <a:r>
              <a:rPr lang="en-US"/>
              <a:t>CABIN_DATA</a:t>
            </a:r>
            <a:endParaRPr/>
          </a:p>
          <a:p>
            <a:pPr indent="-406400" lvl="0" marL="457200" rtl="0" algn="l">
              <a:lnSpc>
                <a:spcPct val="150000"/>
              </a:lnSpc>
              <a:spcBef>
                <a:spcPts val="0"/>
              </a:spcBef>
              <a:spcAft>
                <a:spcPts val="0"/>
              </a:spcAft>
              <a:buSzPts val="2800"/>
              <a:buChar char="●"/>
            </a:pPr>
            <a:r>
              <a:rPr lang="en-US"/>
              <a:t>CANCEL_BOOKING</a:t>
            </a:r>
            <a:endParaRPr/>
          </a:p>
          <a:p>
            <a:pPr indent="-406400" lvl="0" marL="457200" rtl="0" algn="l">
              <a:lnSpc>
                <a:spcPct val="150000"/>
              </a:lnSpc>
              <a:spcBef>
                <a:spcPts val="0"/>
              </a:spcBef>
              <a:spcAft>
                <a:spcPts val="0"/>
              </a:spcAft>
              <a:buSzPts val="2800"/>
              <a:buChar char="●"/>
            </a:pPr>
            <a:r>
              <a:rPr lang="en-US"/>
              <a:t>CITY</a:t>
            </a:r>
            <a:endParaRPr/>
          </a:p>
          <a:p>
            <a:pPr indent="-406400" lvl="0" marL="457200" rtl="0" algn="l">
              <a:lnSpc>
                <a:spcPct val="150000"/>
              </a:lnSpc>
              <a:spcBef>
                <a:spcPts val="0"/>
              </a:spcBef>
              <a:spcAft>
                <a:spcPts val="0"/>
              </a:spcAft>
              <a:buSzPts val="2800"/>
              <a:buChar char="●"/>
            </a:pPr>
            <a:r>
              <a:rPr lang="en-US"/>
              <a:t>DEPARTMENT_DETAILS</a:t>
            </a:r>
            <a:endParaRPr/>
          </a:p>
          <a:p>
            <a:pPr indent="-406400" lvl="0" marL="457200" rtl="0" algn="l">
              <a:lnSpc>
                <a:spcPct val="150000"/>
              </a:lnSpc>
              <a:spcBef>
                <a:spcPts val="0"/>
              </a:spcBef>
              <a:spcAft>
                <a:spcPts val="0"/>
              </a:spcAft>
              <a:buSzPts val="2800"/>
              <a:buChar char="●"/>
            </a:pPr>
            <a:r>
              <a:rPr lang="en-US"/>
              <a:t>DOCKED_AIRLINE</a:t>
            </a:r>
            <a:endParaRPr/>
          </a:p>
          <a:p>
            <a:pPr indent="-50800" lvl="0" marL="228600" rtl="0" algn="l">
              <a:lnSpc>
                <a:spcPct val="70000"/>
              </a:lnSpc>
              <a:spcBef>
                <a:spcPts val="1600"/>
              </a:spcBef>
              <a:spcAft>
                <a:spcPts val="1600"/>
              </a:spcAft>
              <a:buClr>
                <a:schemeClr val="dk1"/>
              </a:buClr>
              <a:buSzPts val="700"/>
              <a:buNone/>
            </a:pPr>
            <a:r>
              <a:t/>
            </a:r>
            <a:endParaRPr sz="700"/>
          </a:p>
        </p:txBody>
      </p:sp>
      <p:pic>
        <p:nvPicPr>
          <p:cNvPr id="129" name="Google Shape;129;p4"/>
          <p:cNvPicPr preferRelativeResize="0"/>
          <p:nvPr/>
        </p:nvPicPr>
        <p:blipFill rotWithShape="1">
          <a:blip r:embed="rId3">
            <a:alphaModFix/>
          </a:blip>
          <a:srcRect b="0" l="0" r="0" t="0"/>
          <a:stretch/>
        </p:blipFill>
        <p:spPr>
          <a:xfrm>
            <a:off x="10921935" y="104132"/>
            <a:ext cx="1270065" cy="1270065"/>
          </a:xfrm>
          <a:prstGeom prst="rect">
            <a:avLst/>
          </a:prstGeom>
          <a:noFill/>
          <a:ln>
            <a:noFill/>
          </a:ln>
        </p:spPr>
      </p:pic>
      <p:sp>
        <p:nvSpPr>
          <p:cNvPr id="130" name="Google Shape;130;p4"/>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fontScale="92500" lnSpcReduction="20000"/>
          </a:bodyPr>
          <a:lstStyle/>
          <a:p>
            <a:pPr indent="-393065" lvl="0" marL="457200" rtl="0" algn="l">
              <a:lnSpc>
                <a:spcPct val="150000"/>
              </a:lnSpc>
              <a:spcBef>
                <a:spcPts val="0"/>
              </a:spcBef>
              <a:spcAft>
                <a:spcPts val="0"/>
              </a:spcAft>
              <a:buSzPct val="164705"/>
              <a:buChar char="●"/>
            </a:pPr>
            <a:r>
              <a:rPr lang="en-US"/>
              <a:t>EMPLOYEE</a:t>
            </a:r>
            <a:endParaRPr/>
          </a:p>
          <a:p>
            <a:pPr indent="-393065" lvl="0" marL="457200" rtl="0" algn="l">
              <a:lnSpc>
                <a:spcPct val="150000"/>
              </a:lnSpc>
              <a:spcBef>
                <a:spcPts val="0"/>
              </a:spcBef>
              <a:spcAft>
                <a:spcPts val="0"/>
              </a:spcAft>
              <a:buSzPct val="164705"/>
              <a:buChar char="●"/>
            </a:pPr>
            <a:r>
              <a:rPr lang="en-US"/>
              <a:t>EMPLOYEE DETAIL</a:t>
            </a:r>
            <a:endParaRPr/>
          </a:p>
          <a:p>
            <a:pPr indent="-393065" lvl="0" marL="457200" rtl="0" algn="l">
              <a:lnSpc>
                <a:spcPct val="150000"/>
              </a:lnSpc>
              <a:spcBef>
                <a:spcPts val="0"/>
              </a:spcBef>
              <a:spcAft>
                <a:spcPts val="0"/>
              </a:spcAft>
              <a:buSzPct val="164705"/>
              <a:buChar char="●"/>
            </a:pPr>
            <a:r>
              <a:rPr lang="en-US"/>
              <a:t>FLIGHT_DATA</a:t>
            </a:r>
            <a:endParaRPr/>
          </a:p>
          <a:p>
            <a:pPr indent="-393065" lvl="0" marL="457200" rtl="0" algn="l">
              <a:lnSpc>
                <a:spcPct val="150000"/>
              </a:lnSpc>
              <a:spcBef>
                <a:spcPts val="0"/>
              </a:spcBef>
              <a:spcAft>
                <a:spcPts val="0"/>
              </a:spcAft>
              <a:buSzPct val="164705"/>
              <a:buChar char="●"/>
            </a:pPr>
            <a:r>
              <a:rPr lang="en-US"/>
              <a:t>PASSENGER_DATA</a:t>
            </a:r>
            <a:endParaRPr/>
          </a:p>
          <a:p>
            <a:pPr indent="-393065" lvl="0" marL="457200" rtl="0" algn="l">
              <a:lnSpc>
                <a:spcPct val="150000"/>
              </a:lnSpc>
              <a:spcBef>
                <a:spcPts val="0"/>
              </a:spcBef>
              <a:spcAft>
                <a:spcPts val="0"/>
              </a:spcAft>
              <a:buSzPct val="164705"/>
              <a:buChar char="●"/>
            </a:pPr>
            <a:r>
              <a:rPr lang="en-US"/>
              <a:t>PASSENGER_DETAILS</a:t>
            </a:r>
            <a:endParaRPr/>
          </a:p>
          <a:p>
            <a:pPr indent="-393065" lvl="0" marL="457200" rtl="0" algn="l">
              <a:lnSpc>
                <a:spcPct val="150000"/>
              </a:lnSpc>
              <a:spcBef>
                <a:spcPts val="0"/>
              </a:spcBef>
              <a:spcAft>
                <a:spcPts val="0"/>
              </a:spcAft>
              <a:buSzPct val="164705"/>
              <a:buChar char="●"/>
            </a:pPr>
            <a:r>
              <a:rPr lang="en-US"/>
              <a:t>TICKET</a:t>
            </a:r>
            <a:endParaRPr/>
          </a:p>
          <a:p>
            <a:pPr indent="-393065" lvl="0" marL="457200" rtl="0" algn="l">
              <a:lnSpc>
                <a:spcPct val="150000"/>
              </a:lnSpc>
              <a:spcBef>
                <a:spcPts val="0"/>
              </a:spcBef>
              <a:spcAft>
                <a:spcPts val="0"/>
              </a:spcAft>
              <a:buSzPct val="164705"/>
              <a:buChar char="●"/>
            </a:pPr>
            <a:r>
              <a:rPr lang="en-US"/>
              <a:t>TICKET_DATA</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882638" y="104125"/>
            <a:ext cx="3932100" cy="97890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chemeClr val="dk1"/>
              </a:buClr>
              <a:buSzPts val="4400"/>
              <a:buFont typeface="Calibri"/>
              <a:buNone/>
            </a:pPr>
            <a:r>
              <a:rPr b="1" lang="en-US"/>
              <a:t>Case Study Logical Model </a:t>
            </a:r>
            <a:endParaRPr b="1"/>
          </a:p>
        </p:txBody>
      </p:sp>
      <p:pic>
        <p:nvPicPr>
          <p:cNvPr id="136" name="Google Shape;136;p5"/>
          <p:cNvPicPr preferRelativeResize="0"/>
          <p:nvPr/>
        </p:nvPicPr>
        <p:blipFill rotWithShape="1">
          <a:blip r:embed="rId3">
            <a:alphaModFix/>
          </a:blip>
          <a:srcRect b="0" l="0" r="0" t="0"/>
          <a:stretch/>
        </p:blipFill>
        <p:spPr>
          <a:xfrm>
            <a:off x="11213100" y="104127"/>
            <a:ext cx="978900" cy="978900"/>
          </a:xfrm>
          <a:prstGeom prst="rect">
            <a:avLst/>
          </a:prstGeom>
          <a:noFill/>
          <a:ln>
            <a:noFill/>
          </a:ln>
        </p:spPr>
      </p:pic>
      <p:pic>
        <p:nvPicPr>
          <p:cNvPr id="137" name="Google Shape;137;p5"/>
          <p:cNvPicPr preferRelativeResize="0"/>
          <p:nvPr/>
        </p:nvPicPr>
        <p:blipFill>
          <a:blip r:embed="rId4">
            <a:alphaModFix/>
          </a:blip>
          <a:stretch>
            <a:fillRect/>
          </a:stretch>
        </p:blipFill>
        <p:spPr>
          <a:xfrm>
            <a:off x="138125" y="1083025"/>
            <a:ext cx="11977674" cy="577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838200" y="365125"/>
            <a:ext cx="10515600" cy="6048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dk1"/>
              </a:buClr>
              <a:buSzPts val="4400"/>
              <a:buFont typeface="Calibri"/>
              <a:buNone/>
            </a:pPr>
            <a:r>
              <a:rPr b="1" lang="en-US"/>
              <a:t>Case Study Physical Model </a:t>
            </a:r>
            <a:endParaRPr b="1"/>
          </a:p>
        </p:txBody>
      </p:sp>
      <p:pic>
        <p:nvPicPr>
          <p:cNvPr id="143" name="Google Shape;143;p6"/>
          <p:cNvPicPr preferRelativeResize="0"/>
          <p:nvPr/>
        </p:nvPicPr>
        <p:blipFill rotWithShape="1">
          <a:blip r:embed="rId3">
            <a:alphaModFix/>
          </a:blip>
          <a:srcRect b="0" l="0" r="0" t="0"/>
          <a:stretch/>
        </p:blipFill>
        <p:spPr>
          <a:xfrm>
            <a:off x="11144250" y="104126"/>
            <a:ext cx="1047750" cy="1047750"/>
          </a:xfrm>
          <a:prstGeom prst="rect">
            <a:avLst/>
          </a:prstGeom>
          <a:noFill/>
          <a:ln>
            <a:noFill/>
          </a:ln>
        </p:spPr>
      </p:pic>
      <p:sp>
        <p:nvSpPr>
          <p:cNvPr id="144" name="Google Shape;144;p6"/>
          <p:cNvSpPr txBox="1"/>
          <p:nvPr>
            <p:ph idx="1" type="body"/>
          </p:nvPr>
        </p:nvSpPr>
        <p:spPr>
          <a:xfrm>
            <a:off x="838200" y="1151875"/>
            <a:ext cx="5181600" cy="5452200"/>
          </a:xfrm>
          <a:prstGeom prst="rect">
            <a:avLst/>
          </a:prstGeom>
          <a:solidFill>
            <a:schemeClr val="accent5"/>
          </a:solidFill>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b="1" lang="en-US" sz="1300">
                <a:solidFill>
                  <a:srgbClr val="F92672"/>
                </a:solidFill>
              </a:rPr>
              <a:t>CREATE</a:t>
            </a:r>
            <a:r>
              <a:rPr b="1" lang="en-US" sz="1300">
                <a:solidFill>
                  <a:srgbClr val="F8F8F2"/>
                </a:solidFill>
              </a:rPr>
              <a:t> </a:t>
            </a:r>
            <a:r>
              <a:rPr b="1" lang="en-US" sz="1300">
                <a:solidFill>
                  <a:srgbClr val="F92672"/>
                </a:solidFill>
              </a:rPr>
              <a:t>table</a:t>
            </a:r>
            <a:r>
              <a:rPr b="1" lang="en-US" sz="1300">
                <a:solidFill>
                  <a:srgbClr val="F8F8F2"/>
                </a:solidFill>
              </a:rPr>
              <a:t> </a:t>
            </a:r>
            <a:r>
              <a:rPr b="1" lang="en-US" sz="1300">
                <a:solidFill>
                  <a:srgbClr val="E6DB74"/>
                </a:solidFill>
              </a:rPr>
              <a:t>"CITY"</a:t>
            </a:r>
            <a:r>
              <a:rPr b="1" lang="en-US" sz="1300">
                <a:solidFill>
                  <a:srgbClr val="F8F8F2"/>
                </a:solidFill>
              </a:rPr>
              <a:t> (</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"CITY_CODE"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9</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"CITY_NAME"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20</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"STATE"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25</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"COUNTRY"</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30</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F92672"/>
                </a:solidFill>
              </a:rPr>
              <a:t>constraint</a:t>
            </a:r>
            <a:r>
              <a:rPr b="1" lang="en-US" sz="1300">
                <a:solidFill>
                  <a:srgbClr val="F8F8F2"/>
                </a:solidFill>
              </a:rPr>
              <a:t>  </a:t>
            </a:r>
            <a:r>
              <a:rPr b="1" lang="en-US" sz="1300">
                <a:solidFill>
                  <a:srgbClr val="E6DB74"/>
                </a:solidFill>
              </a:rPr>
              <a:t>"CITY_PK"</a:t>
            </a:r>
            <a:r>
              <a:rPr b="1" lang="en-US" sz="1300">
                <a:solidFill>
                  <a:srgbClr val="F8F8F2"/>
                </a:solidFill>
              </a:rPr>
              <a:t> </a:t>
            </a:r>
            <a:r>
              <a:rPr b="1" lang="en-US" sz="1300">
                <a:solidFill>
                  <a:srgbClr val="F92672"/>
                </a:solidFill>
              </a:rPr>
              <a:t>primary</a:t>
            </a:r>
            <a:r>
              <a:rPr b="1" lang="en-US" sz="1300">
                <a:solidFill>
                  <a:srgbClr val="F8F8F2"/>
                </a:solidFill>
              </a:rPr>
              <a:t> </a:t>
            </a:r>
            <a:r>
              <a:rPr b="1" lang="en-US" sz="1300">
                <a:solidFill>
                  <a:srgbClr val="F92672"/>
                </a:solidFill>
              </a:rPr>
              <a:t>key</a:t>
            </a:r>
            <a:r>
              <a:rPr b="1" lang="en-US" sz="1300">
                <a:solidFill>
                  <a:srgbClr val="F8F8F2"/>
                </a:solidFill>
              </a:rPr>
              <a:t> (</a:t>
            </a:r>
            <a:r>
              <a:rPr b="1" lang="en-US" sz="1300">
                <a:solidFill>
                  <a:srgbClr val="E6DB74"/>
                </a:solidFill>
              </a:rPr>
              <a:t>"CITY_CODE"</a:t>
            </a:r>
            <a:r>
              <a:rPr b="1" lang="en-US" sz="1300">
                <a:solidFill>
                  <a:srgbClr val="F8F8F2"/>
                </a:solidFill>
              </a:rPr>
              <a:t>));  </a:t>
            </a:r>
            <a:endParaRPr b="1" sz="1300">
              <a:solidFill>
                <a:srgbClr val="F8F8F2"/>
              </a:solidFill>
            </a:endParaRPr>
          </a:p>
          <a:p>
            <a:pPr indent="0" lvl="0" marL="0" rtl="0" algn="l">
              <a:lnSpc>
                <a:spcPct val="135714"/>
              </a:lnSpc>
              <a:spcBef>
                <a:spcPts val="0"/>
              </a:spcBef>
              <a:spcAft>
                <a:spcPts val="0"/>
              </a:spcAft>
              <a:buNone/>
            </a:pPr>
            <a:r>
              <a:t/>
            </a:r>
            <a:endParaRPr b="1" sz="1300">
              <a:solidFill>
                <a:srgbClr val="F8F8F2"/>
              </a:solidFill>
            </a:endParaRPr>
          </a:p>
          <a:p>
            <a:pPr indent="0" lvl="0" marL="0" rtl="0" algn="l">
              <a:lnSpc>
                <a:spcPct val="135714"/>
              </a:lnSpc>
              <a:spcBef>
                <a:spcPts val="0"/>
              </a:spcBef>
              <a:spcAft>
                <a:spcPts val="0"/>
              </a:spcAft>
              <a:buNone/>
            </a:pPr>
            <a:r>
              <a:rPr b="1" lang="en-US" sz="1300">
                <a:solidFill>
                  <a:srgbClr val="F92672"/>
                </a:solidFill>
              </a:rPr>
              <a:t>CREATE</a:t>
            </a:r>
            <a:r>
              <a:rPr b="1" lang="en-US" sz="1300">
                <a:solidFill>
                  <a:srgbClr val="F8F8F2"/>
                </a:solidFill>
              </a:rPr>
              <a:t> </a:t>
            </a:r>
            <a:r>
              <a:rPr b="1" lang="en-US" sz="1300">
                <a:solidFill>
                  <a:srgbClr val="F92672"/>
                </a:solidFill>
              </a:rPr>
              <a:t>table</a:t>
            </a:r>
            <a:r>
              <a:rPr b="1" lang="en-US" sz="1300">
                <a:solidFill>
                  <a:srgbClr val="F8F8F2"/>
                </a:solidFill>
              </a:rPr>
              <a:t> </a:t>
            </a:r>
            <a:r>
              <a:rPr b="1" lang="en-US" sz="1300">
                <a:solidFill>
                  <a:srgbClr val="E6DB74"/>
                </a:solidFill>
              </a:rPr>
              <a:t>"AIRPORT"</a:t>
            </a:r>
            <a:r>
              <a:rPr b="1" lang="en-US" sz="1300">
                <a:solidFill>
                  <a:srgbClr val="F8F8F2"/>
                </a:solidFill>
              </a:rPr>
              <a:t> (</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"AIRPORT_CODE"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9</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"CITY_CODE"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9</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"AIRPORT_NAME"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50</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F92672"/>
                </a:solidFill>
              </a:rPr>
              <a:t>constraint</a:t>
            </a:r>
            <a:r>
              <a:rPr b="1" lang="en-US" sz="1300">
                <a:solidFill>
                  <a:srgbClr val="F8F8F2"/>
                </a:solidFill>
              </a:rPr>
              <a:t>  </a:t>
            </a:r>
            <a:r>
              <a:rPr b="1" lang="en-US" sz="1300">
                <a:solidFill>
                  <a:srgbClr val="E6DB74"/>
                </a:solidFill>
              </a:rPr>
              <a:t>"AIRPORT_PK"</a:t>
            </a:r>
            <a:r>
              <a:rPr b="1" lang="en-US" sz="1300">
                <a:solidFill>
                  <a:srgbClr val="F8F8F2"/>
                </a:solidFill>
              </a:rPr>
              <a:t> </a:t>
            </a:r>
            <a:r>
              <a:rPr b="1" lang="en-US" sz="1300">
                <a:solidFill>
                  <a:srgbClr val="F92672"/>
                </a:solidFill>
              </a:rPr>
              <a:t>primary</a:t>
            </a:r>
            <a:r>
              <a:rPr b="1" lang="en-US" sz="1300">
                <a:solidFill>
                  <a:srgbClr val="F8F8F2"/>
                </a:solidFill>
              </a:rPr>
              <a:t> </a:t>
            </a:r>
            <a:r>
              <a:rPr b="1" lang="en-US" sz="1300">
                <a:solidFill>
                  <a:srgbClr val="F92672"/>
                </a:solidFill>
              </a:rPr>
              <a:t>key</a:t>
            </a:r>
            <a:r>
              <a:rPr b="1" lang="en-US" sz="1300">
                <a:solidFill>
                  <a:srgbClr val="F8F8F2"/>
                </a:solidFill>
              </a:rPr>
              <a:t> (</a:t>
            </a:r>
            <a:r>
              <a:rPr b="1" lang="en-US" sz="1300">
                <a:solidFill>
                  <a:srgbClr val="E6DB74"/>
                </a:solidFill>
              </a:rPr>
              <a:t>"AIRPORT_CODE"</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t/>
            </a:r>
            <a:endParaRPr b="1" sz="1300">
              <a:solidFill>
                <a:srgbClr val="F92672"/>
              </a:solidFill>
            </a:endParaRPr>
          </a:p>
          <a:p>
            <a:pPr indent="0" lvl="0" marL="0" rtl="0" algn="l">
              <a:lnSpc>
                <a:spcPct val="135714"/>
              </a:lnSpc>
              <a:spcBef>
                <a:spcPts val="0"/>
              </a:spcBef>
              <a:spcAft>
                <a:spcPts val="0"/>
              </a:spcAft>
              <a:buNone/>
            </a:pPr>
            <a:r>
              <a:rPr b="1" lang="en-US" sz="1300">
                <a:solidFill>
                  <a:srgbClr val="F92672"/>
                </a:solidFill>
              </a:rPr>
              <a:t>CREATE</a:t>
            </a:r>
            <a:r>
              <a:rPr b="1" lang="en-US" sz="1300">
                <a:solidFill>
                  <a:srgbClr val="F8F8F2"/>
                </a:solidFill>
              </a:rPr>
              <a:t> </a:t>
            </a:r>
            <a:r>
              <a:rPr b="1" lang="en-US" sz="1300">
                <a:solidFill>
                  <a:srgbClr val="F92672"/>
                </a:solidFill>
              </a:rPr>
              <a:t>table</a:t>
            </a:r>
            <a:r>
              <a:rPr b="1" lang="en-US" sz="1300">
                <a:solidFill>
                  <a:srgbClr val="F8F8F2"/>
                </a:solidFill>
              </a:rPr>
              <a:t> </a:t>
            </a:r>
            <a:r>
              <a:rPr b="1" lang="en-US" sz="1300">
                <a:solidFill>
                  <a:srgbClr val="E6DB74"/>
                </a:solidFill>
              </a:rPr>
              <a:t>"TICKET"</a:t>
            </a:r>
            <a:r>
              <a:rPr b="1" lang="en-US" sz="1300">
                <a:solidFill>
                  <a:srgbClr val="F8F8F2"/>
                </a:solidFill>
              </a:rPr>
              <a:t> (</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"TICKET_NUMBER"</a:t>
            </a:r>
            <a:r>
              <a:rPr b="1" lang="en-US" sz="1300">
                <a:solidFill>
                  <a:srgbClr val="F8F8F2"/>
                </a:solidFill>
              </a:rPr>
              <a:t> </a:t>
            </a:r>
            <a:r>
              <a:rPr b="1" i="1" lang="en-US" sz="1300">
                <a:solidFill>
                  <a:srgbClr val="66D9EF"/>
                </a:solidFill>
              </a:rPr>
              <a:t>NUMBER</a:t>
            </a:r>
            <a:r>
              <a:rPr b="1" lang="en-US" sz="1300">
                <a:solidFill>
                  <a:srgbClr val="F8F8F2"/>
                </a:solidFill>
              </a:rPr>
              <a:t>(</a:t>
            </a:r>
            <a:r>
              <a:rPr b="1" lang="en-US" sz="1300">
                <a:solidFill>
                  <a:srgbClr val="AE81FF"/>
                </a:solidFill>
              </a:rPr>
              <a:t>10</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"FLIGHT_CODE"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10</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"PASSENGER_ID"</a:t>
            </a:r>
            <a:r>
              <a:rPr b="1" lang="en-US" sz="1300">
                <a:solidFill>
                  <a:srgbClr val="F8F8F2"/>
                </a:solidFill>
              </a:rPr>
              <a:t>  </a:t>
            </a:r>
            <a:r>
              <a:rPr b="1" i="1" lang="en-US" sz="1300">
                <a:solidFill>
                  <a:srgbClr val="66D9EF"/>
                </a:solidFill>
              </a:rPr>
              <a:t>NUMBER</a:t>
            </a:r>
            <a:r>
              <a:rPr b="1" lang="en-US" sz="1300">
                <a:solidFill>
                  <a:srgbClr val="F8F8F2"/>
                </a:solidFill>
              </a:rPr>
              <a:t>(</a:t>
            </a:r>
            <a:r>
              <a:rPr b="1" lang="en-US" sz="1300">
                <a:solidFill>
                  <a:srgbClr val="AE81FF"/>
                </a:solidFill>
              </a:rPr>
              <a:t>3</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"SEAT_NUM"</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4</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F92672"/>
                </a:solidFill>
              </a:rPr>
              <a:t>constraint</a:t>
            </a:r>
            <a:r>
              <a:rPr b="1" lang="en-US" sz="1300">
                <a:solidFill>
                  <a:srgbClr val="F8F8F2"/>
                </a:solidFill>
              </a:rPr>
              <a:t>  </a:t>
            </a:r>
            <a:r>
              <a:rPr b="1" lang="en-US" sz="1300">
                <a:solidFill>
                  <a:srgbClr val="E6DB74"/>
                </a:solidFill>
              </a:rPr>
              <a:t>"TICKET_PK"</a:t>
            </a:r>
            <a:r>
              <a:rPr b="1" lang="en-US" sz="1300">
                <a:solidFill>
                  <a:srgbClr val="F8F8F2"/>
                </a:solidFill>
              </a:rPr>
              <a:t> </a:t>
            </a:r>
            <a:r>
              <a:rPr b="1" lang="en-US" sz="1300">
                <a:solidFill>
                  <a:srgbClr val="F92672"/>
                </a:solidFill>
              </a:rPr>
              <a:t>primary</a:t>
            </a:r>
            <a:r>
              <a:rPr b="1" lang="en-US" sz="1300">
                <a:solidFill>
                  <a:srgbClr val="F8F8F2"/>
                </a:solidFill>
              </a:rPr>
              <a:t> </a:t>
            </a:r>
            <a:r>
              <a:rPr b="1" lang="en-US" sz="1300">
                <a:solidFill>
                  <a:srgbClr val="F92672"/>
                </a:solidFill>
              </a:rPr>
              <a:t>key</a:t>
            </a:r>
            <a:r>
              <a:rPr b="1" lang="en-US" sz="1300">
                <a:solidFill>
                  <a:srgbClr val="F8F8F2"/>
                </a:solidFill>
              </a:rPr>
              <a:t> (</a:t>
            </a:r>
            <a:r>
              <a:rPr b="1" lang="en-US" sz="1300">
                <a:solidFill>
                  <a:srgbClr val="E6DB74"/>
                </a:solidFill>
              </a:rPr>
              <a:t>"TICKET_NUMBER"</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t/>
            </a:r>
            <a:endParaRPr b="1" sz="1300">
              <a:solidFill>
                <a:srgbClr val="F8F8F2"/>
              </a:solidFill>
            </a:endParaRPr>
          </a:p>
        </p:txBody>
      </p:sp>
      <p:sp>
        <p:nvSpPr>
          <p:cNvPr id="145" name="Google Shape;145;p6"/>
          <p:cNvSpPr txBox="1"/>
          <p:nvPr>
            <p:ph idx="2" type="body"/>
          </p:nvPr>
        </p:nvSpPr>
        <p:spPr>
          <a:xfrm>
            <a:off x="6172200" y="1374200"/>
            <a:ext cx="5181600" cy="4908900"/>
          </a:xfrm>
          <a:prstGeom prst="rect">
            <a:avLst/>
          </a:prstGeom>
          <a:solidFill>
            <a:schemeClr val="accent5"/>
          </a:solidFill>
        </p:spPr>
        <p:txBody>
          <a:bodyPr anchorCtr="0" anchor="t" bIns="45700" lIns="91425" spcFirstLastPara="1" rIns="91425" wrap="square" tIns="45700">
            <a:spAutoFit/>
          </a:bodyPr>
          <a:lstStyle/>
          <a:p>
            <a:pPr indent="0" lvl="0" marL="0" rtl="0" algn="l">
              <a:lnSpc>
                <a:spcPct val="135714"/>
              </a:lnSpc>
              <a:spcBef>
                <a:spcPts val="0"/>
              </a:spcBef>
              <a:spcAft>
                <a:spcPts val="0"/>
              </a:spcAft>
              <a:buNone/>
            </a:pPr>
            <a:r>
              <a:rPr b="1" lang="en-US" sz="1300">
                <a:solidFill>
                  <a:srgbClr val="F92672"/>
                </a:solidFill>
              </a:rPr>
              <a:t>CREATE</a:t>
            </a:r>
            <a:r>
              <a:rPr b="1" lang="en-US" sz="1300">
                <a:solidFill>
                  <a:srgbClr val="F8F8F2"/>
                </a:solidFill>
              </a:rPr>
              <a:t> </a:t>
            </a:r>
            <a:r>
              <a:rPr b="1" lang="en-US" sz="1300">
                <a:solidFill>
                  <a:srgbClr val="F92672"/>
                </a:solidFill>
              </a:rPr>
              <a:t>table</a:t>
            </a:r>
            <a:r>
              <a:rPr b="1" lang="en-US" sz="1300">
                <a:solidFill>
                  <a:srgbClr val="F8F8F2"/>
                </a:solidFill>
              </a:rPr>
              <a:t> </a:t>
            </a:r>
            <a:r>
              <a:rPr b="1" lang="en-US" sz="1300">
                <a:solidFill>
                  <a:srgbClr val="E6DB74"/>
                </a:solidFill>
              </a:rPr>
              <a:t>"AIRLINE"</a:t>
            </a:r>
            <a:r>
              <a:rPr b="1" lang="en-US" sz="1300">
                <a:solidFill>
                  <a:srgbClr val="F8F8F2"/>
                </a:solidFill>
              </a:rPr>
              <a:t> (</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"AIRLINE_ID"</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3</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"AIRLINE_CODE"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3</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"AIRLINE_NAME"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50</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F92672"/>
                </a:solidFill>
              </a:rPr>
              <a:t>constraint</a:t>
            </a:r>
            <a:r>
              <a:rPr b="1" lang="en-US" sz="1300">
                <a:solidFill>
                  <a:srgbClr val="F8F8F2"/>
                </a:solidFill>
              </a:rPr>
              <a:t>  </a:t>
            </a:r>
            <a:r>
              <a:rPr b="1" lang="en-US" sz="1300">
                <a:solidFill>
                  <a:srgbClr val="E6DB74"/>
                </a:solidFill>
              </a:rPr>
              <a:t>"AIRLINE_PK"</a:t>
            </a:r>
            <a:r>
              <a:rPr b="1" lang="en-US" sz="1300">
                <a:solidFill>
                  <a:srgbClr val="F8F8F2"/>
                </a:solidFill>
              </a:rPr>
              <a:t> </a:t>
            </a:r>
            <a:r>
              <a:rPr b="1" lang="en-US" sz="1300">
                <a:solidFill>
                  <a:srgbClr val="F92672"/>
                </a:solidFill>
              </a:rPr>
              <a:t>primary</a:t>
            </a:r>
            <a:r>
              <a:rPr b="1" lang="en-US" sz="1300">
                <a:solidFill>
                  <a:srgbClr val="F8F8F2"/>
                </a:solidFill>
              </a:rPr>
              <a:t> </a:t>
            </a:r>
            <a:r>
              <a:rPr b="1" lang="en-US" sz="1300">
                <a:solidFill>
                  <a:srgbClr val="F92672"/>
                </a:solidFill>
              </a:rPr>
              <a:t>key</a:t>
            </a:r>
            <a:r>
              <a:rPr b="1" lang="en-US" sz="1300">
                <a:solidFill>
                  <a:srgbClr val="F8F8F2"/>
                </a:solidFill>
              </a:rPr>
              <a:t> (</a:t>
            </a:r>
            <a:r>
              <a:rPr b="1" lang="en-US" sz="1300">
                <a:solidFill>
                  <a:srgbClr val="E6DB74"/>
                </a:solidFill>
              </a:rPr>
              <a:t>"AIRLINE_CODE"</a:t>
            </a:r>
            <a:r>
              <a:rPr b="1" lang="en-US" sz="1300">
                <a:solidFill>
                  <a:srgbClr val="F8F8F2"/>
                </a:solidFill>
              </a:rPr>
              <a:t>));</a:t>
            </a:r>
            <a:endParaRPr b="1" sz="1300">
              <a:solidFill>
                <a:srgbClr val="F92672"/>
              </a:solidFill>
            </a:endParaRPr>
          </a:p>
          <a:p>
            <a:pPr indent="0" lvl="0" marL="0" rtl="0" algn="l">
              <a:lnSpc>
                <a:spcPct val="135714"/>
              </a:lnSpc>
              <a:spcBef>
                <a:spcPts val="0"/>
              </a:spcBef>
              <a:spcAft>
                <a:spcPts val="0"/>
              </a:spcAft>
              <a:buNone/>
            </a:pPr>
            <a:r>
              <a:t/>
            </a:r>
            <a:endParaRPr b="1" sz="1300">
              <a:solidFill>
                <a:srgbClr val="F92672"/>
              </a:solidFill>
            </a:endParaRPr>
          </a:p>
          <a:p>
            <a:pPr indent="0" lvl="0" marL="0" rtl="0" algn="l">
              <a:lnSpc>
                <a:spcPct val="135714"/>
              </a:lnSpc>
              <a:spcBef>
                <a:spcPts val="0"/>
              </a:spcBef>
              <a:spcAft>
                <a:spcPts val="0"/>
              </a:spcAft>
              <a:buNone/>
            </a:pPr>
            <a:r>
              <a:rPr b="1" lang="en-US" sz="1300">
                <a:solidFill>
                  <a:srgbClr val="F92672"/>
                </a:solidFill>
              </a:rPr>
              <a:t>CREATE</a:t>
            </a:r>
            <a:r>
              <a:rPr b="1" lang="en-US" sz="1300">
                <a:solidFill>
                  <a:srgbClr val="F8F8F2"/>
                </a:solidFill>
              </a:rPr>
              <a:t> </a:t>
            </a:r>
            <a:r>
              <a:rPr b="1" lang="en-US" sz="1300">
                <a:solidFill>
                  <a:srgbClr val="F92672"/>
                </a:solidFill>
              </a:rPr>
              <a:t>table</a:t>
            </a:r>
            <a:r>
              <a:rPr b="1" lang="en-US" sz="1300">
                <a:solidFill>
                  <a:srgbClr val="F8F8F2"/>
                </a:solidFill>
              </a:rPr>
              <a:t> </a:t>
            </a:r>
            <a:r>
              <a:rPr b="1" lang="en-US" sz="1300">
                <a:solidFill>
                  <a:srgbClr val="E6DB74"/>
                </a:solidFill>
              </a:rPr>
              <a:t>"DOCKED_AIRLINE"</a:t>
            </a:r>
            <a:r>
              <a:rPr b="1" lang="en-US" sz="1300">
                <a:solidFill>
                  <a:srgbClr val="F8F8F2"/>
                </a:solidFill>
              </a:rPr>
              <a:t> (</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"AIRLINE_CODE"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3</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"AIRPORT_CODE"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9</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F92672"/>
                </a:solidFill>
              </a:rPr>
              <a:t>constraint</a:t>
            </a:r>
            <a:r>
              <a:rPr b="1" lang="en-US" sz="1300">
                <a:solidFill>
                  <a:srgbClr val="F8F8F2"/>
                </a:solidFill>
              </a:rPr>
              <a:t>  </a:t>
            </a:r>
            <a:r>
              <a:rPr b="1" lang="en-US" sz="1300">
                <a:solidFill>
                  <a:srgbClr val="E6DB74"/>
                </a:solidFill>
              </a:rPr>
              <a:t>"DOCKED_AIRLINE_PK"</a:t>
            </a:r>
            <a:r>
              <a:rPr b="1" lang="en-US" sz="1300">
                <a:solidFill>
                  <a:srgbClr val="F8F8F2"/>
                </a:solidFill>
              </a:rPr>
              <a:t> </a:t>
            </a:r>
            <a:r>
              <a:rPr b="1" lang="en-US" sz="1300">
                <a:solidFill>
                  <a:srgbClr val="F92672"/>
                </a:solidFill>
              </a:rPr>
              <a:t>primary</a:t>
            </a:r>
            <a:r>
              <a:rPr b="1" lang="en-US" sz="1300">
                <a:solidFill>
                  <a:srgbClr val="F8F8F2"/>
                </a:solidFill>
              </a:rPr>
              <a:t> </a:t>
            </a:r>
            <a:r>
              <a:rPr b="1" lang="en-US" sz="1300">
                <a:solidFill>
                  <a:srgbClr val="F92672"/>
                </a:solidFill>
              </a:rPr>
              <a:t>key</a:t>
            </a:r>
            <a:r>
              <a:rPr b="1" lang="en-US" sz="1300">
                <a:solidFill>
                  <a:srgbClr val="F8F8F2"/>
                </a:solidFill>
              </a:rPr>
              <a:t> (</a:t>
            </a:r>
            <a:r>
              <a:rPr b="1" lang="en-US" sz="1300">
                <a:solidFill>
                  <a:srgbClr val="E6DB74"/>
                </a:solidFill>
              </a:rPr>
              <a:t>"AIRLINE_CODE"</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t/>
            </a:r>
            <a:endParaRPr b="1" sz="1300">
              <a:solidFill>
                <a:srgbClr val="F8F8F2"/>
              </a:solidFill>
            </a:endParaRPr>
          </a:p>
          <a:p>
            <a:pPr indent="0" lvl="0" marL="0" rtl="0" algn="l">
              <a:lnSpc>
                <a:spcPct val="135714"/>
              </a:lnSpc>
              <a:spcBef>
                <a:spcPts val="0"/>
              </a:spcBef>
              <a:spcAft>
                <a:spcPts val="0"/>
              </a:spcAft>
              <a:buNone/>
            </a:pPr>
            <a:r>
              <a:rPr b="1" lang="en-US" sz="1300">
                <a:solidFill>
                  <a:srgbClr val="F92672"/>
                </a:solidFill>
              </a:rPr>
              <a:t>CREATE</a:t>
            </a:r>
            <a:r>
              <a:rPr b="1" lang="en-US" sz="1300">
                <a:solidFill>
                  <a:srgbClr val="F8F8F2"/>
                </a:solidFill>
              </a:rPr>
              <a:t> </a:t>
            </a:r>
            <a:r>
              <a:rPr b="1" lang="en-US" sz="1300">
                <a:solidFill>
                  <a:srgbClr val="F92672"/>
                </a:solidFill>
              </a:rPr>
              <a:t>table</a:t>
            </a:r>
            <a:r>
              <a:rPr b="1" lang="en-US" sz="1300">
                <a:solidFill>
                  <a:srgbClr val="F8F8F2"/>
                </a:solidFill>
              </a:rPr>
              <a:t> </a:t>
            </a:r>
            <a:r>
              <a:rPr b="1" lang="en-US" sz="1300">
                <a:solidFill>
                  <a:srgbClr val="E6DB74"/>
                </a:solidFill>
              </a:rPr>
              <a:t>"PASSENGER_DATA"</a:t>
            </a:r>
            <a:r>
              <a:rPr b="1" lang="en-US" sz="1300">
                <a:solidFill>
                  <a:srgbClr val="F8F8F2"/>
                </a:solidFill>
              </a:rPr>
              <a:t> (</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"PASSENGER_ID"</a:t>
            </a:r>
            <a:r>
              <a:rPr b="1" lang="en-US" sz="1300">
                <a:solidFill>
                  <a:srgbClr val="F8F8F2"/>
                </a:solidFill>
              </a:rPr>
              <a:t>    </a:t>
            </a:r>
            <a:r>
              <a:rPr b="1" i="1" lang="en-US" sz="1300">
                <a:solidFill>
                  <a:srgbClr val="66D9EF"/>
                </a:solidFill>
              </a:rPr>
              <a:t>NUMBER</a:t>
            </a:r>
            <a:r>
              <a:rPr b="1" lang="en-US" sz="1300">
                <a:solidFill>
                  <a:srgbClr val="F8F8F2"/>
                </a:solidFill>
              </a:rPr>
              <a:t>(</a:t>
            </a:r>
            <a:r>
              <a:rPr b="1" lang="en-US" sz="1300">
                <a:solidFill>
                  <a:srgbClr val="AE81FF"/>
                </a:solidFill>
              </a:rPr>
              <a:t>3</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"PASSPORT_NUMBER"</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10</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E6DB74"/>
                </a:solidFill>
              </a:rPr>
              <a:t>"FLIGHT_CODE"</a:t>
            </a:r>
            <a:r>
              <a:rPr b="1" lang="en-US" sz="1300">
                <a:solidFill>
                  <a:srgbClr val="F8F8F2"/>
                </a:solidFill>
              </a:rPr>
              <a:t>     </a:t>
            </a:r>
            <a:r>
              <a:rPr b="1" i="1" lang="en-US" sz="1300">
                <a:solidFill>
                  <a:srgbClr val="66D9EF"/>
                </a:solidFill>
              </a:rPr>
              <a:t>VARCHAR2</a:t>
            </a:r>
            <a:r>
              <a:rPr b="1" lang="en-US" sz="1300">
                <a:solidFill>
                  <a:srgbClr val="F8F8F2"/>
                </a:solidFill>
              </a:rPr>
              <a:t>(</a:t>
            </a:r>
            <a:r>
              <a:rPr b="1" lang="en-US" sz="1300">
                <a:solidFill>
                  <a:srgbClr val="AE81FF"/>
                </a:solidFill>
              </a:rPr>
              <a:t>10</a:t>
            </a:r>
            <a:r>
              <a:rPr b="1" lang="en-US" sz="1300">
                <a:solidFill>
                  <a:srgbClr val="F8F8F2"/>
                </a:solidFill>
              </a:rPr>
              <a:t>) </a:t>
            </a:r>
            <a:r>
              <a:rPr b="1" lang="en-US" sz="1300">
                <a:solidFill>
                  <a:srgbClr val="F92672"/>
                </a:solidFill>
              </a:rPr>
              <a:t>NOT</a:t>
            </a:r>
            <a:r>
              <a:rPr b="1" lang="en-US" sz="1300">
                <a:solidFill>
                  <a:srgbClr val="F8F8F2"/>
                </a:solidFill>
              </a:rPr>
              <a:t> </a:t>
            </a:r>
            <a:r>
              <a:rPr b="1" lang="en-US" sz="1300">
                <a:solidFill>
                  <a:srgbClr val="F92672"/>
                </a:solidFill>
              </a:rPr>
              <a:t>NULL</a:t>
            </a:r>
            <a:r>
              <a:rPr b="1" lang="en-US" sz="1300">
                <a:solidFill>
                  <a:srgbClr val="F8F8F2"/>
                </a:solidFill>
              </a:rPr>
              <a:t>,</a:t>
            </a:r>
            <a:endParaRPr b="1" sz="1300">
              <a:solidFill>
                <a:srgbClr val="F8F8F2"/>
              </a:solidFill>
            </a:endParaRPr>
          </a:p>
          <a:p>
            <a:pPr indent="0" lvl="0" marL="0" rtl="0" algn="l">
              <a:lnSpc>
                <a:spcPct val="135714"/>
              </a:lnSpc>
              <a:spcBef>
                <a:spcPts val="0"/>
              </a:spcBef>
              <a:spcAft>
                <a:spcPts val="0"/>
              </a:spcAft>
              <a:buNone/>
            </a:pPr>
            <a:r>
              <a:rPr b="1" lang="en-US" sz="1300">
                <a:solidFill>
                  <a:srgbClr val="F8F8F2"/>
                </a:solidFill>
              </a:rPr>
              <a:t>    </a:t>
            </a:r>
            <a:r>
              <a:rPr b="1" lang="en-US" sz="1300">
                <a:solidFill>
                  <a:srgbClr val="F92672"/>
                </a:solidFill>
              </a:rPr>
              <a:t>constraint</a:t>
            </a:r>
            <a:r>
              <a:rPr b="1" lang="en-US" sz="1300">
                <a:solidFill>
                  <a:srgbClr val="F8F8F2"/>
                </a:solidFill>
              </a:rPr>
              <a:t>  </a:t>
            </a:r>
            <a:r>
              <a:rPr b="1" lang="en-US" sz="1300">
                <a:solidFill>
                  <a:srgbClr val="E6DB74"/>
                </a:solidFill>
              </a:rPr>
              <a:t>"PASSENGER_DATA_PK"</a:t>
            </a:r>
            <a:r>
              <a:rPr b="1" lang="en-US" sz="1300">
                <a:solidFill>
                  <a:srgbClr val="F8F8F2"/>
                </a:solidFill>
              </a:rPr>
              <a:t> </a:t>
            </a:r>
            <a:r>
              <a:rPr b="1" lang="en-US" sz="1300">
                <a:solidFill>
                  <a:srgbClr val="F92672"/>
                </a:solidFill>
              </a:rPr>
              <a:t>primary</a:t>
            </a:r>
            <a:r>
              <a:rPr b="1" lang="en-US" sz="1300">
                <a:solidFill>
                  <a:srgbClr val="F8F8F2"/>
                </a:solidFill>
              </a:rPr>
              <a:t> </a:t>
            </a:r>
            <a:r>
              <a:rPr b="1" lang="en-US" sz="1300">
                <a:solidFill>
                  <a:srgbClr val="F92672"/>
                </a:solidFill>
              </a:rPr>
              <a:t>key</a:t>
            </a:r>
            <a:r>
              <a:rPr b="1" lang="en-US" sz="1300">
                <a:solidFill>
                  <a:srgbClr val="F8F8F2"/>
                </a:solidFill>
              </a:rPr>
              <a:t> (</a:t>
            </a:r>
            <a:r>
              <a:rPr b="1" lang="en-US" sz="1300">
                <a:solidFill>
                  <a:srgbClr val="E6DB74"/>
                </a:solidFill>
              </a:rPr>
              <a:t>"PASSENGER_ID"</a:t>
            </a:r>
            <a:r>
              <a:rPr b="1" lang="en-US" sz="1300">
                <a:solidFill>
                  <a:srgbClr val="F8F8F2"/>
                </a:solidFill>
              </a:rPr>
              <a:t>));</a:t>
            </a:r>
            <a:endParaRPr b="1" sz="1300">
              <a:solidFill>
                <a:srgbClr val="F9267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063e2d1e59_2_5"/>
          <p:cNvSpPr txBox="1"/>
          <p:nvPr>
            <p:ph type="title"/>
          </p:nvPr>
        </p:nvSpPr>
        <p:spPr>
          <a:xfrm>
            <a:off x="838200" y="365125"/>
            <a:ext cx="10515600" cy="60480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chemeClr val="dk1"/>
              </a:buClr>
              <a:buSzPts val="4400"/>
              <a:buFont typeface="Calibri"/>
              <a:buNone/>
            </a:pPr>
            <a:r>
              <a:rPr b="1" lang="en-US"/>
              <a:t>Case Study Interactive Queries</a:t>
            </a:r>
            <a:endParaRPr b="1"/>
          </a:p>
        </p:txBody>
      </p:sp>
      <p:pic>
        <p:nvPicPr>
          <p:cNvPr id="151" name="Google Shape;151;g1063e2d1e59_2_5"/>
          <p:cNvPicPr preferRelativeResize="0"/>
          <p:nvPr/>
        </p:nvPicPr>
        <p:blipFill rotWithShape="1">
          <a:blip r:embed="rId3">
            <a:alphaModFix/>
          </a:blip>
          <a:srcRect b="0" l="0" r="0" t="0"/>
          <a:stretch/>
        </p:blipFill>
        <p:spPr>
          <a:xfrm>
            <a:off x="11070250" y="104126"/>
            <a:ext cx="1121750" cy="1121750"/>
          </a:xfrm>
          <a:prstGeom prst="rect">
            <a:avLst/>
          </a:prstGeom>
          <a:noFill/>
          <a:ln>
            <a:noFill/>
          </a:ln>
        </p:spPr>
      </p:pic>
      <p:sp>
        <p:nvSpPr>
          <p:cNvPr id="152" name="Google Shape;152;g1063e2d1e59_2_5"/>
          <p:cNvSpPr txBox="1"/>
          <p:nvPr/>
        </p:nvSpPr>
        <p:spPr>
          <a:xfrm>
            <a:off x="200025" y="1143000"/>
            <a:ext cx="11787300" cy="5079600"/>
          </a:xfrm>
          <a:prstGeom prst="rect">
            <a:avLst/>
          </a:prstGeom>
          <a:solidFill>
            <a:schemeClr val="accent5"/>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b="1" lang="en-US">
                <a:solidFill>
                  <a:srgbClr val="F92672"/>
                </a:solidFill>
                <a:latin typeface="Lato"/>
                <a:ea typeface="Lato"/>
                <a:cs typeface="Lato"/>
                <a:sym typeface="Lato"/>
              </a:rPr>
              <a:t>INSERT</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INTO</a:t>
            </a:r>
            <a:r>
              <a:rPr b="1" lang="en-US">
                <a:solidFill>
                  <a:srgbClr val="F8F8F2"/>
                </a:solidFill>
                <a:latin typeface="Lato"/>
                <a:ea typeface="Lato"/>
                <a:cs typeface="Lato"/>
                <a:sym typeface="Lato"/>
              </a:rPr>
              <a:t> CITY (</a:t>
            </a:r>
            <a:r>
              <a:rPr b="1" lang="en-US">
                <a:solidFill>
                  <a:srgbClr val="E6DB74"/>
                </a:solidFill>
                <a:latin typeface="Lato"/>
                <a:ea typeface="Lato"/>
                <a:cs typeface="Lato"/>
                <a:sym typeface="Lato"/>
              </a:rPr>
              <a:t>"CITY_CODE"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"CITY_NAME"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"STATE"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"COUNTRY"</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VALUES</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'LKUS'</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'Louisville'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'Kentucky'</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'United States'</a:t>
            </a:r>
            <a:r>
              <a:rPr b="1" lang="en-US">
                <a:solidFill>
                  <a:srgbClr val="F8F8F2"/>
                </a:solidFill>
                <a:latin typeface="Lato"/>
                <a:ea typeface="Lato"/>
                <a:cs typeface="Lato"/>
                <a:sym typeface="Lato"/>
              </a:rPr>
              <a:t>);</a:t>
            </a:r>
            <a:endParaRPr b="1">
              <a:solidFill>
                <a:srgbClr val="F8F8F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INSERT</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INTO</a:t>
            </a:r>
            <a:r>
              <a:rPr b="1" lang="en-US">
                <a:solidFill>
                  <a:srgbClr val="F8F8F2"/>
                </a:solidFill>
                <a:latin typeface="Lato"/>
                <a:ea typeface="Lato"/>
                <a:cs typeface="Lato"/>
                <a:sym typeface="Lato"/>
              </a:rPr>
              <a:t> AIRLINE (</a:t>
            </a:r>
            <a:r>
              <a:rPr b="1" lang="en-US">
                <a:solidFill>
                  <a:srgbClr val="E6DB74"/>
                </a:solidFill>
                <a:latin typeface="Lato"/>
                <a:ea typeface="Lato"/>
                <a:cs typeface="Lato"/>
                <a:sym typeface="Lato"/>
              </a:rPr>
              <a:t>"AIRLINE_ID"</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"AIRLINE_NAME"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"AIRLINE_CODE"</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VALUES</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'AI'</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'Air India Limited'</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'098'</a:t>
            </a:r>
            <a:r>
              <a:rPr b="1" lang="en-US">
                <a:solidFill>
                  <a:srgbClr val="F8F8F2"/>
                </a:solidFill>
                <a:latin typeface="Lato"/>
                <a:ea typeface="Lato"/>
                <a:cs typeface="Lato"/>
                <a:sym typeface="Lato"/>
              </a:rPr>
              <a:t>);</a:t>
            </a:r>
            <a:endParaRPr b="1">
              <a:solidFill>
                <a:srgbClr val="F9267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INSERT</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INTO</a:t>
            </a:r>
            <a:r>
              <a:rPr b="1" lang="en-US">
                <a:solidFill>
                  <a:srgbClr val="F8F8F2"/>
                </a:solidFill>
                <a:latin typeface="Lato"/>
                <a:ea typeface="Lato"/>
                <a:cs typeface="Lato"/>
                <a:sym typeface="Lato"/>
              </a:rPr>
              <a:t> AIRPORT (</a:t>
            </a:r>
            <a:r>
              <a:rPr b="1" lang="en-US">
                <a:solidFill>
                  <a:srgbClr val="E6DB74"/>
                </a:solidFill>
                <a:latin typeface="Lato"/>
                <a:ea typeface="Lato"/>
                <a:cs typeface="Lato"/>
                <a:sym typeface="Lato"/>
              </a:rPr>
              <a:t>"AIRPORT_NAME"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"AIRPORT_CODE"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"CITY_CODE"</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VALUES</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'Louisville International Airport'</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'SDF'</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'LKUS'</a:t>
            </a:r>
            <a:r>
              <a:rPr b="1" lang="en-US">
                <a:solidFill>
                  <a:srgbClr val="F8F8F2"/>
                </a:solidFill>
                <a:latin typeface="Lato"/>
                <a:ea typeface="Lato"/>
                <a:cs typeface="Lato"/>
                <a:sym typeface="Lato"/>
              </a:rPr>
              <a:t>);</a:t>
            </a:r>
            <a:endParaRPr b="1">
              <a:solidFill>
                <a:srgbClr val="F8F8F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INSERT</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INTO</a:t>
            </a:r>
            <a:r>
              <a:rPr b="1" lang="en-US">
                <a:solidFill>
                  <a:srgbClr val="F8F8F2"/>
                </a:solidFill>
                <a:latin typeface="Lato"/>
                <a:ea typeface="Lato"/>
                <a:cs typeface="Lato"/>
                <a:sym typeface="Lato"/>
              </a:rPr>
              <a:t> DOCKED_AIRLINE (</a:t>
            </a:r>
            <a:r>
              <a:rPr b="1" lang="en-US">
                <a:solidFill>
                  <a:srgbClr val="E6DB74"/>
                </a:solidFill>
                <a:latin typeface="Lato"/>
                <a:ea typeface="Lato"/>
                <a:cs typeface="Lato"/>
                <a:sym typeface="Lato"/>
              </a:rPr>
              <a:t>"AIRLINE_CODE"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"AIRPORT_CODE"</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VALUES</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'001'</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'SDF'</a:t>
            </a:r>
            <a:r>
              <a:rPr b="1" lang="en-US">
                <a:solidFill>
                  <a:srgbClr val="F8F8F2"/>
                </a:solidFill>
                <a:latin typeface="Lato"/>
                <a:ea typeface="Lato"/>
                <a:cs typeface="Lato"/>
                <a:sym typeface="Lato"/>
              </a:rPr>
              <a:t>);</a:t>
            </a:r>
            <a:endParaRPr b="1">
              <a:solidFill>
                <a:srgbClr val="F8F8F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INSERT</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INTO</a:t>
            </a:r>
            <a:r>
              <a:rPr b="1" lang="en-US">
                <a:solidFill>
                  <a:srgbClr val="F8F8F2"/>
                </a:solidFill>
                <a:latin typeface="Lato"/>
                <a:ea typeface="Lato"/>
                <a:cs typeface="Lato"/>
                <a:sym typeface="Lato"/>
              </a:rPr>
              <a:t> FLIGHT_DATA</a:t>
            </a:r>
            <a:endParaRPr b="1">
              <a:solidFill>
                <a:srgbClr val="F8F8F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8F8F2"/>
                </a:solidFill>
                <a:latin typeface="Lato"/>
                <a:ea typeface="Lato"/>
                <a:cs typeface="Lato"/>
                <a:sym typeface="Lato"/>
              </a:rPr>
              <a:t>( </a:t>
            </a:r>
            <a:r>
              <a:rPr b="1" lang="en-US">
                <a:solidFill>
                  <a:srgbClr val="E6DB74"/>
                </a:solidFill>
                <a:latin typeface="Lato"/>
                <a:ea typeface="Lato"/>
                <a:cs typeface="Lato"/>
                <a:sym typeface="Lato"/>
              </a:rPr>
              <a:t>"FLIGHT_CODE"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"SOURCE"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"DESTINATION"</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"DURATION"</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"ARRIVAL"</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"DEPARTURE"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"LAYOVER_TIME"</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"NUM_STOPS"</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"AIRLINE_CODE"</a:t>
            </a:r>
            <a:r>
              <a:rPr b="1" lang="en-US">
                <a:solidFill>
                  <a:srgbClr val="F8F8F2"/>
                </a:solidFill>
                <a:latin typeface="Lato"/>
                <a:ea typeface="Lato"/>
                <a:cs typeface="Lato"/>
                <a:sym typeface="Lato"/>
              </a:rPr>
              <a:t>) </a:t>
            </a:r>
            <a:r>
              <a:rPr b="1" lang="en-US">
                <a:solidFill>
                  <a:srgbClr val="F92672"/>
                </a:solidFill>
                <a:latin typeface="Lato"/>
                <a:ea typeface="Lato"/>
                <a:cs typeface="Lato"/>
                <a:sym typeface="Lato"/>
              </a:rPr>
              <a:t>VALUES</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'AI2014'</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'BOM'</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'DFW'</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'24hr'</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'02:10'</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'03:15'</a:t>
            </a:r>
            <a:r>
              <a:rPr b="1" lang="en-US">
                <a:solidFill>
                  <a:srgbClr val="F8F8F2"/>
                </a:solidFill>
                <a:latin typeface="Lato"/>
                <a:ea typeface="Lato"/>
                <a:cs typeface="Lato"/>
                <a:sym typeface="Lato"/>
              </a:rPr>
              <a:t> ,</a:t>
            </a:r>
            <a:r>
              <a:rPr b="1" lang="en-US">
                <a:solidFill>
                  <a:srgbClr val="E6DB74"/>
                </a:solidFill>
                <a:latin typeface="Lato"/>
                <a:ea typeface="Lato"/>
                <a:cs typeface="Lato"/>
                <a:sym typeface="Lato"/>
              </a:rPr>
              <a:t>'3'</a:t>
            </a:r>
            <a:r>
              <a:rPr b="1" lang="en-US">
                <a:solidFill>
                  <a:srgbClr val="F8F8F2"/>
                </a:solidFill>
                <a:latin typeface="Lato"/>
                <a:ea typeface="Lato"/>
                <a:cs typeface="Lato"/>
                <a:sym typeface="Lato"/>
              </a:rPr>
              <a:t>, </a:t>
            </a:r>
            <a:r>
              <a:rPr b="1" lang="en-US">
                <a:solidFill>
                  <a:srgbClr val="E6DB74"/>
                </a:solidFill>
                <a:latin typeface="Lato"/>
                <a:ea typeface="Lato"/>
                <a:cs typeface="Lato"/>
                <a:sym typeface="Lato"/>
              </a:rPr>
              <a:t>'1'</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'098'</a:t>
            </a:r>
            <a:r>
              <a:rPr b="1" lang="en-US">
                <a:solidFill>
                  <a:srgbClr val="F8F8F2"/>
                </a:solidFill>
                <a:latin typeface="Lato"/>
                <a:ea typeface="Lato"/>
                <a:cs typeface="Lato"/>
                <a:sym typeface="Lato"/>
              </a:rPr>
              <a:t>);</a:t>
            </a:r>
            <a:endParaRPr b="1">
              <a:solidFill>
                <a:srgbClr val="F9267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BEGIN</a:t>
            </a:r>
            <a:endParaRPr b="1">
              <a:solidFill>
                <a:srgbClr val="F9267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8F8F2"/>
                </a:solidFill>
                <a:latin typeface="Lato"/>
                <a:ea typeface="Lato"/>
                <a:cs typeface="Lato"/>
                <a:sym typeface="Lato"/>
              </a:rPr>
              <a:t>   NEW_EMPLOYEE_PRO(</a:t>
            </a:r>
            <a:r>
              <a:rPr b="1" lang="en-US">
                <a:solidFill>
                  <a:srgbClr val="E6DB74"/>
                </a:solidFill>
                <a:latin typeface="Lato"/>
                <a:ea typeface="Lato"/>
                <a:cs typeface="Lato"/>
                <a:sym typeface="Lato"/>
              </a:rPr>
              <a:t>'SDF'</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'118'</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'Pratham'</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'arora'</a:t>
            </a:r>
            <a:r>
              <a:rPr b="1" lang="en-US">
                <a:solidFill>
                  <a:srgbClr val="F8F8F2"/>
                </a:solidFill>
                <a:latin typeface="Lato"/>
                <a:ea typeface="Lato"/>
                <a:cs typeface="Lato"/>
                <a:sym typeface="Lato"/>
              </a:rPr>
              <a:t>,</a:t>
            </a:r>
            <a:r>
              <a:rPr b="1" lang="en-US">
                <a:solidFill>
                  <a:srgbClr val="AE81FF"/>
                </a:solidFill>
                <a:latin typeface="Lato"/>
                <a:ea typeface="Lato"/>
                <a:cs typeface="Lato"/>
                <a:sym typeface="Lato"/>
              </a:rPr>
              <a:t>5345679512</a:t>
            </a:r>
            <a:r>
              <a:rPr b="1" lang="en-US">
                <a:solidFill>
                  <a:srgbClr val="F8F8F2"/>
                </a:solidFill>
                <a:latin typeface="Lato"/>
                <a:ea typeface="Lato"/>
                <a:cs typeface="Lato"/>
                <a:sym typeface="Lato"/>
              </a:rPr>
              <a:t>,</a:t>
            </a:r>
            <a:r>
              <a:rPr b="1" lang="en-US">
                <a:solidFill>
                  <a:srgbClr val="AE81FF"/>
                </a:solidFill>
                <a:latin typeface="Lato"/>
                <a:ea typeface="Lato"/>
                <a:cs typeface="Lato"/>
                <a:sym typeface="Lato"/>
              </a:rPr>
              <a:t>27</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'M'</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'731 Fondren, Houston, TX'</a:t>
            </a:r>
            <a:r>
              <a:rPr b="1" lang="en-US">
                <a:solidFill>
                  <a:srgbClr val="F8F8F2"/>
                </a:solidFill>
                <a:latin typeface="Lato"/>
                <a:ea typeface="Lato"/>
                <a:cs typeface="Lato"/>
                <a:sym typeface="Lato"/>
              </a:rPr>
              <a:t>);</a:t>
            </a:r>
            <a:endParaRPr b="1">
              <a:solidFill>
                <a:srgbClr val="F8F8F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END</a:t>
            </a:r>
            <a:r>
              <a:rPr b="1" lang="en-US">
                <a:solidFill>
                  <a:srgbClr val="F8F8F2"/>
                </a:solidFill>
                <a:latin typeface="Lato"/>
                <a:ea typeface="Lato"/>
                <a:cs typeface="Lato"/>
                <a:sym typeface="Lato"/>
              </a:rPr>
              <a:t>;</a:t>
            </a:r>
            <a:endParaRPr b="1">
              <a:solidFill>
                <a:srgbClr val="F9267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BEGIN</a:t>
            </a:r>
            <a:endParaRPr b="1">
              <a:solidFill>
                <a:srgbClr val="F9267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8F8F2"/>
                </a:solidFill>
                <a:latin typeface="Lato"/>
                <a:ea typeface="Lato"/>
                <a:cs typeface="Lato"/>
                <a:sym typeface="Lato"/>
              </a:rPr>
              <a:t>   REM_PASSENGER_PRO(</a:t>
            </a:r>
            <a:r>
              <a:rPr b="1" lang="en-US">
                <a:solidFill>
                  <a:srgbClr val="AE81FF"/>
                </a:solidFill>
                <a:latin typeface="Lato"/>
                <a:ea typeface="Lato"/>
                <a:cs typeface="Lato"/>
                <a:sym typeface="Lato"/>
              </a:rPr>
              <a:t>10</a:t>
            </a:r>
            <a:r>
              <a:rPr b="1" lang="en-US">
                <a:solidFill>
                  <a:srgbClr val="F8F8F2"/>
                </a:solidFill>
                <a:latin typeface="Lato"/>
                <a:ea typeface="Lato"/>
                <a:cs typeface="Lato"/>
                <a:sym typeface="Lato"/>
              </a:rPr>
              <a:t>,</a:t>
            </a:r>
            <a:r>
              <a:rPr b="1" lang="en-US">
                <a:solidFill>
                  <a:srgbClr val="AE81FF"/>
                </a:solidFill>
                <a:latin typeface="Lato"/>
                <a:ea typeface="Lato"/>
                <a:cs typeface="Lato"/>
                <a:sym typeface="Lato"/>
              </a:rPr>
              <a:t>123</a:t>
            </a:r>
            <a:r>
              <a:rPr b="1" lang="en-US">
                <a:solidFill>
                  <a:srgbClr val="F8F8F2"/>
                </a:solidFill>
                <a:latin typeface="Lato"/>
                <a:ea typeface="Lato"/>
                <a:cs typeface="Lato"/>
                <a:sym typeface="Lato"/>
              </a:rPr>
              <a:t>);</a:t>
            </a:r>
            <a:endParaRPr b="1">
              <a:solidFill>
                <a:srgbClr val="F8F8F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END</a:t>
            </a:r>
            <a:r>
              <a:rPr b="1" lang="en-US">
                <a:solidFill>
                  <a:srgbClr val="F8F8F2"/>
                </a:solidFill>
                <a:latin typeface="Lato"/>
                <a:ea typeface="Lato"/>
                <a:cs typeface="Lato"/>
                <a:sym typeface="Lato"/>
              </a:rPr>
              <a:t>;</a:t>
            </a:r>
            <a:endParaRPr b="1">
              <a:solidFill>
                <a:srgbClr val="F8F8F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BEGIN</a:t>
            </a:r>
            <a:endParaRPr b="1">
              <a:solidFill>
                <a:srgbClr val="F9267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8F8F2"/>
                </a:solidFill>
                <a:latin typeface="Lato"/>
                <a:ea typeface="Lato"/>
                <a:cs typeface="Lato"/>
                <a:sym typeface="Lato"/>
              </a:rPr>
              <a:t>NEW_PASSENGER_PRO(</a:t>
            </a:r>
            <a:r>
              <a:rPr b="1" lang="en-US">
                <a:solidFill>
                  <a:srgbClr val="E6DB74"/>
                </a:solidFill>
                <a:latin typeface="Lato"/>
                <a:ea typeface="Lato"/>
                <a:cs typeface="Lato"/>
                <a:sym typeface="Lato"/>
              </a:rPr>
              <a:t>'A1234568'</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'LH9876'</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'AKSHAT'</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'SHARMA'</a:t>
            </a:r>
            <a:r>
              <a:rPr b="1" lang="en-US">
                <a:solidFill>
                  <a:srgbClr val="F8F8F2"/>
                </a:solidFill>
                <a:latin typeface="Lato"/>
                <a:ea typeface="Lato"/>
                <a:cs typeface="Lato"/>
                <a:sym typeface="Lato"/>
              </a:rPr>
              <a:t>, </a:t>
            </a:r>
            <a:r>
              <a:rPr b="1" lang="en-US">
                <a:solidFill>
                  <a:srgbClr val="E6DB74"/>
                </a:solidFill>
                <a:latin typeface="Lato"/>
                <a:ea typeface="Lato"/>
                <a:cs typeface="Lato"/>
                <a:sym typeface="Lato"/>
              </a:rPr>
              <a:t>'7720 MCCALLUM BLVD, APT 1082, DALLAS, TX'</a:t>
            </a:r>
            <a:r>
              <a:rPr b="1" lang="en-US">
                <a:solidFill>
                  <a:srgbClr val="F8F8F2"/>
                </a:solidFill>
                <a:latin typeface="Lato"/>
                <a:ea typeface="Lato"/>
                <a:cs typeface="Lato"/>
                <a:sym typeface="Lato"/>
              </a:rPr>
              <a:t>,</a:t>
            </a:r>
            <a:r>
              <a:rPr b="1" lang="en-US">
                <a:solidFill>
                  <a:srgbClr val="AE81FF"/>
                </a:solidFill>
                <a:latin typeface="Lato"/>
                <a:ea typeface="Lato"/>
                <a:cs typeface="Lato"/>
                <a:sym typeface="Lato"/>
              </a:rPr>
              <a:t>9080367266</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'M'</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'N'</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'N'</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'Economy'</a:t>
            </a:r>
            <a:r>
              <a:rPr b="1" lang="en-US">
                <a:solidFill>
                  <a:srgbClr val="F8F8F2"/>
                </a:solidFill>
                <a:latin typeface="Lato"/>
                <a:ea typeface="Lato"/>
                <a:cs typeface="Lato"/>
                <a:sym typeface="Lato"/>
              </a:rPr>
              <a:t>,</a:t>
            </a:r>
            <a:r>
              <a:rPr b="1" lang="en-US">
                <a:solidFill>
                  <a:srgbClr val="E6DB74"/>
                </a:solidFill>
                <a:latin typeface="Lato"/>
                <a:ea typeface="Lato"/>
                <a:cs typeface="Lato"/>
                <a:sym typeface="Lato"/>
              </a:rPr>
              <a:t>'a023'</a:t>
            </a:r>
            <a:r>
              <a:rPr b="1" lang="en-US">
                <a:solidFill>
                  <a:srgbClr val="F8F8F2"/>
                </a:solidFill>
                <a:latin typeface="Lato"/>
                <a:ea typeface="Lato"/>
                <a:cs typeface="Lato"/>
                <a:sym typeface="Lato"/>
              </a:rPr>
              <a:t>,</a:t>
            </a:r>
            <a:r>
              <a:rPr b="1" lang="en-US">
                <a:solidFill>
                  <a:srgbClr val="AE81FF"/>
                </a:solidFill>
                <a:latin typeface="Lato"/>
                <a:ea typeface="Lato"/>
                <a:cs typeface="Lato"/>
                <a:sym typeface="Lato"/>
              </a:rPr>
              <a:t>15000</a:t>
            </a:r>
            <a:r>
              <a:rPr b="1" lang="en-US">
                <a:solidFill>
                  <a:srgbClr val="F8F8F2"/>
                </a:solidFill>
                <a:latin typeface="Lato"/>
                <a:ea typeface="Lato"/>
                <a:cs typeface="Lato"/>
                <a:sym typeface="Lato"/>
              </a:rPr>
              <a:t>);</a:t>
            </a:r>
            <a:endParaRPr b="1">
              <a:solidFill>
                <a:srgbClr val="F8F8F2"/>
              </a:solidFill>
              <a:latin typeface="Lato"/>
              <a:ea typeface="Lato"/>
              <a:cs typeface="Lato"/>
              <a:sym typeface="Lato"/>
            </a:endParaRPr>
          </a:p>
          <a:p>
            <a:pPr indent="0" lvl="0" marL="0" rtl="0" algn="l">
              <a:lnSpc>
                <a:spcPct val="135714"/>
              </a:lnSpc>
              <a:spcBef>
                <a:spcPts val="0"/>
              </a:spcBef>
              <a:spcAft>
                <a:spcPts val="0"/>
              </a:spcAft>
              <a:buNone/>
            </a:pPr>
            <a:r>
              <a:rPr b="1" lang="en-US">
                <a:solidFill>
                  <a:srgbClr val="F92672"/>
                </a:solidFill>
                <a:latin typeface="Lato"/>
                <a:ea typeface="Lato"/>
                <a:cs typeface="Lato"/>
                <a:sym typeface="Lato"/>
              </a:rPr>
              <a:t>END</a:t>
            </a:r>
            <a:r>
              <a:rPr b="1" lang="en-US">
                <a:solidFill>
                  <a:srgbClr val="F8F8F2"/>
                </a:solidFill>
                <a:latin typeface="Lato"/>
                <a:ea typeface="Lato"/>
                <a:cs typeface="Lato"/>
                <a:sym typeface="Lato"/>
              </a:rPr>
              <a:t>;</a:t>
            </a:r>
            <a:endParaRPr b="1">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838200" y="365125"/>
            <a:ext cx="10515600" cy="74340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chemeClr val="dk1"/>
              </a:buClr>
              <a:buSzPts val="4400"/>
              <a:buFont typeface="Calibri"/>
              <a:buNone/>
            </a:pPr>
            <a:r>
              <a:rPr b="1" lang="en-US" sz="4700"/>
              <a:t>Output Screen Shots</a:t>
            </a:r>
            <a:endParaRPr b="1" sz="4700"/>
          </a:p>
        </p:txBody>
      </p:sp>
      <p:pic>
        <p:nvPicPr>
          <p:cNvPr id="158" name="Google Shape;158;p7"/>
          <p:cNvPicPr preferRelativeResize="0"/>
          <p:nvPr/>
        </p:nvPicPr>
        <p:blipFill rotWithShape="1">
          <a:blip r:embed="rId3">
            <a:alphaModFix/>
          </a:blip>
          <a:srcRect b="0" l="0" r="0" t="0"/>
          <a:stretch/>
        </p:blipFill>
        <p:spPr>
          <a:xfrm>
            <a:off x="10921935" y="104132"/>
            <a:ext cx="1270065" cy="1270065"/>
          </a:xfrm>
          <a:prstGeom prst="rect">
            <a:avLst/>
          </a:prstGeom>
          <a:noFill/>
          <a:ln>
            <a:noFill/>
          </a:ln>
        </p:spPr>
      </p:pic>
      <p:pic>
        <p:nvPicPr>
          <p:cNvPr id="159" name="Google Shape;159;p7"/>
          <p:cNvPicPr preferRelativeResize="0"/>
          <p:nvPr/>
        </p:nvPicPr>
        <p:blipFill>
          <a:blip r:embed="rId4">
            <a:alphaModFix/>
          </a:blip>
          <a:stretch>
            <a:fillRect/>
          </a:stretch>
        </p:blipFill>
        <p:spPr>
          <a:xfrm>
            <a:off x="207175" y="1302775"/>
            <a:ext cx="11777649" cy="1681150"/>
          </a:xfrm>
          <a:prstGeom prst="rect">
            <a:avLst/>
          </a:prstGeom>
          <a:noFill/>
          <a:ln>
            <a:noFill/>
          </a:ln>
        </p:spPr>
      </p:pic>
      <p:pic>
        <p:nvPicPr>
          <p:cNvPr id="160" name="Google Shape;160;p7"/>
          <p:cNvPicPr preferRelativeResize="0"/>
          <p:nvPr/>
        </p:nvPicPr>
        <p:blipFill>
          <a:blip r:embed="rId5">
            <a:alphaModFix/>
          </a:blip>
          <a:stretch>
            <a:fillRect/>
          </a:stretch>
        </p:blipFill>
        <p:spPr>
          <a:xfrm>
            <a:off x="207175" y="3178175"/>
            <a:ext cx="8724900" cy="1238250"/>
          </a:xfrm>
          <a:prstGeom prst="rect">
            <a:avLst/>
          </a:prstGeom>
          <a:noFill/>
          <a:ln>
            <a:noFill/>
          </a:ln>
        </p:spPr>
      </p:pic>
      <p:pic>
        <p:nvPicPr>
          <p:cNvPr id="161" name="Google Shape;161;p7"/>
          <p:cNvPicPr preferRelativeResize="0"/>
          <p:nvPr/>
        </p:nvPicPr>
        <p:blipFill>
          <a:blip r:embed="rId6">
            <a:alphaModFix/>
          </a:blip>
          <a:stretch>
            <a:fillRect/>
          </a:stretch>
        </p:blipFill>
        <p:spPr>
          <a:xfrm>
            <a:off x="152400" y="4568825"/>
            <a:ext cx="3686175" cy="130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838200" y="365125"/>
            <a:ext cx="10515600" cy="74340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chemeClr val="dk1"/>
              </a:buClr>
              <a:buSzPts val="4400"/>
              <a:buFont typeface="Calibri"/>
              <a:buNone/>
            </a:pPr>
            <a:r>
              <a:rPr b="1" lang="en-US" sz="4700"/>
              <a:t>Conclusion and Future Work</a:t>
            </a:r>
            <a:endParaRPr b="1" sz="4700"/>
          </a:p>
        </p:txBody>
      </p:sp>
      <p:sp>
        <p:nvSpPr>
          <p:cNvPr id="167" name="Google Shape;167;p8"/>
          <p:cNvSpPr txBox="1"/>
          <p:nvPr>
            <p:ph idx="1" type="body"/>
          </p:nvPr>
        </p:nvSpPr>
        <p:spPr>
          <a:xfrm>
            <a:off x="838200" y="1825625"/>
            <a:ext cx="10515600" cy="3646800"/>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None/>
            </a:pPr>
            <a:r>
              <a:rPr lang="en-US" sz="2200">
                <a:solidFill>
                  <a:schemeClr val="dk2"/>
                </a:solidFill>
              </a:rPr>
              <a:t>While working on this project, we learnt a lot about creating a database and implementing all the queries related to creation of the database, modifying it and fetching the data from it. We have a good hold on the concepts related to ER diagrams and normalization now.</a:t>
            </a:r>
            <a:endParaRPr sz="2200">
              <a:solidFill>
                <a:schemeClr val="dk2"/>
              </a:solidFill>
            </a:endParaRPr>
          </a:p>
          <a:p>
            <a:pPr indent="0" lvl="0" marL="0" rtl="0" algn="l">
              <a:lnSpc>
                <a:spcPct val="80000"/>
              </a:lnSpc>
              <a:spcBef>
                <a:spcPts val="1600"/>
              </a:spcBef>
              <a:spcAft>
                <a:spcPts val="0"/>
              </a:spcAft>
              <a:buNone/>
            </a:pPr>
            <a:r>
              <a:rPr lang="en-US" sz="2200">
                <a:solidFill>
                  <a:schemeClr val="dk2"/>
                </a:solidFill>
              </a:rPr>
              <a:t>We also learned about procedures, sequences by this project and triggers.</a:t>
            </a:r>
            <a:endParaRPr sz="2100">
              <a:solidFill>
                <a:schemeClr val="dk2"/>
              </a:solidFill>
            </a:endParaRPr>
          </a:p>
          <a:p>
            <a:pPr indent="0" lvl="0" marL="0" rtl="0" algn="ctr">
              <a:lnSpc>
                <a:spcPct val="80000"/>
              </a:lnSpc>
              <a:spcBef>
                <a:spcPts val="1600"/>
              </a:spcBef>
              <a:spcAft>
                <a:spcPts val="0"/>
              </a:spcAft>
              <a:buNone/>
            </a:pPr>
            <a:r>
              <a:rPr b="1" lang="en-US" sz="3000">
                <a:solidFill>
                  <a:schemeClr val="dk2"/>
                </a:solidFill>
              </a:rPr>
              <a:t>Future Work</a:t>
            </a:r>
            <a:endParaRPr b="1" sz="3000">
              <a:solidFill>
                <a:schemeClr val="dk2"/>
              </a:solidFill>
            </a:endParaRPr>
          </a:p>
          <a:p>
            <a:pPr indent="-381000" lvl="0" marL="457200" rtl="0" algn="l">
              <a:lnSpc>
                <a:spcPct val="80000"/>
              </a:lnSpc>
              <a:spcBef>
                <a:spcPts val="1600"/>
              </a:spcBef>
              <a:spcAft>
                <a:spcPts val="0"/>
              </a:spcAft>
              <a:buClr>
                <a:schemeClr val="dk2"/>
              </a:buClr>
              <a:buSzPts val="2400"/>
              <a:buChar char="●"/>
            </a:pPr>
            <a:r>
              <a:rPr lang="en-US" sz="2400">
                <a:solidFill>
                  <a:schemeClr val="dk2"/>
                </a:solidFill>
              </a:rPr>
              <a:t>We will be adding more features with Pl/Sql procedures.</a:t>
            </a:r>
            <a:endParaRPr sz="2400">
              <a:solidFill>
                <a:schemeClr val="dk2"/>
              </a:solidFill>
            </a:endParaRPr>
          </a:p>
          <a:p>
            <a:pPr indent="-381000" lvl="0" marL="457200" rtl="0" algn="l">
              <a:lnSpc>
                <a:spcPct val="80000"/>
              </a:lnSpc>
              <a:spcBef>
                <a:spcPts val="0"/>
              </a:spcBef>
              <a:spcAft>
                <a:spcPts val="0"/>
              </a:spcAft>
              <a:buClr>
                <a:schemeClr val="dk2"/>
              </a:buClr>
              <a:buSzPts val="2400"/>
              <a:buChar char="●"/>
            </a:pPr>
            <a:r>
              <a:rPr lang="en-US" sz="2400">
                <a:solidFill>
                  <a:schemeClr val="dk2"/>
                </a:solidFill>
              </a:rPr>
              <a:t>Also we will try to make it more interactive.</a:t>
            </a:r>
            <a:endParaRPr sz="2400">
              <a:solidFill>
                <a:schemeClr val="dk2"/>
              </a:solidFill>
            </a:endParaRPr>
          </a:p>
          <a:p>
            <a:pPr indent="0" lvl="0" marL="457200" rtl="0" algn="l">
              <a:lnSpc>
                <a:spcPct val="80000"/>
              </a:lnSpc>
              <a:spcBef>
                <a:spcPts val="1600"/>
              </a:spcBef>
              <a:spcAft>
                <a:spcPts val="1600"/>
              </a:spcAft>
              <a:buNone/>
            </a:pPr>
            <a:r>
              <a:t/>
            </a:r>
            <a:endParaRPr sz="3400">
              <a:solidFill>
                <a:schemeClr val="dk2"/>
              </a:solidFill>
            </a:endParaRPr>
          </a:p>
        </p:txBody>
      </p:sp>
      <p:pic>
        <p:nvPicPr>
          <p:cNvPr id="168" name="Google Shape;168;p8"/>
          <p:cNvPicPr preferRelativeResize="0"/>
          <p:nvPr/>
        </p:nvPicPr>
        <p:blipFill rotWithShape="1">
          <a:blip r:embed="rId3">
            <a:alphaModFix/>
          </a:blip>
          <a:srcRect b="0" l="0" r="0" t="0"/>
          <a:stretch/>
        </p:blipFill>
        <p:spPr>
          <a:xfrm>
            <a:off x="10921935" y="104132"/>
            <a:ext cx="1270065" cy="12700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2021-12-06T04:12:53Z</dcterms:created>
  <dc:creator>Manish Snehi</dc:creator>
</cp:coreProperties>
</file>