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6"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hyperlink" Target="http://localhost/we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amazon.com/"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86545" cy="3202305"/>
          </a:xfrm>
        </p:spPr>
        <p:txBody>
          <a:bodyPr>
            <a:normAutofit/>
          </a:bodyPr>
          <a:lstStyle/>
          <a:p>
            <a:r>
              <a:rPr lang="en-US" altLang="zh-CN" sz="4890" b="1" dirty="0">
                <a:solidFill>
                  <a:schemeClr val="tx1"/>
                </a:solidFill>
                <a:latin typeface="Copperplate Gothic Light" panose="020E0507020206020404" charset="0"/>
                <a:cs typeface="Copperplate Gothic Light" panose="020E0507020206020404" charset="0"/>
                <a:sym typeface="+mn-ea"/>
              </a:rPr>
              <a:t>Crafting &amp; Compelling Website Analysis, Audit and Recommendations Project</a:t>
            </a:r>
            <a:endParaRPr lang="en-US" altLang="zh-CN" sz="4890" b="1" dirty="0">
              <a:solidFill>
                <a:schemeClr val="tx1"/>
              </a:solidFill>
              <a:latin typeface="Copperplate Gothic Light" panose="020E0507020206020404" charset="0"/>
              <a:cs typeface="Copperplate Gothic Light" panose="020E05070202060204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BEST PRACTICES LIST</a:t>
            </a:r>
            <a:endParaRPr lang="en-IN" altLang="en-US"/>
          </a:p>
        </p:txBody>
      </p:sp>
      <p:sp>
        <p:nvSpPr>
          <p:cNvPr id="3" name="Content Placeholder 2"/>
          <p:cNvSpPr>
            <a:spLocks noGrp="1"/>
          </p:cNvSpPr>
          <p:nvPr>
            <p:ph idx="1"/>
          </p:nvPr>
        </p:nvSpPr>
        <p:spPr>
          <a:xfrm>
            <a:off x="609600" y="858520"/>
            <a:ext cx="10972800" cy="5269230"/>
          </a:xfrm>
        </p:spPr>
        <p:txBody>
          <a:bodyPr/>
          <a:p>
            <a:pPr marL="0" indent="0">
              <a:buNone/>
            </a:pPr>
            <a:r>
              <a:rPr lang="en-US" altLang="en-IN" sz="2400"/>
              <a:t>BEST PRACTICE LIST FOR THE WEBSITE:</a:t>
            </a:r>
            <a:endParaRPr lang="en-IN" altLang="en-US" sz="2400"/>
          </a:p>
          <a:p>
            <a:r>
              <a:rPr lang="en-IN" altLang="en-US" sz="2400"/>
              <a:t>SIMPLICITY</a:t>
            </a:r>
            <a:endParaRPr lang="en-IN" altLang="en-US" sz="2400"/>
          </a:p>
          <a:p>
            <a:r>
              <a:rPr lang="en-IN" altLang="en-US" sz="2400"/>
              <a:t>VISUAL HIERARCHY</a:t>
            </a:r>
            <a:endParaRPr lang="en-IN" altLang="en-US" sz="2400"/>
          </a:p>
          <a:p>
            <a:r>
              <a:rPr lang="en-IN" altLang="en-US" sz="2400"/>
              <a:t>NAVIGABILITY</a:t>
            </a:r>
            <a:endParaRPr lang="en-IN" altLang="en-US" sz="2400"/>
          </a:p>
          <a:p>
            <a:r>
              <a:rPr lang="en-IN" altLang="en-US" sz="2400"/>
              <a:t>RESPONSIVITY</a:t>
            </a:r>
            <a:endParaRPr lang="en-IN" altLang="en-US" sz="2400"/>
          </a:p>
          <a:p>
            <a:r>
              <a:rPr lang="en-IN" altLang="en-US" sz="2400"/>
              <a:t>ACCESSIBILITY</a:t>
            </a:r>
            <a:endParaRPr lang="en-IN" altLang="en-US" sz="2400"/>
          </a:p>
          <a:p>
            <a:r>
              <a:rPr lang="en-IN" altLang="en-US" sz="2400"/>
              <a:t>CONSISTENCY</a:t>
            </a:r>
            <a:endParaRPr lang="en-IN" altLang="en-US" sz="2400"/>
          </a:p>
          <a:p>
            <a:r>
              <a:rPr lang="en-IN" altLang="en-US" sz="2400"/>
              <a:t>FAST LOAD TIMES</a:t>
            </a:r>
            <a:endParaRPr lang="en-IN" altLang="en-US" sz="2400"/>
          </a:p>
          <a:p>
            <a:r>
              <a:rPr lang="en-IN" altLang="en-US" sz="2400"/>
              <a:t>ENGAGING CONTENT</a:t>
            </a:r>
            <a:endParaRPr lang="en-IN" altLang="en-US" sz="2400"/>
          </a:p>
          <a:p>
            <a:r>
              <a:rPr lang="en-IN" altLang="en-US" sz="2400"/>
              <a:t>USER-CENTRIC DESIGN</a:t>
            </a:r>
            <a:endParaRPr lang="en-IN" altLang="en-US" sz="2400"/>
          </a:p>
          <a:p>
            <a:r>
              <a:rPr lang="en-IN" altLang="en-US" sz="2400"/>
              <a:t>SEO-FRIENDLY</a:t>
            </a:r>
            <a:endParaRPr lang="en-I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WEBSITE DESIGN</a:t>
            </a:r>
            <a:endParaRPr lang="en-IN" altLang="en-US"/>
          </a:p>
        </p:txBody>
      </p:sp>
      <p:sp>
        <p:nvSpPr>
          <p:cNvPr id="3" name="Content Placeholder 2"/>
          <p:cNvSpPr>
            <a:spLocks noGrp="1"/>
          </p:cNvSpPr>
          <p:nvPr>
            <p:ph idx="1"/>
          </p:nvPr>
        </p:nvSpPr>
        <p:spPr/>
        <p:txBody>
          <a:bodyPr/>
          <a:p>
            <a:r>
              <a:rPr lang="en-IN" altLang="en-US" sz="2400"/>
              <a:t>WORDPRESS SITE LINK FOR  WEBSITE:</a:t>
            </a:r>
            <a:r>
              <a:rPr lang="en-US" altLang="en-IN" sz="2400"/>
              <a:t> </a:t>
            </a:r>
            <a:r>
              <a:rPr lang="en-US" altLang="en-IN" sz="2400">
                <a:hlinkClick r:id="rId1"/>
              </a:rPr>
              <a:t>http://localhost/web/</a:t>
            </a:r>
            <a:endParaRPr lang="en-US" altLang="en-IN" sz="2400">
              <a:hlinkClick r:id="rId1"/>
            </a:endParaRPr>
          </a:p>
          <a:p>
            <a:endParaRPr lang="en-US" altLang="en-IN" sz="2400"/>
          </a:p>
          <a:p>
            <a:r>
              <a:rPr lang="en-US" altLang="en-IN" sz="2400"/>
              <a:t> I Added Screenshot Of The Website Down Below:</a:t>
            </a:r>
            <a:endParaRPr lang="en-IN" altLang="en-US" sz="2400"/>
          </a:p>
          <a:p>
            <a:endParaRPr lang="en-IN" altLang="en-US"/>
          </a:p>
          <a:p>
            <a:pPr marL="0" indent="0">
              <a:buNone/>
            </a:pPr>
            <a:endParaRPr lang="en-IN" altLang="en-US"/>
          </a:p>
        </p:txBody>
      </p:sp>
      <p:pic>
        <p:nvPicPr>
          <p:cNvPr id="5" name="Picture 4" descr="Screenshot Website"/>
          <p:cNvPicPr>
            <a:picLocks noChangeAspect="1"/>
          </p:cNvPicPr>
          <p:nvPr/>
        </p:nvPicPr>
        <p:blipFill>
          <a:blip r:embed="rId2"/>
          <a:stretch>
            <a:fillRect/>
          </a:stretch>
        </p:blipFill>
        <p:spPr>
          <a:xfrm>
            <a:off x="2658745" y="2951480"/>
            <a:ext cx="5187950" cy="30187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effectLst>
                  <a:outerShdw blurRad="38100" dist="38100" dir="2700000" algn="tl">
                    <a:srgbClr val="000000">
                      <a:alpha val="43137"/>
                    </a:srgbClr>
                  </a:outerShdw>
                </a:effectLst>
              </a:rPr>
              <a:t>AMAZON</a:t>
            </a:r>
            <a:endParaRPr lang="en-US" b="1"/>
          </a:p>
        </p:txBody>
      </p:sp>
      <p:sp>
        <p:nvSpPr>
          <p:cNvPr id="3" name="Content Placeholder 2"/>
          <p:cNvSpPr>
            <a:spLocks noGrp="1"/>
          </p:cNvSpPr>
          <p:nvPr>
            <p:ph idx="1"/>
          </p:nvPr>
        </p:nvSpPr>
        <p:spPr/>
        <p:txBody>
          <a:bodyPr/>
          <a:p>
            <a:r>
              <a:rPr lang="en-US">
                <a:sym typeface="+mn-ea"/>
              </a:rPr>
              <a:t>Amazon is an American multinationaltechnology company, engaged in e-commerce. Amazon was founded on July 5, 1994, by Jeff Bezos in Bellevue, Washington. The company originally started as an online marketplace for books but gradually expanded its offerings to include a wide range of product categories and online shopping.</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effectLst>
                  <a:outerShdw blurRad="38100" dist="38100" dir="2700000" algn="tl">
                    <a:srgbClr val="000000">
                      <a:alpha val="43137"/>
                    </a:srgbClr>
                  </a:outerShdw>
                </a:effectLst>
              </a:rPr>
              <a:t>PRODUCTS</a:t>
            </a:r>
            <a:endParaRPr lang="en-US" b="1">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p>
            <a:pPr marL="0" indent="0">
              <a:buNone/>
            </a:pPr>
            <a:r>
              <a:rPr lang="en-IN" altLang="en-US" sz="2000">
                <a:sym typeface="+mn-ea"/>
              </a:rPr>
              <a:t>    </a:t>
            </a:r>
            <a:endParaRPr lang="en-IN" altLang="en-US" sz="2000">
              <a:sym typeface="+mn-ea"/>
            </a:endParaRPr>
          </a:p>
          <a:p>
            <a:r>
              <a:rPr lang="en-IN" altLang="en-US" sz="2000">
                <a:sym typeface="+mn-ea"/>
              </a:rPr>
              <a:t>RETAIL GOODS</a:t>
            </a:r>
            <a:r>
              <a:rPr lang="en-US" altLang="en-IN" sz="2000">
                <a:sym typeface="+mn-ea"/>
              </a:rPr>
              <a:t> (Retail, by definition, involves the sale of goods and services to consumers for their own use. Amazon fits this description perfectly, as it sells products in small quantities directly to end-users).</a:t>
            </a:r>
            <a:endParaRPr lang="en-US" altLang="en-IN" sz="2000">
              <a:sym typeface="+mn-ea"/>
            </a:endParaRPr>
          </a:p>
          <a:p>
            <a:endParaRPr lang="en-IN" altLang="en-US" sz="2000">
              <a:sym typeface="+mn-ea"/>
            </a:endParaRPr>
          </a:p>
          <a:p>
            <a:r>
              <a:rPr lang="en-US" sz="2000">
                <a:sym typeface="+mn-ea"/>
              </a:rPr>
              <a:t>CONSUMER ELECTRONICS (Consumer electronics are a wide range of electronic devices that are used for general purposes, such as entertainment or in the home. Amazon sells consumer electronics, and also produces some of its own consumer electronics products).</a:t>
            </a:r>
            <a:endParaRPr lang="en-US" sz="2000">
              <a:sym typeface="+mn-ea"/>
            </a:endParaRPr>
          </a:p>
          <a:p>
            <a:endParaRPr lang="en-US" sz="2000">
              <a:sym typeface="+mn-ea"/>
            </a:endParaRPr>
          </a:p>
          <a:p>
            <a:r>
              <a:rPr lang="en-US" altLang="en-IN" sz="2000">
                <a:sym typeface="+mn-ea"/>
              </a:rPr>
              <a:t>AMAZON STUDIOS (Amazon Studios is a film and television production and distribution company that offers services and products).</a:t>
            </a:r>
            <a:endParaRPr lang="en-US" altLang="en-IN" sz="2000">
              <a:sym typeface="+mn-ea"/>
            </a:endParaRPr>
          </a:p>
          <a:p>
            <a:endParaRPr lang="en-US" sz="2000">
              <a:sym typeface="+mn-ea"/>
            </a:endParaRPr>
          </a:p>
          <a:p>
            <a:endParaRPr lang="en-US" sz="2000">
              <a:sym typeface="+mn-ea"/>
            </a:endParaRPr>
          </a:p>
          <a:p>
            <a:endParaRPr lang="en-US" sz="2000">
              <a:sym typeface="+mn-ea"/>
            </a:endParaRPr>
          </a:p>
          <a:p>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effectLst>
                  <a:outerShdw blurRad="38100" dist="38100" dir="2700000" algn="tl">
                    <a:srgbClr val="000000">
                      <a:alpha val="43137"/>
                    </a:srgbClr>
                  </a:outerShdw>
                </a:effectLst>
              </a:rPr>
              <a:t>SERVICES</a:t>
            </a:r>
            <a:endParaRPr lang="en-US" b="1">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p>
            <a:r>
              <a:rPr lang="en-IN" altLang="en-US" sz="2000"/>
              <a:t>DELIVERY AND LOGISTICS</a:t>
            </a:r>
            <a:r>
              <a:rPr lang="en-US" altLang="en-IN" sz="2000"/>
              <a:t> (Amazon Logistics is Amazon's delivery and shipping service that uses a variety of delivery partners to get packages to customers).</a:t>
            </a:r>
            <a:endParaRPr lang="en-US" altLang="en-IN" sz="2000"/>
          </a:p>
          <a:p>
            <a:endParaRPr lang="en-IN" altLang="en-US" sz="2000"/>
          </a:p>
          <a:p>
            <a:r>
              <a:rPr lang="en-IN" altLang="en-US" sz="2000"/>
              <a:t>AMAZON WEB SERVIES</a:t>
            </a:r>
            <a:r>
              <a:rPr lang="en-US" altLang="en-IN" sz="2000"/>
              <a:t> (Amazon Web Services (AWS) is a cloud computing platform that offers a variety of services).</a:t>
            </a:r>
            <a:endParaRPr lang="en-IN" altLang="en-US" sz="2000"/>
          </a:p>
          <a:p>
            <a:endParaRPr lang="en-IN" altLang="en-US" sz="2000"/>
          </a:p>
          <a:p>
            <a:r>
              <a:rPr lang="en-IN" altLang="en-US" sz="2000"/>
              <a:t>AMAZON PRIME</a:t>
            </a:r>
            <a:r>
              <a:rPr lang="en-US" altLang="en-IN" sz="2000"/>
              <a:t> (Amazon Prime is a subscription membership to Amazon that offers customers premium services for a yearly or monthly fee. Amazon Prime provides discounts on shipping, a free membership to Prime Video, Twitch Prime, Amazon Drive and thirty minutes early access to Lightning Deals for a yearly subscription fee).</a:t>
            </a:r>
            <a:endParaRPr lang="en-IN" altLang="en-US" sz="2000"/>
          </a:p>
          <a:p>
            <a:endParaRPr lang="en-IN" altLang="en-US" sz="2000"/>
          </a:p>
          <a:p>
            <a:r>
              <a:rPr lang="en-IN" altLang="en-US" sz="2000"/>
              <a:t>ENTERTAINMENT</a:t>
            </a:r>
            <a:r>
              <a:rPr lang="en-US" altLang="en-IN" sz="2000"/>
              <a:t> (Amazon offers a variety of home entertainment products, including music systems, amplifiers, and projection screens).</a:t>
            </a:r>
            <a:endParaRPr lang="en-IN" altLang="en-US" sz="2000"/>
          </a:p>
          <a:p>
            <a:endParaRPr lang="en-IN" altLang="en-US" sz="2000"/>
          </a:p>
          <a:p>
            <a:endParaRPr lang="en-IN" altLang="en-US" sz="2000"/>
          </a:p>
          <a:p>
            <a:endParaRPr lang="en-IN" altLang="en-US" sz="2000"/>
          </a:p>
          <a:p>
            <a:endParaRPr lang="en-IN" altLang="en-US" sz="2000"/>
          </a:p>
          <a:p>
            <a:endParaRPr lang="en-IN" altLang="en-US" sz="2000"/>
          </a:p>
          <a:p>
            <a:endParaRPr lang="en-US" sz="2000"/>
          </a:p>
          <a:p>
            <a:endParaRPr lang="en-US" sz="2000"/>
          </a:p>
          <a:p>
            <a:endParaRPr lang="en-US" sz="2000"/>
          </a:p>
          <a:p>
            <a:endParaRPr lang="en-US" sz="2000"/>
          </a:p>
          <a:p>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29590" y="454660"/>
            <a:ext cx="11052810" cy="5673090"/>
          </a:xfrm>
        </p:spPr>
        <p:txBody>
          <a:bodyPr/>
          <a:p>
            <a:pPr marL="0" indent="0">
              <a:buNone/>
            </a:pPr>
            <a:endParaRPr lang="en-IN" altLang="en-US" sz="2000"/>
          </a:p>
          <a:p>
            <a:r>
              <a:rPr lang="en-US" altLang="en-IN" sz="2000">
                <a:sym typeface="+mn-ea"/>
              </a:rPr>
              <a:t> </a:t>
            </a:r>
            <a:r>
              <a:rPr lang="en-IN" altLang="en-US" sz="2000">
                <a:sym typeface="+mn-ea"/>
              </a:rPr>
              <a:t>AMAZON DRIVE</a:t>
            </a:r>
            <a:r>
              <a:rPr lang="en-US" altLang="en-IN" sz="2000">
                <a:sym typeface="+mn-ea"/>
              </a:rPr>
              <a:t> (Amazon Drive is a secure cloud storage service that lets you store, access, and manage your files, photos, and videos. You can use Amazon Drive).</a:t>
            </a:r>
            <a:endParaRPr lang="en-IN" altLang="en-US" sz="2000"/>
          </a:p>
          <a:p>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effectLst>
                  <a:outerShdw blurRad="38100" dist="38100" dir="2700000" algn="tl">
                    <a:srgbClr val="000000">
                      <a:alpha val="43137"/>
                    </a:srgbClr>
                  </a:outerShdw>
                </a:effectLst>
              </a:rPr>
              <a:t>W</a:t>
            </a:r>
            <a:r>
              <a:rPr lang="en-IN" altLang="en-US" b="1">
                <a:effectLst>
                  <a:outerShdw blurRad="38100" dist="38100" dir="2700000" algn="tl">
                    <a:srgbClr val="000000">
                      <a:alpha val="43137"/>
                    </a:srgbClr>
                  </a:outerShdw>
                </a:effectLst>
              </a:rPr>
              <a:t>EBSITE</a:t>
            </a:r>
            <a:r>
              <a:rPr lang="en-US" b="1">
                <a:effectLst>
                  <a:outerShdw blurRad="38100" dist="38100" dir="2700000" algn="tl">
                    <a:srgbClr val="000000">
                      <a:alpha val="43137"/>
                    </a:srgbClr>
                  </a:outerShdw>
                </a:effectLst>
              </a:rPr>
              <a:t> </a:t>
            </a:r>
            <a:r>
              <a:rPr lang="en-IN" altLang="en-US" b="1">
                <a:effectLst>
                  <a:outerShdw blurRad="38100" dist="38100" dir="2700000" algn="tl">
                    <a:srgbClr val="000000">
                      <a:alpha val="43137"/>
                    </a:srgbClr>
                  </a:outerShdw>
                </a:effectLst>
              </a:rPr>
              <a:t>PLATFORM</a:t>
            </a:r>
            <a:r>
              <a:rPr lang="en-US" b="1">
                <a:effectLst>
                  <a:outerShdw blurRad="38100" dist="38100" dir="2700000" algn="tl">
                    <a:srgbClr val="000000">
                      <a:alpha val="43137"/>
                    </a:srgbClr>
                  </a:outerShdw>
                </a:effectLst>
              </a:rPr>
              <a:t> I</a:t>
            </a:r>
            <a:r>
              <a:rPr lang="en-IN" altLang="en-US" b="1">
                <a:effectLst>
                  <a:outerShdw blurRad="38100" dist="38100" dir="2700000" algn="tl">
                    <a:srgbClr val="000000">
                      <a:alpha val="43137"/>
                    </a:srgbClr>
                  </a:outerShdw>
                </a:effectLst>
              </a:rPr>
              <a:t>DENTIFICATION</a:t>
            </a:r>
            <a:endParaRPr lang="en-IN" altLang="en-US" b="1">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p>
            <a:r>
              <a:rPr lang="en-IN" altLang="en-US" sz="2000"/>
              <a:t>AWS FOR CLOUD SERVIES</a:t>
            </a:r>
            <a:endParaRPr lang="en-IN" altLang="en-US" sz="2000"/>
          </a:p>
          <a:p>
            <a:endParaRPr lang="en-IN" altLang="en-US" sz="2000"/>
          </a:p>
          <a:p>
            <a:r>
              <a:rPr lang="en-IN" altLang="en-US" sz="2000"/>
              <a:t>JAVASCRIPT FOR </a:t>
            </a:r>
            <a:r>
              <a:rPr lang="en-IN" altLang="en-US" sz="2000">
                <a:sym typeface="+mn-ea"/>
              </a:rPr>
              <a:t>FRONTEND</a:t>
            </a:r>
            <a:endParaRPr lang="en-IN" altLang="en-US" sz="2000"/>
          </a:p>
          <a:p>
            <a:endParaRPr lang="en-IN" altLang="en-US" sz="2000"/>
          </a:p>
          <a:p>
            <a:r>
              <a:rPr lang="en-IN" altLang="en-US" sz="2000"/>
              <a:t>JAVA,C++ AND PERL FOR </a:t>
            </a:r>
            <a:r>
              <a:rPr lang="en-IN" altLang="en-US" sz="2000">
                <a:sym typeface="+mn-ea"/>
              </a:rPr>
              <a:t>BACKEND</a:t>
            </a:r>
            <a:endParaRPr lang="en-IN" altLang="en-US" sz="2000"/>
          </a:p>
          <a:p>
            <a:endParaRPr lang="en-IN" altLang="en-US" sz="2000"/>
          </a:p>
          <a:p>
            <a:r>
              <a:rPr lang="en-IN" altLang="en-US" sz="2000"/>
              <a:t>DYNAMODB, RDS/AURORA, REDSHIFT FOR DATABASE</a:t>
            </a:r>
            <a:endParaRPr lang="en-IN"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effectLst>
                  <a:outerShdw blurRad="38100" dist="38100" dir="2700000" algn="tl">
                    <a:srgbClr val="000000">
                      <a:alpha val="43137"/>
                    </a:srgbClr>
                  </a:outerShdw>
                </a:effectLst>
              </a:rPr>
              <a:t>RESPONSIVE DESIGN TESTING</a:t>
            </a:r>
            <a:endParaRPr lang="en-IN" altLang="en-US">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p>
            <a:r>
              <a:rPr lang="en-US" sz="2000"/>
              <a:t>RESPONSIVE DESIGN TEST REPORT:</a:t>
            </a:r>
            <a:endParaRPr lang="en-US" sz="2000"/>
          </a:p>
          <a:p>
            <a:endParaRPr lang="en-US" sz="2000"/>
          </a:p>
          <a:p>
            <a:r>
              <a:rPr lang="en-IN" altLang="en-US" sz="2000"/>
              <a:t>WEBSITE - </a:t>
            </a:r>
            <a:r>
              <a:rPr lang="en-IN" altLang="en-US" sz="2000">
                <a:hlinkClick r:id="rId1" action="ppaction://hlinkfile"/>
              </a:rPr>
              <a:t>https://www.amazon.com/</a:t>
            </a:r>
            <a:endParaRPr lang="en-IN" altLang="en-US" sz="2000"/>
          </a:p>
          <a:p>
            <a:endParaRPr lang="en-IN" altLang="en-US" sz="2000"/>
          </a:p>
          <a:p>
            <a:r>
              <a:rPr lang="en-IN" altLang="en-US" sz="2000"/>
              <a:t>TOOL - (PAGESPEED</a:t>
            </a:r>
            <a:r>
              <a:rPr lang="en-US" altLang="en-IN" sz="2000"/>
              <a:t> INSIGHTS</a:t>
            </a:r>
            <a:r>
              <a:rPr lang="en-IN" altLang="en-US" sz="2000"/>
              <a:t> WEB DEVELOPER)</a:t>
            </a:r>
            <a:r>
              <a:rPr lang="en-US" altLang="en-IN" sz="2000"/>
              <a:t>.</a:t>
            </a:r>
            <a:endParaRPr lang="en-IN" altLang="en-US" sz="2000"/>
          </a:p>
          <a:p>
            <a:endParaRPr lang="en-IN" altLang="en-US" sz="2000"/>
          </a:p>
          <a:p>
            <a:r>
              <a:rPr lang="en-US" altLang="en-IN" sz="2000"/>
              <a:t>HOME PAGE ( Render-Blocking Resources, Defer Offscreen Images, </a:t>
            </a:r>
            <a:r>
              <a:rPr lang="en-IN" altLang="en-US" sz="2000"/>
              <a:t>Minimize main-thread work</a:t>
            </a:r>
            <a:r>
              <a:rPr lang="en-US" altLang="en-IN" sz="2000"/>
              <a:t> ).</a:t>
            </a:r>
            <a:endParaRPr lang="en-US" altLang="en-IN" sz="2000"/>
          </a:p>
          <a:p>
            <a:endParaRPr lang="en-US" altLang="en-IN" sz="2000"/>
          </a:p>
          <a:p>
            <a:r>
              <a:rPr lang="en-US" altLang="en-IN" sz="2000"/>
              <a:t>HELP PAGE ( Page Speed, First Consenful Paint, </a:t>
            </a:r>
            <a:r>
              <a:rPr lang="en-IN" altLang="en-US" sz="2000"/>
              <a:t>Reduce unused JavaScript</a:t>
            </a:r>
            <a:r>
              <a:rPr lang="en-US" altLang="en-IN" sz="2000"/>
              <a:t> ).</a:t>
            </a:r>
            <a:endParaRPr lang="en-US" altLang="en-IN" sz="2000"/>
          </a:p>
          <a:p>
            <a:endParaRPr lang="en-US" altLang="en-IN" sz="2000"/>
          </a:p>
          <a:p>
            <a:r>
              <a:rPr lang="en-US" altLang="en-IN" sz="2000"/>
              <a:t>TODAY DEALS PAGE ( Cumulative Layout Shift (CLS), Largest Contentful Paint (LCP), Time to First Byte (TTFB) ).</a:t>
            </a:r>
            <a:endParaRPr lang="en-US" altLang="en-IN" sz="2000"/>
          </a:p>
          <a:p>
            <a:pPr marL="0" indent="0">
              <a:buNone/>
            </a:pPr>
            <a:endParaRPr lang="en-US" altLang="en-IN" sz="2000"/>
          </a:p>
          <a:p>
            <a:endParaRPr lang="en-US" altLang="en-IN" sz="2000"/>
          </a:p>
          <a:p>
            <a:endParaRPr lang="en-IN" altLang="en-US"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41020" y="512445"/>
            <a:ext cx="10913110" cy="5593080"/>
          </a:xfrm>
        </p:spPr>
        <p:txBody>
          <a:bodyPr/>
          <a:p>
            <a:r>
              <a:rPr lang="en-US" altLang="en-IN" sz="2000">
                <a:sym typeface="+mn-ea"/>
              </a:rPr>
              <a:t>DIGITAL SERVICES PAGE (</a:t>
            </a:r>
            <a:r>
              <a:rPr lang="en-US" altLang="en-IN">
                <a:sym typeface="+mn-ea"/>
              </a:rPr>
              <a:t> </a:t>
            </a:r>
            <a:r>
              <a:rPr lang="en-US" altLang="en-IN" sz="2000">
                <a:sym typeface="+mn-ea"/>
              </a:rPr>
              <a:t>Interaction to Next Paint (INP), Interaction to Next Paint (INP), Serve images in next-gen formats, </a:t>
            </a:r>
            <a:r>
              <a:rPr lang="en-US" altLang="en-IN" sz="2000">
                <a:sym typeface="+mn-ea"/>
              </a:rPr>
              <a:t>Avoid enormous network payloads ).</a:t>
            </a:r>
            <a:endParaRPr lang="en-US" altLang="en-IN" sz="2000">
              <a:sym typeface="+mn-ea"/>
            </a:endParaRPr>
          </a:p>
          <a:p>
            <a:endParaRPr lang="en-US" altLang="en-IN" sz="2000">
              <a:sym typeface="+mn-ea"/>
            </a:endParaRPr>
          </a:p>
          <a:p>
            <a:r>
              <a:rPr lang="en-US" altLang="en-IN" sz="2000">
                <a:sym typeface="+mn-ea"/>
              </a:rPr>
              <a:t>SELL PAGE ( Speed Index, Properly size images, Minimize main-thread work ).</a:t>
            </a:r>
            <a:endParaRPr lang="en-US" altLang="en-IN" sz="2000">
              <a:sym typeface="+mn-ea"/>
            </a:endParaRPr>
          </a:p>
          <a:p>
            <a:pPr marL="0" indent="0">
              <a:buNone/>
            </a:pPr>
            <a:endParaRPr lang="en-US" altLang="en-IN" sz="2000">
              <a:sym typeface="+mn-ea"/>
            </a:endParaRPr>
          </a:p>
          <a:p>
            <a:r>
              <a:rPr lang="en-US" altLang="en-IN" sz="2000">
                <a:sym typeface="+mn-ea"/>
              </a:rPr>
              <a:t>I Added Screenshot of the Page Report Down Below:</a:t>
            </a:r>
            <a:endParaRPr lang="en-US" altLang="en-IN" sz="2000">
              <a:sym typeface="+mn-ea"/>
            </a:endParaRPr>
          </a:p>
          <a:p>
            <a:endParaRPr lang="en-US" altLang="en-IN" sz="2000">
              <a:sym typeface="+mn-ea"/>
            </a:endParaRPr>
          </a:p>
          <a:p>
            <a:pPr marL="0" indent="0">
              <a:buNone/>
            </a:pPr>
            <a:endParaRPr lang="en-US" altLang="en-IN" sz="2000">
              <a:sym typeface="+mn-ea"/>
            </a:endParaRPr>
          </a:p>
          <a:p>
            <a:endParaRPr lang="en-US" altLang="en-IN" sz="2000">
              <a:sym typeface="+mn-ea"/>
            </a:endParaRPr>
          </a:p>
          <a:p>
            <a:endParaRPr lang="en-US" altLang="en-IN" sz="2000">
              <a:sym typeface="+mn-ea"/>
            </a:endParaRPr>
          </a:p>
          <a:p>
            <a:endParaRPr lang="en-US" altLang="en-IN" sz="2000">
              <a:sym typeface="+mn-ea"/>
            </a:endParaRPr>
          </a:p>
          <a:p>
            <a:endParaRPr lang="en-US" sz="2000"/>
          </a:p>
        </p:txBody>
      </p:sp>
      <p:pic>
        <p:nvPicPr>
          <p:cNvPr id="2" name="Picture 1" descr="insight home"/>
          <p:cNvPicPr>
            <a:picLocks noChangeAspect="1"/>
          </p:cNvPicPr>
          <p:nvPr/>
        </p:nvPicPr>
        <p:blipFill>
          <a:blip r:embed="rId1"/>
          <a:stretch>
            <a:fillRect/>
          </a:stretch>
        </p:blipFill>
        <p:spPr>
          <a:xfrm>
            <a:off x="1530350" y="3868420"/>
            <a:ext cx="4015740" cy="2259330"/>
          </a:xfrm>
          <a:prstGeom prst="rect">
            <a:avLst/>
          </a:prstGeom>
        </p:spPr>
      </p:pic>
      <p:pic>
        <p:nvPicPr>
          <p:cNvPr id="4" name="Picture 3" descr="insight home1"/>
          <p:cNvPicPr>
            <a:picLocks noChangeAspect="1"/>
          </p:cNvPicPr>
          <p:nvPr/>
        </p:nvPicPr>
        <p:blipFill>
          <a:blip r:embed="rId2"/>
          <a:stretch>
            <a:fillRect/>
          </a:stretch>
        </p:blipFill>
        <p:spPr>
          <a:xfrm>
            <a:off x="6468110" y="3868420"/>
            <a:ext cx="3976370" cy="22371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tx1"/>
                </a:solidFill>
                <a:effectLst>
                  <a:outerShdw blurRad="38100" dist="19050" dir="2700000" algn="tl" rotWithShape="0">
                    <a:schemeClr val="dk1">
                      <a:alpha val="40000"/>
                    </a:schemeClr>
                  </a:outerShdw>
                </a:effectLst>
              </a:rPr>
              <a:t>WEBSITE MISTAKES IDENTIFICATION</a:t>
            </a:r>
            <a:endParaRPr lang="en-IN" altLang="en-US" b="1">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pPr marL="0" indent="0">
              <a:buNone/>
            </a:pPr>
            <a:r>
              <a:rPr lang="en-IN" altLang="en-US" sz="2000">
                <a:sym typeface="+mn-ea"/>
              </a:rPr>
              <a:t>TO IMPROVE THE MISTAKES</a:t>
            </a:r>
            <a:r>
              <a:rPr lang="en-US" altLang="en-IN" sz="2000">
                <a:sym typeface="+mn-ea"/>
              </a:rPr>
              <a:t>:</a:t>
            </a:r>
            <a:endParaRPr lang="en-US" altLang="en-IN" sz="2000">
              <a:sym typeface="+mn-ea"/>
            </a:endParaRPr>
          </a:p>
          <a:p>
            <a:pPr marL="0" indent="0">
              <a:buNone/>
            </a:pPr>
            <a:endParaRPr lang="en-US" altLang="en-IN" sz="2000">
              <a:sym typeface="+mn-ea"/>
            </a:endParaRPr>
          </a:p>
          <a:p>
            <a:r>
              <a:rPr lang="en-US" altLang="en-IN" sz="2000">
                <a:sym typeface="+mn-ea"/>
              </a:rPr>
              <a:t>Reduce the buffering and Increase the loading Page Speed.</a:t>
            </a:r>
            <a:endParaRPr lang="en-US" altLang="en-IN" sz="2000">
              <a:sym typeface="+mn-ea"/>
            </a:endParaRPr>
          </a:p>
          <a:p>
            <a:endParaRPr lang="en-US" altLang="en-IN" sz="2000">
              <a:sym typeface="+mn-ea"/>
            </a:endParaRPr>
          </a:p>
          <a:p>
            <a:r>
              <a:rPr lang="en-US" altLang="en-IN" sz="2000">
                <a:sym typeface="+mn-ea"/>
              </a:rPr>
              <a:t>Modifying your webservers configuration file or use a plugin like 10Web Booster hosting to ensure your site is configured with optimized caching settings.</a:t>
            </a:r>
            <a:endParaRPr lang="en-US" altLang="en-IN" sz="2000">
              <a:sym typeface="+mn-ea"/>
            </a:endParaRPr>
          </a:p>
          <a:p>
            <a:endParaRPr lang="en-US" sz="2000">
              <a:sym typeface="+mn-ea"/>
            </a:endParaRPr>
          </a:p>
          <a:p>
            <a:r>
              <a:rPr lang="en-US" sz="2000">
                <a:sym typeface="+mn-ea"/>
              </a:rPr>
              <a:t>Cluttered layouts: Too many elements, inconsistent spacing, and overwhelming visuals and white spaces can confuse visitors.</a:t>
            </a:r>
            <a:endParaRPr lang="en-US" sz="2000">
              <a:sym typeface="+mn-ea"/>
            </a:endParaRPr>
          </a:p>
          <a:p>
            <a:endParaRPr lang="en-US" sz="2000">
              <a:sym typeface="+mn-ea"/>
            </a:endParaRPr>
          </a:p>
          <a:p>
            <a:r>
              <a:rPr lang="en-US" sz="2000">
                <a:sym typeface="+mn-ea"/>
              </a:rPr>
              <a:t>Poor image optimization,</a:t>
            </a:r>
            <a:r>
              <a:rPr lang="en-IN" altLang="en-US" sz="2000">
                <a:sym typeface="+mn-ea"/>
              </a:rPr>
              <a:t> </a:t>
            </a:r>
            <a:r>
              <a:rPr lang="en-US" sz="2000">
                <a:sym typeface="+mn-ea"/>
              </a:rPr>
              <a:t>slow servers can de</a:t>
            </a:r>
            <a:r>
              <a:rPr lang="en-IN" altLang="en-US" sz="2000">
                <a:sym typeface="+mn-ea"/>
              </a:rPr>
              <a:t>crease</a:t>
            </a:r>
            <a:r>
              <a:rPr lang="en-US" sz="2000">
                <a:sym typeface="+mn-ea"/>
              </a:rPr>
              <a:t> users.</a:t>
            </a:r>
            <a:endParaRPr lang="en-US" sz="2000">
              <a:sym typeface="+mn-ea"/>
            </a:endParaRPr>
          </a:p>
          <a:p>
            <a:endParaRPr lang="en-IN" altLang="en-US" sz="2000">
              <a:sym typeface="+mn-ea"/>
            </a:endParaRPr>
          </a:p>
          <a:p>
            <a:r>
              <a:rPr lang="en-IN" altLang="en-US" sz="2000">
                <a:sym typeface="+mn-ea"/>
              </a:rPr>
              <a:t>Optimise the image size low with good quality</a:t>
            </a:r>
            <a:r>
              <a:rPr lang="en-US" altLang="en-IN" sz="2000">
                <a:sym typeface="+mn-ea"/>
              </a:rPr>
              <a:t>.</a:t>
            </a:r>
            <a:endParaRPr lang="en-IN" altLang="en-US" sz="2000">
              <a:sym typeface="+mn-ea"/>
            </a:endParaRPr>
          </a:p>
          <a:p>
            <a:endParaRPr lang="en-US" sz="2000">
              <a:sym typeface="+mn-ea"/>
            </a:endParaRPr>
          </a:p>
          <a:p>
            <a:endParaRPr lang="en-US" sz="2000"/>
          </a:p>
          <a:p>
            <a:endParaRPr lang="en-US" altLang="en-IN" sz="2000">
              <a:sym typeface="+mn-ea"/>
            </a:endParaRPr>
          </a:p>
          <a:p>
            <a:endParaRPr lang="en-US" altLang="en-IN" sz="2000">
              <a:sym typeface="+mn-ea"/>
            </a:endParaRPr>
          </a:p>
          <a:p>
            <a:endParaRPr lang="en-US" sz="2000"/>
          </a:p>
          <a:p>
            <a:endParaRPr lang="en-US" sz="2000"/>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3528</Words>
  <Application>WPS Presentation</Application>
  <PresentationFormat>Widescreen</PresentationFormat>
  <Paragraphs>124</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Copperplate Gothic Light</vt:lpstr>
      <vt:lpstr>Microsoft YaHei</vt:lpstr>
      <vt:lpstr>Arial Unicode MS</vt:lpstr>
      <vt:lpstr>Calibri</vt:lpstr>
      <vt:lpstr>Orange Waves</vt:lpstr>
      <vt:lpstr>Crafting &amp; Compelling Website Analysis, Audit and Recommendations Project</vt:lpstr>
      <vt:lpstr>AMAZON</vt:lpstr>
      <vt:lpstr>PRODUCTS</vt:lpstr>
      <vt:lpstr>SERVICES</vt:lpstr>
      <vt:lpstr>PowerPoint 演示文稿</vt:lpstr>
      <vt:lpstr>WEBSITE PLATFORM IDENTIFICATION</vt:lpstr>
      <vt:lpstr>RESPONSIVE DESIGN TESTING</vt:lpstr>
      <vt:lpstr>PowerPoint 演示文稿</vt:lpstr>
      <vt:lpstr>WEBSITE MISTAKES IDENTIFICATION</vt:lpstr>
      <vt:lpstr>BEST PRACTICES LIST</vt:lpstr>
      <vt:lpstr>WEBSITE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Crafting &amp; Compelling Website Analysis, Audit and Recommendations Project</dc:title>
  <dc:creator/>
  <cp:lastModifiedBy>Praveen Kumar APK</cp:lastModifiedBy>
  <cp:revision>20</cp:revision>
  <dcterms:created xsi:type="dcterms:W3CDTF">2024-08-16T07:49:00Z</dcterms:created>
  <dcterms:modified xsi:type="dcterms:W3CDTF">2024-09-01T07:55:03Z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4A93F7C9E56E4B8C866483695666CC17_11</vt:lpwstr>
  </property>
  <property fmtid="{D5CDD505-2E9C-101B-9397-08002B2CF9AE}" pid="3" name="KSOProductBuildVer">
    <vt:lpwstr>1033-12.2.0.17562</vt:lpwstr>
  </property>
</Properties>
</file>