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6"/>
    <p:restoredTop sz="93256"/>
  </p:normalViewPr>
  <p:slideViewPr>
    <p:cSldViewPr snapToGrid="0" snapToObjects="1">
      <p:cViewPr varScale="1">
        <p:scale>
          <a:sx n="139" d="100"/>
          <a:sy n="139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21-DFD8-C945-BB7B-2E1CA877D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AF538-AB02-ED4C-BE20-17B27814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DB4FF-11D5-F148-B959-E5BD8EC0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8C6DA-1F57-7143-B54F-ACE0DEAD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3C811-AFD1-9844-BBC0-7B3B8B6C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92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6C7C3-52E3-EE46-A6FB-381E0FE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352E7-F135-E74C-B4F4-4D9A418B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F33B-8CF7-6B41-A527-5DFFE51A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13FD-4022-FC4F-81C8-C9671D77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A8F64-0FE6-E841-AD36-6150403C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8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CAA81-3371-BC49-B6EC-5976D98C4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3676C-F0F5-2D42-954E-BA5483A93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14A65-5310-C84B-B244-C082D4CD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2E4C7-AFBC-C24E-B96A-7D8C417B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94090-9173-7541-94EF-7F2433B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9D70-3B65-BA4B-99F7-4F8DE90E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A4D65-27B2-D646-A69D-7A969CF0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430F9-FCF8-9642-9CFF-30A5E72A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1224C-AA65-DC41-A430-4E3D367F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BDB17-1813-C346-8032-09307DF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97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C8702-9675-0945-A6E3-29BE91B0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AF77B-01EF-2D48-AAAF-E7D84EB8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91EF5-50D0-6744-BDBE-0FBC2655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4D6A3-8581-D74F-8C12-20E09113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8AE0F-9B96-7247-A990-5A534EA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999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AB1A-A59D-5A46-9446-A0F4FEE1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A9AE4-2B30-3F4D-AC32-52F583106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B5AE0-2E3A-424E-9580-7E0AB38A8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997C5-417D-5743-9324-D26C26D5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C5292-D2BC-374D-A2D2-0EE526D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2B3FB-37FD-784A-986A-821CABE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6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D5820-053F-2749-A9DD-DD7A5EDB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E65AC-A1ED-D24F-93C4-42791DA06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6E3A8-408B-C44A-BC58-34ABDD74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647BB4-E4C9-C942-9B53-4DAED4CBB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27374-41D9-8D45-A143-E1145881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28BB8-E376-FF45-8390-242D4DE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E8B0D-60E0-4B4E-9224-67180A6D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8BD1A-3A1D-B141-BD39-B367927B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1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D7E13-B55A-EF4C-80C0-896EB46B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2D554-1F15-D743-929F-3EFD65D4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82BB6-43B8-3D41-829D-4A6084DA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6C2ED-CB5E-B74B-8140-5E87DF1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91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86DDA-1292-F44D-A354-AE2699D2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2B67F8-F60C-CE45-A82E-B8043F4A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FC8A3-6C72-4648-884D-1165C104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5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39B8-1E65-EB4C-BC5E-BE7D8223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F94C8-A64A-5C4B-BAF6-48325FAE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0EB92-7D4C-0446-A16A-6B9266273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4F97E-5765-6544-BD1C-D4E1304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8E854-C4C1-E34D-B1DC-23D12DA1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54865-3426-3F4D-A7EA-314FEF18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6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8C4E-0E64-7F45-8969-5E385A5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1A8AF5-F034-4C48-ACA4-A2274D10E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F5A3B-348F-5044-BA89-795E5278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62648-A743-2945-B094-D61399D2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727E4-5F19-B64A-A32A-49BCB4C3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B1ED0-8CE0-8D44-93C4-674A22C4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95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ECDAE-196E-0D44-A586-DCD1287B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D8630-93CF-6347-8C58-87BE75F5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A970-4082-134E-82BB-447D49E6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0C59-A036-4849-9C8E-DA87DC86A4B4}" type="datetimeFigureOut">
              <a:rPr kumimoji="1" lang="ko-Kore-KR" altLang="en-US" smtClean="0"/>
              <a:t>2021. 10. 15.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F4C28-6489-4F49-A9DA-C97B92E9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7D86A-9190-F940-B41B-1707506B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49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9E839-514C-8F4B-9AB3-DF6484DB5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자바 </a:t>
            </a:r>
            <a:r>
              <a:rPr kumimoji="1" lang="en-US" altLang="ko-KR" dirty="0"/>
              <a:t>TEST BANK 2</a:t>
            </a:r>
            <a:r>
              <a:rPr kumimoji="1" lang="ko-KR" altLang="en-US" dirty="0"/>
              <a:t>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1CCC6-8D6B-B943-88DD-12D41446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2101161</a:t>
            </a:r>
            <a:r>
              <a:rPr kumimoji="1" lang="ko-KR" altLang="en-US" dirty="0"/>
              <a:t> 이동현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58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9.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Boolean</a:t>
            </a:r>
            <a:r>
              <a:rPr kumimoji="1" lang="ko-KR" altLang="en-US" sz="2800" dirty="0"/>
              <a:t> 변수의 값을 </a:t>
            </a:r>
            <a:r>
              <a:rPr kumimoji="1" lang="en-US" altLang="ko-KR" sz="2800" dirty="0"/>
              <a:t>true</a:t>
            </a:r>
            <a:r>
              <a:rPr kumimoji="1" lang="ko-KR" altLang="en-US" sz="2800" dirty="0"/>
              <a:t>에서 </a:t>
            </a:r>
            <a:r>
              <a:rPr kumimoji="1" lang="en-US" altLang="ko-KR" sz="2800" dirty="0"/>
              <a:t>false</a:t>
            </a:r>
            <a:r>
              <a:rPr kumimoji="1" lang="ko-KR" altLang="en-US" sz="2800" dirty="0"/>
              <a:t>로 반전시키려면 어떤 연산자를 사용하여야 하는가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r>
              <a:rPr kumimoji="1" lang="ko-KR" altLang="en-US" sz="2400" dirty="0"/>
              <a:t>논리 부정 연산자 </a:t>
            </a:r>
            <a:r>
              <a:rPr kumimoji="1" lang="en-US" altLang="ko-KR" sz="2400" dirty="0"/>
              <a:t>!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사용하여야 한다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202584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10.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2</a:t>
            </a:r>
            <a:r>
              <a:rPr kumimoji="1" lang="ko-KR" altLang="en-US" sz="2800" dirty="0"/>
              <a:t>개의 값을 비교하려고 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=</a:t>
            </a:r>
            <a:r>
              <a:rPr kumimoji="1" lang="ko-KR" altLang="en-US" sz="2800" dirty="0"/>
              <a:t> 연산자를 사용하여야 하는가</a:t>
            </a:r>
            <a:r>
              <a:rPr kumimoji="1" lang="en-US" altLang="ko-KR" sz="2800" dirty="0"/>
              <a:t>?</a:t>
            </a:r>
            <a:r>
              <a:rPr kumimoji="1" lang="ko-KR" altLang="en-US" sz="2800" dirty="0"/>
              <a:t> 아니면 </a:t>
            </a:r>
            <a:r>
              <a:rPr kumimoji="1" lang="en-US" altLang="ko-KR" sz="2800" dirty="0"/>
              <a:t>==</a:t>
            </a:r>
            <a:r>
              <a:rPr kumimoji="1" lang="ko-KR" altLang="en-US" sz="2800" dirty="0"/>
              <a:t> 연산자를 사용하여야 하는가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r>
              <a:rPr kumimoji="1" lang="en-US" altLang="ko-KR" sz="2400" dirty="0"/>
              <a:t>==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사용하여야 한다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2034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11.</a:t>
            </a:r>
            <a:r>
              <a:rPr kumimoji="1" lang="ko-KR" altLang="en-US" sz="2800" dirty="0"/>
              <a:t> 다음 프로그램은 약간의 문법적인 오류를 가지고 있다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오류를 지적하라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4759712" cy="44190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kumimoji="1" lang="en-US" altLang="ko-KR" sz="1800" dirty="0"/>
              <a:t>/* </a:t>
            </a:r>
            <a:r>
              <a:rPr kumimoji="1" lang="ko-KR" altLang="en-US" sz="1800" dirty="0"/>
              <a:t>처음 작성하는 프로그램 입니다</a:t>
            </a:r>
            <a:r>
              <a:rPr kumimoji="1" lang="en-US" altLang="ko-KR" sz="1800" dirty="0"/>
              <a:t>.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public </a:t>
            </a:r>
            <a:r>
              <a:rPr kumimoji="1" lang="en-US" altLang="ko-KR" sz="1800" dirty="0" err="1"/>
              <a:t>MyProgram</a:t>
            </a:r>
            <a:r>
              <a:rPr kumimoji="1" lang="en-US" altLang="ko-KR" sz="1800" dirty="0"/>
              <a:t> {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public static void main(String </a:t>
            </a:r>
            <a:r>
              <a:rPr kumimoji="1" lang="en-US" altLang="ko-KR" sz="1800" dirty="0" err="1"/>
              <a:t>args</a:t>
            </a:r>
            <a:r>
              <a:rPr kumimoji="1" lang="en-US" altLang="ko-KR" sz="1800" dirty="0"/>
              <a:t>[]);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{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int x, y // </a:t>
            </a:r>
            <a:r>
              <a:rPr kumimoji="1" lang="ko-KR" altLang="en-US" sz="1800" dirty="0"/>
              <a:t>두개의 정수형 변수 선언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x = 10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y = 20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sum = x + y</a:t>
            </a:r>
          </a:p>
          <a:p>
            <a:pPr marL="0" indent="0" algn="just">
              <a:buNone/>
            </a:pP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</a:t>
            </a:r>
            <a:r>
              <a:rPr kumimoji="1" lang="ko-KR" altLang="en-US" sz="1800" dirty="0"/>
              <a:t>합은</a:t>
            </a:r>
            <a:r>
              <a:rPr kumimoji="1" lang="en-US" altLang="ko-KR" sz="1800" dirty="0"/>
              <a:t>' + sum)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}</a:t>
            </a:r>
          </a:p>
          <a:p>
            <a:pPr marL="0" indent="0" algn="ctr">
              <a:buNone/>
            </a:pPr>
            <a:endParaRPr kumimoji="1"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A2C58B-0866-004D-B773-7950F30FF2BD}"/>
              </a:ext>
            </a:extLst>
          </p:cNvPr>
          <p:cNvSpPr txBox="1">
            <a:spLocks/>
          </p:cNvSpPr>
          <p:nvPr/>
        </p:nvSpPr>
        <p:spPr>
          <a:xfrm>
            <a:off x="7432288" y="1690688"/>
            <a:ext cx="4759712" cy="441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400" dirty="0"/>
              <a:t>Public </a:t>
            </a:r>
            <a:r>
              <a:rPr kumimoji="1" lang="en-US" altLang="ko-KR" sz="2400" dirty="0">
                <a:solidFill>
                  <a:srgbClr val="FF0000"/>
                </a:solidFill>
              </a:rPr>
              <a:t>class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MyProgram</a:t>
            </a:r>
            <a:r>
              <a:rPr kumimoji="1" lang="en-US" altLang="ko-KR" sz="2400" dirty="0"/>
              <a:t> {</a:t>
            </a:r>
            <a:br>
              <a:rPr kumimoji="1" lang="en-US" altLang="ko-KR" sz="2400" dirty="0"/>
            </a:br>
            <a:r>
              <a:rPr kumimoji="1" lang="en-US" altLang="ko-KR" sz="2400" dirty="0"/>
              <a:t>    public static void main(String[] </a:t>
            </a:r>
            <a:r>
              <a:rPr kumimoji="1" lang="en-US" altLang="ko-KR" sz="2400" dirty="0" err="1"/>
              <a:t>args</a:t>
            </a:r>
            <a:r>
              <a:rPr kumimoji="1" lang="en-US" altLang="ko-KR" sz="2400" dirty="0"/>
              <a:t>){</a:t>
            </a:r>
            <a:br>
              <a:rPr kumimoji="1" lang="en-US" altLang="ko-KR" sz="2400" dirty="0"/>
            </a:br>
            <a:r>
              <a:rPr kumimoji="1" lang="en-US" altLang="ko-KR" sz="2400" dirty="0"/>
              <a:t>        int x, y</a:t>
            </a:r>
            <a:r>
              <a:rPr kumimoji="1" lang="en-US" altLang="ko-KR" sz="2400" dirty="0">
                <a:solidFill>
                  <a:srgbClr val="FF0000"/>
                </a:solidFill>
              </a:rPr>
              <a:t>; </a:t>
            </a:r>
            <a:br>
              <a:rPr kumimoji="1" lang="ko-KR" altLang="en-US" sz="2400" dirty="0"/>
            </a:br>
            <a:r>
              <a:rPr kumimoji="1" lang="ko-KR" altLang="en-US" sz="2400" dirty="0"/>
              <a:t>        </a:t>
            </a:r>
            <a:r>
              <a:rPr kumimoji="1" lang="en-US" altLang="ko-KR" sz="2400" dirty="0"/>
              <a:t>x = 10</a:t>
            </a:r>
            <a:r>
              <a:rPr kumimoji="1" lang="en-US" altLang="ko-KR" sz="2400" dirty="0">
                <a:solidFill>
                  <a:srgbClr val="FF0000"/>
                </a:solidFill>
              </a:rPr>
              <a:t>;</a:t>
            </a:r>
            <a:br>
              <a:rPr kumimoji="1" lang="en-US" altLang="ko-KR" sz="2400" dirty="0"/>
            </a:br>
            <a:r>
              <a:rPr kumimoji="1" lang="en-US" altLang="ko-KR" sz="2400" dirty="0"/>
              <a:t>        y = 20</a:t>
            </a:r>
            <a:r>
              <a:rPr kumimoji="1" lang="en-US" altLang="ko-KR" sz="2400" dirty="0">
                <a:solidFill>
                  <a:srgbClr val="FF0000"/>
                </a:solidFill>
              </a:rPr>
              <a:t>;</a:t>
            </a:r>
            <a:br>
              <a:rPr kumimoji="1" lang="en-US" altLang="ko-KR" sz="2400" dirty="0"/>
            </a:br>
            <a:r>
              <a:rPr kumimoji="1" lang="en-US" altLang="ko-KR" sz="2400" dirty="0"/>
              <a:t>       </a:t>
            </a:r>
            <a:r>
              <a:rPr kumimoji="1" lang="en-US" altLang="ko-KR" sz="2400" dirty="0">
                <a:solidFill>
                  <a:srgbClr val="FF0000"/>
                </a:solidFill>
              </a:rPr>
              <a:t> int sum = 0;</a:t>
            </a:r>
            <a:br>
              <a:rPr kumimoji="1" lang="en-US" altLang="ko-KR" sz="2400" dirty="0"/>
            </a:br>
            <a:r>
              <a:rPr kumimoji="1" lang="en-US" altLang="ko-KR" sz="2400" dirty="0"/>
              <a:t>        sum = x + y</a:t>
            </a:r>
            <a:r>
              <a:rPr kumimoji="1" lang="en-US" altLang="ko-KR" sz="2400" dirty="0">
                <a:solidFill>
                  <a:srgbClr val="FF0000"/>
                </a:solidFill>
              </a:rPr>
              <a:t>;</a:t>
            </a:r>
            <a:br>
              <a:rPr kumimoji="1" lang="en-US" altLang="ko-KR" sz="2400" dirty="0"/>
            </a:br>
            <a:r>
              <a:rPr kumimoji="1" lang="en-US" altLang="ko-KR" sz="2400" dirty="0"/>
              <a:t>        </a:t>
            </a:r>
            <a:r>
              <a:rPr kumimoji="1" lang="en-US" altLang="ko-KR" sz="2400" dirty="0" err="1">
                <a:solidFill>
                  <a:srgbClr val="FF0000"/>
                </a:solidFill>
              </a:rPr>
              <a:t>S</a:t>
            </a:r>
            <a:r>
              <a:rPr kumimoji="1" lang="en-US" altLang="ko-KR" sz="2400" dirty="0" err="1"/>
              <a:t>ystem.out.println</a:t>
            </a:r>
            <a:r>
              <a:rPr kumimoji="1" lang="en-US" altLang="ko-KR" sz="2400" dirty="0"/>
              <a:t>("</a:t>
            </a:r>
            <a:r>
              <a:rPr kumimoji="1" lang="ko-KR" altLang="en-US" sz="2400" dirty="0"/>
              <a:t>합은</a:t>
            </a:r>
            <a:r>
              <a:rPr kumimoji="1" lang="en-US" altLang="ko-KR" sz="2400" dirty="0"/>
              <a:t>" + sum)</a:t>
            </a:r>
            <a:r>
              <a:rPr kumimoji="1" lang="en-US" altLang="ko-KR" sz="2400" dirty="0">
                <a:solidFill>
                  <a:srgbClr val="FF0000"/>
                </a:solidFill>
              </a:rPr>
              <a:t>;</a:t>
            </a:r>
            <a:br>
              <a:rPr kumimoji="1" lang="en-US" altLang="ko-KR" sz="2400" dirty="0"/>
            </a:br>
            <a:r>
              <a:rPr kumimoji="1" lang="en-US" altLang="ko-KR" sz="2400" dirty="0"/>
              <a:t>    }</a:t>
            </a:r>
            <a:br>
              <a:rPr kumimoji="1" lang="en-US" altLang="ko-KR" sz="2400" dirty="0"/>
            </a:br>
            <a:r>
              <a:rPr kumimoji="1" lang="en-US" altLang="ko-KR" sz="2400" dirty="0"/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F3D7EF-79A1-A64F-B201-CE8E901374C5}"/>
              </a:ext>
            </a:extLst>
          </p:cNvPr>
          <p:cNvSpPr txBox="1">
            <a:spLocks/>
          </p:cNvSpPr>
          <p:nvPr/>
        </p:nvSpPr>
        <p:spPr>
          <a:xfrm>
            <a:off x="5711283" y="3016251"/>
            <a:ext cx="711819" cy="64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4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22619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12.</a:t>
            </a:r>
            <a:r>
              <a:rPr kumimoji="1" lang="ko-KR" altLang="en-US" sz="2800" dirty="0"/>
              <a:t> 다음의 프로그램에서 </a:t>
            </a:r>
            <a:r>
              <a:rPr kumimoji="1" lang="en-US" altLang="ko-KR" sz="2800" dirty="0"/>
              <a:t>6</a:t>
            </a:r>
            <a:r>
              <a:rPr kumimoji="1" lang="ko-KR" altLang="en-US" sz="2800" dirty="0"/>
              <a:t>의 값이 두 번 출력되는 이류를 설명하라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ore-KR" sz="2400" dirty="0"/>
              <a:t>class Demo {</a:t>
            </a:r>
          </a:p>
          <a:p>
            <a:pPr marL="0" indent="0">
              <a:buNone/>
            </a:pPr>
            <a:r>
              <a:rPr kumimoji="1" lang="en-US" altLang="ko-Kore-KR" sz="2400" dirty="0"/>
              <a:t>	public static void main(String[] </a:t>
            </a:r>
            <a:r>
              <a:rPr kumimoji="1" lang="en-US" altLang="ko-Kore-KR" sz="2400" dirty="0" err="1"/>
              <a:t>args</a:t>
            </a:r>
            <a:r>
              <a:rPr kumimoji="1" lang="en-US" altLang="ko-Kore-KR" sz="2400" dirty="0"/>
              <a:t>){</a:t>
            </a:r>
          </a:p>
          <a:p>
            <a:pPr marL="0" indent="0">
              <a:buNone/>
            </a:pPr>
            <a:r>
              <a:rPr kumimoji="1" lang="en-US" altLang="ko-Kore-KR" sz="2400" dirty="0"/>
              <a:t>		int 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 = 3;</a:t>
            </a:r>
          </a:p>
          <a:p>
            <a:pPr marL="0" indent="0">
              <a:buNone/>
            </a:pPr>
            <a:r>
              <a:rPr kumimoji="1" lang="en-US" altLang="ko-Kore-KR" sz="2400" dirty="0"/>
              <a:t>		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++;</a:t>
            </a:r>
          </a:p>
          <a:p>
            <a:pPr marL="0" indent="0">
              <a:buNone/>
            </a:pPr>
            <a:r>
              <a:rPr kumimoji="1" lang="en-US" altLang="ko-Kore-KR" sz="2400" dirty="0"/>
              <a:t>		</a:t>
            </a:r>
            <a:r>
              <a:rPr kumimoji="1" lang="en-US" altLang="ko-Kore-KR" sz="2400" dirty="0" err="1"/>
              <a:t>System.out.println</a:t>
            </a: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); // "4"</a:t>
            </a:r>
          </a:p>
          <a:p>
            <a:pPr marL="0" indent="0">
              <a:buNone/>
            </a:pPr>
            <a:r>
              <a:rPr kumimoji="1" lang="en-US" altLang="ko-Kore-KR" sz="2400" dirty="0"/>
              <a:t>		++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;</a:t>
            </a:r>
          </a:p>
          <a:p>
            <a:pPr marL="0" indent="0">
              <a:buNone/>
            </a:pPr>
            <a:r>
              <a:rPr kumimoji="1" lang="en-US" altLang="ko-Kore-KR" sz="2400" dirty="0"/>
              <a:t>		</a:t>
            </a:r>
            <a:r>
              <a:rPr kumimoji="1" lang="en-US" altLang="ko-Kore-KR" sz="2400" dirty="0" err="1"/>
              <a:t>System.out.println</a:t>
            </a: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); // "5"</a:t>
            </a:r>
          </a:p>
          <a:p>
            <a:pPr marL="0" indent="0">
              <a:buNone/>
            </a:pPr>
            <a:r>
              <a:rPr kumimoji="1" lang="en-US" altLang="ko-Kore-KR" sz="2400" dirty="0"/>
              <a:t>		</a:t>
            </a:r>
            <a:r>
              <a:rPr kumimoji="1" lang="en-US" altLang="ko-Kore-KR" sz="2400" dirty="0" err="1"/>
              <a:t>System.out.println</a:t>
            </a:r>
            <a:r>
              <a:rPr kumimoji="1" lang="en-US" altLang="ko-Kore-KR" sz="2400" dirty="0"/>
              <a:t>(++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); // "6”</a:t>
            </a:r>
          </a:p>
          <a:p>
            <a:pPr marL="0" indent="0">
              <a:buNone/>
            </a:pPr>
            <a:r>
              <a:rPr kumimoji="1" lang="en-US" altLang="ko-Kore-KR" sz="2400" dirty="0"/>
              <a:t>		</a:t>
            </a:r>
            <a:r>
              <a:rPr kumimoji="1" lang="en-US" altLang="ko-Kore-KR" sz="2400" dirty="0" err="1"/>
              <a:t>System.out.println</a:t>
            </a: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++); // "6”</a:t>
            </a:r>
          </a:p>
          <a:p>
            <a:pPr marL="0" indent="0">
              <a:buNone/>
            </a:pPr>
            <a:r>
              <a:rPr kumimoji="1" lang="en-US" altLang="ko-KR" sz="2400" dirty="0">
                <a:solidFill>
                  <a:srgbClr val="FF0000"/>
                </a:solidFill>
              </a:rPr>
              <a:t>	</a:t>
            </a:r>
            <a:r>
              <a:rPr kumimoji="1" lang="ko-KR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ko-KR" sz="2400" dirty="0">
                <a:solidFill>
                  <a:srgbClr val="FF0000"/>
                </a:solidFill>
              </a:rPr>
              <a:t>--&gt;</a:t>
            </a:r>
            <a:r>
              <a:rPr kumimoji="1" lang="ko-KR" altLang="en-US" sz="2400" dirty="0">
                <a:solidFill>
                  <a:srgbClr val="FF0000"/>
                </a:solidFill>
              </a:rPr>
              <a:t> </a:t>
            </a:r>
            <a:r>
              <a:rPr kumimoji="1" lang="ko-KR" altLang="en-US" sz="2400" dirty="0" err="1">
                <a:solidFill>
                  <a:srgbClr val="FF0000"/>
                </a:solidFill>
              </a:rPr>
              <a:t>증감연산자</a:t>
            </a:r>
            <a:r>
              <a:rPr kumimoji="1" lang="ko-KR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ko-KR" sz="2400" dirty="0">
                <a:solidFill>
                  <a:srgbClr val="FF0000"/>
                </a:solidFill>
              </a:rPr>
              <a:t>++</a:t>
            </a:r>
            <a:r>
              <a:rPr kumimoji="1" lang="ko-KR" altLang="en-US" sz="2400" dirty="0">
                <a:solidFill>
                  <a:srgbClr val="FF0000"/>
                </a:solidFill>
              </a:rPr>
              <a:t>가 </a:t>
            </a:r>
            <a:r>
              <a:rPr kumimoji="1" lang="en-US" altLang="ko-KR" sz="2400" dirty="0" err="1">
                <a:solidFill>
                  <a:srgbClr val="FF0000"/>
                </a:solidFill>
              </a:rPr>
              <a:t>i</a:t>
            </a:r>
            <a:r>
              <a:rPr kumimoji="1" lang="ko-KR" altLang="en-US" sz="2400" dirty="0">
                <a:solidFill>
                  <a:srgbClr val="FF0000"/>
                </a:solidFill>
              </a:rPr>
              <a:t> 뒤에 붙을 경우 </a:t>
            </a:r>
            <a:r>
              <a:rPr kumimoji="1" lang="en-US" altLang="ko-KR" sz="2400" dirty="0" err="1">
                <a:solidFill>
                  <a:srgbClr val="FF0000"/>
                </a:solidFill>
              </a:rPr>
              <a:t>i</a:t>
            </a:r>
            <a:r>
              <a:rPr kumimoji="1" lang="ko-KR" altLang="en-US" sz="2400" dirty="0">
                <a:solidFill>
                  <a:srgbClr val="FF0000"/>
                </a:solidFill>
              </a:rPr>
              <a:t> 값을 먼저 출력한 후 </a:t>
            </a:r>
            <a:r>
              <a:rPr kumimoji="1" lang="en-US" altLang="ko-KR" sz="2400" dirty="0">
                <a:solidFill>
                  <a:srgbClr val="FF0000"/>
                </a:solidFill>
              </a:rPr>
              <a:t>1</a:t>
            </a:r>
            <a:r>
              <a:rPr kumimoji="1" lang="ko-KR" altLang="en-US" sz="2400" dirty="0">
                <a:solidFill>
                  <a:srgbClr val="FF0000"/>
                </a:solidFill>
              </a:rPr>
              <a:t>을 더해준다</a:t>
            </a:r>
            <a:r>
              <a:rPr kumimoji="1" lang="en-US" altLang="ko-KR" sz="2400" dirty="0">
                <a:solidFill>
                  <a:srgbClr val="FF0000"/>
                </a:solidFill>
              </a:rPr>
              <a:t>.</a:t>
            </a:r>
            <a:r>
              <a:rPr kumimoji="1" lang="ko-KR" altLang="en-US" sz="2400" dirty="0">
                <a:solidFill>
                  <a:srgbClr val="FF0000"/>
                </a:solidFill>
              </a:rPr>
              <a:t> </a:t>
            </a:r>
            <a:endParaRPr kumimoji="1"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sz="2400" dirty="0">
                <a:solidFill>
                  <a:srgbClr val="FF0000"/>
                </a:solidFill>
              </a:rPr>
              <a:t>	</a:t>
            </a:r>
            <a:r>
              <a:rPr kumimoji="1" lang="ko-KR" altLang="en-US" sz="2400" dirty="0">
                <a:solidFill>
                  <a:srgbClr val="FF0000"/>
                </a:solidFill>
              </a:rPr>
              <a:t>      그래서 </a:t>
            </a:r>
            <a:r>
              <a:rPr kumimoji="1" lang="en-US" altLang="ko-KR" sz="2400" dirty="0">
                <a:solidFill>
                  <a:srgbClr val="FF0000"/>
                </a:solidFill>
              </a:rPr>
              <a:t>6</a:t>
            </a:r>
            <a:r>
              <a:rPr kumimoji="1" lang="ko-KR" altLang="en-US" sz="2400" dirty="0">
                <a:solidFill>
                  <a:srgbClr val="FF0000"/>
                </a:solidFill>
              </a:rPr>
              <a:t>이 한번 더 나온 다음 줄에 </a:t>
            </a:r>
            <a:r>
              <a:rPr kumimoji="1" lang="en-US" altLang="ko-KR" sz="2400" dirty="0">
                <a:solidFill>
                  <a:srgbClr val="FF0000"/>
                </a:solidFill>
              </a:rPr>
              <a:t>7</a:t>
            </a:r>
            <a:r>
              <a:rPr kumimoji="1" lang="ko-KR" altLang="en-US" sz="2400" dirty="0">
                <a:solidFill>
                  <a:srgbClr val="FF0000"/>
                </a:solidFill>
              </a:rPr>
              <a:t>이 나올 것이다</a:t>
            </a:r>
            <a:r>
              <a:rPr kumimoji="1" lang="en-US" altLang="ko-KR" sz="2400" dirty="0">
                <a:solidFill>
                  <a:srgbClr val="FF0000"/>
                </a:solidFill>
              </a:rPr>
              <a:t>.</a:t>
            </a:r>
            <a:endParaRPr kumimoji="1" lang="en-US" altLang="ko-Kore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ore-KR" sz="2400" dirty="0"/>
              <a:t>		</a:t>
            </a:r>
            <a:r>
              <a:rPr kumimoji="1" lang="en-US" altLang="ko-Kore-KR" sz="2400" dirty="0" err="1"/>
              <a:t>System.out.println</a:t>
            </a: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i</a:t>
            </a:r>
            <a:r>
              <a:rPr kumimoji="1" lang="en-US" altLang="ko-Kore-KR" sz="2400" dirty="0"/>
              <a:t>); // "7"</a:t>
            </a:r>
          </a:p>
          <a:p>
            <a:pPr marL="0" indent="0">
              <a:buNone/>
            </a:pPr>
            <a:r>
              <a:rPr kumimoji="1" lang="en-US" altLang="ko-Kore-KR" sz="2400" dirty="0"/>
              <a:t>	}</a:t>
            </a:r>
          </a:p>
          <a:p>
            <a:pPr marL="0" indent="0">
              <a:buNone/>
            </a:pPr>
            <a:r>
              <a:rPr kumimoji="1" lang="en-US" altLang="ko-Kore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92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9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13. </a:t>
            </a:r>
            <a:r>
              <a:rPr kumimoji="1" lang="ko-KR" altLang="en-US" sz="2800" dirty="0"/>
              <a:t>각 문장에서 변수의 값을 표에 </a:t>
            </a:r>
            <a:r>
              <a:rPr kumimoji="1" lang="ko-KR" altLang="en-US" sz="2800" dirty="0" err="1"/>
              <a:t>기록하시오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사용자는 </a:t>
            </a:r>
            <a:r>
              <a:rPr kumimoji="1" lang="en-US" altLang="ko-KR" sz="2800" dirty="0"/>
              <a:t>2,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3</a:t>
            </a:r>
            <a:r>
              <a:rPr kumimoji="1" lang="ko-KR" altLang="en-US" sz="2800" dirty="0"/>
              <a:t>과 같이 입력한다고 가정한다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183530"/>
            <a:ext cx="4114800" cy="2981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ore-KR" sz="1600"/>
              <a:t>import </a:t>
            </a:r>
            <a:r>
              <a:rPr lang="en" altLang="ko-Kore-KR" sz="1600" b="1"/>
              <a:t>java.util.Scanner</a:t>
            </a:r>
            <a:r>
              <a:rPr lang="en" altLang="ko-Kore-KR" sz="1600"/>
              <a:t>;</a:t>
            </a:r>
            <a:br>
              <a:rPr lang="en" altLang="ko-Kore-KR" sz="1600"/>
            </a:br>
            <a:r>
              <a:rPr lang="en" altLang="ko-Kore-KR" sz="1600"/>
              <a:t>    public class </a:t>
            </a:r>
            <a:r>
              <a:rPr lang="en" altLang="ko-Kore-KR" sz="1600" b="1"/>
              <a:t>wtf </a:t>
            </a:r>
            <a:r>
              <a:rPr lang="en" altLang="ko-Kore-KR" sz="1400"/>
              <a:t>{</a:t>
            </a:r>
            <a:br>
              <a:rPr lang="en" altLang="ko-Kore-KR" sz="1400"/>
            </a:br>
            <a:r>
              <a:rPr lang="en" altLang="ko-Kore-KR" sz="1400"/>
              <a:t>        </a:t>
            </a:r>
            <a:r>
              <a:rPr lang="en" altLang="ko-Kore-KR" sz="1600"/>
              <a:t>public static void main</a:t>
            </a:r>
            <a:r>
              <a:rPr lang="en" altLang="ko-Kore-KR" sz="1400"/>
              <a:t>(</a:t>
            </a:r>
            <a:r>
              <a:rPr lang="en" altLang="ko-Kore-KR" sz="1600" b="1"/>
              <a:t>String </a:t>
            </a:r>
            <a:r>
              <a:rPr lang="en" altLang="ko-Kore-KR" sz="1600"/>
              <a:t>args</a:t>
            </a:r>
            <a:r>
              <a:rPr lang="en" altLang="ko-Kore-KR" sz="1400"/>
              <a:t>[]) {</a:t>
            </a:r>
            <a:br>
              <a:rPr lang="en" altLang="ko-Kore-KR" sz="1400"/>
            </a:br>
            <a:r>
              <a:rPr lang="en" altLang="ko-Kore-KR" sz="1400"/>
              <a:t>            </a:t>
            </a:r>
            <a:r>
              <a:rPr lang="en" altLang="ko-Kore-KR" sz="1600"/>
              <a:t>int x </a:t>
            </a:r>
            <a:r>
              <a:rPr lang="en" altLang="ko-Kore-KR" sz="1400"/>
              <a:t>= </a:t>
            </a:r>
            <a:r>
              <a:rPr lang="en" altLang="ko-Kore-KR" sz="1600"/>
              <a:t>0;</a:t>
            </a:r>
            <a:br>
              <a:rPr lang="en" altLang="ko-Kore-KR" sz="1600"/>
            </a:br>
            <a:r>
              <a:rPr lang="en" altLang="ko-Kore-KR" sz="1600"/>
              <a:t>            </a:t>
            </a:r>
            <a:r>
              <a:rPr lang="en" altLang="ko-Kore-KR" sz="1600" b="1"/>
              <a:t>System</a:t>
            </a:r>
            <a:r>
              <a:rPr lang="en" altLang="ko-Kore-KR" sz="1400"/>
              <a:t>.</a:t>
            </a:r>
            <a:r>
              <a:rPr lang="en" altLang="ko-Kore-KR" sz="1600" i="1"/>
              <a:t>out</a:t>
            </a:r>
            <a:r>
              <a:rPr lang="en" altLang="ko-Kore-KR" sz="1400"/>
              <a:t>.println(</a:t>
            </a:r>
            <a:r>
              <a:rPr lang="en" altLang="ko-Kore-KR" sz="1600"/>
              <a:t>x</a:t>
            </a:r>
            <a:r>
              <a:rPr lang="en" altLang="ko-Kore-KR" sz="1400"/>
              <a:t>)</a:t>
            </a:r>
            <a:r>
              <a:rPr lang="en" altLang="ko-Kore-KR" sz="1600"/>
              <a:t>;</a:t>
            </a:r>
            <a:br>
              <a:rPr lang="en" altLang="ko-Kore-KR" sz="1600"/>
            </a:br>
            <a:r>
              <a:rPr lang="en" altLang="ko-Kore-KR" sz="1600"/>
              <a:t>            </a:t>
            </a:r>
            <a:r>
              <a:rPr lang="en" altLang="ko-Kore-KR" sz="1600" b="1"/>
              <a:t>Scanner </a:t>
            </a:r>
            <a:r>
              <a:rPr lang="en" altLang="ko-Kore-KR" sz="1600"/>
              <a:t>s </a:t>
            </a:r>
            <a:r>
              <a:rPr lang="en" altLang="ko-Kore-KR" sz="1400"/>
              <a:t>= </a:t>
            </a:r>
            <a:r>
              <a:rPr lang="en" altLang="ko-Kore-KR" sz="1600"/>
              <a:t>new </a:t>
            </a:r>
            <a:r>
              <a:rPr lang="en" altLang="ko-Kore-KR" sz="1400"/>
              <a:t>Scanner(</a:t>
            </a:r>
            <a:r>
              <a:rPr lang="en" altLang="ko-Kore-KR" sz="1600" b="1"/>
              <a:t>System</a:t>
            </a:r>
            <a:r>
              <a:rPr lang="en" altLang="ko-Kore-KR" sz="1400"/>
              <a:t>.</a:t>
            </a:r>
            <a:r>
              <a:rPr lang="en" altLang="ko-Kore-KR" sz="1600" i="1"/>
              <a:t>in</a:t>
            </a:r>
            <a:r>
              <a:rPr lang="en" altLang="ko-Kore-KR" sz="1400"/>
              <a:t>)</a:t>
            </a:r>
            <a:r>
              <a:rPr lang="en" altLang="ko-Kore-KR" sz="1600"/>
              <a:t>;</a:t>
            </a:r>
            <a:br>
              <a:rPr lang="en" altLang="ko-Kore-KR" sz="1600"/>
            </a:br>
            <a:r>
              <a:rPr lang="en" altLang="ko-Kore-KR" sz="1600"/>
              <a:t>            </a:t>
            </a:r>
            <a:r>
              <a:rPr lang="en" altLang="ko-Kore-KR" sz="1600" b="1"/>
              <a:t>System</a:t>
            </a:r>
            <a:r>
              <a:rPr lang="en" altLang="ko-Kore-KR" sz="1400"/>
              <a:t>.</a:t>
            </a:r>
            <a:r>
              <a:rPr lang="en" altLang="ko-Kore-KR" sz="1600" i="1"/>
              <a:t>out</a:t>
            </a:r>
            <a:r>
              <a:rPr lang="en" altLang="ko-Kore-KR" sz="1400"/>
              <a:t>.println(</a:t>
            </a:r>
            <a:r>
              <a:rPr lang="en" altLang="ko-Kore-KR" sz="1600"/>
              <a:t>x</a:t>
            </a:r>
            <a:r>
              <a:rPr lang="en" altLang="ko-Kore-KR" sz="1400"/>
              <a:t>)</a:t>
            </a:r>
            <a:r>
              <a:rPr lang="en" altLang="ko-Kore-KR" sz="1600"/>
              <a:t>;</a:t>
            </a:r>
            <a:br>
              <a:rPr lang="en" altLang="ko-Kore-KR" sz="1600"/>
            </a:br>
            <a:r>
              <a:rPr lang="en" altLang="ko-Kore-KR" sz="1600"/>
              <a:t>            </a:t>
            </a:r>
            <a:r>
              <a:rPr lang="en" altLang="ko-Kore-KR" sz="1600" b="1"/>
              <a:t>System</a:t>
            </a:r>
            <a:r>
              <a:rPr lang="en" altLang="ko-Kore-KR" sz="1400"/>
              <a:t>.</a:t>
            </a:r>
            <a:r>
              <a:rPr lang="en" altLang="ko-Kore-KR" sz="1600" i="1"/>
              <a:t>out</a:t>
            </a:r>
            <a:r>
              <a:rPr lang="en" altLang="ko-Kore-KR" sz="1400"/>
              <a:t>.println(</a:t>
            </a:r>
            <a:r>
              <a:rPr lang="en" altLang="ko-Kore-KR" sz="1600"/>
              <a:t>x</a:t>
            </a:r>
            <a:r>
              <a:rPr lang="en" altLang="ko-Kore-KR" sz="1400"/>
              <a:t>)</a:t>
            </a:r>
            <a:r>
              <a:rPr lang="en" altLang="ko-Kore-KR" sz="1600"/>
              <a:t>;</a:t>
            </a:r>
            <a:br>
              <a:rPr lang="en" altLang="ko-Kore-KR" sz="1600"/>
            </a:br>
            <a:r>
              <a:rPr lang="en" altLang="ko-Kore-KR" sz="1600"/>
              <a:t>            boolean a </a:t>
            </a:r>
            <a:r>
              <a:rPr lang="en" altLang="ko-Kore-KR" sz="1400"/>
              <a:t>= </a:t>
            </a:r>
            <a:r>
              <a:rPr lang="en" altLang="ko-Kore-KR" sz="1600"/>
              <a:t>true, b </a:t>
            </a:r>
            <a:r>
              <a:rPr lang="en" altLang="ko-Kore-KR" sz="1400"/>
              <a:t>= </a:t>
            </a:r>
            <a:r>
              <a:rPr lang="en" altLang="ko-Kore-KR" sz="1600"/>
              <a:t>false, c </a:t>
            </a:r>
            <a:r>
              <a:rPr lang="en" altLang="ko-Kore-KR" sz="1400"/>
              <a:t>= </a:t>
            </a:r>
            <a:r>
              <a:rPr lang="en" altLang="ko-Kore-KR" sz="1600"/>
              <a:t>true;</a:t>
            </a:r>
            <a:br>
              <a:rPr lang="en" altLang="ko-Kore-KR" sz="1600"/>
            </a:br>
            <a:r>
              <a:rPr lang="en" altLang="ko-Kore-KR" sz="1600"/>
              <a:t>            a </a:t>
            </a:r>
            <a:r>
              <a:rPr lang="en" altLang="ko-Kore-KR" sz="1400"/>
              <a:t>= (</a:t>
            </a:r>
            <a:r>
              <a:rPr lang="en" altLang="ko-Kore-KR" sz="1600"/>
              <a:t>b </a:t>
            </a:r>
            <a:r>
              <a:rPr lang="en" altLang="ko-Kore-KR" sz="1400"/>
              <a:t>|| </a:t>
            </a:r>
            <a:r>
              <a:rPr lang="en" altLang="ko-Kore-KR" sz="1600"/>
              <a:t>c</a:t>
            </a:r>
            <a:r>
              <a:rPr lang="en" altLang="ko-Kore-KR" sz="1400"/>
              <a:t>) &amp;&amp; (</a:t>
            </a:r>
            <a:r>
              <a:rPr lang="en" altLang="ko-Kore-KR" sz="1600"/>
              <a:t>a </a:t>
            </a:r>
            <a:r>
              <a:rPr lang="en" altLang="ko-Kore-KR" sz="1400"/>
              <a:t>|| </a:t>
            </a:r>
            <a:r>
              <a:rPr lang="en" altLang="ko-Kore-KR" sz="1600"/>
              <a:t>false</a:t>
            </a:r>
            <a:r>
              <a:rPr lang="en" altLang="ko-Kore-KR" sz="1400"/>
              <a:t>)</a:t>
            </a:r>
            <a:r>
              <a:rPr lang="en" altLang="ko-Kore-KR" sz="1600"/>
              <a:t>;</a:t>
            </a:r>
            <a:br>
              <a:rPr lang="en" altLang="ko-Kore-KR" sz="1600"/>
            </a:br>
            <a:r>
              <a:rPr lang="en" altLang="ko-Kore-KR" sz="1600"/>
              <a:t>        </a:t>
            </a:r>
            <a:r>
              <a:rPr lang="en" altLang="ko-Kore-KR" sz="1400"/>
              <a:t>}</a:t>
            </a:r>
            <a:br>
              <a:rPr lang="en" altLang="ko-Kore-KR" sz="1400"/>
            </a:br>
            <a:r>
              <a:rPr lang="en" altLang="ko-Kore-KR" sz="1400"/>
              <a:t>    }</a:t>
            </a:r>
            <a:endParaRPr kumimoji="1" lang="en-US" altLang="ko-Kore-KR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80ED51C-8B8B-3E4B-97DD-078654D1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90471"/>
              </p:ext>
            </p:extLst>
          </p:nvPr>
        </p:nvGraphicFramePr>
        <p:xfrm>
          <a:off x="0" y="3936268"/>
          <a:ext cx="12192000" cy="28346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51992">
                  <a:extLst>
                    <a:ext uri="{9D8B030D-6E8A-4147-A177-3AD203B41FA5}">
                      <a16:colId xmlns:a16="http://schemas.microsoft.com/office/drawing/2014/main" val="4118487013"/>
                    </a:ext>
                  </a:extLst>
                </a:gridCol>
                <a:gridCol w="2785002">
                  <a:extLst>
                    <a:ext uri="{9D8B030D-6E8A-4147-A177-3AD203B41FA5}">
                      <a16:colId xmlns:a16="http://schemas.microsoft.com/office/drawing/2014/main" val="37743812"/>
                    </a:ext>
                  </a:extLst>
                </a:gridCol>
                <a:gridCol w="2785002">
                  <a:extLst>
                    <a:ext uri="{9D8B030D-6E8A-4147-A177-3AD203B41FA5}">
                      <a16:colId xmlns:a16="http://schemas.microsoft.com/office/drawing/2014/main" val="3258289128"/>
                    </a:ext>
                  </a:extLst>
                </a:gridCol>
                <a:gridCol w="2785002">
                  <a:extLst>
                    <a:ext uri="{9D8B030D-6E8A-4147-A177-3AD203B41FA5}">
                      <a16:colId xmlns:a16="http://schemas.microsoft.com/office/drawing/2014/main" val="2581760663"/>
                    </a:ext>
                  </a:extLst>
                </a:gridCol>
                <a:gridCol w="2785002">
                  <a:extLst>
                    <a:ext uri="{9D8B030D-6E8A-4147-A177-3AD203B41FA5}">
                      <a16:colId xmlns:a16="http://schemas.microsoft.com/office/drawing/2014/main" val="2619914303"/>
                    </a:ext>
                  </a:extLst>
                </a:gridCol>
              </a:tblGrid>
              <a:tr h="30735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줄번호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b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c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66293"/>
                  </a:ext>
                </a:extLst>
              </a:tr>
              <a:tr h="537879">
                <a:tc>
                  <a:txBody>
                    <a:bodyPr/>
                    <a:lstStyle/>
                    <a:p>
                      <a:r>
                        <a:rPr lang="en-US" altLang="ko-Kore-KR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0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  <a:p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  <a:p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88266"/>
                  </a:ext>
                </a:extLst>
              </a:tr>
              <a:tr h="537879">
                <a:tc>
                  <a:txBody>
                    <a:bodyPr/>
                    <a:lstStyle/>
                    <a:p>
                      <a:r>
                        <a:rPr lang="en-US" altLang="ko-Kore-KR"/>
                        <a:t>8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2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  <a:p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  <a:p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  <a:p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042572"/>
                  </a:ext>
                </a:extLst>
              </a:tr>
              <a:tr h="537879">
                <a:tc>
                  <a:txBody>
                    <a:bodyPr/>
                    <a:lstStyle/>
                    <a:p>
                      <a:r>
                        <a:rPr lang="en-US" altLang="ko-Kore-KR"/>
                        <a:t>9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3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정의되지 않음</a:t>
                      </a:r>
                      <a:endParaRPr lang="ko-Kore-KR" altLang="en-US" sz="1600"/>
                    </a:p>
                    <a:p>
                      <a:endParaRPr lang="ko-Kore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11410"/>
                  </a:ext>
                </a:extLst>
              </a:tr>
              <a:tr h="307359">
                <a:tc>
                  <a:txBody>
                    <a:bodyPr/>
                    <a:lstStyle/>
                    <a:p>
                      <a:r>
                        <a:rPr lang="en-US" altLang="ko-Kore-KR"/>
                        <a:t>10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3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true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false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true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83009"/>
                  </a:ext>
                </a:extLst>
              </a:tr>
              <a:tr h="307359">
                <a:tc>
                  <a:txBody>
                    <a:bodyPr/>
                    <a:lstStyle/>
                    <a:p>
                      <a:r>
                        <a:rPr lang="en-US" altLang="ko-Kore-KR"/>
                        <a:t>11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true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false</a:t>
                      </a:r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true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4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9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14.</a:t>
            </a:r>
            <a:r>
              <a:rPr kumimoji="1" lang="ko-KR" altLang="en-US" sz="2800" dirty="0"/>
              <a:t> 다음의 의사 코드를 자바 프로그램으로 변환하라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7337"/>
            <a:ext cx="168442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ore-KR" sz="1400"/>
              <a:t>▪ double </a:t>
            </a:r>
            <a:r>
              <a:rPr lang="ko-KR" altLang="en-US" sz="1400"/>
              <a:t>형의 </a:t>
            </a:r>
            <a:r>
              <a:rPr lang="en" altLang="ko-Kore-KR" sz="1400"/>
              <a:t>speed, time, distance </a:t>
            </a:r>
            <a:r>
              <a:rPr lang="ko-KR" altLang="en-US" sz="1400"/>
              <a:t>변수를 선언한다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" altLang="ko-Kore-KR" sz="1400"/>
              <a:t>▪ speed </a:t>
            </a:r>
            <a:r>
              <a:rPr lang="ko-KR" altLang="en-US" sz="1400"/>
              <a:t>변수에 </a:t>
            </a:r>
            <a:r>
              <a:rPr lang="en-US" altLang="ko-KR" sz="1400"/>
              <a:t>90.0</a:t>
            </a:r>
            <a:r>
              <a:rPr lang="ko-KR" altLang="en-US" sz="1400"/>
              <a:t>을 저장한다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" altLang="ko-Kore-KR" sz="1400"/>
              <a:t>▪ time </a:t>
            </a:r>
            <a:r>
              <a:rPr lang="ko-KR" altLang="en-US" sz="1400"/>
              <a:t>변수에 </a:t>
            </a:r>
            <a:r>
              <a:rPr lang="en-US" altLang="ko-KR" sz="1400"/>
              <a:t>60.0</a:t>
            </a:r>
            <a:r>
              <a:rPr lang="ko-KR" altLang="en-US" sz="1400"/>
              <a:t>을 저장한다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" altLang="ko-Kore-KR" sz="1400"/>
              <a:t>▪ speed</a:t>
            </a:r>
            <a:r>
              <a:rPr lang="ko-KR" altLang="en-US" sz="1400"/>
              <a:t>와 </a:t>
            </a:r>
            <a:r>
              <a:rPr lang="en" altLang="ko-Kore-KR" sz="1400"/>
              <a:t>time</a:t>
            </a:r>
            <a:r>
              <a:rPr lang="ko-KR" altLang="en-US" sz="1400"/>
              <a:t>을 곱하고 그 결과를 </a:t>
            </a:r>
            <a:r>
              <a:rPr lang="en" altLang="ko-Kore-KR" sz="1400"/>
              <a:t>distance</a:t>
            </a:r>
            <a:r>
              <a:rPr lang="ko-KR" altLang="en-US" sz="1400"/>
              <a:t>에 저장한다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" altLang="ko-Kore-KR" sz="1400"/>
              <a:t>▪ distance</a:t>
            </a:r>
            <a:r>
              <a:rPr lang="ko-KR" altLang="en-US" sz="1400"/>
              <a:t>를 콘솔에 출력한다</a:t>
            </a:r>
            <a:r>
              <a:rPr lang="en-US" altLang="ko-KR" sz="140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1CB617-E99C-ED47-853E-6F6A63D34FF6}"/>
              </a:ext>
            </a:extLst>
          </p:cNvPr>
          <p:cNvSpPr txBox="1">
            <a:spLocks/>
          </p:cNvSpPr>
          <p:nvPr/>
        </p:nvSpPr>
        <p:spPr>
          <a:xfrm>
            <a:off x="1847760" y="3341657"/>
            <a:ext cx="711819" cy="64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400" dirty="0"/>
              <a:t>-&gt;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1B42D9B-5EB2-D54C-8273-89377706F7A7}"/>
              </a:ext>
            </a:extLst>
          </p:cNvPr>
          <p:cNvSpPr txBox="1">
            <a:spLocks/>
          </p:cNvSpPr>
          <p:nvPr/>
        </p:nvSpPr>
        <p:spPr>
          <a:xfrm>
            <a:off x="2559579" y="2598961"/>
            <a:ext cx="9632421" cy="276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ko-Kore-KR" sz="1800"/>
              <a:t>public class </a:t>
            </a:r>
            <a:r>
              <a:rPr lang="en" altLang="ko-Kore-KR" sz="1800" b="1"/>
              <a:t>example214 </a:t>
            </a:r>
            <a:r>
              <a:rPr lang="en" altLang="ko-Kore-KR" sz="1800"/>
              <a:t>{</a:t>
            </a:r>
            <a:br>
              <a:rPr lang="en" altLang="ko-Kore-KR" sz="1800"/>
            </a:br>
            <a:r>
              <a:rPr lang="en" altLang="ko-Kore-KR" sz="1800"/>
              <a:t>    public static void main(</a:t>
            </a:r>
            <a:r>
              <a:rPr lang="en" altLang="ko-Kore-KR" sz="1800" b="1"/>
              <a:t>String</a:t>
            </a:r>
            <a:r>
              <a:rPr lang="en" altLang="ko-Kore-KR" sz="1800"/>
              <a:t>[] args) {</a:t>
            </a:r>
            <a:br>
              <a:rPr lang="en" altLang="ko-Kore-KR" sz="1800"/>
            </a:br>
            <a:r>
              <a:rPr lang="en" altLang="ko-Kore-KR" sz="1800"/>
              <a:t>        double speed, time, distance; // --&gt; double </a:t>
            </a:r>
            <a:r>
              <a:rPr lang="ko-KR" altLang="en-US" sz="1800"/>
              <a:t>형의 </a:t>
            </a:r>
            <a:r>
              <a:rPr lang="en" altLang="ko-Kore-KR" sz="1800"/>
              <a:t>speed, time, distance </a:t>
            </a:r>
            <a:r>
              <a:rPr lang="ko-KR" altLang="en-US" sz="1800"/>
              <a:t>변수를 선언한다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en-US" altLang="ko-KR" sz="1800"/>
              <a:t>        </a:t>
            </a:r>
            <a:r>
              <a:rPr lang="en" altLang="ko-Kore-KR" sz="1800"/>
              <a:t>speed = 90.0; // --&gt; speed </a:t>
            </a:r>
            <a:r>
              <a:rPr lang="ko-KR" altLang="en-US" sz="1800"/>
              <a:t>변수에 </a:t>
            </a:r>
            <a:r>
              <a:rPr lang="en-US" altLang="ko-KR" sz="1800"/>
              <a:t>90.0</a:t>
            </a:r>
            <a:r>
              <a:rPr lang="ko-KR" altLang="en-US" sz="1800"/>
              <a:t>을 저장한다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en-US" altLang="ko-KR" sz="1800"/>
              <a:t>        </a:t>
            </a:r>
            <a:r>
              <a:rPr lang="en" altLang="ko-Kore-KR" sz="1800"/>
              <a:t>time = 60.0; // --&gt; time </a:t>
            </a:r>
            <a:r>
              <a:rPr lang="ko-KR" altLang="en-US" sz="1800"/>
              <a:t>변수에 </a:t>
            </a:r>
            <a:r>
              <a:rPr lang="en-US" altLang="ko-KR" sz="1800"/>
              <a:t>60.0</a:t>
            </a:r>
            <a:r>
              <a:rPr lang="ko-KR" altLang="en-US" sz="1800"/>
              <a:t>을 저장한다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en-US" altLang="ko-KR" sz="1800"/>
              <a:t>        </a:t>
            </a:r>
            <a:r>
              <a:rPr lang="en" altLang="ko-Kore-KR" sz="1800"/>
              <a:t>distance = speed * time; // --&gt; speed</a:t>
            </a:r>
            <a:r>
              <a:rPr lang="ko-KR" altLang="en-US" sz="1800"/>
              <a:t>와 </a:t>
            </a:r>
            <a:r>
              <a:rPr lang="en" altLang="ko-Kore-KR" sz="1800"/>
              <a:t>time</a:t>
            </a:r>
            <a:r>
              <a:rPr lang="ko-KR" altLang="en-US" sz="1800"/>
              <a:t>을 곱하고 그 결과를 </a:t>
            </a:r>
            <a:r>
              <a:rPr lang="en" altLang="ko-Kore-KR" sz="1800"/>
              <a:t>distance</a:t>
            </a:r>
            <a:r>
              <a:rPr lang="ko-KR" altLang="en-US" sz="1800"/>
              <a:t>에 저장한다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en-US" altLang="ko-KR" sz="1800"/>
              <a:t>        </a:t>
            </a:r>
            <a:r>
              <a:rPr lang="en" altLang="ko-Kore-KR" sz="1800" b="1"/>
              <a:t>System</a:t>
            </a:r>
            <a:r>
              <a:rPr lang="en" altLang="ko-Kore-KR" sz="1800"/>
              <a:t>.</a:t>
            </a:r>
            <a:r>
              <a:rPr lang="en" altLang="ko-Kore-KR" sz="1800" i="1"/>
              <a:t>out</a:t>
            </a:r>
            <a:r>
              <a:rPr lang="en" altLang="ko-Kore-KR" sz="1800"/>
              <a:t>.println(distance); // --&gt; distance</a:t>
            </a:r>
            <a:r>
              <a:rPr lang="ko-KR" altLang="en-US" sz="1800"/>
              <a:t>를 콘솔에 출력한다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en-US" altLang="ko-KR" sz="1800"/>
              <a:t>    }</a:t>
            </a:r>
            <a:br>
              <a:rPr lang="en-US" altLang="ko-KR" sz="1800"/>
            </a:br>
            <a:r>
              <a:rPr lang="en-US" altLang="ko-KR" sz="1800"/>
              <a:t>}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580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15.</a:t>
            </a:r>
            <a:r>
              <a:rPr kumimoji="1" lang="ko-KR" altLang="en-US" sz="2800" dirty="0"/>
              <a:t> 하나의 상자에 오렌지를 </a:t>
            </a:r>
            <a:r>
              <a:rPr kumimoji="1" lang="en-US" altLang="ko-KR" sz="2800" dirty="0"/>
              <a:t>10</a:t>
            </a:r>
            <a:r>
              <a:rPr kumimoji="1" lang="ko-KR" altLang="en-US" sz="2800" dirty="0"/>
              <a:t>개씩 담을 수 있다고 하자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오렌지가 </a:t>
            </a:r>
            <a:r>
              <a:rPr kumimoji="1" lang="en-US" altLang="ko-KR" sz="2800" dirty="0"/>
              <a:t>127</a:t>
            </a:r>
            <a:r>
              <a:rPr kumimoji="1" lang="ko-KR" altLang="en-US" sz="2800" dirty="0"/>
              <a:t>개 있다면 상자 몇개가 필요한가</a:t>
            </a:r>
            <a:r>
              <a:rPr kumimoji="1" lang="en-US" altLang="ko-KR" sz="2800" dirty="0"/>
              <a:t>?</a:t>
            </a:r>
            <a:r>
              <a:rPr kumimoji="1" lang="ko-KR" altLang="en-US" sz="2800" dirty="0"/>
              <a:t> 또 몇개의 오렌지가 남을까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import java.util.Scanner; // --&gt; Scanner import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en-US" altLang="ko-KR" sz="2000" dirty="0"/>
              <a:t>public class example215 {</a:t>
            </a:r>
            <a:br>
              <a:rPr kumimoji="1" lang="en-US" altLang="ko-KR" sz="2000" dirty="0"/>
            </a:br>
            <a:r>
              <a:rPr kumimoji="1" lang="en-US" altLang="ko-KR" sz="2000" dirty="0"/>
              <a:t>    public static void main(String[] args) {</a:t>
            </a:r>
            <a:br>
              <a:rPr kumimoji="1" lang="en-US" altLang="ko-KR" sz="2000" dirty="0"/>
            </a:br>
            <a:r>
              <a:rPr kumimoji="1" lang="en-US" altLang="ko-KR" sz="2000" dirty="0"/>
              <a:t>        int org, box, atari; // --&gt; org, box, atari</a:t>
            </a:r>
            <a:r>
              <a:rPr kumimoji="1" lang="ko-KR" altLang="en-US" sz="2000" dirty="0"/>
              <a:t>의 변수 선언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Scanner sc = new Scanner(System.in); // --&gt; Scanner </a:t>
            </a:r>
            <a:r>
              <a:rPr kumimoji="1" lang="ko-KR" altLang="en-US" sz="2000" dirty="0"/>
              <a:t>객체 생성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System.out.print("</a:t>
            </a:r>
            <a:r>
              <a:rPr kumimoji="1" lang="ko-KR" altLang="en-US" sz="2000" dirty="0"/>
              <a:t>오렌지의 개수를 입력하시오</a:t>
            </a:r>
            <a:r>
              <a:rPr kumimoji="1" lang="en-US" altLang="ko-KR" sz="2000" dirty="0"/>
              <a:t>: "); // --&gt; </a:t>
            </a:r>
            <a:r>
              <a:rPr kumimoji="1" lang="ko-KR" altLang="en-US" sz="2000" dirty="0"/>
              <a:t>오렌지 개수 물어보기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org = sc.nextInt(); // --&gt; </a:t>
            </a:r>
            <a:r>
              <a:rPr kumimoji="1" lang="ko-KR" altLang="en-US" sz="2000" dirty="0"/>
              <a:t>받은 값을 </a:t>
            </a:r>
            <a:r>
              <a:rPr kumimoji="1" lang="en-US" altLang="ko-KR" sz="2000" dirty="0"/>
              <a:t>org</a:t>
            </a:r>
            <a:r>
              <a:rPr kumimoji="1" lang="ko-KR" altLang="en-US" sz="2000" dirty="0"/>
              <a:t>에 넣어줌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en-US" altLang="ko-KR" sz="2000" dirty="0"/>
              <a:t>        box = org / 10; // --&gt; </a:t>
            </a:r>
            <a:r>
              <a:rPr kumimoji="1" lang="ko-KR" altLang="en-US" sz="2000" dirty="0"/>
              <a:t>필요한 박수 개수 계산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atari = org % 10; // --&gt; </a:t>
            </a:r>
            <a:r>
              <a:rPr kumimoji="1" lang="ko-KR" altLang="en-US" sz="2000" dirty="0"/>
              <a:t>남는 오렌지의 개수 계산</a:t>
            </a:r>
            <a:br>
              <a:rPr kumimoji="1" lang="ko-KR" altLang="en-US" sz="2000" dirty="0"/>
            </a:b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System.out.println(box + "</a:t>
            </a:r>
            <a:r>
              <a:rPr kumimoji="1" lang="ko-KR" altLang="en-US" sz="2000" dirty="0"/>
              <a:t>개의 박스가 필요하고 </a:t>
            </a:r>
            <a:r>
              <a:rPr kumimoji="1" lang="en-US" altLang="ko-KR" sz="2000" dirty="0"/>
              <a:t>" + atari + "</a:t>
            </a:r>
            <a:r>
              <a:rPr kumimoji="1" lang="ko-KR" altLang="en-US" sz="2000" dirty="0"/>
              <a:t>개가 남습니다</a:t>
            </a:r>
            <a:r>
              <a:rPr kumimoji="1" lang="en-US" altLang="ko-KR" sz="2000" dirty="0"/>
              <a:t>."); // --&gt; </a:t>
            </a:r>
            <a:r>
              <a:rPr kumimoji="1" lang="ko-KR" altLang="en-US" sz="2000" dirty="0"/>
              <a:t>결과를 콘솔로 출력</a:t>
            </a:r>
            <a:br>
              <a:rPr kumimoji="1" lang="ko-KR" altLang="en-US" sz="2000" dirty="0"/>
            </a:br>
            <a:r>
              <a:rPr kumimoji="1" lang="ko-KR" altLang="en-US" sz="2000" dirty="0"/>
              <a:t>    </a:t>
            </a:r>
            <a:r>
              <a:rPr kumimoji="1" lang="en-US" altLang="ko-KR" sz="2000" dirty="0"/>
              <a:t>}</a:t>
            </a:r>
            <a:br>
              <a:rPr kumimoji="1" lang="en-US" altLang="ko-KR" sz="2000" dirty="0"/>
            </a:br>
            <a:r>
              <a:rPr kumimoji="1" lang="en-US" altLang="ko-KR" sz="2000" dirty="0"/>
              <a:t>}</a:t>
            </a:r>
            <a:br>
              <a:rPr kumimoji="1" lang="en-US" altLang="ko-KR" sz="2000" dirty="0"/>
            </a:b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44948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16.</a:t>
            </a:r>
            <a:r>
              <a:rPr kumimoji="1" lang="ko-KR" altLang="en-US" sz="2800" dirty="0"/>
              <a:t> 마일을 킬로미터로 변환하는 프로그램을 작성하라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마일은 </a:t>
            </a:r>
            <a:r>
              <a:rPr kumimoji="1" lang="en-US" altLang="ko-KR" sz="2800" dirty="0"/>
              <a:t>1.609</a:t>
            </a:r>
            <a:r>
              <a:rPr kumimoji="1" lang="ko-KR" altLang="en-US" sz="2800" dirty="0"/>
              <a:t>킬로미터와 같다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사용자로부터 마일의 값을 읽어 들인다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import java.util.Scanner; // --&gt; Scanner import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en-US" altLang="ko-KR" sz="2000" dirty="0"/>
              <a:t>public class example216 {</a:t>
            </a:r>
            <a:br>
              <a:rPr kumimoji="1" lang="en-US" altLang="ko-KR" sz="2000" dirty="0"/>
            </a:br>
            <a:r>
              <a:rPr kumimoji="1" lang="en-US" altLang="ko-KR" sz="2000" dirty="0"/>
              <a:t>    public static void main(String[] args) {</a:t>
            </a:r>
            <a:br>
              <a:rPr kumimoji="1" lang="en-US" altLang="ko-KR" sz="2000" dirty="0"/>
            </a:br>
            <a:r>
              <a:rPr kumimoji="1" lang="en-US" altLang="ko-KR" sz="2000" dirty="0"/>
              <a:t>        double km, mile; // --&gt; km, mile </a:t>
            </a:r>
            <a:r>
              <a:rPr kumimoji="1" lang="ko-KR" altLang="en-US" sz="2000" dirty="0"/>
              <a:t>변수 선언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Scanner sc = new Scanner(System.in); // --&gt; Scanner </a:t>
            </a:r>
            <a:r>
              <a:rPr kumimoji="1" lang="ko-KR" altLang="en-US" sz="2000" dirty="0"/>
              <a:t>객체 생성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System.out.print("</a:t>
            </a:r>
            <a:r>
              <a:rPr kumimoji="1" lang="ko-KR" altLang="en-US" sz="2000" dirty="0"/>
              <a:t>마일을 입력하시오</a:t>
            </a:r>
            <a:r>
              <a:rPr kumimoji="1" lang="en-US" altLang="ko-KR" sz="2000" dirty="0"/>
              <a:t>: "); // --&gt; </a:t>
            </a:r>
            <a:r>
              <a:rPr kumimoji="1" lang="ko-KR" altLang="en-US" sz="2000" dirty="0"/>
              <a:t>질문하기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mile = sc.nextDouble(); // --&gt; </a:t>
            </a:r>
            <a:r>
              <a:rPr kumimoji="1" lang="ko-KR" altLang="en-US" sz="2000" dirty="0"/>
              <a:t>받은 값을 </a:t>
            </a:r>
            <a:r>
              <a:rPr kumimoji="1" lang="en-US" altLang="ko-KR" sz="2000" dirty="0"/>
              <a:t>mile</a:t>
            </a:r>
            <a:r>
              <a:rPr kumimoji="1" lang="ko-KR" altLang="en-US" sz="2000" dirty="0"/>
              <a:t>로 넘기기</a:t>
            </a:r>
            <a:br>
              <a:rPr kumimoji="1" lang="ko-KR" altLang="en-US" sz="2000" dirty="0"/>
            </a:b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km = mile * 1.609; // --&gt; km </a:t>
            </a:r>
            <a:r>
              <a:rPr kumimoji="1" lang="ko-KR" altLang="en-US" sz="2000" dirty="0"/>
              <a:t>구하기</a:t>
            </a:r>
            <a:br>
              <a:rPr kumimoji="1" lang="ko-KR" altLang="en-US" sz="2000" dirty="0"/>
            </a:br>
            <a:r>
              <a:rPr kumimoji="1" lang="ko-KR" altLang="en-US" sz="2000" dirty="0"/>
              <a:t>        </a:t>
            </a:r>
            <a:r>
              <a:rPr kumimoji="1" lang="en-US" altLang="ko-KR" sz="2000" dirty="0"/>
              <a:t>System.out.print(mile + "</a:t>
            </a:r>
            <a:r>
              <a:rPr kumimoji="1" lang="ko-KR" altLang="en-US" sz="2000" dirty="0"/>
              <a:t>마일은 </a:t>
            </a:r>
            <a:r>
              <a:rPr kumimoji="1" lang="en-US" altLang="ko-KR" sz="2000" dirty="0"/>
              <a:t>" + km +"</a:t>
            </a:r>
            <a:r>
              <a:rPr kumimoji="1" lang="ko-KR" altLang="en-US" sz="2000" dirty="0"/>
              <a:t>킬로미터입니다</a:t>
            </a:r>
            <a:r>
              <a:rPr kumimoji="1" lang="en-US" altLang="ko-KR" sz="2000" dirty="0"/>
              <a:t>."); // --&gt; </a:t>
            </a:r>
            <a:r>
              <a:rPr kumimoji="1" lang="ko-KR" altLang="en-US" sz="2000" dirty="0"/>
              <a:t>출력하기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en-US" altLang="ko-KR" sz="2000" dirty="0"/>
              <a:t>    }</a:t>
            </a:r>
            <a:br>
              <a:rPr kumimoji="1" lang="en-US" altLang="ko-KR" sz="2000" dirty="0"/>
            </a:br>
            <a:r>
              <a:rPr kumimoji="1" lang="en-US" altLang="ko-KR" sz="2000" dirty="0"/>
              <a:t>}</a:t>
            </a:r>
            <a:br>
              <a:rPr kumimoji="1" lang="en-US" altLang="ko-KR" sz="2000" dirty="0"/>
            </a:b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22302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17.</a:t>
            </a:r>
            <a:r>
              <a:rPr kumimoji="1" lang="ko-KR" altLang="en-US" sz="2800" dirty="0"/>
              <a:t> 상점에 가면 우리는 상품에 대한 돈을 내고 영수증을 받는다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영수증에서는 </a:t>
            </a:r>
            <a:r>
              <a:rPr kumimoji="1" lang="en-US" altLang="ko-KR" sz="2800" dirty="0"/>
              <a:t>10%</a:t>
            </a:r>
            <a:r>
              <a:rPr kumimoji="1" lang="ko-KR" altLang="en-US" sz="2800" dirty="0"/>
              <a:t> 부가세와 잔돈 등이 인쇄되어 있다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구입한 상품의 가격과 순님한테 받은 금액을 입력하면 부가세와 잔돈을 출력하는 프로그램을 작상하여 보자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1600" dirty="0"/>
              <a:t>public class example217 {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public static void main(String[] args) {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    int a, b, c, d; // --&gt; </a:t>
            </a:r>
            <a:r>
              <a:rPr kumimoji="1" lang="ko-KR" altLang="en-US" sz="1600" dirty="0"/>
              <a:t>받은 돈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상품의 총액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부가세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잔돈 변수 선언</a:t>
            </a:r>
            <a:br>
              <a:rPr kumimoji="1" lang="ko-KR" altLang="en-US" sz="1600" dirty="0"/>
            </a:b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Scanner x = new Scanner(System.in); // --&gt; Scanner </a:t>
            </a:r>
            <a:r>
              <a:rPr kumimoji="1" lang="ko-KR" altLang="en-US" sz="1600" dirty="0"/>
              <a:t>객체 생성</a:t>
            </a: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System.out.print("</a:t>
            </a:r>
            <a:r>
              <a:rPr kumimoji="1" lang="ko-KR" altLang="en-US" sz="1600" dirty="0"/>
              <a:t>받은 돈</a:t>
            </a:r>
            <a:r>
              <a:rPr kumimoji="1" lang="en-US" altLang="ko-KR" sz="1600" dirty="0"/>
              <a:t>: "); // // --&gt; </a:t>
            </a:r>
            <a:r>
              <a:rPr kumimoji="1" lang="ko-KR" altLang="en-US" sz="1600" dirty="0"/>
              <a:t>받은 돈 질문하기</a:t>
            </a: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a = x.nextInt(); // </a:t>
            </a:r>
            <a:r>
              <a:rPr kumimoji="1" lang="ko-KR" altLang="en-US" sz="1600" dirty="0"/>
              <a:t>받은 입력 값 받은 돈 변수로 넘기기</a:t>
            </a:r>
            <a:br>
              <a:rPr kumimoji="1" lang="ko-KR" altLang="en-US" sz="1600" dirty="0"/>
            </a:b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Scanner y = new Scanner(System.in); // --&gt; Scanner </a:t>
            </a:r>
            <a:r>
              <a:rPr kumimoji="1" lang="ko-KR" altLang="en-US" sz="1600" dirty="0"/>
              <a:t>객체 생성</a:t>
            </a: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System.out.print("</a:t>
            </a:r>
            <a:r>
              <a:rPr kumimoji="1" lang="ko-KR" altLang="en-US" sz="1600" dirty="0"/>
              <a:t>상품의 총액</a:t>
            </a:r>
            <a:r>
              <a:rPr kumimoji="1" lang="en-US" altLang="ko-KR" sz="1600" dirty="0"/>
              <a:t>: "); // --&gt; </a:t>
            </a:r>
            <a:r>
              <a:rPr kumimoji="1" lang="ko-KR" altLang="en-US" sz="1600" dirty="0"/>
              <a:t>상품의 총액 질문하기</a:t>
            </a: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b = y.nextInt(); // --&gt; </a:t>
            </a:r>
            <a:r>
              <a:rPr kumimoji="1" lang="ko-KR" altLang="en-US" sz="1600" dirty="0"/>
              <a:t>받은 입력 값 상품의 총액 변수로 넘기기</a:t>
            </a:r>
            <a:br>
              <a:rPr kumimoji="1" lang="ko-KR" altLang="en-US" sz="1600" dirty="0"/>
            </a:b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c = b / 10; // --&gt; </a:t>
            </a:r>
            <a:r>
              <a:rPr kumimoji="1" lang="ko-KR" altLang="en-US" sz="1600" dirty="0"/>
              <a:t>부가세 계산기</a:t>
            </a: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System.out.println("</a:t>
            </a:r>
            <a:r>
              <a:rPr kumimoji="1" lang="ko-KR" altLang="en-US" sz="1600" dirty="0"/>
              <a:t>부가세</a:t>
            </a:r>
            <a:r>
              <a:rPr kumimoji="1" lang="en-US" altLang="ko-KR" sz="1600" dirty="0"/>
              <a:t>: " + </a:t>
            </a:r>
            <a:r>
              <a:rPr kumimoji="1" lang="en-US" altLang="ko-Kore-KR" sz="1600" dirty="0"/>
              <a:t>c); // --&gt; </a:t>
            </a:r>
            <a:r>
              <a:rPr kumimoji="1" lang="ko-KR" altLang="en-US" sz="1600" dirty="0"/>
              <a:t>부가세 출력하기</a:t>
            </a:r>
            <a:br>
              <a:rPr kumimoji="1" lang="ko-KR" altLang="en-US" sz="1600" dirty="0"/>
            </a:b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d = (a - b); // --&gt; </a:t>
            </a:r>
            <a:r>
              <a:rPr kumimoji="1" lang="ko-KR" altLang="en-US" sz="1600" dirty="0"/>
              <a:t>잔돈 계산하기</a:t>
            </a:r>
            <a:br>
              <a:rPr kumimoji="1" lang="ko-KR" altLang="en-US" sz="1600" dirty="0"/>
            </a:br>
            <a:r>
              <a:rPr kumimoji="1" lang="ko-KR" altLang="en-US" sz="1600" dirty="0"/>
              <a:t>        </a:t>
            </a:r>
            <a:r>
              <a:rPr kumimoji="1" lang="en-US" altLang="ko-Kore-KR" sz="1600" dirty="0"/>
              <a:t>System.out.println("</a:t>
            </a:r>
            <a:r>
              <a:rPr kumimoji="1" lang="ko-KR" altLang="en-US" sz="1600" dirty="0"/>
              <a:t>잔돈</a:t>
            </a:r>
            <a:r>
              <a:rPr kumimoji="1" lang="en-US" altLang="ko-KR" sz="1600" dirty="0"/>
              <a:t>: " + </a:t>
            </a:r>
            <a:r>
              <a:rPr kumimoji="1" lang="en-US" altLang="ko-Kore-KR" sz="1600" dirty="0"/>
              <a:t>d); // --&gt; </a:t>
            </a:r>
            <a:r>
              <a:rPr kumimoji="1" lang="ko-KR" altLang="en-US" sz="1600" dirty="0"/>
              <a:t>잔돈 출력하기</a:t>
            </a:r>
            <a:br>
              <a:rPr kumimoji="1" lang="ko-KR" altLang="en-US" sz="1600" dirty="0"/>
            </a:br>
            <a:br>
              <a:rPr kumimoji="1" lang="ko-KR" altLang="en-US" sz="1600" dirty="0"/>
            </a:br>
            <a:r>
              <a:rPr kumimoji="1" lang="ko-KR" altLang="en-US" sz="1600" dirty="0"/>
              <a:t>    </a:t>
            </a:r>
            <a:r>
              <a:rPr kumimoji="1" lang="en-US" altLang="ko-KR" sz="1600" dirty="0"/>
              <a:t>}</a:t>
            </a:r>
            <a:br>
              <a:rPr kumimoji="1" lang="en-US" altLang="ko-KR" sz="1600" dirty="0"/>
            </a:br>
            <a:r>
              <a:rPr kumimoji="1" lang="en-US" altLang="ko-KR" sz="1600" dirty="0"/>
              <a:t>}</a:t>
            </a:r>
            <a:endParaRPr kumimoji="1"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302278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18.</a:t>
            </a:r>
            <a:r>
              <a:rPr kumimoji="1" lang="ko-KR" altLang="en-US" sz="2800" dirty="0"/>
              <a:t> 사용자로부터 구의 반지름을 입력 받아서 부피를 계산하여 출력하는 프로그램을 작성하라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단 구의 반지름은 실수로 입력되며 출력도 모두 실수형으로 하여야 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부피를 계산하는 수식은 다음과 같다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2000" b="1" dirty="0"/>
              <a:t>import java.util.Scanner; // --&gt; Scanner import</a:t>
            </a:r>
            <a:br>
              <a:rPr kumimoji="1" lang="en-US" altLang="ko-Kore-KR" sz="2000" b="1" dirty="0"/>
            </a:br>
            <a:br>
              <a:rPr kumimoji="1" lang="en-US" altLang="ko-Kore-KR" sz="2000" b="1" dirty="0"/>
            </a:br>
            <a:r>
              <a:rPr kumimoji="1" lang="en-US" altLang="ko-Kore-KR" sz="2000" b="1" dirty="0"/>
              <a:t>public class example218 {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    public static void main(String[] args) {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        double r, v; // --&gt; </a:t>
            </a:r>
            <a:r>
              <a:rPr kumimoji="1" lang="ko-KR" altLang="en-US" sz="2000" b="1" dirty="0"/>
              <a:t>반지름과 부피 변수 정의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Scanner x = new Scanner(System.in); // --&gt; Scanner </a:t>
            </a:r>
            <a:r>
              <a:rPr kumimoji="1" lang="ko-KR" altLang="en-US" sz="2000" b="1" dirty="0"/>
              <a:t>객체 생성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System.out.print("</a:t>
            </a:r>
            <a:r>
              <a:rPr kumimoji="1" lang="ko-KR" altLang="en-US" sz="2000" b="1" dirty="0"/>
              <a:t>구의 반지름을 입력하시오</a:t>
            </a:r>
            <a:r>
              <a:rPr kumimoji="1" lang="en-US" altLang="ko-KR" sz="2000" b="1" dirty="0"/>
              <a:t>: "); // --&gt; </a:t>
            </a:r>
            <a:r>
              <a:rPr kumimoji="1" lang="ko-KR" altLang="en-US" sz="2000" b="1" dirty="0"/>
              <a:t>구의 반지름 물어보기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r = x.nextDouble(); // --&gt; </a:t>
            </a:r>
            <a:r>
              <a:rPr kumimoji="1" lang="ko-KR" altLang="en-US" sz="2000" b="1" dirty="0"/>
              <a:t>받은 입력 값을 구의 반지름 변수로 넘기기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v = (double)4 / (double)3 * Math.pow(r, 3); // --&gt; </a:t>
            </a:r>
            <a:r>
              <a:rPr kumimoji="1" lang="ko-KR" altLang="en-US" sz="2000" b="1" dirty="0"/>
              <a:t>부피 구하기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System.out.println("</a:t>
            </a:r>
            <a:r>
              <a:rPr kumimoji="1" lang="ko-KR" altLang="en-US" sz="2000" b="1" dirty="0"/>
              <a:t>구의 부피는</a:t>
            </a:r>
            <a:r>
              <a:rPr kumimoji="1" lang="en-US" altLang="ko-KR" sz="2000" b="1" dirty="0"/>
              <a:t>: " + </a:t>
            </a:r>
            <a:r>
              <a:rPr kumimoji="1" lang="en-US" altLang="ko-Kore-KR" sz="2000" b="1" dirty="0"/>
              <a:t>v); // --&gt; </a:t>
            </a:r>
            <a:r>
              <a:rPr kumimoji="1" lang="ko-KR" altLang="en-US" sz="2000" b="1" dirty="0"/>
              <a:t>구의 부피 출력하기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</a:t>
            </a:r>
            <a:r>
              <a:rPr kumimoji="1" lang="en-US" altLang="ko-KR" sz="2000" b="1" dirty="0"/>
              <a:t>}</a:t>
            </a:r>
            <a:br>
              <a:rPr kumimoji="1" lang="en-US" altLang="ko-KR" sz="2000" b="1" dirty="0"/>
            </a:br>
            <a:br>
              <a:rPr kumimoji="1" lang="en-US" altLang="ko-KR" sz="2000" b="1" dirty="0"/>
            </a:br>
            <a:r>
              <a:rPr kumimoji="1" lang="en-US" altLang="ko-KR" sz="2000" b="1" dirty="0"/>
              <a:t>}</a:t>
            </a:r>
            <a:endParaRPr kumimoji="1" lang="en-US" altLang="ko-Kore-KR" sz="2000" b="1" dirty="0"/>
          </a:p>
        </p:txBody>
      </p:sp>
    </p:spTree>
    <p:extLst>
      <p:ext uri="{BB962C8B-B14F-4D97-AF65-F5344CB8AC3E}">
        <p14:creationId xmlns:p14="http://schemas.microsoft.com/office/powerpoint/2010/main" val="17829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자바 언어에서 지원되는 </a:t>
            </a:r>
            <a:r>
              <a:rPr kumimoji="1" lang="en-US" altLang="ko-KR" sz="2800" dirty="0"/>
              <a:t>8</a:t>
            </a:r>
            <a:r>
              <a:rPr kumimoji="1" lang="ko-KR" altLang="en-US" sz="2800" dirty="0"/>
              <a:t>가지의 기초 </a:t>
            </a:r>
            <a:r>
              <a:rPr kumimoji="1" lang="ko-KR" altLang="en-US" sz="2800" dirty="0" err="1"/>
              <a:t>자료형은</a:t>
            </a:r>
            <a:r>
              <a:rPr kumimoji="1" lang="ko-KR" altLang="en-US" sz="2800" dirty="0"/>
              <a:t> 무엇인가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sz="2600" dirty="0"/>
              <a:t>논리형</a:t>
            </a:r>
            <a:endParaRPr kumimoji="1" lang="en-US" altLang="ko-KR" sz="2600" dirty="0"/>
          </a:p>
          <a:p>
            <a:pPr lvl="1"/>
            <a:r>
              <a:rPr kumimoji="1" lang="en-US" altLang="ko-KR" sz="2200" dirty="0"/>
              <a:t>Boolean</a:t>
            </a:r>
          </a:p>
          <a:p>
            <a:r>
              <a:rPr kumimoji="1" lang="ko-KR" altLang="en-US" sz="2600" dirty="0"/>
              <a:t>문자형</a:t>
            </a:r>
            <a:endParaRPr kumimoji="1" lang="en-US" altLang="ko-KR" sz="2600" dirty="0"/>
          </a:p>
          <a:p>
            <a:pPr lvl="1"/>
            <a:r>
              <a:rPr kumimoji="1" lang="en-US" altLang="ko-KR" sz="2200" dirty="0"/>
              <a:t>Char</a:t>
            </a:r>
          </a:p>
          <a:p>
            <a:r>
              <a:rPr kumimoji="1" lang="ko-KR" altLang="en-US" sz="2600" dirty="0"/>
              <a:t>정수형</a:t>
            </a:r>
            <a:endParaRPr kumimoji="1" lang="en-US" altLang="ko-KR" sz="2600" dirty="0"/>
          </a:p>
          <a:p>
            <a:pPr lvl="1"/>
            <a:r>
              <a:rPr kumimoji="1" lang="en-US" altLang="ko-KR" sz="2200" dirty="0"/>
              <a:t>Byte</a:t>
            </a:r>
          </a:p>
          <a:p>
            <a:pPr lvl="1"/>
            <a:r>
              <a:rPr kumimoji="1" lang="en-US" altLang="ko-KR" sz="2200" dirty="0"/>
              <a:t>Short</a:t>
            </a:r>
          </a:p>
          <a:p>
            <a:pPr lvl="1"/>
            <a:r>
              <a:rPr kumimoji="1" lang="en-US" altLang="ko-KR" sz="2200" dirty="0"/>
              <a:t>Int</a:t>
            </a:r>
          </a:p>
          <a:p>
            <a:pPr lvl="1"/>
            <a:r>
              <a:rPr kumimoji="1" lang="en-US" altLang="ko-KR" sz="2200" dirty="0"/>
              <a:t>long</a:t>
            </a:r>
          </a:p>
          <a:p>
            <a:r>
              <a:rPr kumimoji="1" lang="ko-KR" altLang="en-US" sz="2600" dirty="0" err="1"/>
              <a:t>실수형</a:t>
            </a:r>
            <a:endParaRPr kumimoji="1" lang="en-US" altLang="ko-KR" sz="2600" dirty="0"/>
          </a:p>
          <a:p>
            <a:pPr lvl="1"/>
            <a:r>
              <a:rPr kumimoji="1" lang="en-US" altLang="ko-KR" sz="2200" dirty="0"/>
              <a:t>Float</a:t>
            </a:r>
          </a:p>
          <a:p>
            <a:pPr lvl="1"/>
            <a:r>
              <a:rPr kumimoji="1" lang="en-US" altLang="ko-KR" sz="2200" dirty="0"/>
              <a:t>double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70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19.</a:t>
            </a:r>
            <a:r>
              <a:rPr kumimoji="1" lang="ko-KR" altLang="en-US" sz="2800" dirty="0"/>
              <a:t> 사용자로부터 화씨 온도를 받아서 섭씨 온도로 환산하여 출력하는 프로그램을 작성하시오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2000" b="1" dirty="0"/>
              <a:t>import java.util.Scanner; // --&gt; Scanner import</a:t>
            </a:r>
            <a:br>
              <a:rPr kumimoji="1" lang="en-US" altLang="ko-Kore-KR" sz="2000" b="1" dirty="0"/>
            </a:br>
            <a:br>
              <a:rPr kumimoji="1" lang="en-US" altLang="ko-Kore-KR" sz="2000" b="1" dirty="0"/>
            </a:br>
            <a:r>
              <a:rPr kumimoji="1" lang="en-US" altLang="ko-Kore-KR" sz="2000" b="1" dirty="0"/>
              <a:t>public class example219 {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    public static void main(String[] args) {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        double c, f; // --&gt; </a:t>
            </a:r>
            <a:r>
              <a:rPr kumimoji="1" lang="ko-KR" altLang="en-US" sz="2000" b="1" dirty="0"/>
              <a:t>섭씨와 화씨 변수 정의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Scanner x = new Scanner(System.in); // --&gt; Scanner </a:t>
            </a:r>
            <a:r>
              <a:rPr kumimoji="1" lang="ko-KR" altLang="en-US" sz="2000" b="1" dirty="0"/>
              <a:t>객체 생성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System.out.print("</a:t>
            </a:r>
            <a:r>
              <a:rPr kumimoji="1" lang="ko-KR" altLang="en-US" sz="2000" b="1" dirty="0"/>
              <a:t>화씨 온도를 입력하시오</a:t>
            </a:r>
            <a:r>
              <a:rPr kumimoji="1" lang="en-US" altLang="ko-KR" sz="2000" b="1" dirty="0"/>
              <a:t>: "); // --&gt; </a:t>
            </a:r>
            <a:r>
              <a:rPr kumimoji="1" lang="ko-KR" altLang="en-US" sz="2000" b="1" dirty="0"/>
              <a:t>화씨 온도 물어보기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f = x.nextInt(); // --&gt; </a:t>
            </a:r>
            <a:r>
              <a:rPr kumimoji="1" lang="ko-KR" altLang="en-US" sz="2000" b="1" dirty="0"/>
              <a:t>받은 입력 값을 화씨 변수로 넘기기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c = (double)5 / (double)9 * (f - 32); // --&gt; </a:t>
            </a:r>
            <a:r>
              <a:rPr kumimoji="1" lang="ko-KR" altLang="en-US" sz="2000" b="1" dirty="0"/>
              <a:t>화씨를 섭씨로 변환해 섭씨 변수로 넘기기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    </a:t>
            </a:r>
            <a:r>
              <a:rPr kumimoji="1" lang="en-US" altLang="ko-Kore-KR" sz="2000" b="1" dirty="0"/>
              <a:t>System.out.println("</a:t>
            </a:r>
            <a:r>
              <a:rPr kumimoji="1" lang="ko-KR" altLang="en-US" sz="2000" b="1" dirty="0"/>
              <a:t>섭씨 온도는</a:t>
            </a:r>
            <a:r>
              <a:rPr kumimoji="1" lang="en-US" altLang="ko-KR" sz="2000" b="1" dirty="0"/>
              <a:t>: " + </a:t>
            </a:r>
            <a:r>
              <a:rPr kumimoji="1" lang="en-US" altLang="ko-Kore-KR" sz="2000" b="1" dirty="0"/>
              <a:t>c); // --&gt; </a:t>
            </a:r>
            <a:r>
              <a:rPr kumimoji="1" lang="ko-KR" altLang="en-US" sz="2000" b="1" dirty="0"/>
              <a:t>섭씨 온도 출력하기</a:t>
            </a:r>
            <a:br>
              <a:rPr kumimoji="1" lang="ko-KR" altLang="en-US" sz="2000" b="1" dirty="0"/>
            </a:br>
            <a:r>
              <a:rPr kumimoji="1" lang="ko-KR" altLang="en-US" sz="2000" b="1" dirty="0"/>
              <a:t>    </a:t>
            </a:r>
            <a:r>
              <a:rPr kumimoji="1" lang="en-US" altLang="ko-KR" sz="2000" b="1" dirty="0"/>
              <a:t>}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}</a:t>
            </a:r>
            <a:br>
              <a:rPr kumimoji="1" lang="en-US" altLang="ko-KR" sz="2000" b="1" dirty="0"/>
            </a:br>
            <a:endParaRPr kumimoji="1" lang="en-US" altLang="ko-Kore-KR" sz="2000" b="1" dirty="0"/>
          </a:p>
        </p:txBody>
      </p:sp>
    </p:spTree>
    <p:extLst>
      <p:ext uri="{BB962C8B-B14F-4D97-AF65-F5344CB8AC3E}">
        <p14:creationId xmlns:p14="http://schemas.microsoft.com/office/powerpoint/2010/main" val="133342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20.</a:t>
            </a:r>
            <a:r>
              <a:rPr kumimoji="1" lang="ko-KR" altLang="en-US" sz="2800" dirty="0"/>
              <a:t> 정수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최대 </a:t>
            </a:r>
            <a:r>
              <a:rPr kumimoji="1" lang="en-US" altLang="ko-KR" sz="2800" dirty="0"/>
              <a:t>2</a:t>
            </a:r>
            <a:r>
              <a:rPr kumimoji="1" lang="ko-KR" altLang="en-US" sz="2800" dirty="0"/>
              <a:t>자리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</a:t>
            </a:r>
            <a:r>
              <a:rPr kumimoji="1" lang="en-US" altLang="ko-KR" sz="2800" dirty="0"/>
              <a:t>2</a:t>
            </a:r>
            <a:r>
              <a:rPr kumimoji="1" lang="ko-KR" altLang="en-US" sz="2800" dirty="0"/>
              <a:t>진수로 변환하여서 출력하는 프로그램을 작성해보자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700" b="1" dirty="0"/>
              <a:t>import java.util.Scanner; // --&gt; Scanner import</a:t>
            </a:r>
            <a:br>
              <a:rPr kumimoji="1" lang="en-US" altLang="ko-Kore-KR" sz="700" b="1" dirty="0"/>
            </a:br>
            <a:br>
              <a:rPr kumimoji="1" lang="en-US" altLang="ko-Kore-KR" sz="700" b="1" dirty="0"/>
            </a:br>
            <a:r>
              <a:rPr kumimoji="1" lang="en-US" altLang="ko-Kore-KR" sz="700" b="1" dirty="0"/>
              <a:t>public class example220 {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public static void main(String[] args) {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Scanner scan = new Scanner(System.in);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x0=0;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x1=0;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x2=0;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x3=0;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x4=0;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x5=0;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x6=0;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int x=0;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System.out.print("</a:t>
            </a:r>
            <a:r>
              <a:rPr kumimoji="1" lang="ko-KR" altLang="en-US" sz="700" b="1" dirty="0"/>
              <a:t>정수 </a:t>
            </a:r>
            <a:r>
              <a:rPr kumimoji="1" lang="en-US" altLang="ko-KR" sz="700" b="1" dirty="0"/>
              <a:t>: ");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x= scan.nextInt(); //</a:t>
            </a:r>
            <a:r>
              <a:rPr kumimoji="1" lang="ko-KR" altLang="en-US" sz="700" b="1" dirty="0"/>
              <a:t>정수 입력 받음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int t_x=x;</a:t>
            </a:r>
            <a:br>
              <a:rPr kumimoji="1" lang="en-US" altLang="ko-Kore-KR" sz="700" b="1" dirty="0"/>
            </a:br>
            <a:r>
              <a:rPr kumimoji="1" lang="en-US" altLang="ko-Kore-KR" sz="700" b="1" dirty="0"/>
              <a:t>        if (x/64==1){  // </a:t>
            </a:r>
            <a:r>
              <a:rPr kumimoji="1" lang="ko-KR" altLang="en-US" sz="700" b="1" dirty="0"/>
              <a:t>만약 </a:t>
            </a:r>
            <a:r>
              <a:rPr kumimoji="1" lang="en-US" altLang="ko-Kore-KR" sz="700" b="1" dirty="0"/>
              <a:t>x</a:t>
            </a:r>
            <a:r>
              <a:rPr kumimoji="1" lang="ko-KR" altLang="en-US" sz="700" b="1" dirty="0"/>
              <a:t>을 </a:t>
            </a:r>
            <a:r>
              <a:rPr kumimoji="1" lang="en-US" altLang="ko-KR" sz="700" b="1" dirty="0"/>
              <a:t>64</a:t>
            </a:r>
            <a:r>
              <a:rPr kumimoji="1" lang="ko-KR" altLang="en-US" sz="700" b="1" dirty="0"/>
              <a:t>로 나누었을때 몫이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이면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6</a:t>
            </a:r>
            <a:r>
              <a:rPr kumimoji="1" lang="ko-KR" altLang="en-US" sz="700" b="1" dirty="0"/>
              <a:t>제곱이 포함된 수 이므로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x6+=1;     // 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6</a:t>
            </a:r>
            <a:r>
              <a:rPr kumimoji="1" lang="ko-KR" altLang="en-US" sz="700" b="1" dirty="0"/>
              <a:t>제곱에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만큼 더해주고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x-=64;     // x</a:t>
            </a:r>
            <a:r>
              <a:rPr kumimoji="1" lang="ko-KR" altLang="en-US" sz="700" b="1" dirty="0"/>
              <a:t>에서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6</a:t>
            </a:r>
            <a:r>
              <a:rPr kumimoji="1" lang="ko-KR" altLang="en-US" sz="700" b="1" dirty="0"/>
              <a:t>제곱만큼 빼줌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if(x/32==1){  // </a:t>
            </a:r>
            <a:r>
              <a:rPr kumimoji="1" lang="ko-KR" altLang="en-US" sz="700" b="1" dirty="0"/>
              <a:t>만약 </a:t>
            </a:r>
            <a:r>
              <a:rPr kumimoji="1" lang="en-US" altLang="ko-Kore-KR" sz="700" b="1" dirty="0"/>
              <a:t>x</a:t>
            </a:r>
            <a:r>
              <a:rPr kumimoji="1" lang="ko-KR" altLang="en-US" sz="700" b="1" dirty="0"/>
              <a:t>을 </a:t>
            </a:r>
            <a:r>
              <a:rPr kumimoji="1" lang="en-US" altLang="ko-KR" sz="700" b="1" dirty="0"/>
              <a:t>32</a:t>
            </a:r>
            <a:r>
              <a:rPr kumimoji="1" lang="ko-KR" altLang="en-US" sz="700" b="1" dirty="0"/>
              <a:t>로 나누었을때 몫이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이면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5</a:t>
            </a:r>
            <a:r>
              <a:rPr kumimoji="1" lang="ko-KR" altLang="en-US" sz="700" b="1" dirty="0"/>
              <a:t>제곱이 포함된 수 이므로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x5+=1;    // 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5</a:t>
            </a:r>
            <a:r>
              <a:rPr kumimoji="1" lang="ko-KR" altLang="en-US" sz="700" b="1" dirty="0"/>
              <a:t>제곱에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만큼 더해주고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x-=32;    // x</a:t>
            </a:r>
            <a:r>
              <a:rPr kumimoji="1" lang="ko-KR" altLang="en-US" sz="700" b="1" dirty="0"/>
              <a:t>에서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5</a:t>
            </a:r>
            <a:r>
              <a:rPr kumimoji="1" lang="ko-KR" altLang="en-US" sz="700" b="1" dirty="0"/>
              <a:t>제곱만큼 빼줌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</a:t>
            </a:r>
            <a:r>
              <a:rPr kumimoji="1" lang="en-US" altLang="ko-KR" sz="700" b="1" dirty="0"/>
              <a:t>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if(x/16==1){  // </a:t>
            </a:r>
            <a:r>
              <a:rPr kumimoji="1" lang="ko-KR" altLang="en-US" sz="700" b="1" dirty="0"/>
              <a:t>만약 </a:t>
            </a:r>
            <a:r>
              <a:rPr kumimoji="1" lang="en-US" altLang="ko-Kore-KR" sz="700" b="1" dirty="0"/>
              <a:t>x</a:t>
            </a:r>
            <a:r>
              <a:rPr kumimoji="1" lang="ko-KR" altLang="en-US" sz="700" b="1" dirty="0"/>
              <a:t>을 </a:t>
            </a:r>
            <a:r>
              <a:rPr kumimoji="1" lang="en-US" altLang="ko-KR" sz="700" b="1" dirty="0"/>
              <a:t>16</a:t>
            </a:r>
            <a:r>
              <a:rPr kumimoji="1" lang="ko-KR" altLang="en-US" sz="700" b="1" dirty="0"/>
              <a:t>로 나누었을때 몫이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이면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4</a:t>
            </a:r>
            <a:r>
              <a:rPr kumimoji="1" lang="ko-KR" altLang="en-US" sz="700" b="1" dirty="0"/>
              <a:t>제곱이 포함된 수 이므로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x4+=1;    // 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4</a:t>
            </a:r>
            <a:r>
              <a:rPr kumimoji="1" lang="ko-KR" altLang="en-US" sz="700" b="1" dirty="0"/>
              <a:t>제곱에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만큼 더해주고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x-=16;    // x</a:t>
            </a:r>
            <a:r>
              <a:rPr kumimoji="1" lang="ko-KR" altLang="en-US" sz="700" b="1" dirty="0"/>
              <a:t>에서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4</a:t>
            </a:r>
            <a:r>
              <a:rPr kumimoji="1" lang="ko-KR" altLang="en-US" sz="700" b="1" dirty="0"/>
              <a:t>제곱만큼 빼줌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if(x/8==1){  // </a:t>
            </a:r>
            <a:r>
              <a:rPr kumimoji="1" lang="ko-KR" altLang="en-US" sz="700" b="1" dirty="0"/>
              <a:t>만약 </a:t>
            </a:r>
            <a:r>
              <a:rPr kumimoji="1" lang="en-US" altLang="ko-Kore-KR" sz="700" b="1" dirty="0"/>
              <a:t>x</a:t>
            </a:r>
            <a:r>
              <a:rPr kumimoji="1" lang="ko-KR" altLang="en-US" sz="700" b="1" dirty="0"/>
              <a:t>을 </a:t>
            </a:r>
            <a:r>
              <a:rPr kumimoji="1" lang="en-US" altLang="ko-KR" sz="700" b="1" dirty="0"/>
              <a:t>8</a:t>
            </a:r>
            <a:r>
              <a:rPr kumimoji="1" lang="ko-KR" altLang="en-US" sz="700" b="1" dirty="0"/>
              <a:t>로 나누었을때 몫이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이면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3</a:t>
            </a:r>
            <a:r>
              <a:rPr kumimoji="1" lang="ko-KR" altLang="en-US" sz="700" b="1" dirty="0"/>
              <a:t>제곱이 포함된 수 이므로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x3+=1;   // 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3</a:t>
            </a:r>
            <a:r>
              <a:rPr kumimoji="1" lang="ko-KR" altLang="en-US" sz="700" b="1" dirty="0"/>
              <a:t>제곱에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만큼 더해주고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x-=8;    // x</a:t>
            </a:r>
            <a:r>
              <a:rPr kumimoji="1" lang="ko-KR" altLang="en-US" sz="700" b="1" dirty="0"/>
              <a:t>에서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3</a:t>
            </a:r>
            <a:r>
              <a:rPr kumimoji="1" lang="ko-KR" altLang="en-US" sz="700" b="1" dirty="0"/>
              <a:t>제곱만큼 빼줌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if(x/4==1){  // </a:t>
            </a:r>
            <a:r>
              <a:rPr kumimoji="1" lang="ko-KR" altLang="en-US" sz="700" b="1" dirty="0"/>
              <a:t>만약 </a:t>
            </a:r>
            <a:r>
              <a:rPr kumimoji="1" lang="en-US" altLang="ko-Kore-KR" sz="700" b="1" dirty="0"/>
              <a:t>x</a:t>
            </a:r>
            <a:r>
              <a:rPr kumimoji="1" lang="ko-KR" altLang="en-US" sz="700" b="1" dirty="0"/>
              <a:t>을 </a:t>
            </a:r>
            <a:r>
              <a:rPr kumimoji="1" lang="en-US" altLang="ko-KR" sz="700" b="1" dirty="0"/>
              <a:t>4</a:t>
            </a:r>
            <a:r>
              <a:rPr kumimoji="1" lang="ko-KR" altLang="en-US" sz="700" b="1" dirty="0"/>
              <a:t>로 나누었을때 몫이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이면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제곱이 포함된 수 이므로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x2+=1;   // 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제곱에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만큼 더해주고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x-=4;    // x</a:t>
            </a:r>
            <a:r>
              <a:rPr kumimoji="1" lang="ko-KR" altLang="en-US" sz="700" b="1" dirty="0"/>
              <a:t>에서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제곱만큼 빼줌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if(x/2==1){  // </a:t>
            </a:r>
            <a:r>
              <a:rPr kumimoji="1" lang="ko-KR" altLang="en-US" sz="700" b="1" dirty="0"/>
              <a:t>만약 </a:t>
            </a:r>
            <a:r>
              <a:rPr kumimoji="1" lang="en-US" altLang="ko-Kore-KR" sz="700" b="1" dirty="0"/>
              <a:t>x</a:t>
            </a:r>
            <a:r>
              <a:rPr kumimoji="1" lang="ko-KR" altLang="en-US" sz="700" b="1" dirty="0"/>
              <a:t>을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로 나누었을때 몫이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이면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제곱이 포함된 수 이므로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x1+=1;   // 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제곱에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만큼 더해주고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x-=2;    // x</a:t>
            </a:r>
            <a:r>
              <a:rPr kumimoji="1" lang="ko-KR" altLang="en-US" sz="700" b="1" dirty="0"/>
              <a:t>에서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제곱만큼 빼줌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if(x/1==1){  // </a:t>
            </a:r>
            <a:r>
              <a:rPr kumimoji="1" lang="ko-KR" altLang="en-US" sz="700" b="1" dirty="0"/>
              <a:t>만약 </a:t>
            </a:r>
            <a:r>
              <a:rPr kumimoji="1" lang="en-US" altLang="ko-Kore-KR" sz="700" b="1" dirty="0"/>
              <a:t>x</a:t>
            </a:r>
            <a:r>
              <a:rPr kumimoji="1" lang="ko-KR" altLang="en-US" sz="700" b="1" dirty="0"/>
              <a:t>을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로 나누었을때 몫이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이면 </a:t>
            </a:r>
            <a:r>
              <a:rPr kumimoji="1" lang="en-US" altLang="ko-KR" sz="700" b="1" dirty="0"/>
              <a:t>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0</a:t>
            </a:r>
            <a:r>
              <a:rPr kumimoji="1" lang="ko-KR" altLang="en-US" sz="700" b="1" dirty="0"/>
              <a:t>제곱이 포함된 수 이므로</a:t>
            </a:r>
            <a:br>
              <a:rPr kumimoji="1" lang="ko-KR" altLang="en-US" sz="700" b="1" dirty="0"/>
            </a:br>
            <a:r>
              <a:rPr kumimoji="1" lang="ko-KR" altLang="en-US" sz="700" b="1" dirty="0"/>
              <a:t>            </a:t>
            </a:r>
            <a:r>
              <a:rPr kumimoji="1" lang="en-US" altLang="ko-Kore-KR" sz="700" b="1" dirty="0"/>
              <a:t>x0+=1;   // 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0</a:t>
            </a:r>
            <a:r>
              <a:rPr kumimoji="1" lang="ko-KR" altLang="en-US" sz="700" b="1" dirty="0"/>
              <a:t>제곱에 </a:t>
            </a:r>
            <a:r>
              <a:rPr kumimoji="1" lang="en-US" altLang="ko-KR" sz="700" b="1" dirty="0"/>
              <a:t>1</a:t>
            </a:r>
            <a:r>
              <a:rPr kumimoji="1" lang="ko-KR" altLang="en-US" sz="700" b="1" dirty="0"/>
              <a:t>만큼 더해줌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    </a:t>
            </a:r>
            <a:r>
              <a:rPr kumimoji="1" lang="en-US" altLang="ko-Kore-KR" sz="700" b="1" dirty="0"/>
              <a:t>System.out.print(t_x + " : "+ x6+x5+x4+x3+x2+x1+x0); //2</a:t>
            </a:r>
            <a:r>
              <a:rPr kumimoji="1" lang="ko-KR" altLang="en-US" sz="700" b="1" dirty="0"/>
              <a:t>의 </a:t>
            </a:r>
            <a:r>
              <a:rPr kumimoji="1" lang="en-US" altLang="ko-KR" sz="700" b="1" dirty="0"/>
              <a:t>6, 5, 4, 3, 2, 1, 0 </a:t>
            </a:r>
            <a:r>
              <a:rPr kumimoji="1" lang="ko-KR" altLang="en-US" sz="700" b="1" dirty="0"/>
              <a:t>제곱 순으로 출력하기</a:t>
            </a:r>
            <a:r>
              <a:rPr kumimoji="1" lang="en-US" altLang="ko-KR" sz="700" b="1" dirty="0"/>
              <a:t>.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    }</a:t>
            </a:r>
            <a:br>
              <a:rPr kumimoji="1" lang="en-US" altLang="ko-KR" sz="700" b="1" dirty="0"/>
            </a:br>
            <a:r>
              <a:rPr kumimoji="1" lang="en-US" altLang="ko-KR" sz="700" b="1" dirty="0"/>
              <a:t>}</a:t>
            </a:r>
            <a:endParaRPr kumimoji="1" lang="en-US" altLang="ko-Kore-KR" sz="700" b="1" dirty="0"/>
          </a:p>
        </p:txBody>
      </p:sp>
    </p:spTree>
    <p:extLst>
      <p:ext uri="{BB962C8B-B14F-4D97-AF65-F5344CB8AC3E}">
        <p14:creationId xmlns:p14="http://schemas.microsoft.com/office/powerpoint/2010/main" val="40676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문자열은 어떤 클래스를 이용하여서 처리할 수 있는가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00DB5-F7DA-A14E-8D33-F97AA327C2BF}"/>
              </a:ext>
            </a:extLst>
          </p:cNvPr>
          <p:cNvSpPr txBox="1"/>
          <p:nvPr/>
        </p:nvSpPr>
        <p:spPr>
          <a:xfrm>
            <a:off x="3240090" y="3770461"/>
            <a:ext cx="571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String </a:t>
            </a:r>
            <a:r>
              <a:rPr kumimoji="1" lang="ko-Kore-KR" altLang="en-US" sz="2400" dirty="0"/>
              <a:t>클래스를</a:t>
            </a:r>
            <a:r>
              <a:rPr kumimoji="1" lang="ko-KR" altLang="en-US" sz="2400" dirty="0"/>
              <a:t> 이용하여 처리 할 수 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06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주민등록번호를 프로그램에서 저장하려면 자바의 어떤 </a:t>
            </a:r>
            <a:r>
              <a:rPr kumimoji="1" lang="ko-KR" altLang="en-US" sz="2800" dirty="0" err="1"/>
              <a:t>자료형을</a:t>
            </a:r>
            <a:r>
              <a:rPr kumimoji="1" lang="ko-KR" altLang="en-US" sz="2800" dirty="0"/>
              <a:t> 선택하는 것이 좋을까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00DB5-F7DA-A14E-8D33-F97AA327C2BF}"/>
              </a:ext>
            </a:extLst>
          </p:cNvPr>
          <p:cNvSpPr txBox="1"/>
          <p:nvPr/>
        </p:nvSpPr>
        <p:spPr>
          <a:xfrm>
            <a:off x="3233517" y="3401129"/>
            <a:ext cx="572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long</a:t>
            </a:r>
            <a:r>
              <a:rPr kumimoji="1" lang="ko-KR" altLang="en-US" sz="2400" dirty="0"/>
              <a:t>을 선택하는 것이 좋다</a:t>
            </a:r>
            <a:r>
              <a:rPr kumimoji="1" lang="en-US" altLang="ko-KR" sz="2400" dirty="0"/>
              <a:t>.</a:t>
            </a:r>
          </a:p>
          <a:p>
            <a:pPr algn="ctr"/>
            <a:endParaRPr kumimoji="1" lang="en-US" altLang="ko-Kore-KR" sz="2400" dirty="0"/>
          </a:p>
          <a:p>
            <a:pPr algn="ctr"/>
            <a:r>
              <a:rPr kumimoji="1" lang="ko-KR" altLang="en-US" sz="2400" dirty="0"/>
              <a:t>주민등록번호는 </a:t>
            </a:r>
            <a:r>
              <a:rPr kumimoji="1" lang="en-US" altLang="ko-KR" sz="2400" dirty="0"/>
              <a:t>int</a:t>
            </a:r>
            <a:r>
              <a:rPr kumimoji="1" lang="ko-KR" altLang="en-US" sz="2400" dirty="0"/>
              <a:t>형의 범위를 넘어선다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89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4.</a:t>
            </a:r>
            <a:r>
              <a:rPr kumimoji="1" lang="ko-KR" altLang="en-US" sz="2800" dirty="0"/>
              <a:t> 다음 중에서 올바른 주석이 아닌 것은</a:t>
            </a:r>
            <a:r>
              <a:rPr kumimoji="1" lang="en-US" altLang="ko-KR" sz="2800" dirty="0"/>
              <a:t>?</a:t>
            </a:r>
            <a:br>
              <a:rPr kumimoji="1" lang="en-US" altLang="ko-KR" sz="2800" dirty="0"/>
            </a:br>
            <a:r>
              <a:rPr kumimoji="1" lang="en-US" altLang="ko-KR" sz="2800" dirty="0"/>
              <a:t>(a) /** </a:t>
            </a:r>
            <a:r>
              <a:rPr kumimoji="1" lang="ko-KR" altLang="en-US" sz="2800" dirty="0"/>
              <a:t>주석 *</a:t>
            </a:r>
            <a:r>
              <a:rPr kumimoji="1" lang="en-US" altLang="ko-KR" sz="2800" dirty="0"/>
              <a:t>/ (b) /* </a:t>
            </a:r>
            <a:r>
              <a:rPr kumimoji="1" lang="ko-KR" altLang="en-US" sz="2800" dirty="0"/>
              <a:t>주석 *</a:t>
            </a:r>
            <a:r>
              <a:rPr kumimoji="1" lang="en-US" altLang="ko-KR" sz="2800" dirty="0"/>
              <a:t>/ (c) /* </a:t>
            </a:r>
            <a:r>
              <a:rPr kumimoji="1" lang="ko-KR" altLang="en-US" sz="2800" dirty="0"/>
              <a:t>주석 </a:t>
            </a:r>
            <a:r>
              <a:rPr kumimoji="1" lang="en-US" altLang="ko-KR" sz="2800" dirty="0"/>
              <a:t>(d) // </a:t>
            </a:r>
            <a:r>
              <a:rPr kumimoji="1" lang="ko-KR" altLang="en-US" sz="2800" dirty="0"/>
              <a:t>주석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00DB5-F7DA-A14E-8D33-F97AA327C2BF}"/>
              </a:ext>
            </a:extLst>
          </p:cNvPr>
          <p:cNvSpPr txBox="1"/>
          <p:nvPr/>
        </p:nvSpPr>
        <p:spPr>
          <a:xfrm>
            <a:off x="4032779" y="3401129"/>
            <a:ext cx="4126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dirty="0"/>
              <a:t>(C) /* </a:t>
            </a:r>
            <a:r>
              <a:rPr kumimoji="1" lang="ko-KR" altLang="en-US" sz="2400" dirty="0"/>
              <a:t>주석</a:t>
            </a:r>
            <a:endParaRPr kumimoji="1" lang="en-US" altLang="ko-KR" sz="2400" dirty="0"/>
          </a:p>
          <a:p>
            <a:pPr algn="ctr"/>
            <a:endParaRPr kumimoji="1" lang="en-US" altLang="ko-Kore-KR" sz="2400" dirty="0"/>
          </a:p>
          <a:p>
            <a:pPr algn="ctr"/>
            <a:r>
              <a:rPr kumimoji="1" lang="ko-KR" altLang="en-US" sz="2400" dirty="0"/>
              <a:t>*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로 닫아주지 않으면 안된다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7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5.</a:t>
            </a:r>
            <a:r>
              <a:rPr kumimoji="1" lang="ko-KR" altLang="en-US" sz="2800" dirty="0"/>
              <a:t> 다음 코드에서 변수와 상수를 </a:t>
            </a:r>
            <a:r>
              <a:rPr kumimoji="1" lang="ko-KR" altLang="en-US" sz="2800" dirty="0" err="1"/>
              <a:t>구별하시오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00DB5-F7DA-A14E-8D33-F97AA327C2BF}"/>
              </a:ext>
            </a:extLst>
          </p:cNvPr>
          <p:cNvSpPr txBox="1"/>
          <p:nvPr/>
        </p:nvSpPr>
        <p:spPr>
          <a:xfrm>
            <a:off x="1231213" y="2078167"/>
            <a:ext cx="2499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2400" dirty="0"/>
              <a:t>int k=10;</a:t>
            </a:r>
          </a:p>
          <a:p>
            <a:r>
              <a:rPr lang="en" altLang="ko-Kore-KR" sz="2400" dirty="0"/>
              <a:t>long m=200L;</a:t>
            </a:r>
          </a:p>
          <a:p>
            <a:r>
              <a:rPr lang="en" altLang="ko-Kore-KR" sz="2400" dirty="0"/>
              <a:t>double f=1.2345D;</a:t>
            </a:r>
          </a:p>
          <a:p>
            <a:r>
              <a:rPr lang="en" altLang="ko-Kore-KR" sz="2400" dirty="0"/>
              <a:t>final int SIZE=100;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0470-A0B9-6843-AA7D-5F1F7948886D}"/>
              </a:ext>
            </a:extLst>
          </p:cNvPr>
          <p:cNvSpPr txBox="1"/>
          <p:nvPr/>
        </p:nvSpPr>
        <p:spPr>
          <a:xfrm>
            <a:off x="5493784" y="2262832"/>
            <a:ext cx="1721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k, m, f</a:t>
            </a:r>
          </a:p>
          <a:p>
            <a:endParaRPr lang="en-US" altLang="ko-Kore-KR" sz="2400" dirty="0"/>
          </a:p>
          <a:p>
            <a:r>
              <a:rPr lang="ko-KR" altLang="en-US" sz="2400" dirty="0"/>
              <a:t>상수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SIZE</a:t>
            </a:r>
            <a:endParaRPr lang="en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139848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6.</a:t>
            </a:r>
            <a:r>
              <a:rPr kumimoji="1" lang="ko-KR" altLang="en-US" sz="2800" dirty="0"/>
              <a:t> 다음과 같은 코드에서 질문에 답하라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sz="2400" dirty="0"/>
              <a:t>int v = 10;</a:t>
            </a:r>
          </a:p>
          <a:p>
            <a:pPr marL="0" indent="0">
              <a:buNone/>
            </a:pPr>
            <a:r>
              <a:rPr lang="en" altLang="ko-Kore-KR" sz="2400" dirty="0"/>
              <a:t>int k = v++%5;</a:t>
            </a:r>
            <a:endParaRPr kumimoji="1" lang="en-US" altLang="ko-Kore-KR" sz="2400" dirty="0"/>
          </a:p>
          <a:p>
            <a:pPr marL="0" indent="0">
              <a:buNone/>
            </a:pPr>
            <a:endParaRPr kumimoji="1" lang="en-US" altLang="ko-Kore-KR" sz="2400" dirty="0"/>
          </a:p>
          <a:p>
            <a:pPr marL="0" indent="0">
              <a:buNone/>
            </a:pPr>
            <a:r>
              <a:rPr kumimoji="1" lang="en-US" altLang="ko-KR" sz="2400" dirty="0"/>
              <a:t>1) </a:t>
            </a:r>
            <a:r>
              <a:rPr kumimoji="1" lang="ko-KR" altLang="en-US" sz="2400" dirty="0"/>
              <a:t>코드가 실행된 후에 </a:t>
            </a:r>
            <a:r>
              <a:rPr kumimoji="1" lang="en-US" altLang="ko-KR" sz="2400" dirty="0"/>
              <a:t>v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k</a:t>
            </a:r>
            <a:r>
              <a:rPr kumimoji="1" lang="ko-KR" altLang="en-US" sz="2400" dirty="0"/>
              <a:t>의 값은 무엇인가</a:t>
            </a:r>
            <a:r>
              <a:rPr kumimoji="1" lang="en-US" altLang="ko-KR" sz="2400" dirty="0"/>
              <a:t>?</a:t>
            </a:r>
          </a:p>
          <a:p>
            <a:pPr marL="0" indent="0">
              <a:buNone/>
            </a:pPr>
            <a:r>
              <a:rPr kumimoji="1" lang="en-US" altLang="ko-KR" sz="2400" dirty="0"/>
              <a:t>	v = 10, k = 0</a:t>
            </a:r>
          </a:p>
          <a:p>
            <a:pPr marL="0" indent="0">
              <a:buNone/>
            </a:pPr>
            <a:endParaRPr kumimoji="1" lang="en-US" altLang="ko-Kore-KR" sz="2400" dirty="0"/>
          </a:p>
          <a:p>
            <a:pPr marL="0" indent="0">
              <a:buNone/>
            </a:pPr>
            <a:r>
              <a:rPr kumimoji="1" lang="en-US" altLang="ko-KR" sz="2400" dirty="0"/>
              <a:t>2) </a:t>
            </a:r>
            <a:r>
              <a:rPr kumimoji="1" lang="ko-KR" altLang="en-US" sz="2400" dirty="0"/>
              <a:t>만약 두 번째 문장이 </a:t>
            </a:r>
            <a:r>
              <a:rPr kumimoji="1" lang="en-US" altLang="ko-KR" sz="2400" dirty="0"/>
              <a:t>int k = ++v%5;</a:t>
            </a:r>
            <a:r>
              <a:rPr kumimoji="1" lang="ko-KR" altLang="en-US" sz="2400" dirty="0"/>
              <a:t>이었다면 </a:t>
            </a:r>
            <a:r>
              <a:rPr kumimoji="1" lang="en-US" altLang="ko-KR" sz="2400" dirty="0"/>
              <a:t>v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k</a:t>
            </a:r>
            <a:r>
              <a:rPr kumimoji="1" lang="ko-KR" altLang="en-US" sz="2400" dirty="0"/>
              <a:t>의 값은 어떻게 되는가</a:t>
            </a:r>
            <a:r>
              <a:rPr kumimoji="1" lang="en-US" altLang="ko-KR" sz="2400" dirty="0"/>
              <a:t>?</a:t>
            </a:r>
          </a:p>
          <a:p>
            <a:pPr marL="0" indent="0">
              <a:buNone/>
            </a:pPr>
            <a:r>
              <a:rPr kumimoji="1" lang="en-US" altLang="ko-Kore-KR" sz="2400" dirty="0"/>
              <a:t>	v = 11, k = 1</a:t>
            </a:r>
          </a:p>
        </p:txBody>
      </p:sp>
    </p:spTree>
    <p:extLst>
      <p:ext uri="{BB962C8B-B14F-4D97-AF65-F5344CB8AC3E}">
        <p14:creationId xmlns:p14="http://schemas.microsoft.com/office/powerpoint/2010/main" val="109580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7.</a:t>
            </a:r>
            <a:r>
              <a:rPr kumimoji="1" lang="ko-KR" altLang="en-US" sz="2800" dirty="0"/>
              <a:t> 다음 문장들을 실행했을 경우의 출력 결과를 적으시오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sz="2400" dirty="0" err="1"/>
              <a:t>System.out.println</a:t>
            </a:r>
            <a:r>
              <a:rPr lang="en" altLang="ko-Kore-KR" sz="2400" dirty="0"/>
              <a:t>(“100”+“200”);</a:t>
            </a:r>
          </a:p>
          <a:p>
            <a:pPr marL="0" indent="0">
              <a:buNone/>
            </a:pPr>
            <a:r>
              <a:rPr lang="en" altLang="ko-Kore-KR" sz="2400" dirty="0" err="1"/>
              <a:t>System.out.println</a:t>
            </a:r>
            <a:r>
              <a:rPr lang="en" altLang="ko-Kore-KR" sz="2400" dirty="0"/>
              <a:t>(100+200);</a:t>
            </a:r>
          </a:p>
          <a:p>
            <a:pPr marL="0" indent="0">
              <a:buNone/>
            </a:pPr>
            <a:r>
              <a:rPr lang="en" altLang="ko-Kore-KR" sz="2400" dirty="0" err="1"/>
              <a:t>System.out.println</a:t>
            </a:r>
            <a:r>
              <a:rPr lang="en" altLang="ko-Kore-KR" sz="2400" dirty="0"/>
              <a:t>(“100”+200);</a:t>
            </a:r>
          </a:p>
          <a:p>
            <a:pPr marL="0" indent="0">
              <a:buNone/>
            </a:pPr>
            <a:endParaRPr kumimoji="1" lang="en-US" altLang="ko-Kore-KR" sz="2400" dirty="0"/>
          </a:p>
          <a:p>
            <a:pPr marL="0" indent="0">
              <a:buNone/>
            </a:pPr>
            <a:r>
              <a:rPr kumimoji="1" lang="ko-KR" altLang="en-US" sz="2400" dirty="0"/>
              <a:t>정답</a:t>
            </a:r>
            <a:endParaRPr kumimoji="1" lang="en-US" altLang="ko-Kore-KR" sz="2400" dirty="0"/>
          </a:p>
          <a:p>
            <a:pPr marL="0" indent="0">
              <a:buNone/>
            </a:pPr>
            <a:r>
              <a:rPr kumimoji="1" lang="en-US" altLang="ko-Kore-KR" sz="2400" dirty="0"/>
              <a:t>100200</a:t>
            </a:r>
          </a:p>
          <a:p>
            <a:pPr marL="0" indent="0">
              <a:buNone/>
            </a:pPr>
            <a:r>
              <a:rPr kumimoji="1" lang="en-US" altLang="ko-Kore-KR" sz="2400" dirty="0"/>
              <a:t>300</a:t>
            </a:r>
          </a:p>
          <a:p>
            <a:pPr marL="0" indent="0">
              <a:buNone/>
            </a:pPr>
            <a:r>
              <a:rPr kumimoji="1" lang="en-US" altLang="ko-Kore-KR" sz="2400" dirty="0"/>
              <a:t>100200</a:t>
            </a:r>
          </a:p>
          <a:p>
            <a:pPr marL="0" indent="0">
              <a:buNone/>
            </a:pP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111364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8.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참조형</a:t>
            </a:r>
            <a:r>
              <a:rPr kumimoji="1" lang="ko-KR" altLang="en-US" sz="2800" dirty="0"/>
              <a:t> 변수의 크기는 얼마일까</a:t>
            </a:r>
            <a:r>
              <a:rPr kumimoji="1" lang="en-US" altLang="ko-KR" sz="2800" dirty="0"/>
              <a:t>?</a:t>
            </a:r>
            <a:r>
              <a:rPr kumimoji="1" lang="ko-KR" altLang="en-US" sz="2800" dirty="0"/>
              <a:t> 즉 몇 바이트일까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ore-KR" sz="2400" dirty="0"/>
          </a:p>
          <a:p>
            <a:pPr marL="0" indent="0" algn="ctr">
              <a:buNone/>
            </a:pPr>
            <a:endParaRPr kumimoji="1" lang="en-US" altLang="ko-Kore-KR" sz="2400" dirty="0"/>
          </a:p>
          <a:p>
            <a:pPr marL="0" indent="0" algn="ctr">
              <a:buNone/>
            </a:pPr>
            <a:endParaRPr kumimoji="1" lang="en-US" altLang="ko-Kore-KR" sz="2400" dirty="0"/>
          </a:p>
          <a:p>
            <a:pPr marL="0" indent="0" algn="ctr">
              <a:buNone/>
            </a:pPr>
            <a:endParaRPr kumimoji="1" lang="en-US" altLang="ko-Kore-KR" sz="2400" dirty="0"/>
          </a:p>
          <a:p>
            <a:pPr marL="0" indent="0" algn="ctr">
              <a:buNone/>
            </a:pPr>
            <a:r>
              <a:rPr kumimoji="1" lang="en-US" altLang="ko-Kore-KR" sz="2400" dirty="0"/>
              <a:t>4</a:t>
            </a:r>
            <a:r>
              <a:rPr kumimoji="1" lang="ko-KR" altLang="en-US" sz="2400" dirty="0"/>
              <a:t>바이트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74859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2442</Words>
  <Application>Microsoft Macintosh PowerPoint</Application>
  <PresentationFormat>와이드스크린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테마</vt:lpstr>
      <vt:lpstr>자바 TEST BANK 2장</vt:lpstr>
      <vt:lpstr>1. 자바 언어에서 지원되는 8가지의 기초 자료형은 무엇인가?</vt:lpstr>
      <vt:lpstr>2. 문자열은 어떤 클래스를 이용하여서 처리할 수 있는가?</vt:lpstr>
      <vt:lpstr>3. 주민등록번호를 프로그램에서 저장하려면 자바의 어떤 자료형을 선택하는 것이 좋을까?</vt:lpstr>
      <vt:lpstr>4. 다음 중에서 올바른 주석이 아닌 것은? (a) /** 주석 */ (b) /* 주석 */ (c) /* 주석 (d) // 주석</vt:lpstr>
      <vt:lpstr>5. 다음 코드에서 변수와 상수를 구별하시오.</vt:lpstr>
      <vt:lpstr>6. 다음과 같은 코드에서 질문에 답하라.</vt:lpstr>
      <vt:lpstr>7. 다음 문장들을 실행했을 경우의 출력 결과를 적으시오.</vt:lpstr>
      <vt:lpstr>8. 참조형 변수의 크기는 얼마일까? 즉 몇 바이트일까?</vt:lpstr>
      <vt:lpstr>9. Boolean 변수의 값을 true에서 false로 반전시키려면 어떤 연산자를 사용하여야 하는가?</vt:lpstr>
      <vt:lpstr>10. 2개의 값을 비교하려고 한다. = 연산자를 사용하여야 하는가? 아니면 == 연산자를 사용하여야 하는가?</vt:lpstr>
      <vt:lpstr>11. 다음 프로그램은 약간의 문법적인 오류를 가지고 있다. 오류를 지적하라.</vt:lpstr>
      <vt:lpstr>12. 다음의 프로그램에서 6의 값이 두 번 출력되는 이류를 설명하라.</vt:lpstr>
      <vt:lpstr>13. 각 문장에서 변수의 값을 표에 기록하시오. 사용자는 2, 3과 같이 입력한다고 가정한다.</vt:lpstr>
      <vt:lpstr>14. 다음의 의사 코드를 자바 프로그램으로 변환하라.</vt:lpstr>
      <vt:lpstr>15. 하나의 상자에 오렌지를 10개씩 담을 수 있다고 하자. 오렌지가 127개 있다면 상자 몇개가 필요한가? 또 몇개의 오렌지가 남을까?</vt:lpstr>
      <vt:lpstr>16. 마일을 킬로미터로 변환하는 프로그램을 작성하라. 1마일은 1.609킬로미터와 같다. 사용자로부터 마일의 값을 읽어 들인다.</vt:lpstr>
      <vt:lpstr>17. 상점에 가면 우리는 상품에 대한 돈을 내고 영수증을 받는다. 영수증에서는 10% 부가세와 잔돈 등이 인쇄되어 있다. 구입한 상품의 가격과 순님한테 받은 금액을 입력하면 부가세와 잔돈을 출력하는 프로그램을 작상하여 보자.</vt:lpstr>
      <vt:lpstr>18. 사용자로부터 구의 반지름을 입력 받아서 부피를 계산하여 출력하는 프로그램을 작성하라. 단 구의 반지름은 실수로 입력되며 출력도 모두 실수형으로 하여야 한다. 부피를 계산하는 수식은 다음과 같다.</vt:lpstr>
      <vt:lpstr>19. 사용자로부터 화씨 온도를 받아서 섭씨 온도로 환산하여 출력하는 프로그램을 작성하시오.</vt:lpstr>
      <vt:lpstr>20. 정수 (최대 2자리)를 2진수로 변환하여서 출력하는 프로그램을 작성해보자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TEST BANK 1장</dc:title>
  <dc:creator>LeeDonghyeon</dc:creator>
  <cp:lastModifiedBy>LeeDonghyeon</cp:lastModifiedBy>
  <cp:revision>31</cp:revision>
  <dcterms:created xsi:type="dcterms:W3CDTF">2021-10-10T05:36:12Z</dcterms:created>
  <dcterms:modified xsi:type="dcterms:W3CDTF">2021-10-17T01:11:49Z</dcterms:modified>
</cp:coreProperties>
</file>