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262" r:id="rId5"/>
    <p:sldId id="277" r:id="rId6"/>
    <p:sldId id="263" r:id="rId7"/>
    <p:sldId id="276" r:id="rId8"/>
    <p:sldId id="258" r:id="rId9"/>
    <p:sldId id="264" r:id="rId10"/>
    <p:sldId id="265" r:id="rId11"/>
    <p:sldId id="275" r:id="rId12"/>
    <p:sldId id="268" r:id="rId13"/>
    <p:sldId id="259" r:id="rId14"/>
    <p:sldId id="269" r:id="rId15"/>
    <p:sldId id="270" r:id="rId16"/>
    <p:sldId id="271" r:id="rId17"/>
    <p:sldId id="278" r:id="rId18"/>
    <p:sldId id="260" r:id="rId19"/>
    <p:sldId id="272" r:id="rId20"/>
    <p:sldId id="274" r:id="rId21"/>
    <p:sldId id="273" r:id="rId22"/>
    <p:sldId id="266" r:id="rId23"/>
    <p:sldId id="267" r:id="rId24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79" autoAdjust="0"/>
  </p:normalViewPr>
  <p:slideViewPr>
    <p:cSldViewPr snapToGrid="0">
      <p:cViewPr varScale="1">
        <p:scale>
          <a:sx n="78" d="100"/>
          <a:sy n="78" d="100"/>
        </p:scale>
        <p:origin x="21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AA82754-2A84-467B-ADBF-B13CC5773846}" type="datetimeFigureOut">
              <a:rPr lang="fa-IR" smtClean="0"/>
              <a:t>12/03/1444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27F6E9B-138E-47A1-94A4-6ABBF898741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443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شبکه‌ی</a:t>
            </a:r>
            <a:r>
              <a:rPr lang="fa-IR" dirty="0">
                <a:cs typeface="2  Nazanin" panose="00000400000000000000" pitchFamily="2" charset="-78"/>
              </a:rPr>
              <a:t> </a:t>
            </a:r>
            <a:r>
              <a:rPr lang="fa-IR" dirty="0" err="1">
                <a:cs typeface="2  Nazanin" panose="00000400000000000000" pitchFamily="2" charset="-78"/>
              </a:rPr>
              <a:t>اشیاء</a:t>
            </a:r>
            <a:endParaRPr lang="fa-IR" dirty="0">
              <a:cs typeface="2  Nazanin" panose="00000400000000000000" pitchFamily="2" charset="-78"/>
            </a:endParaRP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اشیاء</a:t>
            </a:r>
            <a:r>
              <a:rPr lang="fa-IR" dirty="0">
                <a:cs typeface="2  Nazanin" panose="00000400000000000000" pitchFamily="2" charset="-78"/>
              </a:rPr>
              <a:t>: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چراغ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پرده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در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حسگرها</a:t>
            </a:r>
            <a:r>
              <a:rPr lang="fa-IR" dirty="0">
                <a:cs typeface="2  Nazanin" panose="00000400000000000000" pitchFamily="2" charset="-78"/>
              </a:rPr>
              <a:t> و </a:t>
            </a:r>
            <a:r>
              <a:rPr lang="fa-IR" dirty="0" err="1">
                <a:cs typeface="2  Nazanin" panose="00000400000000000000" pitchFamily="2" charset="-78"/>
              </a:rPr>
              <a:t>عملگرها</a:t>
            </a:r>
            <a:r>
              <a:rPr lang="fa-IR" dirty="0">
                <a:cs typeface="2  Nazanin" panose="00000400000000000000" pitchFamily="2" charset="-78"/>
              </a:rPr>
              <a:t>: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حسگر</a:t>
            </a:r>
            <a:r>
              <a:rPr lang="fa-IR" dirty="0">
                <a:cs typeface="2  Nazanin" panose="00000400000000000000" pitchFamily="2" charset="-78"/>
              </a:rPr>
              <a:t> روشنایی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حسگر</a:t>
            </a:r>
            <a:r>
              <a:rPr lang="fa-IR" dirty="0">
                <a:cs typeface="2  Nazanin" panose="00000400000000000000" pitchFamily="2" charset="-78"/>
              </a:rPr>
              <a:t> </a:t>
            </a:r>
            <a:r>
              <a:rPr lang="fa-IR" dirty="0" err="1">
                <a:cs typeface="2  Nazanin" panose="00000400000000000000" pitchFamily="2" charset="-78"/>
              </a:rPr>
              <a:t>فروسرخ</a:t>
            </a:r>
            <a:endParaRPr lang="fa-IR" dirty="0">
              <a:cs typeface="2  Nazanin" panose="00000400000000000000" pitchFamily="2" charset="-78"/>
            </a:endParaRP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عملگر</a:t>
            </a:r>
            <a:r>
              <a:rPr lang="fa-IR" dirty="0">
                <a:cs typeface="2  Nazanin" panose="00000400000000000000" pitchFamily="2" charset="-78"/>
              </a:rPr>
              <a:t> </a:t>
            </a:r>
            <a:r>
              <a:rPr lang="fa-IR" dirty="0" err="1">
                <a:cs typeface="2  Nazanin" panose="00000400000000000000" pitchFamily="2" charset="-78"/>
              </a:rPr>
              <a:t>سروو</a:t>
            </a:r>
            <a:r>
              <a:rPr lang="fa-IR" dirty="0">
                <a:cs typeface="2  Nazanin" panose="00000400000000000000" pitchFamily="2" charset="-78"/>
              </a:rPr>
              <a:t> موتور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پشته شبکه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نیازمندی‌ها</a:t>
            </a:r>
            <a:endParaRPr lang="fa-IR" dirty="0">
              <a:cs typeface="2  Nazanin" panose="00000400000000000000" pitchFamily="2" charset="-78"/>
            </a:endParaRP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پشته‌ </a:t>
            </a:r>
            <a:r>
              <a:rPr lang="en-US" dirty="0">
                <a:cs typeface="2  Nazanin" panose="00000400000000000000" pitchFamily="2" charset="-78"/>
              </a:rPr>
              <a:t>TCP/IP</a:t>
            </a:r>
            <a:endParaRPr lang="fa-IR" dirty="0">
              <a:cs typeface="2  Nazanin" panose="00000400000000000000" pitchFamily="2" charset="-7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E9B-138E-47A1-94A4-6ABBF898741F}" type="slidenum">
              <a:rPr lang="fa-IR" smtClean="0"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25994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پیاده‌سازی</a:t>
            </a:r>
            <a:r>
              <a:rPr lang="fa-IR" dirty="0">
                <a:cs typeface="2  Nazanin" panose="00000400000000000000" pitchFamily="2" charset="-78"/>
              </a:rPr>
              <a:t> 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کارت شبکه خط برق 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شماتیک</a:t>
            </a:r>
            <a:r>
              <a:rPr lang="fa-IR" dirty="0">
                <a:cs typeface="2  Nazanin" panose="00000400000000000000" pitchFamily="2" charset="-78"/>
              </a:rPr>
              <a:t> مدار</a:t>
            </a:r>
          </a:p>
          <a:p>
            <a:pPr marL="1543050" lvl="3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 مدار تغذیه</a:t>
            </a:r>
          </a:p>
          <a:p>
            <a:pPr marL="1543050" lvl="3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ا</a:t>
            </a:r>
            <a:r>
              <a:rPr lang="fa-IR" b="1" dirty="0">
                <a:cs typeface="2  Nazanin" panose="00000400000000000000" pitchFamily="2" charset="-78"/>
              </a:rPr>
              <a:t>تصال مودم و </a:t>
            </a:r>
            <a:r>
              <a:rPr lang="fa-IR" b="1" dirty="0" err="1">
                <a:cs typeface="2  Nazanin" panose="00000400000000000000" pitchFamily="2" charset="-78"/>
              </a:rPr>
              <a:t>میکروکنترلر</a:t>
            </a:r>
            <a:endParaRPr lang="fa-IR" b="1" dirty="0">
              <a:cs typeface="2  Nazanin" panose="00000400000000000000" pitchFamily="2" charset="-78"/>
            </a:endParaRPr>
          </a:p>
          <a:p>
            <a:pPr marL="1543050" lvl="3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ال‌ای‌دی‌های</a:t>
            </a:r>
            <a:r>
              <a:rPr lang="fa-IR" dirty="0">
                <a:cs typeface="2  Nazanin" panose="00000400000000000000" pitchFamily="2" charset="-78"/>
              </a:rPr>
              <a:t> دریافت و ارسال داده</a:t>
            </a:r>
          </a:p>
          <a:p>
            <a:pPr marL="1543050" lvl="3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اتصالات </a:t>
            </a:r>
            <a:r>
              <a:rPr lang="fa-IR" dirty="0" err="1">
                <a:cs typeface="2  Nazanin" panose="00000400000000000000" pitchFamily="2" charset="-78"/>
              </a:rPr>
              <a:t>میکروکنترلر</a:t>
            </a:r>
            <a:r>
              <a:rPr lang="fa-IR" dirty="0">
                <a:cs typeface="2  Nazanin" panose="00000400000000000000" pitchFamily="2" charset="-78"/>
              </a:rPr>
              <a:t> </a:t>
            </a:r>
          </a:p>
          <a:p>
            <a:pPr marL="2000250" lvl="4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بخش کریستال کلاک </a:t>
            </a:r>
          </a:p>
          <a:p>
            <a:pPr marL="2000250" lvl="4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پایه </a:t>
            </a:r>
            <a:r>
              <a:rPr lang="fa-IR" dirty="0" err="1">
                <a:cs typeface="2  Nazanin" panose="00000400000000000000" pitchFamily="2" charset="-78"/>
              </a:rPr>
              <a:t>بوت</a:t>
            </a:r>
            <a:r>
              <a:rPr lang="fa-IR" dirty="0">
                <a:cs typeface="2  Nazanin" panose="00000400000000000000" pitchFamily="2" charset="-78"/>
              </a:rPr>
              <a:t> مد </a:t>
            </a:r>
          </a:p>
          <a:p>
            <a:pPr marL="2000250" lvl="4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ریست</a:t>
            </a:r>
            <a:r>
              <a:rPr lang="fa-IR" dirty="0">
                <a:cs typeface="2  Nazanin" panose="00000400000000000000" pitchFamily="2" charset="-78"/>
              </a:rPr>
              <a:t> </a:t>
            </a:r>
          </a:p>
          <a:p>
            <a:pPr marL="2000250" lvl="4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خازن‌ها</a:t>
            </a:r>
            <a:endParaRPr lang="fa-IR" dirty="0">
              <a:cs typeface="2  Nazanin" panose="00000400000000000000" pitchFamily="2" charset="-7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E9B-138E-47A1-94A4-6ABBF898741F}" type="slidenum">
              <a:rPr lang="fa-IR" smtClean="0"/>
              <a:t>13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92270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پیاده‌سازی</a:t>
            </a:r>
            <a:r>
              <a:rPr lang="fa-IR" dirty="0">
                <a:cs typeface="2  Nazanin" panose="00000400000000000000" pitchFamily="2" charset="-78"/>
              </a:rPr>
              <a:t> 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گرداننده</a:t>
            </a:r>
            <a:r>
              <a:rPr lang="fa-IR" dirty="0">
                <a:cs typeface="2  Nazanin" panose="00000400000000000000" pitchFamily="2" charset="-78"/>
              </a:rPr>
              <a:t> کارت شبکه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معماری </a:t>
            </a:r>
            <a:r>
              <a:rPr lang="fa-IR" dirty="0" err="1">
                <a:cs typeface="2  Nazanin" panose="00000400000000000000" pitchFamily="2" charset="-78"/>
              </a:rPr>
              <a:t>نرم‌افزاری</a:t>
            </a:r>
            <a:r>
              <a:rPr lang="fa-IR" dirty="0">
                <a:cs typeface="2  Nazanin" panose="00000400000000000000" pitchFamily="2" charset="-78"/>
              </a:rPr>
              <a:t> </a:t>
            </a:r>
            <a:r>
              <a:rPr lang="fa-IR" dirty="0" err="1">
                <a:cs typeface="2  Nazanin" panose="00000400000000000000" pitchFamily="2" charset="-78"/>
              </a:rPr>
              <a:t>ناهمگام</a:t>
            </a:r>
            <a:r>
              <a:rPr lang="fa-IR" dirty="0">
                <a:cs typeface="2  Nazanin" panose="00000400000000000000" pitchFamily="2" charset="-78"/>
              </a:rPr>
              <a:t> </a:t>
            </a:r>
          </a:p>
          <a:p>
            <a:pPr marL="1543050" lvl="3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درخواست </a:t>
            </a:r>
            <a:r>
              <a:rPr lang="fa-IR" dirty="0" err="1">
                <a:cs typeface="2  Nazanin" panose="00000400000000000000" pitchFamily="2" charset="-78"/>
              </a:rPr>
              <a:t>بازفرستی</a:t>
            </a:r>
            <a:r>
              <a:rPr lang="fa-IR" dirty="0">
                <a:cs typeface="2  Nazanin" panose="00000400000000000000" pitchFamily="2" charset="-78"/>
              </a:rPr>
              <a:t> خودکار به صورت انتخابی </a:t>
            </a:r>
            <a:r>
              <a:rPr lang="fa-IR" dirty="0" err="1">
                <a:cs typeface="2  Nazanin" panose="00000400000000000000" pitchFamily="2" charset="-78"/>
              </a:rPr>
              <a:t>می‌باشد</a:t>
            </a:r>
            <a:r>
              <a:rPr lang="fa-IR" dirty="0">
                <a:cs typeface="2  Nazanin" panose="00000400000000000000" pitchFamily="2" charset="-78"/>
              </a:rPr>
              <a:t> و نه ایست و انتظار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کد به صورت کتابخانه‌‌ای و </a:t>
            </a:r>
            <a:r>
              <a:rPr lang="fa-IR" dirty="0" err="1">
                <a:cs typeface="2  Nazanin" panose="00000400000000000000" pitchFamily="2" charset="-78"/>
              </a:rPr>
              <a:t>متن‌باز</a:t>
            </a:r>
            <a:endParaRPr lang="fa-IR" dirty="0">
              <a:cs typeface="2  Nazanin" panose="00000400000000000000" pitchFamily="2" charset="-78"/>
            </a:endParaRPr>
          </a:p>
          <a:p>
            <a:pPr marL="1543050" lvl="3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 قابل استفاده در دیگر </a:t>
            </a:r>
            <a:r>
              <a:rPr lang="fa-IR" dirty="0" err="1">
                <a:cs typeface="2  Nazanin" panose="00000400000000000000" pitchFamily="2" charset="-78"/>
              </a:rPr>
              <a:t>برنامه‌ها</a:t>
            </a:r>
            <a:endParaRPr lang="fa-IR" dirty="0">
              <a:cs typeface="2  Nazanin" panose="00000400000000000000" pitchFamily="2" charset="-78"/>
            </a:endParaRP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برنامه کنسولی برای تست کارکرد و نشان دادن شیوه کار با کتابخانه </a:t>
            </a:r>
            <a:r>
              <a:rPr lang="fa-IR" dirty="0" err="1">
                <a:cs typeface="2  Nazanin" panose="00000400000000000000" pitchFamily="2" charset="-78"/>
              </a:rPr>
              <a:t>گرداننده</a:t>
            </a:r>
            <a:endParaRPr lang="fa-IR" dirty="0">
              <a:cs typeface="2  Nazanin" panose="00000400000000000000" pitchFamily="2" charset="-78"/>
            </a:endParaRP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پیمانه‌ای</a:t>
            </a:r>
            <a:r>
              <a:rPr lang="fa-IR" dirty="0">
                <a:cs typeface="2  Nazanin" panose="00000400000000000000" pitchFamily="2" charset="-78"/>
              </a:rPr>
              <a:t> بودن </a:t>
            </a:r>
          </a:p>
          <a:p>
            <a:pPr marL="1543050" lvl="3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امکان جایگزین کردن </a:t>
            </a:r>
            <a:r>
              <a:rPr lang="fa-IR" dirty="0" err="1">
                <a:cs typeface="2  Nazanin" panose="00000400000000000000" pitchFamily="2" charset="-78"/>
              </a:rPr>
              <a:t>لایه‌های</a:t>
            </a:r>
            <a:r>
              <a:rPr lang="fa-IR" dirty="0">
                <a:cs typeface="2  Nazanin" panose="00000400000000000000" pitchFamily="2" charset="-78"/>
              </a:rPr>
              <a:t> فیزیکی دیگر که از مدل ارتباط سریال پیروی </a:t>
            </a:r>
            <a:r>
              <a:rPr lang="fa-IR" dirty="0" err="1">
                <a:cs typeface="2  Nazanin" panose="00000400000000000000" pitchFamily="2" charset="-78"/>
              </a:rPr>
              <a:t>می‌کنند</a:t>
            </a:r>
            <a:r>
              <a:rPr lang="fa-IR" dirty="0">
                <a:cs typeface="2  Nazanin" panose="00000400000000000000" pitchFamily="2" charset="-78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E9B-138E-47A1-94A4-6ABBF898741F}" type="slidenum">
              <a:rPr lang="fa-IR" smtClean="0"/>
              <a:t>14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30123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پشته شبکه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سامانه یکپارچه کارت شبکه + </a:t>
            </a:r>
            <a:r>
              <a:rPr lang="fa-IR" dirty="0" err="1">
                <a:cs typeface="2  Nazanin" panose="00000400000000000000" pitchFamily="2" charset="-78"/>
              </a:rPr>
              <a:t>گرداننده</a:t>
            </a:r>
            <a:r>
              <a:rPr lang="fa-IR" dirty="0">
                <a:cs typeface="2  Nazanin" panose="00000400000000000000" pitchFamily="2" charset="-78"/>
              </a:rPr>
              <a:t> کارت شبکه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سبک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حداقل طول </a:t>
            </a:r>
            <a:r>
              <a:rPr lang="fa-IR" dirty="0" err="1">
                <a:cs typeface="2  Nazanin" panose="00000400000000000000" pitchFamily="2" charset="-78"/>
              </a:rPr>
              <a:t>سرآیند</a:t>
            </a:r>
            <a:r>
              <a:rPr lang="fa-IR" dirty="0">
                <a:cs typeface="2  Nazanin" panose="00000400000000000000" pitchFamily="2" charset="-78"/>
              </a:rPr>
              <a:t> در لایه پیوند و انتقال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نبودن لایه شبکه به دلیل </a:t>
            </a:r>
            <a:r>
              <a:rPr lang="fa-IR" dirty="0" err="1">
                <a:cs typeface="2  Nazanin" panose="00000400000000000000" pitchFamily="2" charset="-78"/>
              </a:rPr>
              <a:t>تک‌سطحی</a:t>
            </a:r>
            <a:r>
              <a:rPr lang="fa-IR" dirty="0">
                <a:cs typeface="2  Nazanin" panose="00000400000000000000" pitchFamily="2" charset="-78"/>
              </a:rPr>
              <a:t> 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سربار بسیار کمتر نسبت به </a:t>
            </a:r>
            <a:r>
              <a:rPr lang="en-US" dirty="0">
                <a:cs typeface="2  Nazanin" panose="00000400000000000000" pitchFamily="2" charset="-78"/>
              </a:rPr>
              <a:t>TCP/IP</a:t>
            </a:r>
            <a:r>
              <a:rPr lang="fa-IR" dirty="0">
                <a:cs typeface="2  Nazanin" panose="00000400000000000000" pitchFamily="2" charset="-78"/>
              </a:rPr>
              <a:t>‌ در کاربردهای رایج </a:t>
            </a:r>
            <a:r>
              <a:rPr lang="en-US" dirty="0">
                <a:cs typeface="2  Nazanin" panose="00000400000000000000" pitchFamily="2" charset="-78"/>
              </a:rPr>
              <a:t>IoT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لایه پیوند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شناسایی خطا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درخواست </a:t>
            </a:r>
            <a:r>
              <a:rPr lang="fa-IR" dirty="0" err="1">
                <a:cs typeface="2  Nazanin" panose="00000400000000000000" pitchFamily="2" charset="-78"/>
              </a:rPr>
              <a:t>بازفرستی</a:t>
            </a:r>
            <a:r>
              <a:rPr lang="fa-IR" dirty="0">
                <a:cs typeface="2  Nazanin" panose="00000400000000000000" pitchFamily="2" charset="-78"/>
              </a:rPr>
              <a:t> خودکار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شناسه</a:t>
            </a:r>
            <a:r>
              <a:rPr lang="fa-IR" dirty="0">
                <a:cs typeface="2  Nazanin" panose="00000400000000000000" pitchFamily="2" charset="-78"/>
              </a:rPr>
              <a:t> یکتا برای گیرنده و فرستنده قاب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لایه انتقال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تکه‌تکه‌سازی</a:t>
            </a:r>
            <a:endParaRPr lang="fa-IR" dirty="0">
              <a:cs typeface="2  Nazanin" panose="00000400000000000000" pitchFamily="2" charset="-78"/>
            </a:endParaRP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رمزگذاری</a:t>
            </a:r>
            <a:r>
              <a:rPr lang="fa-IR" dirty="0">
                <a:cs typeface="2  Nazanin" panose="00000400000000000000" pitchFamily="2" charset="-78"/>
              </a:rPr>
              <a:t> </a:t>
            </a:r>
          </a:p>
          <a:p>
            <a:pPr marL="1543050" lvl="3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متقارن یا </a:t>
            </a:r>
            <a:r>
              <a:rPr lang="fa-IR" dirty="0" err="1">
                <a:cs typeface="2  Nazanin" panose="00000400000000000000" pitchFamily="2" charset="-78"/>
              </a:rPr>
              <a:t>نامتقارن</a:t>
            </a:r>
            <a:r>
              <a:rPr lang="fa-IR" dirty="0">
                <a:cs typeface="2  Nazanin" panose="00000400000000000000" pitchFamily="2" charset="-78"/>
              </a:rPr>
              <a:t>؟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E9B-138E-47A1-94A4-6ABBF898741F}" type="slidenum">
              <a:rPr lang="fa-IR" smtClean="0"/>
              <a:t>15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49582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چرا این پشته شبکه در کاربردهای رایج </a:t>
            </a:r>
            <a:r>
              <a:rPr lang="en-US" dirty="0">
                <a:cs typeface="2  Nazanin" panose="00000400000000000000" pitchFamily="2" charset="-78"/>
              </a:rPr>
              <a:t>IoT</a:t>
            </a:r>
            <a:r>
              <a:rPr lang="fa-IR" dirty="0">
                <a:cs typeface="2  Nazanin" panose="00000400000000000000" pitchFamily="2" charset="-78"/>
              </a:rPr>
              <a:t>، کارایی بیشتر نسبت به پشته </a:t>
            </a:r>
            <a:r>
              <a:rPr lang="en-US" dirty="0">
                <a:cs typeface="2  Nazanin" panose="00000400000000000000" pitchFamily="2" charset="-78"/>
              </a:rPr>
              <a:t>TCP/IP</a:t>
            </a:r>
            <a:r>
              <a:rPr lang="fa-IR" dirty="0">
                <a:cs typeface="2  Nazanin" panose="00000400000000000000" pitchFamily="2" charset="-78"/>
              </a:rPr>
              <a:t>‌ دارد؟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پیچیده بودن بیش از حد </a:t>
            </a:r>
            <a:r>
              <a:rPr lang="en-US" dirty="0">
                <a:cs typeface="2  Nazanin" panose="00000400000000000000" pitchFamily="2" charset="-78"/>
              </a:rPr>
              <a:t>TCP/IP</a:t>
            </a:r>
            <a:r>
              <a:rPr lang="fa-IR" dirty="0">
                <a:cs typeface="2  Nazanin" panose="00000400000000000000" pitchFamily="2" charset="-78"/>
              </a:rPr>
              <a:t> برای کاربردهای رایج </a:t>
            </a:r>
            <a:r>
              <a:rPr lang="en-US" dirty="0">
                <a:cs typeface="2  Nazanin" panose="00000400000000000000" pitchFamily="2" charset="-78"/>
              </a:rPr>
              <a:t>IoT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چند سطحی بودن شبکه </a:t>
            </a:r>
          </a:p>
          <a:p>
            <a:pPr marL="1543050" lvl="3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سرآیند</a:t>
            </a:r>
            <a:r>
              <a:rPr lang="fa-IR" dirty="0">
                <a:cs typeface="2  Nazanin" panose="00000400000000000000" pitchFamily="2" charset="-78"/>
              </a:rPr>
              <a:t> برای هدایت و </a:t>
            </a:r>
            <a:r>
              <a:rPr lang="fa-IR" dirty="0" err="1">
                <a:cs typeface="2  Nazanin" panose="00000400000000000000" pitchFamily="2" charset="-78"/>
              </a:rPr>
              <a:t>مسیریابی</a:t>
            </a:r>
            <a:r>
              <a:rPr lang="fa-IR" dirty="0">
                <a:cs typeface="2  Nazanin" panose="00000400000000000000" pitchFamily="2" charset="-78"/>
              </a:rPr>
              <a:t> 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قطعیت بالا و کنترل بیشتر در </a:t>
            </a:r>
            <a:r>
              <a:rPr lang="fa-IR" dirty="0" err="1">
                <a:cs typeface="2  Nazanin" panose="00000400000000000000" pitchFamily="2" charset="-78"/>
              </a:rPr>
              <a:t>شبکه‌های</a:t>
            </a:r>
            <a:r>
              <a:rPr lang="fa-IR" dirty="0">
                <a:cs typeface="2  Nazanin" panose="00000400000000000000" pitchFamily="2" charset="-78"/>
              </a:rPr>
              <a:t> </a:t>
            </a:r>
            <a:r>
              <a:rPr lang="en-US" dirty="0">
                <a:cs typeface="2  Nazanin" panose="00000400000000000000" pitchFamily="2" charset="-78"/>
              </a:rPr>
              <a:t>IoT</a:t>
            </a:r>
            <a:r>
              <a:rPr lang="fa-IR" dirty="0">
                <a:cs typeface="2  Nazanin" panose="00000400000000000000" pitchFamily="2" charset="-78"/>
              </a:rPr>
              <a:t> </a:t>
            </a:r>
          </a:p>
          <a:p>
            <a:pPr marL="1543050" lvl="3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سازوکارهای </a:t>
            </a:r>
            <a:r>
              <a:rPr lang="fa-IR" dirty="0" err="1">
                <a:cs typeface="2  Nazanin" panose="00000400000000000000" pitchFamily="2" charset="-78"/>
              </a:rPr>
              <a:t>غیرضروری</a:t>
            </a:r>
            <a:endParaRPr lang="fa-IR" dirty="0">
              <a:cs typeface="2  Nazanin" panose="00000400000000000000" pitchFamily="2" charset="-78"/>
            </a:endParaRPr>
          </a:p>
          <a:p>
            <a:pPr marL="2000250" lvl="4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مدیریت ازدحام</a:t>
            </a:r>
          </a:p>
          <a:p>
            <a:pPr marL="2000250" lvl="4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مدیریت جریان 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پهنای باند بدون استفاده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دادوستند</a:t>
            </a:r>
            <a:r>
              <a:rPr lang="fa-IR" dirty="0">
                <a:cs typeface="2  Nazanin" panose="00000400000000000000" pitchFamily="2" charset="-78"/>
              </a:rPr>
              <a:t> از جنس </a:t>
            </a:r>
            <a:r>
              <a:rPr lang="fa-IR" dirty="0" err="1">
                <a:cs typeface="2  Nazanin" panose="00000400000000000000" pitchFamily="2" charset="-78"/>
              </a:rPr>
              <a:t>داده‌های</a:t>
            </a:r>
            <a:r>
              <a:rPr lang="fa-IR" dirty="0">
                <a:cs typeface="2  Nazanin" panose="00000400000000000000" pitchFamily="2" charset="-78"/>
              </a:rPr>
              <a:t> </a:t>
            </a:r>
            <a:r>
              <a:rPr lang="fa-IR" dirty="0" err="1">
                <a:cs typeface="2  Nazanin" panose="00000400000000000000" pitchFamily="2" charset="-78"/>
              </a:rPr>
              <a:t>حسگرها</a:t>
            </a:r>
            <a:r>
              <a:rPr lang="fa-IR" dirty="0">
                <a:cs typeface="2  Nazanin" panose="00000400000000000000" pitchFamily="2" charset="-78"/>
              </a:rPr>
              <a:t> و </a:t>
            </a:r>
            <a:r>
              <a:rPr lang="fa-IR" dirty="0" err="1">
                <a:cs typeface="2  Nazanin" panose="00000400000000000000" pitchFamily="2" charset="-78"/>
              </a:rPr>
              <a:t>عملگرهای</a:t>
            </a:r>
            <a:r>
              <a:rPr lang="fa-IR" dirty="0">
                <a:cs typeface="2  Nazanin" panose="00000400000000000000" pitchFamily="2" charset="-78"/>
              </a:rPr>
              <a:t> ساده 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داده چند </a:t>
            </a:r>
            <a:r>
              <a:rPr lang="fa-IR" dirty="0" err="1">
                <a:cs typeface="2  Nazanin" panose="00000400000000000000" pitchFamily="2" charset="-78"/>
              </a:rPr>
              <a:t>رسانه‌ای</a:t>
            </a:r>
            <a:r>
              <a:rPr lang="fa-IR" dirty="0">
                <a:cs typeface="2  Nazanin" panose="00000400000000000000" pitchFamily="2" charset="-78"/>
              </a:rPr>
              <a:t> </a:t>
            </a:r>
            <a:r>
              <a:rPr lang="fa-IR" dirty="0" err="1">
                <a:cs typeface="2  Nazanin" panose="00000400000000000000" pitchFamily="2" charset="-78"/>
              </a:rPr>
              <a:t>نمی‌باشد</a:t>
            </a:r>
            <a:r>
              <a:rPr lang="fa-IR" dirty="0">
                <a:cs typeface="2  Nazanin" panose="00000400000000000000" pitchFamily="2" charset="-78"/>
              </a:rPr>
              <a:t>. 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E9B-138E-47A1-94A4-6ABBF898741F}" type="slidenum">
              <a:rPr lang="fa-IR" smtClean="0"/>
              <a:t>18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30850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پیشنهاد‌های</a:t>
            </a:r>
            <a:r>
              <a:rPr lang="fa-IR" dirty="0">
                <a:cs typeface="2  Nazanin" panose="00000400000000000000" pitchFamily="2" charset="-78"/>
              </a:rPr>
              <a:t> بهبود برای آینده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به‌کار</a:t>
            </a:r>
            <a:r>
              <a:rPr lang="fa-IR" dirty="0">
                <a:cs typeface="2  Nazanin" panose="00000400000000000000" pitchFamily="2" charset="-78"/>
              </a:rPr>
              <a:t> بردن مودم‌ خط برق با نرخ ارسال بالاتر</a:t>
            </a:r>
            <a:endParaRPr lang="en-US" dirty="0">
              <a:cs typeface="2  Nazanin" panose="00000400000000000000" pitchFamily="2" charset="-78"/>
            </a:endParaRP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افزایش ظرفیت شبکه</a:t>
            </a:r>
          </a:p>
          <a:p>
            <a:pPr marL="1543050" lvl="3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افزایش شمار کارت </a:t>
            </a:r>
            <a:r>
              <a:rPr lang="fa-IR" dirty="0" err="1">
                <a:cs typeface="2  Nazanin" panose="00000400000000000000" pitchFamily="2" charset="-78"/>
              </a:rPr>
              <a:t>شبکه‌های</a:t>
            </a:r>
            <a:r>
              <a:rPr lang="fa-IR" dirty="0">
                <a:cs typeface="2  Nazanin" panose="00000400000000000000" pitchFamily="2" charset="-78"/>
              </a:rPr>
              <a:t> متصل </a:t>
            </a:r>
            <a:r>
              <a:rPr lang="fa-IR" dirty="0" err="1">
                <a:cs typeface="2  Nazanin" panose="00000400000000000000" pitchFamily="2" charset="-78"/>
              </a:rPr>
              <a:t>متصل</a:t>
            </a:r>
            <a:endParaRPr lang="fa-IR" dirty="0">
              <a:cs typeface="2  Nazanin" panose="00000400000000000000" pitchFamily="2" charset="-78"/>
            </a:endParaRPr>
          </a:p>
          <a:p>
            <a:pPr marL="1543050" lvl="3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کاهش رقابت -&gt; افزایش نرخ بهره</a:t>
            </a:r>
          </a:p>
          <a:p>
            <a:pPr marL="1543050" lvl="3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افزایش نرخ ارسال داده برای هر کارت شبکه	 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امکان افزایش سربار شبکه به منظور توسعه </a:t>
            </a:r>
            <a:r>
              <a:rPr lang="fa-IR" dirty="0" err="1">
                <a:cs typeface="2  Nazanin" panose="00000400000000000000" pitchFamily="2" charset="-78"/>
              </a:rPr>
              <a:t>قابلیت‌های</a:t>
            </a:r>
            <a:r>
              <a:rPr lang="fa-IR" dirty="0">
                <a:cs typeface="2  Nazanin" panose="00000400000000000000" pitchFamily="2" charset="-78"/>
              </a:rPr>
              <a:t> بیشتر </a:t>
            </a:r>
          </a:p>
          <a:p>
            <a:pPr marL="1543050" lvl="3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زیرشبکه‌های</a:t>
            </a:r>
            <a:r>
              <a:rPr lang="fa-IR" dirty="0">
                <a:cs typeface="2  Nazanin" panose="00000400000000000000" pitchFamily="2" charset="-78"/>
              </a:rPr>
              <a:t> مجازی برای </a:t>
            </a:r>
            <a:r>
              <a:rPr lang="fa-IR" dirty="0" err="1">
                <a:cs typeface="2  Nazanin" panose="00000400000000000000" pitchFamily="2" charset="-78"/>
              </a:rPr>
              <a:t>بازارسال</a:t>
            </a:r>
            <a:r>
              <a:rPr lang="fa-IR" dirty="0">
                <a:cs typeface="2  Nazanin" panose="00000400000000000000" pitchFamily="2" charset="-78"/>
              </a:rPr>
              <a:t> </a:t>
            </a:r>
            <a:r>
              <a:rPr lang="fa-IR" dirty="0" err="1">
                <a:cs typeface="2  Nazanin" panose="00000400000000000000" pitchFamily="2" charset="-78"/>
              </a:rPr>
              <a:t>پیام‌های</a:t>
            </a:r>
            <a:r>
              <a:rPr lang="fa-IR" dirty="0">
                <a:cs typeface="2  Nazanin" panose="00000400000000000000" pitchFamily="2" charset="-78"/>
              </a:rPr>
              <a:t> </a:t>
            </a:r>
            <a:r>
              <a:rPr lang="fa-IR" dirty="0" err="1">
                <a:cs typeface="2  Nazanin" panose="00000400000000000000" pitchFamily="2" charset="-78"/>
              </a:rPr>
              <a:t>تضیف</a:t>
            </a:r>
            <a:r>
              <a:rPr lang="fa-IR" dirty="0">
                <a:cs typeface="2  Nazanin" panose="00000400000000000000" pitchFamily="2" charset="-78"/>
              </a:rPr>
              <a:t> شده ارسالی از دیگر زیر </a:t>
            </a:r>
            <a:r>
              <a:rPr lang="fa-IR" dirty="0" err="1">
                <a:cs typeface="2  Nazanin" panose="00000400000000000000" pitchFamily="2" charset="-78"/>
              </a:rPr>
              <a:t>شبکه‌ها</a:t>
            </a:r>
            <a:endParaRPr lang="fa-IR" dirty="0">
              <a:cs typeface="2  Nazanin" panose="00000400000000000000" pitchFamily="2" charset="-78"/>
            </a:endParaRP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E9B-138E-47A1-94A4-6ABBF898741F}" type="slidenum">
              <a:rPr lang="fa-IR" smtClean="0"/>
              <a:t>19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58638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پیشنهاد‌های</a:t>
            </a:r>
            <a:r>
              <a:rPr lang="fa-IR" dirty="0">
                <a:cs typeface="2  Nazanin" panose="00000400000000000000" pitchFamily="2" charset="-78"/>
              </a:rPr>
              <a:t> بهبود برای آینده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انتخابی کردن </a:t>
            </a:r>
            <a:r>
              <a:rPr lang="fa-IR" dirty="0" err="1">
                <a:cs typeface="2  Nazanin" panose="00000400000000000000" pitchFamily="2" charset="-78"/>
              </a:rPr>
              <a:t>قابلیت‌های</a:t>
            </a:r>
            <a:r>
              <a:rPr lang="fa-IR" dirty="0">
                <a:cs typeface="2  Nazanin" panose="00000400000000000000" pitchFamily="2" charset="-78"/>
              </a:rPr>
              <a:t> شبکه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طول پیام کمتر از حداکثر طول قاب در برخی از </a:t>
            </a:r>
            <a:r>
              <a:rPr lang="fa-IR" dirty="0" err="1">
                <a:cs typeface="2  Nazanin" panose="00000400000000000000" pitchFamily="2" charset="-78"/>
              </a:rPr>
              <a:t>کاربرد‌ها</a:t>
            </a:r>
            <a:r>
              <a:rPr lang="fa-IR" dirty="0">
                <a:cs typeface="2  Nazanin" panose="00000400000000000000" pitchFamily="2" charset="-78"/>
              </a:rPr>
              <a:t> -&gt; </a:t>
            </a:r>
            <a:r>
              <a:rPr lang="fa-IR" dirty="0" err="1">
                <a:cs typeface="2  Nazanin" panose="00000400000000000000" pitchFamily="2" charset="-78"/>
              </a:rPr>
              <a:t>قطعه‌بندی</a:t>
            </a:r>
            <a:r>
              <a:rPr lang="fa-IR" dirty="0">
                <a:cs typeface="2  Nazanin" panose="00000400000000000000" pitchFamily="2" charset="-78"/>
              </a:rPr>
              <a:t> نیازی نیست.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نیاز نبودن </a:t>
            </a:r>
            <a:r>
              <a:rPr lang="fa-IR" dirty="0" err="1">
                <a:cs typeface="2  Nazanin" panose="00000400000000000000" pitchFamily="2" charset="-78"/>
              </a:rPr>
              <a:t>رمزگذاری</a:t>
            </a:r>
            <a:r>
              <a:rPr lang="fa-IR" dirty="0">
                <a:cs typeface="2  Nazanin" panose="00000400000000000000" pitchFamily="2" charset="-78"/>
              </a:rPr>
              <a:t> در برخی از </a:t>
            </a:r>
            <a:r>
              <a:rPr lang="fa-IR" dirty="0" err="1">
                <a:cs typeface="2  Nazanin" panose="00000400000000000000" pitchFamily="2" charset="-78"/>
              </a:rPr>
              <a:t>کاربردها</a:t>
            </a:r>
            <a:r>
              <a:rPr lang="fa-IR" dirty="0">
                <a:cs typeface="2  Nazanin" panose="00000400000000000000" pitchFamily="2" charset="-78"/>
              </a:rPr>
              <a:t> -&gt; کاهش به نسبت قابل توجه طول </a:t>
            </a:r>
            <a:r>
              <a:rPr lang="fa-IR" dirty="0" err="1">
                <a:cs typeface="2  Nazanin" panose="00000400000000000000" pitchFamily="2" charset="-78"/>
              </a:rPr>
              <a:t>قطعه‌ها</a:t>
            </a:r>
            <a:r>
              <a:rPr lang="fa-IR" dirty="0">
                <a:cs typeface="2  Nazanin" panose="00000400000000000000" pitchFamily="2" charset="-78"/>
              </a:rPr>
              <a:t> 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کاهش طول </a:t>
            </a:r>
            <a:r>
              <a:rPr lang="fa-IR" dirty="0" err="1">
                <a:cs typeface="2  Nazanin" panose="00000400000000000000" pitchFamily="2" charset="-78"/>
              </a:rPr>
              <a:t>سرآیند</a:t>
            </a:r>
            <a:r>
              <a:rPr lang="fa-IR" dirty="0">
                <a:cs typeface="2  Nazanin" panose="00000400000000000000" pitchFamily="2" charset="-78"/>
              </a:rPr>
              <a:t> پشته شبکه و افزایش کارایی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E9B-138E-47A1-94A4-6ABBF898741F}" type="slidenum">
              <a:rPr lang="fa-IR" smtClean="0"/>
              <a:t>20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43358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پیشنهاد‌های</a:t>
            </a:r>
            <a:r>
              <a:rPr lang="fa-IR" dirty="0">
                <a:cs typeface="2  Nazanin" panose="00000400000000000000" pitchFamily="2" charset="-78"/>
              </a:rPr>
              <a:t> بهبود برای آینده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جایگزین کردن روش دسترسی به رسانه تصادفی با روش دسترسی کنترل شده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تقریبا ثابت بودن نرخ برخورد</a:t>
            </a:r>
          </a:p>
          <a:p>
            <a:pPr marL="1543050" lvl="3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افت نکردن کارایی پشته در هنگام افزایش کاربری از رسانه 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سرکشی یا </a:t>
            </a:r>
            <a:r>
              <a:rPr lang="fa-IR" dirty="0" err="1">
                <a:cs typeface="2  Nazanin" panose="00000400000000000000" pitchFamily="2" charset="-78"/>
              </a:rPr>
              <a:t>گذردهی</a:t>
            </a:r>
            <a:r>
              <a:rPr lang="fa-IR" dirty="0">
                <a:cs typeface="2  Nazanin" panose="00000400000000000000" pitchFamily="2" charset="-78"/>
              </a:rPr>
              <a:t> نشان؟ </a:t>
            </a:r>
          </a:p>
          <a:p>
            <a:pPr marL="1543050" lvl="3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هم‌‌گام بودن همه </a:t>
            </a:r>
            <a:r>
              <a:rPr lang="fa-IR" dirty="0" err="1">
                <a:cs typeface="2  Nazanin" panose="00000400000000000000" pitchFamily="2" charset="-78"/>
              </a:rPr>
              <a:t>عملیات‌های</a:t>
            </a:r>
            <a:r>
              <a:rPr lang="fa-IR" dirty="0">
                <a:cs typeface="2  Nazanin" panose="00000400000000000000" pitchFamily="2" charset="-78"/>
              </a:rPr>
              <a:t> دریافت داده </a:t>
            </a:r>
            <a:r>
              <a:rPr lang="fa-IR" dirty="0" err="1">
                <a:cs typeface="2  Nazanin" panose="00000400000000000000" pitchFamily="2" charset="-78"/>
              </a:rPr>
              <a:t>حسگرها</a:t>
            </a:r>
            <a:r>
              <a:rPr lang="fa-IR" dirty="0">
                <a:cs typeface="2  Nazanin" panose="00000400000000000000" pitchFamily="2" charset="-78"/>
              </a:rPr>
              <a:t> و ارسال دستور </a:t>
            </a:r>
            <a:r>
              <a:rPr lang="fa-IR" dirty="0" err="1">
                <a:cs typeface="2  Nazanin" panose="00000400000000000000" pitchFamily="2" charset="-78"/>
              </a:rPr>
              <a:t>عملگرها</a:t>
            </a:r>
            <a:r>
              <a:rPr lang="fa-IR" dirty="0">
                <a:cs typeface="2  Nazanin" panose="00000400000000000000" pitchFamily="2" charset="-78"/>
              </a:rPr>
              <a:t>؟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E9B-138E-47A1-94A4-6ABBF898741F}" type="slidenum">
              <a:rPr lang="fa-IR" smtClean="0"/>
              <a:t>21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12774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بهبود نظارت برای منابع و </a:t>
            </a:r>
            <a:r>
              <a:rPr lang="fa-IR" dirty="0" err="1">
                <a:cs typeface="2  Nazanin" panose="00000400000000000000" pitchFamily="2" charset="-78"/>
              </a:rPr>
              <a:t>فرآیند‌ها</a:t>
            </a:r>
            <a:endParaRPr lang="fa-IR" dirty="0">
              <a:cs typeface="2  Nazanin" panose="00000400000000000000" pitchFamily="2" charset="-78"/>
            </a:endParaRP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داده‌های</a:t>
            </a:r>
            <a:r>
              <a:rPr lang="fa-IR" dirty="0">
                <a:cs typeface="2  Nazanin" panose="00000400000000000000" pitchFamily="2" charset="-78"/>
              </a:rPr>
              <a:t> مربوط به ذخایر خام صنایع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داده‌های</a:t>
            </a:r>
            <a:r>
              <a:rPr lang="fa-IR" dirty="0">
                <a:cs typeface="2  Nazanin" panose="00000400000000000000" pitchFamily="2" charset="-78"/>
              </a:rPr>
              <a:t> مربوط به ساخت و خروجی صنایع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cs typeface="2  Nazanin" panose="00000400000000000000" pitchFamily="2" charset="-78"/>
              </a:rPr>
              <a:t>داده‌های</a:t>
            </a:r>
            <a:r>
              <a:rPr lang="fa-IR" dirty="0">
                <a:cs typeface="2  Nazanin" panose="00000400000000000000" pitchFamily="2" charset="-78"/>
              </a:rPr>
              <a:t> مربوط به سلامتی بیمار 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E9B-138E-47A1-94A4-6ABBF898741F}" type="slidenum">
              <a:rPr lang="fa-IR" smtClean="0"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9107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ضرورت شبکه </a:t>
            </a:r>
            <a:r>
              <a:rPr lang="fa-IR" dirty="0" err="1">
                <a:cs typeface="2  Nazanin" panose="00000400000000000000" pitchFamily="2" charset="-78"/>
              </a:rPr>
              <a:t>اشیاء</a:t>
            </a:r>
            <a:r>
              <a:rPr lang="fa-IR" dirty="0">
                <a:cs typeface="2  Nazanin" panose="00000400000000000000" pitchFamily="2" charset="-78"/>
              </a:rPr>
              <a:t> در صنایع گوناگون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بهبود پیشگیری و مدیریت ریسک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اطلاع </a:t>
            </a:r>
            <a:r>
              <a:rPr lang="fa-IR" dirty="0" err="1">
                <a:cs typeface="2  Nazanin" panose="00000400000000000000" pitchFamily="2" charset="-78"/>
              </a:rPr>
              <a:t>بی‌درنگ</a:t>
            </a:r>
            <a:r>
              <a:rPr lang="fa-IR" dirty="0">
                <a:cs typeface="2  Nazanin" panose="00000400000000000000" pitchFamily="2" charset="-78"/>
              </a:rPr>
              <a:t> از مشکلات و </a:t>
            </a:r>
            <a:r>
              <a:rPr lang="fa-IR" dirty="0" err="1">
                <a:cs typeface="2  Nazanin" panose="00000400000000000000" pitchFamily="2" charset="-78"/>
              </a:rPr>
              <a:t>بحران‌های</a:t>
            </a:r>
            <a:r>
              <a:rPr lang="fa-IR" dirty="0">
                <a:cs typeface="2  Nazanin" panose="00000400000000000000" pitchFamily="2" charset="-78"/>
              </a:rPr>
              <a:t> رخ داده در سامانه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endParaRPr lang="fa-IR" dirty="0">
              <a:cs typeface="2  Nazanin" panose="00000400000000000000" pitchFamily="2" charset="-78"/>
            </a:endParaRP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بهبود </a:t>
            </a:r>
            <a:r>
              <a:rPr lang="fa-IR" dirty="0" err="1">
                <a:cs typeface="2  Nazanin" panose="00000400000000000000" pitchFamily="2" charset="-78"/>
              </a:rPr>
              <a:t>برنامه‌ریزی</a:t>
            </a:r>
            <a:r>
              <a:rPr lang="fa-IR" dirty="0">
                <a:cs typeface="2  Nazanin" panose="00000400000000000000" pitchFamily="2" charset="-78"/>
              </a:rPr>
              <a:t> برای آینده در صنایع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تحلیل </a:t>
            </a:r>
            <a:r>
              <a:rPr lang="fa-IR" dirty="0" err="1">
                <a:cs typeface="2  Nazanin" panose="00000400000000000000" pitchFamily="2" charset="-78"/>
              </a:rPr>
              <a:t>داده‌های</a:t>
            </a:r>
            <a:r>
              <a:rPr lang="fa-IR" dirty="0">
                <a:cs typeface="2  Nazanin" panose="00000400000000000000" pitchFamily="2" charset="-78"/>
              </a:rPr>
              <a:t> </a:t>
            </a:r>
            <a:r>
              <a:rPr lang="fa-IR" dirty="0" err="1">
                <a:cs typeface="2  Nazanin" panose="00000400000000000000" pitchFamily="2" charset="-78"/>
              </a:rPr>
              <a:t>جمع‌آوری</a:t>
            </a:r>
            <a:r>
              <a:rPr lang="fa-IR" dirty="0">
                <a:cs typeface="2  Nazanin" panose="00000400000000000000" pitchFamily="2" charset="-78"/>
              </a:rPr>
              <a:t> شده از </a:t>
            </a:r>
            <a:r>
              <a:rPr lang="fa-IR" dirty="0" err="1">
                <a:cs typeface="2  Nazanin" panose="00000400000000000000" pitchFamily="2" charset="-78"/>
              </a:rPr>
              <a:t>بخش‌های</a:t>
            </a:r>
            <a:r>
              <a:rPr lang="fa-IR" dirty="0">
                <a:cs typeface="2  Nazanin" panose="00000400000000000000" pitchFamily="2" charset="-78"/>
              </a:rPr>
              <a:t> گوناگون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endParaRPr lang="fa-IR" dirty="0">
              <a:cs typeface="2  Nazanin" panose="00000400000000000000" pitchFamily="2" charset="-78"/>
            </a:endParaRP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افزایش </a:t>
            </a:r>
            <a:r>
              <a:rPr lang="fa-IR" dirty="0" err="1">
                <a:cs typeface="2  Nazanin" panose="00000400000000000000" pitchFamily="2" charset="-78"/>
              </a:rPr>
              <a:t>بهره‌وری</a:t>
            </a:r>
            <a:endParaRPr lang="fa-IR" dirty="0">
              <a:cs typeface="2  Nazanin" panose="00000400000000000000" pitchFamily="2" charset="-78"/>
            </a:endParaRP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endParaRPr lang="fa-IR" dirty="0">
              <a:cs typeface="2  Nazanin" panose="00000400000000000000" pitchFamily="2" charset="-78"/>
            </a:endParaRP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cs typeface="2  Nazanin" panose="00000400000000000000" pitchFamily="2" charset="-78"/>
              </a:rPr>
              <a:t>افزایش درآمد 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endParaRPr lang="fa-IR" dirty="0">
              <a:cs typeface="2  Nazanin" panose="00000400000000000000" pitchFamily="2" charset="-78"/>
            </a:endParaRP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endParaRPr lang="fa-IR" dirty="0">
              <a:cs typeface="2  Nazanin" panose="00000400000000000000" pitchFamily="2" charset="-7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E9B-138E-47A1-94A4-6ABBF898741F}" type="slidenum">
              <a:rPr lang="fa-IR" smtClean="0"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9803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err="1">
                <a:cs typeface="2  Nazanin" panose="00000400000000000000" pitchFamily="2" charset="-78"/>
              </a:rPr>
              <a:t>مشکل‌های</a:t>
            </a:r>
            <a:r>
              <a:rPr lang="fa-IR" dirty="0">
                <a:cs typeface="2  Nazanin" panose="00000400000000000000" pitchFamily="2" charset="-78"/>
              </a:rPr>
              <a:t> شبکه </a:t>
            </a:r>
            <a:r>
              <a:rPr lang="en-US" dirty="0">
                <a:cs typeface="2  Nazanin" panose="00000400000000000000" pitchFamily="2" charset="-78"/>
              </a:rPr>
              <a:t>TCP/IP</a:t>
            </a:r>
            <a:r>
              <a:rPr lang="fa-IR" dirty="0">
                <a:cs typeface="2  Nazanin" panose="00000400000000000000" pitchFamily="2" charset="-78"/>
              </a:rPr>
              <a:t> </a:t>
            </a: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پیچیدگی بیش از اندازه </a:t>
            </a:r>
            <a:r>
              <a:rPr lang="en-US" dirty="0">
                <a:cs typeface="2  Nazanin" panose="00000400000000000000" pitchFamily="2" charset="-78"/>
              </a:rPr>
              <a:t>TCP/IP</a:t>
            </a:r>
            <a:r>
              <a:rPr lang="fa-IR" dirty="0">
                <a:cs typeface="2  Nazanin" panose="00000400000000000000" pitchFamily="2" charset="-78"/>
              </a:rPr>
              <a:t> برای بیشتر </a:t>
            </a:r>
            <a:r>
              <a:rPr lang="fa-IR" dirty="0" err="1">
                <a:cs typeface="2  Nazanin" panose="00000400000000000000" pitchFamily="2" charset="-78"/>
              </a:rPr>
              <a:t>کاربرد‌های</a:t>
            </a:r>
            <a:r>
              <a:rPr lang="fa-IR" dirty="0">
                <a:cs typeface="2  Nazanin" panose="00000400000000000000" pitchFamily="2" charset="-78"/>
              </a:rPr>
              <a:t> اینترنت </a:t>
            </a:r>
            <a:r>
              <a:rPr lang="fa-IR" dirty="0" err="1">
                <a:cs typeface="2  Nazanin" panose="00000400000000000000" pitchFamily="2" charset="-78"/>
              </a:rPr>
              <a:t>اشیاء</a:t>
            </a:r>
            <a:endParaRPr lang="fa-IR" dirty="0">
              <a:cs typeface="2  Nazanin" panose="00000400000000000000" pitchFamily="2" charset="-78"/>
            </a:endParaRP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چند سطحی بودن شبکه </a:t>
            </a:r>
            <a:r>
              <a:rPr lang="fa-IR" dirty="0" err="1">
                <a:cs typeface="2  Nazanin" panose="00000400000000000000" pitchFamily="2" charset="-78"/>
              </a:rPr>
              <a:t>دستگاه‌ها</a:t>
            </a:r>
            <a:r>
              <a:rPr lang="fa-IR" dirty="0">
                <a:cs typeface="2  Nazanin" panose="00000400000000000000" pitchFamily="2" charset="-78"/>
              </a:rPr>
              <a:t> و </a:t>
            </a:r>
            <a:r>
              <a:rPr lang="fa-IR" dirty="0" err="1">
                <a:cs typeface="2  Nazanin" panose="00000400000000000000" pitchFamily="2" charset="-78"/>
              </a:rPr>
              <a:t>نالازم</a:t>
            </a:r>
            <a:r>
              <a:rPr lang="fa-IR" dirty="0">
                <a:cs typeface="2  Nazanin" panose="00000400000000000000" pitchFamily="2" charset="-78"/>
              </a:rPr>
              <a:t> بودن راهکارهای </a:t>
            </a:r>
            <a:r>
              <a:rPr lang="fa-IR" dirty="0" err="1">
                <a:cs typeface="2  Nazanin" panose="00000400000000000000" pitchFamily="2" charset="-78"/>
              </a:rPr>
              <a:t>مسیریابی</a:t>
            </a:r>
            <a:endParaRPr lang="fa-IR" dirty="0">
              <a:cs typeface="2  Nazanin" panose="00000400000000000000" pitchFamily="2" charset="-78"/>
            </a:endParaRP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لازم نبودن سازوکارهای پیشگیری از ازدحام</a:t>
            </a: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پهنای باند </a:t>
            </a:r>
            <a:r>
              <a:rPr lang="fa-IR" dirty="0" err="1">
                <a:cs typeface="2  Nazanin" panose="00000400000000000000" pitchFamily="2" charset="-78"/>
              </a:rPr>
              <a:t>نالازم</a:t>
            </a:r>
            <a:endParaRPr lang="fa-IR" dirty="0">
              <a:cs typeface="2  Nazanin" panose="00000400000000000000" pitchFamily="2" charset="-78"/>
            </a:endParaRP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هزینه به نسبت بالای زیرساخت و </a:t>
            </a:r>
            <a:r>
              <a:rPr lang="fa-IR" dirty="0" err="1">
                <a:cs typeface="2  Nazanin" panose="00000400000000000000" pitchFamily="2" charset="-78"/>
              </a:rPr>
              <a:t>دستگاه‌هایی</a:t>
            </a:r>
            <a:r>
              <a:rPr lang="fa-IR" dirty="0">
                <a:cs typeface="2  Nazanin" panose="00000400000000000000" pitchFamily="2" charset="-78"/>
              </a:rPr>
              <a:t> که از این پشته پشتیبانی </a:t>
            </a:r>
            <a:r>
              <a:rPr lang="fa-IR" dirty="0" err="1">
                <a:cs typeface="2  Nazanin" panose="00000400000000000000" pitchFamily="2" charset="-78"/>
              </a:rPr>
              <a:t>می‌کنند</a:t>
            </a:r>
            <a:r>
              <a:rPr lang="fa-IR" dirty="0">
                <a:cs typeface="2  Nazanin" panose="00000400000000000000" pitchFamily="2" charset="-78"/>
              </a:rPr>
              <a:t>.</a:t>
            </a: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کابل کشی، </a:t>
            </a:r>
            <a:r>
              <a:rPr lang="fa-IR" dirty="0" err="1">
                <a:cs typeface="2  Nazanin" panose="00000400000000000000" pitchFamily="2" charset="-78"/>
              </a:rPr>
              <a:t>سوویچ</a:t>
            </a:r>
            <a:r>
              <a:rPr lang="fa-IR" dirty="0">
                <a:cs typeface="2  Nazanin" panose="00000400000000000000" pitchFamily="2" charset="-78"/>
              </a:rPr>
              <a:t>، </a:t>
            </a:r>
            <a:r>
              <a:rPr lang="fa-IR" dirty="0" err="1">
                <a:cs typeface="2  Nazanin" panose="00000400000000000000" pitchFamily="2" charset="-78"/>
              </a:rPr>
              <a:t>روتر</a:t>
            </a:r>
            <a:r>
              <a:rPr lang="fa-IR" dirty="0">
                <a:cs typeface="2  Nazanin" panose="00000400000000000000" pitchFamily="2" charset="-78"/>
              </a:rPr>
              <a:t> </a:t>
            </a: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سربار </a:t>
            </a:r>
            <a:r>
              <a:rPr lang="fa-IR" dirty="0" err="1">
                <a:cs typeface="2  Nazanin" panose="00000400000000000000" pitchFamily="2" charset="-78"/>
              </a:rPr>
              <a:t>نرم‌افزاری</a:t>
            </a:r>
            <a:r>
              <a:rPr lang="fa-IR" dirty="0">
                <a:cs typeface="2  Nazanin" panose="00000400000000000000" pitchFamily="2" charset="-78"/>
              </a:rPr>
              <a:t> بالا و نیاز به </a:t>
            </a:r>
            <a:r>
              <a:rPr lang="fa-IR" dirty="0" err="1">
                <a:cs typeface="2  Nazanin" panose="00000400000000000000" pitchFamily="2" charset="-78"/>
              </a:rPr>
              <a:t>دستگاه‌های</a:t>
            </a:r>
            <a:r>
              <a:rPr lang="fa-IR" dirty="0">
                <a:cs typeface="2  Nazanin" panose="00000400000000000000" pitchFamily="2" charset="-78"/>
              </a:rPr>
              <a:t> به نسبت قوی</a:t>
            </a:r>
          </a:p>
          <a:p>
            <a:pPr lvl="1" algn="r" rtl="1"/>
            <a:endParaRPr lang="fa-IR" dirty="0">
              <a:cs typeface="2  Nazanin" panose="00000400000000000000" pitchFamily="2" charset="-78"/>
            </a:endParaRPr>
          </a:p>
          <a:p>
            <a:pPr marL="457200" lvl="1" indent="0" algn="r" rtl="1">
              <a:buNone/>
            </a:pPr>
            <a:endParaRPr lang="fa-IR" dirty="0">
              <a:cs typeface="2  Nazanin" panose="00000400000000000000" pitchFamily="2" charset="-78"/>
            </a:endParaRPr>
          </a:p>
          <a:p>
            <a:pPr lvl="1" algn="r" rtl="1"/>
            <a:endParaRPr lang="fa-IR" dirty="0">
              <a:cs typeface="2  Nazanin" panose="00000400000000000000" pitchFamily="2" charset="-78"/>
            </a:endParaRP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E9B-138E-47A1-94A4-6ABBF898741F}" type="slidenum">
              <a:rPr lang="fa-IR" smtClean="0"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05345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err="1">
                <a:cs typeface="2  Nazanin" panose="00000400000000000000" pitchFamily="2" charset="-78"/>
              </a:rPr>
              <a:t>مشکل‌های</a:t>
            </a:r>
            <a:r>
              <a:rPr lang="fa-IR" dirty="0">
                <a:cs typeface="2  Nazanin" panose="00000400000000000000" pitchFamily="2" charset="-78"/>
              </a:rPr>
              <a:t> شبکه </a:t>
            </a:r>
            <a:r>
              <a:rPr lang="en-US" dirty="0">
                <a:cs typeface="2  Nazanin" panose="00000400000000000000" pitchFamily="2" charset="-78"/>
              </a:rPr>
              <a:t>TCP/IP</a:t>
            </a:r>
            <a:r>
              <a:rPr lang="fa-IR" dirty="0">
                <a:cs typeface="2  Nazanin" panose="00000400000000000000" pitchFamily="2" charset="-78"/>
              </a:rPr>
              <a:t> </a:t>
            </a: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پیشبینی نشدن </a:t>
            </a:r>
            <a:r>
              <a:rPr lang="fa-IR" dirty="0" err="1">
                <a:cs typeface="2  Nazanin" panose="00000400000000000000" pitchFamily="2" charset="-78"/>
              </a:rPr>
              <a:t>زیرساخت‌های</a:t>
            </a:r>
            <a:r>
              <a:rPr lang="fa-IR" dirty="0">
                <a:cs typeface="2  Nazanin" panose="00000400000000000000" pitchFamily="2" charset="-78"/>
              </a:rPr>
              <a:t> لازم برای شبکه </a:t>
            </a:r>
            <a:r>
              <a:rPr lang="en-US" dirty="0">
                <a:cs typeface="2  Nazanin" panose="00000400000000000000" pitchFamily="2" charset="-78"/>
              </a:rPr>
              <a:t>TCP/IP</a:t>
            </a:r>
            <a:endParaRPr lang="fa-IR" dirty="0">
              <a:cs typeface="2  Nazanin" panose="00000400000000000000" pitchFamily="2" charset="-78"/>
            </a:endParaRP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افزایش بیش‌ از دو برابری هزینه نصب زیرساخت</a:t>
            </a:r>
          </a:p>
          <a:p>
            <a:pPr lvl="2" algn="r" rtl="1"/>
            <a:r>
              <a:rPr lang="fa-IR" dirty="0" err="1">
                <a:cs typeface="2  Nazanin" panose="00000400000000000000" pitchFamily="2" charset="-78"/>
              </a:rPr>
              <a:t>داده‌های</a:t>
            </a:r>
            <a:r>
              <a:rPr lang="fa-IR" dirty="0">
                <a:cs typeface="2  Nazanin" panose="00000400000000000000" pitchFamily="2" charset="-78"/>
              </a:rPr>
              <a:t> مربوط به ساخت و خروجی صنایع</a:t>
            </a:r>
          </a:p>
          <a:p>
            <a:pPr lvl="2" algn="r" rtl="1"/>
            <a:r>
              <a:rPr lang="fa-IR" dirty="0" err="1">
                <a:cs typeface="2  Nazanin" panose="00000400000000000000" pitchFamily="2" charset="-78"/>
              </a:rPr>
              <a:t>داده‌های</a:t>
            </a:r>
            <a:r>
              <a:rPr lang="fa-IR" dirty="0">
                <a:cs typeface="2  Nazanin" panose="00000400000000000000" pitchFamily="2" charset="-78"/>
              </a:rPr>
              <a:t> مربوط به سلامتی بیمار </a:t>
            </a: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تداخل امواج </a:t>
            </a:r>
            <a:r>
              <a:rPr lang="fa-IR" dirty="0" err="1">
                <a:cs typeface="2  Nazanin" panose="00000400000000000000" pitchFamily="2" charset="-78"/>
              </a:rPr>
              <a:t>الکترومغناطیسی</a:t>
            </a:r>
            <a:r>
              <a:rPr lang="fa-IR" dirty="0">
                <a:cs typeface="2  Nazanin" panose="00000400000000000000" pitchFamily="2" charset="-78"/>
              </a:rPr>
              <a:t> با کارکرد صحیح </a:t>
            </a:r>
            <a:r>
              <a:rPr lang="fa-IR" dirty="0" err="1">
                <a:cs typeface="2  Nazanin" panose="00000400000000000000" pitchFamily="2" charset="-78"/>
              </a:rPr>
              <a:t>دستگاه‌ها</a:t>
            </a:r>
            <a:r>
              <a:rPr lang="fa-IR" dirty="0">
                <a:cs typeface="2  Nazanin" panose="00000400000000000000" pitchFamily="2" charset="-78"/>
              </a:rPr>
              <a:t> (مانند برخی </a:t>
            </a:r>
            <a:r>
              <a:rPr lang="fa-IR" dirty="0" err="1">
                <a:cs typeface="2  Nazanin" panose="00000400000000000000" pitchFamily="2" charset="-78"/>
              </a:rPr>
              <a:t>دستگاه‌های</a:t>
            </a:r>
            <a:r>
              <a:rPr lang="fa-IR" dirty="0">
                <a:cs typeface="2  Nazanin" panose="00000400000000000000" pitchFamily="2" charset="-78"/>
              </a:rPr>
              <a:t> بیمارستانی)</a:t>
            </a:r>
          </a:p>
          <a:p>
            <a:pPr lvl="1" algn="r" rtl="1"/>
            <a:endParaRPr lang="fa-IR" dirty="0">
              <a:cs typeface="2  Nazanin" panose="00000400000000000000" pitchFamily="2" charset="-78"/>
            </a:endParaRPr>
          </a:p>
          <a:p>
            <a:pPr marL="457200" lvl="1" indent="0" algn="r" rtl="1">
              <a:buNone/>
            </a:pPr>
            <a:endParaRPr lang="fa-IR" dirty="0">
              <a:cs typeface="2  Nazanin" panose="00000400000000000000" pitchFamily="2" charset="-78"/>
            </a:endParaRPr>
          </a:p>
          <a:p>
            <a:pPr lvl="1" algn="r" rtl="1"/>
            <a:endParaRPr lang="fa-IR" dirty="0">
              <a:cs typeface="2  Nazanin" panose="00000400000000000000" pitchFamily="2" charset="-78"/>
            </a:endParaRP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E9B-138E-47A1-94A4-6ABBF898741F}" type="slidenum">
              <a:rPr lang="fa-IR" smtClean="0"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93619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ارتباطات خط برق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مدولاسیون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روش 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سود و زیان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نیاز به زیرساخت اضافه نیست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پهنای باند کمتر 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مناسب برای بیشتر کاربردهای </a:t>
            </a:r>
            <a:r>
              <a:rPr lang="en-US" dirty="0">
                <a:latin typeface="Garamond" panose="02020404030301010803" pitchFamily="18" charset="0"/>
                <a:cs typeface="2  Nazanin" panose="00000400000000000000" pitchFamily="2" charset="-78"/>
              </a:rPr>
              <a:t>IoT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rgbClr val="FF0000"/>
                </a:solidFill>
                <a:latin typeface="Garamond" panose="02020404030301010803" pitchFamily="18" charset="0"/>
                <a:cs typeface="2  Nazanin" panose="00000400000000000000" pitchFamily="2" charset="-78"/>
              </a:rPr>
              <a:t>پشته سبک با سربار کم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امنیت 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نیاز به </a:t>
            </a: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به‌کاربردن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امواج </a:t>
            </a: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الکتروومغناطیسی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نیست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E9B-138E-47A1-94A4-6ABBF898741F}" type="slidenum">
              <a:rPr lang="fa-IR" smtClean="0"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51469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کارت واسط شبکه خط برق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مودم </a:t>
            </a:r>
            <a:r>
              <a:rPr lang="en-US" dirty="0">
                <a:latin typeface="Garamond" panose="02020404030301010803" pitchFamily="18" charset="0"/>
                <a:cs typeface="2  Nazanin" panose="00000400000000000000" pitchFamily="2" charset="-78"/>
              </a:rPr>
              <a:t>KQ130-F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مدولاسیون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</a:t>
            </a:r>
            <a:r>
              <a:rPr lang="en-US" dirty="0">
                <a:latin typeface="Garamond" panose="02020404030301010803" pitchFamily="18" charset="0"/>
                <a:cs typeface="2  Nazanin" panose="00000400000000000000" pitchFamily="2" charset="-78"/>
              </a:rPr>
              <a:t>FSK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نرخ باید ۹۶۰۰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یک بیت آغاز و پایان، بدون بیت تقارن 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میکروکنترلر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</a:t>
            </a:r>
            <a:r>
              <a:rPr lang="en-US" dirty="0">
                <a:latin typeface="Garamond" panose="02020404030301010803" pitchFamily="18" charset="0"/>
                <a:cs typeface="2  Nazanin" panose="00000400000000000000" pitchFamily="2" charset="-78"/>
              </a:rPr>
              <a:t>STM32F030C8T6</a:t>
            </a:r>
          </a:p>
          <a:p>
            <a:pPr marL="1543050" lvl="3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سخت‌افزار</a:t>
            </a:r>
            <a:endParaRPr lang="fa-IR" dirty="0">
              <a:latin typeface="Garamond" panose="02020404030301010803" pitchFamily="18" charset="0"/>
              <a:cs typeface="2  Nazanin" panose="00000400000000000000" pitchFamily="2" charset="-78"/>
            </a:endParaRPr>
          </a:p>
          <a:p>
            <a:pPr marL="2000250" lvl="4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۶ کیلو بایت حافظه اصلی رم</a:t>
            </a:r>
          </a:p>
          <a:p>
            <a:pPr marL="2000250" lvl="4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۳۲ </a:t>
            </a: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کیلوبایت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حافظه جانبی </a:t>
            </a: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فلش</a:t>
            </a:r>
            <a:endParaRPr lang="fa-IR" dirty="0">
              <a:latin typeface="Garamond" panose="02020404030301010803" pitchFamily="18" charset="0"/>
              <a:cs typeface="2  Nazanin" panose="00000400000000000000" pitchFamily="2" charset="-78"/>
            </a:endParaRPr>
          </a:p>
          <a:p>
            <a:pPr marL="2000250" lvl="4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۲ واحد </a:t>
            </a:r>
            <a:r>
              <a:rPr lang="en-US" dirty="0">
                <a:latin typeface="Garamond" panose="02020404030301010803" pitchFamily="18" charset="0"/>
                <a:cs typeface="2  Nazanin" panose="00000400000000000000" pitchFamily="2" charset="-78"/>
              </a:rPr>
              <a:t>UART</a:t>
            </a:r>
            <a:endParaRPr lang="fa-IR" dirty="0">
              <a:latin typeface="Garamond" panose="02020404030301010803" pitchFamily="18" charset="0"/>
              <a:cs typeface="2  Nazanin" panose="00000400000000000000" pitchFamily="2" charset="-78"/>
            </a:endParaRPr>
          </a:p>
          <a:p>
            <a:pPr marL="1543050" lvl="3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نرم‌افزار</a:t>
            </a:r>
            <a:endParaRPr lang="fa-IR" dirty="0">
              <a:latin typeface="Garamond" panose="02020404030301010803" pitchFamily="18" charset="0"/>
              <a:cs typeface="2  Nazanin" panose="00000400000000000000" pitchFamily="2" charset="-78"/>
            </a:endParaRPr>
          </a:p>
          <a:p>
            <a:pPr marL="2000250" lvl="4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بافر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کردن </a:t>
            </a: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داده‌های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ارسالی و دریافتی از مودم و </a:t>
            </a: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گرداننده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(ناهماهنگی در سرعت ارسال </a:t>
            </a: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گرداننده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و مودم =&gt; رونوشت داده اگر </a:t>
            </a: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بافر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وجود نداشته باشد.)</a:t>
            </a:r>
          </a:p>
          <a:p>
            <a:pPr marL="2000250" lvl="4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ارتباط با مودم و </a:t>
            </a: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دادوستد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داده با آن با فرمت سازگار با مودم</a:t>
            </a:r>
            <a:endParaRPr lang="en-US" dirty="0">
              <a:latin typeface="Garamond" panose="02020404030301010803" pitchFamily="18" charset="0"/>
              <a:cs typeface="2  Nazanin" panose="00000400000000000000" pitchFamily="2" charset="-78"/>
            </a:endParaRP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endParaRPr lang="fa-IR" dirty="0">
              <a:latin typeface="Garamond" panose="02020404030301010803" pitchFamily="18" charset="0"/>
              <a:cs typeface="2  Nazanin" panose="00000400000000000000" pitchFamily="2" charset="-78"/>
            </a:endParaRP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endParaRPr lang="fa-IR" b="1" dirty="0">
              <a:cs typeface="2  Nazanin" panose="00000400000000000000" pitchFamily="2" charset="-7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E9B-138E-47A1-94A4-6ABBF898741F}" type="slidenum">
              <a:rPr lang="fa-IR" smtClean="0"/>
              <a:t>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6444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گرداننده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کارت واسط شبکه خط برق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متن باز بر بستر </a:t>
            </a:r>
            <a:r>
              <a:rPr lang="en-US" dirty="0">
                <a:latin typeface="Garamond" panose="02020404030301010803" pitchFamily="18" charset="0"/>
                <a:cs typeface="2  Nazanin" panose="00000400000000000000" pitchFamily="2" charset="-78"/>
              </a:rPr>
              <a:t>.NET 6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و با زبان </a:t>
            </a:r>
            <a:r>
              <a:rPr lang="en-US" dirty="0">
                <a:latin typeface="Garamond" panose="02020404030301010803" pitchFamily="18" charset="0"/>
                <a:cs typeface="2  Nazanin" panose="00000400000000000000" pitchFamily="2" charset="-78"/>
              </a:rPr>
              <a:t>C#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واسط و مدیریت کننده کارت شبکه بر روی دستگاه ارباب</a:t>
            </a:r>
            <a:endParaRPr lang="en-US" dirty="0">
              <a:latin typeface="Garamond" panose="02020404030301010803" pitchFamily="18" charset="0"/>
              <a:cs typeface="2  Nazanin" panose="00000400000000000000" pitchFamily="2" charset="-78"/>
            </a:endParaRP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دارای معماری </a:t>
            </a: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ناهم‌گام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و امکان </a:t>
            </a: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موازی‌سازی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ارسال چند پیام لایه کاربرد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E9B-138E-47A1-94A4-6ABBF898741F}" type="slidenum">
              <a:rPr lang="fa-IR" smtClean="0"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28994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پشته شبکه خط برق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گرداننده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کارت شبکه + کارت شبکه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سبک بودن پشته و </a:t>
            </a: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حداقلی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بودن اندازه </a:t>
            </a: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سرآیندها</a:t>
            </a:r>
            <a:endParaRPr lang="fa-IR" dirty="0">
              <a:latin typeface="Garamond" panose="02020404030301010803" pitchFamily="18" charset="0"/>
              <a:cs typeface="2  Nazanin" panose="00000400000000000000" pitchFamily="2" charset="-78"/>
            </a:endParaRP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لایه پیوند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شناسایی خطا (به طور جداگانه برای </a:t>
            </a: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سرآیند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و داده لایه بالاتر)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درخواست </a:t>
            </a: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بازفرستی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خودکار انتخابی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شناسه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کارت شبکه 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لایه انتقال 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تکه‌تکه‌سازی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</a:t>
            </a: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پیام‌های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لایه کاربرد</a:t>
            </a:r>
          </a:p>
          <a:p>
            <a:pPr marL="1085850" lvl="2" indent="-171450" algn="r" rtl="1">
              <a:buFont typeface="Arial" panose="020B0604020202020204" pitchFamily="34" charset="0"/>
              <a:buChar char="•"/>
            </a:pP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رمزگذاری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متقارن </a:t>
            </a:r>
            <a:r>
              <a:rPr lang="en-US" dirty="0">
                <a:latin typeface="Garamond" panose="02020404030301010803" pitchFamily="18" charset="0"/>
                <a:cs typeface="2  Nazanin" panose="00000400000000000000" pitchFamily="2" charset="-78"/>
              </a:rPr>
              <a:t>AES128</a:t>
            </a:r>
            <a:endParaRPr lang="fa-IR" dirty="0">
              <a:latin typeface="Garamond" panose="02020404030301010803" pitchFamily="18" charset="0"/>
              <a:cs typeface="2  Nazanin" panose="00000400000000000000" pitchFamily="2" charset="-7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E9B-138E-47A1-94A4-6ABBF898741F}" type="slidenum">
              <a:rPr lang="fa-IR" smtClean="0"/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3306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B187-FEA1-A76A-2E22-E1C3739C2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26348-175F-5185-A52D-E247F4024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45C77-E9A2-C26C-2A73-CFA61C6F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3DD6-1979-4AD9-B7B1-9506FAA9AAB9}" type="datetime8">
              <a:rPr lang="fa-IR" smtClean="0"/>
              <a:t>8 اُكتبر 22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7F422-356F-B6A2-B8DC-27552F2F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8594-1419-6C7B-F98E-C2AA405B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3869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2697-336C-77C5-CEE6-9AEC9947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FAFFC-FF6F-8982-6A51-C4757872B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DB21F-0E7B-1F72-708A-7FF26BC4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E1A6-EE1E-4622-A84C-0AE775989A3D}" type="datetime8">
              <a:rPr lang="fa-IR" smtClean="0"/>
              <a:t>8 اُكتبر 22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6A353-C448-E069-98A3-BAFC3111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F51CC-FAD8-C408-C02D-4C0F6EDF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9666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9A480-F46B-BA09-B500-D0E76AED2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402C5-A916-9F1E-5406-36E70037B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6222E-6947-7E24-98E8-84014870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F2E7-5F44-428F-84A3-555548045EE7}" type="datetime8">
              <a:rPr lang="fa-IR" smtClean="0"/>
              <a:t>8 اُكتبر 22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3EB4B-30CC-3954-55FB-8EE81371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4988-7FE3-F15B-4441-081A94E6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232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C976-F2B2-6AF2-4C4E-24188723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61B5-611F-88E4-13DE-2D6EDD0AF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823E-D695-7AAB-503E-8146BDB7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142A-0248-4E87-92F9-52E9B3E022FA}" type="datetime8">
              <a:rPr lang="fa-IR" smtClean="0"/>
              <a:t>8 اُكتبر 22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12F92-EBE9-0995-9577-A038A2BE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E8ED7-D539-D5D8-85DD-69AAE346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7467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7430-3227-7EE5-CE33-F8248599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D2DC3-9D37-8C71-CCD1-13D32151B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9728-76CE-A956-B5FE-205D25BE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F36D-BFA6-48A4-A339-FBDFA69C629A}" type="datetime8">
              <a:rPr lang="fa-IR" smtClean="0"/>
              <a:t>8 اُكتبر 22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04B76-03BA-0A60-18B0-BB2EE431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9E742-0F10-8F14-6673-81E0DCF6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9218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90F6-3B11-39F7-2F22-91E42969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DAEAE-986A-C563-DFAB-CA605ECF2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CB8C2-B1C5-F622-99C0-72CBF7971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74091-D0EB-8C56-3BC3-E94D56AA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8C4E-96BF-4477-99FA-0C701F553719}" type="datetime8">
              <a:rPr lang="fa-IR" smtClean="0"/>
              <a:t>8 اُكتبر 22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D8414-840B-AA07-3772-F6FA3DB7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68702-7D19-78A1-E4DF-FEF46E43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3380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E8F9-F848-5AAE-C340-9132613A9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A7F37-C23C-AB72-08A8-2BA4FF85F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E1E7E-A594-1C43-1DAF-2FFCDB6F0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27FD1-6E5F-5442-5B36-E09492915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FEE3E-AE96-F424-9B45-437F5602E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3482F-FC27-1DA8-AEE2-75D42E24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5D0A-5180-4A50-A2ED-44E78425EF9B}" type="datetime8">
              <a:rPr lang="fa-IR" smtClean="0"/>
              <a:t>8 اُكتبر 22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CCAB6-A425-212B-1013-61879D21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A76DA-8F20-6362-0620-3F0F527D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5294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75F3-52E0-737B-0917-43F9E346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C1A96-317F-655A-74A9-10302AAB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D974-89AA-40DE-B6E8-B3EFA7B3249E}" type="datetime8">
              <a:rPr lang="fa-IR" smtClean="0"/>
              <a:t>8 اُكتبر 22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93A6D-7451-BC1D-04C8-2F48ED05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FA035-17DA-3A88-580C-825DBFC8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1252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D4F37-1291-1532-9A37-E131C88F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C8E6-BD13-40C5-B575-E5438D4BD3EB}" type="datetime8">
              <a:rPr lang="fa-IR" smtClean="0"/>
              <a:t>8 اُكتبر 22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69FEE-1532-C07D-9BD8-F5ED1ECE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33BA4-3E0B-FD5F-56D4-7D4C8B6E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2065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5A94-D898-95F4-9022-8C5E6B38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8DCC-C1BE-7DFC-C871-9E65E4C92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B87E6-BB85-17AE-15DC-9205B3F38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BE6B7-CA5F-CB8C-E265-55999ED5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552B-2998-49D4-951A-F0B4AC1FF829}" type="datetime8">
              <a:rPr lang="fa-IR" smtClean="0"/>
              <a:t>8 اُكتبر 22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3F077-B3BF-8EA6-BEB0-32378FB6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86AF0-A68A-FCC9-C7A4-187A6692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9408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BDC3-5D5F-8C1E-5CD9-F8ACA332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D2AA9-EDF2-5526-56C4-E1BA3B3F5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66790-D8B3-464F-E06E-A1A91626E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876C3-2419-24E0-0AF6-49A886C3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8C27-2F6C-4A5E-8F42-E2305798F7A3}" type="datetime8">
              <a:rPr lang="fa-IR" smtClean="0"/>
              <a:t>8 اُكتبر 22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FB494-60EA-9771-83BB-E9183467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E0EA4-8148-F397-1332-534180F9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9372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62997-CAC6-5800-EFF1-E84DBA66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56CB0-CC45-08D5-CEC9-B93E474F3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729EF-FC96-5703-BA3D-D02579E19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A9F11-31FA-44E7-9E69-8E75F195D860}" type="datetime8">
              <a:rPr lang="fa-IR" smtClean="0"/>
              <a:t>8 اُكتبر 22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E56E0-B3E4-D2E5-BBED-94F35C781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9B7C0-AE4C-9481-9F71-DC209966E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179BF-1773-4439-9E1A-5235E6243C7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0564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xr.com/costs/hardwired-computer-network" TargetMode="External"/><Relationship Id="rId2" Type="http://schemas.openxmlformats.org/officeDocument/2006/relationships/hyperlink" Target="https://www.eecs.yorku.ca/course_archive/2010-11/F/3213/CSE3213_07_ShiftKeying_F201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aginovation.net/blog/8-sectors-benefit-from-iot-development-in-2021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bstract background of dark mesh">
            <a:extLst>
              <a:ext uri="{FF2B5EF4-FFF2-40B4-BE49-F238E27FC236}">
                <a16:creationId xmlns:a16="http://schemas.microsoft.com/office/drawing/2014/main" id="{6406F493-2185-1F3A-B987-A5A56B802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C5A21-B729-0979-CA90-F306A7A83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1"/>
            <a:br>
              <a:rPr lang="fa-IR" dirty="0">
                <a:solidFill>
                  <a:schemeClr val="bg1"/>
                </a:solidFill>
                <a:latin typeface="Garamond" panose="02020404030301010803" pitchFamily="18" charset="0"/>
                <a:cs typeface="2  Nazanin" panose="00000400000000000000" pitchFamily="2" charset="-78"/>
              </a:rPr>
            </a:br>
            <a:r>
              <a:rPr lang="fa-IR" dirty="0">
                <a:solidFill>
                  <a:schemeClr val="bg1"/>
                </a:solidFill>
                <a:latin typeface="Garamond" panose="02020404030301010803" pitchFamily="18" charset="0"/>
                <a:cs typeface="2  Nazanin" panose="00000400000000000000" pitchFamily="2" charset="-78"/>
              </a:rPr>
              <a:t>توسعه و </a:t>
            </a:r>
            <a:r>
              <a:rPr lang="fa-IR" dirty="0" err="1">
                <a:solidFill>
                  <a:schemeClr val="bg1"/>
                </a:solidFill>
                <a:latin typeface="Garamond" panose="02020404030301010803" pitchFamily="18" charset="0"/>
                <a:cs typeface="2  Nazanin" panose="00000400000000000000" pitchFamily="2" charset="-78"/>
              </a:rPr>
              <a:t>پیاده‌سازی</a:t>
            </a:r>
            <a:r>
              <a:rPr lang="fa-IR" dirty="0">
                <a:solidFill>
                  <a:schemeClr val="bg1"/>
                </a:solidFill>
                <a:latin typeface="Garamond" panose="02020404030301010803" pitchFamily="18" charset="0"/>
                <a:cs typeface="2  Nazanin" panose="00000400000000000000" pitchFamily="2" charset="-78"/>
              </a:rPr>
              <a:t> کارت واسط شبکه خط برق با </a:t>
            </a:r>
            <a:r>
              <a:rPr lang="fa-IR" dirty="0" err="1">
                <a:solidFill>
                  <a:schemeClr val="bg1"/>
                </a:solidFill>
                <a:latin typeface="Garamond" panose="02020404030301010803" pitchFamily="18" charset="0"/>
                <a:cs typeface="2  Nazanin" panose="00000400000000000000" pitchFamily="2" charset="-78"/>
              </a:rPr>
              <a:t>به‌کارگیری</a:t>
            </a:r>
            <a:r>
              <a:rPr lang="fa-IR" dirty="0">
                <a:solidFill>
                  <a:schemeClr val="bg1"/>
                </a:solidFill>
                <a:latin typeface="Garamond" panose="02020404030301010803" pitchFamily="18" charset="0"/>
                <a:cs typeface="2  Nazanin" panose="00000400000000000000" pitchFamily="2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latin typeface="Garamond" panose="02020404030301010803" pitchFamily="18" charset="0"/>
                <a:cs typeface="2  Nazanin" panose="00000400000000000000" pitchFamily="2" charset="-78"/>
              </a:rPr>
              <a:t>مدولاسیون</a:t>
            </a:r>
            <a:r>
              <a:rPr lang="fa-IR" dirty="0">
                <a:solidFill>
                  <a:schemeClr val="bg1"/>
                </a:solidFill>
                <a:latin typeface="Garamond" panose="02020404030301010803" pitchFamily="18" charset="0"/>
                <a:cs typeface="2  Nazanin" panose="00000400000000000000" pitchFamily="2" charset="-78"/>
              </a:rPr>
              <a:t>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  <a:cs typeface="2  Nazanin" panose="00000400000000000000" pitchFamily="2" charset="-78"/>
              </a:rPr>
              <a:t>FSK</a:t>
            </a:r>
            <a:endParaRPr lang="fa-IR" dirty="0">
              <a:solidFill>
                <a:schemeClr val="bg1"/>
              </a:solidFill>
              <a:latin typeface="Garamond" panose="02020404030301010803" pitchFamily="18" charset="0"/>
              <a:cs typeface="2 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79364-3C3F-9EF0-48BD-BCD33BB6E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>
                <a:solidFill>
                  <a:schemeClr val="bg1"/>
                </a:solidFill>
                <a:cs typeface="2  Nazanin" panose="00000400000000000000" pitchFamily="2" charset="-78"/>
              </a:rPr>
              <a:t>علیرضا صالحی</a:t>
            </a:r>
          </a:p>
          <a:p>
            <a:r>
              <a:rPr lang="fa-IR" dirty="0">
                <a:solidFill>
                  <a:schemeClr val="bg1"/>
                </a:solidFill>
                <a:cs typeface="2  Nazanin" panose="00000400000000000000" pitchFamily="2" charset="-78"/>
              </a:rPr>
              <a:t>دکتر حمیدرضا </a:t>
            </a:r>
            <a:r>
              <a:rPr lang="fa-IR" dirty="0" err="1">
                <a:solidFill>
                  <a:schemeClr val="bg1"/>
                </a:solidFill>
                <a:cs typeface="2  Nazanin" panose="00000400000000000000" pitchFamily="2" charset="-78"/>
              </a:rPr>
              <a:t>زرندی</a:t>
            </a:r>
            <a:r>
              <a:rPr lang="fa-IR" dirty="0">
                <a:solidFill>
                  <a:schemeClr val="bg1"/>
                </a:solidFill>
                <a:cs typeface="2  Nazanin" panose="00000400000000000000" pitchFamily="2" charset="-78"/>
              </a:rPr>
              <a:t> </a:t>
            </a:r>
          </a:p>
          <a:p>
            <a:r>
              <a:rPr lang="fa-IR" dirty="0">
                <a:solidFill>
                  <a:schemeClr val="bg1"/>
                </a:solidFill>
                <a:cs typeface="2  Nazanin" panose="00000400000000000000" pitchFamily="2" charset="-78"/>
              </a:rPr>
              <a:t>مهر ۱۴۰۱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5F2E1-9B04-F182-39BE-32025ED2B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61309" y="425133"/>
            <a:ext cx="1269381" cy="130238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CC3B9-AE35-B7B5-BBA3-43BE66CB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2395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1D72-65A2-9CD2-D768-DBBC0750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err="1">
                <a:cs typeface="2  Nazanin" panose="00000400000000000000" pitchFamily="2" charset="-78"/>
              </a:rPr>
              <a:t>راهکار</a:t>
            </a:r>
            <a:r>
              <a:rPr lang="fa-IR" dirty="0">
                <a:cs typeface="2  Nazanin" panose="00000400000000000000" pitchFamily="2" charset="-78"/>
              </a:rPr>
              <a:t> پیشنهادی (ادامه)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CF29-D92B-0ECB-7A81-A9F2E586C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گرداننده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کارت واسط شبکه خط برق</a:t>
            </a:r>
          </a:p>
          <a:p>
            <a:pPr lvl="1" algn="r" rtl="1"/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متن باز بر بستر </a:t>
            </a:r>
            <a:r>
              <a:rPr lang="en-US" dirty="0">
                <a:latin typeface="Garamond" panose="02020404030301010803" pitchFamily="18" charset="0"/>
                <a:cs typeface="2  Nazanin" panose="00000400000000000000" pitchFamily="2" charset="-78"/>
              </a:rPr>
              <a:t>.NET 6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و با زبان </a:t>
            </a:r>
            <a:r>
              <a:rPr lang="en-US" dirty="0">
                <a:latin typeface="Garamond" panose="02020404030301010803" pitchFamily="18" charset="0"/>
                <a:cs typeface="2  Nazanin" panose="00000400000000000000" pitchFamily="2" charset="-78"/>
              </a:rPr>
              <a:t>C#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</a:t>
            </a:r>
          </a:p>
          <a:p>
            <a:pPr lvl="1" algn="r" rtl="1"/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واسط و مدیریت کننده کارت شبکه بر روی دستگاه ارباب</a:t>
            </a:r>
            <a:endParaRPr lang="en-US" dirty="0">
              <a:latin typeface="Garamond" panose="02020404030301010803" pitchFamily="18" charset="0"/>
              <a:cs typeface="2  Nazanin" panose="00000400000000000000" pitchFamily="2" charset="-78"/>
            </a:endParaRPr>
          </a:p>
          <a:p>
            <a:pPr lvl="1" algn="r" rtl="1"/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دارای معماری </a:t>
            </a: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ناهم‌گام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و امکان </a:t>
            </a: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موازی‌سازی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ارسال چند پیام لایه کاربرد</a:t>
            </a:r>
          </a:p>
          <a:p>
            <a:pPr lvl="1" algn="r" rtl="1"/>
            <a:endParaRPr lang="fa-IR" b="1" dirty="0">
              <a:cs typeface="2 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CAE8D-FC9A-5D44-9CF4-64DAED28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2591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1D72-65A2-9CD2-D768-DBBC0750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err="1">
                <a:cs typeface="2  Nazanin" panose="00000400000000000000" pitchFamily="2" charset="-78"/>
              </a:rPr>
              <a:t>راهکار</a:t>
            </a:r>
            <a:r>
              <a:rPr lang="fa-IR" dirty="0">
                <a:cs typeface="2  Nazanin" panose="00000400000000000000" pitchFamily="2" charset="-78"/>
              </a:rPr>
              <a:t> پیشنهادی (ادامه)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CF29-D92B-0ECB-7A81-A9F2E586C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پشته شبکه خط برق</a:t>
            </a:r>
          </a:p>
          <a:p>
            <a:pPr lvl="1" algn="r" rtl="1"/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گرداننده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کارت شبکه + کارت شبکه</a:t>
            </a:r>
          </a:p>
          <a:p>
            <a:pPr lvl="1" algn="r" rtl="1"/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سبک بودن پشته و </a:t>
            </a: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حداقلی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بودن اندازه </a:t>
            </a: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سرآیندها</a:t>
            </a:r>
            <a:endParaRPr lang="fa-IR" dirty="0">
              <a:latin typeface="Garamond" panose="02020404030301010803" pitchFamily="18" charset="0"/>
              <a:cs typeface="2  Nazanin" panose="00000400000000000000" pitchFamily="2" charset="-78"/>
            </a:endParaRPr>
          </a:p>
          <a:p>
            <a:pPr lvl="1" algn="r" rtl="1"/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لایه پیوند</a:t>
            </a:r>
          </a:p>
          <a:p>
            <a:pPr lvl="1" algn="r" rtl="1"/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لایه انتقال </a:t>
            </a:r>
          </a:p>
          <a:p>
            <a:pPr lvl="1" algn="r" rtl="1"/>
            <a:endParaRPr lang="fa-IR" b="1" dirty="0">
              <a:cs typeface="2 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FEC04-5DBF-9701-3F53-768AB8E0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70484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61EA-CCEB-EA59-38FD-E84518CE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err="1">
                <a:cs typeface="2  Nazanin" panose="00000400000000000000" pitchFamily="2" charset="-78"/>
              </a:rPr>
              <a:t>پیاده‌سازی</a:t>
            </a:r>
            <a:r>
              <a:rPr lang="fa-IR" dirty="0">
                <a:cs typeface="2  Nazanin" panose="00000400000000000000" pitchFamily="2" charset="-78"/>
              </a:rPr>
              <a:t> و ارزیابی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1ED3-C304-E415-B7C6-25193F1E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err="1">
                <a:cs typeface="2  Nazanin" panose="00000400000000000000" pitchFamily="2" charset="-78"/>
              </a:rPr>
              <a:t>پیاده‌سازی</a:t>
            </a:r>
            <a:r>
              <a:rPr lang="fa-IR" dirty="0">
                <a:cs typeface="2  Nazanin" panose="00000400000000000000" pitchFamily="2" charset="-78"/>
              </a:rPr>
              <a:t> </a:t>
            </a: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کارت شبکه خط برق </a:t>
            </a:r>
          </a:p>
          <a:p>
            <a:pPr lvl="2" algn="r" rtl="1"/>
            <a:r>
              <a:rPr lang="fa-IR" dirty="0" err="1">
                <a:cs typeface="2  Nazanin" panose="00000400000000000000" pitchFamily="2" charset="-78"/>
              </a:rPr>
              <a:t>شماتیک</a:t>
            </a:r>
            <a:r>
              <a:rPr lang="fa-IR" dirty="0">
                <a:cs typeface="2  Nazanin" panose="00000400000000000000" pitchFamily="2" charset="-78"/>
              </a:rPr>
              <a:t> مدار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CFF27-B5BE-ECC6-C9C6-195550CA2E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51" y="1600200"/>
            <a:ext cx="7941130" cy="48021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31EF3-91FA-38A5-5229-9F2688B1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12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3278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61EA-CCEB-EA59-38FD-E84518CE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err="1">
                <a:cs typeface="2  Nazanin" panose="00000400000000000000" pitchFamily="2" charset="-78"/>
              </a:rPr>
              <a:t>پیاده‌سازی</a:t>
            </a:r>
            <a:r>
              <a:rPr lang="fa-IR" dirty="0">
                <a:cs typeface="2  Nazanin" panose="00000400000000000000" pitchFamily="2" charset="-78"/>
              </a:rPr>
              <a:t> و ارزیابی (ادامه)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1ED3-C304-E415-B7C6-25193F1E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r" rtl="1"/>
            <a:r>
              <a:rPr lang="fa-IR" dirty="0" err="1">
                <a:cs typeface="2  Nazanin" panose="00000400000000000000" pitchFamily="2" charset="-78"/>
              </a:rPr>
              <a:t>پیاده‌سازی</a:t>
            </a:r>
            <a:r>
              <a:rPr lang="fa-IR" dirty="0">
                <a:cs typeface="2  Nazanin" panose="00000400000000000000" pitchFamily="2" charset="-78"/>
              </a:rPr>
              <a:t> </a:t>
            </a: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کارت شبکه خط برق </a:t>
            </a:r>
          </a:p>
          <a:p>
            <a:pPr lvl="2" algn="r" rtl="1"/>
            <a:r>
              <a:rPr lang="fa-IR" dirty="0" err="1">
                <a:cs typeface="2  Nazanin" panose="00000400000000000000" pitchFamily="2" charset="-78"/>
              </a:rPr>
              <a:t>شماتیک</a:t>
            </a:r>
            <a:r>
              <a:rPr lang="fa-IR" dirty="0">
                <a:cs typeface="2  Nazanin" panose="00000400000000000000" pitchFamily="2" charset="-78"/>
              </a:rPr>
              <a:t> مدار</a:t>
            </a:r>
          </a:p>
          <a:p>
            <a:pPr lvl="3" algn="r" rtl="1"/>
            <a:r>
              <a:rPr lang="fa-IR" dirty="0">
                <a:cs typeface="2  Nazanin" panose="00000400000000000000" pitchFamily="2" charset="-78"/>
              </a:rPr>
              <a:t> مدار تغذیه</a:t>
            </a:r>
          </a:p>
          <a:p>
            <a:pPr lvl="3" algn="r" rtl="1"/>
            <a:r>
              <a:rPr lang="fa-IR" dirty="0">
                <a:cs typeface="2  Nazanin" panose="00000400000000000000" pitchFamily="2" charset="-78"/>
              </a:rPr>
              <a:t>ا</a:t>
            </a:r>
            <a:r>
              <a:rPr lang="fa-IR" b="1" dirty="0">
                <a:cs typeface="2  Nazanin" panose="00000400000000000000" pitchFamily="2" charset="-78"/>
              </a:rPr>
              <a:t>تصال مودم و </a:t>
            </a:r>
            <a:r>
              <a:rPr lang="fa-IR" b="1" dirty="0" err="1">
                <a:cs typeface="2  Nazanin" panose="00000400000000000000" pitchFamily="2" charset="-78"/>
              </a:rPr>
              <a:t>میکروکنترلر</a:t>
            </a:r>
            <a:endParaRPr lang="fa-IR" b="1" dirty="0">
              <a:cs typeface="2  Nazanin" panose="00000400000000000000" pitchFamily="2" charset="-78"/>
            </a:endParaRPr>
          </a:p>
          <a:p>
            <a:pPr lvl="3" algn="r" rtl="1"/>
            <a:r>
              <a:rPr lang="fa-IR" dirty="0" err="1">
                <a:cs typeface="2  Nazanin" panose="00000400000000000000" pitchFamily="2" charset="-78"/>
              </a:rPr>
              <a:t>ال‌ای‌دی‌های</a:t>
            </a:r>
            <a:r>
              <a:rPr lang="fa-IR" dirty="0">
                <a:cs typeface="2  Nazanin" panose="00000400000000000000" pitchFamily="2" charset="-78"/>
              </a:rPr>
              <a:t> دریافت و ارسال داده</a:t>
            </a:r>
          </a:p>
          <a:p>
            <a:pPr lvl="3" algn="r" rtl="1"/>
            <a:r>
              <a:rPr lang="fa-IR" dirty="0">
                <a:cs typeface="2  Nazanin" panose="00000400000000000000" pitchFamily="2" charset="-78"/>
              </a:rPr>
              <a:t>اتصالات </a:t>
            </a:r>
            <a:r>
              <a:rPr lang="fa-IR" dirty="0" err="1">
                <a:cs typeface="2  Nazanin" panose="00000400000000000000" pitchFamily="2" charset="-78"/>
              </a:rPr>
              <a:t>میکروکنترلر</a:t>
            </a:r>
            <a:r>
              <a:rPr lang="fa-IR" dirty="0">
                <a:cs typeface="2  Nazanin" panose="00000400000000000000" pitchFamily="2" charset="-78"/>
              </a:rPr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7B12BA-535A-E489-3B2B-C362F2D92561}"/>
              </a:ext>
            </a:extLst>
          </p:cNvPr>
          <p:cNvGrpSpPr/>
          <p:nvPr/>
        </p:nvGrpSpPr>
        <p:grpSpPr>
          <a:xfrm>
            <a:off x="838200" y="1825625"/>
            <a:ext cx="3931920" cy="4516766"/>
            <a:chOff x="574991" y="1976109"/>
            <a:chExt cx="3931920" cy="45167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EC9222-1CA2-B82F-0740-52DEB2248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26" t="3345" r="2888" b="6378"/>
            <a:stretch/>
          </p:blipFill>
          <p:spPr bwMode="auto">
            <a:xfrm>
              <a:off x="778191" y="1976109"/>
              <a:ext cx="2545080" cy="17824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5F7FF91-C319-9E48-5171-53D7034AF756}"/>
                </a:ext>
              </a:extLst>
            </p:cNvPr>
            <p:cNvGrpSpPr/>
            <p:nvPr/>
          </p:nvGrpSpPr>
          <p:grpSpPr>
            <a:xfrm>
              <a:off x="574991" y="4138205"/>
              <a:ext cx="3931920" cy="2354670"/>
              <a:chOff x="1001711" y="3905634"/>
              <a:chExt cx="3931920" cy="235467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7A97B50-75F0-FAE5-5495-FA7FEAF0CF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1711" y="3905634"/>
                <a:ext cx="1762125" cy="2259010"/>
              </a:xfrm>
              <a:prstGeom prst="rect">
                <a:avLst/>
              </a:prstGeom>
              <a:noFill/>
              <a:ln>
                <a:noFill/>
              </a:ln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F22FC27-84DE-E148-4300-3737DD1F64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1711" y="5604099"/>
                    <a:ext cx="3931920" cy="65620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a-IR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fa-I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a-I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fa-IR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a-I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a-I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a-I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a-I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a-I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a-I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a-I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fa-IR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F22FC27-84DE-E148-4300-3737DD1F64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711" y="5604099"/>
                    <a:ext cx="3931920" cy="65620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A8B22F9-1888-C104-4FE3-5C15BF2B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13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0375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61EA-CCEB-EA59-38FD-E84518CE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err="1">
                <a:cs typeface="2  Nazanin" panose="00000400000000000000" pitchFamily="2" charset="-78"/>
              </a:rPr>
              <a:t>پیاده‌سازی</a:t>
            </a:r>
            <a:r>
              <a:rPr lang="fa-IR" dirty="0">
                <a:cs typeface="2  Nazanin" panose="00000400000000000000" pitchFamily="2" charset="-78"/>
              </a:rPr>
              <a:t> و ارزیابی (ادامه)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1ED3-C304-E415-B7C6-25193F1E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err="1">
                <a:cs typeface="2  Nazanin" panose="00000400000000000000" pitchFamily="2" charset="-78"/>
              </a:rPr>
              <a:t>پیاده‌سازی</a:t>
            </a:r>
            <a:r>
              <a:rPr lang="fa-IR" dirty="0">
                <a:cs typeface="2  Nazanin" panose="00000400000000000000" pitchFamily="2" charset="-78"/>
              </a:rPr>
              <a:t> </a:t>
            </a:r>
          </a:p>
          <a:p>
            <a:pPr lvl="1" algn="r" rtl="1"/>
            <a:r>
              <a:rPr lang="fa-IR" dirty="0" err="1">
                <a:cs typeface="2  Nazanin" panose="00000400000000000000" pitchFamily="2" charset="-78"/>
              </a:rPr>
              <a:t>گرداننده</a:t>
            </a:r>
            <a:r>
              <a:rPr lang="fa-IR" dirty="0">
                <a:cs typeface="2  Nazanin" panose="00000400000000000000" pitchFamily="2" charset="-78"/>
              </a:rPr>
              <a:t> کارت شبکه</a:t>
            </a: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معماری </a:t>
            </a:r>
            <a:r>
              <a:rPr lang="fa-IR" dirty="0" err="1">
                <a:cs typeface="2  Nazanin" panose="00000400000000000000" pitchFamily="2" charset="-78"/>
              </a:rPr>
              <a:t>نرم‌افزاری</a:t>
            </a:r>
            <a:r>
              <a:rPr lang="fa-IR" dirty="0">
                <a:cs typeface="2  Nazanin" panose="00000400000000000000" pitchFamily="2" charset="-78"/>
              </a:rPr>
              <a:t> </a:t>
            </a:r>
            <a:r>
              <a:rPr lang="fa-IR" dirty="0" err="1">
                <a:cs typeface="2  Nazanin" panose="00000400000000000000" pitchFamily="2" charset="-78"/>
              </a:rPr>
              <a:t>ناهمگام</a:t>
            </a:r>
            <a:r>
              <a:rPr lang="fa-IR" dirty="0">
                <a:cs typeface="2  Nazanin" panose="00000400000000000000" pitchFamily="2" charset="-78"/>
              </a:rPr>
              <a:t> </a:t>
            </a: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کد به صورت کتابخانه‌‌ای و </a:t>
            </a:r>
            <a:r>
              <a:rPr lang="fa-IR" dirty="0" err="1">
                <a:cs typeface="2  Nazanin" panose="00000400000000000000" pitchFamily="2" charset="-78"/>
              </a:rPr>
              <a:t>متن‌باز</a:t>
            </a:r>
            <a:endParaRPr lang="fa-IR" dirty="0">
              <a:cs typeface="2  Nazanin" panose="00000400000000000000" pitchFamily="2" charset="-78"/>
            </a:endParaRP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برنامه کنسولی برای تست کارکرد و نشان دادن شیوه کار با کتابخانه </a:t>
            </a:r>
            <a:r>
              <a:rPr lang="fa-IR" dirty="0" err="1">
                <a:cs typeface="2  Nazanin" panose="00000400000000000000" pitchFamily="2" charset="-78"/>
              </a:rPr>
              <a:t>گرداننده</a:t>
            </a:r>
            <a:endParaRPr lang="fa-IR" dirty="0">
              <a:cs typeface="2  Nazanin" panose="00000400000000000000" pitchFamily="2" charset="-78"/>
            </a:endParaRPr>
          </a:p>
          <a:p>
            <a:pPr lvl="2" algn="r" rtl="1"/>
            <a:r>
              <a:rPr lang="fa-IR" dirty="0" err="1">
                <a:cs typeface="2  Nazanin" panose="00000400000000000000" pitchFamily="2" charset="-78"/>
              </a:rPr>
              <a:t>پیمانه‌ای</a:t>
            </a:r>
            <a:r>
              <a:rPr lang="fa-IR" dirty="0">
                <a:cs typeface="2  Nazanin" panose="00000400000000000000" pitchFamily="2" charset="-78"/>
              </a:rPr>
              <a:t> بودن </a:t>
            </a:r>
          </a:p>
          <a:p>
            <a:pPr marL="914400" lvl="2" indent="0" algn="r" rtl="1">
              <a:buNone/>
            </a:pPr>
            <a:endParaRPr lang="fa-IR" dirty="0">
              <a:cs typeface="2  Nazanin" panose="00000400000000000000" pitchFamily="2" charset="-78"/>
            </a:endParaRPr>
          </a:p>
          <a:p>
            <a:pPr lvl="3" algn="r" rtl="1"/>
            <a:endParaRPr lang="fa-IR" dirty="0">
              <a:cs typeface="2 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7B7DC-5738-C70C-FC0B-25A4B6BF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14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19052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61EA-CCEB-EA59-38FD-E84518CE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err="1">
                <a:cs typeface="2  Nazanin" panose="00000400000000000000" pitchFamily="2" charset="-78"/>
              </a:rPr>
              <a:t>پیاده‌سازی</a:t>
            </a:r>
            <a:r>
              <a:rPr lang="fa-IR" dirty="0">
                <a:cs typeface="2  Nazanin" panose="00000400000000000000" pitchFamily="2" charset="-78"/>
              </a:rPr>
              <a:t> و ارزیابی (ادامه)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1ED3-C304-E415-B7C6-25193F1E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>
                <a:cs typeface="2  Nazanin" panose="00000400000000000000" pitchFamily="2" charset="-78"/>
              </a:rPr>
              <a:t>پشته شبکه</a:t>
            </a: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سامانه یکپارچه کارت شبکه + </a:t>
            </a:r>
            <a:r>
              <a:rPr lang="fa-IR" dirty="0" err="1">
                <a:cs typeface="2  Nazanin" panose="00000400000000000000" pitchFamily="2" charset="-78"/>
              </a:rPr>
              <a:t>گرداننده</a:t>
            </a:r>
            <a:r>
              <a:rPr lang="fa-IR" dirty="0">
                <a:cs typeface="2  Nazanin" panose="00000400000000000000" pitchFamily="2" charset="-78"/>
              </a:rPr>
              <a:t> کارت شبکه</a:t>
            </a: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سبک</a:t>
            </a: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لایه پیوند</a:t>
            </a: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لایه انتقال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B90AE-C9AB-6BE9-FF6A-1763DD2F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15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28796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61EA-CCEB-EA59-38FD-E84518CE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err="1">
                <a:cs typeface="2  Nazanin" panose="00000400000000000000" pitchFamily="2" charset="-78"/>
              </a:rPr>
              <a:t>پیاده‌سازی</a:t>
            </a:r>
            <a:r>
              <a:rPr lang="fa-IR" dirty="0">
                <a:cs typeface="2  Nazanin" panose="00000400000000000000" pitchFamily="2" charset="-78"/>
              </a:rPr>
              <a:t> و ارزیابی (ادامه)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1ED3-C304-E415-B7C6-25193F1E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>
                <a:cs typeface="2  Nazanin" panose="00000400000000000000" pitchFamily="2" charset="-78"/>
              </a:rPr>
              <a:t>ارزیابی</a:t>
            </a: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کارایی</a:t>
            </a: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مقایسه سربار </a:t>
            </a:r>
            <a:r>
              <a:rPr lang="en-US" dirty="0">
                <a:cs typeface="2  Nazanin" panose="00000400000000000000" pitchFamily="2" charset="-78"/>
              </a:rPr>
              <a:t>TCP/IP</a:t>
            </a:r>
            <a:r>
              <a:rPr lang="fa-IR" dirty="0">
                <a:cs typeface="2  Nazanin" panose="00000400000000000000" pitchFamily="2" charset="-78"/>
              </a:rPr>
              <a:t>‌ و پشته پیشنهادی</a:t>
            </a:r>
            <a:br>
              <a:rPr lang="fa-IR" dirty="0">
                <a:cs typeface="2  Nazanin" panose="00000400000000000000" pitchFamily="2" charset="-78"/>
              </a:rPr>
            </a:br>
            <a:r>
              <a:rPr lang="fa-IR" dirty="0">
                <a:cs typeface="2  Nazanin" panose="00000400000000000000" pitchFamily="2" charset="-78"/>
              </a:rPr>
              <a:t>در کاربردهای رایج </a:t>
            </a:r>
            <a:r>
              <a:rPr lang="en-US" dirty="0">
                <a:cs typeface="2  Nazanin" panose="00000400000000000000" pitchFamily="2" charset="-78"/>
              </a:rPr>
              <a:t>IoT</a:t>
            </a:r>
          </a:p>
          <a:p>
            <a:pPr marL="914400" lvl="2" indent="0" algn="r" rtl="1">
              <a:buNone/>
            </a:pPr>
            <a:endParaRPr lang="fa-IR" dirty="0">
              <a:cs typeface="2  Nazanin" panose="00000400000000000000" pitchFamily="2" charset="-78"/>
            </a:endParaRPr>
          </a:p>
          <a:p>
            <a:pPr marL="914400" lvl="2" indent="0" algn="r" rtl="1">
              <a:buNone/>
            </a:pPr>
            <a:endParaRPr lang="fa-IR" dirty="0">
              <a:cs typeface="2 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DBD5A-DF92-221D-A386-A3C7FEB94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04" y="1690688"/>
            <a:ext cx="5359836" cy="424963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00F45-376A-5E4A-65BA-F7324C9F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16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68516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61EA-CCEB-EA59-38FD-E84518CE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err="1">
                <a:cs typeface="2  Nazanin" panose="00000400000000000000" pitchFamily="2" charset="-78"/>
              </a:rPr>
              <a:t>پیاده‌سازی</a:t>
            </a:r>
            <a:r>
              <a:rPr lang="fa-IR" dirty="0">
                <a:cs typeface="2  Nazanin" panose="00000400000000000000" pitchFamily="2" charset="-78"/>
              </a:rPr>
              <a:t> و ارزیابی (ادامه)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1ED3-C304-E415-B7C6-25193F1E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>
                <a:cs typeface="2  Nazanin" panose="00000400000000000000" pitchFamily="2" charset="-78"/>
              </a:rPr>
              <a:t>ارزیابی</a:t>
            </a: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کارایی</a:t>
            </a: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مدیریت دسترسی به رسانه</a:t>
            </a:r>
          </a:p>
          <a:p>
            <a:pPr lvl="3" algn="r" rtl="1"/>
            <a:r>
              <a:rPr lang="fa-IR" dirty="0">
                <a:cs typeface="2  Nazanin" panose="00000400000000000000" pitchFamily="2" charset="-78"/>
              </a:rPr>
              <a:t>نتایج ۲۰ بار انجام مورد آزمون</a:t>
            </a:r>
          </a:p>
          <a:p>
            <a:pPr marL="914400" lvl="2" indent="0" algn="r" rtl="1">
              <a:buNone/>
            </a:pPr>
            <a:endParaRPr lang="fa-IR" dirty="0">
              <a:cs typeface="2  Nazanin" panose="00000400000000000000" pitchFamily="2" charset="-78"/>
            </a:endParaRPr>
          </a:p>
          <a:p>
            <a:pPr marL="914400" lvl="2" indent="0" algn="r" rtl="1">
              <a:buNone/>
            </a:pPr>
            <a:endParaRPr lang="fa-IR" dirty="0">
              <a:cs typeface="2 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8581E-738D-5FCA-2B4A-FEB729D29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3" y="2091574"/>
            <a:ext cx="6911939" cy="267485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D5A64-165A-EB1F-0A6E-3D5B0B3D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17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8216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4720-78B8-746A-8BA4-C2BDD8E1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err="1">
                <a:cs typeface="2  Nazanin" panose="00000400000000000000" pitchFamily="2" charset="-78"/>
              </a:rPr>
              <a:t>جمع‌بندی</a:t>
            </a:r>
            <a:r>
              <a:rPr lang="fa-IR" dirty="0">
                <a:cs typeface="2  Nazanin" panose="00000400000000000000" pitchFamily="2" charset="-78"/>
              </a:rPr>
              <a:t> و پیشنهاد </a:t>
            </a:r>
            <a:r>
              <a:rPr lang="fa-IR" dirty="0" err="1">
                <a:cs typeface="2  Nazanin" panose="00000400000000000000" pitchFamily="2" charset="-78"/>
              </a:rPr>
              <a:t>کار‌های</a:t>
            </a:r>
            <a:r>
              <a:rPr lang="fa-IR" dirty="0">
                <a:cs typeface="2  Nazanin" panose="00000400000000000000" pitchFamily="2" charset="-78"/>
              </a:rPr>
              <a:t> آتی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6B997-18DC-4200-BEBE-5032F375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>
                <a:cs typeface="2  Nazanin" panose="00000400000000000000" pitchFamily="2" charset="-78"/>
              </a:rPr>
              <a:t>چرا این پشته شبکه در کاربردهای رایج </a:t>
            </a:r>
            <a:r>
              <a:rPr lang="en-US" dirty="0">
                <a:cs typeface="2  Nazanin" panose="00000400000000000000" pitchFamily="2" charset="-78"/>
              </a:rPr>
              <a:t>IoT</a:t>
            </a:r>
            <a:r>
              <a:rPr lang="fa-IR" dirty="0">
                <a:cs typeface="2  Nazanin" panose="00000400000000000000" pitchFamily="2" charset="-78"/>
              </a:rPr>
              <a:t>، کارایی بیشتر نسبت به پشته </a:t>
            </a:r>
            <a:r>
              <a:rPr lang="en-US" dirty="0">
                <a:cs typeface="2  Nazanin" panose="00000400000000000000" pitchFamily="2" charset="-78"/>
              </a:rPr>
              <a:t>TCP/IP</a:t>
            </a:r>
            <a:r>
              <a:rPr lang="fa-IR" dirty="0">
                <a:cs typeface="2  Nazanin" panose="00000400000000000000" pitchFamily="2" charset="-78"/>
              </a:rPr>
              <a:t>‌ دارد؟</a:t>
            </a: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پیچیده بودن بیش از حد </a:t>
            </a:r>
            <a:r>
              <a:rPr lang="en-US" dirty="0">
                <a:cs typeface="2  Nazanin" panose="00000400000000000000" pitchFamily="2" charset="-78"/>
              </a:rPr>
              <a:t>TCP/IP</a:t>
            </a:r>
            <a:r>
              <a:rPr lang="fa-IR" dirty="0">
                <a:cs typeface="2  Nazanin" panose="00000400000000000000" pitchFamily="2" charset="-78"/>
              </a:rPr>
              <a:t> برای کاربردهای رایج </a:t>
            </a:r>
            <a:r>
              <a:rPr lang="en-US" dirty="0">
                <a:cs typeface="2  Nazanin" panose="00000400000000000000" pitchFamily="2" charset="-78"/>
              </a:rPr>
              <a:t>IoT</a:t>
            </a: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چند سطحی بودن شبکه </a:t>
            </a: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قطعیت بالا و کنترل بیشتر در </a:t>
            </a:r>
            <a:r>
              <a:rPr lang="fa-IR" dirty="0" err="1">
                <a:cs typeface="2  Nazanin" panose="00000400000000000000" pitchFamily="2" charset="-78"/>
              </a:rPr>
              <a:t>شبکه‌های</a:t>
            </a:r>
            <a:r>
              <a:rPr lang="fa-IR" dirty="0">
                <a:cs typeface="2  Nazanin" panose="00000400000000000000" pitchFamily="2" charset="-78"/>
              </a:rPr>
              <a:t> </a:t>
            </a:r>
            <a:r>
              <a:rPr lang="en-US" dirty="0">
                <a:cs typeface="2  Nazanin" panose="00000400000000000000" pitchFamily="2" charset="-78"/>
              </a:rPr>
              <a:t>IoT</a:t>
            </a:r>
            <a:r>
              <a:rPr lang="fa-IR" dirty="0">
                <a:cs typeface="2  Nazanin" panose="00000400000000000000" pitchFamily="2" charset="-78"/>
              </a:rPr>
              <a:t> </a:t>
            </a:r>
          </a:p>
          <a:p>
            <a:pPr lvl="2" algn="r" rtl="1"/>
            <a:endParaRPr lang="fa-IR" dirty="0">
              <a:cs typeface="2  Nazanin" panose="00000400000000000000" pitchFamily="2" charset="-78"/>
            </a:endParaRP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پهنای باند بدون استفاده</a:t>
            </a:r>
          </a:p>
          <a:p>
            <a:pPr lvl="2" algn="r" rtl="1"/>
            <a:r>
              <a:rPr lang="fa-IR" dirty="0" err="1">
                <a:cs typeface="2  Nazanin" panose="00000400000000000000" pitchFamily="2" charset="-78"/>
              </a:rPr>
              <a:t>دادوستند</a:t>
            </a:r>
            <a:r>
              <a:rPr lang="fa-IR" dirty="0">
                <a:cs typeface="2  Nazanin" panose="00000400000000000000" pitchFamily="2" charset="-78"/>
              </a:rPr>
              <a:t> از جنس </a:t>
            </a:r>
            <a:r>
              <a:rPr lang="fa-IR" dirty="0" err="1">
                <a:cs typeface="2  Nazanin" panose="00000400000000000000" pitchFamily="2" charset="-78"/>
              </a:rPr>
              <a:t>داده‌های</a:t>
            </a:r>
            <a:r>
              <a:rPr lang="fa-IR" dirty="0">
                <a:cs typeface="2  Nazanin" panose="00000400000000000000" pitchFamily="2" charset="-78"/>
              </a:rPr>
              <a:t> </a:t>
            </a:r>
            <a:r>
              <a:rPr lang="fa-IR" dirty="0" err="1">
                <a:cs typeface="2  Nazanin" panose="00000400000000000000" pitchFamily="2" charset="-78"/>
              </a:rPr>
              <a:t>حسگرها</a:t>
            </a:r>
            <a:r>
              <a:rPr lang="fa-IR" dirty="0">
                <a:cs typeface="2  Nazanin" panose="00000400000000000000" pitchFamily="2" charset="-78"/>
              </a:rPr>
              <a:t> و </a:t>
            </a:r>
            <a:r>
              <a:rPr lang="fa-IR" dirty="0" err="1">
                <a:cs typeface="2  Nazanin" panose="00000400000000000000" pitchFamily="2" charset="-78"/>
              </a:rPr>
              <a:t>عملگرهای</a:t>
            </a:r>
            <a:r>
              <a:rPr lang="fa-IR" dirty="0">
                <a:cs typeface="2  Nazanin" panose="00000400000000000000" pitchFamily="2" charset="-78"/>
              </a:rPr>
              <a:t> ساده </a:t>
            </a: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داده چند </a:t>
            </a:r>
            <a:r>
              <a:rPr lang="fa-IR" dirty="0" err="1">
                <a:cs typeface="2  Nazanin" panose="00000400000000000000" pitchFamily="2" charset="-78"/>
              </a:rPr>
              <a:t>رسانه‌ای</a:t>
            </a:r>
            <a:r>
              <a:rPr lang="fa-IR" dirty="0">
                <a:cs typeface="2  Nazanin" panose="00000400000000000000" pitchFamily="2" charset="-78"/>
              </a:rPr>
              <a:t> </a:t>
            </a:r>
            <a:r>
              <a:rPr lang="fa-IR" dirty="0" err="1">
                <a:cs typeface="2  Nazanin" panose="00000400000000000000" pitchFamily="2" charset="-78"/>
              </a:rPr>
              <a:t>نمی‌باشد</a:t>
            </a:r>
            <a:r>
              <a:rPr lang="fa-IR" dirty="0">
                <a:cs typeface="2  Nazanin" panose="00000400000000000000" pitchFamily="2" charset="-78"/>
              </a:rPr>
              <a:t>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12FB2-CECC-3FF7-C494-6C5999CF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18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9611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4720-78B8-746A-8BA4-C2BDD8E1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err="1">
                <a:cs typeface="2  Nazanin" panose="00000400000000000000" pitchFamily="2" charset="-78"/>
              </a:rPr>
              <a:t>جمع‌بندی</a:t>
            </a:r>
            <a:r>
              <a:rPr lang="fa-IR" dirty="0">
                <a:cs typeface="2  Nazanin" panose="00000400000000000000" pitchFamily="2" charset="-78"/>
              </a:rPr>
              <a:t> و پیشنهاد </a:t>
            </a:r>
            <a:r>
              <a:rPr lang="fa-IR" dirty="0" err="1">
                <a:cs typeface="2  Nazanin" panose="00000400000000000000" pitchFamily="2" charset="-78"/>
              </a:rPr>
              <a:t>کار‌های</a:t>
            </a:r>
            <a:r>
              <a:rPr lang="fa-IR" dirty="0">
                <a:cs typeface="2  Nazanin" panose="00000400000000000000" pitchFamily="2" charset="-78"/>
              </a:rPr>
              <a:t> آتی (ادامه)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6B997-18DC-4200-BEBE-5032F375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err="1">
                <a:cs typeface="2  Nazanin" panose="00000400000000000000" pitchFamily="2" charset="-78"/>
              </a:rPr>
              <a:t>پیشنهاد‌های</a:t>
            </a:r>
            <a:r>
              <a:rPr lang="fa-IR" dirty="0">
                <a:cs typeface="2  Nazanin" panose="00000400000000000000" pitchFamily="2" charset="-78"/>
              </a:rPr>
              <a:t> بهبود برای آینده</a:t>
            </a:r>
          </a:p>
          <a:p>
            <a:pPr lvl="1" algn="r" rtl="1"/>
            <a:r>
              <a:rPr lang="fa-IR" dirty="0" err="1">
                <a:cs typeface="2  Nazanin" panose="00000400000000000000" pitchFamily="2" charset="-78"/>
              </a:rPr>
              <a:t>به‌کار</a:t>
            </a:r>
            <a:r>
              <a:rPr lang="fa-IR" dirty="0">
                <a:cs typeface="2  Nazanin" panose="00000400000000000000" pitchFamily="2" charset="-78"/>
              </a:rPr>
              <a:t> بردن مودم‌ خط برق با نرخ ارسال بالاتر</a:t>
            </a:r>
            <a:endParaRPr lang="en-US" dirty="0">
              <a:cs typeface="2  Nazanin" panose="00000400000000000000" pitchFamily="2" charset="-78"/>
            </a:endParaRP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افزایش ظرفیت شبکه	 </a:t>
            </a: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امکان افزایش سربار شبکه به منظور توسعه </a:t>
            </a:r>
            <a:r>
              <a:rPr lang="fa-IR" dirty="0" err="1">
                <a:cs typeface="2  Nazanin" panose="00000400000000000000" pitchFamily="2" charset="-78"/>
              </a:rPr>
              <a:t>قابلیت‌های</a:t>
            </a:r>
            <a:r>
              <a:rPr lang="fa-IR" dirty="0">
                <a:cs typeface="2  Nazanin" panose="00000400000000000000" pitchFamily="2" charset="-78"/>
              </a:rPr>
              <a:t> بیشتر </a:t>
            </a:r>
          </a:p>
          <a:p>
            <a:pPr lvl="2" algn="r" rtl="1"/>
            <a:endParaRPr lang="fa-IR" dirty="0">
              <a:cs typeface="2  Nazanin" panose="00000400000000000000" pitchFamily="2" charset="-78"/>
            </a:endParaRPr>
          </a:p>
          <a:p>
            <a:pPr marL="457200" lvl="1" indent="0" algn="r" rtl="1">
              <a:buNone/>
            </a:pPr>
            <a:endParaRPr lang="fa-IR" dirty="0">
              <a:cs typeface="2 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F1E40-2035-D246-11B7-0BB704CD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19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4061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7A53-5386-2968-AD54-A7F5D2A2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2  Nazanin" panose="00000400000000000000" pitchFamily="2" charset="-78"/>
              </a:rPr>
              <a:t>روند ارائه</a:t>
            </a:r>
            <a:r>
              <a:rPr lang="fa-IR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9BA6-D9FC-44F7-398F-2DBA7CED2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2  Nazanin" panose="00000400000000000000" pitchFamily="2" charset="-78"/>
              </a:rPr>
              <a:t>معرفی مسئله </a:t>
            </a:r>
          </a:p>
          <a:p>
            <a:pPr algn="r" rtl="1"/>
            <a:r>
              <a:rPr lang="fa-IR" dirty="0" err="1">
                <a:cs typeface="2  Nazanin" panose="00000400000000000000" pitchFamily="2" charset="-78"/>
              </a:rPr>
              <a:t>راهکار</a:t>
            </a:r>
            <a:r>
              <a:rPr lang="fa-IR" dirty="0">
                <a:cs typeface="2  Nazanin" panose="00000400000000000000" pitchFamily="2" charset="-78"/>
              </a:rPr>
              <a:t> پیشنهادی </a:t>
            </a:r>
          </a:p>
          <a:p>
            <a:pPr algn="r" rtl="1"/>
            <a:r>
              <a:rPr lang="fa-IR" dirty="0" err="1">
                <a:cs typeface="2  Nazanin" panose="00000400000000000000" pitchFamily="2" charset="-78"/>
              </a:rPr>
              <a:t>پیاده‌سازی</a:t>
            </a:r>
            <a:r>
              <a:rPr lang="fa-IR" dirty="0">
                <a:cs typeface="2  Nazanin" panose="00000400000000000000" pitchFamily="2" charset="-78"/>
              </a:rPr>
              <a:t> و ارزیابی</a:t>
            </a:r>
          </a:p>
          <a:p>
            <a:pPr algn="r" rtl="1"/>
            <a:r>
              <a:rPr lang="fa-IR" dirty="0">
                <a:cs typeface="2  Nazanin" panose="00000400000000000000" pitchFamily="2" charset="-78"/>
              </a:rPr>
              <a:t>نمایش عملکرد دستگاه </a:t>
            </a:r>
          </a:p>
          <a:p>
            <a:pPr algn="r" rtl="1"/>
            <a:r>
              <a:rPr lang="fa-IR" dirty="0" err="1">
                <a:cs typeface="2  Nazanin" panose="00000400000000000000" pitchFamily="2" charset="-78"/>
              </a:rPr>
              <a:t>جمع‌بندی</a:t>
            </a:r>
            <a:r>
              <a:rPr lang="fa-IR" dirty="0">
                <a:cs typeface="2  Nazanin" panose="00000400000000000000" pitchFamily="2" charset="-78"/>
              </a:rPr>
              <a:t> و پیشنهاد کارهای آتی </a:t>
            </a:r>
          </a:p>
          <a:p>
            <a:pPr marL="0" indent="0" algn="r" rtl="1">
              <a:buNone/>
            </a:pPr>
            <a:endParaRPr lang="fa-IR" dirty="0">
              <a:cs typeface="2  Nazanin" panose="00000400000000000000" pitchFamily="2" charset="-78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D2C8AFC-67EB-9B26-945F-410414B94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78" y="1646049"/>
            <a:ext cx="6090331" cy="23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4EB61-AB41-56E1-0F22-DB0B0282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23875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4720-78B8-746A-8BA4-C2BDD8E1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err="1">
                <a:cs typeface="2  Nazanin" panose="00000400000000000000" pitchFamily="2" charset="-78"/>
              </a:rPr>
              <a:t>جمع‌بندی</a:t>
            </a:r>
            <a:r>
              <a:rPr lang="fa-IR" dirty="0">
                <a:cs typeface="2  Nazanin" panose="00000400000000000000" pitchFamily="2" charset="-78"/>
              </a:rPr>
              <a:t> و پیشنهاد </a:t>
            </a:r>
            <a:r>
              <a:rPr lang="fa-IR" dirty="0" err="1">
                <a:cs typeface="2  Nazanin" panose="00000400000000000000" pitchFamily="2" charset="-78"/>
              </a:rPr>
              <a:t>کار‌های</a:t>
            </a:r>
            <a:r>
              <a:rPr lang="fa-IR" dirty="0">
                <a:cs typeface="2  Nazanin" panose="00000400000000000000" pitchFamily="2" charset="-78"/>
              </a:rPr>
              <a:t> آتی (ادامه)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6B997-18DC-4200-BEBE-5032F375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err="1">
                <a:cs typeface="2  Nazanin" panose="00000400000000000000" pitchFamily="2" charset="-78"/>
              </a:rPr>
              <a:t>پیشنهاد‌های</a:t>
            </a:r>
            <a:r>
              <a:rPr lang="fa-IR" dirty="0">
                <a:cs typeface="2  Nazanin" panose="00000400000000000000" pitchFamily="2" charset="-78"/>
              </a:rPr>
              <a:t> بهبود برای آینده</a:t>
            </a: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انتخابی کردن </a:t>
            </a:r>
            <a:r>
              <a:rPr lang="fa-IR" dirty="0" err="1">
                <a:cs typeface="2  Nazanin" panose="00000400000000000000" pitchFamily="2" charset="-78"/>
              </a:rPr>
              <a:t>قابلیت‌های</a:t>
            </a:r>
            <a:r>
              <a:rPr lang="fa-IR" dirty="0">
                <a:cs typeface="2  Nazanin" panose="00000400000000000000" pitchFamily="2" charset="-78"/>
              </a:rPr>
              <a:t> شبکه</a:t>
            </a: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طول پیام کمتر از حداکثر طول قاب در برخی از </a:t>
            </a:r>
            <a:r>
              <a:rPr lang="fa-IR" dirty="0" err="1">
                <a:cs typeface="2  Nazanin" panose="00000400000000000000" pitchFamily="2" charset="-78"/>
              </a:rPr>
              <a:t>کاربرد‌ها</a:t>
            </a:r>
            <a:r>
              <a:rPr lang="fa-IR" dirty="0">
                <a:cs typeface="2  Nazanin" panose="00000400000000000000" pitchFamily="2" charset="-78"/>
              </a:rPr>
              <a:t> -&gt; </a:t>
            </a:r>
            <a:r>
              <a:rPr lang="fa-IR" dirty="0" err="1">
                <a:cs typeface="2  Nazanin" panose="00000400000000000000" pitchFamily="2" charset="-78"/>
              </a:rPr>
              <a:t>قطعه‌بندی</a:t>
            </a:r>
            <a:r>
              <a:rPr lang="fa-IR" dirty="0">
                <a:cs typeface="2  Nazanin" panose="00000400000000000000" pitchFamily="2" charset="-78"/>
              </a:rPr>
              <a:t> نیازی نیست.</a:t>
            </a: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نیاز نبودن </a:t>
            </a:r>
            <a:r>
              <a:rPr lang="fa-IR" dirty="0" err="1">
                <a:cs typeface="2  Nazanin" panose="00000400000000000000" pitchFamily="2" charset="-78"/>
              </a:rPr>
              <a:t>رمزگذاری</a:t>
            </a:r>
            <a:r>
              <a:rPr lang="fa-IR" dirty="0">
                <a:cs typeface="2  Nazanin" panose="00000400000000000000" pitchFamily="2" charset="-78"/>
              </a:rPr>
              <a:t> در برخی از </a:t>
            </a:r>
            <a:r>
              <a:rPr lang="fa-IR" dirty="0" err="1">
                <a:cs typeface="2  Nazanin" panose="00000400000000000000" pitchFamily="2" charset="-78"/>
              </a:rPr>
              <a:t>کاربردها</a:t>
            </a:r>
            <a:r>
              <a:rPr lang="fa-IR" dirty="0">
                <a:cs typeface="2  Nazanin" panose="00000400000000000000" pitchFamily="2" charset="-78"/>
              </a:rPr>
              <a:t> -&gt; کاهش به نسبت قابل توجه طول </a:t>
            </a:r>
            <a:r>
              <a:rPr lang="fa-IR" dirty="0" err="1">
                <a:cs typeface="2  Nazanin" panose="00000400000000000000" pitchFamily="2" charset="-78"/>
              </a:rPr>
              <a:t>قطعه‌ها</a:t>
            </a:r>
            <a:r>
              <a:rPr lang="fa-IR" dirty="0">
                <a:cs typeface="2  Nazanin" panose="00000400000000000000" pitchFamily="2" charset="-78"/>
              </a:rPr>
              <a:t> </a:t>
            </a: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کاهش طول </a:t>
            </a:r>
            <a:r>
              <a:rPr lang="fa-IR" dirty="0" err="1">
                <a:cs typeface="2  Nazanin" panose="00000400000000000000" pitchFamily="2" charset="-78"/>
              </a:rPr>
              <a:t>سرآیند</a:t>
            </a:r>
            <a:r>
              <a:rPr lang="fa-IR" dirty="0">
                <a:cs typeface="2  Nazanin" panose="00000400000000000000" pitchFamily="2" charset="-78"/>
              </a:rPr>
              <a:t> پشته شبکه و افزایش کارایی</a:t>
            </a:r>
          </a:p>
          <a:p>
            <a:pPr marL="457200" lvl="1" indent="0" algn="r" rtl="1">
              <a:buNone/>
            </a:pPr>
            <a:endParaRPr lang="fa-IR" dirty="0">
              <a:cs typeface="2 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0CB5F-C7CC-F062-E9F5-CAF3A3D4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20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21745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4720-78B8-746A-8BA4-C2BDD8E1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err="1">
                <a:cs typeface="2  Nazanin" panose="00000400000000000000" pitchFamily="2" charset="-78"/>
              </a:rPr>
              <a:t>جمع‌بندی</a:t>
            </a:r>
            <a:r>
              <a:rPr lang="fa-IR" dirty="0">
                <a:cs typeface="2  Nazanin" panose="00000400000000000000" pitchFamily="2" charset="-78"/>
              </a:rPr>
              <a:t> و پیشنهاد </a:t>
            </a:r>
            <a:r>
              <a:rPr lang="fa-IR" dirty="0" err="1">
                <a:cs typeface="2  Nazanin" panose="00000400000000000000" pitchFamily="2" charset="-78"/>
              </a:rPr>
              <a:t>کار‌های</a:t>
            </a:r>
            <a:r>
              <a:rPr lang="fa-IR" dirty="0">
                <a:cs typeface="2  Nazanin" panose="00000400000000000000" pitchFamily="2" charset="-78"/>
              </a:rPr>
              <a:t> آتی (ادامه)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6B997-18DC-4200-BEBE-5032F375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r" rtl="1"/>
            <a:r>
              <a:rPr lang="fa-IR" dirty="0" err="1">
                <a:cs typeface="2  Nazanin" panose="00000400000000000000" pitchFamily="2" charset="-78"/>
              </a:rPr>
              <a:t>پیشنهاد‌های</a:t>
            </a:r>
            <a:r>
              <a:rPr lang="fa-IR" dirty="0">
                <a:cs typeface="2  Nazanin" panose="00000400000000000000" pitchFamily="2" charset="-78"/>
              </a:rPr>
              <a:t> بهبود برای آینده</a:t>
            </a: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جایگزین کردن روش دسترسی به رسانه تصادفی با روش دسترسی کنترل شده</a:t>
            </a: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تقریبا ثابت بودن نرخ برخورد</a:t>
            </a: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سرکشی یا </a:t>
            </a:r>
            <a:r>
              <a:rPr lang="fa-IR" dirty="0" err="1">
                <a:cs typeface="2  Nazanin" panose="00000400000000000000" pitchFamily="2" charset="-78"/>
              </a:rPr>
              <a:t>گذردهی</a:t>
            </a:r>
            <a:r>
              <a:rPr lang="fa-IR" dirty="0">
                <a:cs typeface="2  Nazanin" panose="00000400000000000000" pitchFamily="2" charset="-78"/>
              </a:rPr>
              <a:t> نشان؟ </a:t>
            </a:r>
          </a:p>
          <a:p>
            <a:pPr lvl="3" algn="r" rtl="1"/>
            <a:endParaRPr lang="fa-IR" dirty="0">
              <a:cs typeface="2  Nazanin" panose="00000400000000000000" pitchFamily="2" charset="-78"/>
            </a:endParaRPr>
          </a:p>
          <a:p>
            <a:pPr lvl="1" algn="r" rtl="1"/>
            <a:endParaRPr lang="fa-IR" dirty="0">
              <a:cs typeface="2 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3B011-CBF7-1963-87FB-5423F0D0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21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08495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CD9F-AFFE-29BE-083D-100DAAED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2  Nazanin" panose="00000400000000000000" pitchFamily="2" charset="-78"/>
              </a:rPr>
              <a:t>منابع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E014-AAF6-D976-FF23-F0DC16BB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A. S. Tanenbaum,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Networks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4th ed. 2003. Prentice Hall.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N.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Vlajic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"Analog Transmission Analog Transmission of Digital Data: of Digital Data: ASK, FSK, PSK, QAM." </a:t>
            </a:r>
            <a:r>
              <a:rPr lang="en-US" sz="16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https://www.eecs.yorku.ca/course_archive/2010-11/F/3213/CSE3213_07_ShiftKeying_F2010.pdf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(accessed 19 Sep, 2022).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Fixr.com. "How Much Does It Cost to Install a Hardwired Computer Network?" </a:t>
            </a:r>
            <a:r>
              <a:rPr lang="en-US" sz="16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https://www.fixr.com/costs/hardwired-computer-network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(accessed 19 Sep, 2022).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P.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Pranzo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(2021) 8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Senctors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benefit from IoT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developement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2021. Available: </a:t>
            </a:r>
            <a:r>
              <a:rPr lang="en-US" sz="16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https://imaginovation.net/blog/8-sectors-benefit-from-iot-development-in-2021/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W. Shang, Y. Yu, R.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Droms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L. Zhang, "Challenges in IoT networking via TCP/IP architecture,"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NDN Project,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2016.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 S. B.-E. T. Co, "KQ100 Datasheet," ed, 2011.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 M. R. Amin, M. S. Hossain, and M.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Atiquzzaman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"In-band full duplex wireless LANs: Medium access control protocols, design issues and their challenges,"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Information,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vol. 11, no. 4, p. 216, 2020.</a:t>
            </a:r>
            <a:b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rtl="1"/>
            <a:endParaRPr lang="fa-IR" sz="2400" dirty="0">
              <a:cs typeface="2 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A8FA3-6951-03E1-30B2-4141AA7A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22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16420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2B7E8-A7F1-FAF7-C117-B6160546F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" y="484504"/>
            <a:ext cx="10581640" cy="5702935"/>
          </a:xfrm>
        </p:spPr>
        <p:txBody>
          <a:bodyPr anchor="ctr">
            <a:normAutofit/>
          </a:bodyPr>
          <a:lstStyle/>
          <a:p>
            <a:pPr algn="ctr"/>
            <a:r>
              <a:rPr lang="fa-IR" sz="4400" dirty="0">
                <a:latin typeface="Na"/>
                <a:cs typeface="2  Nazanin" panose="00000400000000000000" pitchFamily="2" charset="-78"/>
              </a:rPr>
              <a:t>با سپاس از توجه شما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24A38-A511-3875-7032-98D30382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23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4469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7613-4C7A-0689-AB79-10143D12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2  Nazanin" panose="00000400000000000000" pitchFamily="2" charset="-78"/>
              </a:rPr>
              <a:t>معرفی مسئله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B898-8CB0-0660-9E59-8BFB6D63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err="1">
                <a:cs typeface="2  Nazanin" panose="00000400000000000000" pitchFamily="2" charset="-78"/>
              </a:rPr>
              <a:t>شبکه‌ی</a:t>
            </a:r>
            <a:r>
              <a:rPr lang="fa-IR" dirty="0">
                <a:cs typeface="2  Nazanin" panose="00000400000000000000" pitchFamily="2" charset="-78"/>
              </a:rPr>
              <a:t> </a:t>
            </a:r>
            <a:r>
              <a:rPr lang="fa-IR" dirty="0" err="1">
                <a:cs typeface="2  Nazanin" panose="00000400000000000000" pitchFamily="2" charset="-78"/>
              </a:rPr>
              <a:t>اشیاء</a:t>
            </a:r>
            <a:endParaRPr lang="fa-IR" dirty="0">
              <a:cs typeface="2  Nazanin" panose="00000400000000000000" pitchFamily="2" charset="-78"/>
            </a:endParaRPr>
          </a:p>
          <a:p>
            <a:pPr lvl="1" algn="r" rtl="1"/>
            <a:r>
              <a:rPr lang="fa-IR" dirty="0" err="1">
                <a:cs typeface="2  Nazanin" panose="00000400000000000000" pitchFamily="2" charset="-78"/>
              </a:rPr>
              <a:t>اشیاء</a:t>
            </a:r>
            <a:endParaRPr lang="fa-IR" dirty="0">
              <a:cs typeface="2  Nazanin" panose="00000400000000000000" pitchFamily="2" charset="-78"/>
            </a:endParaRPr>
          </a:p>
          <a:p>
            <a:pPr lvl="1" algn="r" rtl="1"/>
            <a:r>
              <a:rPr lang="fa-IR" dirty="0" err="1">
                <a:cs typeface="2  Nazanin" panose="00000400000000000000" pitchFamily="2" charset="-78"/>
              </a:rPr>
              <a:t>حسگرها</a:t>
            </a:r>
            <a:r>
              <a:rPr lang="fa-IR" dirty="0">
                <a:cs typeface="2  Nazanin" panose="00000400000000000000" pitchFamily="2" charset="-78"/>
              </a:rPr>
              <a:t> و </a:t>
            </a:r>
            <a:r>
              <a:rPr lang="fa-IR" dirty="0" err="1">
                <a:cs typeface="2  Nazanin" panose="00000400000000000000" pitchFamily="2" charset="-78"/>
              </a:rPr>
              <a:t>عملگرها</a:t>
            </a:r>
            <a:r>
              <a:rPr lang="fa-IR" dirty="0">
                <a:cs typeface="2  Nazanin" panose="00000400000000000000" pitchFamily="2" charset="-78"/>
              </a:rPr>
              <a:t>:</a:t>
            </a: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پشته شبکه</a:t>
            </a:r>
          </a:p>
          <a:p>
            <a:pPr lvl="2" algn="r" rtl="1"/>
            <a:r>
              <a:rPr lang="fa-IR" dirty="0" err="1">
                <a:cs typeface="2  Nazanin" panose="00000400000000000000" pitchFamily="2" charset="-78"/>
              </a:rPr>
              <a:t>نیازمندی‌ها</a:t>
            </a:r>
            <a:endParaRPr lang="fa-IR" dirty="0">
              <a:cs typeface="2  Nazanin" panose="00000400000000000000" pitchFamily="2" charset="-78"/>
            </a:endParaRP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پشته‌ </a:t>
            </a:r>
            <a:r>
              <a:rPr lang="en-US" dirty="0">
                <a:cs typeface="2  Nazanin" panose="00000400000000000000" pitchFamily="2" charset="-78"/>
              </a:rPr>
              <a:t>TCP/IP</a:t>
            </a:r>
            <a:endParaRPr lang="fa-IR" dirty="0">
              <a:cs typeface="2  Nazanin" panose="00000400000000000000" pitchFamily="2" charset="-78"/>
            </a:endParaRPr>
          </a:p>
          <a:p>
            <a:pPr marL="457200" lvl="1" indent="0" algn="r" rtl="1">
              <a:buNone/>
            </a:pPr>
            <a:endParaRPr lang="fa-IR" dirty="0">
              <a:cs typeface="2 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70AB4-C4F4-3BC5-B996-C7BEFE7F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5536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7613-4C7A-0689-AB79-10143D12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2  Nazanin" panose="00000400000000000000" pitchFamily="2" charset="-78"/>
              </a:rPr>
              <a:t>معرفی مسئله (ادامه)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B898-8CB0-0660-9E59-8BFB6D63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2  Nazanin" panose="00000400000000000000" pitchFamily="2" charset="-78"/>
              </a:rPr>
              <a:t>ضرورت شبکه </a:t>
            </a:r>
            <a:r>
              <a:rPr lang="fa-IR" dirty="0" err="1">
                <a:cs typeface="2  Nazanin" panose="00000400000000000000" pitchFamily="2" charset="-78"/>
              </a:rPr>
              <a:t>اشیاء</a:t>
            </a:r>
            <a:r>
              <a:rPr lang="fa-IR" dirty="0">
                <a:cs typeface="2  Nazanin" panose="00000400000000000000" pitchFamily="2" charset="-78"/>
              </a:rPr>
              <a:t> در صنایع گوناگون</a:t>
            </a: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بهبود نظارت برای منابع و </a:t>
            </a:r>
            <a:r>
              <a:rPr lang="fa-IR" dirty="0" err="1">
                <a:cs typeface="2  Nazanin" panose="00000400000000000000" pitchFamily="2" charset="-78"/>
              </a:rPr>
              <a:t>فرآیند‌ها</a:t>
            </a:r>
            <a:endParaRPr lang="fa-IR" dirty="0">
              <a:cs typeface="2  Nazanin" panose="00000400000000000000" pitchFamily="2" charset="-78"/>
            </a:endParaRPr>
          </a:p>
          <a:p>
            <a:pPr lvl="2" algn="r" rtl="1"/>
            <a:r>
              <a:rPr lang="fa-IR" dirty="0" err="1">
                <a:cs typeface="2  Nazanin" panose="00000400000000000000" pitchFamily="2" charset="-78"/>
              </a:rPr>
              <a:t>داده‌های</a:t>
            </a:r>
            <a:r>
              <a:rPr lang="fa-IR" dirty="0">
                <a:cs typeface="2  Nazanin" panose="00000400000000000000" pitchFamily="2" charset="-78"/>
              </a:rPr>
              <a:t> مربوط به ذخایر خام صنایع</a:t>
            </a:r>
          </a:p>
          <a:p>
            <a:pPr lvl="2" algn="r" rtl="1"/>
            <a:r>
              <a:rPr lang="fa-IR" dirty="0" err="1">
                <a:cs typeface="2  Nazanin" panose="00000400000000000000" pitchFamily="2" charset="-78"/>
              </a:rPr>
              <a:t>داده‌های</a:t>
            </a:r>
            <a:r>
              <a:rPr lang="fa-IR" dirty="0">
                <a:cs typeface="2  Nazanin" panose="00000400000000000000" pitchFamily="2" charset="-78"/>
              </a:rPr>
              <a:t> مربوط به ساخت و خروجی صنایع</a:t>
            </a:r>
          </a:p>
          <a:p>
            <a:pPr lvl="2" algn="r" rtl="1"/>
            <a:r>
              <a:rPr lang="fa-IR" dirty="0" err="1">
                <a:cs typeface="2  Nazanin" panose="00000400000000000000" pitchFamily="2" charset="-78"/>
              </a:rPr>
              <a:t>داده‌های</a:t>
            </a:r>
            <a:r>
              <a:rPr lang="fa-IR" dirty="0">
                <a:cs typeface="2  Nazanin" panose="00000400000000000000" pitchFamily="2" charset="-78"/>
              </a:rPr>
              <a:t> مربوط به سلامتی بیمار </a:t>
            </a:r>
          </a:p>
          <a:p>
            <a:pPr lvl="1" algn="r" rtl="1"/>
            <a:endParaRPr lang="fa-IR" dirty="0">
              <a:cs typeface="2 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4E83-6E4D-EBD7-5CD7-7BD1995D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6442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7613-4C7A-0689-AB79-10143D12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2  Nazanin" panose="00000400000000000000" pitchFamily="2" charset="-78"/>
              </a:rPr>
              <a:t>معرفی مسئله (ادامه)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B898-8CB0-0660-9E59-8BFB6D63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2  Nazanin" panose="00000400000000000000" pitchFamily="2" charset="-78"/>
              </a:rPr>
              <a:t>ضرورت شبکه </a:t>
            </a:r>
            <a:r>
              <a:rPr lang="fa-IR" dirty="0" err="1">
                <a:cs typeface="2  Nazanin" panose="00000400000000000000" pitchFamily="2" charset="-78"/>
              </a:rPr>
              <a:t>اشیاء</a:t>
            </a:r>
            <a:r>
              <a:rPr lang="fa-IR" dirty="0">
                <a:cs typeface="2  Nazanin" panose="00000400000000000000" pitchFamily="2" charset="-78"/>
              </a:rPr>
              <a:t> در صنایع گوناگون</a:t>
            </a: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بهبود پیشگیری و مدیریت ریسک</a:t>
            </a: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بهبود </a:t>
            </a:r>
            <a:r>
              <a:rPr lang="fa-IR" dirty="0" err="1">
                <a:cs typeface="2  Nazanin" panose="00000400000000000000" pitchFamily="2" charset="-78"/>
              </a:rPr>
              <a:t>برنامه‌ریزی</a:t>
            </a:r>
            <a:r>
              <a:rPr lang="fa-IR" dirty="0">
                <a:cs typeface="2  Nazanin" panose="00000400000000000000" pitchFamily="2" charset="-78"/>
              </a:rPr>
              <a:t> برای آینده در صنایع</a:t>
            </a: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افزایش </a:t>
            </a:r>
            <a:r>
              <a:rPr lang="fa-IR" dirty="0" err="1">
                <a:cs typeface="2  Nazanin" panose="00000400000000000000" pitchFamily="2" charset="-78"/>
              </a:rPr>
              <a:t>بهره‌وری</a:t>
            </a:r>
            <a:endParaRPr lang="fa-IR" dirty="0">
              <a:cs typeface="2  Nazanin" panose="00000400000000000000" pitchFamily="2" charset="-78"/>
            </a:endParaRP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افزایش درآمد </a:t>
            </a:r>
          </a:p>
          <a:p>
            <a:pPr marL="457200" lvl="1" indent="0" algn="r" rtl="1">
              <a:buNone/>
            </a:pPr>
            <a:endParaRPr lang="fa-IR" dirty="0">
              <a:cs typeface="2  Nazanin" panose="00000400000000000000" pitchFamily="2" charset="-78"/>
            </a:endParaRPr>
          </a:p>
          <a:p>
            <a:pPr lvl="1" algn="r" rtl="1"/>
            <a:endParaRPr lang="fa-IR" dirty="0">
              <a:cs typeface="2 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3D43C-5E94-C76C-CB3C-ADC7F7B2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1818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7613-4C7A-0689-AB79-10143D12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2  Nazanin" panose="00000400000000000000" pitchFamily="2" charset="-78"/>
              </a:rPr>
              <a:t>معرفی مسئله (ادامه)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B898-8CB0-0660-9E59-8BFB6D63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err="1">
                <a:cs typeface="2  Nazanin" panose="00000400000000000000" pitchFamily="2" charset="-78"/>
              </a:rPr>
              <a:t>مشکل‌های</a:t>
            </a:r>
            <a:r>
              <a:rPr lang="fa-IR" dirty="0">
                <a:cs typeface="2  Nazanin" panose="00000400000000000000" pitchFamily="2" charset="-78"/>
              </a:rPr>
              <a:t> شبکه </a:t>
            </a:r>
            <a:r>
              <a:rPr lang="en-US" dirty="0">
                <a:cs typeface="2  Nazanin" panose="00000400000000000000" pitchFamily="2" charset="-78"/>
              </a:rPr>
              <a:t>TCP/IP</a:t>
            </a:r>
            <a:r>
              <a:rPr lang="fa-IR" dirty="0">
                <a:cs typeface="2  Nazanin" panose="00000400000000000000" pitchFamily="2" charset="-78"/>
              </a:rPr>
              <a:t> </a:t>
            </a: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پیچیدگی بیش از اندازه </a:t>
            </a:r>
            <a:r>
              <a:rPr lang="en-US" dirty="0">
                <a:cs typeface="2  Nazanin" panose="00000400000000000000" pitchFamily="2" charset="-78"/>
              </a:rPr>
              <a:t>TCP/IP</a:t>
            </a:r>
            <a:r>
              <a:rPr lang="fa-IR" dirty="0">
                <a:cs typeface="2  Nazanin" panose="00000400000000000000" pitchFamily="2" charset="-78"/>
              </a:rPr>
              <a:t> برای بیشتر </a:t>
            </a:r>
            <a:r>
              <a:rPr lang="fa-IR" dirty="0" err="1">
                <a:cs typeface="2  Nazanin" panose="00000400000000000000" pitchFamily="2" charset="-78"/>
              </a:rPr>
              <a:t>کاربرد‌های</a:t>
            </a:r>
            <a:r>
              <a:rPr lang="fa-IR" dirty="0">
                <a:cs typeface="2  Nazanin" panose="00000400000000000000" pitchFamily="2" charset="-78"/>
              </a:rPr>
              <a:t> اینترنت </a:t>
            </a:r>
            <a:r>
              <a:rPr lang="fa-IR" dirty="0" err="1">
                <a:cs typeface="2  Nazanin" panose="00000400000000000000" pitchFamily="2" charset="-78"/>
              </a:rPr>
              <a:t>اشیاء</a:t>
            </a:r>
            <a:endParaRPr lang="fa-IR" dirty="0">
              <a:cs typeface="2  Nazanin" panose="00000400000000000000" pitchFamily="2" charset="-78"/>
            </a:endParaRP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چند سطحی بودن شبکه </a:t>
            </a:r>
            <a:r>
              <a:rPr lang="fa-IR" dirty="0" err="1">
                <a:cs typeface="2  Nazanin" panose="00000400000000000000" pitchFamily="2" charset="-78"/>
              </a:rPr>
              <a:t>دستگاه‌ها</a:t>
            </a:r>
            <a:r>
              <a:rPr lang="fa-IR" dirty="0">
                <a:cs typeface="2  Nazanin" panose="00000400000000000000" pitchFamily="2" charset="-78"/>
              </a:rPr>
              <a:t> و </a:t>
            </a:r>
            <a:r>
              <a:rPr lang="fa-IR" dirty="0" err="1">
                <a:cs typeface="2  Nazanin" panose="00000400000000000000" pitchFamily="2" charset="-78"/>
              </a:rPr>
              <a:t>نالازم</a:t>
            </a:r>
            <a:r>
              <a:rPr lang="fa-IR" dirty="0">
                <a:cs typeface="2  Nazanin" panose="00000400000000000000" pitchFamily="2" charset="-78"/>
              </a:rPr>
              <a:t> بودن راهکارهای </a:t>
            </a:r>
            <a:r>
              <a:rPr lang="fa-IR" dirty="0" err="1">
                <a:cs typeface="2  Nazanin" panose="00000400000000000000" pitchFamily="2" charset="-78"/>
              </a:rPr>
              <a:t>مسیریابی</a:t>
            </a:r>
            <a:endParaRPr lang="fa-IR" dirty="0">
              <a:cs typeface="2  Nazanin" panose="00000400000000000000" pitchFamily="2" charset="-78"/>
            </a:endParaRP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لازم نبودن سازوکارهای پیشگیری از ازدحام</a:t>
            </a: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پهنای باند </a:t>
            </a:r>
            <a:r>
              <a:rPr lang="fa-IR" dirty="0" err="1">
                <a:cs typeface="2  Nazanin" panose="00000400000000000000" pitchFamily="2" charset="-78"/>
              </a:rPr>
              <a:t>نالازم</a:t>
            </a:r>
            <a:endParaRPr lang="fa-IR" dirty="0">
              <a:cs typeface="2  Nazanin" panose="00000400000000000000" pitchFamily="2" charset="-78"/>
            </a:endParaRPr>
          </a:p>
          <a:p>
            <a:pPr lvl="2" algn="r" rtl="1"/>
            <a:endParaRPr lang="fa-IR" dirty="0">
              <a:cs typeface="2  Nazanin" panose="00000400000000000000" pitchFamily="2" charset="-78"/>
            </a:endParaRP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هزینه به نسبت بالای زیرساخت و </a:t>
            </a:r>
            <a:r>
              <a:rPr lang="fa-IR" dirty="0" err="1">
                <a:cs typeface="2  Nazanin" panose="00000400000000000000" pitchFamily="2" charset="-78"/>
              </a:rPr>
              <a:t>دستگاه‌هایی</a:t>
            </a:r>
            <a:r>
              <a:rPr lang="fa-IR" dirty="0">
                <a:cs typeface="2  Nazanin" panose="00000400000000000000" pitchFamily="2" charset="-78"/>
              </a:rPr>
              <a:t> که از این پشته پشتیبانی </a:t>
            </a:r>
            <a:r>
              <a:rPr lang="fa-IR" dirty="0" err="1">
                <a:cs typeface="2  Nazanin" panose="00000400000000000000" pitchFamily="2" charset="-78"/>
              </a:rPr>
              <a:t>می‌کنند</a:t>
            </a:r>
            <a:r>
              <a:rPr lang="fa-IR" dirty="0">
                <a:cs typeface="2  Nazanin" panose="00000400000000000000" pitchFamily="2" charset="-78"/>
              </a:rPr>
              <a:t>.</a:t>
            </a: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کابل کشی، </a:t>
            </a:r>
            <a:r>
              <a:rPr lang="fa-IR" dirty="0" err="1">
                <a:cs typeface="2  Nazanin" panose="00000400000000000000" pitchFamily="2" charset="-78"/>
              </a:rPr>
              <a:t>سوویچ</a:t>
            </a:r>
            <a:r>
              <a:rPr lang="fa-IR" dirty="0">
                <a:cs typeface="2  Nazanin" panose="00000400000000000000" pitchFamily="2" charset="-78"/>
              </a:rPr>
              <a:t>، </a:t>
            </a:r>
            <a:r>
              <a:rPr lang="fa-IR" dirty="0" err="1">
                <a:cs typeface="2  Nazanin" panose="00000400000000000000" pitchFamily="2" charset="-78"/>
              </a:rPr>
              <a:t>روتر</a:t>
            </a:r>
            <a:r>
              <a:rPr lang="fa-IR" dirty="0">
                <a:cs typeface="2  Nazanin" panose="00000400000000000000" pitchFamily="2" charset="-78"/>
              </a:rPr>
              <a:t> </a:t>
            </a: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سربار </a:t>
            </a:r>
            <a:r>
              <a:rPr lang="fa-IR" dirty="0" err="1">
                <a:cs typeface="2  Nazanin" panose="00000400000000000000" pitchFamily="2" charset="-78"/>
              </a:rPr>
              <a:t>نرم‌افزاری</a:t>
            </a:r>
            <a:r>
              <a:rPr lang="fa-IR" dirty="0">
                <a:cs typeface="2  Nazanin" panose="00000400000000000000" pitchFamily="2" charset="-78"/>
              </a:rPr>
              <a:t> بالا و نیاز به </a:t>
            </a:r>
            <a:r>
              <a:rPr lang="fa-IR" dirty="0" err="1">
                <a:cs typeface="2  Nazanin" panose="00000400000000000000" pitchFamily="2" charset="-78"/>
              </a:rPr>
              <a:t>دستگاه‌های</a:t>
            </a:r>
            <a:r>
              <a:rPr lang="fa-IR" dirty="0">
                <a:cs typeface="2  Nazanin" panose="00000400000000000000" pitchFamily="2" charset="-78"/>
              </a:rPr>
              <a:t> به نسبت قوی</a:t>
            </a:r>
          </a:p>
          <a:p>
            <a:pPr marL="457200" lvl="1" indent="0" algn="r" rtl="1">
              <a:buNone/>
            </a:pPr>
            <a:endParaRPr lang="fa-IR" dirty="0">
              <a:cs typeface="2  Nazanin" panose="00000400000000000000" pitchFamily="2" charset="-78"/>
            </a:endParaRPr>
          </a:p>
          <a:p>
            <a:pPr marL="457200" lvl="1" indent="0" algn="r" rtl="1">
              <a:buNone/>
            </a:pPr>
            <a:endParaRPr lang="fa-IR" dirty="0">
              <a:cs typeface="2  Nazanin" panose="00000400000000000000" pitchFamily="2" charset="-78"/>
            </a:endParaRPr>
          </a:p>
          <a:p>
            <a:pPr lvl="1" algn="r" rtl="1"/>
            <a:endParaRPr lang="fa-IR" dirty="0">
              <a:cs typeface="2 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9E5D4-B105-ED04-FCD9-D992D841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2429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7613-4C7A-0689-AB79-10143D12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2  Nazanin" panose="00000400000000000000" pitchFamily="2" charset="-78"/>
              </a:rPr>
              <a:t>معرفی مسئله (ادامه)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B898-8CB0-0660-9E59-8BFB6D63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err="1">
                <a:cs typeface="2  Nazanin" panose="00000400000000000000" pitchFamily="2" charset="-78"/>
              </a:rPr>
              <a:t>مشکل‌های</a:t>
            </a:r>
            <a:r>
              <a:rPr lang="fa-IR" dirty="0">
                <a:cs typeface="2  Nazanin" panose="00000400000000000000" pitchFamily="2" charset="-78"/>
              </a:rPr>
              <a:t> شبکه </a:t>
            </a:r>
            <a:r>
              <a:rPr lang="en-US" dirty="0">
                <a:cs typeface="2  Nazanin" panose="00000400000000000000" pitchFamily="2" charset="-78"/>
              </a:rPr>
              <a:t>TCP/IP</a:t>
            </a:r>
            <a:r>
              <a:rPr lang="fa-IR" dirty="0">
                <a:cs typeface="2  Nazanin" panose="00000400000000000000" pitchFamily="2" charset="-78"/>
              </a:rPr>
              <a:t> </a:t>
            </a: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پیشبینی نشدن </a:t>
            </a:r>
            <a:r>
              <a:rPr lang="fa-IR" dirty="0" err="1">
                <a:cs typeface="2  Nazanin" panose="00000400000000000000" pitchFamily="2" charset="-78"/>
              </a:rPr>
              <a:t>زیرساخت‌های</a:t>
            </a:r>
            <a:r>
              <a:rPr lang="fa-IR" dirty="0">
                <a:cs typeface="2  Nazanin" panose="00000400000000000000" pitchFamily="2" charset="-78"/>
              </a:rPr>
              <a:t> لازم برای شبکه </a:t>
            </a:r>
            <a:r>
              <a:rPr lang="en-US" dirty="0">
                <a:cs typeface="2  Nazanin" panose="00000400000000000000" pitchFamily="2" charset="-78"/>
              </a:rPr>
              <a:t>TCP/IP</a:t>
            </a:r>
            <a:endParaRPr lang="fa-IR" dirty="0">
              <a:cs typeface="2  Nazanin" panose="00000400000000000000" pitchFamily="2" charset="-78"/>
            </a:endParaRPr>
          </a:p>
          <a:p>
            <a:pPr lvl="2" algn="r" rtl="1"/>
            <a:r>
              <a:rPr lang="fa-IR" dirty="0">
                <a:cs typeface="2  Nazanin" panose="00000400000000000000" pitchFamily="2" charset="-78"/>
              </a:rPr>
              <a:t>افزایش بیش‌ از دو برابری هزینه نصب زیرساخت</a:t>
            </a:r>
          </a:p>
          <a:p>
            <a:pPr lvl="2" algn="r" rtl="1"/>
            <a:r>
              <a:rPr lang="fa-IR" dirty="0" err="1">
                <a:cs typeface="2  Nazanin" panose="00000400000000000000" pitchFamily="2" charset="-78"/>
              </a:rPr>
              <a:t>داده‌های</a:t>
            </a:r>
            <a:r>
              <a:rPr lang="fa-IR" dirty="0">
                <a:cs typeface="2  Nazanin" panose="00000400000000000000" pitchFamily="2" charset="-78"/>
              </a:rPr>
              <a:t> مربوط به ساخت و خروجی صنایع</a:t>
            </a:r>
          </a:p>
          <a:p>
            <a:pPr lvl="2" algn="r" rtl="1"/>
            <a:r>
              <a:rPr lang="fa-IR" dirty="0" err="1">
                <a:cs typeface="2  Nazanin" panose="00000400000000000000" pitchFamily="2" charset="-78"/>
              </a:rPr>
              <a:t>داده‌های</a:t>
            </a:r>
            <a:r>
              <a:rPr lang="fa-IR" dirty="0">
                <a:cs typeface="2  Nazanin" panose="00000400000000000000" pitchFamily="2" charset="-78"/>
              </a:rPr>
              <a:t> مربوط به سلامتی بیمار </a:t>
            </a:r>
          </a:p>
          <a:p>
            <a:pPr lvl="2" algn="r" rtl="1"/>
            <a:endParaRPr lang="fa-IR" dirty="0">
              <a:cs typeface="2  Nazanin" panose="00000400000000000000" pitchFamily="2" charset="-78"/>
            </a:endParaRPr>
          </a:p>
          <a:p>
            <a:pPr lvl="1" algn="r" rtl="1"/>
            <a:r>
              <a:rPr lang="fa-IR" dirty="0">
                <a:cs typeface="2  Nazanin" panose="00000400000000000000" pitchFamily="2" charset="-78"/>
              </a:rPr>
              <a:t>تداخل امواج </a:t>
            </a:r>
            <a:r>
              <a:rPr lang="fa-IR" dirty="0" err="1">
                <a:cs typeface="2  Nazanin" panose="00000400000000000000" pitchFamily="2" charset="-78"/>
              </a:rPr>
              <a:t>الکترومغناطیسی</a:t>
            </a:r>
            <a:r>
              <a:rPr lang="fa-IR" dirty="0">
                <a:cs typeface="2  Nazanin" panose="00000400000000000000" pitchFamily="2" charset="-78"/>
              </a:rPr>
              <a:t> با کارکرد صحیح </a:t>
            </a:r>
            <a:r>
              <a:rPr lang="fa-IR" dirty="0" err="1">
                <a:cs typeface="2  Nazanin" panose="00000400000000000000" pitchFamily="2" charset="-78"/>
              </a:rPr>
              <a:t>دستگاه‌ها</a:t>
            </a:r>
            <a:r>
              <a:rPr lang="fa-IR" dirty="0">
                <a:cs typeface="2  Nazanin" panose="00000400000000000000" pitchFamily="2" charset="-78"/>
              </a:rPr>
              <a:t> (مانند برخی </a:t>
            </a:r>
            <a:r>
              <a:rPr lang="fa-IR" dirty="0" err="1">
                <a:cs typeface="2  Nazanin" panose="00000400000000000000" pitchFamily="2" charset="-78"/>
              </a:rPr>
              <a:t>دستگاه‌های</a:t>
            </a:r>
            <a:r>
              <a:rPr lang="fa-IR" dirty="0">
                <a:cs typeface="2  Nazanin" panose="00000400000000000000" pitchFamily="2" charset="-78"/>
              </a:rPr>
              <a:t> بیمارستانی)</a:t>
            </a:r>
          </a:p>
          <a:p>
            <a:pPr lvl="1" algn="r" rtl="1"/>
            <a:endParaRPr lang="fa-IR" dirty="0">
              <a:cs typeface="2  Nazanin" panose="00000400000000000000" pitchFamily="2" charset="-78"/>
            </a:endParaRPr>
          </a:p>
          <a:p>
            <a:pPr marL="457200" lvl="1" indent="0" algn="r" rtl="1">
              <a:buNone/>
            </a:pPr>
            <a:endParaRPr lang="fa-IR" dirty="0">
              <a:cs typeface="2  Nazanin" panose="00000400000000000000" pitchFamily="2" charset="-78"/>
            </a:endParaRPr>
          </a:p>
          <a:p>
            <a:pPr lvl="1" algn="r" rtl="1"/>
            <a:endParaRPr lang="fa-IR" dirty="0">
              <a:cs typeface="2 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2B61C-F627-B3D0-AA4F-8CE5BA6A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2694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1D72-65A2-9CD2-D768-DBBC0750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err="1">
                <a:cs typeface="2  Nazanin" panose="00000400000000000000" pitchFamily="2" charset="-78"/>
              </a:rPr>
              <a:t>راهکار</a:t>
            </a:r>
            <a:r>
              <a:rPr lang="fa-IR" dirty="0">
                <a:cs typeface="2  Nazanin" panose="00000400000000000000" pitchFamily="2" charset="-78"/>
              </a:rPr>
              <a:t> پیشنهادی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CF29-D92B-0ECB-7A81-A9F2E586C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ارتباطات خط برق</a:t>
            </a:r>
          </a:p>
          <a:p>
            <a:pPr lvl="1" algn="r" rtl="1"/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مدولاسیون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</a:t>
            </a:r>
          </a:p>
          <a:p>
            <a:pPr lvl="1" algn="r" rtl="1"/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نیاز به زیرساخت اضافه نیست</a:t>
            </a:r>
          </a:p>
          <a:p>
            <a:pPr lvl="1" algn="r" rtl="1"/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پهنای باند کمتر </a:t>
            </a:r>
          </a:p>
          <a:p>
            <a:pPr lvl="1" algn="r" rtl="1"/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امنیت </a:t>
            </a:r>
          </a:p>
          <a:p>
            <a:pPr lvl="1" algn="r" rtl="1"/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نیاز به </a:t>
            </a: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به‌کاربردن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امواج </a:t>
            </a:r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الکتروومغناطیسی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نیست</a:t>
            </a:r>
          </a:p>
          <a:p>
            <a:pPr lvl="1" algn="r" rtl="1"/>
            <a:endParaRPr lang="fa-IR" b="1" dirty="0">
              <a:cs typeface="2 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E9C51-B2A1-C536-1A88-1D965AD2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6299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1D72-65A2-9CD2-D768-DBBC0750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err="1">
                <a:cs typeface="2  Nazanin" panose="00000400000000000000" pitchFamily="2" charset="-78"/>
              </a:rPr>
              <a:t>راهکار</a:t>
            </a:r>
            <a:r>
              <a:rPr lang="fa-IR" dirty="0">
                <a:cs typeface="2  Nazanin" panose="00000400000000000000" pitchFamily="2" charset="-78"/>
              </a:rPr>
              <a:t> پیشنهادی (ادامه)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CF29-D92B-0ECB-7A81-A9F2E586C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کارت واسط شبکه خط برق</a:t>
            </a:r>
          </a:p>
          <a:p>
            <a:pPr lvl="1" algn="r" rtl="1"/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مودم </a:t>
            </a:r>
            <a:r>
              <a:rPr lang="en-US" dirty="0">
                <a:latin typeface="Garamond" panose="02020404030301010803" pitchFamily="18" charset="0"/>
                <a:cs typeface="2  Nazanin" panose="00000400000000000000" pitchFamily="2" charset="-78"/>
              </a:rPr>
              <a:t>KQ130-F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</a:t>
            </a:r>
          </a:p>
          <a:p>
            <a:pPr lvl="2" algn="r" rtl="1"/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مدولاسیون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</a:t>
            </a:r>
            <a:r>
              <a:rPr lang="en-US" dirty="0">
                <a:latin typeface="Garamond" panose="02020404030301010803" pitchFamily="18" charset="0"/>
                <a:cs typeface="2  Nazanin" panose="00000400000000000000" pitchFamily="2" charset="-78"/>
              </a:rPr>
              <a:t>FSK</a:t>
            </a:r>
          </a:p>
          <a:p>
            <a:pPr lvl="2" algn="r" rtl="1"/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نرخ باید ۹۶۰۰</a:t>
            </a:r>
          </a:p>
          <a:p>
            <a:pPr lvl="2" algn="r" rtl="1"/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یک بیت آغاز و پایان، بدون بیت تقارن </a:t>
            </a:r>
          </a:p>
          <a:p>
            <a:pPr lvl="2" algn="r" rtl="1"/>
            <a:endParaRPr lang="fa-IR" dirty="0">
              <a:latin typeface="Garamond" panose="02020404030301010803" pitchFamily="18" charset="0"/>
              <a:cs typeface="2  Nazanin" panose="00000400000000000000" pitchFamily="2" charset="-78"/>
            </a:endParaRPr>
          </a:p>
          <a:p>
            <a:pPr lvl="1" algn="r" rtl="1"/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میکروکنترلر</a:t>
            </a:r>
            <a:r>
              <a:rPr lang="fa-IR" dirty="0">
                <a:latin typeface="Garamond" panose="02020404030301010803" pitchFamily="18" charset="0"/>
                <a:cs typeface="2  Nazanin" panose="00000400000000000000" pitchFamily="2" charset="-78"/>
              </a:rPr>
              <a:t> </a:t>
            </a:r>
            <a:r>
              <a:rPr lang="en-US" dirty="0">
                <a:latin typeface="Garamond" panose="02020404030301010803" pitchFamily="18" charset="0"/>
                <a:cs typeface="2  Nazanin" panose="00000400000000000000" pitchFamily="2" charset="-78"/>
              </a:rPr>
              <a:t>STM32F030C8T6</a:t>
            </a:r>
          </a:p>
          <a:p>
            <a:pPr lvl="2" algn="r" rtl="1"/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سخت‌افزار</a:t>
            </a:r>
            <a:endParaRPr lang="fa-IR" dirty="0">
              <a:latin typeface="Garamond" panose="02020404030301010803" pitchFamily="18" charset="0"/>
              <a:cs typeface="2  Nazanin" panose="00000400000000000000" pitchFamily="2" charset="-78"/>
            </a:endParaRPr>
          </a:p>
          <a:p>
            <a:pPr lvl="2" algn="r" rtl="1"/>
            <a:r>
              <a:rPr lang="fa-IR" dirty="0" err="1">
                <a:latin typeface="Garamond" panose="02020404030301010803" pitchFamily="18" charset="0"/>
                <a:cs typeface="2  Nazanin" panose="00000400000000000000" pitchFamily="2" charset="-78"/>
              </a:rPr>
              <a:t>نرم‌افزار</a:t>
            </a:r>
            <a:endParaRPr lang="fa-IR" dirty="0">
              <a:latin typeface="Garamond" panose="02020404030301010803" pitchFamily="18" charset="0"/>
              <a:cs typeface="2  Nazanin" panose="00000400000000000000" pitchFamily="2" charset="-78"/>
            </a:endParaRPr>
          </a:p>
          <a:p>
            <a:pPr lvl="1" algn="r" rtl="1"/>
            <a:endParaRPr lang="fa-IR" b="1" dirty="0">
              <a:cs typeface="2 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6183D-4D9E-7C3F-BE8E-947AEF4C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79BF-1773-4439-9E1A-5235E6243C7A}" type="slidenum">
              <a:rPr lang="fa-IR" smtClean="0"/>
              <a:t>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5315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5403AD2-FF0E-441E-B6F4-BF504FA31781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864</TotalTime>
  <Words>1767</Words>
  <Application>Microsoft Office PowerPoint</Application>
  <PresentationFormat>Widescreen</PresentationFormat>
  <Paragraphs>332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Garamond</vt:lpstr>
      <vt:lpstr>Na</vt:lpstr>
      <vt:lpstr>Times New Roman</vt:lpstr>
      <vt:lpstr>Office Theme</vt:lpstr>
      <vt:lpstr> توسعه و پیاده‌سازی کارت واسط شبکه خط برق با به‌کارگیری مدولاسیون FSK</vt:lpstr>
      <vt:lpstr>روند ارائه </vt:lpstr>
      <vt:lpstr>معرفی مسئله</vt:lpstr>
      <vt:lpstr>معرفی مسئله (ادامه)</vt:lpstr>
      <vt:lpstr>معرفی مسئله (ادامه)</vt:lpstr>
      <vt:lpstr>معرفی مسئله (ادامه)</vt:lpstr>
      <vt:lpstr>معرفی مسئله (ادامه)</vt:lpstr>
      <vt:lpstr>راهکار پیشنهادی</vt:lpstr>
      <vt:lpstr>راهکار پیشنهادی (ادامه)</vt:lpstr>
      <vt:lpstr>راهکار پیشنهادی (ادامه)</vt:lpstr>
      <vt:lpstr>راهکار پیشنهادی (ادامه)</vt:lpstr>
      <vt:lpstr>پیاده‌سازی و ارزیابی</vt:lpstr>
      <vt:lpstr>پیاده‌سازی و ارزیابی (ادامه) </vt:lpstr>
      <vt:lpstr>پیاده‌سازی و ارزیابی (ادامه) </vt:lpstr>
      <vt:lpstr>پیاده‌سازی و ارزیابی (ادامه) </vt:lpstr>
      <vt:lpstr>پیاده‌سازی و ارزیابی (ادامه) </vt:lpstr>
      <vt:lpstr>پیاده‌سازی و ارزیابی (ادامه) </vt:lpstr>
      <vt:lpstr>جمع‌بندی و پیشنهاد کار‌های آتی </vt:lpstr>
      <vt:lpstr>جمع‌بندی و پیشنهاد کار‌های آتی (ادامه) </vt:lpstr>
      <vt:lpstr>جمع‌بندی و پیشنهاد کار‌های آتی (ادامه) </vt:lpstr>
      <vt:lpstr>جمع‌بندی و پیشنهاد کار‌های آتی (ادامه) </vt:lpstr>
      <vt:lpstr>منابع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توسعه و پیاده‌سازی کارت واسط شبکه خط برق با به‌کارگیری مدولاسیون FSK</dc:title>
  <dc:creator>Alireza Salehy Dehnavi</dc:creator>
  <cp:lastModifiedBy>Alireza Salehy Dehnavi</cp:lastModifiedBy>
  <cp:revision>182</cp:revision>
  <dcterms:created xsi:type="dcterms:W3CDTF">2022-10-07T06:32:50Z</dcterms:created>
  <dcterms:modified xsi:type="dcterms:W3CDTF">2022-10-07T20:57:18Z</dcterms:modified>
</cp:coreProperties>
</file>