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15.png" ContentType="image/png"/>
  <Override PartName="/ppt/media/image3.jpeg" ContentType="image/jpeg"/>
  <Override PartName="/ppt/media/image4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480" y="808200"/>
            <a:ext cx="11581560" cy="71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4480" y="808200"/>
            <a:ext cx="11581560" cy="71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iot-now.com/2020/05/20/102937-global-iot-market-to-grow-to-1-5trn-annual-revenue-by-2030/" TargetMode="External"/><Relationship Id="rId2" Type="http://schemas.openxmlformats.org/officeDocument/2006/relationships/hyperlink" Target="https://www.emarketer.com/content/us-time-spent-with-mobile-2021" TargetMode="External"/><Relationship Id="rId3" Type="http://schemas.openxmlformats.org/officeDocument/2006/relationships/hyperlink" Target="https://www.prnewswire.com/news-releases/internet-of-things-iot-market-worth-1319-08-billion-globally-by-2026-at-25-68-cagr-verified-market-research-301092982.html" TargetMode="External"/><Relationship Id="rId4" Type="http://schemas.openxmlformats.org/officeDocument/2006/relationships/hyperlink" Target="https://www.itransition.com/blog/iot-history" TargetMode="External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3960" y="2354760"/>
            <a:ext cx="10870560" cy="1092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a-IR" sz="4400" spc="-1" strike="noStrike">
                <a:solidFill>
                  <a:srgbClr val="990000"/>
                </a:solidFill>
                <a:latin typeface="IRANSans(FaNum) Light"/>
                <a:cs typeface="B Nazanin"/>
              </a:rPr>
              <a:t>بنام یگانه هستی بخش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3960" y="3638520"/>
            <a:ext cx="10870560" cy="120708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 rtl="1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a-IR" sz="2400" spc="-1" strike="noStrike">
                <a:solidFill>
                  <a:srgbClr val="990000"/>
                </a:solidFill>
                <a:latin typeface="Calibri"/>
                <a:cs typeface="B Nazanin"/>
              </a:rPr>
              <a:t>نام پروژه :‌ </a:t>
            </a:r>
            <a:r>
              <a:rPr b="1" lang="en-US" sz="2400" spc="-1" strike="noStrike">
                <a:solidFill>
                  <a:srgbClr val="990000"/>
                </a:solidFill>
                <a:latin typeface="Calibri"/>
              </a:rPr>
              <a:t>Handy Home</a:t>
            </a:r>
            <a:endParaRPr b="0" lang="en-US" sz="2400" spc="-1" strike="noStrike">
              <a:latin typeface="Arial"/>
            </a:endParaRPr>
          </a:p>
          <a:p>
            <a:pPr algn="ctr" rtl="1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a-IR" sz="2400" spc="-1" strike="noStrike">
                <a:solidFill>
                  <a:srgbClr val="990000"/>
                </a:solidFill>
                <a:latin typeface="Calibri"/>
                <a:cs typeface="B Nazanin"/>
              </a:rPr>
              <a:t>اعضای گروه : علیرضا صالحی ده‌نوری / محمدحسین محمدی راد / علی رضائی لعل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82880" y="-11160"/>
            <a:ext cx="11863800" cy="1340640"/>
          </a:xfrm>
          <a:prstGeom prst="rect">
            <a:avLst/>
          </a:prstGeom>
          <a:blipFill rotWithShape="0">
            <a:blip r:embed="rId2">
              <a:alphaModFix amt="40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8a202"/>
                </a:solidFill>
                <a:latin typeface="XB Zar"/>
              </a:rPr>
              <a:t>Handy Home</a:t>
            </a:r>
            <a:br/>
            <a:r>
              <a:rPr b="1" lang="fa-IR" sz="3600" spc="-1" strike="noStrike">
                <a:solidFill>
                  <a:srgbClr val="e8a202"/>
                </a:solidFill>
                <a:latin typeface="XB Zar"/>
                <a:cs typeface="XB Zar"/>
              </a:rPr>
              <a:t>بستر مدیریت     خانه با بهره گیری   از گوشی  همراه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82880" y="1398600"/>
            <a:ext cx="11886840" cy="5158080"/>
          </a:xfrm>
          <a:prstGeom prst="rect">
            <a:avLst/>
          </a:prstGeom>
          <a:blipFill rotWithShape="0">
            <a:blip r:embed="rId3">
              <a:alphaModFix amt="25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720000" algn="r" rtl="1">
              <a:lnSpc>
                <a:spcPct val="100000"/>
              </a:lnSpc>
            </a:pPr>
            <a:r>
              <a:rPr b="1" lang="fa-IR" sz="3200" spc="-1" strike="noStrike">
                <a:solidFill>
                  <a:srgbClr val="e6e905"/>
                </a:solidFill>
                <a:latin typeface="Arial"/>
              </a:rPr>
              <a:t>سرفصل ها</a:t>
            </a:r>
            <a:endParaRPr b="0" lang="en-US" sz="3200" spc="-1" strike="noStrike">
              <a:latin typeface="Arial"/>
            </a:endParaRPr>
          </a:p>
          <a:p>
            <a:pPr marL="1080000" algn="r" rtl="1">
              <a:lnSpc>
                <a:spcPct val="100000"/>
              </a:lnSpc>
            </a:pPr>
            <a:r>
              <a:rPr b="0" lang="fa-IR" sz="3200" spc="-1" strike="noStrike">
                <a:solidFill>
                  <a:srgbClr val="dddddd"/>
                </a:solidFill>
                <a:latin typeface="Arial"/>
              </a:rPr>
              <a:t>۱</a:t>
            </a:r>
            <a:r>
              <a:rPr b="0" lang="en-US" sz="3200" spc="-1" strike="noStrike">
                <a:solidFill>
                  <a:srgbClr val="dddddd"/>
                </a:solidFill>
                <a:latin typeface="Arial"/>
              </a:rPr>
              <a:t>- تعریف اینترنت اشیاء</a:t>
            </a:r>
            <a:endParaRPr b="0" lang="en-US" sz="3200" spc="-1" strike="noStrike">
              <a:latin typeface="Arial"/>
            </a:endParaRPr>
          </a:p>
          <a:p>
            <a:pPr marL="1080000" algn="r" rtl="1">
              <a:lnSpc>
                <a:spcPct val="100000"/>
              </a:lnSpc>
            </a:pPr>
            <a:r>
              <a:rPr b="0" lang="fa-IR" sz="3200" spc="-1" strike="noStrike">
                <a:solidFill>
                  <a:srgbClr val="dddddd"/>
                </a:solidFill>
                <a:latin typeface="Arial"/>
              </a:rPr>
              <a:t>۲</a:t>
            </a:r>
            <a:r>
              <a:rPr b="0" lang="en-US" sz="3200" spc="-1" strike="noStrike">
                <a:solidFill>
                  <a:srgbClr val="dddddd"/>
                </a:solidFill>
                <a:latin typeface="Arial"/>
              </a:rPr>
              <a:t>- مزیت‌های هوشمند سازی خانگی </a:t>
            </a:r>
            <a:endParaRPr b="0" lang="en-US" sz="3200" spc="-1" strike="noStrike">
              <a:latin typeface="Arial"/>
            </a:endParaRPr>
          </a:p>
          <a:p>
            <a:pPr marL="1080000" algn="r" rtl="1">
              <a:lnSpc>
                <a:spcPct val="100000"/>
              </a:lnSpc>
            </a:pPr>
            <a:r>
              <a:rPr b="0" lang="fa-IR" sz="3200" spc="-1" strike="noStrike">
                <a:solidFill>
                  <a:srgbClr val="dddddd"/>
                </a:solidFill>
                <a:latin typeface="Arial"/>
              </a:rPr>
              <a:t>۳</a:t>
            </a:r>
            <a:r>
              <a:rPr b="0" lang="en-US" sz="3200" spc="-1" strike="noStrike">
                <a:solidFill>
                  <a:srgbClr val="dddddd"/>
                </a:solidFill>
                <a:latin typeface="Arial"/>
              </a:rPr>
              <a:t>- آینده‌ و ظرفیت های این بازار</a:t>
            </a:r>
            <a:endParaRPr b="0" lang="en-US" sz="3200" spc="-1" strike="noStrike">
              <a:latin typeface="Arial"/>
            </a:endParaRPr>
          </a:p>
          <a:p>
            <a:pPr marL="1080000" algn="r" rtl="1">
              <a:lnSpc>
                <a:spcPct val="100000"/>
              </a:lnSpc>
            </a:pPr>
            <a:r>
              <a:rPr b="0" lang="fa-IR" sz="3200" spc="-1" strike="noStrike">
                <a:solidFill>
                  <a:srgbClr val="dddddd"/>
                </a:solidFill>
                <a:latin typeface="Arial"/>
              </a:rPr>
              <a:t>۴</a:t>
            </a:r>
            <a:r>
              <a:rPr b="0" lang="en-US" sz="3200" spc="-1" strike="noStrike">
                <a:solidFill>
                  <a:srgbClr val="dddddd"/>
                </a:solidFill>
                <a:latin typeface="Arial"/>
              </a:rPr>
              <a:t>- ارزیابی بهره مندی از برنامه موبایل بازار</a:t>
            </a:r>
            <a:endParaRPr b="0" lang="en-US" sz="3200" spc="-1" strike="noStrike">
              <a:latin typeface="Arial"/>
            </a:endParaRPr>
          </a:p>
          <a:p>
            <a:pPr marL="1080000" algn="r" rtl="1">
              <a:lnSpc>
                <a:spcPct val="100000"/>
              </a:lnSpc>
            </a:pPr>
            <a:r>
              <a:rPr b="0" lang="fa-IR" sz="3200" spc="-1" strike="noStrike">
                <a:solidFill>
                  <a:srgbClr val="dddddd"/>
                </a:solidFill>
                <a:latin typeface="Arial"/>
              </a:rPr>
              <a:t>۵</a:t>
            </a:r>
            <a:r>
              <a:rPr b="0" lang="en-US" sz="3200" spc="-1" strike="noStrike">
                <a:solidFill>
                  <a:srgbClr val="dddddd"/>
                </a:solidFill>
                <a:latin typeface="Arial"/>
              </a:rPr>
              <a:t>- معرفی و جزئیات برنامه ما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2191760" cy="731160"/>
          </a:xfrm>
          <a:prstGeom prst="rect">
            <a:avLst/>
          </a:prstGeom>
          <a:blipFill rotWithShape="0">
            <a:blip r:embed="rId1">
              <a:alphaModFix amt="6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000" algn="r" rtl="1">
              <a:lnSpc>
                <a:spcPct val="200000"/>
              </a:lnSpc>
            </a:pPr>
            <a:r>
              <a:rPr b="1" lang="fa-IR" sz="3200" spc="-1" strike="noStrike">
                <a:solidFill>
                  <a:srgbClr val="c9211e"/>
                </a:solidFill>
                <a:latin typeface="XB Yas"/>
                <a:cs typeface="XB Yas"/>
              </a:rPr>
              <a:t>۱</a:t>
            </a:r>
            <a:r>
              <a:rPr b="1" lang="en-US" sz="3200" spc="-1" strike="noStrike">
                <a:solidFill>
                  <a:srgbClr val="c9211e"/>
                </a:solidFill>
                <a:latin typeface="XB Yas"/>
                <a:ea typeface="Noto Sans CJK SC"/>
              </a:rPr>
              <a:t>- تعریف اینترنت اشیاء</a:t>
            </a:r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920240" y="1204200"/>
            <a:ext cx="9752760" cy="41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algn="r" rtl="1">
              <a:lnSpc>
                <a:spcPct val="100000"/>
              </a:lnSpc>
              <a:spcBef>
                <a:spcPts val="641"/>
              </a:spcBef>
            </a:pPr>
            <a:r>
              <a:rPr b="0" lang="fa-IR" sz="3200" spc="-1" strike="noStrike">
                <a:solidFill>
                  <a:srgbClr val="ffff38"/>
                </a:solidFill>
                <a:latin typeface="Noto Sans Arabic"/>
                <a:cs typeface="Noto Sans Arabic"/>
              </a:rPr>
              <a:t>۱-۱</a:t>
            </a:r>
            <a:r>
              <a:rPr b="0" lang="en-US" sz="3200" spc="-1" strike="noStrike">
                <a:solidFill>
                  <a:srgbClr val="ffff38"/>
                </a:solidFill>
                <a:latin typeface="Noto Sans Arabic"/>
                <a:ea typeface="Noto Sans CJK SC"/>
              </a:rPr>
              <a:t>- مقدمه</a:t>
            </a:r>
            <a:endParaRPr b="0" lang="en-US" sz="3200" spc="-1" strike="noStrike">
              <a:latin typeface="Arial"/>
            </a:endParaRPr>
          </a:p>
          <a:p>
            <a:pPr marL="360000" algn="r" rtl="1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60000" algn="r" rtl="1">
              <a:lnSpc>
                <a:spcPct val="100000"/>
              </a:lnSpc>
              <a:spcBef>
                <a:spcPts val="641"/>
              </a:spcBef>
            </a:pPr>
            <a:r>
              <a:rPr b="0" lang="fa-IR" sz="3200" spc="-1" strike="noStrike">
                <a:solidFill>
                  <a:srgbClr val="ffff38"/>
                </a:solidFill>
                <a:latin typeface="Noto Sans Arabic"/>
                <a:cs typeface="Noto Sans Arabic"/>
              </a:rPr>
              <a:t>۲-۱</a:t>
            </a:r>
            <a:r>
              <a:rPr b="0" lang="en-US" sz="3200" spc="-1" strike="noStrike">
                <a:solidFill>
                  <a:srgbClr val="ffff38"/>
                </a:solidFill>
                <a:latin typeface="Noto Sans Arabic"/>
                <a:ea typeface="Noto Sans CJK SC"/>
              </a:rPr>
              <a:t>- کاربرد ها</a:t>
            </a:r>
            <a:endParaRPr b="0" lang="en-US" sz="3200" spc="-1" strike="noStrike">
              <a:latin typeface="Arial"/>
            </a:endParaRPr>
          </a:p>
          <a:p>
            <a:pPr marL="720000" indent="-216000" algn="r" rtl="1">
              <a:lnSpc>
                <a:spcPct val="100000"/>
              </a:lnSpc>
              <a:spcBef>
                <a:spcPts val="641"/>
              </a:spcBef>
              <a:buClr>
                <a:srgbClr val="e6e905"/>
              </a:buClr>
              <a:buSzPct val="45000"/>
              <a:buFont typeface="Wingdings" charset="2"/>
              <a:buChar char=""/>
            </a:pPr>
            <a:r>
              <a:rPr b="0" lang="fa-IR" sz="3200" spc="-1" strike="noStrike">
                <a:solidFill>
                  <a:srgbClr val="ffff38"/>
                </a:solidFill>
                <a:latin typeface="Noto Sans Arabic"/>
                <a:cs typeface="Noto Sans Arabic"/>
              </a:rPr>
              <a:t>هوشمند سازی خانه</a:t>
            </a:r>
            <a:endParaRPr b="0" lang="en-US" sz="3200" spc="-1" strike="noStrike">
              <a:latin typeface="Arial"/>
            </a:endParaRPr>
          </a:p>
          <a:p>
            <a:pPr marL="720000" algn="r" rtl="1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38"/>
                </a:solidFill>
                <a:latin typeface="XB Kayhan"/>
                <a:ea typeface="Noto Sans CJK SC"/>
              </a:rPr>
              <a:t>    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2"/>
          <a:srcRect l="20808" t="7790" r="14689" b="3120"/>
          <a:stretch/>
        </p:blipFill>
        <p:spPr>
          <a:xfrm>
            <a:off x="457200" y="1081080"/>
            <a:ext cx="7040520" cy="46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40080" y="731520"/>
            <a:ext cx="10850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 algn="r" rt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38"/>
                </a:solidFill>
                <a:latin typeface="Arial"/>
              </a:rPr>
              <a:t> مصرف انرژی با بازدهی بهتر</a:t>
            </a:r>
            <a:endParaRPr b="0" lang="en-US" sz="3200" spc="-1" strike="noStrike">
              <a:latin typeface="Arial"/>
            </a:endParaRPr>
          </a:p>
          <a:p>
            <a:pPr marL="216000" indent="-215640" algn="r" rt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a-IR" sz="3200" spc="-1" strike="noStrike">
                <a:solidFill>
                  <a:srgbClr val="ffff38"/>
                </a:solidFill>
                <a:latin typeface="Arial"/>
              </a:rPr>
              <a:t>تحلیل داده‌ها و ارائه خدمات بهتر</a:t>
            </a:r>
            <a:endParaRPr b="0" lang="en-US" sz="3200" spc="-1" strike="noStrike">
              <a:latin typeface="Arial"/>
            </a:endParaRPr>
          </a:p>
          <a:p>
            <a:pPr marL="216000" indent="-215640" algn="r" rt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a-IR" sz="3200" spc="-1" strike="noStrike">
                <a:solidFill>
                  <a:srgbClr val="ffff38"/>
                </a:solidFill>
                <a:latin typeface="Arial"/>
              </a:rPr>
              <a:t>مدیریت و نگه داری بهتر</a:t>
            </a:r>
            <a:endParaRPr b="0" lang="en-US" sz="3200" spc="-1" strike="noStrike">
              <a:latin typeface="Arial"/>
            </a:endParaRPr>
          </a:p>
          <a:p>
            <a:pPr marL="216000" indent="-215640" algn="r" rt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a-IR" sz="3200" spc="-1" strike="noStrike">
                <a:solidFill>
                  <a:srgbClr val="ffff38"/>
                </a:solidFill>
                <a:latin typeface="Arial"/>
              </a:rPr>
              <a:t>تجربه کاربری جذاب‌تر</a:t>
            </a:r>
            <a:endParaRPr b="0" lang="en-US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0" y="-360"/>
            <a:ext cx="12221640" cy="715320"/>
          </a:xfrm>
          <a:prstGeom prst="rect">
            <a:avLst/>
          </a:prstGeom>
          <a:blipFill rotWithShape="0">
            <a:blip r:embed="rId1">
              <a:alphaModFix amt="9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60000" algn="r" rtl="1">
              <a:lnSpc>
                <a:spcPct val="100000"/>
              </a:lnSpc>
            </a:pPr>
            <a:r>
              <a:rPr b="1" lang="fa-IR" sz="3200" spc="-1" strike="noStrike">
                <a:solidFill>
                  <a:srgbClr val="c9211e"/>
                </a:solidFill>
                <a:latin typeface="XB Yas"/>
                <a:cs typeface="XB Yas"/>
              </a:rPr>
              <a:t>۲</a:t>
            </a:r>
            <a:r>
              <a:rPr b="1" lang="en-US" sz="3200" spc="-1" strike="noStrike">
                <a:solidFill>
                  <a:srgbClr val="c9211e"/>
                </a:solidFill>
                <a:latin typeface="XB Yas"/>
              </a:rPr>
              <a:t>	</a:t>
            </a:r>
            <a:r>
              <a:rPr b="1" lang="en-US" sz="3200" spc="-1" strike="noStrike">
                <a:solidFill>
                  <a:srgbClr val="c9211e"/>
                </a:solidFill>
                <a:latin typeface="XB Yas"/>
              </a:rPr>
              <a:t>- مزیت‌های هوشمند سازی خانگی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Content Placeholder 7" descr=""/>
          <p:cNvPicPr/>
          <p:nvPr/>
        </p:nvPicPr>
        <p:blipFill>
          <a:blip r:embed="rId2"/>
          <a:stretch/>
        </p:blipFill>
        <p:spPr>
          <a:xfrm>
            <a:off x="548640" y="2788920"/>
            <a:ext cx="6583320" cy="370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40080" y="1005840"/>
            <a:ext cx="1106388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 algn="r" rtl="1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/>
              <a:buChar char=""/>
            </a:pPr>
            <a:r>
              <a:rPr b="0" lang="fa-IR" sz="3200" spc="-1" strike="noStrike">
                <a:solidFill>
                  <a:srgbClr val="000000"/>
                </a:solidFill>
                <a:latin typeface="Noto Sans Arabic"/>
                <a:cs typeface="Noto Sans Arabic"/>
              </a:rPr>
              <a:t>پیشبینی می‌شود این بازار تا سال </a:t>
            </a:r>
            <a:r>
              <a:rPr b="0" lang="fa-IR" sz="3200" spc="-1" strike="noStrike">
                <a:solidFill>
                  <a:srgbClr val="000000"/>
                </a:solidFill>
                <a:latin typeface="Noto Sans Arabic"/>
                <a:cs typeface="Noto Sans Arabic"/>
              </a:rPr>
              <a:t>۲۰۲۶</a:t>
            </a:r>
            <a:r>
              <a:rPr b="0" lang="en-US" sz="3200" spc="-1" strike="noStrike">
                <a:solidFill>
                  <a:srgbClr val="000000"/>
                </a:solidFill>
                <a:latin typeface="Noto Sans Arabic"/>
              </a:rPr>
              <a:t> سالانه </a:t>
            </a:r>
            <a:r>
              <a:rPr b="0" lang="en-US" sz="3200" spc="-1" strike="noStrike">
                <a:solidFill>
                  <a:srgbClr val="000000"/>
                </a:solidFill>
                <a:latin typeface="Noto Sans Arabic"/>
              </a:rPr>
              <a:t>25.68</a:t>
            </a:r>
            <a:r>
              <a:rPr b="0" lang="en-US" sz="3200" spc="-1" strike="noStrike">
                <a:solidFill>
                  <a:srgbClr val="000000"/>
                </a:solidFill>
                <a:latin typeface="Noto Sans Arabic"/>
              </a:rPr>
              <a:t> درصد رشد داشته باشد.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0"/>
            <a:ext cx="12191760" cy="731160"/>
          </a:xfrm>
          <a:prstGeom prst="rect">
            <a:avLst/>
          </a:prstGeom>
          <a:blipFill rotWithShape="0">
            <a:blip r:embed="rId1">
              <a:alphaModFix amt="9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60000" algn="r" rtl="1">
              <a:lnSpc>
                <a:spcPct val="100000"/>
              </a:lnSpc>
            </a:pPr>
            <a:r>
              <a:rPr b="1" lang="fa-IR" sz="3200" spc="-1" strike="noStrike">
                <a:solidFill>
                  <a:srgbClr val="c9211e"/>
                </a:solidFill>
                <a:latin typeface="XB Yas"/>
                <a:cs typeface="XB Yas"/>
              </a:rPr>
              <a:t>۳</a:t>
            </a:r>
            <a:r>
              <a:rPr b="1" lang="en-US" sz="3200" spc="-1" strike="noStrike">
                <a:solidFill>
                  <a:srgbClr val="c9211e"/>
                </a:solidFill>
                <a:latin typeface="XB Yas"/>
              </a:rPr>
              <a:t>	</a:t>
            </a:r>
            <a:r>
              <a:rPr b="1" lang="en-US" sz="3200" spc="-1" strike="noStrike">
                <a:solidFill>
                  <a:srgbClr val="c9211e"/>
                </a:solidFill>
                <a:latin typeface="XB Yas"/>
              </a:rPr>
              <a:t>- آینده و ظرفیت بازار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88240" y="1737360"/>
            <a:ext cx="7732440" cy="459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40080" y="1005840"/>
            <a:ext cx="1106388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 algn="r" rtl="1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/>
              <a:buChar char=""/>
            </a:pPr>
            <a:r>
              <a:rPr b="0" lang="fa-IR" sz="3200" spc="-1" strike="noStrike">
                <a:solidFill>
                  <a:srgbClr val="000000"/>
                </a:solidFill>
                <a:latin typeface="XB Kayhan"/>
              </a:rPr>
              <a:t>میانگین استفاده روزانه از موبایل در سال </a:t>
            </a:r>
            <a:r>
              <a:rPr b="0" lang="fa-IR" sz="3200" spc="-1" strike="noStrike">
                <a:solidFill>
                  <a:srgbClr val="000000"/>
                </a:solidFill>
                <a:latin typeface="XB Kayhan"/>
              </a:rPr>
              <a:t>۲۰۲۱</a:t>
            </a:r>
            <a:r>
              <a:rPr b="0" lang="fa-IR" sz="3200" spc="-1" strike="noStrike">
                <a:solidFill>
                  <a:srgbClr val="000000"/>
                </a:solidFill>
                <a:latin typeface="XB Kayhan"/>
              </a:rPr>
              <a:t>، </a:t>
            </a:r>
            <a:r>
              <a:rPr b="0" lang="fa-IR" sz="3200" spc="-1" strike="noStrike">
                <a:solidFill>
                  <a:srgbClr val="000000"/>
                </a:solidFill>
                <a:latin typeface="XB Kayhan"/>
              </a:rPr>
              <a:t>۴</a:t>
            </a:r>
            <a:r>
              <a:rPr b="0" lang="en-US" sz="3200" spc="-1" strike="noStrike">
                <a:solidFill>
                  <a:srgbClr val="000000"/>
                </a:solidFill>
                <a:latin typeface="XB Kayhan"/>
              </a:rPr>
              <a:t> ساعت و </a:t>
            </a:r>
            <a:r>
              <a:rPr b="0" lang="fa-IR" sz="3200" spc="-1" strike="noStrike">
                <a:solidFill>
                  <a:srgbClr val="000000"/>
                </a:solidFill>
                <a:latin typeface="XB Kayhan"/>
              </a:rPr>
              <a:t>۱۶</a:t>
            </a:r>
            <a:r>
              <a:rPr b="0" lang="en-US" sz="3200" spc="-1" strike="noStrike">
                <a:solidFill>
                  <a:srgbClr val="000000"/>
                </a:solidFill>
                <a:latin typeface="XB Kayhan"/>
              </a:rPr>
              <a:t> دقیقه</a:t>
            </a:r>
            <a:r>
              <a:rPr b="0" lang="en-US" sz="3200" spc="-1" strike="noStrike">
                <a:solidFill>
                  <a:srgbClr val="000000"/>
                </a:solidFill>
                <a:latin typeface="Noto Sans Arabic"/>
              </a:rPr>
              <a:t> می‌باشد. همچنین گوشی های موبایل یکی از در دسترس ترین ابزار های برنامه پذیر می‌باشند.</a:t>
            </a:r>
            <a:endParaRPr b="0" lang="en-US" sz="3200" spc="-1" strike="noStrike">
              <a:latin typeface="Arial"/>
            </a:endParaRPr>
          </a:p>
          <a:p>
            <a:pPr marL="343080" indent="-342360" algn="r" rtl="1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/>
              <a:buChar char=""/>
            </a:pPr>
            <a:r>
              <a:rPr b="0" lang="fa-IR" sz="3200" spc="-1" strike="noStrike">
                <a:solidFill>
                  <a:srgbClr val="000000"/>
                </a:solidFill>
                <a:latin typeface="Noto Sans Arabic"/>
                <a:cs typeface="Noto Sans Arabic"/>
              </a:rPr>
              <a:t>دارای ابزارهای ارتباطی لازم برای اتصال به شبکه خانگی.</a:t>
            </a:r>
            <a:endParaRPr b="0" lang="en-US" sz="3200" spc="-1" strike="noStrike">
              <a:latin typeface="Arial"/>
            </a:endParaRPr>
          </a:p>
          <a:p>
            <a:pPr marL="343080" indent="-342360" algn="r" rtl="1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/>
              <a:buChar char=""/>
            </a:pPr>
            <a:r>
              <a:rPr b="0" lang="fa-IR" sz="3200" spc="-1" strike="noStrike">
                <a:solidFill>
                  <a:srgbClr val="000000"/>
                </a:solidFill>
                <a:latin typeface="Noto Sans Arabic"/>
                <a:cs typeface="Noto Sans Arabic"/>
              </a:rPr>
              <a:t>ابزار ها و امکانات بسیار مناسب برای توسعه برنامه کاربر پسند.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0" y="0"/>
            <a:ext cx="12191760" cy="731160"/>
          </a:xfrm>
          <a:prstGeom prst="rect">
            <a:avLst/>
          </a:prstGeom>
          <a:blipFill rotWithShape="0">
            <a:blip r:embed="rId1">
              <a:alphaModFix amt="9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60000" algn="r" rtl="1">
              <a:lnSpc>
                <a:spcPct val="100000"/>
              </a:lnSpc>
            </a:pPr>
            <a:r>
              <a:rPr b="1" lang="fa-IR" sz="3200" spc="-1" strike="noStrike">
                <a:solidFill>
                  <a:srgbClr val="c9211e"/>
                </a:solidFill>
                <a:latin typeface="XB Yas"/>
                <a:cs typeface="XB Yas"/>
              </a:rPr>
              <a:t>۴</a:t>
            </a:r>
            <a:r>
              <a:rPr b="1" lang="en-US" sz="3200" spc="-1" strike="noStrike">
                <a:solidFill>
                  <a:srgbClr val="c9211e"/>
                </a:solidFill>
                <a:latin typeface="XB Yas"/>
              </a:rPr>
              <a:t>	</a:t>
            </a:r>
            <a:r>
              <a:rPr b="1" lang="en-US" sz="3200" spc="-1" strike="noStrike">
                <a:solidFill>
                  <a:srgbClr val="c9211e"/>
                </a:solidFill>
                <a:latin typeface="XB Yas"/>
              </a:rPr>
              <a:t>- ارزیابی بهره مندی از برنامه موبایل بازار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40080" y="1005840"/>
            <a:ext cx="1106388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0"/>
            <a:ext cx="12191760" cy="731160"/>
          </a:xfrm>
          <a:prstGeom prst="rect">
            <a:avLst/>
          </a:prstGeom>
          <a:blipFill rotWithShape="0">
            <a:blip r:embed="rId1">
              <a:alphaModFix amt="9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60000" algn="r" rtl="1">
              <a:lnSpc>
                <a:spcPct val="100000"/>
              </a:lnSpc>
            </a:pPr>
            <a:r>
              <a:rPr b="1" lang="fa-IR" sz="3200" spc="-1" strike="noStrike">
                <a:solidFill>
                  <a:srgbClr val="c9211e"/>
                </a:solidFill>
                <a:latin typeface="XB Yas"/>
                <a:cs typeface="XB Yas"/>
              </a:rPr>
              <a:t>۵</a:t>
            </a:r>
            <a:r>
              <a:rPr b="1" lang="en-US" sz="3200" spc="-1" strike="noStrike">
                <a:solidFill>
                  <a:srgbClr val="c9211e"/>
                </a:solidFill>
                <a:latin typeface="XB Yas"/>
              </a:rPr>
              <a:t>- معرفی و جزئیات برنامه ما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640080" y="2377440"/>
            <a:ext cx="7673400" cy="374904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640080" y="1005840"/>
            <a:ext cx="1106388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 algn="r" rtl="1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Symbol"/>
              <a:buChar char=""/>
            </a:pPr>
            <a:r>
              <a:rPr b="0" lang="fa-IR" sz="3200" spc="-1" strike="noStrike">
                <a:solidFill>
                  <a:srgbClr val="000000"/>
                </a:solidFill>
                <a:latin typeface="XB Kayhan"/>
              </a:rPr>
              <a:t>مزیت رقابتی برنامه ما فراهم کردن بستری رایگان برای استفاده عموم میباشد که پرداخت های درون برنامه را پشتیبانی میکند.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40080" y="1005840"/>
            <a:ext cx="1106388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3366ff"/>
                </a:solidFill>
                <a:uFillTx/>
                <a:latin typeface="Calibri"/>
                <a:hlinkClick r:id="rId1"/>
              </a:rPr>
              <a:t>https://www.iot-now.com/2020/05/20/102937-global-iot-market-to-grow-to-1-5trn-annual-revenue-by-2030/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3366ff"/>
                </a:solidFill>
                <a:uFillTx/>
                <a:latin typeface="Calibri"/>
                <a:hlinkClick r:id="rId2"/>
              </a:rPr>
              <a:t>https://www.emarketer.com/content/us-time-spent-with-mobile-2021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3366ff"/>
                </a:solidFill>
                <a:uFillTx/>
                <a:latin typeface="Calibri"/>
                <a:hlinkClick r:id="rId3"/>
              </a:rPr>
              <a:t>https://www.prnewswire.com/news-releases/internet-of-things-iot-market-worth-1319-08-billion-globally-by-2026-at-25-68-cagr-verified-market-research-301092982.html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3366ff"/>
                </a:solidFill>
                <a:uFillTx/>
                <a:latin typeface="Calibri"/>
                <a:hlinkClick r:id="rId4"/>
              </a:rPr>
              <a:t>https://www.itransition.com/blog/iot-history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0" y="0"/>
            <a:ext cx="12191760" cy="731160"/>
          </a:xfrm>
          <a:prstGeom prst="rect">
            <a:avLst/>
          </a:prstGeom>
          <a:blipFill rotWithShape="0">
            <a:blip r:embed="rId5">
              <a:alphaModFix amt="9000"/>
            </a:blip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60000" algn="r" rtl="1">
              <a:lnSpc>
                <a:spcPct val="100000"/>
              </a:lnSpc>
            </a:pPr>
            <a:r>
              <a:rPr b="1" lang="fa-IR" sz="3200" spc="-1" strike="noStrike">
                <a:solidFill>
                  <a:srgbClr val="c9211e"/>
                </a:solidFill>
                <a:latin typeface="XB Yas"/>
                <a:cs typeface="XB Yas"/>
              </a:rPr>
              <a:t>منابع</a:t>
            </a:r>
            <a:r>
              <a:rPr b="1" lang="en-US" sz="3200" spc="-1" strike="noStrike">
                <a:solidFill>
                  <a:srgbClr val="000000"/>
                </a:solidFill>
                <a:latin typeface="XB Ya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74320" y="274320"/>
            <a:ext cx="11429640" cy="61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fa-IR" sz="4400" spc="-1" strike="noStrike">
                <a:solidFill>
                  <a:srgbClr val="ffd428"/>
                </a:solidFill>
                <a:latin typeface="Calibri"/>
              </a:rPr>
              <a:t>با سپاس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cc0000"/>
      </a:lt2>
      <a:accent1>
        <a:srgbClr val="ff9933"/>
      </a:accent1>
      <a:accent2>
        <a:srgbClr val="009900"/>
      </a:accent2>
      <a:accent3>
        <a:srgbClr val="00b0f0"/>
      </a:accent3>
      <a:accent4>
        <a:srgbClr val="404040"/>
      </a:accent4>
      <a:accent5>
        <a:srgbClr val="ffff00"/>
      </a:accent5>
      <a:accent6>
        <a:srgbClr val="008a00"/>
      </a:accent6>
      <a:hlink>
        <a:srgbClr val="3366ff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cc0000"/>
      </a:lt2>
      <a:accent1>
        <a:srgbClr val="ff9933"/>
      </a:accent1>
      <a:accent2>
        <a:srgbClr val="009900"/>
      </a:accent2>
      <a:accent3>
        <a:srgbClr val="00b0f0"/>
      </a:accent3>
      <a:accent4>
        <a:srgbClr val="404040"/>
      </a:accent4>
      <a:accent5>
        <a:srgbClr val="ffff00"/>
      </a:accent5>
      <a:accent6>
        <a:srgbClr val="008a00"/>
      </a:accent6>
      <a:hlink>
        <a:srgbClr val="3366ff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cc0000"/>
      </a:lt2>
      <a:accent1>
        <a:srgbClr val="ff9933"/>
      </a:accent1>
      <a:accent2>
        <a:srgbClr val="009900"/>
      </a:accent2>
      <a:accent3>
        <a:srgbClr val="00b0f0"/>
      </a:accent3>
      <a:accent4>
        <a:srgbClr val="404040"/>
      </a:accent4>
      <a:accent5>
        <a:srgbClr val="ffff00"/>
      </a:accent5>
      <a:accent6>
        <a:srgbClr val="008a00"/>
      </a:accent6>
      <a:hlink>
        <a:srgbClr val="3366ff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107</TotalTime>
  <Application>LibreOffice/6.4.7.2$Linux_X86_64 LibreOffice_project/40$Build-2</Application>
  <Words>32</Words>
  <Paragraphs>6</Paragraphs>
  <Company>MRT www.Win2Farsi.com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2021-10-16T10:53:01Z</dcterms:created>
  <dc:creator>Q!</dc:creator>
  <dc:description/>
  <dc:language>en-US</dc:language>
  <cp:lastModifiedBy/>
  <dcterms:modified xsi:type="dcterms:W3CDTF">2021-10-18T14:36:06Z</dcterms:modified>
  <cp:revision>15</cp:revision>
  <dc:subject/>
  <dc:title>بنام یگانه هستی بخش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MRT www.Win2Farsi.com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