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1" r:id="rId3"/>
    <p:sldId id="284" r:id="rId4"/>
    <p:sldId id="286" r:id="rId5"/>
    <p:sldId id="28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855" y="591185"/>
            <a:ext cx="3906520" cy="875665"/>
          </a:xfrm>
        </p:spPr>
        <p:txBody>
          <a:bodyPr>
            <a:normAutofit fontScale="90000"/>
          </a:bodyPr>
          <a:p>
            <a:pPr algn="ctr"/>
            <a:r>
              <a:rPr lang="en-IN" altLang="en-US" u="sng"/>
              <a:t>Features in Layers</a:t>
            </a:r>
            <a:endParaRPr lang="en-IN" altLang="en-US" u="sng"/>
          </a:p>
        </p:txBody>
      </p:sp>
      <p:sp>
        <p:nvSpPr>
          <p:cNvPr id="6" name="Content Placeholder 5"/>
          <p:cNvSpPr/>
          <p:nvPr>
            <p:ph sz="half" idx="1"/>
          </p:nvPr>
        </p:nvSpPr>
        <p:spPr>
          <a:xfrm>
            <a:off x="939800" y="5130165"/>
            <a:ext cx="2458720" cy="1061085"/>
          </a:xfrm>
        </p:spPr>
        <p:txBody>
          <a:bodyPr/>
          <a:p>
            <a:pPr algn="ctr"/>
            <a:r>
              <a:rPr lang="en-IN" altLang="en-US"/>
              <a:t>1: Decreasing</a:t>
            </a:r>
            <a:endParaRPr lang="en-IN" altLang="en-US"/>
          </a:p>
          <a:p>
            <a:pPr algn="ctr"/>
            <a:r>
              <a:rPr lang="en-IN" altLang="en-US"/>
              <a:t>2: Increasing</a:t>
            </a:r>
            <a:endParaRPr lang="en-IN" altLang="en-US"/>
          </a:p>
        </p:txBody>
      </p:sp>
      <p:pic>
        <p:nvPicPr>
          <p:cNvPr id="7" name="Content Placeholder 1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265" y="1579880"/>
            <a:ext cx="3419475" cy="3365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itle 4"/>
          <p:cNvSpPr>
            <a:spLocks noGrp="1"/>
          </p:cNvSpPr>
          <p:nvPr/>
        </p:nvSpPr>
        <p:spPr>
          <a:xfrm>
            <a:off x="4131945" y="591185"/>
            <a:ext cx="4166870" cy="874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altLang="en-US" u="sng"/>
              <a:t>How to increase</a:t>
            </a:r>
            <a:endParaRPr lang="en-IN" altLang="en-US" u="sng"/>
          </a:p>
        </p:txBody>
      </p:sp>
      <p:sp>
        <p:nvSpPr>
          <p:cNvPr id="9" name="Content Placeholder 5"/>
          <p:cNvSpPr/>
          <p:nvPr/>
        </p:nvSpPr>
        <p:spPr>
          <a:xfrm>
            <a:off x="4677410" y="5130165"/>
            <a:ext cx="3075305" cy="1031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altLang="en-US">
                <a:sym typeface="+mn-ea"/>
              </a:rPr>
              <a:t>1: 10 25 50 100</a:t>
            </a:r>
            <a:endParaRPr lang="en-IN" altLang="en-US"/>
          </a:p>
          <a:p>
            <a:pPr algn="ctr"/>
            <a:r>
              <a:rPr lang="en-IN" altLang="en-US">
                <a:sym typeface="+mn-ea"/>
              </a:rPr>
              <a:t>2: 16 32 64 128 </a:t>
            </a:r>
            <a:endParaRPr lang="en-IN" altLang="en-US"/>
          </a:p>
        </p:txBody>
      </p:sp>
      <p:pic>
        <p:nvPicPr>
          <p:cNvPr id="102" name="Content Placeholder 10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46270" y="1641475"/>
            <a:ext cx="3294380" cy="3241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4"/>
          <p:cNvSpPr>
            <a:spLocks noGrp="1"/>
          </p:cNvSpPr>
          <p:nvPr/>
        </p:nvSpPr>
        <p:spPr>
          <a:xfrm>
            <a:off x="8216265" y="456565"/>
            <a:ext cx="3409315" cy="87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altLang="en-US" u="sng"/>
              <a:t>Padding</a:t>
            </a:r>
            <a:endParaRPr lang="en-IN" altLang="en-US" u="sn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180" y="1757680"/>
            <a:ext cx="3094990" cy="8407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505" y="3021965"/>
            <a:ext cx="2870835" cy="783590"/>
          </a:xfrm>
          <a:prstGeom prst="rect">
            <a:avLst/>
          </a:prstGeom>
        </p:spPr>
      </p:pic>
      <p:sp>
        <p:nvSpPr>
          <p:cNvPr id="10" name="Content Placeholder 5"/>
          <p:cNvSpPr/>
          <p:nvPr/>
        </p:nvSpPr>
        <p:spPr>
          <a:xfrm>
            <a:off x="8823960" y="5275580"/>
            <a:ext cx="2193925" cy="10166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altLang="en-US"/>
              <a:t>1: Without</a:t>
            </a:r>
            <a:endParaRPr lang="en-IN" altLang="en-US"/>
          </a:p>
          <a:p>
            <a:pPr algn="ctr"/>
            <a:r>
              <a:rPr lang="en-IN" altLang="en-US"/>
              <a:t>2: With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19125" y="4812665"/>
            <a:ext cx="35001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4 Conv2D Layers (16, 32, 64, 128)</a:t>
            </a:r>
            <a:endParaRPr lang="en-IN" altLang="en-US"/>
          </a:p>
          <a:p>
            <a:r>
              <a:rPr lang="en-IN" altLang="en-US"/>
              <a:t>2 Dense Layers (128, 5)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364490" y="218440"/>
            <a:ext cx="2961005" cy="3879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619125" y="5643880"/>
            <a:ext cx="34994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[</a:t>
            </a:r>
            <a:r>
              <a:rPr lang="en-IN" altLang="en-US"/>
              <a:t>Test Loss: </a:t>
            </a:r>
            <a:r>
              <a:rPr lang="en-US"/>
              <a:t>0.07003779709339142, </a:t>
            </a:r>
            <a:r>
              <a:rPr lang="en-IN" altLang="en-US"/>
              <a:t>Test Acc: </a:t>
            </a:r>
            <a:r>
              <a:rPr lang="en-US"/>
              <a:t>0.9911894202232361]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335" y="365125"/>
            <a:ext cx="2190750" cy="1162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335" y="1638935"/>
            <a:ext cx="4413250" cy="1779270"/>
          </a:xfrm>
          <a:prstGeom prst="rect">
            <a:avLst/>
          </a:prstGeom>
        </p:spPr>
      </p:pic>
      <p:pic>
        <p:nvPicPr>
          <p:cNvPr id="102" name="Content Placeholder 101"/>
          <p:cNvPicPr>
            <a:picLocks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8208645" y="365125"/>
            <a:ext cx="3769360" cy="3708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8477885" y="4328160"/>
            <a:ext cx="35001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4 Conv2D Layers (16, 32, 64, 128)</a:t>
            </a:r>
            <a:endParaRPr lang="en-IN" altLang="en-US"/>
          </a:p>
          <a:p>
            <a:r>
              <a:rPr lang="en-IN" altLang="en-US"/>
              <a:t>1 Dropout(0.5) after 4th layer</a:t>
            </a:r>
            <a:endParaRPr lang="en-IN" altLang="en-US"/>
          </a:p>
          <a:p>
            <a:r>
              <a:rPr lang="en-IN" altLang="en-US"/>
              <a:t>2 Dense Layers (128, 5)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209280" y="5436235"/>
            <a:ext cx="34505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[</a:t>
            </a:r>
            <a:r>
              <a:rPr lang="en-IN" altLang="en-US"/>
              <a:t>Test Loss: </a:t>
            </a:r>
            <a:r>
              <a:rPr lang="en-US"/>
              <a:t>0.09562737494707108, </a:t>
            </a:r>
            <a:r>
              <a:rPr lang="en-IN" altLang="en-US"/>
              <a:t>Test Acc: </a:t>
            </a:r>
            <a:r>
              <a:rPr lang="en-US"/>
              <a:t>0.9870778322219849]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3" name="Content Placeholder 10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8625" y="354965"/>
            <a:ext cx="3502025" cy="34029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428625" y="4180840"/>
            <a:ext cx="35318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>
                <a:sym typeface="+mn-ea"/>
              </a:rPr>
              <a:t>4 Conv2D Layers (16, 32, 64, 128)</a:t>
            </a:r>
            <a:endParaRPr lang="en-IN" altLang="en-US"/>
          </a:p>
          <a:p>
            <a:r>
              <a:rPr lang="en-IN" altLang="en-US">
                <a:sym typeface="+mn-ea"/>
              </a:rPr>
              <a:t>4 Dropout(0.5) after all 4 layers</a:t>
            </a:r>
            <a:endParaRPr lang="en-IN" altLang="en-US"/>
          </a:p>
          <a:p>
            <a:r>
              <a:rPr lang="en-IN" altLang="en-US">
                <a:sym typeface="+mn-ea"/>
              </a:rPr>
              <a:t>2 Dense Layers (128, 5)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31495" y="5407025"/>
            <a:ext cx="33261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[</a:t>
            </a:r>
            <a:r>
              <a:rPr lang="en-IN" altLang="en-US"/>
              <a:t>Test Loss: </a:t>
            </a:r>
            <a:r>
              <a:rPr lang="en-US"/>
              <a:t>0.06649414449930191, </a:t>
            </a:r>
            <a:r>
              <a:rPr lang="en-IN" altLang="en-US"/>
              <a:t>Test Acc: </a:t>
            </a:r>
            <a:r>
              <a:rPr lang="en-US"/>
              <a:t>0.9759177565574646]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516120" y="4180840"/>
            <a:ext cx="35318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>
                <a:sym typeface="+mn-ea"/>
              </a:rPr>
              <a:t>4 Conv2D Layers (16, 32, 64, 128)</a:t>
            </a:r>
            <a:endParaRPr lang="en-IN" altLang="en-US"/>
          </a:p>
          <a:p>
            <a:r>
              <a:rPr lang="en-IN" altLang="en-US">
                <a:sym typeface="+mn-ea"/>
              </a:rPr>
              <a:t>4 Dropout(0.1) after all 4 layers</a:t>
            </a:r>
            <a:endParaRPr lang="en-IN" altLang="en-US"/>
          </a:p>
          <a:p>
            <a:r>
              <a:rPr lang="en-IN" altLang="en-US">
                <a:sym typeface="+mn-ea"/>
              </a:rPr>
              <a:t>2 Dense Layers (128, 5)</a:t>
            </a:r>
            <a:endParaRPr lang="en-US"/>
          </a:p>
        </p:txBody>
      </p:sp>
      <p:pic>
        <p:nvPicPr>
          <p:cNvPr id="104" name="Content Placeholder 1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120" y="532130"/>
            <a:ext cx="3098800" cy="30486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4307205" y="5319395"/>
            <a:ext cx="39497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[</a:t>
            </a:r>
            <a:r>
              <a:rPr lang="en-IN" altLang="en-US"/>
              <a:t>Test Loss: </a:t>
            </a:r>
            <a:r>
              <a:rPr lang="en-US"/>
              <a:t>0.08015342801809311, </a:t>
            </a:r>
            <a:endParaRPr lang="en-US"/>
          </a:p>
          <a:p>
            <a:r>
              <a:rPr lang="en-IN" altLang="en-US"/>
              <a:t>Test Acc: </a:t>
            </a:r>
            <a:r>
              <a:rPr lang="en-US"/>
              <a:t>0.9885462522506714]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256905" y="4180840"/>
            <a:ext cx="35318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>
                <a:sym typeface="+mn-ea"/>
              </a:rPr>
              <a:t>4 Conv2D Layers (16, 32, 64, 128)</a:t>
            </a:r>
            <a:endParaRPr lang="en-IN" altLang="en-US"/>
          </a:p>
          <a:p>
            <a:r>
              <a:rPr lang="en-IN" altLang="en-US">
                <a:sym typeface="+mn-ea"/>
              </a:rPr>
              <a:t>4 Dropout(0.05) after all 4 layers</a:t>
            </a:r>
            <a:endParaRPr lang="en-IN" altLang="en-US"/>
          </a:p>
          <a:p>
            <a:r>
              <a:rPr lang="en-IN" altLang="en-US">
                <a:sym typeface="+mn-ea"/>
              </a:rPr>
              <a:t>2 Dense Layers (128, 5)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256905" y="5319395"/>
            <a:ext cx="35312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[</a:t>
            </a:r>
            <a:r>
              <a:rPr lang="en-IN" altLang="en-US"/>
              <a:t>Test Loss: </a:t>
            </a:r>
            <a:r>
              <a:rPr lang="en-US"/>
              <a:t>0.0889609307050705, </a:t>
            </a:r>
            <a:r>
              <a:rPr lang="en-IN" altLang="en-US"/>
              <a:t>Test Acc: </a:t>
            </a:r>
            <a:r>
              <a:rPr lang="en-US"/>
              <a:t>0.9</a:t>
            </a:r>
            <a:r>
              <a:rPr lang="en-IN" altLang="en-US"/>
              <a:t>91</a:t>
            </a:r>
            <a:r>
              <a:rPr lang="en-US"/>
              <a:t>1483283042908]</a:t>
            </a:r>
            <a:endParaRPr lang="en-US"/>
          </a:p>
        </p:txBody>
      </p:sp>
      <p:pic>
        <p:nvPicPr>
          <p:cNvPr id="105" name="Content Placeholder 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00" y="531495"/>
            <a:ext cx="3098165" cy="30492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5" name="Content Placeholder 10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4815" y="325755"/>
            <a:ext cx="3877310" cy="38150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075" y="430530"/>
            <a:ext cx="3115945" cy="16122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675" y="2265045"/>
            <a:ext cx="5488305" cy="22529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/>
        </p:nvSpPr>
        <p:spPr>
          <a:xfrm>
            <a:off x="546735" y="4361815"/>
            <a:ext cx="8354695" cy="21075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u="sng">
                <a:sym typeface="+mn-ea"/>
              </a:rPr>
              <a:t>Next Plan of Action:</a:t>
            </a:r>
            <a:endParaRPr lang="en-IN" altLang="en-US" u="sng"/>
          </a:p>
          <a:p>
            <a:r>
              <a:rPr lang="en-IN" altLang="en-US"/>
              <a:t>Try sampling the dataset</a:t>
            </a:r>
            <a:endParaRPr lang="en-IN" altLang="en-US"/>
          </a:p>
          <a:p>
            <a:r>
              <a:rPr lang="en-IN" altLang="en-US"/>
              <a:t>Try different optimizers and activation functions available.</a:t>
            </a:r>
            <a:endParaRPr lang="en-IN" altLang="en-US"/>
          </a:p>
          <a:p>
            <a:r>
              <a:rPr lang="en-IN" altLang="en-US"/>
              <a:t>Try to minimize the model size.</a:t>
            </a:r>
            <a:endParaRPr lang="en-IN" altLang="en-US"/>
          </a:p>
          <a:p>
            <a:r>
              <a:rPr lang="en-IN" altLang="en-US"/>
              <a:t>Try to infer more from the confusion matrix.</a:t>
            </a:r>
            <a:endParaRPr lang="en-I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680" y="430530"/>
            <a:ext cx="3039110" cy="16122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1012</Words>
  <Application>WPS Presentation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Features in Layers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Arlagadda</dc:creator>
  <cp:lastModifiedBy>605246</cp:lastModifiedBy>
  <cp:revision>24</cp:revision>
  <dcterms:created xsi:type="dcterms:W3CDTF">2022-06-07T08:35:00Z</dcterms:created>
  <dcterms:modified xsi:type="dcterms:W3CDTF">2022-06-13T04:14:26Z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765C62C91B81432C8435951DDDCC5FCA</vt:lpwstr>
  </property>
  <property fmtid="{D5CDD505-2E9C-101B-9397-08002B2CF9AE}" pid="3" name="KSOProductBuildVer">
    <vt:lpwstr>1033-11.2.0.11156</vt:lpwstr>
  </property>
</Properties>
</file>