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2" r:id="rId5"/>
    <p:sldId id="274" r:id="rId6"/>
    <p:sldId id="271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182" y="133985"/>
            <a:ext cx="11510683" cy="803835"/>
          </a:xfrm>
        </p:spPr>
        <p:txBody>
          <a:bodyPr>
            <a:normAutofit fontScale="90000"/>
          </a:bodyPr>
          <a:lstStyle/>
          <a:p>
            <a:r>
              <a:rPr lang="en-IN" sz="4800" b="1" u="sng" dirty="0"/>
              <a:t>UI Design Image to GUI Skeleton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95" y="1657350"/>
            <a:ext cx="7186930" cy="5012690"/>
          </a:xfrm>
        </p:spPr>
        <p:txBody>
          <a:bodyPr>
            <a:normAutofit fontScale="90000" lnSpcReduction="10000"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lang="en-IN" b="1" dirty="0"/>
              <a:t>Problem:</a:t>
            </a:r>
            <a:endParaRPr lang="en-IN" b="1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Translating a UI design image into a GUI skeleton. </a:t>
            </a:r>
            <a:endParaRPr lang="en-IN" dirty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To obtain GUI skeleton from a UI design image, developers have to visually understand UI elements and their spatial layout in the image.</a:t>
            </a:r>
            <a:endParaRPr lang="en-IN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Translate this understanding into proper use of GUI components and their compositions.</a:t>
            </a:r>
            <a:endParaRPr lang="en-IN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lang="en-IN" b="1" dirty="0"/>
              <a:t>Challenges:</a:t>
            </a:r>
            <a:endParaRPr lang="en-IN" b="1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Diversity of UI designs and the complexity of GUI skeletons to generate.</a:t>
            </a:r>
            <a:endParaRPr lang="en-IN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Existing tools are rigid as they depend on heuristically-designed visual understanding and GUI generation rules.</a:t>
            </a:r>
            <a:endParaRPr lang="en-IN" dirty="0"/>
          </a:p>
        </p:txBody>
      </p:sp>
      <p:sp>
        <p:nvSpPr>
          <p:cNvPr id="4" name="AutoShape 2" descr="Differences between undersampling and oversampling | Download Scientific 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340360" y="937895"/>
            <a:ext cx="11510645" cy="57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u="sng" dirty="0"/>
              <a:t>Neural Machine Translator to Bootstrap Mobile GUI Implementation</a:t>
            </a:r>
            <a:endParaRPr lang="en-IN" sz="4800" b="1" u="sng" dirty="0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3925" y="2262505"/>
            <a:ext cx="4735195" cy="3803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590" y="217170"/>
            <a:ext cx="7458075" cy="946785"/>
          </a:xfrm>
        </p:spPr>
        <p:txBody>
          <a:bodyPr/>
          <a:p>
            <a:pPr algn="ctr"/>
            <a:r>
              <a:rPr lang="en-IN" altLang="en-US" sz="4000"/>
              <a:t>What do we require?</a:t>
            </a:r>
            <a:endParaRPr lang="en-IN" altLang="en-US" sz="400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rcRect l="41459" t="61482" r="7627" b="19766"/>
          <a:stretch>
            <a:fillRect/>
          </a:stretch>
        </p:blipFill>
        <p:spPr>
          <a:xfrm>
            <a:off x="4559300" y="4797425"/>
            <a:ext cx="7289165" cy="97091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l="32724" t="6148" r="4288" b="43038"/>
          <a:stretch>
            <a:fillRect/>
          </a:stretch>
        </p:blipFill>
        <p:spPr>
          <a:xfrm>
            <a:off x="4356100" y="1280795"/>
            <a:ext cx="7492365" cy="218630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rcRect r="79260" b="18445"/>
          <a:stretch>
            <a:fillRect/>
          </a:stretch>
        </p:blipFill>
        <p:spPr>
          <a:xfrm>
            <a:off x="155575" y="1047750"/>
            <a:ext cx="2914015" cy="414464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008630" y="2374265"/>
            <a:ext cx="134747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06005" y="3347720"/>
            <a:ext cx="0" cy="1514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171825" y="200596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Translate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406005" y="3947795"/>
            <a:ext cx="65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Draft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70890" y="4963795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UI Design Image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114915" y="3260090"/>
            <a:ext cx="125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Layout Tree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0181590" y="5607050"/>
            <a:ext cx="1120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XML Code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360" y="1366520"/>
            <a:ext cx="11510645" cy="501269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Paper Link: https://chunyang-chen.github.io/publication/ui2code.pdf</a:t>
            </a:r>
            <a:endParaRPr lang="en-IN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 paper presents a neural machine translator that combines recent advances in </a:t>
            </a:r>
            <a:r>
              <a:rPr lang="en-IN" b="1" dirty="0">
                <a:sym typeface="+mn-ea"/>
              </a:rPr>
              <a:t>computer vision</a:t>
            </a:r>
            <a:r>
              <a:rPr lang="en-IN" dirty="0">
                <a:sym typeface="+mn-ea"/>
              </a:rPr>
              <a:t> and </a:t>
            </a:r>
            <a:r>
              <a:rPr lang="en-IN" b="1" dirty="0">
                <a:sym typeface="+mn-ea"/>
              </a:rPr>
              <a:t>machine translation</a:t>
            </a:r>
            <a:r>
              <a:rPr lang="en-IN" dirty="0">
                <a:sym typeface="+mn-ea"/>
              </a:rPr>
              <a:t> for translating a UI design image into a GUI skeleton. </a:t>
            </a:r>
            <a:endParaRPr lang="en-IN" dirty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 translator learns to extract visual features in UI images, </a:t>
            </a:r>
            <a:r>
              <a:rPr lang="en-IN" b="1" dirty="0">
                <a:sym typeface="+mn-ea"/>
              </a:rPr>
              <a:t>encode</a:t>
            </a:r>
            <a:r>
              <a:rPr lang="en-IN" dirty="0">
                <a:sym typeface="+mn-ea"/>
              </a:rPr>
              <a:t> these features' </a:t>
            </a:r>
            <a:r>
              <a:rPr lang="en-IN" b="1" dirty="0">
                <a:sym typeface="+mn-ea"/>
              </a:rPr>
              <a:t>spatial layout</a:t>
            </a:r>
            <a:r>
              <a:rPr lang="en-IN" dirty="0">
                <a:sym typeface="+mn-ea"/>
              </a:rPr>
              <a:t>, and generate </a:t>
            </a:r>
            <a:r>
              <a:rPr lang="en-IN" b="1" dirty="0">
                <a:sym typeface="+mn-ea"/>
              </a:rPr>
              <a:t>GUI skeletons</a:t>
            </a:r>
            <a:r>
              <a:rPr lang="en-IN" dirty="0">
                <a:sym typeface="+mn-ea"/>
              </a:rPr>
              <a:t> in a unified neural network framework, without requiring manual rule development.</a:t>
            </a:r>
            <a:endParaRPr lang="en-IN" dirty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For training the translator, an automated GUI exploration method to automatically collect large-scale UI data from real-words applications is developed. </a:t>
            </a:r>
            <a:endParaRPr lang="en-IN" dirty="0"/>
          </a:p>
        </p:txBody>
      </p:sp>
      <p:sp>
        <p:nvSpPr>
          <p:cNvPr id="4" name="AutoShape 2" descr="Differences between undersampling and oversampling | Download Scientific 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94310" y="370205"/>
            <a:ext cx="11510645" cy="57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u="sng" dirty="0"/>
              <a:t>Neural Machine Translator to Bootstrap Mobile GUI Implementation</a:t>
            </a:r>
            <a:endParaRPr lang="en-IN" sz="48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205"/>
            <a:ext cx="12191365" cy="860425"/>
          </a:xfrm>
        </p:spPr>
        <p:txBody>
          <a:bodyPr/>
          <a:p>
            <a:pPr algn="ctr"/>
            <a:r>
              <a:rPr lang="en-IN" altLang="en-US" sz="4000"/>
              <a:t>Architecture of the Translator</a:t>
            </a:r>
            <a:endParaRPr lang="en-IN" altLang="en-US" sz="4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390" y="882015"/>
            <a:ext cx="11793220" cy="2796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3787140"/>
            <a:ext cx="11094720" cy="30708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00195" y="3901440"/>
            <a:ext cx="1216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Vision CNN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16140" y="3901440"/>
            <a:ext cx="1413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RNN Encoder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ces between undersampling and oversampling | Download Scientific 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789305" y="87630"/>
            <a:ext cx="5021580" cy="66167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en-IN" altLang="en-US" sz="2800"/>
              <a:t>UI Design Image Examples:</a:t>
            </a:r>
            <a:endParaRPr lang="en-IN" alt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895350"/>
            <a:ext cx="10614025" cy="5592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90" y="1041400"/>
            <a:ext cx="11851005" cy="4649470"/>
          </a:xfrm>
          <a:prstGeom prst="rect">
            <a:avLst/>
          </a:prstGeom>
        </p:spPr>
      </p:pic>
      <p:sp>
        <p:nvSpPr>
          <p:cNvPr id="12" name="Subtitle 4"/>
          <p:cNvSpPr/>
          <p:nvPr/>
        </p:nvSpPr>
        <p:spPr>
          <a:xfrm>
            <a:off x="148590" y="189865"/>
            <a:ext cx="11850370" cy="66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N" altLang="en-US" sz="2800"/>
              <a:t>Examples of different cases of Visual Understanding and Generation Capability:</a:t>
            </a:r>
            <a:endParaRPr lang="en-IN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736600" y="5690870"/>
            <a:ext cx="159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Text Like Image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518535" y="5690870"/>
            <a:ext cx="2007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UI Elements on Background Image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441440" y="5690870"/>
            <a:ext cx="2007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Deep Component Heirarchy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9509760" y="5690870"/>
            <a:ext cx="2007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Complex Spatial Layout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ubtitle 4"/>
          <p:cNvSpPr/>
          <p:nvPr/>
        </p:nvSpPr>
        <p:spPr>
          <a:xfrm>
            <a:off x="170815" y="117475"/>
            <a:ext cx="11850370" cy="66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IN" altLang="en-US" sz="2800"/>
              <a:t>Example of raw XML Code generated by the model: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5935980" y="974725"/>
            <a:ext cx="57721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android.support.v4.widget.DrawerLayout { android.widget.LinearLayout { android.view.View_horizontal { android.widget.ImageButton android.widget.ImageView android.widget.RelativeLayout_horizontal { android.widget.TextView android.widget.TextView } } android.widget.LinearLayout { android.widget.TextView android.widget.SeekBar android.widget.ImageView android.widget.ImageView } android.widget.FrameLayout { android.widget.LinearLayout { android.widget.Button android.widget.Button android.widget.Button android.widget.TextView } android.widget.LinearLayout { android.widget.Button android.widget.TextView android.widget.TextView android.widget.ScrollView { android.widget.TextView android.widget.ImageView android.widget.TextView android.widget.ImageView android.widget.TextView android.widget.TextView android.widget.ImageView android.widget.TextView android.widget.ImageView android.widget.Button android.widget.Button } } } android.webkit.WebView } }</a:t>
            </a:r>
            <a:endParaRPr lang="en-US"/>
          </a:p>
        </p:txBody>
      </p:sp>
      <p:pic>
        <p:nvPicPr>
          <p:cNvPr id="6" name="Content Placeholder 5" descr="00a371c565f359221b04a3ab1d8077b66d8b66ff4c9c63f4b919cd8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-510540" y="1973580"/>
            <a:ext cx="5438775" cy="3632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87825" y="3289935"/>
            <a:ext cx="1689100" cy="4514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2553</Words>
  <Application>WPS Presentation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UI Design Image to GUI Skeleton</vt:lpstr>
      <vt:lpstr>What do we require?</vt:lpstr>
      <vt:lpstr>PowerPoint 演示文稿</vt:lpstr>
      <vt:lpstr>Architecture of the Translator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47</cp:revision>
  <dcterms:created xsi:type="dcterms:W3CDTF">2022-06-07T08:35:00Z</dcterms:created>
  <dcterms:modified xsi:type="dcterms:W3CDTF">2022-07-19T09:45:17Z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1033-11.2.0.11191</vt:lpwstr>
  </property>
</Properties>
</file>