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iTvjU48ndV8I5E8dNK0VygHEo9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owasp.org/www-project-top-t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Guidelines</a:t>
            </a:r>
            <a:endParaRPr/>
          </a:p>
        </p:txBody>
      </p:sp>
      <p:sp>
        <p:nvSpPr>
          <p:cNvPr id="85" name="Google Shape;85;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US"/>
              <a:t>Carefully watch Rizwan Mir sahib’s most recent lecture on secure software development again. It is a must watch if you could not attend the lecture.</a:t>
            </a:r>
            <a:endParaRPr/>
          </a:p>
          <a:p>
            <a:pPr indent="-228600" lvl="0" marL="228600" rtl="0" algn="l">
              <a:lnSpc>
                <a:spcPct val="90000"/>
              </a:lnSpc>
              <a:spcBef>
                <a:spcPts val="1000"/>
              </a:spcBef>
              <a:spcAft>
                <a:spcPts val="0"/>
              </a:spcAft>
              <a:buClr>
                <a:schemeClr val="dk1"/>
              </a:buClr>
              <a:buSzPct val="100000"/>
              <a:buChar char="•"/>
            </a:pPr>
            <a:r>
              <a:rPr lang="en-US"/>
              <a:t>Go through OWASP top 10 security risks (</a:t>
            </a:r>
            <a:r>
              <a:rPr lang="en-US" u="sng">
                <a:solidFill>
                  <a:schemeClr val="hlink"/>
                </a:solidFill>
                <a:hlinkClick r:id="rId3"/>
              </a:rPr>
              <a:t>https://owasp.org/www-project-top-ten/</a:t>
            </a:r>
            <a:r>
              <a:rPr lang="en-US"/>
              <a:t>)</a:t>
            </a:r>
            <a:endParaRPr/>
          </a:p>
          <a:p>
            <a:pPr indent="-228600" lvl="0" marL="228600" rtl="0" algn="l">
              <a:lnSpc>
                <a:spcPct val="90000"/>
              </a:lnSpc>
              <a:spcBef>
                <a:spcPts val="1000"/>
              </a:spcBef>
              <a:spcAft>
                <a:spcPts val="0"/>
              </a:spcAft>
              <a:buClr>
                <a:schemeClr val="dk1"/>
              </a:buClr>
              <a:buSzPct val="100000"/>
              <a:buChar char="•"/>
            </a:pPr>
            <a:r>
              <a:rPr lang="en-US"/>
              <a:t>Select </a:t>
            </a:r>
            <a:r>
              <a:rPr b="1" lang="en-US">
                <a:highlight>
                  <a:srgbClr val="FFFF00"/>
                </a:highlight>
              </a:rPr>
              <a:t>3 security risks</a:t>
            </a:r>
            <a:r>
              <a:rPr b="1" lang="en-US"/>
              <a:t> </a:t>
            </a:r>
            <a:r>
              <a:rPr lang="en-US"/>
              <a:t>that you think are top threats for your system. While doing this, carefully consider the information/functionality that is most vulnerable from security perspective in the context of your project.</a:t>
            </a:r>
            <a:endParaRPr/>
          </a:p>
          <a:p>
            <a:pPr indent="-228600" lvl="0" marL="228600" rtl="0" algn="l">
              <a:lnSpc>
                <a:spcPct val="90000"/>
              </a:lnSpc>
              <a:spcBef>
                <a:spcPts val="1000"/>
              </a:spcBef>
              <a:spcAft>
                <a:spcPts val="0"/>
              </a:spcAft>
              <a:buClr>
                <a:schemeClr val="dk1"/>
              </a:buClr>
              <a:buSzPct val="100000"/>
              <a:buChar char="•"/>
            </a:pPr>
            <a:r>
              <a:rPr lang="en-US"/>
              <a:t>For each security risk, identify </a:t>
            </a:r>
            <a:r>
              <a:rPr b="1" lang="en-US">
                <a:highlight>
                  <a:srgbClr val="FFFF00"/>
                </a:highlight>
              </a:rPr>
              <a:t>potential losses </a:t>
            </a:r>
            <a:r>
              <a:rPr lang="en-US"/>
              <a:t> (e.g., financial loss, total business loss, litigation etc.) if you do not implement the above controls in your system. </a:t>
            </a:r>
            <a:endParaRPr/>
          </a:p>
          <a:p>
            <a:pPr indent="-228600" lvl="0" marL="228600" rtl="0" algn="l">
              <a:lnSpc>
                <a:spcPct val="90000"/>
              </a:lnSpc>
              <a:spcBef>
                <a:spcPts val="1000"/>
              </a:spcBef>
              <a:spcAft>
                <a:spcPts val="0"/>
              </a:spcAft>
              <a:buClr>
                <a:schemeClr val="dk1"/>
              </a:buClr>
              <a:buSzPct val="100000"/>
              <a:buChar char="•"/>
            </a:pPr>
            <a:r>
              <a:rPr lang="en-US"/>
              <a:t>Identify the </a:t>
            </a:r>
            <a:r>
              <a:rPr b="1" lang="en-US">
                <a:highlight>
                  <a:srgbClr val="FFFF00"/>
                </a:highlight>
              </a:rPr>
              <a:t>controls</a:t>
            </a:r>
            <a:r>
              <a:rPr lang="en-US"/>
              <a:t> (e.g., input validation, audit logs, multi-factor authentication, user roles etc. ) that should be implemented in your system in order to address the above threats. Moreover, categorize the identified controls into one or more of the following: </a:t>
            </a:r>
            <a:r>
              <a:rPr b="1" i="1" lang="en-US"/>
              <a:t>detective, protective, responsive, recovery</a:t>
            </a:r>
            <a:r>
              <a:rPr lang="en-US"/>
              <a:t>. At this stage, you are not required to implement these controls in your system, you only need to document them.</a:t>
            </a:r>
            <a:endParaRPr/>
          </a:p>
          <a:p>
            <a:pPr indent="-228600" lvl="0" marL="228600" rtl="0" algn="l">
              <a:lnSpc>
                <a:spcPct val="90000"/>
              </a:lnSpc>
              <a:spcBef>
                <a:spcPts val="1000"/>
              </a:spcBef>
              <a:spcAft>
                <a:spcPts val="0"/>
              </a:spcAft>
              <a:buClr>
                <a:schemeClr val="dk1"/>
              </a:buClr>
              <a:buSzPct val="100000"/>
              <a:buChar char="•"/>
            </a:pPr>
            <a:r>
              <a:rPr lang="en-US"/>
              <a:t>Explore and select </a:t>
            </a:r>
            <a:r>
              <a:rPr b="1" lang="en-US">
                <a:highlight>
                  <a:srgbClr val="FFFF00"/>
                </a:highlight>
              </a:rPr>
              <a:t>static and dynamic security scanning tools </a:t>
            </a:r>
            <a:r>
              <a:rPr lang="en-US"/>
              <a:t>for your project. The tools should be selected considering languages and technologies being used in your project. </a:t>
            </a:r>
            <a:endParaRPr/>
          </a:p>
          <a:p>
            <a:pPr indent="-228600" lvl="0" marL="228600" rtl="0" algn="l">
              <a:lnSpc>
                <a:spcPct val="90000"/>
              </a:lnSpc>
              <a:spcBef>
                <a:spcPts val="1000"/>
              </a:spcBef>
              <a:spcAft>
                <a:spcPts val="0"/>
              </a:spcAft>
              <a:buClr>
                <a:schemeClr val="dk1"/>
              </a:buClr>
              <a:buSzPct val="100000"/>
              <a:buChar char="•"/>
            </a:pPr>
            <a:r>
              <a:rPr lang="en-US"/>
              <a:t>You will have 5-7 minutes to present. </a:t>
            </a:r>
            <a:endParaRPr/>
          </a:p>
          <a:p>
            <a:pPr indent="-228600" lvl="0" marL="228600" rtl="0" algn="l">
              <a:lnSpc>
                <a:spcPct val="90000"/>
              </a:lnSpc>
              <a:spcBef>
                <a:spcPts val="1000"/>
              </a:spcBef>
              <a:spcAft>
                <a:spcPts val="0"/>
              </a:spcAft>
              <a:buClr>
                <a:schemeClr val="dk1"/>
              </a:buClr>
              <a:buSzPct val="100000"/>
              <a:buChar char="•"/>
            </a:pPr>
            <a:r>
              <a:rPr b="1" lang="en-US"/>
              <a:t>Deadline for submission:</a:t>
            </a:r>
            <a:r>
              <a:rPr lang="en-US"/>
              <a:t> Wednesday 23-Mar-2022. Submit on Github in your project’s “</a:t>
            </a:r>
            <a:r>
              <a:rPr b="1" lang="en-US"/>
              <a:t>Requirements</a:t>
            </a:r>
            <a:r>
              <a:rPr lang="en-US"/>
              <a:t>” repository. </a:t>
            </a:r>
            <a:endParaRPr/>
          </a:p>
          <a:p>
            <a:pPr indent="-117475" lvl="0" marL="228600" rtl="0" algn="l">
              <a:lnSpc>
                <a:spcPct val="90000"/>
              </a:lnSpc>
              <a:spcBef>
                <a:spcPts val="1000"/>
              </a:spcBef>
              <a:spcAft>
                <a:spcPts val="0"/>
              </a:spcAft>
              <a:buClr>
                <a:schemeClr val="dk1"/>
              </a:buClr>
              <a:buSzPct val="100000"/>
              <a:buNone/>
            </a:pPr>
            <a:r>
              <a:t/>
            </a:r>
            <a:endParaRPr/>
          </a:p>
          <a:p>
            <a:pPr indent="-117475" lvl="0" marL="228600" rtl="0" algn="l">
              <a:lnSpc>
                <a:spcPct val="90000"/>
              </a:lnSpc>
              <a:spcBef>
                <a:spcPts val="1000"/>
              </a:spcBef>
              <a:spcAft>
                <a:spcPts val="0"/>
              </a:spcAft>
              <a:buClr>
                <a:schemeClr val="dk1"/>
              </a:buClr>
              <a:buSzPct val="100000"/>
              <a:buNone/>
            </a:pPr>
            <a:r>
              <a:t/>
            </a:r>
            <a:endParaRPr/>
          </a:p>
          <a:p>
            <a:pPr indent="-117475" lvl="0" marL="228600" rtl="0" algn="l">
              <a:lnSpc>
                <a:spcPct val="90000"/>
              </a:lnSpc>
              <a:spcBef>
                <a:spcPts val="1000"/>
              </a:spcBef>
              <a:spcAft>
                <a:spcPts val="0"/>
              </a:spcAft>
              <a:buClr>
                <a:schemeClr val="dk1"/>
              </a:buClr>
              <a:buSzPct val="100000"/>
              <a:buNone/>
            </a:pPr>
            <a:r>
              <a:t/>
            </a:r>
            <a:endParaRPr/>
          </a:p>
          <a:p>
            <a:pPr indent="-117475" lvl="0" marL="228600" rtl="0" algn="l">
              <a:lnSpc>
                <a:spcPct val="90000"/>
              </a:lnSpc>
              <a:spcBef>
                <a:spcPts val="1000"/>
              </a:spcBef>
              <a:spcAft>
                <a:spcPts val="0"/>
              </a:spcAft>
              <a:buClr>
                <a:schemeClr val="dk1"/>
              </a:buClr>
              <a:buSzPct val="100000"/>
              <a:buNone/>
            </a:pPr>
            <a:r>
              <a:t/>
            </a:r>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 MunasibMall</a:t>
            </a:r>
            <a:endParaRPr/>
          </a:p>
        </p:txBody>
      </p:sp>
      <p:sp>
        <p:nvSpPr>
          <p:cNvPr id="91" name="Google Shape;91;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22100168 Daniyal Mumtaz</a:t>
            </a:r>
            <a:endParaRPr/>
          </a:p>
          <a:p>
            <a:pPr indent="0" lvl="0" marL="0" rtl="0" algn="ctr">
              <a:lnSpc>
                <a:spcPct val="90000"/>
              </a:lnSpc>
              <a:spcBef>
                <a:spcPts val="0"/>
              </a:spcBef>
              <a:spcAft>
                <a:spcPts val="0"/>
              </a:spcAft>
              <a:buClr>
                <a:schemeClr val="dk1"/>
              </a:buClr>
              <a:buSzPts val="2400"/>
              <a:buNone/>
            </a:pPr>
            <a:r>
              <a:rPr lang="en-US"/>
              <a:t>22100134 Abdur Rehman Masood</a:t>
            </a:r>
            <a:endParaRPr/>
          </a:p>
          <a:p>
            <a:pPr indent="0" lvl="0" marL="0" rtl="0" algn="ctr">
              <a:lnSpc>
                <a:spcPct val="90000"/>
              </a:lnSpc>
              <a:spcBef>
                <a:spcPts val="0"/>
              </a:spcBef>
              <a:spcAft>
                <a:spcPts val="0"/>
              </a:spcAft>
              <a:buClr>
                <a:schemeClr val="dk1"/>
              </a:buClr>
              <a:buSzPts val="2400"/>
              <a:buNone/>
            </a:pPr>
            <a:r>
              <a:rPr lang="en-US"/>
              <a:t>22100199 Waqar ul Haq Khatana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Overview</a:t>
            </a:r>
            <a:endParaRPr/>
          </a:p>
        </p:txBody>
      </p:sp>
      <p:sp>
        <p:nvSpPr>
          <p:cNvPr id="97" name="Google Shape;97;p3"/>
          <p:cNvSpPr txBox="1"/>
          <p:nvPr>
            <p:ph idx="1" type="body"/>
          </p:nvPr>
        </p:nvSpPr>
        <p:spPr>
          <a:xfrm>
            <a:off x="838200" y="1444625"/>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278765" lvl="0" marL="228600" rtl="0" algn="l">
              <a:lnSpc>
                <a:spcPct val="115000"/>
              </a:lnSpc>
              <a:spcBef>
                <a:spcPts val="1200"/>
              </a:spcBef>
              <a:spcAft>
                <a:spcPts val="0"/>
              </a:spcAft>
              <a:buSzPct val="100000"/>
              <a:buChar char="•"/>
            </a:pPr>
            <a:r>
              <a:rPr lang="en-US"/>
              <a:t>A mobile e-commerce centric application that will allow different merchants to have multiple stores of their own on the platform. Merchants will be given more autonomy and customizability in making their page than other platforms like daraz.pk.</a:t>
            </a:r>
            <a:endParaRPr/>
          </a:p>
          <a:p>
            <a:pPr indent="-278765" lvl="0" marL="228600" rtl="0" algn="l">
              <a:lnSpc>
                <a:spcPct val="115000"/>
              </a:lnSpc>
              <a:spcBef>
                <a:spcPts val="0"/>
              </a:spcBef>
              <a:spcAft>
                <a:spcPts val="0"/>
              </a:spcAft>
              <a:buSzPct val="100000"/>
              <a:buChar char="•"/>
            </a:pPr>
            <a:r>
              <a:rPr lang="en-US"/>
              <a:t> Customers would be able to see specific pages or ‘shops’ as well as search for products in all of the shops on the platform and purchase the products that they like. </a:t>
            </a:r>
            <a:endParaRPr/>
          </a:p>
          <a:p>
            <a:pPr indent="-278765" lvl="0" marL="228600" rtl="0" algn="l">
              <a:lnSpc>
                <a:spcPct val="115000"/>
              </a:lnSpc>
              <a:spcBef>
                <a:spcPts val="0"/>
              </a:spcBef>
              <a:spcAft>
                <a:spcPts val="0"/>
              </a:spcAft>
              <a:buSzPct val="100000"/>
              <a:buChar char="•"/>
            </a:pPr>
            <a:r>
              <a:rPr lang="en-US"/>
              <a:t>Orders will be sent directly to the merchant who will then handle the delivery. </a:t>
            </a:r>
            <a:endParaRPr/>
          </a:p>
          <a:p>
            <a:pPr indent="-278765" lvl="0" marL="228600" rtl="0" algn="l">
              <a:lnSpc>
                <a:spcPct val="115000"/>
              </a:lnSpc>
              <a:spcBef>
                <a:spcPts val="0"/>
              </a:spcBef>
              <a:spcAft>
                <a:spcPts val="0"/>
              </a:spcAft>
              <a:buSzPct val="100000"/>
              <a:buChar char="•"/>
            </a:pPr>
            <a:r>
              <a:rPr lang="en-US"/>
              <a:t>Payment option of COD will be available to the customer. Reviews and ratings will help the customer choose the right merchant.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Three Security Threats/Risks</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AutoNum type="arabicParenR"/>
            </a:pPr>
            <a:r>
              <a:rPr lang="en-US"/>
              <a:t>Broken Access Control</a:t>
            </a:r>
            <a:endParaRPr/>
          </a:p>
          <a:p>
            <a:pPr indent="-342900" lvl="0" marL="457200" rtl="0" algn="l">
              <a:lnSpc>
                <a:spcPct val="90000"/>
              </a:lnSpc>
              <a:spcBef>
                <a:spcPts val="0"/>
              </a:spcBef>
              <a:spcAft>
                <a:spcPts val="0"/>
              </a:spcAft>
              <a:buSzPts val="1800"/>
              <a:buAutoNum type="arabicParenR"/>
            </a:pPr>
            <a:r>
              <a:rPr lang="en-US"/>
              <a:t>Insecure Design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Potential Losses</a:t>
            </a:r>
            <a:endParaRPr/>
          </a:p>
        </p:txBody>
      </p:sp>
      <p:sp>
        <p:nvSpPr>
          <p:cNvPr id="109" name="Google Shape;109;p5"/>
          <p:cNvSpPr txBox="1"/>
          <p:nvPr>
            <p:ph idx="1" type="body"/>
          </p:nvPr>
        </p:nvSpPr>
        <p:spPr>
          <a:xfrm>
            <a:off x="838200" y="1597025"/>
            <a:ext cx="10515600" cy="4351200"/>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0"/>
              </a:spcBef>
              <a:spcAft>
                <a:spcPts val="0"/>
              </a:spcAft>
              <a:buSzPts val="2200"/>
              <a:buAutoNum type="arabicParenR"/>
            </a:pPr>
            <a:r>
              <a:rPr lang="en-US" sz="2200"/>
              <a:t>Unauthorized access to customer’s account can result in unwanted orders being placed by the name of the customer and financial losses to the company. Unauthorized access to merchant’s account can result in financial losses to the merchant if their store’s data is tampered.</a:t>
            </a:r>
            <a:endParaRPr sz="2200"/>
          </a:p>
          <a:p>
            <a:pPr indent="-368300" lvl="0" marL="457200" rtl="0" algn="l">
              <a:lnSpc>
                <a:spcPct val="90000"/>
              </a:lnSpc>
              <a:spcBef>
                <a:spcPts val="0"/>
              </a:spcBef>
              <a:spcAft>
                <a:spcPts val="0"/>
              </a:spcAft>
              <a:buSzPts val="2200"/>
              <a:buAutoNum type="arabicParenR"/>
            </a:pPr>
            <a:r>
              <a:rPr lang="en-US" sz="2200"/>
              <a:t>A bad practice in software design is to use security questions for password recovery. Since more than one person can know the answer to such questions, they can not be trusted. In case of our app, such a design flaw could potentially lead to sensitive data loss of merchants as well as buyers, fake orders, fraudulent transactions, etc.</a:t>
            </a:r>
            <a:endParaRPr sz="2200"/>
          </a:p>
          <a:p>
            <a:pPr indent="-50800" lvl="0" marL="228600" rtl="0" algn="l">
              <a:lnSpc>
                <a:spcPct val="90000"/>
              </a:lnSpc>
              <a:spcBef>
                <a:spcPts val="0"/>
              </a:spcBef>
              <a:spcAft>
                <a:spcPts val="0"/>
              </a:spcAft>
              <a:buClr>
                <a:schemeClr val="dk1"/>
              </a:buClr>
              <a:buSzPts val="2800"/>
              <a:buNone/>
            </a:pPr>
            <a:r>
              <a:t/>
            </a:r>
            <a:endParaRPr sz="2200"/>
          </a:p>
          <a:p>
            <a:pPr indent="-50800" lvl="0" marL="228600" rtl="0" algn="l">
              <a:lnSpc>
                <a:spcPct val="90000"/>
              </a:lnSpc>
              <a:spcBef>
                <a:spcPts val="0"/>
              </a:spcBef>
              <a:spcAft>
                <a:spcPts val="0"/>
              </a:spcAft>
              <a:buClr>
                <a:schemeClr val="dk1"/>
              </a:buClr>
              <a:buSzPts val="2800"/>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Controls</a:t>
            </a:r>
            <a:endParaRPr/>
          </a:p>
        </p:txBody>
      </p:sp>
      <p:sp>
        <p:nvSpPr>
          <p:cNvPr id="115" name="Google Shape;115;p6"/>
          <p:cNvSpPr txBox="1"/>
          <p:nvPr>
            <p:ph idx="1" type="body"/>
          </p:nvPr>
        </p:nvSpPr>
        <p:spPr>
          <a:xfrm>
            <a:off x="838200" y="1597025"/>
            <a:ext cx="10515600" cy="4351200"/>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0"/>
              </a:spcBef>
              <a:spcAft>
                <a:spcPts val="0"/>
              </a:spcAft>
              <a:buSzPts val="2200"/>
              <a:buAutoNum type="arabicParenR"/>
            </a:pPr>
            <a:r>
              <a:rPr lang="en-US" sz="2200"/>
              <a:t>Fingerprint, FaceID, and complex passwords functionality will help to reduce broken access control (Protective).</a:t>
            </a:r>
            <a:endParaRPr sz="2200"/>
          </a:p>
          <a:p>
            <a:pPr indent="-368300" lvl="0" marL="457200" rtl="0" algn="l">
              <a:lnSpc>
                <a:spcPct val="90000"/>
              </a:lnSpc>
              <a:spcBef>
                <a:spcPts val="0"/>
              </a:spcBef>
              <a:spcAft>
                <a:spcPts val="0"/>
              </a:spcAft>
              <a:buSzPts val="2200"/>
              <a:buAutoNum type="arabicParenR"/>
            </a:pPr>
            <a:r>
              <a:rPr lang="en-US" sz="2200"/>
              <a:t>Using OTP code sent via email/sms for password recovery instead of security questions (recovery).</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Tools Selection: Static and Dynamic Security Scanning</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2022-02-21T09:44:10Z</dcterms:created>
  <dc:creator>Waqar Ahmad</dc:creator>
</cp:coreProperties>
</file>