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Helvetica Neue"/>
      <p:regular r:id="rId15"/>
      <p:bold r:id="rId16"/>
      <p:italic r:id="rId17"/>
      <p:boldItalic r:id="rId18"/>
    </p:embeddedFont>
    <p:embeddedFont>
      <p:font typeface="Helvetica Neue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F3384F-6E02-4098-99F4-182496506000}">
  <a:tblStyle styleId="{E4F3384F-6E02-4098-99F4-1824965060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Light-bold.fntdata"/><Relationship Id="rId11" Type="http://schemas.openxmlformats.org/officeDocument/2006/relationships/slide" Target="slides/slide6.xml"/><Relationship Id="rId22" Type="http://schemas.openxmlformats.org/officeDocument/2006/relationships/font" Target="fonts/HelveticaNeueLight-boldItalic.fntdata"/><Relationship Id="rId10" Type="http://schemas.openxmlformats.org/officeDocument/2006/relationships/slide" Target="slides/slide5.xml"/><Relationship Id="rId21"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slide" Target="slides/slide9.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19" Type="http://schemas.openxmlformats.org/officeDocument/2006/relationships/font" Target="fonts/HelveticaNeueLight-regular.fntdata"/><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8c6bd5a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8c6bd5a4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38c6bd5a40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fdc7b55d5_0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3fdc7b55d5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89035ea5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3389035ea5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89d63a0a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89d63a0a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3389d63a0a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89035ea5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3389035ea5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8" name="Shape 18"/>
        <p:cNvGrpSpPr/>
        <p:nvPr/>
      </p:nvGrpSpPr>
      <p:grpSpPr>
        <a:xfrm>
          <a:off x="0" y="0"/>
          <a:ext cx="0" cy="0"/>
          <a:chOff x="0" y="0"/>
          <a:chExt cx="0" cy="0"/>
        </a:xfrm>
      </p:grpSpPr>
      <p:sp>
        <p:nvSpPr>
          <p:cNvPr id="19" name="Google Shape;19;p2"/>
          <p:cNvSpPr txBox="1"/>
          <p:nvPr>
            <p:ph idx="1" type="body"/>
          </p:nvPr>
        </p:nvSpPr>
        <p:spPr>
          <a:xfrm>
            <a:off x="844150" y="4710224"/>
            <a:ext cx="10515601" cy="552037"/>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444848"/>
              </a:buClr>
              <a:buSzPts val="2000"/>
              <a:buFont typeface="Helvetica Neue Light"/>
              <a:buNone/>
              <a:defRPr b="0" i="0" sz="2000">
                <a:solidFill>
                  <a:srgbClr val="444848"/>
                </a:solidFill>
                <a:latin typeface="Helvetica Neue Light"/>
                <a:ea typeface="Helvetica Neue Light"/>
                <a:cs typeface="Helvetica Neue Light"/>
                <a:sym typeface="Helvetica Neue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 name="Google Shape;20;p2"/>
          <p:cNvPicPr preferRelativeResize="0"/>
          <p:nvPr/>
        </p:nvPicPr>
        <p:blipFill rotWithShape="1">
          <a:blip r:embed="rId2">
            <a:alphaModFix/>
          </a:blip>
          <a:srcRect b="42109" l="31991" r="32034" t="42025"/>
          <a:stretch/>
        </p:blipFill>
        <p:spPr>
          <a:xfrm>
            <a:off x="7430948" y="751519"/>
            <a:ext cx="3928803" cy="1333239"/>
          </a:xfrm>
          <a:prstGeom prst="rect">
            <a:avLst/>
          </a:prstGeom>
          <a:noFill/>
          <a:ln>
            <a:noFill/>
          </a:ln>
        </p:spPr>
      </p:pic>
      <p:sp>
        <p:nvSpPr>
          <p:cNvPr id="21" name="Google Shape;21;p2"/>
          <p:cNvSpPr txBox="1"/>
          <p:nvPr>
            <p:ph idx="2" type="body"/>
          </p:nvPr>
        </p:nvSpPr>
        <p:spPr>
          <a:xfrm>
            <a:off x="844150" y="3784993"/>
            <a:ext cx="10516000" cy="9017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4400"/>
              <a:buFont typeface="Helvetica Neue"/>
              <a:buNone/>
              <a:defRPr b="1" i="0" sz="4400">
                <a:solidFill>
                  <a:schemeClr val="dk2"/>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77" name="Google Shape;77;p11"/>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8" name="Google Shape;78;p11"/>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83" name="Google Shape;83;p12"/>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4" name="Google Shape;84;p12"/>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25" name="Google Shape;25;p3"/>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3"/>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594303" y="266700"/>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582427" y="1768950"/>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Font typeface="Helvetica Neue Light"/>
              <a:buChar char="•"/>
              <a:defRPr sz="2400"/>
            </a:lvl1pPr>
            <a:lvl2pPr indent="-355600" lvl="1" marL="914400" algn="l">
              <a:lnSpc>
                <a:spcPct val="90000"/>
              </a:lnSpc>
              <a:spcBef>
                <a:spcPts val="500"/>
              </a:spcBef>
              <a:spcAft>
                <a:spcPts val="0"/>
              </a:spcAft>
              <a:buClr>
                <a:schemeClr val="dk1"/>
              </a:buClr>
              <a:buSzPts val="2000"/>
              <a:buFont typeface="Helvetica Neue Light"/>
              <a:buChar char="•"/>
              <a:defRPr sz="2000"/>
            </a:lvl2pPr>
            <a:lvl3pPr indent="-342900" lvl="2" marL="1371600" algn="l">
              <a:lnSpc>
                <a:spcPct val="90000"/>
              </a:lnSpc>
              <a:spcBef>
                <a:spcPts val="500"/>
              </a:spcBef>
              <a:spcAft>
                <a:spcPts val="0"/>
              </a:spcAft>
              <a:buClr>
                <a:schemeClr val="dk1"/>
              </a:buClr>
              <a:buSzPts val="1800"/>
              <a:buFont typeface="Helvetica Neue Light"/>
              <a:buChar char="•"/>
              <a:defRPr sz="1800"/>
            </a:lvl3pPr>
            <a:lvl4pPr indent="-330200" lvl="3" marL="1828800" algn="l">
              <a:lnSpc>
                <a:spcPct val="90000"/>
              </a:lnSpc>
              <a:spcBef>
                <a:spcPts val="500"/>
              </a:spcBef>
              <a:spcAft>
                <a:spcPts val="0"/>
              </a:spcAft>
              <a:buClr>
                <a:schemeClr val="dk1"/>
              </a:buClr>
              <a:buSzPts val="1600"/>
              <a:buFont typeface="Helvetica Neue Light"/>
              <a:buChar char="•"/>
              <a:defRPr sz="1600"/>
            </a:lvl4pPr>
            <a:lvl5pPr indent="-330200" lvl="4" marL="2286000" algn="l">
              <a:lnSpc>
                <a:spcPct val="90000"/>
              </a:lnSpc>
              <a:spcBef>
                <a:spcPts val="500"/>
              </a:spcBef>
              <a:spcAft>
                <a:spcPts val="0"/>
              </a:spcAft>
              <a:buClr>
                <a:schemeClr val="dk1"/>
              </a:buClr>
              <a:buSzPts val="1600"/>
              <a:buFont typeface="Helvetica Neue Light"/>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31" name="Google Shape;31;p4"/>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 name="Google Shape;32;p4"/>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extLst>
    <p:ext uri="{DCECCB84-F9BA-43D5-87BE-67443E8EF086}">
      <p15:sldGuideLst>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74">
          <p15:clr>
            <a:srgbClr val="FBAE40"/>
          </p15:clr>
        </p15:guide>
        <p15:guide id="13" orient="horz" pos="4201">
          <p15:clr>
            <a:srgbClr val="FBAE40"/>
          </p15:clr>
        </p15:guide>
        <p15:guide id="14" orient="horz" pos="4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600"/>
              <a:buFont typeface="Helvetica Neue"/>
              <a:buNone/>
              <a:defRPr sz="3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b="0" i="0" sz="20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37" name="Google Shape;37;p5"/>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8" name="Google Shape;38;p5"/>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44" name="Google Shape;44;p6"/>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 name="Google Shape;45;p6"/>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53" name="Google Shape;53;p7"/>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4" name="Google Shape;54;p7"/>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57" name="Google Shape;57;p8"/>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8" name="Google Shape;58;p8"/>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Helvetica Neue Light"/>
              <a:buChar char="•"/>
              <a:defRPr sz="3200"/>
            </a:lvl1pPr>
            <a:lvl2pPr indent="-406400" lvl="1" marL="914400" algn="l">
              <a:lnSpc>
                <a:spcPct val="90000"/>
              </a:lnSpc>
              <a:spcBef>
                <a:spcPts val="500"/>
              </a:spcBef>
              <a:spcAft>
                <a:spcPts val="0"/>
              </a:spcAft>
              <a:buClr>
                <a:schemeClr val="dk1"/>
              </a:buClr>
              <a:buSzPts val="2800"/>
              <a:buFont typeface="Helvetica Neue Light"/>
              <a:buChar char="•"/>
              <a:defRPr sz="2800"/>
            </a:lvl2pPr>
            <a:lvl3pPr indent="-381000" lvl="2" marL="1371600" algn="l">
              <a:lnSpc>
                <a:spcPct val="90000"/>
              </a:lnSpc>
              <a:spcBef>
                <a:spcPts val="500"/>
              </a:spcBef>
              <a:spcAft>
                <a:spcPts val="0"/>
              </a:spcAft>
              <a:buClr>
                <a:schemeClr val="dk1"/>
              </a:buClr>
              <a:buSzPts val="2400"/>
              <a:buFont typeface="Helvetica Neue Light"/>
              <a:buChar char="•"/>
              <a:defRPr sz="2400"/>
            </a:lvl3pPr>
            <a:lvl4pPr indent="-355600" lvl="3" marL="1828800" algn="l">
              <a:lnSpc>
                <a:spcPct val="90000"/>
              </a:lnSpc>
              <a:spcBef>
                <a:spcPts val="500"/>
              </a:spcBef>
              <a:spcAft>
                <a:spcPts val="0"/>
              </a:spcAft>
              <a:buClr>
                <a:schemeClr val="dk1"/>
              </a:buClr>
              <a:buSzPts val="2000"/>
              <a:buFont typeface="Helvetica Neue Light"/>
              <a:buChar char="•"/>
              <a:defRPr sz="2000"/>
            </a:lvl4pPr>
            <a:lvl5pPr indent="-355600" lvl="4" marL="2286000" algn="l">
              <a:lnSpc>
                <a:spcPct val="90000"/>
              </a:lnSpc>
              <a:spcBef>
                <a:spcPts val="500"/>
              </a:spcBef>
              <a:spcAft>
                <a:spcPts val="0"/>
              </a:spcAft>
              <a:buClr>
                <a:schemeClr val="dk1"/>
              </a:buClr>
              <a:buSzPts val="2000"/>
              <a:buFont typeface="Helvetica Neue Light"/>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64" name="Google Shape;64;p9"/>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9"/>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71" name="Google Shape;71;p10"/>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10"/>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Helvetica Neue"/>
              <a:buNone/>
              <a:defRPr b="1" i="0" sz="4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Helvetica Neue Light"/>
              <a:buChar char="•"/>
              <a:defRPr b="0" i="0" sz="2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90000"/>
              </a:lnSpc>
              <a:spcBef>
                <a:spcPts val="500"/>
              </a:spcBef>
              <a:spcAft>
                <a:spcPts val="0"/>
              </a:spcAft>
              <a:buClr>
                <a:schemeClr val="dk1"/>
              </a:buClr>
              <a:buSzPts val="2400"/>
              <a:buFont typeface="Helvetica Neue Light"/>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chemeClr val="dk1"/>
              </a:buClr>
              <a:buSzPts val="2000"/>
              <a:buFont typeface="Helvetica Neue Light"/>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2" name="Google Shape;12;p1"/>
          <p:cNvGrpSpPr/>
          <p:nvPr/>
        </p:nvGrpSpPr>
        <p:grpSpPr>
          <a:xfrm>
            <a:off x="0" y="6756400"/>
            <a:ext cx="12192000" cy="105496"/>
            <a:chOff x="0" y="6756400"/>
            <a:chExt cx="12192000" cy="105496"/>
          </a:xfrm>
        </p:grpSpPr>
        <p:pic>
          <p:nvPicPr>
            <p:cNvPr id="13" name="Google Shape;13;p1"/>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4" name="Google Shape;14;p1"/>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15" name="Google Shape;15;p1"/>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16" name="Google Shape;16;p1"/>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IN"/>
              <a:t>|</a:t>
            </a:r>
            <a:r>
              <a:rPr b="0" lang="en-IN"/>
              <a:t>  </a:t>
            </a:r>
            <a:fld id="{00000000-1234-1234-1234-123412341234}" type="slidenum">
              <a:rPr b="0" lang="en-IN"/>
              <a:t>‹#›</a:t>
            </a:fld>
            <a:endParaRPr b="0"/>
          </a:p>
        </p:txBody>
      </p:sp>
      <p:sp>
        <p:nvSpPr>
          <p:cNvPr id="17" name="Google Shape;17;p1"/>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eeexplore.ieee.org/abstract/document/9356727?casa_token=bE-GpoKD4UYAAAAA:MWfySFyC8222IMJ2ghlPFd7P2z6MMkdreLU_k6Zcylzf8msJu8nXTHoyF25vetmheHvKEbxbKQWG" TargetMode="External"/><Relationship Id="rId4" Type="http://schemas.openxmlformats.org/officeDocument/2006/relationships/hyperlink" Target="https://ieeexplore.ieee.org/abstract/document/54629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eeexplore.ieee.org/abstract/document/9356727?casa_token=bE-GpoKD4UYAAAAA:MWfySFyC8222IMJ2ghlPFd7P2z6MMkdreLU_k6Zcylzf8msJu8nXTHoyF25vetmheHvKEbxbKQWG" TargetMode="External"/><Relationship Id="rId4" Type="http://schemas.openxmlformats.org/officeDocument/2006/relationships/hyperlink" Target="https://ieeexplore.ieee.org/abstract/document/5462900" TargetMode="External"/><Relationship Id="rId5" Type="http://schemas.openxmlformats.org/officeDocument/2006/relationships/hyperlink" Target="https://ieeexplore.ieee.org/abstract/document/9072123" TargetMode="External"/><Relationship Id="rId6" Type="http://schemas.openxmlformats.org/officeDocument/2006/relationships/hyperlink" Target="https://www.youtube.com/watch?v=2eDFjw456AM" TargetMode="External"/><Relationship Id="rId7" Type="http://schemas.openxmlformats.org/officeDocument/2006/relationships/hyperlink" Target="https://www.youtube.com/watch?v=RDZUdRSDOo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429207" y="793102"/>
            <a:ext cx="65409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2"/>
                </a:solidFill>
                <a:latin typeface="Arial"/>
                <a:ea typeface="Arial"/>
                <a:cs typeface="Arial"/>
                <a:sym typeface="Arial"/>
              </a:rPr>
              <a:t>CSE</a:t>
            </a:r>
            <a:r>
              <a:rPr b="1" lang="en-IN" sz="2800">
                <a:solidFill>
                  <a:schemeClr val="dk2"/>
                </a:solidFill>
              </a:rPr>
              <a:t>623</a:t>
            </a:r>
            <a:r>
              <a:rPr b="1" i="0" lang="en-IN" sz="2800" u="none" cap="none" strike="noStrike">
                <a:solidFill>
                  <a:schemeClr val="dk2"/>
                </a:solidFill>
                <a:latin typeface="Arial"/>
                <a:ea typeface="Arial"/>
                <a:cs typeface="Arial"/>
                <a:sym typeface="Arial"/>
              </a:rPr>
              <a:t> </a:t>
            </a:r>
            <a:r>
              <a:rPr b="1" lang="en-IN" sz="2800">
                <a:solidFill>
                  <a:schemeClr val="dk2"/>
                </a:solidFill>
              </a:rPr>
              <a:t>- Machine Learning Theory and Practice</a:t>
            </a:r>
            <a:endParaRPr b="1" i="0" sz="2800" u="none" cap="none" strike="noStrike">
              <a:solidFill>
                <a:schemeClr val="dk2"/>
              </a:solidFill>
              <a:latin typeface="Arial"/>
              <a:ea typeface="Arial"/>
              <a:cs typeface="Arial"/>
              <a:sym typeface="Arial"/>
            </a:endParaRPr>
          </a:p>
        </p:txBody>
      </p:sp>
      <p:sp>
        <p:nvSpPr>
          <p:cNvPr id="90" name="Google Shape;90;p13"/>
          <p:cNvSpPr txBox="1"/>
          <p:nvPr/>
        </p:nvSpPr>
        <p:spPr>
          <a:xfrm>
            <a:off x="157075" y="2196700"/>
            <a:ext cx="107730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sz="2400">
              <a:solidFill>
                <a:schemeClr val="dk2"/>
              </a:solidFill>
            </a:endParaRPr>
          </a:p>
          <a:p>
            <a:pPr indent="0" lvl="0" marL="0" marR="0" rtl="0" algn="l">
              <a:lnSpc>
                <a:spcPct val="100000"/>
              </a:lnSpc>
              <a:spcBef>
                <a:spcPts val="0"/>
              </a:spcBef>
              <a:spcAft>
                <a:spcPts val="0"/>
              </a:spcAft>
              <a:buClr>
                <a:srgbClr val="000000"/>
              </a:buClr>
              <a:buSzPts val="2400"/>
              <a:buFont typeface="Arial"/>
              <a:buNone/>
            </a:pPr>
            <a:r>
              <a:rPr b="1" lang="en-IN" sz="2400">
                <a:solidFill>
                  <a:schemeClr val="dk2"/>
                </a:solidFill>
              </a:rPr>
              <a:t>Project Name - Identifying Hard Stop and Momentary Stop Using V</a:t>
            </a:r>
            <a:r>
              <a:rPr b="1" lang="en-IN" sz="2400">
                <a:solidFill>
                  <a:schemeClr val="dk2"/>
                </a:solidFill>
              </a:rPr>
              <a:t>ehicle</a:t>
            </a:r>
            <a:r>
              <a:rPr b="1" lang="en-IN" sz="2400">
                <a:solidFill>
                  <a:schemeClr val="dk2"/>
                </a:solidFill>
              </a:rPr>
              <a:t> Trajectory Dataset</a:t>
            </a:r>
            <a:endParaRPr b="1" sz="2400">
              <a:solidFill>
                <a:schemeClr val="dk2"/>
              </a:solidFill>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2"/>
              </a:solidFill>
            </a:endParaRPr>
          </a:p>
          <a:p>
            <a:pPr indent="0" lvl="0" marL="0" marR="0" rtl="0" algn="l">
              <a:lnSpc>
                <a:spcPct val="100000"/>
              </a:lnSpc>
              <a:spcBef>
                <a:spcPts val="0"/>
              </a:spcBef>
              <a:spcAft>
                <a:spcPts val="0"/>
              </a:spcAft>
              <a:buClr>
                <a:srgbClr val="000000"/>
              </a:buClr>
              <a:buSzPts val="2400"/>
              <a:buFont typeface="Arial"/>
              <a:buNone/>
            </a:pPr>
            <a:r>
              <a:rPr b="1" lang="en-IN" sz="2400">
                <a:solidFill>
                  <a:schemeClr val="dk2"/>
                </a:solidFill>
              </a:rPr>
              <a:t>Group Name - 405 Found</a:t>
            </a:r>
            <a:endParaRPr b="1" sz="2400">
              <a:solidFill>
                <a:schemeClr val="dk2"/>
              </a:solidFill>
            </a:endParaRPr>
          </a:p>
          <a:p>
            <a:pPr indent="0" lvl="0" marL="0" marR="0" rtl="0" algn="l">
              <a:lnSpc>
                <a:spcPct val="100000"/>
              </a:lnSpc>
              <a:spcBef>
                <a:spcPts val="0"/>
              </a:spcBef>
              <a:spcAft>
                <a:spcPts val="0"/>
              </a:spcAft>
              <a:buClr>
                <a:srgbClr val="000000"/>
              </a:buClr>
              <a:buSzPts val="2400"/>
              <a:buFont typeface="Arial"/>
              <a:buNone/>
            </a:pPr>
            <a:r>
              <a:rPr b="1" lang="en-IN" sz="2400">
                <a:solidFill>
                  <a:schemeClr val="dk2"/>
                </a:solidFill>
              </a:rPr>
              <a:t>Aarsha Shah </a:t>
            </a:r>
            <a:r>
              <a:rPr b="1" i="0" lang="en-IN" sz="2400" u="none" cap="none" strike="noStrike">
                <a:solidFill>
                  <a:schemeClr val="dk2"/>
                </a:solidFill>
                <a:latin typeface="Arial"/>
                <a:ea typeface="Arial"/>
                <a:cs typeface="Arial"/>
                <a:sym typeface="Arial"/>
              </a:rPr>
              <a:t>– AU2240163</a:t>
            </a:r>
            <a:br>
              <a:rPr b="1" i="0" lang="en-IN" sz="2400" u="none" cap="none" strike="noStrike">
                <a:solidFill>
                  <a:schemeClr val="dk2"/>
                </a:solidFill>
                <a:latin typeface="Arial"/>
                <a:ea typeface="Arial"/>
                <a:cs typeface="Arial"/>
                <a:sym typeface="Arial"/>
              </a:rPr>
            </a:br>
            <a:r>
              <a:rPr b="1" lang="en-IN" sz="2400">
                <a:solidFill>
                  <a:schemeClr val="dk2"/>
                </a:solidFill>
              </a:rPr>
              <a:t>Parshwa</a:t>
            </a:r>
            <a:r>
              <a:rPr b="1" i="0" lang="en-IN" sz="2400" u="none" cap="none" strike="noStrike">
                <a:solidFill>
                  <a:schemeClr val="dk2"/>
                </a:solidFill>
                <a:latin typeface="Arial"/>
                <a:ea typeface="Arial"/>
                <a:cs typeface="Arial"/>
                <a:sym typeface="Arial"/>
              </a:rPr>
              <a:t> </a:t>
            </a:r>
            <a:r>
              <a:rPr b="1" lang="en-IN" sz="2400">
                <a:solidFill>
                  <a:schemeClr val="dk2"/>
                </a:solidFill>
              </a:rPr>
              <a:t>Shah</a:t>
            </a:r>
            <a:r>
              <a:rPr b="1" i="0" lang="en-IN" sz="2400" u="none" cap="none" strike="noStrike">
                <a:solidFill>
                  <a:schemeClr val="dk2"/>
                </a:solidFill>
                <a:latin typeface="Arial"/>
                <a:ea typeface="Arial"/>
                <a:cs typeface="Arial"/>
                <a:sym typeface="Arial"/>
              </a:rPr>
              <a:t> – AU224</a:t>
            </a:r>
            <a:r>
              <a:rPr b="1" lang="en-IN" sz="2400">
                <a:solidFill>
                  <a:schemeClr val="dk2"/>
                </a:solidFill>
              </a:rPr>
              <a:t>0249</a:t>
            </a:r>
            <a:endParaRPr b="1" sz="2400">
              <a:solidFill>
                <a:schemeClr val="dk2"/>
              </a:solidFill>
            </a:endParaRPr>
          </a:p>
          <a:p>
            <a:pPr indent="0" lvl="0" marL="0" marR="0" rtl="0" algn="l">
              <a:lnSpc>
                <a:spcPct val="100000"/>
              </a:lnSpc>
              <a:spcBef>
                <a:spcPts val="0"/>
              </a:spcBef>
              <a:spcAft>
                <a:spcPts val="0"/>
              </a:spcAft>
              <a:buClr>
                <a:srgbClr val="000000"/>
              </a:buClr>
              <a:buSzPts val="2400"/>
              <a:buFont typeface="Arial"/>
              <a:buNone/>
            </a:pPr>
            <a:r>
              <a:rPr b="1" lang="en-IN" sz="2400">
                <a:solidFill>
                  <a:schemeClr val="dk2"/>
                </a:solidFill>
              </a:rPr>
              <a:t>Hetav Shah - AU2240253</a:t>
            </a:r>
            <a:endParaRPr b="1" sz="2400">
              <a:solidFill>
                <a:schemeClr val="dk2"/>
              </a:solidFill>
            </a:endParaRPr>
          </a:p>
          <a:p>
            <a:pPr indent="0" lvl="0" marL="0" marR="0" rtl="0" algn="l">
              <a:lnSpc>
                <a:spcPct val="100000"/>
              </a:lnSpc>
              <a:spcBef>
                <a:spcPts val="0"/>
              </a:spcBef>
              <a:spcAft>
                <a:spcPts val="0"/>
              </a:spcAft>
              <a:buClr>
                <a:srgbClr val="000000"/>
              </a:buClr>
              <a:buSzPts val="2400"/>
              <a:buFont typeface="Arial"/>
              <a:buNone/>
            </a:pPr>
            <a:r>
              <a:rPr b="1" lang="en-IN" sz="2400">
                <a:solidFill>
                  <a:schemeClr val="dk2"/>
                </a:solidFill>
              </a:rPr>
              <a:t>Ved</a:t>
            </a:r>
            <a:r>
              <a:rPr b="1" i="0" lang="en-IN" sz="2400" u="none" cap="none" strike="noStrike">
                <a:solidFill>
                  <a:schemeClr val="dk2"/>
                </a:solidFill>
                <a:latin typeface="Arial"/>
                <a:ea typeface="Arial"/>
                <a:cs typeface="Arial"/>
                <a:sym typeface="Arial"/>
              </a:rPr>
              <a:t> </a:t>
            </a:r>
            <a:r>
              <a:rPr b="1" lang="en-IN" sz="2400">
                <a:solidFill>
                  <a:schemeClr val="dk2"/>
                </a:solidFill>
              </a:rPr>
              <a:t>Savalia</a:t>
            </a:r>
            <a:r>
              <a:rPr b="1" i="0" lang="en-IN" sz="2400" u="none" cap="none" strike="noStrike">
                <a:solidFill>
                  <a:schemeClr val="dk2"/>
                </a:solidFill>
                <a:latin typeface="Arial"/>
                <a:ea typeface="Arial"/>
                <a:cs typeface="Arial"/>
                <a:sym typeface="Arial"/>
              </a:rPr>
              <a:t> – AU2240242</a:t>
            </a:r>
            <a:endParaRPr b="1"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chemeClr val="dk2"/>
                </a:solidFill>
              </a:rPr>
              <a:t>Dev Gorakhiya</a:t>
            </a:r>
            <a:r>
              <a:rPr b="1" i="0" lang="en-IN" sz="2400" u="none" cap="none" strike="noStrike">
                <a:solidFill>
                  <a:schemeClr val="dk2"/>
                </a:solidFill>
                <a:latin typeface="Arial"/>
                <a:ea typeface="Arial"/>
                <a:cs typeface="Arial"/>
                <a:sym typeface="Arial"/>
              </a:rPr>
              <a:t> – A</a:t>
            </a:r>
            <a:r>
              <a:rPr b="1" lang="en-IN" sz="2400">
                <a:solidFill>
                  <a:schemeClr val="dk2"/>
                </a:solidFill>
              </a:rPr>
              <a:t>U2240087</a:t>
            </a:r>
            <a:endParaRPr b="1" i="0" sz="24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0" y="113200"/>
            <a:ext cx="12192000" cy="7080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Problem Statement </a:t>
            </a:r>
            <a:endParaRPr>
              <a:solidFill>
                <a:srgbClr val="F2E9D6"/>
              </a:solidFill>
            </a:endParaRPr>
          </a:p>
        </p:txBody>
      </p:sp>
      <p:sp>
        <p:nvSpPr>
          <p:cNvPr id="96" name="Google Shape;96;p14"/>
          <p:cNvSpPr txBox="1"/>
          <p:nvPr/>
        </p:nvSpPr>
        <p:spPr>
          <a:xfrm>
            <a:off x="232175" y="1303725"/>
            <a:ext cx="11197800" cy="4179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Helvetica Neue Light"/>
              <a:buChar char="●"/>
            </a:pPr>
            <a:r>
              <a:rPr lang="en-IN" sz="2800">
                <a:solidFill>
                  <a:schemeClr val="dk1"/>
                </a:solidFill>
                <a:latin typeface="Helvetica Neue Light"/>
                <a:ea typeface="Helvetica Neue Light"/>
                <a:cs typeface="Helvetica Neue Light"/>
                <a:sym typeface="Helvetica Neue Light"/>
              </a:rPr>
              <a:t>Goal - </a:t>
            </a:r>
            <a:r>
              <a:rPr lang="en-IN" sz="2800">
                <a:solidFill>
                  <a:schemeClr val="dk1"/>
                </a:solidFill>
                <a:latin typeface="Helvetica Neue Light"/>
                <a:ea typeface="Helvetica Neue Light"/>
                <a:cs typeface="Helvetica Neue Light"/>
                <a:sym typeface="Helvetica Neue Light"/>
              </a:rPr>
              <a:t>Distinguish between</a:t>
            </a:r>
            <a:r>
              <a:rPr lang="en-IN" sz="2800">
                <a:solidFill>
                  <a:schemeClr val="dk1"/>
                </a:solidFill>
                <a:latin typeface="Helvetica Neue Light"/>
                <a:ea typeface="Helvetica Neue Light"/>
                <a:cs typeface="Helvetica Neue Light"/>
                <a:sym typeface="Helvetica Neue Light"/>
              </a:rPr>
              <a:t> Hard Stop and Momentary Stop using DBSCAN</a:t>
            </a:r>
            <a:endParaRPr sz="28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Hard Stop - Occur when a vehicle abruptly halts and remains stationary for a prolonged period.</a:t>
            </a:r>
            <a:endParaRPr sz="25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Momentary Stop - These involve brief pauses in movement.</a:t>
            </a:r>
            <a:endParaRPr sz="2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200">
              <a:solidFill>
                <a:schemeClr val="dk1"/>
              </a:solidFill>
              <a:latin typeface="Helvetica Neue Light"/>
              <a:ea typeface="Helvetica Neue Light"/>
              <a:cs typeface="Helvetica Neue Light"/>
              <a:sym typeface="Helvetica Neue Light"/>
            </a:endParaRPr>
          </a:p>
          <a:p>
            <a:pPr indent="-406400" lvl="0" marL="457200" rtl="0" algn="l">
              <a:spcBef>
                <a:spcPts val="0"/>
              </a:spcBef>
              <a:spcAft>
                <a:spcPts val="0"/>
              </a:spcAft>
              <a:buClr>
                <a:schemeClr val="dk1"/>
              </a:buClr>
              <a:buSzPts val="2800"/>
              <a:buFont typeface="Helvetica Neue Light"/>
              <a:buChar char="●"/>
            </a:pPr>
            <a:r>
              <a:rPr lang="en-IN" sz="2800">
                <a:solidFill>
                  <a:schemeClr val="dk1"/>
                </a:solidFill>
                <a:latin typeface="Helvetica Neue Light"/>
                <a:ea typeface="Helvetica Neue Light"/>
                <a:cs typeface="Helvetica Neue Light"/>
                <a:sym typeface="Helvetica Neue Light"/>
              </a:rPr>
              <a:t>Challenges</a:t>
            </a:r>
            <a:endParaRPr sz="28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Defining appropriate threshold for velocity and stop duration.</a:t>
            </a:r>
            <a:endParaRPr sz="25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Handling noisy data and missing data in trajectory records. </a:t>
            </a:r>
            <a:endParaRPr sz="2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1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0" y="1"/>
            <a:ext cx="12192000" cy="821093"/>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Literature Survey</a:t>
            </a:r>
            <a:endParaRPr>
              <a:solidFill>
                <a:srgbClr val="F2E9D6"/>
              </a:solidFill>
            </a:endParaRPr>
          </a:p>
        </p:txBody>
      </p:sp>
      <p:graphicFrame>
        <p:nvGraphicFramePr>
          <p:cNvPr id="102" name="Google Shape;102;p15"/>
          <p:cNvGraphicFramePr/>
          <p:nvPr/>
        </p:nvGraphicFramePr>
        <p:xfrm>
          <a:off x="236325" y="965225"/>
          <a:ext cx="3000000" cy="3000000"/>
        </p:xfrm>
        <a:graphic>
          <a:graphicData uri="http://schemas.openxmlformats.org/drawingml/2006/table">
            <a:tbl>
              <a:tblPr>
                <a:noFill/>
                <a:tableStyleId>{E4F3384F-6E02-4098-99F4-182496506000}</a:tableStyleId>
              </a:tblPr>
              <a:tblGrid>
                <a:gridCol w="1905200"/>
                <a:gridCol w="1905200"/>
                <a:gridCol w="1905200"/>
                <a:gridCol w="1905200"/>
                <a:gridCol w="1905200"/>
                <a:gridCol w="1905200"/>
              </a:tblGrid>
              <a:tr h="173175">
                <a:tc>
                  <a:txBody>
                    <a:bodyPr/>
                    <a:lstStyle/>
                    <a:p>
                      <a:pPr indent="0" lvl="0" marL="0" rtl="0" algn="l">
                        <a:spcBef>
                          <a:spcPts val="0"/>
                        </a:spcBef>
                        <a:spcAft>
                          <a:spcPts val="0"/>
                        </a:spcAft>
                        <a:buNone/>
                      </a:pPr>
                      <a:r>
                        <a:rPr lang="en-IN" sz="800"/>
                        <a:t>Paper Title</a:t>
                      </a:r>
                      <a:endParaRPr sz="800"/>
                    </a:p>
                  </a:txBody>
                  <a:tcPr marT="91425" marB="91425" marR="91425" marL="91425"/>
                </a:tc>
                <a:tc>
                  <a:txBody>
                    <a:bodyPr/>
                    <a:lstStyle/>
                    <a:p>
                      <a:pPr indent="0" lvl="0" marL="0" rtl="0" algn="l">
                        <a:spcBef>
                          <a:spcPts val="0"/>
                        </a:spcBef>
                        <a:spcAft>
                          <a:spcPts val="0"/>
                        </a:spcAft>
                        <a:buNone/>
                      </a:pPr>
                      <a:r>
                        <a:rPr lang="en-IN" sz="800"/>
                        <a:t>Authors</a:t>
                      </a:r>
                      <a:endParaRPr sz="800"/>
                    </a:p>
                  </a:txBody>
                  <a:tcPr marT="91425" marB="91425" marR="91425" marL="91425"/>
                </a:tc>
                <a:tc>
                  <a:txBody>
                    <a:bodyPr/>
                    <a:lstStyle/>
                    <a:p>
                      <a:pPr indent="0" lvl="0" marL="0" rtl="0" algn="l">
                        <a:spcBef>
                          <a:spcPts val="0"/>
                        </a:spcBef>
                        <a:spcAft>
                          <a:spcPts val="0"/>
                        </a:spcAft>
                        <a:buNone/>
                      </a:pPr>
                      <a:r>
                        <a:rPr lang="en-IN" sz="800"/>
                        <a:t>Published on</a:t>
                      </a:r>
                      <a:endParaRPr sz="800"/>
                    </a:p>
                  </a:txBody>
                  <a:tcPr marT="91425" marB="91425" marR="91425" marL="91425"/>
                </a:tc>
                <a:tc>
                  <a:txBody>
                    <a:bodyPr/>
                    <a:lstStyle/>
                    <a:p>
                      <a:pPr indent="0" lvl="0" marL="0" rtl="0" algn="l">
                        <a:spcBef>
                          <a:spcPts val="0"/>
                        </a:spcBef>
                        <a:spcAft>
                          <a:spcPts val="0"/>
                        </a:spcAft>
                        <a:buNone/>
                      </a:pPr>
                      <a:r>
                        <a:rPr lang="en-IN" sz="800"/>
                        <a:t>Methodology</a:t>
                      </a:r>
                      <a:endParaRPr sz="800"/>
                    </a:p>
                  </a:txBody>
                  <a:tcPr marT="91425" marB="91425" marR="91425" marL="91425"/>
                </a:tc>
                <a:tc>
                  <a:txBody>
                    <a:bodyPr/>
                    <a:lstStyle/>
                    <a:p>
                      <a:pPr indent="0" lvl="0" marL="0" rtl="0" algn="l">
                        <a:spcBef>
                          <a:spcPts val="0"/>
                        </a:spcBef>
                        <a:spcAft>
                          <a:spcPts val="0"/>
                        </a:spcAft>
                        <a:buNone/>
                      </a:pPr>
                      <a:r>
                        <a:rPr lang="en-IN" sz="800"/>
                        <a:t>Findings</a:t>
                      </a:r>
                      <a:endParaRPr sz="800"/>
                    </a:p>
                  </a:txBody>
                  <a:tcPr marT="91425" marB="91425" marR="91425" marL="91425"/>
                </a:tc>
                <a:tc>
                  <a:txBody>
                    <a:bodyPr/>
                    <a:lstStyle/>
                    <a:p>
                      <a:pPr indent="0" lvl="0" marL="0" rtl="0" algn="l">
                        <a:spcBef>
                          <a:spcPts val="0"/>
                        </a:spcBef>
                        <a:spcAft>
                          <a:spcPts val="0"/>
                        </a:spcAft>
                        <a:buNone/>
                      </a:pPr>
                      <a:r>
                        <a:rPr lang="en-IN" sz="800"/>
                        <a:t>Contributions</a:t>
                      </a:r>
                      <a:endParaRPr sz="800"/>
                    </a:p>
                  </a:txBody>
                  <a:tcPr marT="91425" marB="91425" marR="91425" marL="91425"/>
                </a:tc>
              </a:tr>
              <a:tr h="1420800">
                <a:tc>
                  <a:txBody>
                    <a:bodyPr/>
                    <a:lstStyle/>
                    <a:p>
                      <a:pPr indent="0" lvl="0" marL="0" rtl="0" algn="l">
                        <a:lnSpc>
                          <a:spcPct val="123913"/>
                        </a:lnSpc>
                        <a:spcBef>
                          <a:spcPts val="0"/>
                        </a:spcBef>
                        <a:spcAft>
                          <a:spcPts val="0"/>
                        </a:spcAft>
                        <a:buNone/>
                      </a:pPr>
                      <a:r>
                        <a:rPr lang="en-IN" sz="800">
                          <a:solidFill>
                            <a:srgbClr val="333333"/>
                          </a:solidFill>
                        </a:rPr>
                        <a:t>1. DBSCAN Clustering algorithm based on density</a:t>
                      </a:r>
                      <a:endParaRPr sz="800">
                        <a:solidFill>
                          <a:srgbClr val="333333"/>
                        </a:solidFill>
                      </a:endParaRPr>
                    </a:p>
                    <a:p>
                      <a:pPr indent="0" lvl="0" marL="457200" rtl="0" algn="l">
                        <a:lnSpc>
                          <a:spcPct val="123913"/>
                        </a:lnSpc>
                        <a:spcBef>
                          <a:spcPts val="0"/>
                        </a:spcBef>
                        <a:spcAft>
                          <a:spcPts val="0"/>
                        </a:spcAft>
                        <a:buNone/>
                      </a:pPr>
                      <a:r>
                        <a:t/>
                      </a:r>
                      <a:endParaRPr b="1" sz="800">
                        <a:solidFill>
                          <a:srgbClr val="333333"/>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IN" sz="800"/>
                        <a:t>Dingsheng Den</a:t>
                      </a:r>
                      <a:endParaRPr sz="800"/>
                    </a:p>
                  </a:txBody>
                  <a:tcPr marT="91425" marB="91425" marR="91425" marL="91425"/>
                </a:tc>
                <a:tc>
                  <a:txBody>
                    <a:bodyPr/>
                    <a:lstStyle/>
                    <a:p>
                      <a:pPr indent="0" lvl="0" marL="0" rtl="0" algn="l">
                        <a:spcBef>
                          <a:spcPts val="0"/>
                        </a:spcBef>
                        <a:spcAft>
                          <a:spcPts val="0"/>
                        </a:spcAft>
                        <a:buNone/>
                      </a:pPr>
                      <a:r>
                        <a:rPr lang="en-IN" sz="800"/>
                        <a:t>25th February 2021</a:t>
                      </a:r>
                      <a:endParaRPr sz="800"/>
                    </a:p>
                  </a:txBody>
                  <a:tcPr marT="91425" marB="91425" marR="91425" marL="91425"/>
                </a:tc>
                <a:tc>
                  <a:txBody>
                    <a:bodyPr/>
                    <a:lstStyle/>
                    <a:p>
                      <a:pPr indent="0" lvl="0" marL="0" rtl="0" algn="l">
                        <a:spcBef>
                          <a:spcPts val="0"/>
                        </a:spcBef>
                        <a:spcAft>
                          <a:spcPts val="0"/>
                        </a:spcAft>
                        <a:buNone/>
                      </a:pPr>
                      <a:r>
                        <a:rPr lang="en-IN" sz="800"/>
                        <a:t>The paper analyzes the DBSCAN algorithm with respect to its potential for clustering non-uniform density datasets with parameters Eps and MinPts. Experiments are performed on synthetic (D31, R15) and actual (credit card user) datasets in Python, with results being compared using metrics such as standard deviation and community difference.</a:t>
                      </a:r>
                      <a:endParaRPr sz="800"/>
                    </a:p>
                  </a:txBody>
                  <a:tcPr marT="91425" marB="91425" marR="91425" marL="91425"/>
                </a:tc>
                <a:tc>
                  <a:txBody>
                    <a:bodyPr/>
                    <a:lstStyle/>
                    <a:p>
                      <a:pPr indent="0" lvl="0" marL="0" rtl="0" algn="l">
                        <a:spcBef>
                          <a:spcPts val="0"/>
                        </a:spcBef>
                        <a:spcAft>
                          <a:spcPts val="0"/>
                        </a:spcAft>
                        <a:buNone/>
                      </a:pPr>
                      <a:r>
                        <a:rPr lang="en-IN" sz="800"/>
                        <a:t>DBSCAN works well on non-uniform density data but is very sensitive to the Eps parameter. Low values of Eps result in fewer clusters, whereas high values enhance clustering for high-value data but have difficulty with low-value data, particularly in real-world data such as credit card user data.</a:t>
                      </a:r>
                      <a:endParaRPr sz="800"/>
                    </a:p>
                  </a:txBody>
                  <a:tcPr marT="91425" marB="91425" marR="91425" marL="91425"/>
                </a:tc>
                <a:tc>
                  <a:txBody>
                    <a:bodyPr/>
                    <a:lstStyle/>
                    <a:p>
                      <a:pPr indent="0" lvl="0" marL="0" rtl="0" algn="l">
                        <a:spcBef>
                          <a:spcPts val="0"/>
                        </a:spcBef>
                        <a:spcAft>
                          <a:spcPts val="0"/>
                        </a:spcAft>
                        <a:buNone/>
                      </a:pPr>
                      <a:r>
                        <a:rPr lang="en-IN" sz="800"/>
                        <a:t>The paper gives a performance evaluation of DBSCAN based on how sensitive it is to Eps and its possible real-life applications such as customer segmentation. It also points out problems with broad-based datasets and provides avenues for future work on enhancing clustering algorithms for big data.</a:t>
                      </a:r>
                      <a:endParaRPr sz="800"/>
                    </a:p>
                  </a:txBody>
                  <a:tcPr marT="91425" marB="91425" marR="91425" marL="91425"/>
                </a:tc>
              </a:tr>
              <a:tr h="262750">
                <a:tc>
                  <a:txBody>
                    <a:bodyPr/>
                    <a:lstStyle/>
                    <a:p>
                      <a:pPr indent="0" lvl="0" marL="0" rtl="0" algn="l">
                        <a:spcBef>
                          <a:spcPts val="0"/>
                        </a:spcBef>
                        <a:spcAft>
                          <a:spcPts val="0"/>
                        </a:spcAft>
                        <a:buNone/>
                      </a:pPr>
                      <a:r>
                        <a:rPr lang="en-IN" sz="800"/>
                        <a:t>2. </a:t>
                      </a:r>
                      <a:r>
                        <a:rPr lang="en-IN" sz="800">
                          <a:solidFill>
                            <a:srgbClr val="1F1F1F"/>
                          </a:solidFill>
                        </a:rPr>
                        <a:t>ST-DBSCAN: An algorithm for clustering spatial–temporal data</a:t>
                      </a:r>
                      <a:endParaRPr sz="800">
                        <a:solidFill>
                          <a:srgbClr val="1F1F1F"/>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IN" sz="800"/>
                        <a:t>Derya Birant, Alp </a:t>
                      </a:r>
                      <a:endParaRPr sz="800"/>
                    </a:p>
                  </a:txBody>
                  <a:tcPr marT="91425" marB="91425" marR="91425" marL="91425"/>
                </a:tc>
                <a:tc>
                  <a:txBody>
                    <a:bodyPr/>
                    <a:lstStyle/>
                    <a:p>
                      <a:pPr indent="0" lvl="0" marL="0" rtl="0" algn="l">
                        <a:spcBef>
                          <a:spcPts val="0"/>
                        </a:spcBef>
                        <a:spcAft>
                          <a:spcPts val="0"/>
                        </a:spcAft>
                        <a:buNone/>
                      </a:pPr>
                      <a:r>
                        <a:rPr lang="en-IN" sz="800"/>
                        <a:t>13th March 2006</a:t>
                      </a:r>
                      <a:endParaRPr sz="800"/>
                    </a:p>
                  </a:txBody>
                  <a:tcPr marT="91425" marB="91425" marR="91425" marL="91425"/>
                </a:tc>
                <a:tc>
                  <a:txBody>
                    <a:bodyPr/>
                    <a:lstStyle/>
                    <a:p>
                      <a:pPr indent="0" lvl="0" marL="0" rtl="0" algn="l">
                        <a:spcBef>
                          <a:spcPts val="0"/>
                        </a:spcBef>
                        <a:spcAft>
                          <a:spcPts val="0"/>
                        </a:spcAft>
                        <a:buNone/>
                      </a:pPr>
                      <a:r>
                        <a:rPr lang="en-IN" sz="800"/>
                        <a:t>The work generalizes the DBSCAN algorithm for processing spatial-temporal data by adding parameters Eps1 (space distance) and Eps2 (non-space attributes), with a density factor and threshold (Δε) to enhance clustering. The algorithm was experimented with on environmental data (e.g., sea surface temperature) with missing value preprocessing.</a:t>
                      </a:r>
                      <a:endParaRPr sz="800"/>
                    </a:p>
                  </a:txBody>
                  <a:tcPr marT="91425" marB="91425" marR="91425" marL="91425"/>
                </a:tc>
                <a:tc>
                  <a:txBody>
                    <a:bodyPr/>
                    <a:lstStyle/>
                    <a:p>
                      <a:pPr indent="0" lvl="0" marL="0" rtl="0" algn="l">
                        <a:spcBef>
                          <a:spcPts val="0"/>
                        </a:spcBef>
                        <a:spcAft>
                          <a:spcPts val="0"/>
                        </a:spcAft>
                        <a:buNone/>
                      </a:pPr>
                      <a:r>
                        <a:rPr lang="en-IN" sz="800"/>
                        <a:t>ST-DBSCAN clustered spatial-temporal data effectively and detected regions of similar properties (e.g., temperature, wave height) and performed better in noise detection, particularly for datasets with diverse cluster densities. Uses in environmental monitoring showed apparent spatial patterns and clusters.</a:t>
                      </a:r>
                      <a:endParaRPr sz="800"/>
                    </a:p>
                  </a:txBody>
                  <a:tcPr marT="91425" marB="91425" marR="91425" marL="91425"/>
                </a:tc>
                <a:tc>
                  <a:txBody>
                    <a:bodyPr/>
                    <a:lstStyle/>
                    <a:p>
                      <a:pPr indent="0" lvl="0" marL="0" rtl="0" algn="l">
                        <a:spcBef>
                          <a:spcPts val="0"/>
                        </a:spcBef>
                        <a:spcAft>
                          <a:spcPts val="0"/>
                        </a:spcAft>
                        <a:buNone/>
                      </a:pPr>
                      <a:r>
                        <a:rPr lang="en-IN" sz="800">
                          <a:solidFill>
                            <a:schemeClr val="dk1"/>
                          </a:solidFill>
                        </a:rPr>
                        <a:t>The paper introduces ST-DBSCAN, which improves noise detection, handles adjacent clusters better, and extends DBSCAN's capabilities for spatial-temporal data</a:t>
                      </a:r>
                      <a:endParaRPr sz="400">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IN"/>
              <a:t>|</a:t>
            </a:r>
            <a:r>
              <a:rPr b="0" lang="en-IN"/>
              <a:t>  </a:t>
            </a:r>
            <a:fld id="{00000000-1234-1234-1234-123412341234}" type="slidenum">
              <a:rPr b="0" lang="en-IN"/>
              <a:t>‹#›</a:t>
            </a:fld>
            <a:endParaRPr b="0"/>
          </a:p>
        </p:txBody>
      </p:sp>
      <p:sp>
        <p:nvSpPr>
          <p:cNvPr id="109" name="Google Shape;109;p16"/>
          <p:cNvSpPr txBox="1"/>
          <p:nvPr>
            <p:ph type="title"/>
          </p:nvPr>
        </p:nvSpPr>
        <p:spPr>
          <a:xfrm>
            <a:off x="0" y="1"/>
            <a:ext cx="12192000" cy="8211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Literature Survey</a:t>
            </a:r>
            <a:endParaRPr>
              <a:solidFill>
                <a:srgbClr val="F2E9D6"/>
              </a:solidFill>
            </a:endParaRPr>
          </a:p>
        </p:txBody>
      </p:sp>
      <p:graphicFrame>
        <p:nvGraphicFramePr>
          <p:cNvPr id="110" name="Google Shape;110;p16"/>
          <p:cNvGraphicFramePr/>
          <p:nvPr/>
        </p:nvGraphicFramePr>
        <p:xfrm>
          <a:off x="860200" y="1054375"/>
          <a:ext cx="3000000" cy="3000000"/>
        </p:xfrm>
        <a:graphic>
          <a:graphicData uri="http://schemas.openxmlformats.org/drawingml/2006/table">
            <a:tbl>
              <a:tblPr>
                <a:noFill/>
                <a:tableStyleId>{E4F3384F-6E02-4098-99F4-182496506000}</a:tableStyleId>
              </a:tblPr>
              <a:tblGrid>
                <a:gridCol w="1714500"/>
                <a:gridCol w="1714500"/>
                <a:gridCol w="1714500"/>
                <a:gridCol w="1714500"/>
                <a:gridCol w="1714500"/>
                <a:gridCol w="1714500"/>
              </a:tblGrid>
              <a:tr h="381000">
                <a:tc>
                  <a:txBody>
                    <a:bodyPr/>
                    <a:lstStyle/>
                    <a:p>
                      <a:pPr indent="0" lvl="0" marL="0" rtl="0" algn="l">
                        <a:spcBef>
                          <a:spcPts val="0"/>
                        </a:spcBef>
                        <a:spcAft>
                          <a:spcPts val="0"/>
                        </a:spcAft>
                        <a:buNone/>
                      </a:pPr>
                      <a:r>
                        <a:rPr b="1" lang="en-IN" sz="800"/>
                        <a:t>Paper Title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IN" sz="800"/>
                        <a:t>Authors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IN" sz="800"/>
                        <a:t>Published 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IN" sz="800"/>
                        <a:t>Methodology</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IN" sz="800"/>
                        <a:t>Findings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IN" sz="800"/>
                        <a:t>Contributions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200000"/>
                        </a:lnSpc>
                        <a:spcBef>
                          <a:spcPts val="0"/>
                        </a:spcBef>
                        <a:spcAft>
                          <a:spcPts val="0"/>
                        </a:spcAft>
                        <a:buNone/>
                      </a:pPr>
                      <a:r>
                        <a:rPr i="1" lang="en-IN" sz="600">
                          <a:solidFill>
                            <a:schemeClr val="dk1"/>
                          </a:solidFill>
                        </a:rPr>
                        <a:t>1.DBSCAN Clustering Algorithm Based on Density</a:t>
                      </a:r>
                      <a:r>
                        <a:rPr lang="en-IN" sz="600">
                          <a:solidFill>
                            <a:schemeClr val="dk1"/>
                          </a:solidFill>
                        </a:rPr>
                        <a:t>. (2020, September 1). IEEE Conference Publication | IEEE Xplore. </a:t>
                      </a:r>
                      <a:r>
                        <a:rPr lang="en-IN" sz="600" u="sng">
                          <a:solidFill>
                            <a:schemeClr val="dk1"/>
                          </a:solidFill>
                          <a:hlinkClick r:id="rId3">
                            <a:extLst>
                              <a:ext uri="{A12FA001-AC4F-418D-AE19-62706E023703}">
                                <ahyp:hlinkClr val="tx"/>
                              </a:ext>
                            </a:extLst>
                          </a:hlinkClick>
                        </a:rPr>
                        <a:t>https://ieeexplore.ieee.org/abstract/document/9356727?casa_token=bE-GpoKD4UYAAAAA:MWfySFyC8222IMJ2ghlPFd7P2z6MMkdreLU_k6Zcylzf8msJu8nXTHoyF25vetmheHvKEbxbKQWG</a:t>
                      </a:r>
                      <a:endParaRPr sz="600">
                        <a:solidFill>
                          <a:srgbClr val="333333"/>
                        </a:solidFill>
                      </a:endParaRPr>
                    </a:p>
                    <a:p>
                      <a:pPr indent="0" lvl="0" marL="457200" rtl="0" algn="l">
                        <a:lnSpc>
                          <a:spcPct val="123913"/>
                        </a:lnSpc>
                        <a:spcBef>
                          <a:spcPts val="0"/>
                        </a:spcBef>
                        <a:spcAft>
                          <a:spcPts val="0"/>
                        </a:spcAft>
                        <a:buNone/>
                      </a:pPr>
                      <a:r>
                        <a:t/>
                      </a:r>
                      <a:endParaRPr b="1" sz="600">
                        <a:solidFill>
                          <a:srgbClr val="333333"/>
                        </a:solidFill>
                      </a:endParaRPr>
                    </a:p>
                    <a:p>
                      <a:pPr indent="0" lvl="0" marL="0" rtl="0" algn="l">
                        <a:spcBef>
                          <a:spcPts val="0"/>
                        </a:spcBef>
                        <a:spcAft>
                          <a:spcPts val="0"/>
                        </a:spcAft>
                        <a:buNone/>
                      </a:pPr>
                      <a:r>
                        <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Dingsheng Den</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25th February 2021</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The paper analyzes the DBSCAN algorithm with respect to its potential for clustering non-uniform density datasets with parameters Eps and MinPts. Experiments are performed on synthetic (D31, R15) and actual (credit card user) datasets in Python, with results being compared using metrics such as standard deviation and community difference.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DBSCAN works well on non-uniform density data but is very sensitive to the Eps parameter. Low values of Eps result in fewer clusters, whereas high values enhance clustering for high-value data but have difficulty with low-value data, particularly in real-world data such as credit card user data.</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The paper gives a performance evaluation of DBSCAN based on how sensitive it is to Eps and its possible real-life applications such as customer segmentation. It also points out problems with broad-based datasets and provides avenues for future work on enhancing clustering algorithms for big data.</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457200" lvl="0" marL="457200" rtl="0" algn="l">
                        <a:lnSpc>
                          <a:spcPct val="115000"/>
                        </a:lnSpc>
                        <a:spcBef>
                          <a:spcPts val="1200"/>
                        </a:spcBef>
                        <a:spcAft>
                          <a:spcPts val="0"/>
                        </a:spcAft>
                        <a:buNone/>
                      </a:pPr>
                      <a:r>
                        <a:rPr lang="en-IN" sz="600">
                          <a:solidFill>
                            <a:schemeClr val="dk1"/>
                          </a:solidFill>
                        </a:rPr>
                        <a:t>2.Derya Birant, A. K. (2007). ST-DBSCAN: An algorithm for clustering spatial–temporal data. </a:t>
                      </a:r>
                      <a:r>
                        <a:rPr i="1" lang="en-IN" sz="600">
                          <a:solidFill>
                            <a:schemeClr val="dk1"/>
                          </a:solidFill>
                        </a:rPr>
                        <a:t>ScienceDirect</a:t>
                      </a:r>
                      <a:r>
                        <a:rPr lang="en-IN" sz="600">
                          <a:solidFill>
                            <a:schemeClr val="dk1"/>
                          </a:solidFill>
                        </a:rPr>
                        <a:t>, 13. Retrieved from https://www.sciencedirect.com/science/article/pii/S0169023X06000218</a:t>
                      </a:r>
                      <a:endParaRPr sz="600">
                        <a:solidFill>
                          <a:schemeClr val="dk1"/>
                        </a:solidFill>
                      </a:endParaRPr>
                    </a:p>
                    <a:p>
                      <a:pPr indent="0" lvl="0" marL="0" rtl="0" algn="l">
                        <a:lnSpc>
                          <a:spcPct val="115000"/>
                        </a:lnSpc>
                        <a:spcBef>
                          <a:spcPts val="1200"/>
                        </a:spcBef>
                        <a:spcAft>
                          <a:spcPts val="0"/>
                        </a:spcAft>
                        <a:buNone/>
                      </a:pPr>
                      <a:r>
                        <a:rPr lang="en-IN" sz="1100">
                          <a:solidFill>
                            <a:schemeClr val="dk1"/>
                          </a:solidFill>
                        </a:rPr>
                        <a:t> </a:t>
                      </a:r>
                      <a:endParaRPr sz="1100">
                        <a:solidFill>
                          <a:schemeClr val="dk1"/>
                        </a:solidFill>
                      </a:endParaRPr>
                    </a:p>
                    <a:p>
                      <a:pPr indent="0" lvl="0" marL="0" rtl="0" algn="l">
                        <a:spcBef>
                          <a:spcPts val="1200"/>
                        </a:spcBef>
                        <a:spcAft>
                          <a:spcPts val="0"/>
                        </a:spcAft>
                        <a:buNone/>
                      </a:pPr>
                      <a:r>
                        <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Derya Birant, Alp Kut</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13th March 2006</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The work generalizes the DBSCAN algorithm for processing spatial-temporal data by adding parameters Eps1 (space distance) and Eps2 (non-space attributes), with a density factor and threshold (Δε) to enhance clustering. The algorithm was experimented with on environmental data (e.g., sea surface temperature) with missing value preprocessing.</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t>ST-DBSCAN clustered spatial-temporal data effectively and detected regions of similar properties (e.g., temperature, wave height) and performed better in noise detection, particularly for datasets with diverse cluster densities. Uses in environmental monitoring showed apparent spatial patterns and clusters.</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600">
                          <a:solidFill>
                            <a:schemeClr val="dk1"/>
                          </a:solidFill>
                        </a:rPr>
                        <a:t>The paper introduces ST-DBSCAN, which improves noise detection, handles adjacent clusters better, and extends DBSCAN's capabilities for spatial-temporal data.</a:t>
                      </a:r>
                      <a:endParaRPr sz="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IN" sz="600"/>
                        <a:t>3. </a:t>
                      </a:r>
                      <a:r>
                        <a:rPr i="1" lang="en-IN" sz="600">
                          <a:solidFill>
                            <a:schemeClr val="dk1"/>
                          </a:solidFill>
                        </a:rPr>
                        <a:t> Clustering of vehicle trajectories</a:t>
                      </a:r>
                      <a:r>
                        <a:rPr lang="en-IN" sz="600">
                          <a:solidFill>
                            <a:schemeClr val="dk1"/>
                          </a:solidFill>
                        </a:rPr>
                        <a:t>. (2010, September 1). IEEE Journals &amp; Magazine | IEEE Xplore. </a:t>
                      </a:r>
                      <a:r>
                        <a:rPr lang="en-IN" sz="600" u="sng">
                          <a:solidFill>
                            <a:schemeClr val="dk1"/>
                          </a:solidFill>
                          <a:hlinkClick r:id="rId4">
                            <a:extLst>
                              <a:ext uri="{A12FA001-AC4F-418D-AE19-62706E023703}">
                                <ahyp:hlinkClr val="tx"/>
                              </a:ext>
                            </a:extLst>
                          </a:hlinkClick>
                        </a:rPr>
                        <a:t>https://ieeexplore.ieee.org/abstract/document/5462900</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IN" sz="600"/>
                        <a:t>Stefan Atev, Grant Miller, Nikolaos P. Papanikolopoulos</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IN" sz="600"/>
                        <a:t>10th May 2010</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IN" sz="600"/>
                        <a:t>The research uses distance metrics (MHD, DTW, and LCSS) to calculate trajectory similarity and clustering algorithms (Spectral and Agglomerative Clustering) to cluster similar trajectories. MHD captures spatial proximity, DTW accommodates speed differences, and LCSS detects shared segments, while clustering algorithms derive movement pattern.</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IN" sz="600"/>
                        <a:t>MHD is efficient in capturing spatial similarity, but DTW is more appropriate for speed changes, and LCSS is appropriate for missing data handling. Spectral clustering is efficient in detecting natural movement patterns, while Agglomerative clustering offers hierarchical traffic behavior insights.</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IN" sz="600"/>
                        <a:t>The research provides a comparative framework for trajectory similarity measures and clustering methods, helping applications in traffic analysis, movement behavior recognition, and intelligent transportation systems.</a:t>
                      </a:r>
                      <a:endParaRPr sz="6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0" y="1"/>
            <a:ext cx="12192000" cy="8211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Dataset Discussion</a:t>
            </a:r>
            <a:endParaRPr>
              <a:solidFill>
                <a:srgbClr val="F2E9D6"/>
              </a:solidFill>
            </a:endParaRPr>
          </a:p>
        </p:txBody>
      </p:sp>
      <p:sp>
        <p:nvSpPr>
          <p:cNvPr id="116" name="Google Shape;116;p17"/>
          <p:cNvSpPr txBox="1"/>
          <p:nvPr/>
        </p:nvSpPr>
        <p:spPr>
          <a:xfrm>
            <a:off x="160725" y="1160850"/>
            <a:ext cx="11304900" cy="4590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Helvetica Neue Light"/>
              <a:buChar char="●"/>
            </a:pPr>
            <a:r>
              <a:rPr lang="en-IN" sz="2800">
                <a:solidFill>
                  <a:schemeClr val="dk1"/>
                </a:solidFill>
                <a:latin typeface="Helvetica Neue Light"/>
                <a:ea typeface="Helvetica Neue Light"/>
                <a:cs typeface="Helvetica Neue Light"/>
                <a:sym typeface="Helvetica Neue Light"/>
              </a:rPr>
              <a:t>D</a:t>
            </a:r>
            <a:r>
              <a:rPr lang="en-IN" sz="2800">
                <a:solidFill>
                  <a:schemeClr val="dk1"/>
                </a:solidFill>
                <a:latin typeface="Helvetica Neue Light"/>
                <a:ea typeface="Helvetica Neue Light"/>
                <a:cs typeface="Helvetica Neue Light"/>
                <a:sym typeface="Helvetica Neue Light"/>
              </a:rPr>
              <a:t>ataset includes:</a:t>
            </a:r>
            <a:endParaRPr sz="2800">
              <a:solidFill>
                <a:schemeClr val="dk1"/>
              </a:solidFill>
              <a:latin typeface="Helvetica Neue Light"/>
              <a:ea typeface="Helvetica Neue Light"/>
              <a:cs typeface="Helvetica Neue Light"/>
              <a:sym typeface="Helvetica Neue Light"/>
            </a:endParaRPr>
          </a:p>
          <a:p>
            <a:pPr indent="-406400" lvl="1" marL="914400" rtl="0" algn="l">
              <a:spcBef>
                <a:spcPts val="0"/>
              </a:spcBef>
              <a:spcAft>
                <a:spcPts val="0"/>
              </a:spcAft>
              <a:buClr>
                <a:schemeClr val="dk1"/>
              </a:buClr>
              <a:buSzPts val="2800"/>
              <a:buFont typeface="Helvetica Neue Light"/>
              <a:buChar char="○"/>
            </a:pPr>
            <a:r>
              <a:rPr lang="en-IN" sz="2500">
                <a:solidFill>
                  <a:schemeClr val="dk1"/>
                </a:solidFill>
                <a:latin typeface="Helvetica Neue Light"/>
                <a:ea typeface="Helvetica Neue Light"/>
                <a:cs typeface="Helvetica Neue Light"/>
                <a:sym typeface="Helvetica Neue Light"/>
              </a:rPr>
              <a:t>Timestamp (Frame No.) , Track id, Left, Right , Width, Height (Provided)</a:t>
            </a:r>
            <a:endParaRPr sz="2500">
              <a:solidFill>
                <a:schemeClr val="dk1"/>
              </a:solidFill>
              <a:latin typeface="Helvetica Neue Light"/>
              <a:ea typeface="Helvetica Neue Light"/>
              <a:cs typeface="Helvetica Neue Light"/>
              <a:sym typeface="Helvetica Neue Light"/>
            </a:endParaRPr>
          </a:p>
          <a:p>
            <a:pPr indent="0" lvl="0" marL="91440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Features extraction:</a:t>
            </a:r>
            <a:endParaRPr sz="25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CenterX = Left + (Width/2)</a:t>
            </a:r>
            <a:endParaRPr sz="25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CenterY = Top + (Height/2)</a:t>
            </a:r>
            <a:endParaRPr sz="25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Instantaneous Velocity = Distance covered from last frame given/ No. of frames travelled</a:t>
            </a:r>
            <a:endParaRPr sz="2500">
              <a:solidFill>
                <a:schemeClr val="dk1"/>
              </a:solidFill>
              <a:latin typeface="Helvetica Neue Light"/>
              <a:ea typeface="Helvetica Neue Light"/>
              <a:cs typeface="Helvetica Neue Light"/>
              <a:sym typeface="Helvetica Neue Light"/>
            </a:endParaRPr>
          </a:p>
          <a:p>
            <a:pPr indent="-406400" lvl="1" marL="914400" rtl="0" algn="l">
              <a:spcBef>
                <a:spcPts val="0"/>
              </a:spcBef>
              <a:spcAft>
                <a:spcPts val="0"/>
              </a:spcAft>
              <a:buClr>
                <a:schemeClr val="dk1"/>
              </a:buClr>
              <a:buSzPts val="2800"/>
              <a:buFont typeface="Helvetica Neue Light"/>
              <a:buChar char="○"/>
            </a:pPr>
            <a:r>
              <a:rPr lang="en-IN" sz="2500">
                <a:solidFill>
                  <a:schemeClr val="dk1"/>
                </a:solidFill>
                <a:latin typeface="Helvetica Neue Light"/>
                <a:ea typeface="Helvetica Neue Light"/>
                <a:cs typeface="Helvetica Neue Light"/>
                <a:sym typeface="Helvetica Neue Light"/>
              </a:rPr>
              <a:t>Average Velocity = Total Distance covered / Total frames</a:t>
            </a:r>
            <a:r>
              <a:rPr lang="en-IN" sz="2800">
                <a:solidFill>
                  <a:schemeClr val="dk1"/>
                </a:solidFill>
                <a:latin typeface="Helvetica Neue Light"/>
                <a:ea typeface="Helvetica Neue Light"/>
                <a:cs typeface="Helvetica Neue Light"/>
                <a:sym typeface="Helvetica Neue Light"/>
              </a:rPr>
              <a:t> travelled</a:t>
            </a:r>
            <a:endParaRPr sz="2800">
              <a:solidFill>
                <a:schemeClr val="dk1"/>
              </a:solidFill>
              <a:latin typeface="Helvetica Neue Light"/>
              <a:ea typeface="Helvetica Neue Light"/>
              <a:cs typeface="Helvetica Neue Light"/>
              <a:sym typeface="Helvetica Neue Light"/>
            </a:endParaRPr>
          </a:p>
          <a:p>
            <a:pPr indent="0" lvl="0" marL="91440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a:p>
            <a:pPr indent="-406400" lvl="0" marL="457200" rtl="0" algn="l">
              <a:spcBef>
                <a:spcPts val="0"/>
              </a:spcBef>
              <a:spcAft>
                <a:spcPts val="0"/>
              </a:spcAft>
              <a:buClr>
                <a:schemeClr val="dk1"/>
              </a:buClr>
              <a:buSzPts val="2800"/>
              <a:buFont typeface="Helvetica Neue Light"/>
              <a:buChar char="●"/>
            </a:pPr>
            <a:r>
              <a:rPr lang="en-IN" sz="2800">
                <a:solidFill>
                  <a:schemeClr val="dk1"/>
                </a:solidFill>
                <a:latin typeface="Helvetica Neue Light"/>
                <a:ea typeface="Helvetica Neue Light"/>
                <a:cs typeface="Helvetica Neue Light"/>
                <a:sym typeface="Helvetica Neue Light"/>
              </a:rPr>
              <a:t>Vehicle trajectory dataset includes data of each vehicle in different sheet.</a:t>
            </a:r>
            <a:endParaRPr sz="2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1"/>
            <a:ext cx="12192000" cy="8211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Dataset Discussion</a:t>
            </a:r>
            <a:endParaRPr>
              <a:solidFill>
                <a:srgbClr val="F2E9D6"/>
              </a:solidFill>
            </a:endParaRPr>
          </a:p>
        </p:txBody>
      </p:sp>
      <p:sp>
        <p:nvSpPr>
          <p:cNvPr id="122" name="Google Shape;122;p18"/>
          <p:cNvSpPr txBox="1"/>
          <p:nvPr/>
        </p:nvSpPr>
        <p:spPr>
          <a:xfrm>
            <a:off x="178600" y="1017975"/>
            <a:ext cx="11304900" cy="49113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Center Coordinate Extraction</a:t>
            </a:r>
            <a:endParaRPr sz="2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Missing Data Interpolation</a:t>
            </a:r>
            <a:endParaRPr sz="2500">
              <a:solidFill>
                <a:schemeClr val="dk1"/>
              </a:solidFill>
              <a:latin typeface="Helvetica Neue Light"/>
              <a:ea typeface="Helvetica Neue Light"/>
              <a:cs typeface="Helvetica Neue Light"/>
              <a:sym typeface="Helvetica Neue Light"/>
            </a:endParaRPr>
          </a:p>
          <a:p>
            <a:pPr indent="-368300" lvl="1" marL="914400" rtl="0" algn="l">
              <a:spcBef>
                <a:spcPts val="0"/>
              </a:spcBef>
              <a:spcAft>
                <a:spcPts val="0"/>
              </a:spcAft>
              <a:buClr>
                <a:schemeClr val="dk1"/>
              </a:buClr>
              <a:buSzPts val="2200"/>
              <a:buFont typeface="Helvetica Neue Light"/>
              <a:buChar char="○"/>
            </a:pPr>
            <a:r>
              <a:rPr lang="en-IN" sz="2200">
                <a:solidFill>
                  <a:schemeClr val="dk1"/>
                </a:solidFill>
                <a:latin typeface="Helvetica Neue Light"/>
                <a:ea typeface="Helvetica Neue Light"/>
                <a:cs typeface="Helvetica Neue Light"/>
                <a:sym typeface="Helvetica Neue Light"/>
              </a:rPr>
              <a:t>Applied linear interpolation to fill gaps in frame sequences for smoother tracking.</a:t>
            </a:r>
            <a:endParaRPr sz="2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2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Velocity Calculation</a:t>
            </a:r>
            <a:endParaRPr sz="2500">
              <a:solidFill>
                <a:schemeClr val="dk1"/>
              </a:solidFill>
              <a:latin typeface="Helvetica Neue Light"/>
              <a:ea typeface="Helvetica Neue Light"/>
              <a:cs typeface="Helvetica Neue Light"/>
              <a:sym typeface="Helvetica Neue Light"/>
            </a:endParaRPr>
          </a:p>
          <a:p>
            <a:pPr indent="-368300" lvl="1" marL="914400" rtl="0" algn="l">
              <a:spcBef>
                <a:spcPts val="0"/>
              </a:spcBef>
              <a:spcAft>
                <a:spcPts val="0"/>
              </a:spcAft>
              <a:buClr>
                <a:schemeClr val="dk1"/>
              </a:buClr>
              <a:buSzPts val="2200"/>
              <a:buFont typeface="Helvetica Neue Light"/>
              <a:buChar char="○"/>
            </a:pPr>
            <a:r>
              <a:rPr lang="en-IN" sz="2200">
                <a:solidFill>
                  <a:schemeClr val="dk1"/>
                </a:solidFill>
                <a:latin typeface="Helvetica Neue Light"/>
                <a:ea typeface="Helvetica Neue Light"/>
                <a:cs typeface="Helvetica Neue Light"/>
                <a:sym typeface="Helvetica Neue Light"/>
              </a:rPr>
              <a:t>Instantaneous Velocity: Derived using center coordinates over time.</a:t>
            </a:r>
            <a:endParaRPr sz="2200">
              <a:solidFill>
                <a:schemeClr val="dk1"/>
              </a:solidFill>
              <a:latin typeface="Helvetica Neue Light"/>
              <a:ea typeface="Helvetica Neue Light"/>
              <a:cs typeface="Helvetica Neue Light"/>
              <a:sym typeface="Helvetica Neue Light"/>
            </a:endParaRPr>
          </a:p>
          <a:p>
            <a:pPr indent="-368300" lvl="1" marL="914400" rtl="0" algn="l">
              <a:spcBef>
                <a:spcPts val="0"/>
              </a:spcBef>
              <a:spcAft>
                <a:spcPts val="0"/>
              </a:spcAft>
              <a:buClr>
                <a:schemeClr val="dk1"/>
              </a:buClr>
              <a:buSzPts val="2200"/>
              <a:buFont typeface="Helvetica Neue Light"/>
              <a:buChar char="○"/>
            </a:pPr>
            <a:r>
              <a:rPr lang="en-IN" sz="2200">
                <a:solidFill>
                  <a:schemeClr val="dk1"/>
                </a:solidFill>
                <a:latin typeface="Helvetica Neue Light"/>
                <a:ea typeface="Helvetica Neue Light"/>
                <a:cs typeface="Helvetica Neue Light"/>
                <a:sym typeface="Helvetica Neue Light"/>
              </a:rPr>
              <a:t>Average Velocity: Computed as displacement over total time per vehicle.</a:t>
            </a:r>
            <a:endParaRPr sz="2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2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Dataset Filtering</a:t>
            </a:r>
            <a:endParaRPr sz="2500">
              <a:solidFill>
                <a:schemeClr val="dk1"/>
              </a:solidFill>
              <a:latin typeface="Helvetica Neue Light"/>
              <a:ea typeface="Helvetica Neue Light"/>
              <a:cs typeface="Helvetica Neue Light"/>
              <a:sym typeface="Helvetica Neue Light"/>
            </a:endParaRPr>
          </a:p>
          <a:p>
            <a:pPr indent="-368300" lvl="1" marL="914400" rtl="0" algn="l">
              <a:spcBef>
                <a:spcPts val="0"/>
              </a:spcBef>
              <a:spcAft>
                <a:spcPts val="0"/>
              </a:spcAft>
              <a:buClr>
                <a:schemeClr val="dk1"/>
              </a:buClr>
              <a:buSzPts val="2200"/>
              <a:buFont typeface="Helvetica Neue Light"/>
              <a:buChar char="○"/>
            </a:pPr>
            <a:r>
              <a:rPr lang="en-IN" sz="2200">
                <a:solidFill>
                  <a:schemeClr val="dk1"/>
                </a:solidFill>
                <a:latin typeface="Helvetica Neue Light"/>
                <a:ea typeface="Helvetica Neue Light"/>
                <a:cs typeface="Helvetica Neue Light"/>
                <a:sym typeface="Helvetica Neue Light"/>
              </a:rPr>
              <a:t>Removed trackIDs with &lt; 100 frames to ensure meaningful trajectory insights.</a:t>
            </a:r>
            <a:endParaRPr sz="2200">
              <a:solidFill>
                <a:schemeClr val="dk1"/>
              </a:solidFill>
              <a:latin typeface="Helvetica Neue Light"/>
              <a:ea typeface="Helvetica Neue Light"/>
              <a:cs typeface="Helvetica Neue Light"/>
              <a:sym typeface="Helvetica Neue Light"/>
            </a:endParaRPr>
          </a:p>
          <a:p>
            <a:pPr indent="0" lvl="0" marL="914400" rtl="0" algn="l">
              <a:spcBef>
                <a:spcPts val="0"/>
              </a:spcBef>
              <a:spcAft>
                <a:spcPts val="0"/>
              </a:spcAft>
              <a:buNone/>
            </a:pPr>
            <a:r>
              <a:t/>
            </a:r>
            <a:endParaRPr sz="22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Stop Classification &amp; Clustering</a:t>
            </a:r>
            <a:endParaRPr sz="2500">
              <a:solidFill>
                <a:schemeClr val="dk1"/>
              </a:solidFill>
              <a:latin typeface="Helvetica Neue Light"/>
              <a:ea typeface="Helvetica Neue Light"/>
              <a:cs typeface="Helvetica Neue Light"/>
              <a:sym typeface="Helvetica Neue Light"/>
            </a:endParaRPr>
          </a:p>
          <a:p>
            <a:pPr indent="-387350" lvl="1" marL="9144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I</a:t>
            </a:r>
            <a:r>
              <a:rPr lang="en-IN" sz="2200">
                <a:solidFill>
                  <a:schemeClr val="dk1"/>
                </a:solidFill>
                <a:latin typeface="Helvetica Neue Light"/>
                <a:ea typeface="Helvetica Neue Light"/>
                <a:cs typeface="Helvetica Neue Light"/>
                <a:sym typeface="Helvetica Neue Light"/>
              </a:rPr>
              <a:t>dentified hard stops &amp; momentary stops using velocity changes with DBSCAN.</a:t>
            </a:r>
            <a:endParaRPr sz="2200">
              <a:solidFill>
                <a:schemeClr val="dk1"/>
              </a:solidFill>
              <a:latin typeface="Helvetica Neue Light"/>
              <a:ea typeface="Helvetica Neue Light"/>
              <a:cs typeface="Helvetica Neue Light"/>
              <a:sym typeface="Helvetica Neue Light"/>
            </a:endParaRPr>
          </a:p>
          <a:p>
            <a:pPr indent="0" lvl="0" marL="91440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10802678" y="6284675"/>
            <a:ext cx="551100" cy="377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IN"/>
              <a:t>|</a:t>
            </a:r>
            <a:r>
              <a:rPr b="0" lang="en-IN"/>
              <a:t>  </a:t>
            </a:r>
            <a:fld id="{00000000-1234-1234-1234-123412341234}" type="slidenum">
              <a:rPr b="0" lang="en-IN"/>
              <a:t>‹#›</a:t>
            </a:fld>
            <a:endParaRPr b="0"/>
          </a:p>
        </p:txBody>
      </p:sp>
      <p:pic>
        <p:nvPicPr>
          <p:cNvPr id="129" name="Google Shape;129;p19"/>
          <p:cNvPicPr preferRelativeResize="0"/>
          <p:nvPr/>
        </p:nvPicPr>
        <p:blipFill>
          <a:blip r:embed="rId3">
            <a:alphaModFix/>
          </a:blip>
          <a:stretch>
            <a:fillRect/>
          </a:stretch>
        </p:blipFill>
        <p:spPr>
          <a:xfrm>
            <a:off x="6341250" y="2154250"/>
            <a:ext cx="5012550" cy="3221200"/>
          </a:xfrm>
          <a:prstGeom prst="rect">
            <a:avLst/>
          </a:prstGeom>
          <a:noFill/>
          <a:ln>
            <a:noFill/>
          </a:ln>
        </p:spPr>
      </p:pic>
      <p:pic>
        <p:nvPicPr>
          <p:cNvPr id="130" name="Google Shape;130;p19"/>
          <p:cNvPicPr preferRelativeResize="0"/>
          <p:nvPr/>
        </p:nvPicPr>
        <p:blipFill>
          <a:blip r:embed="rId4">
            <a:alphaModFix/>
          </a:blip>
          <a:stretch>
            <a:fillRect/>
          </a:stretch>
        </p:blipFill>
        <p:spPr>
          <a:xfrm>
            <a:off x="914400" y="2154250"/>
            <a:ext cx="4976966" cy="3221201"/>
          </a:xfrm>
          <a:prstGeom prst="rect">
            <a:avLst/>
          </a:prstGeom>
          <a:noFill/>
          <a:ln>
            <a:noFill/>
          </a:ln>
        </p:spPr>
      </p:pic>
      <p:sp>
        <p:nvSpPr>
          <p:cNvPr id="131" name="Google Shape;131;p19"/>
          <p:cNvSpPr txBox="1"/>
          <p:nvPr>
            <p:ph idx="4294967295" type="title"/>
          </p:nvPr>
        </p:nvSpPr>
        <p:spPr>
          <a:xfrm>
            <a:off x="0" y="1"/>
            <a:ext cx="12192000" cy="8211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Scattered Plotting</a:t>
            </a:r>
            <a:endParaRPr>
              <a:solidFill>
                <a:srgbClr val="F2E9D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0" y="1"/>
            <a:ext cx="12192000" cy="8211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Approach and Future Work</a:t>
            </a:r>
            <a:endParaRPr>
              <a:solidFill>
                <a:srgbClr val="F2E9D6"/>
              </a:solidFill>
            </a:endParaRPr>
          </a:p>
        </p:txBody>
      </p:sp>
      <p:sp>
        <p:nvSpPr>
          <p:cNvPr id="137" name="Google Shape;137;p20"/>
          <p:cNvSpPr txBox="1"/>
          <p:nvPr/>
        </p:nvSpPr>
        <p:spPr>
          <a:xfrm>
            <a:off x="178600" y="1214450"/>
            <a:ext cx="10626300" cy="46077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Here our approach is to find type of stop using </a:t>
            </a:r>
            <a:r>
              <a:rPr lang="en-IN" sz="2500">
                <a:solidFill>
                  <a:schemeClr val="dk1"/>
                </a:solidFill>
                <a:latin typeface="Helvetica Neue Light"/>
                <a:ea typeface="Helvetica Neue Light"/>
                <a:cs typeface="Helvetica Neue Light"/>
                <a:sym typeface="Helvetica Neue Light"/>
              </a:rPr>
              <a:t>instantaneous</a:t>
            </a:r>
            <a:r>
              <a:rPr lang="en-IN" sz="2500">
                <a:solidFill>
                  <a:schemeClr val="dk1"/>
                </a:solidFill>
                <a:latin typeface="Helvetica Neue Light"/>
                <a:ea typeface="Helvetica Neue Light"/>
                <a:cs typeface="Helvetica Neue Light"/>
                <a:sym typeface="Helvetica Neue Light"/>
              </a:rPr>
              <a:t> velocity.</a:t>
            </a:r>
            <a:endParaRPr sz="2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Thereafter using DBSCAN unsupervised learning algorithm, we cluster the data points </a:t>
            </a:r>
            <a:r>
              <a:rPr lang="en-IN" sz="2500">
                <a:solidFill>
                  <a:schemeClr val="dk1"/>
                </a:solidFill>
                <a:latin typeface="Helvetica Neue Light"/>
                <a:ea typeface="Helvetica Neue Light"/>
                <a:cs typeface="Helvetica Neue Light"/>
                <a:sym typeface="Helvetica Neue Light"/>
              </a:rPr>
              <a:t>according to instantaneous velocity value. </a:t>
            </a:r>
            <a:endParaRPr sz="2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Incorporating more unsupervised clustering algorithms such as kmeans.</a:t>
            </a:r>
            <a:endParaRPr sz="2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Making our own optimization model.</a:t>
            </a:r>
            <a:endParaRPr sz="2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387350" lvl="0" marL="457200" rtl="0" algn="l">
              <a:spcBef>
                <a:spcPts val="0"/>
              </a:spcBef>
              <a:spcAft>
                <a:spcPts val="0"/>
              </a:spcAft>
              <a:buClr>
                <a:schemeClr val="dk1"/>
              </a:buClr>
              <a:buSzPts val="2500"/>
              <a:buFont typeface="Helvetica Neue Light"/>
              <a:buChar char="●"/>
            </a:pPr>
            <a:r>
              <a:rPr lang="en-IN" sz="2500">
                <a:solidFill>
                  <a:schemeClr val="dk1"/>
                </a:solidFill>
                <a:latin typeface="Helvetica Neue Light"/>
                <a:ea typeface="Helvetica Neue Light"/>
                <a:cs typeface="Helvetica Neue Light"/>
                <a:sym typeface="Helvetica Neue Light"/>
              </a:rPr>
              <a:t>Superimposition of those classifications on the video file.</a:t>
            </a:r>
            <a:endParaRPr sz="2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25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0" y="0"/>
            <a:ext cx="12192000" cy="803700"/>
          </a:xfrm>
          <a:prstGeom prst="rect">
            <a:avLst/>
          </a:prstGeom>
          <a:solidFill>
            <a:srgbClr val="801B19"/>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2E9D6"/>
              </a:buClr>
              <a:buSzPts val="4000"/>
              <a:buFont typeface="Helvetica Neue"/>
              <a:buNone/>
            </a:pPr>
            <a:r>
              <a:rPr lang="en-IN">
                <a:solidFill>
                  <a:srgbClr val="F2E9D6"/>
                </a:solidFill>
              </a:rPr>
              <a:t>References</a:t>
            </a:r>
            <a:endParaRPr>
              <a:solidFill>
                <a:srgbClr val="F2E9D6"/>
              </a:solidFill>
            </a:endParaRPr>
          </a:p>
        </p:txBody>
      </p:sp>
      <p:sp>
        <p:nvSpPr>
          <p:cNvPr id="143" name="Google Shape;143;p21"/>
          <p:cNvSpPr txBox="1"/>
          <p:nvPr/>
        </p:nvSpPr>
        <p:spPr>
          <a:xfrm>
            <a:off x="149214" y="1003531"/>
            <a:ext cx="9143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21"/>
          <p:cNvSpPr txBox="1"/>
          <p:nvPr/>
        </p:nvSpPr>
        <p:spPr>
          <a:xfrm>
            <a:off x="160725" y="1053700"/>
            <a:ext cx="11304900" cy="428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IN" sz="1500">
                <a:solidFill>
                  <a:schemeClr val="dk1"/>
                </a:solidFill>
              </a:rPr>
              <a:t>[1] DBSCAN Clustering Algorithm Based on Density</a:t>
            </a:r>
            <a:r>
              <a:rPr lang="en-IN" sz="1500">
                <a:solidFill>
                  <a:schemeClr val="dk1"/>
                </a:solidFill>
              </a:rPr>
              <a:t>. (2020, September 1). IEEE Conference Publication | IEEE Xplore. </a:t>
            </a:r>
            <a:r>
              <a:rPr lang="en-IN" sz="1500" u="sng">
                <a:solidFill>
                  <a:schemeClr val="hlink"/>
                </a:solidFill>
                <a:hlinkClick r:id="rId3"/>
              </a:rPr>
              <a:t>https://ieeexplore.ieee.org/abstract/document/9356727?casa_token=bE-GpoKD4UYAAAAA:MWfySFyC8222IMJ2ghlPFd7P2z6MMkdreLU_k6Zcylzf8msJu8nXTHoyF25vetmheHvKEbxbKQWG</a:t>
            </a:r>
            <a:endParaRPr sz="1500">
              <a:solidFill>
                <a:schemeClr val="dk1"/>
              </a:solidFill>
            </a:endParaRPr>
          </a:p>
          <a:p>
            <a:pPr indent="0" lvl="0" marL="0" rtl="0" algn="l">
              <a:lnSpc>
                <a:spcPct val="200000"/>
              </a:lnSpc>
              <a:spcBef>
                <a:spcPts val="0"/>
              </a:spcBef>
              <a:spcAft>
                <a:spcPts val="0"/>
              </a:spcAft>
              <a:buNone/>
            </a:pPr>
            <a:r>
              <a:rPr i="1" lang="en-IN" sz="1500">
                <a:solidFill>
                  <a:schemeClr val="dk1"/>
                </a:solidFill>
              </a:rPr>
              <a:t>[2] Clustering of vehicle trajectories</a:t>
            </a:r>
            <a:r>
              <a:rPr lang="en-IN" sz="1500">
                <a:solidFill>
                  <a:schemeClr val="dk1"/>
                </a:solidFill>
              </a:rPr>
              <a:t>. (2010, September 1). IEEE Journals &amp; Magazine | IEEE Xplore. </a:t>
            </a:r>
            <a:r>
              <a:rPr lang="en-IN" sz="1500" u="sng">
                <a:solidFill>
                  <a:schemeClr val="hlink"/>
                </a:solidFill>
                <a:hlinkClick r:id="rId4"/>
              </a:rPr>
              <a:t>https://ieeexplore.ieee.org/abstract/document/5462900</a:t>
            </a:r>
            <a:endParaRPr sz="1500">
              <a:solidFill>
                <a:schemeClr val="dk1"/>
              </a:solidFill>
            </a:endParaRPr>
          </a:p>
          <a:p>
            <a:pPr indent="0" lvl="0" marL="0" rtl="0" algn="l">
              <a:lnSpc>
                <a:spcPct val="200000"/>
              </a:lnSpc>
              <a:spcBef>
                <a:spcPts val="0"/>
              </a:spcBef>
              <a:spcAft>
                <a:spcPts val="0"/>
              </a:spcAft>
              <a:buNone/>
            </a:pPr>
            <a:r>
              <a:rPr i="1" lang="en-IN" sz="1500">
                <a:solidFill>
                  <a:schemeClr val="dk1"/>
                </a:solidFill>
              </a:rPr>
              <a:t>[3] Unsupervised K-Means clustering algorithm</a:t>
            </a:r>
            <a:r>
              <a:rPr lang="en-IN" sz="1500">
                <a:solidFill>
                  <a:schemeClr val="dk1"/>
                </a:solidFill>
              </a:rPr>
              <a:t>. (2020). IEEE Journals &amp; Magazine | IEEE Xplore. </a:t>
            </a:r>
            <a:r>
              <a:rPr lang="en-IN" sz="1500" u="sng">
                <a:solidFill>
                  <a:schemeClr val="hlink"/>
                </a:solidFill>
                <a:hlinkClick r:id="rId5"/>
              </a:rPr>
              <a:t>https://ieeexplore.ieee.org/abstract/document/9072123</a:t>
            </a:r>
            <a:endParaRPr sz="1500">
              <a:solidFill>
                <a:schemeClr val="dk1"/>
              </a:solidFill>
            </a:endParaRPr>
          </a:p>
          <a:p>
            <a:pPr indent="0" lvl="0" marL="0" rtl="0" algn="l">
              <a:lnSpc>
                <a:spcPct val="200000"/>
              </a:lnSpc>
              <a:spcBef>
                <a:spcPts val="0"/>
              </a:spcBef>
              <a:spcAft>
                <a:spcPts val="0"/>
              </a:spcAft>
              <a:buNone/>
            </a:pPr>
            <a:r>
              <a:rPr lang="en-IN" sz="1500">
                <a:solidFill>
                  <a:schemeClr val="dk1"/>
                </a:solidFill>
              </a:rPr>
              <a:t>[4] Stats Wire. (2021, July 16). </a:t>
            </a:r>
            <a:r>
              <a:rPr i="1" lang="en-IN" sz="1500">
                <a:solidFill>
                  <a:schemeClr val="dk1"/>
                </a:solidFill>
              </a:rPr>
              <a:t>DBSCAN Clustering | Python | Clustering</a:t>
            </a:r>
            <a:r>
              <a:rPr lang="en-IN" sz="1500">
                <a:solidFill>
                  <a:schemeClr val="dk1"/>
                </a:solidFill>
              </a:rPr>
              <a:t> [Video]. YouTube. </a:t>
            </a:r>
            <a:r>
              <a:rPr lang="en-IN" sz="1500" u="sng">
                <a:solidFill>
                  <a:schemeClr val="hlink"/>
                </a:solidFill>
                <a:hlinkClick r:id="rId6"/>
              </a:rPr>
              <a:t>https://www.youtube.com/watch?v=2eDFjw456AM</a:t>
            </a:r>
            <a:endParaRPr sz="1500">
              <a:solidFill>
                <a:schemeClr val="dk1"/>
              </a:solidFill>
            </a:endParaRPr>
          </a:p>
          <a:p>
            <a:pPr indent="0" lvl="0" marL="0" rtl="0" algn="l">
              <a:lnSpc>
                <a:spcPct val="200000"/>
              </a:lnSpc>
              <a:spcBef>
                <a:spcPts val="0"/>
              </a:spcBef>
              <a:spcAft>
                <a:spcPts val="0"/>
              </a:spcAft>
              <a:buNone/>
            </a:pPr>
            <a:r>
              <a:rPr lang="en-IN" sz="1500">
                <a:solidFill>
                  <a:schemeClr val="dk1"/>
                </a:solidFill>
              </a:rPr>
              <a:t>[5] StatQuest with Josh Starmer. (2022, January 10). </a:t>
            </a:r>
            <a:r>
              <a:rPr i="1" lang="en-IN" sz="1500">
                <a:solidFill>
                  <a:schemeClr val="dk1"/>
                </a:solidFill>
              </a:rPr>
              <a:t>Clustering with DBSCAN, Clearly Explained!!!</a:t>
            </a:r>
            <a:r>
              <a:rPr lang="en-IN" sz="1500">
                <a:solidFill>
                  <a:schemeClr val="dk1"/>
                </a:solidFill>
              </a:rPr>
              <a:t> [Video]. YouTube. </a:t>
            </a:r>
            <a:r>
              <a:rPr lang="en-IN" sz="1500" u="sng">
                <a:solidFill>
                  <a:schemeClr val="hlink"/>
                </a:solidFill>
                <a:hlinkClick r:id="rId7"/>
              </a:rPr>
              <a:t>https://www.youtube.com/watch?v=RDZUdRSDOok</a:t>
            </a:r>
            <a:endParaRPr sz="15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