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B3A"/>
    <a:srgbClr val="FFFAD6"/>
    <a:srgbClr val="7A7956"/>
    <a:srgbClr val="5D5C41"/>
    <a:srgbClr val="6C6B4C"/>
    <a:srgbClr val="87865F"/>
    <a:srgbClr val="8E8D64"/>
    <a:srgbClr val="71704F"/>
    <a:srgbClr val="626146"/>
    <a:srgbClr val="9B9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959" autoAdjust="0"/>
  </p:normalViewPr>
  <p:slideViewPr>
    <p:cSldViewPr snapToGrid="0">
      <p:cViewPr varScale="1">
        <p:scale>
          <a:sx n="78" d="100"/>
          <a:sy n="78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57EB-100C-47C0-8204-F15A2DFA8CB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52703-B5AB-42E9-BEBF-F93E5330C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5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2703-B5AB-42E9-BEBF-F93E5330CD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4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Background:</a:t>
            </a:r>
          </a:p>
          <a:p>
            <a:endParaRPr lang="en-IN" dirty="0"/>
          </a:p>
          <a:p>
            <a:r>
              <a:rPr lang="en-IN" dirty="0"/>
              <a:t>Samples from 526 samples, each having levels of 6023 attributes or genes.</a:t>
            </a:r>
          </a:p>
          <a:p>
            <a:r>
              <a:rPr lang="en-IN" dirty="0"/>
              <a:t>Each gene’s transcriptomic analysis, like </a:t>
            </a:r>
            <a:r>
              <a:rPr lang="en-IN" dirty="0" err="1"/>
              <a:t>mrna</a:t>
            </a:r>
            <a:r>
              <a:rPr lang="en-IN" dirty="0"/>
              <a:t> levels to measure gene expression was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52703-B5AB-42E9-BEBF-F93E5330CD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9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254-4EBE-3ED5-B09D-49457C9CA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9EAD-9CE7-7103-3DA4-09D29F02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DBAD-AD71-EE3F-1076-83F51DC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2F4A-70BB-8060-0994-AD279DE3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9691-45B0-A228-B005-9ACBA7B5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102B-4117-6F40-979C-3BCFE840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60AE-54C5-A447-2F48-777419B5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4EA4-5081-9FF8-C0B6-DAA4D1BB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7688-F29D-5E42-0E0E-EBF7E94C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B0BA-CE76-1E24-F4D1-7C45D8D6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B86B7-0D5C-0399-4742-178FE3E63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32CC0-9DD8-8517-70CB-8B332878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FC06-950B-015E-D757-DF916C2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5C1B-77D6-8AB3-65EC-6C2F3F36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AD2-C175-2143-E9B2-CA3AFE66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50EB-EEC1-1649-733F-84C35415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F6E6-A277-FAB2-63F9-11A29F5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BCBB-D633-CF11-6C4C-117AAF67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91FF-8B6F-2516-3B68-65DB61B8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F4B0-0437-279A-10FF-E6EE73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3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816D-D7AD-E084-9B33-EDC1C682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11F5-D9E8-F943-7076-BE6FE571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D3C-6B13-FDFA-BD25-EB8C7590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1DD4-F524-D4BD-27EE-CDFDCC7C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3423-3828-AE33-4042-F3610966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F815-F034-C412-363F-2C13148B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9622-1722-B9B9-5046-DF413465C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7731-8BD4-2FF3-9258-EC311604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A5AB-8E5C-9801-1E29-03A4C509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6DA8-AF4D-AA5D-0556-4054398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9F737-82BA-7BB6-AB9B-0C6199B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65DB-B7E7-6324-D58C-9DFFB4BE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EECD-0586-F02C-9CB0-B57A5B99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C353-C7DF-5F02-788B-883FC283C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00FF-B8E6-146C-EF37-E7B5FF785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933D2-671A-49DE-D251-C4699ABA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B6C30-7067-09AF-9AB9-6E1B9A35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AC3C7-D67F-B478-4540-68FBB31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1A91-DFA3-4A63-AB4E-69F29384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AC4A-C024-3905-28D2-4AA51CE2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F25D3-EC39-DBFB-AC52-BBB04E9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FAB50-9A00-79BB-05B1-3B9E565C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390F1-C4AC-715C-532D-9BD20905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E5426-EEB6-A3C9-A284-AB3C8E6D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7B582-7134-A24D-FEC4-119ABE8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AEF2-58C6-7594-58E4-DE38EB6E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DFA2-AF02-5CD2-0098-83E568FA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B063-81D5-7D9A-BBCA-6A47E79A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54DC1-215F-1F98-8FD5-18EF31AB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0178-F116-D556-E655-4894D2EB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DACC-788E-66A4-65C8-460C6691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58CBF-2202-A2F9-3152-C4D399A4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5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2157-4362-22DB-99F3-28D7B3E4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FC01A-B916-C7B0-04E3-DB3C29E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CAAA2-6401-F2C6-C6A6-9A649C53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5B18-CF81-3800-304B-AF1BCCB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C7AB-AE64-51FF-3937-878CFF7A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4AC6-DC33-727E-2B51-CCB8B364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E8BF-30AE-75FE-B9FB-ED80D4A0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9FE4-BA18-1A45-159A-FF7401FD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78BA-AE4D-CEB0-61C6-2F081E9EE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9ED7-88BF-4233-88AB-1A79E0D26EF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3288-8889-0F3D-9575-A20FAA21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4C33-3480-BC44-7F0D-EB9DA009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57A5-657E-4639-9ECD-088002A9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6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F0A-D79F-6827-95AD-8540CE17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24" y="1261642"/>
            <a:ext cx="10793151" cy="250013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Unsupervised clustering and classification of breast cancer using TCGA RNA-seq gene expression data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6B1B-105F-654D-6B94-F7121D67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990" y="4777129"/>
            <a:ext cx="7508111" cy="2080871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Zaki Alam</a:t>
            </a:r>
          </a:p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Anuran Samantha</a:t>
            </a:r>
          </a:p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Kundan Kumar</a:t>
            </a:r>
          </a:p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Jatin Arya</a:t>
            </a:r>
          </a:p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Saahil Gupta</a:t>
            </a:r>
          </a:p>
          <a:p>
            <a:r>
              <a:rPr lang="en-US" b="1" dirty="0">
                <a:solidFill>
                  <a:srgbClr val="7A7956"/>
                </a:solidFill>
                <a:latin typeface="Candara" panose="020E0502030303020204" pitchFamily="34" charset="0"/>
              </a:rPr>
              <a:t>Mohit J</a:t>
            </a:r>
          </a:p>
        </p:txBody>
      </p:sp>
    </p:spTree>
    <p:extLst>
      <p:ext uri="{BB962C8B-B14F-4D97-AF65-F5344CB8AC3E}">
        <p14:creationId xmlns:p14="http://schemas.microsoft.com/office/powerpoint/2010/main" val="363219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0DA5A-A26A-C1DD-1797-54BC376B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03A37-C491-EB23-C535-FB0BE9FC8044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 &amp; Discussion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64ABA2-44BB-AA59-FC9B-5394F323A7A6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E08D5B-3A1D-7F22-B0F1-23F5AD5693EB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E5EA-96A2-66B9-501C-82CDEDD57CE1}"/>
              </a:ext>
            </a:extLst>
          </p:cNvPr>
          <p:cNvSpPr txBox="1"/>
          <p:nvPr/>
        </p:nvSpPr>
        <p:spPr>
          <a:xfrm>
            <a:off x="357143" y="1237731"/>
            <a:ext cx="5939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Limitations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75386-D9A1-1BB6-19AB-B8B74E70BDED}"/>
              </a:ext>
            </a:extLst>
          </p:cNvPr>
          <p:cNvSpPr txBox="1"/>
          <p:nvPr/>
        </p:nvSpPr>
        <p:spPr>
          <a:xfrm>
            <a:off x="704239" y="1876282"/>
            <a:ext cx="107664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Absence of Metadata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Limits interpretation of clusters and DEG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Assumption of K-means Clusters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Arbitrarily chosen k=3; better methods (e.g., silhouette score) could optimize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Simple T-test for DEG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More advanced models (e.g., </a:t>
            </a:r>
            <a:r>
              <a:rPr lang="en-US" sz="2000" dirty="0" err="1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limma-voom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could offer deeper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 Pathway Enrichment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Pathway analysis not performed due to lack of biological labels, but can be explored in future work</a:t>
            </a: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459125-0C9E-1C9E-3A8C-CA6BA220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8498F8-851F-7CB9-4B22-DF46C471147F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Introduction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0A3486-8212-720C-5525-257E5CB5FF62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BDDC1-05D9-3A81-D13B-AD589706733B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F0C61-BAC3-968E-80CC-17C11158C28F}"/>
              </a:ext>
            </a:extLst>
          </p:cNvPr>
          <p:cNvSpPr txBox="1"/>
          <p:nvPr/>
        </p:nvSpPr>
        <p:spPr>
          <a:xfrm>
            <a:off x="357143" y="1237732"/>
            <a:ext cx="2383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Background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BC932-E4D4-F683-9F51-48467ADAA886}"/>
              </a:ext>
            </a:extLst>
          </p:cNvPr>
          <p:cNvSpPr txBox="1"/>
          <p:nvPr/>
        </p:nvSpPr>
        <p:spPr>
          <a:xfrm>
            <a:off x="707921" y="1668619"/>
            <a:ext cx="111269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Transcriptomic analysis studies genome-wide gene expression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Utilizes techniques like RNA-sequencing or microarrays.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Produces gene expression matrices that map genes (rows) to samples (columns).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Aids in understanding molecular mechanisms behind diseases, drug responses and cellular states.</a:t>
            </a: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AF6FE-8643-93E4-310D-9D37BE05CEEB}"/>
              </a:ext>
            </a:extLst>
          </p:cNvPr>
          <p:cNvSpPr txBox="1"/>
          <p:nvPr/>
        </p:nvSpPr>
        <p:spPr>
          <a:xfrm>
            <a:off x="428263" y="3792276"/>
            <a:ext cx="29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Dataset Description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722E5-2990-627E-1EC2-0DE5C60EB420}"/>
              </a:ext>
            </a:extLst>
          </p:cNvPr>
          <p:cNvSpPr txBox="1"/>
          <p:nvPr/>
        </p:nvSpPr>
        <p:spPr>
          <a:xfrm>
            <a:off x="707921" y="4281618"/>
            <a:ext cx="1157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We analyze a gene expression dataset with 6,150 genes measured across 526 samples.</a:t>
            </a:r>
          </a:p>
          <a:p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Each sample represents a unique biological condition or subject.</a:t>
            </a:r>
          </a:p>
          <a:p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sourced from a public repository.</a:t>
            </a:r>
          </a:p>
          <a:p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Pre-processing steps included: Removal of missing values and Normalization (likely log-transformed expression values).</a:t>
            </a: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9116E1-A4CD-9396-B39B-A3F4D40D3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BF07E9-9A19-5EF2-CF4F-75A6591AD25D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Acquisition &amp; Preprocessing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95874-455D-9030-4A3C-A124DA9FCFBE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A0230-79B7-7E9E-7816-62C7885E0871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5829F-B126-AE0D-F516-4FBA7BF6ADDB}"/>
              </a:ext>
            </a:extLst>
          </p:cNvPr>
          <p:cNvSpPr txBox="1"/>
          <p:nvPr/>
        </p:nvSpPr>
        <p:spPr>
          <a:xfrm>
            <a:off x="357143" y="1237732"/>
            <a:ext cx="2383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Data Source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F3B8E-F24E-51F8-DF7B-FB8257B718F8}"/>
              </a:ext>
            </a:extLst>
          </p:cNvPr>
          <p:cNvSpPr txBox="1"/>
          <p:nvPr/>
        </p:nvSpPr>
        <p:spPr>
          <a:xfrm>
            <a:off x="707921" y="1791732"/>
            <a:ext cx="11126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raw data was obtained from a public repository in the .</a:t>
            </a:r>
            <a:r>
              <a:rPr lang="en-US" dirty="0" err="1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cct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format, containing gene expression matrices for 526 biological samples and 6150 genes.</a:t>
            </a: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 associated metadata (such as clinical information or condition labels) was provided. Hence analyses focus on unsupervised structure discovery (e.g., clustering).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2FE55-29D2-0873-948E-5821A74D3B3A}"/>
              </a:ext>
            </a:extLst>
          </p:cNvPr>
          <p:cNvSpPr txBox="1"/>
          <p:nvPr/>
        </p:nvSpPr>
        <p:spPr>
          <a:xfrm>
            <a:off x="398111" y="3344451"/>
            <a:ext cx="4783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Data Cleaning &amp; Preprocessing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5592C-5BF0-9C43-E239-B39120C8B4DF}"/>
              </a:ext>
            </a:extLst>
          </p:cNvPr>
          <p:cNvSpPr txBox="1"/>
          <p:nvPr/>
        </p:nvSpPr>
        <p:spPr>
          <a:xfrm>
            <a:off x="707921" y="3850729"/>
            <a:ext cx="11572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Loading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Imported the .</a:t>
            </a:r>
            <a:r>
              <a:rPr lang="en-US" dirty="0" err="1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cct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file and parsed it into a structured format with genes as rows and samples </a:t>
            </a:r>
          </a:p>
          <a:p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as columns.</a:t>
            </a:r>
          </a:p>
          <a:p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Header Correction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The first few entries included non-numeric identifiers (sample IDs) that were separated.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Missing Value Handling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Genes with missing expression values across any sample were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Data Standardization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Gene expression values were standardized (zero mean and unit variance) to ensure equal weighting across features during PCA and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82375-2F09-7C32-9B61-C717414E2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05188D-2CFE-AFF7-0C4E-6BDAFF958D8C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Methods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27F3F-3F43-44DA-0EE9-94AE5C88EECD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31C031-8C1A-FC70-F739-D5316A48E698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E6772-0FF5-0E33-7A65-E9F9D1C35E89}"/>
              </a:ext>
            </a:extLst>
          </p:cNvPr>
          <p:cNvSpPr txBox="1"/>
          <p:nvPr/>
        </p:nvSpPr>
        <p:spPr>
          <a:xfrm>
            <a:off x="357143" y="1237732"/>
            <a:ext cx="4905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Principal Component Analysis (PCA)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B64BF-AEF8-DF4C-6835-C9B0227C413E}"/>
              </a:ext>
            </a:extLst>
          </p:cNvPr>
          <p:cNvSpPr txBox="1"/>
          <p:nvPr/>
        </p:nvSpPr>
        <p:spPr>
          <a:xfrm>
            <a:off x="663840" y="1884064"/>
            <a:ext cx="5205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Methodology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PCA reduces the high-dimensional gene expression data into two principal components, allowing visualization of major patterns and structures in the data.</a:t>
            </a:r>
            <a:endParaRPr lang="en-IN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10E9-D175-3F7F-3A7D-A8B4898BA07D}"/>
              </a:ext>
            </a:extLst>
          </p:cNvPr>
          <p:cNvSpPr txBox="1"/>
          <p:nvPr/>
        </p:nvSpPr>
        <p:spPr>
          <a:xfrm>
            <a:off x="357143" y="3882052"/>
            <a:ext cx="669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Clustering (K-means and Hierarchical Clustering)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3CA68-EF54-AD98-8B94-85A2756AACD3}"/>
              </a:ext>
            </a:extLst>
          </p:cNvPr>
          <p:cNvSpPr txBox="1"/>
          <p:nvPr/>
        </p:nvSpPr>
        <p:spPr>
          <a:xfrm>
            <a:off x="663840" y="4559162"/>
            <a:ext cx="529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Methodology: </a:t>
            </a:r>
            <a:r>
              <a:rPr lang="en-US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Identify groups of samples based on similarity in gene expression profiles.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178B9-E20D-6679-E1CB-1A1F79A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2" y="1396467"/>
            <a:ext cx="3230880" cy="21755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288C4-06BA-BFFA-9DDA-DB45AC93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33" y="4373772"/>
            <a:ext cx="2736306" cy="2175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srgbClr val="695B3A">
                <a:alpha val="43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7F97C-2D7D-F61B-AB77-FF8C8D19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973" y="4373772"/>
            <a:ext cx="3039107" cy="217552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695B3A">
                <a:alpha val="22000"/>
              </a:srgbClr>
            </a:outerShdw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86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419AF-50C7-004D-13AA-5736E5F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C31DD1-FD7A-3A86-CFBD-5BCF28199321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Methods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2E8102-7276-D82E-6D2C-8138E66404F4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5880C0-BDAE-9C72-5873-DE9E1BC8DFC3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3462-157E-71BE-690C-68C5C36B4418}"/>
              </a:ext>
            </a:extLst>
          </p:cNvPr>
          <p:cNvSpPr txBox="1"/>
          <p:nvPr/>
        </p:nvSpPr>
        <p:spPr>
          <a:xfrm>
            <a:off x="357143" y="1237732"/>
            <a:ext cx="4905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Differential Expression Analysis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777E9-E86A-1E0D-BA09-7C9D899C8147}"/>
              </a:ext>
            </a:extLst>
          </p:cNvPr>
          <p:cNvSpPr txBox="1"/>
          <p:nvPr/>
        </p:nvSpPr>
        <p:spPr>
          <a:xfrm>
            <a:off x="663840" y="2050538"/>
            <a:ext cx="5611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Methodology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Statistical hypothesis testing (e.g., t-test) to find genes differentially expressed between two clusters.</a:t>
            </a: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CC940-1DEC-83E6-9A80-EC6CB53EF4C4}"/>
              </a:ext>
            </a:extLst>
          </p:cNvPr>
          <p:cNvSpPr txBox="1"/>
          <p:nvPr/>
        </p:nvSpPr>
        <p:spPr>
          <a:xfrm>
            <a:off x="357143" y="3882052"/>
            <a:ext cx="669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FDR Correction (Benjamini-Hochberg)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D15A3-1C45-805A-B86C-196A13E9B7F2}"/>
              </a:ext>
            </a:extLst>
          </p:cNvPr>
          <p:cNvSpPr txBox="1"/>
          <p:nvPr/>
        </p:nvSpPr>
        <p:spPr>
          <a:xfrm>
            <a:off x="663840" y="4602524"/>
            <a:ext cx="529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Methodology: </a:t>
            </a: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Correct for multiple testing to control the false discovery rate.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D879D6-34C9-830B-BF3B-1F4F3F82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5" y="1377926"/>
            <a:ext cx="3380932" cy="231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994A3-7F80-6E1C-2D86-059BD072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5" y="4106395"/>
            <a:ext cx="3432212" cy="2219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11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91C22-3A26-1916-43C6-8713E7625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E676D8-7703-52DA-AAA1-F6ED07A5C2FE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Results &amp; Interpretation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C63C-1694-EA1A-4B8E-0BBD7F67C587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27645A-8A23-72B4-7669-F4C8C94AD564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B0E03-FE22-4B4F-D7E2-7137E12DB1C6}"/>
              </a:ext>
            </a:extLst>
          </p:cNvPr>
          <p:cNvSpPr txBox="1"/>
          <p:nvPr/>
        </p:nvSpPr>
        <p:spPr>
          <a:xfrm>
            <a:off x="357143" y="1237732"/>
            <a:ext cx="4905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PCA Results Interpretation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D189A5-FDB0-AA53-92EA-3A2BA0C6F954}"/>
                  </a:ext>
                </a:extLst>
              </p:cNvPr>
              <p:cNvSpPr txBox="1"/>
              <p:nvPr/>
            </p:nvSpPr>
            <p:spPr>
              <a:xfrm>
                <a:off x="663840" y="1649899"/>
                <a:ext cx="1078352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PCA applied to standardized gene expression dataset.</a:t>
                </a:r>
              </a:p>
              <a:p>
                <a:endParaRPr lang="en-IN" sz="2000" dirty="0">
                  <a:solidFill>
                    <a:srgbClr val="7A795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Variance captured -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7A795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i="0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: 8.97% &amp;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7A795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: 5.50%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rgbClr val="7A795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7A795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i="0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vs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7A795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solidFill>
                              <a:srgbClr val="7A795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scatter plot: No strong separation observed, subtle sample groupings suggest biological heterogeneity.</a:t>
                </a:r>
              </a:p>
              <a:p>
                <a:endParaRPr lang="en-IN" sz="2000" dirty="0">
                  <a:solidFill>
                    <a:srgbClr val="7A7956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rgbClr val="7A7956"/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Motivated further clustering analysis due to mild clustering tendency.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D189A5-FDB0-AA53-92EA-3A2BA0C6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0" y="1649899"/>
                <a:ext cx="10783522" cy="2554545"/>
              </a:xfrm>
              <a:prstGeom prst="rect">
                <a:avLst/>
              </a:prstGeom>
              <a:blipFill>
                <a:blip r:embed="rId2"/>
                <a:stretch>
                  <a:fillRect l="-509" t="-1193" b="-3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97716F-8B80-C987-366D-3C68AE078B33}"/>
              </a:ext>
            </a:extLst>
          </p:cNvPr>
          <p:cNvSpPr txBox="1"/>
          <p:nvPr/>
        </p:nvSpPr>
        <p:spPr>
          <a:xfrm>
            <a:off x="357143" y="4345278"/>
            <a:ext cx="669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Cluster Analysis Interpretation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A2C78-5EB4-64CC-7903-A481328C1297}"/>
              </a:ext>
            </a:extLst>
          </p:cNvPr>
          <p:cNvSpPr txBox="1"/>
          <p:nvPr/>
        </p:nvSpPr>
        <p:spPr>
          <a:xfrm>
            <a:off x="663840" y="4916999"/>
            <a:ext cx="8063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K-means and hierarchical clustering applied.</a:t>
            </a:r>
          </a:p>
          <a:p>
            <a:endParaRPr lang="en-US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Revealed potential biological subgroups among samples.</a:t>
            </a:r>
          </a:p>
        </p:txBody>
      </p:sp>
    </p:spTree>
    <p:extLst>
      <p:ext uri="{BB962C8B-B14F-4D97-AF65-F5344CB8AC3E}">
        <p14:creationId xmlns:p14="http://schemas.microsoft.com/office/powerpoint/2010/main" val="161294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23C44-8CAD-49C0-7BDE-9C4106D83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81C828-196B-B57C-352F-33641A11FE59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Results &amp; Interpretation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D21A-180E-C052-0D0D-A82C17974941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E32217-2038-ADC5-EEDD-ED09CCD599A9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00628-D9D2-2094-69A1-E2BE3F6F997D}"/>
              </a:ext>
            </a:extLst>
          </p:cNvPr>
          <p:cNvSpPr txBox="1"/>
          <p:nvPr/>
        </p:nvSpPr>
        <p:spPr>
          <a:xfrm>
            <a:off x="357143" y="1237732"/>
            <a:ext cx="5939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Differential Gene Expression (DEG) Analysis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42D82-5AFE-BCBE-A809-660FF939D332}"/>
              </a:ext>
            </a:extLst>
          </p:cNvPr>
          <p:cNvSpPr txBox="1"/>
          <p:nvPr/>
        </p:nvSpPr>
        <p:spPr>
          <a:xfrm>
            <a:off x="704239" y="1853286"/>
            <a:ext cx="107835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Hypothesis-driven comparison between two major K-means clusters.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Two-sample T-test performed gene-by-gene (Cluster 0 vs Cluster 1).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Multiple testing corrected using Benjamini-Hochberg FDR method.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Significant DEGs identified (adjusted p &lt;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DEGs may underlie biological differences between clusters.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Further validation needed (e.g., pathway enrichment, known markers)</a:t>
            </a:r>
          </a:p>
        </p:txBody>
      </p:sp>
    </p:spTree>
    <p:extLst>
      <p:ext uri="{BB962C8B-B14F-4D97-AF65-F5344CB8AC3E}">
        <p14:creationId xmlns:p14="http://schemas.microsoft.com/office/powerpoint/2010/main" val="42616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1824D-1657-E4AB-D963-88F73FB2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DBDB7A-717C-3D42-DA8A-617A39DCEB47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 &amp; Discussion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586DF3-4D31-75F1-9106-896F1271946A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7AA89-07C9-5060-52AB-0F56CE4E911A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94DD9-9A05-952A-A97C-DA087817054B}"/>
              </a:ext>
            </a:extLst>
          </p:cNvPr>
          <p:cNvSpPr txBox="1"/>
          <p:nvPr/>
        </p:nvSpPr>
        <p:spPr>
          <a:xfrm>
            <a:off x="357143" y="1237732"/>
            <a:ext cx="5939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Summary of Findings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FEBBA-FA3F-A82C-CD77-13C05A19AAE4}"/>
              </a:ext>
            </a:extLst>
          </p:cNvPr>
          <p:cNvSpPr txBox="1"/>
          <p:nvPr/>
        </p:nvSpPr>
        <p:spPr>
          <a:xfrm>
            <a:off x="704239" y="1853286"/>
            <a:ext cx="107835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Analysed large-scale transcriptomics dataset: 6,150 genes across 526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PCA revealed moderate variance in first two components (~14.5% combined).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K-means clustering identified three distinct sample groups, supported by hierarchical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Differential expression analysis between major clusters revealed significant DEGs after FDR correction.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Results indicate meaningful biological heterogeneity among samples.</a:t>
            </a:r>
          </a:p>
        </p:txBody>
      </p:sp>
    </p:spTree>
    <p:extLst>
      <p:ext uri="{BB962C8B-B14F-4D97-AF65-F5344CB8AC3E}">
        <p14:creationId xmlns:p14="http://schemas.microsoft.com/office/powerpoint/2010/main" val="163296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0EAEB-1EA9-4C1F-5458-3AB5FB0F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5793FE-B3AF-239E-2720-8461EA772489}"/>
              </a:ext>
            </a:extLst>
          </p:cNvPr>
          <p:cNvSpPr txBox="1"/>
          <p:nvPr/>
        </p:nvSpPr>
        <p:spPr>
          <a:xfrm>
            <a:off x="357143" y="532432"/>
            <a:ext cx="753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95B3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 &amp; Discussion</a:t>
            </a:r>
            <a:endParaRPr lang="en-IN" sz="3200" b="1" dirty="0">
              <a:solidFill>
                <a:srgbClr val="695B3A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7A2BC-7DAA-7535-E218-B01A4C9AC576}"/>
              </a:ext>
            </a:extLst>
          </p:cNvPr>
          <p:cNvCxnSpPr/>
          <p:nvPr/>
        </p:nvCxnSpPr>
        <p:spPr>
          <a:xfrm>
            <a:off x="428263" y="1117207"/>
            <a:ext cx="9051017" cy="0"/>
          </a:xfrm>
          <a:prstGeom prst="line">
            <a:avLst/>
          </a:prstGeom>
          <a:ln>
            <a:solidFill>
              <a:srgbClr val="695B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92085F-1B8E-B29B-9DD9-DCA55ECF6D3B}"/>
              </a:ext>
            </a:extLst>
          </p:cNvPr>
          <p:cNvSpPr txBox="1"/>
          <p:nvPr/>
        </p:nvSpPr>
        <p:spPr>
          <a:xfrm>
            <a:off x="428263" y="1422399"/>
            <a:ext cx="200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1FCDF-C5EC-61B1-4157-6E73100EC884}"/>
              </a:ext>
            </a:extLst>
          </p:cNvPr>
          <p:cNvSpPr txBox="1"/>
          <p:nvPr/>
        </p:nvSpPr>
        <p:spPr>
          <a:xfrm>
            <a:off x="357143" y="1237731"/>
            <a:ext cx="5939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695B3A"/>
                </a:solidFill>
                <a:latin typeface="Aptos" panose="020B0004020202020204" pitchFamily="34" charset="0"/>
              </a:rPr>
              <a:t>Biological Interpretation</a:t>
            </a:r>
            <a:endParaRPr lang="en-IN" sz="2200" b="1" dirty="0">
              <a:solidFill>
                <a:srgbClr val="695B3A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E16A0-5576-1104-99A5-8B0288D6E5B1}"/>
              </a:ext>
            </a:extLst>
          </p:cNvPr>
          <p:cNvSpPr txBox="1"/>
          <p:nvPr/>
        </p:nvSpPr>
        <p:spPr>
          <a:xfrm>
            <a:off x="704239" y="1876282"/>
            <a:ext cx="107664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 external metadata available (e.g., disease state, age, condition).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Unsupervised clustering and DEG analysis revealed distinct patterns, possibly reflecting: Different biological states (e.g., disease subtypes, treatment responses) and Technical batch effects or sample quality differences.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Identified DEGs may serve as potential marker genes for sample subpopulations.</a:t>
            </a:r>
          </a:p>
          <a:p>
            <a:endParaRPr lang="en-IN" sz="2000" dirty="0">
              <a:solidFill>
                <a:srgbClr val="7A795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A795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Further experimental validation and metadata integration needed to confirm biological relevance.</a:t>
            </a:r>
          </a:p>
        </p:txBody>
      </p:sp>
    </p:spTree>
    <p:extLst>
      <p:ext uri="{BB962C8B-B14F-4D97-AF65-F5344CB8AC3E}">
        <p14:creationId xmlns:p14="http://schemas.microsoft.com/office/powerpoint/2010/main" val="178858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773</Words>
  <Application>Microsoft Office PowerPoint</Application>
  <PresentationFormat>Widescreen</PresentationFormat>
  <Paragraphs>118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Candara</vt:lpstr>
      <vt:lpstr>Ebrima</vt:lpstr>
      <vt:lpstr>Gadugi</vt:lpstr>
      <vt:lpstr>Office Theme</vt:lpstr>
      <vt:lpstr>Unsupervised clustering and classification of breast cancer using TCGA RNA-seq gene expression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Jujjavarapu</dc:creator>
  <cp:lastModifiedBy>Anuran Samanta</cp:lastModifiedBy>
  <cp:revision>6</cp:revision>
  <dcterms:created xsi:type="dcterms:W3CDTF">2025-04-27T05:42:10Z</dcterms:created>
  <dcterms:modified xsi:type="dcterms:W3CDTF">2025-04-28T12:24:01Z</dcterms:modified>
</cp:coreProperties>
</file>