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Permanent Marker"/>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E457B409-25A5-406A-BBF8-0B21C9E4AC7B}">
  <a:tblStyle styleId="{E457B409-25A5-406A-BBF8-0B21C9E4AC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schemas.openxmlformats.org/officeDocument/2006/relationships/font" Target="fonts/PermanentMarker-regular.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clipartmax.com/middle/m2i8K9b1G6K9Z5Z5_why-social-media-is-important-for-your-business-social-media-marketing-clip/"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Farnaz hi, Emily hi.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t>
            </a:r>
            <a:r>
              <a:rPr lang="en"/>
              <a:t>any of you have worked on a team project before.  For the instructors, m</a:t>
            </a:r>
            <a:r>
              <a:rPr lang="en"/>
              <a:t>any of you have probably done team-based activities in your courses, and you may have even used algorithmic team formation tools to help make this process more efficient or easier.  </a:t>
            </a:r>
            <a:endParaRPr/>
          </a:p>
          <a:p>
            <a:pPr indent="0" lvl="0" marL="0" rtl="0" algn="l">
              <a:spcBef>
                <a:spcPts val="0"/>
              </a:spcBef>
              <a:spcAft>
                <a:spcPts val="0"/>
              </a:spcAft>
              <a:buNone/>
            </a:pPr>
            <a:r>
              <a:rPr lang="en"/>
              <a:t>Provide more insight on how you should be using algorithmic team formation tools in your courses-- what to expect or not expect from them. How to focus your time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
                <a:highlight>
                  <a:srgbClr val="FFFF00"/>
                </a:highlight>
              </a:rPr>
              <a:t>Need to add alt text everywhere</a:t>
            </a:r>
            <a:endParaRPr>
              <a:highlight>
                <a:srgbClr val="FFFF00"/>
              </a:highlight>
            </a:endParaRPr>
          </a:p>
          <a:p>
            <a:pPr indent="0" lvl="0" marL="0" rtl="0" algn="l">
              <a:spcBef>
                <a:spcPts val="0"/>
              </a:spcBef>
              <a:spcAft>
                <a:spcPts val="0"/>
              </a:spcAft>
              <a:buNone/>
            </a:pPr>
            <a:r>
              <a:t/>
            </a:r>
            <a:endParaRPr>
              <a:highlight>
                <a:srgbClr val="FFFF00"/>
              </a:highlight>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Google Shape;164;g4657f0d8a4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4657f0d8a4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Activity I (beginning of teamwork): Brainstorming team names following principles of brainstorming</a:t>
            </a:r>
            <a:endParaRPr/>
          </a:p>
          <a:p>
            <a:pPr indent="-298450" lvl="0" marL="457200" rtl="0" algn="l">
              <a:spcBef>
                <a:spcPts val="0"/>
              </a:spcBef>
              <a:spcAft>
                <a:spcPts val="0"/>
              </a:spcAft>
              <a:buSzPts val="1100"/>
              <a:buChar char="●"/>
            </a:pPr>
            <a:r>
              <a:rPr lang="en"/>
              <a:t>Activity II (midpoint of project): Individual essay describing how the project could be improved </a:t>
            </a:r>
            <a:endParaRPr/>
          </a:p>
          <a:p>
            <a:pPr indent="0" lvl="0" marL="457200" rtl="0" algn="l">
              <a:spcBef>
                <a:spcPts val="0"/>
              </a:spcBef>
              <a:spcAft>
                <a:spcPts val="0"/>
              </a:spcAft>
              <a:buNone/>
            </a:pPr>
            <a:r>
              <a:t/>
            </a:r>
            <a:endParaRPr/>
          </a:p>
          <a:p>
            <a:pPr indent="0" lvl="0" marL="0" rtl="0" algn="l">
              <a:spcBef>
                <a:spcPts val="0"/>
              </a:spcBef>
              <a:spcAft>
                <a:spcPts val="0"/>
              </a:spcAft>
              <a:buNone/>
            </a:pPr>
            <a:r>
              <a:rPr lang="en"/>
              <a:t>The task-focused activities were designed to evoke mechanics of collaboration and communication (e.g., generating ideas, defining group processes, and reaching consensus), and emphasized producing an outcome (e.g., team name). In contrast, the team-focused activities were designed to evoke inter-personal communication between the members of a team rather than the mechanics of collaboration. For example, the kinds of interaction between members prompted by brainstorming a team name are much shallower and narrower than those experienced when sharing personal photos and mementos. These interactions are therefore likely to be less effective at building positive regard, and consequently psychological safety [9, 38]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https://mbtskoudsalg.com/images/whiteboard-clipart-4.jpg</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44c657e29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44c657e29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had a number of dependent variables….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Wanted to measure effects on these variables/outcomes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Validated instruments incorporated into CATME’s peer evaluation that students were required to fill out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Clarify team  vs individual measures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44c657e297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44c657e29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I’m going to talk about the results. First, to remind you of the research questions, we examined...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432e438b2f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432e438b2f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RQ1</a:t>
            </a:r>
            <a:endParaRPr/>
          </a:p>
          <a:p>
            <a:pPr indent="0" lvl="0" marL="0" rtl="0" algn="l">
              <a:spcBef>
                <a:spcPts val="0"/>
              </a:spcBef>
              <a:spcAft>
                <a:spcPts val="0"/>
              </a:spcAft>
              <a:buNone/>
            </a:pPr>
            <a:r>
              <a:rPr lang="en"/>
              <a:t>Grades, satisfaction, and perceived performance were high</a:t>
            </a:r>
            <a:endParaRPr/>
          </a:p>
          <a:p>
            <a:pPr indent="0" lvl="0" marL="0" rtl="0" algn="l">
              <a:spcBef>
                <a:spcPts val="0"/>
              </a:spcBef>
              <a:spcAft>
                <a:spcPts val="0"/>
              </a:spcAft>
              <a:buNone/>
            </a:pPr>
            <a:r>
              <a:rPr lang="en"/>
              <a:t>However, there were no differences by condition and no interaction effects</a:t>
            </a:r>
            <a:endParaRPr/>
          </a:p>
          <a:p>
            <a:pPr indent="0" lvl="0" marL="0" rtl="0" algn="l">
              <a:spcBef>
                <a:spcPts val="0"/>
              </a:spcBef>
              <a:spcAft>
                <a:spcPts val="0"/>
              </a:spcAft>
              <a:buNone/>
            </a:pPr>
            <a:r>
              <a:rPr lang="en"/>
              <a:t>Which means random teams performed as well as criteria-based teams, which is “</a:t>
            </a:r>
            <a:r>
              <a:rPr lang="en" u="sng"/>
              <a:t>not supposed to happen</a:t>
            </a:r>
            <a:r>
              <a:rPr lang="en"/>
              <a:t>”</a:t>
            </a:r>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rPr lang="en">
                <a:highlight>
                  <a:srgbClr val="FFFF00"/>
                </a:highlight>
              </a:rPr>
              <a:t>New graph showing selection of measures for each condition</a:t>
            </a:r>
            <a:endParaRPr>
              <a:highlight>
                <a:srgbClr val="FFFF00"/>
              </a:highlight>
            </a:endParaRPr>
          </a:p>
          <a:p>
            <a:pPr indent="0" lvl="0" marL="0" rtl="0" algn="l">
              <a:spcBef>
                <a:spcPts val="0"/>
              </a:spcBef>
              <a:spcAft>
                <a:spcPts val="0"/>
              </a:spcAft>
              <a:buNone/>
            </a:pPr>
            <a:r>
              <a:t/>
            </a:r>
            <a:endParaRPr>
              <a:highlight>
                <a:srgbClr val="FFFF00"/>
              </a:highlight>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1" name="Shape 201"/>
        <p:cNvGrpSpPr/>
        <p:nvPr/>
      </p:nvGrpSpPr>
      <p:grpSpPr>
        <a:xfrm>
          <a:off x="0" y="0"/>
          <a:ext cx="0" cy="0"/>
          <a:chOff x="0" y="0"/>
          <a:chExt cx="0" cy="0"/>
        </a:xfrm>
      </p:grpSpPr>
      <p:sp>
        <p:nvSpPr>
          <p:cNvPr id="202" name="Google Shape;202;g432e438b2f_2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432e438b2f_2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5 min left</a:t>
            </a:r>
            <a:endParaRPr sz="1000">
              <a:solidFill>
                <a:schemeClr val="dk1"/>
              </a:solidFill>
            </a:endParaRPr>
          </a:p>
          <a:p>
            <a:pPr indent="0" lvl="0" marL="0" rtl="0" algn="l">
              <a:spcBef>
                <a:spcPts val="0"/>
              </a:spcBef>
              <a:spcAft>
                <a:spcPts val="0"/>
              </a:spcAft>
              <a:buNone/>
            </a:pPr>
            <a:r>
              <a:rPr lang="en" sz="1000">
                <a:solidFill>
                  <a:schemeClr val="dk1"/>
                </a:solidFill>
              </a:rPr>
              <a:t>These are a few of the explanations that we offer for the results. We provide additional explanations in the paper.</a:t>
            </a:r>
            <a:endParaRPr sz="1000">
              <a:solidFill>
                <a:schemeClr val="dk1"/>
              </a:solidFill>
            </a:endParaRPr>
          </a:p>
          <a:p>
            <a:pPr indent="0" lvl="0" marL="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The way CATME was described by the instructors of the courses may have given rise to an expectation effect. All teams believed they had been formed with the tool. Therefore, even randomly assigned teams believed themselves to be as capable as those created using the tool. There were quotes from students that support this interpretation.</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Another reason for why team composition does not affect outcomes in our study while it does in some prior studies, may have to do with the difference in context. many studies showing that teams with specific compositions outperform teams without those compositions have leveraged in-lab team exercises or simulated classrooms on micro-task platforms; whereas our work leveraged multi-week team projects in an authentic learning environment. For the prior work that has examined authentic courses, it may be the case that the different disciplines, project lengths, or teaching cultures prevent generalization.</a:t>
            </a:r>
            <a:endParaRPr sz="1000">
              <a:solidFill>
                <a:schemeClr val="dk1"/>
              </a:solidFill>
            </a:endParaRPr>
          </a:p>
          <a:p>
            <a:pPr indent="0" lvl="0" marL="457200" rtl="0" algn="l">
              <a:spcBef>
                <a:spcPts val="0"/>
              </a:spcBef>
              <a:spcAft>
                <a:spcPts val="0"/>
              </a:spcAft>
              <a:buNone/>
            </a:pPr>
            <a:r>
              <a:t/>
            </a: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It is possible that since some criteria were assigned higher weights (greater importance) in the tool, the algorithm may have satisfied certain criteria for a team at the expense of other criteria.</a:t>
            </a:r>
            <a:endParaRPr sz="1000">
              <a:solidFill>
                <a:schemeClr val="dk1"/>
              </a:solidFill>
            </a:endParaRPr>
          </a:p>
          <a:p>
            <a:pPr indent="0" lvl="0" marL="0" rtl="0" algn="l">
              <a:spcBef>
                <a:spcPts val="0"/>
              </a:spcBef>
              <a:spcAft>
                <a:spcPts val="0"/>
              </a:spcAft>
              <a:buClr>
                <a:schemeClr val="dk1"/>
              </a:buClr>
              <a:buSzPts val="1100"/>
              <a:buFont typeface="Arial"/>
              <a:buNone/>
            </a:pPr>
            <a:r>
              <a:t/>
            </a:r>
            <a:endParaRPr sz="10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g432e438b2f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432e438b2f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the 2nd question about the effects of our interventions on psych safety</a:t>
            </a:r>
            <a:endParaRPr/>
          </a:p>
          <a:p>
            <a:pPr indent="0" lvl="0" marL="0" rtl="0" algn="l">
              <a:spcBef>
                <a:spcPts val="0"/>
              </a:spcBef>
              <a:spcAft>
                <a:spcPts val="0"/>
              </a:spcAft>
              <a:buNone/>
            </a:pPr>
            <a:r>
              <a:rPr lang="en"/>
              <a:t>Similarly, it was high, but no differences…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highlight>
                  <a:srgbClr val="FFFF00"/>
                </a:highlight>
              </a:rPr>
              <a:t>New graph by condition</a:t>
            </a:r>
            <a:endParaRPr>
              <a:highlight>
                <a:srgbClr val="FFFF00"/>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5" name="Shape 215"/>
        <p:cNvGrpSpPr/>
        <p:nvPr/>
      </p:nvGrpSpPr>
      <p:grpSpPr>
        <a:xfrm>
          <a:off x="0" y="0"/>
          <a:ext cx="0" cy="0"/>
          <a:chOff x="0" y="0"/>
          <a:chExt cx="0" cy="0"/>
        </a:xfrm>
      </p:grpSpPr>
      <p:sp>
        <p:nvSpPr>
          <p:cNvPr id="216" name="Google Shape;216;g432e438b2f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432e438b2f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3 min left</a:t>
            </a:r>
            <a:endParaRPr sz="1000">
              <a:solidFill>
                <a:schemeClr val="dk1"/>
              </a:solidFill>
            </a:endParaRPr>
          </a:p>
          <a:p>
            <a:pPr indent="0" lvl="0" marL="0" rtl="0" algn="l">
              <a:spcBef>
                <a:spcPts val="0"/>
              </a:spcBef>
              <a:spcAft>
                <a:spcPts val="0"/>
              </a:spcAft>
              <a:buNone/>
            </a:pPr>
            <a:r>
              <a:rPr lang="en" sz="1000">
                <a:solidFill>
                  <a:schemeClr val="dk1"/>
                </a:solidFill>
              </a:rPr>
              <a:t>The first explanation we offer for this lack of effect has to do with the nature of courses.</a:t>
            </a:r>
            <a:endParaRPr sz="1000">
              <a:solidFill>
                <a:schemeClr val="dk1"/>
              </a:solidFill>
            </a:endParaRPr>
          </a:p>
          <a:p>
            <a:pPr indent="0" lvl="0" marL="0" rtl="0" algn="l">
              <a:spcBef>
                <a:spcPts val="0"/>
              </a:spcBef>
              <a:spcAft>
                <a:spcPts val="0"/>
              </a:spcAft>
              <a:buNone/>
            </a:pPr>
            <a:r>
              <a:rPr lang="en" sz="1000">
                <a:solidFill>
                  <a:schemeClr val="dk1"/>
                </a:solidFill>
              </a:rPr>
              <a:t>because students in both courses were unfamiliar with their project topics, they may have perceived their teammates as equally inexperienced as they were and felt more willing to ask for help without the fear of appearing incompetent. In addition, both courses required students to submit many team deliverables, which forced them to meet frequently with the course staff and with each other during the course.</a:t>
            </a:r>
            <a:endParaRPr sz="1000">
              <a:solidFill>
                <a:schemeClr val="dk1"/>
              </a:solidFill>
              <a:highlight>
                <a:srgbClr val="FFFF00"/>
              </a:highlight>
            </a:endParaRPr>
          </a:p>
          <a:p>
            <a:pPr indent="0" lvl="0" marL="0" rtl="0" algn="l">
              <a:spcBef>
                <a:spcPts val="0"/>
              </a:spcBef>
              <a:spcAft>
                <a:spcPts val="0"/>
              </a:spcAft>
              <a:buNone/>
            </a:pPr>
            <a:r>
              <a:t/>
            </a:r>
            <a:endParaRPr sz="1000">
              <a:solidFill>
                <a:schemeClr val="dk1"/>
              </a:solidFill>
            </a:endParaRPr>
          </a:p>
          <a:p>
            <a:pPr indent="0" lvl="0" marL="0" rtl="0" algn="l">
              <a:spcBef>
                <a:spcPts val="0"/>
              </a:spcBef>
              <a:spcAft>
                <a:spcPts val="0"/>
              </a:spcAft>
              <a:buNone/>
            </a:pPr>
            <a:r>
              <a:rPr lang="en" sz="1000">
                <a:solidFill>
                  <a:schemeClr val="dk1"/>
                </a:solidFill>
              </a:rPr>
              <a:t>Since psych safety was high across conditions both activities may have been equally effective. (Students mentioned that brainstorming activity may have revealed the introductory personal facts such as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g432e438b2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432e438b2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min left</a:t>
            </a:r>
            <a:endParaRPr/>
          </a:p>
          <a:p>
            <a:pPr indent="0" lvl="0" marL="0" rtl="0" algn="l">
              <a:spcBef>
                <a:spcPts val="0"/>
              </a:spcBef>
              <a:spcAft>
                <a:spcPts val="0"/>
              </a:spcAft>
              <a:buNone/>
            </a:pPr>
            <a:r>
              <a:rPr lang="en"/>
              <a:t>RQ3</a:t>
            </a:r>
            <a:endParaRPr/>
          </a:p>
          <a:p>
            <a:pPr indent="0" lvl="0" marL="0" rtl="0" algn="l">
              <a:spcBef>
                <a:spcPts val="0"/>
              </a:spcBef>
              <a:spcAft>
                <a:spcPts val="0"/>
              </a:spcAft>
              <a:buClr>
                <a:schemeClr val="dk1"/>
              </a:buClr>
              <a:buSzPts val="1100"/>
              <a:buFont typeface="Arial"/>
              <a:buNone/>
            </a:pPr>
            <a:r>
              <a:rPr lang="en">
                <a:solidFill>
                  <a:schemeClr val="dk1"/>
                </a:solidFill>
              </a:rPr>
              <a:t>Almost all-- (satisfaction, perceived perf, cohesiveness, conflict)  (not peer evals p=0.02, threshold .01 after correction)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no relation to grades-- finding contradicts results from Google article</a:t>
            </a:r>
            <a:endParaRPr/>
          </a:p>
          <a:p>
            <a:pPr indent="0" lvl="0" marL="0" rtl="0" algn="l">
              <a:spcBef>
                <a:spcPts val="0"/>
              </a:spcBef>
              <a:spcAft>
                <a:spcPts val="0"/>
              </a:spcAft>
              <a:buNone/>
            </a:pPr>
            <a:r>
              <a:rPr lang="en">
                <a:solidFill>
                  <a:schemeClr val="dk1"/>
                </a:solidFill>
                <a:highlight>
                  <a:srgbClr val="FFFF00"/>
                </a:highlight>
              </a:rPr>
              <a:t>Say nobody did PS on grades?</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rgbClr val="FFFF00"/>
              </a:highlight>
            </a:endParaRPr>
          </a:p>
          <a:p>
            <a:pPr indent="0" lvl="0" marL="0" rtl="0" algn="l">
              <a:spcBef>
                <a:spcPts val="0"/>
              </a:spcBef>
              <a:spcAft>
                <a:spcPts val="0"/>
              </a:spcAft>
              <a:buNone/>
            </a:pPr>
            <a:r>
              <a:rPr lang="en"/>
              <a:t>This difference in results could be due to the difference in context.</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Risks: </a:t>
            </a:r>
            <a:r>
              <a:rPr lang="en" sz="1000">
                <a:solidFill>
                  <a:schemeClr val="dk1"/>
                </a:solidFill>
              </a:rPr>
              <a:t>the consequences of risk-taking in student teams are generally less grave than in work teams, where members could be demoted or dismissed if they are perceived as not possessing the required competencies</a:t>
            </a:r>
            <a:endParaRPr sz="1000">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Negative Behaviors: psych safety</a:t>
            </a:r>
            <a:r>
              <a:rPr lang="en">
                <a:solidFill>
                  <a:schemeClr val="dk1"/>
                </a:solidFill>
              </a:rPr>
              <a:t> </a:t>
            </a:r>
            <a:r>
              <a:rPr lang="en" sz="1000">
                <a:solidFill>
                  <a:schemeClr val="dk1"/>
                </a:solidFill>
              </a:rPr>
              <a:t>may conceivably put team members at ease to display certain behaviors that negatively influence their performance. For instance, team members can choose to perform less than their share of work if they do not fear retribution from teammates. </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Prior work has suggested psych safety has the potential to promote negative behaviors.	 	</a:t>
            </a:r>
            <a:endParaRPr>
              <a:solidFill>
                <a:schemeClr val="dk1"/>
              </a:solidFill>
            </a:endParaRPr>
          </a:p>
          <a:p>
            <a:pPr indent="0" lvl="0" marL="0" rtl="0" algn="l">
              <a:spcBef>
                <a:spcPts val="0"/>
              </a:spcBef>
              <a:spcAft>
                <a:spcPts val="0"/>
              </a:spcAft>
              <a:buClr>
                <a:schemeClr val="dk1"/>
              </a:buClr>
              <a:buSzPts val="1100"/>
              <a:buFont typeface="Arial"/>
              <a:buNone/>
            </a:pPr>
            <a:r>
              <a:rPr lang="en" sz="1000">
                <a:solidFill>
                  <a:schemeClr val="dk1"/>
                </a:solidFill>
              </a:rPr>
              <a:t>We identified multiple students who reported high psychological safety but received low peer evaluation scores from their teammates, who cited a lack of contribution and a disregard for the norms of the group.</a:t>
            </a:r>
            <a:endParaRPr sz="10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9" name="Shape 229"/>
        <p:cNvGrpSpPr/>
        <p:nvPr/>
      </p:nvGrpSpPr>
      <p:grpSpPr>
        <a:xfrm>
          <a:off x="0" y="0"/>
          <a:ext cx="0" cy="0"/>
          <a:chOff x="0" y="0"/>
          <a:chExt cx="0" cy="0"/>
        </a:xfrm>
      </p:grpSpPr>
      <p:sp>
        <p:nvSpPr>
          <p:cNvPr id="230" name="Google Shape;230;g432e438b2f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432e438b2f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1 min</a:t>
            </a:r>
            <a:endParaRPr>
              <a:solidFill>
                <a:schemeClr val="dk1"/>
              </a:solidFill>
              <a:highlight>
                <a:srgbClr val="FFFF00"/>
              </a:highlight>
            </a:endParaRPr>
          </a:p>
          <a:p>
            <a:pPr indent="0" lvl="0" marL="0" rtl="0" algn="l">
              <a:spcBef>
                <a:spcPts val="0"/>
              </a:spcBef>
              <a:spcAft>
                <a:spcPts val="0"/>
              </a:spcAft>
              <a:buClr>
                <a:schemeClr val="dk1"/>
              </a:buClr>
              <a:buSzPts val="1100"/>
              <a:buFont typeface="Arial"/>
              <a:buNone/>
            </a:pPr>
            <a:r>
              <a:rPr lang="en">
                <a:solidFill>
                  <a:schemeClr val="dk1"/>
                </a:solidFill>
                <a:highlight>
                  <a:srgbClr val="FFFF00"/>
                </a:highlight>
              </a:rPr>
              <a:t>To return to the title question, our data suggests that “structure or nurture” may be a false choice. At least for educational contexts like ours, the answer is neither is really better (and both may have their strengths????)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Other benefits of team formation tools: </a:t>
            </a:r>
            <a:r>
              <a:rPr lang="en" sz="1200">
                <a:solidFill>
                  <a:schemeClr val="dk2"/>
                </a:solidFill>
              </a:rPr>
              <a:t>efficient, fair, and consistent team formation experiences </a:t>
            </a:r>
            <a:endParaRPr sz="12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Initial unfamiliarity esp when teams are formed algorithmically</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4657f0d8a4_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4657f0d8a4_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results </a:t>
            </a:r>
            <a:r>
              <a:rPr lang="en">
                <a:highlight>
                  <a:srgbClr val="FFFF00"/>
                </a:highlight>
              </a:rPr>
              <a:t>about the possible dangers of stacking criteria </a:t>
            </a:r>
            <a:r>
              <a:rPr lang="en"/>
              <a:t>also suggest some implications for tool designers</a:t>
            </a:r>
            <a:endParaRPr>
              <a:highlight>
                <a:srgbClr val="FFFF00"/>
              </a:highlight>
            </a:endParaRPr>
          </a:p>
          <a:p>
            <a:pPr indent="0" lvl="0" marL="0" rtl="0" algn="l">
              <a:spcBef>
                <a:spcPts val="0"/>
              </a:spcBef>
              <a:spcAft>
                <a:spcPts val="0"/>
              </a:spcAft>
              <a:buNone/>
            </a:pPr>
            <a:r>
              <a:t/>
            </a:r>
            <a:endParaRPr/>
          </a:p>
          <a:p>
            <a:pPr indent="0" lvl="0" marL="0" rtl="0" algn="l">
              <a:spcBef>
                <a:spcPts val="0"/>
              </a:spcBef>
              <a:spcAft>
                <a:spcPts val="0"/>
              </a:spcAft>
              <a:buNone/>
            </a:pPr>
            <a:r>
              <a:rPr lang="en"/>
              <a:t>Instructors could benefit from more support when configuring the tool so that they don’t for example they select so many criteria so that the benefits of some are overpowered by others. </a:t>
            </a:r>
            <a:r>
              <a:rPr lang="en">
                <a:solidFill>
                  <a:schemeClr val="dk1"/>
                </a:solidFill>
                <a:highlight>
                  <a:srgbClr val="FFFF00"/>
                </a:highlight>
              </a:rPr>
              <a:t>As shown in the screenshots, CATME makes it easy for instructors to select many criteria (from existing or add own)</a:t>
            </a:r>
            <a:endParaRPr>
              <a:solidFill>
                <a:schemeClr val="dk1"/>
              </a:solidFill>
              <a:highlight>
                <a:srgbClr val="FFFF00"/>
              </a:highlight>
            </a:endParaRPr>
          </a:p>
          <a:p>
            <a:pPr indent="0" lvl="0" marL="0" rtl="0" algn="l">
              <a:spcBef>
                <a:spcPts val="0"/>
              </a:spcBef>
              <a:spcAft>
                <a:spcPts val="0"/>
              </a:spcAft>
              <a:buNone/>
            </a:pPr>
            <a:r>
              <a:t/>
            </a:r>
            <a:endParaRPr>
              <a:solidFill>
                <a:schemeClr val="dk1"/>
              </a:solidFill>
              <a:highlight>
                <a:srgbClr val="FFFF00"/>
              </a:highlight>
            </a:endParaRPr>
          </a:p>
          <a:p>
            <a:pPr indent="0" lvl="0" marL="0" rtl="0" algn="l">
              <a:spcBef>
                <a:spcPts val="0"/>
              </a:spcBef>
              <a:spcAft>
                <a:spcPts val="0"/>
              </a:spcAft>
              <a:buNone/>
            </a:pPr>
            <a:r>
              <a:rPr lang="en"/>
              <a:t>This additional support could come in many forms e.g., templates or a knowledge base.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4657f0d8a4_2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4657f0d8a4_2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g432e438b2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432e438b2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conclusion, this work contributed….</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5" name="Shape 255"/>
        <p:cNvGrpSpPr/>
        <p:nvPr/>
      </p:nvGrpSpPr>
      <p:grpSpPr>
        <a:xfrm>
          <a:off x="0" y="0"/>
          <a:ext cx="0" cy="0"/>
          <a:chOff x="0" y="0"/>
          <a:chExt cx="0" cy="0"/>
        </a:xfrm>
      </p:grpSpPr>
      <p:sp>
        <p:nvSpPr>
          <p:cNvPr id="256" name="Google Shape;256;g432e438b2f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432e438b2f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432e438b2f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432e438b2f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432e438b2f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432e438b2f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4657f0d8a4_2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4657f0d8a4_2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3" name="Shape 283"/>
        <p:cNvGrpSpPr/>
        <p:nvPr/>
      </p:nvGrpSpPr>
      <p:grpSpPr>
        <a:xfrm>
          <a:off x="0" y="0"/>
          <a:ext cx="0" cy="0"/>
          <a:chOff x="0" y="0"/>
          <a:chExt cx="0" cy="0"/>
        </a:xfrm>
      </p:grpSpPr>
      <p:sp>
        <p:nvSpPr>
          <p:cNvPr id="284" name="Google Shape;284;g4657f0d8a4_2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4657f0d8a4_2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g432e438b2f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432e438b2f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one is composition. Criteria-based team formation.  Careful with wording-- Woolley will be there</a:t>
            </a:r>
            <a:endParaRPr/>
          </a:p>
          <a:p>
            <a:pPr indent="-342900" lvl="0" marL="457200" rtl="0" algn="l">
              <a:lnSpc>
                <a:spcPct val="115000"/>
              </a:lnSpc>
              <a:spcBef>
                <a:spcPts val="0"/>
              </a:spcBef>
              <a:spcAft>
                <a:spcPts val="1600"/>
              </a:spcAft>
              <a:buClr>
                <a:schemeClr val="dk1"/>
              </a:buClr>
              <a:buSzPts val="1800"/>
              <a:buChar char="●"/>
            </a:pPr>
            <a:r>
              <a:rPr lang="en" sz="1800">
                <a:solidFill>
                  <a:schemeClr val="dk1"/>
                </a:solidFill>
              </a:rPr>
              <a:t>Algorithmic team formation tools help implement this approach</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46bd9e5ea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46bd9e5ea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432e438b2f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432e438b2f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2nd approach focuses on nurturing team after has been formed. One attribute that can supported is PS…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open question is do the results generalize to educational context? How best to allocate time/effort?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432e438b2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432e438b2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work, we combine these strands of research</a:t>
            </a:r>
            <a:endParaRPr/>
          </a:p>
          <a:p>
            <a:pPr indent="0" lvl="0" marL="0" rtl="0" algn="l">
              <a:spcBef>
                <a:spcPts val="0"/>
              </a:spcBef>
              <a:spcAft>
                <a:spcPts val="0"/>
              </a:spcAft>
              <a:buNone/>
            </a:pPr>
            <a:r>
              <a:rPr lang="en"/>
              <a:t>Compare effects on outcomes, give better idea of how to allocate 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measure performance using team project grades, and team experience using surveys capturing perceived performance, satisfaction with team assignment, peer evaluations, cohesiveness, and conflict.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WHY?</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432e438b2f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432e438b2f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2x2 factorial design in two courses.  Two factors were formation approach and activity focus.  Will describe these in more detail in the next slides.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Repeated in </a:t>
            </a:r>
            <a:r>
              <a:rPr lang="en"/>
              <a:t>2 courses (UI Design and Software Engineering), n=304 students in total</a:t>
            </a:r>
            <a:r>
              <a:rPr lang="en"/>
              <a:t> that incorporated semester long projects and had project deliverables throughout the course of the semester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432e438b2f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432e438b2f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criteria used were gender, gpa, course skills.</a:t>
            </a:r>
            <a:endParaRPr/>
          </a:p>
          <a:p>
            <a:pPr indent="0" lvl="0" marL="0" rtl="0" algn="l">
              <a:spcBef>
                <a:spcPts val="0"/>
              </a:spcBef>
              <a:spcAft>
                <a:spcPts val="0"/>
              </a:spcAft>
              <a:buNone/>
            </a:pPr>
            <a:r>
              <a:rPr lang="en"/>
              <a:t>For complete list, see paper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order to keep students blind to condition,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https://encrypted-tbn0.gstatic.com/images?q=tbn:ANd9GcRCsrgW3HWEdsyKcPXAKERUSdGJUTj8ry61tV7WB-tHsuVW4flj</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432e438b2f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432e438b2f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Replace image!!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Activity I (beginning of teamwork): Sharing “About Me” page on social media and three recently posted photos with teammates</a:t>
            </a:r>
            <a:endParaRPr/>
          </a:p>
          <a:p>
            <a:pPr indent="-298450" lvl="1" marL="914400" rtl="0" algn="l">
              <a:spcBef>
                <a:spcPts val="0"/>
              </a:spcBef>
              <a:spcAft>
                <a:spcPts val="0"/>
              </a:spcAft>
              <a:buSzPts val="1100"/>
              <a:buChar char="○"/>
            </a:pPr>
            <a:r>
              <a:rPr lang="en">
                <a:solidFill>
                  <a:schemeClr val="dk1"/>
                </a:solidFill>
              </a:rPr>
              <a:t>The purpose of this activity was to nurture interpersonal relationships, as improved relations have been shown to correlate with feelings of psychological safety within teams. By fostering an initial knowing of teammates and directing one’s focus towards others, we also wanted team members to begin to differentiate their respective behaviors, cognitions, and emotions and build connections with each other</a:t>
            </a:r>
            <a:endParaRPr>
              <a:solidFill>
                <a:schemeClr val="dk1"/>
              </a:solidFill>
            </a:endParaRPr>
          </a:p>
          <a:p>
            <a:pPr indent="0" lvl="0" marL="457200" rtl="0" algn="l">
              <a:spcBef>
                <a:spcPts val="0"/>
              </a:spcBef>
              <a:spcAft>
                <a:spcPts val="0"/>
              </a:spcAft>
              <a:buNone/>
            </a:pPr>
            <a:r>
              <a:t/>
            </a:r>
            <a:endParaRPr/>
          </a:p>
          <a:p>
            <a:pPr indent="-298450" lvl="0" marL="457200" rtl="0" algn="l">
              <a:spcBef>
                <a:spcPts val="0"/>
              </a:spcBef>
              <a:spcAft>
                <a:spcPts val="0"/>
              </a:spcAft>
              <a:buSzPts val="1100"/>
              <a:buChar char="●"/>
            </a:pPr>
            <a:r>
              <a:rPr lang="en"/>
              <a:t>Activity II (midpoint of project): Individual essay describing a few strengths of each of their teammates and a few of their own weaknesses</a:t>
            </a:r>
            <a:endParaRPr>
              <a:solidFill>
                <a:schemeClr val="dk1"/>
              </a:solidFill>
            </a:endParaRPr>
          </a:p>
          <a:p>
            <a:pPr indent="-298450" lvl="1" marL="914400" rtl="0" algn="l">
              <a:spcBef>
                <a:spcPts val="0"/>
              </a:spcBef>
              <a:spcAft>
                <a:spcPts val="0"/>
              </a:spcAft>
              <a:buSzPts val="1100"/>
              <a:buChar char="○"/>
            </a:pPr>
            <a:r>
              <a:rPr lang="en">
                <a:solidFill>
                  <a:schemeClr val="dk1"/>
                </a:solidFill>
              </a:rPr>
              <a:t>The purpose was to further nurture interpersonal relations and to foster respectful engagement. This activity is similar to the teamwork intervention in [45], in which teams were asked to discuss how to work well together.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chemeClr val="hlink"/>
                </a:solidFill>
                <a:hlinkClick r:id="rId2"/>
              </a:rPr>
              <a:t>https://www.clipartmax.com/middle/m2i8K9b1G6K9Z5Z5_why-social-media-is-important-for-your-business-social-media-marketing-clip/</a:t>
            </a:r>
            <a:endParaRPr/>
          </a:p>
          <a:p>
            <a:pPr indent="0" lvl="0" marL="0" rtl="0" algn="l">
              <a:spcBef>
                <a:spcPts val="0"/>
              </a:spcBef>
              <a:spcAft>
                <a:spcPts val="0"/>
              </a:spcAft>
              <a:buNone/>
            </a:pPr>
            <a:r>
              <a:rPr lang="en"/>
              <a:t>http://clipart-library.com/clipart/488681.htm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Char char="●"/>
              <a:defRPr sz="18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1600"/>
              </a:spcBef>
              <a:spcAft>
                <a:spcPts val="0"/>
              </a:spcAft>
              <a:buSzPts val="1400"/>
              <a:buChar char="■"/>
              <a:defRPr/>
            </a:lvl3pPr>
            <a:lvl4pPr indent="-317500" lvl="3" marL="1828800">
              <a:lnSpc>
                <a:spcPct val="115000"/>
              </a:lnSpc>
              <a:spcBef>
                <a:spcPts val="1600"/>
              </a:spcBef>
              <a:spcAft>
                <a:spcPts val="0"/>
              </a:spcAft>
              <a:buSzPts val="1400"/>
              <a:buChar char="●"/>
              <a:defRPr/>
            </a:lvl4pPr>
            <a:lvl5pPr indent="-317500" lvl="4" marL="2286000">
              <a:lnSpc>
                <a:spcPct val="115000"/>
              </a:lnSpc>
              <a:spcBef>
                <a:spcPts val="1600"/>
              </a:spcBef>
              <a:spcAft>
                <a:spcPts val="0"/>
              </a:spcAft>
              <a:buSzPts val="1400"/>
              <a:buChar char="○"/>
              <a:defRPr/>
            </a:lvl5pPr>
            <a:lvl6pPr indent="-317500" lvl="5" marL="2743200">
              <a:lnSpc>
                <a:spcPct val="115000"/>
              </a:lnSpc>
              <a:spcBef>
                <a:spcPts val="1600"/>
              </a:spcBef>
              <a:spcAft>
                <a:spcPts val="0"/>
              </a:spcAft>
              <a:buSzPts val="1400"/>
              <a:buChar char="■"/>
              <a:defRPr/>
            </a:lvl6pPr>
            <a:lvl7pPr indent="-317500" lvl="6" marL="3200400">
              <a:lnSpc>
                <a:spcPct val="115000"/>
              </a:lnSpc>
              <a:spcBef>
                <a:spcPts val="1600"/>
              </a:spcBef>
              <a:spcAft>
                <a:spcPts val="0"/>
              </a:spcAft>
              <a:buSzPts val="1400"/>
              <a:buChar char="●"/>
              <a:defRPr/>
            </a:lvl7pPr>
            <a:lvl8pPr indent="-317500" lvl="7" marL="3657600">
              <a:lnSpc>
                <a:spcPct val="115000"/>
              </a:lnSpc>
              <a:spcBef>
                <a:spcPts val="1600"/>
              </a:spcBef>
              <a:spcAft>
                <a:spcPts val="0"/>
              </a:spcAft>
              <a:buSzPts val="1400"/>
              <a:buChar char="○"/>
              <a:defRPr/>
            </a:lvl8pPr>
            <a:lvl9pPr indent="-317500" lvl="8" marL="4114800">
              <a:lnSpc>
                <a:spcPct val="115000"/>
              </a:lnSpc>
              <a:spcBef>
                <a:spcPts val="1600"/>
              </a:spcBef>
              <a:spcAft>
                <a:spcPts val="1600"/>
              </a:spcAft>
              <a:buSzPts val="1400"/>
              <a:buChar char="■"/>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mailto:ehstngs2@illinois.edu" TargetMode="External"/><Relationship Id="rId4" Type="http://schemas.openxmlformats.org/officeDocument/2006/relationships/hyperlink" Target="mailto:farnazj@mit.edu"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7.png"/><Relationship Id="rId6"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7.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9750" y="384525"/>
            <a:ext cx="8764500" cy="272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6000"/>
              <a:t>Structure or Nurture?</a:t>
            </a:r>
            <a:endParaRPr sz="6000"/>
          </a:p>
          <a:p>
            <a:pPr indent="0" lvl="0" marL="0" rtl="0" algn="ctr">
              <a:spcBef>
                <a:spcPts val="0"/>
              </a:spcBef>
              <a:spcAft>
                <a:spcPts val="0"/>
              </a:spcAft>
              <a:buNone/>
            </a:pPr>
            <a:r>
              <a:rPr lang="en" sz="3000"/>
              <a:t>The Effects of Team-Building Activities and Team Composition on Team Outcomes</a:t>
            </a:r>
            <a:endParaRPr sz="3000"/>
          </a:p>
        </p:txBody>
      </p:sp>
      <p:sp>
        <p:nvSpPr>
          <p:cNvPr id="55" name="Google Shape;55;p13"/>
          <p:cNvSpPr txBox="1"/>
          <p:nvPr>
            <p:ph idx="1" type="subTitle"/>
          </p:nvPr>
        </p:nvSpPr>
        <p:spPr>
          <a:xfrm>
            <a:off x="1728225" y="3626250"/>
            <a:ext cx="7104000" cy="7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Emily M. Hastings, Farnaz Jahanbakhsh, </a:t>
            </a:r>
            <a:endParaRPr sz="2400"/>
          </a:p>
          <a:p>
            <a:pPr indent="0" lvl="0" marL="0" rtl="0" algn="l">
              <a:spcBef>
                <a:spcPts val="0"/>
              </a:spcBef>
              <a:spcAft>
                <a:spcPts val="0"/>
              </a:spcAft>
              <a:buNone/>
            </a:pPr>
            <a:r>
              <a:rPr lang="en" sz="2400"/>
              <a:t>Karrie Karahalios, Darko Marinov, Brian P. Bailey</a:t>
            </a:r>
            <a:endParaRPr sz="2400"/>
          </a:p>
        </p:txBody>
      </p:sp>
      <p:pic>
        <p:nvPicPr>
          <p:cNvPr id="56" name="Google Shape;56;p13"/>
          <p:cNvPicPr preferRelativeResize="0"/>
          <p:nvPr/>
        </p:nvPicPr>
        <p:blipFill>
          <a:blip r:embed="rId3">
            <a:alphaModFix/>
          </a:blip>
          <a:stretch>
            <a:fillRect/>
          </a:stretch>
        </p:blipFill>
        <p:spPr>
          <a:xfrm>
            <a:off x="615325" y="3416550"/>
            <a:ext cx="946856" cy="12119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Task </a:t>
            </a:r>
            <a:r>
              <a:rPr lang="en"/>
              <a:t>Focus Activities</a:t>
            </a:r>
            <a:endParaRPr/>
          </a:p>
        </p:txBody>
      </p:sp>
      <p:sp>
        <p:nvSpPr>
          <p:cNvPr id="168" name="Google Shape;168;p22"/>
          <p:cNvSpPr txBox="1"/>
          <p:nvPr>
            <p:ph idx="1" type="body"/>
          </p:nvPr>
        </p:nvSpPr>
        <p:spPr>
          <a:xfrm>
            <a:off x="311700" y="4631950"/>
            <a:ext cx="3999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Initial Activity</a:t>
            </a:r>
            <a:endParaRPr sz="2000"/>
          </a:p>
        </p:txBody>
      </p:sp>
      <p:sp>
        <p:nvSpPr>
          <p:cNvPr id="169" name="Google Shape;169;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0" name="Google Shape;170;p22"/>
          <p:cNvPicPr preferRelativeResize="0"/>
          <p:nvPr/>
        </p:nvPicPr>
        <p:blipFill>
          <a:blip r:embed="rId3">
            <a:alphaModFix/>
          </a:blip>
          <a:stretch>
            <a:fillRect/>
          </a:stretch>
        </p:blipFill>
        <p:spPr>
          <a:xfrm>
            <a:off x="5937348" y="2019237"/>
            <a:ext cx="1790001" cy="2320800"/>
          </a:xfrm>
          <a:prstGeom prst="rect">
            <a:avLst/>
          </a:prstGeom>
          <a:noFill/>
          <a:ln>
            <a:noFill/>
          </a:ln>
        </p:spPr>
      </p:pic>
      <p:sp>
        <p:nvSpPr>
          <p:cNvPr id="171" name="Google Shape;171;p22"/>
          <p:cNvSpPr txBox="1"/>
          <p:nvPr>
            <p:ph idx="2" type="body"/>
          </p:nvPr>
        </p:nvSpPr>
        <p:spPr>
          <a:xfrm>
            <a:off x="4832400" y="4631950"/>
            <a:ext cx="3999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Midpoint Activity</a:t>
            </a:r>
            <a:endParaRPr sz="2000"/>
          </a:p>
        </p:txBody>
      </p:sp>
      <p:sp>
        <p:nvSpPr>
          <p:cNvPr id="172" name="Google Shape;172;p22"/>
          <p:cNvSpPr txBox="1"/>
          <p:nvPr/>
        </p:nvSpPr>
        <p:spPr>
          <a:xfrm>
            <a:off x="311700" y="1058869"/>
            <a:ext cx="8747400" cy="513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rPr>
              <a:t>Emphasized producing an outcome, rather than team relationships</a:t>
            </a:r>
            <a:endParaRPr/>
          </a:p>
        </p:txBody>
      </p:sp>
      <p:pic>
        <p:nvPicPr>
          <p:cNvPr id="173" name="Google Shape;173;p22"/>
          <p:cNvPicPr preferRelativeResize="0"/>
          <p:nvPr/>
        </p:nvPicPr>
        <p:blipFill>
          <a:blip r:embed="rId4">
            <a:alphaModFix/>
          </a:blip>
          <a:stretch>
            <a:fillRect/>
          </a:stretch>
        </p:blipFill>
        <p:spPr>
          <a:xfrm>
            <a:off x="571025" y="1825585"/>
            <a:ext cx="3504650" cy="2708115"/>
          </a:xfrm>
          <a:prstGeom prst="rect">
            <a:avLst/>
          </a:prstGeom>
          <a:noFill/>
          <a:ln>
            <a:noFill/>
          </a:ln>
        </p:spPr>
      </p:pic>
      <p:sp>
        <p:nvSpPr>
          <p:cNvPr id="174" name="Google Shape;174;p22"/>
          <p:cNvSpPr txBox="1"/>
          <p:nvPr/>
        </p:nvSpPr>
        <p:spPr>
          <a:xfrm>
            <a:off x="862125" y="2019225"/>
            <a:ext cx="2966400" cy="21276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rgbClr val="0000FF"/>
              </a:buClr>
              <a:buSzPts val="2000"/>
              <a:buFont typeface="Permanent Marker"/>
              <a:buChar char="-"/>
            </a:pPr>
            <a:r>
              <a:rPr lang="en" sz="2000">
                <a:solidFill>
                  <a:srgbClr val="0000FF"/>
                </a:solidFill>
                <a:latin typeface="Permanent Marker"/>
                <a:ea typeface="Permanent Marker"/>
                <a:cs typeface="Permanent Marker"/>
                <a:sym typeface="Permanent Marker"/>
              </a:rPr>
              <a:t>Fellowship of the Designers</a:t>
            </a:r>
            <a:endParaRPr sz="2000">
              <a:solidFill>
                <a:srgbClr val="0000FF"/>
              </a:solidFill>
              <a:latin typeface="Permanent Marker"/>
              <a:ea typeface="Permanent Marker"/>
              <a:cs typeface="Permanent Marker"/>
              <a:sym typeface="Permanent Marker"/>
            </a:endParaRPr>
          </a:p>
          <a:p>
            <a:pPr indent="-355600" lvl="0" marL="457200" rtl="0" algn="l">
              <a:spcBef>
                <a:spcPts val="1000"/>
              </a:spcBef>
              <a:spcAft>
                <a:spcPts val="0"/>
              </a:spcAft>
              <a:buClr>
                <a:srgbClr val="0000FF"/>
              </a:buClr>
              <a:buSzPts val="2000"/>
              <a:buFont typeface="Permanent Marker"/>
              <a:buChar char="-"/>
            </a:pPr>
            <a:r>
              <a:rPr lang="en" sz="2000">
                <a:solidFill>
                  <a:srgbClr val="0000FF"/>
                </a:solidFill>
                <a:latin typeface="Permanent Marker"/>
                <a:ea typeface="Permanent Marker"/>
                <a:cs typeface="Permanent Marker"/>
                <a:sym typeface="Permanent Marker"/>
              </a:rPr>
              <a:t>4 + 2 = 7</a:t>
            </a:r>
            <a:endParaRPr sz="2000">
              <a:solidFill>
                <a:srgbClr val="0000FF"/>
              </a:solidFill>
              <a:latin typeface="Permanent Marker"/>
              <a:ea typeface="Permanent Marker"/>
              <a:cs typeface="Permanent Marker"/>
              <a:sym typeface="Permanent Marker"/>
            </a:endParaRPr>
          </a:p>
          <a:p>
            <a:pPr indent="-355600" lvl="0" marL="457200" rtl="0" algn="l">
              <a:spcBef>
                <a:spcPts val="1000"/>
              </a:spcBef>
              <a:spcAft>
                <a:spcPts val="1000"/>
              </a:spcAft>
              <a:buClr>
                <a:srgbClr val="0000FF"/>
              </a:buClr>
              <a:buSzPts val="2000"/>
              <a:buFont typeface="Permanent Marker"/>
              <a:buChar char="-"/>
            </a:pPr>
            <a:r>
              <a:rPr lang="en" sz="2000">
                <a:solidFill>
                  <a:srgbClr val="0000FF"/>
                </a:solidFill>
                <a:latin typeface="Permanent Marker"/>
                <a:ea typeface="Permanent Marker"/>
                <a:cs typeface="Permanent Marker"/>
                <a:sym typeface="Permanent Marker"/>
              </a:rPr>
              <a:t>Will Code For Money</a:t>
            </a:r>
            <a:endParaRPr sz="2000">
              <a:solidFill>
                <a:srgbClr val="0000FF"/>
              </a:solidFill>
              <a:latin typeface="Permanent Marker"/>
              <a:ea typeface="Permanent Marker"/>
              <a:cs typeface="Permanent Marker"/>
              <a:sym typeface="Permanent Mark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Measures</a:t>
            </a:r>
            <a:endParaRPr/>
          </a:p>
        </p:txBody>
      </p:sp>
      <p:sp>
        <p:nvSpPr>
          <p:cNvPr id="180" name="Google Shape;180;p23"/>
          <p:cNvSpPr txBox="1"/>
          <p:nvPr>
            <p:ph idx="1" type="body"/>
          </p:nvPr>
        </p:nvSpPr>
        <p:spPr>
          <a:xfrm>
            <a:off x="311700" y="1654150"/>
            <a:ext cx="3999900" cy="29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1600"/>
              </a:spcAft>
              <a:buSzPts val="1800"/>
              <a:buChar char="●"/>
            </a:pPr>
            <a:r>
              <a:rPr lang="en" sz="1800"/>
              <a:t>Project Grades</a:t>
            </a:r>
            <a:endParaRPr sz="1800"/>
          </a:p>
        </p:txBody>
      </p:sp>
      <p:sp>
        <p:nvSpPr>
          <p:cNvPr id="181" name="Google Shape;181;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3"/>
          <p:cNvSpPr txBox="1"/>
          <p:nvPr>
            <p:ph idx="2" type="body"/>
          </p:nvPr>
        </p:nvSpPr>
        <p:spPr>
          <a:xfrm>
            <a:off x="3847350" y="1654075"/>
            <a:ext cx="4985100" cy="2914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Perceived Performance</a:t>
            </a:r>
            <a:endParaRPr sz="1800">
              <a:solidFill>
                <a:schemeClr val="dk1"/>
              </a:solidFill>
            </a:endParaRPr>
          </a:p>
          <a:p>
            <a:pPr indent="-342900" lvl="0" marL="457200" rtl="0" algn="l">
              <a:spcBef>
                <a:spcPts val="1600"/>
              </a:spcBef>
              <a:spcAft>
                <a:spcPts val="0"/>
              </a:spcAft>
              <a:buClr>
                <a:schemeClr val="dk1"/>
              </a:buClr>
              <a:buSzPts val="1800"/>
              <a:buChar char="●"/>
            </a:pPr>
            <a:r>
              <a:rPr lang="en" sz="1800">
                <a:solidFill>
                  <a:schemeClr val="dk1"/>
                </a:solidFill>
              </a:rPr>
              <a:t>Satisfaction with Team Assignment</a:t>
            </a:r>
            <a:endParaRPr sz="1800">
              <a:solidFill>
                <a:schemeClr val="dk1"/>
              </a:solidFill>
            </a:endParaRPr>
          </a:p>
          <a:p>
            <a:pPr indent="-342900" lvl="0" marL="457200" rtl="0" algn="l">
              <a:spcBef>
                <a:spcPts val="1600"/>
              </a:spcBef>
              <a:spcAft>
                <a:spcPts val="0"/>
              </a:spcAft>
              <a:buClr>
                <a:schemeClr val="dk1"/>
              </a:buClr>
              <a:buSzPts val="1800"/>
              <a:buChar char="●"/>
            </a:pPr>
            <a:r>
              <a:rPr lang="en" sz="1800">
                <a:solidFill>
                  <a:schemeClr val="dk1"/>
                </a:solidFill>
              </a:rPr>
              <a:t>Psychological Safety (Edmondson 1999)</a:t>
            </a:r>
            <a:endParaRPr sz="1800">
              <a:solidFill>
                <a:schemeClr val="dk1"/>
              </a:solidFill>
            </a:endParaRPr>
          </a:p>
          <a:p>
            <a:pPr indent="-342900" lvl="0" marL="457200" rtl="0" algn="l">
              <a:spcBef>
                <a:spcPts val="1600"/>
              </a:spcBef>
              <a:spcAft>
                <a:spcPts val="0"/>
              </a:spcAft>
              <a:buClr>
                <a:schemeClr val="dk1"/>
              </a:buClr>
              <a:buSzPts val="1800"/>
              <a:buChar char="●"/>
            </a:pPr>
            <a:r>
              <a:rPr lang="en" sz="1800">
                <a:solidFill>
                  <a:schemeClr val="dk1"/>
                </a:solidFill>
              </a:rPr>
              <a:t>Conflict (Jehn, Northcraft, &amp; Neale 1999)</a:t>
            </a:r>
            <a:endParaRPr sz="1800">
              <a:solidFill>
                <a:schemeClr val="dk1"/>
              </a:solidFill>
            </a:endParaRPr>
          </a:p>
          <a:p>
            <a:pPr indent="-342900" lvl="0" marL="457200" rtl="0" algn="l">
              <a:spcBef>
                <a:spcPts val="1600"/>
              </a:spcBef>
              <a:spcAft>
                <a:spcPts val="1600"/>
              </a:spcAft>
              <a:buClr>
                <a:schemeClr val="dk1"/>
              </a:buClr>
              <a:buSzPts val="1800"/>
              <a:buChar char="●"/>
            </a:pPr>
            <a:r>
              <a:rPr lang="en" sz="1800">
                <a:solidFill>
                  <a:schemeClr val="dk1"/>
                </a:solidFill>
              </a:rPr>
              <a:t>Cohesiveness (Carless &amp; De Paola 2000)</a:t>
            </a:r>
            <a:endParaRPr sz="1800"/>
          </a:p>
        </p:txBody>
      </p:sp>
      <p:sp>
        <p:nvSpPr>
          <p:cNvPr id="183" name="Google Shape;183;p23"/>
          <p:cNvSpPr txBox="1"/>
          <p:nvPr/>
        </p:nvSpPr>
        <p:spPr>
          <a:xfrm>
            <a:off x="311700" y="1184263"/>
            <a:ext cx="369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Objective</a:t>
            </a:r>
            <a:endParaRPr b="1" sz="2000"/>
          </a:p>
        </p:txBody>
      </p:sp>
      <p:sp>
        <p:nvSpPr>
          <p:cNvPr id="184" name="Google Shape;184;p23"/>
          <p:cNvSpPr txBox="1"/>
          <p:nvPr/>
        </p:nvSpPr>
        <p:spPr>
          <a:xfrm>
            <a:off x="3847350" y="1184263"/>
            <a:ext cx="369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t>Subjective</a:t>
            </a:r>
            <a:endParaRPr b="1"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291650" y="315500"/>
            <a:ext cx="85206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90" name="Google Shape;190;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1" name="Google Shape;191;p24"/>
          <p:cNvPicPr preferRelativeResize="0"/>
          <p:nvPr/>
        </p:nvPicPr>
        <p:blipFill>
          <a:blip r:embed="rId3">
            <a:alphaModFix/>
          </a:blip>
          <a:stretch>
            <a:fillRect/>
          </a:stretch>
        </p:blipFill>
        <p:spPr>
          <a:xfrm>
            <a:off x="763256" y="1246819"/>
            <a:ext cx="7460302" cy="341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RQ1: Effects of Composition and Activity on Outcomes</a:t>
            </a:r>
            <a:endParaRPr sz="2400"/>
          </a:p>
        </p:txBody>
      </p:sp>
      <p:sp>
        <p:nvSpPr>
          <p:cNvPr id="197" name="Google Shape;197;p25"/>
          <p:cNvSpPr txBox="1"/>
          <p:nvPr>
            <p:ph idx="1" type="body"/>
          </p:nvPr>
        </p:nvSpPr>
        <p:spPr>
          <a:xfrm>
            <a:off x="311700" y="1100550"/>
            <a:ext cx="8520600" cy="2942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98" name="Google Shape;198;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9" name="Google Shape;199;p25"/>
          <p:cNvPicPr preferRelativeResize="0"/>
          <p:nvPr/>
        </p:nvPicPr>
        <p:blipFill>
          <a:blip r:embed="rId3">
            <a:alphaModFix/>
          </a:blip>
          <a:stretch>
            <a:fillRect/>
          </a:stretch>
        </p:blipFill>
        <p:spPr>
          <a:xfrm>
            <a:off x="4724400" y="1649325"/>
            <a:ext cx="4296749" cy="3160426"/>
          </a:xfrm>
          <a:prstGeom prst="rect">
            <a:avLst/>
          </a:prstGeom>
          <a:noFill/>
          <a:ln>
            <a:noFill/>
          </a:ln>
        </p:spPr>
      </p:pic>
      <p:pic>
        <p:nvPicPr>
          <p:cNvPr id="200" name="Google Shape;200;p25"/>
          <p:cNvPicPr preferRelativeResize="0"/>
          <p:nvPr/>
        </p:nvPicPr>
        <p:blipFill>
          <a:blip r:embed="rId4">
            <a:alphaModFix/>
          </a:blip>
          <a:stretch>
            <a:fillRect/>
          </a:stretch>
        </p:blipFill>
        <p:spPr>
          <a:xfrm>
            <a:off x="165775" y="1609049"/>
            <a:ext cx="4406226" cy="324097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Explanations</a:t>
            </a:r>
            <a:endParaRPr/>
          </a:p>
        </p:txBody>
      </p:sp>
      <p:sp>
        <p:nvSpPr>
          <p:cNvPr id="206" name="Google Shape;206;p26"/>
          <p:cNvSpPr txBox="1"/>
          <p:nvPr>
            <p:ph idx="1" type="body"/>
          </p:nvPr>
        </p:nvSpPr>
        <p:spPr>
          <a:xfrm>
            <a:off x="311700" y="1403850"/>
            <a:ext cx="8520600" cy="3165000"/>
          </a:xfrm>
          <a:prstGeom prst="rect">
            <a:avLst/>
          </a:prstGeom>
        </p:spPr>
        <p:txBody>
          <a:bodyPr anchorCtr="0" anchor="t" bIns="91425" lIns="91425" spcFirstLastPara="1" rIns="91425" wrap="square" tIns="91425">
            <a:noAutofit/>
          </a:bodyPr>
          <a:lstStyle/>
          <a:p>
            <a:pPr indent="-368300" lvl="0" marL="457200" rtl="0" algn="l">
              <a:lnSpc>
                <a:spcPct val="114000"/>
              </a:lnSpc>
              <a:spcBef>
                <a:spcPts val="0"/>
              </a:spcBef>
              <a:spcAft>
                <a:spcPts val="0"/>
              </a:spcAft>
              <a:buSzPts val="2200"/>
              <a:buChar char="●"/>
            </a:pPr>
            <a:r>
              <a:rPr lang="en" sz="2200"/>
              <a:t>Expectation Effect</a:t>
            </a:r>
            <a:br>
              <a:rPr lang="en" sz="2200"/>
            </a:br>
            <a:endParaRPr sz="2200"/>
          </a:p>
          <a:p>
            <a:pPr indent="-368300" lvl="0" marL="457200" rtl="0" algn="l">
              <a:lnSpc>
                <a:spcPct val="114000"/>
              </a:lnSpc>
              <a:spcBef>
                <a:spcPts val="1000"/>
              </a:spcBef>
              <a:spcAft>
                <a:spcPts val="0"/>
              </a:spcAft>
              <a:buSzPts val="2200"/>
              <a:buChar char="●"/>
            </a:pPr>
            <a:r>
              <a:rPr lang="en" sz="2200"/>
              <a:t>Prior work may not be generalizable to our study context</a:t>
            </a:r>
            <a:br>
              <a:rPr lang="en" sz="2200"/>
            </a:br>
            <a:endParaRPr sz="2200"/>
          </a:p>
          <a:p>
            <a:pPr indent="-368300" lvl="0" marL="457200" rtl="0" algn="l">
              <a:lnSpc>
                <a:spcPct val="114000"/>
              </a:lnSpc>
              <a:spcBef>
                <a:spcPts val="1000"/>
              </a:spcBef>
              <a:spcAft>
                <a:spcPts val="1000"/>
              </a:spcAft>
              <a:buSzPts val="2200"/>
              <a:buChar char="●"/>
            </a:pPr>
            <a:r>
              <a:rPr lang="en" sz="2200"/>
              <a:t>Using multiple criteria does not necessarily stack benefits</a:t>
            </a:r>
            <a:endParaRPr sz="2200"/>
          </a:p>
        </p:txBody>
      </p:sp>
      <p:sp>
        <p:nvSpPr>
          <p:cNvPr id="207" name="Google Shape;207;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RQ2: Effects of Composition and Activity on Psych. Safety</a:t>
            </a:r>
            <a:endParaRPr sz="2400"/>
          </a:p>
        </p:txBody>
      </p:sp>
      <p:sp>
        <p:nvSpPr>
          <p:cNvPr id="213" name="Google Shape;213;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4" name="Google Shape;214;p27"/>
          <p:cNvPicPr preferRelativeResize="0"/>
          <p:nvPr/>
        </p:nvPicPr>
        <p:blipFill>
          <a:blip r:embed="rId3">
            <a:alphaModFix/>
          </a:blip>
          <a:stretch>
            <a:fillRect/>
          </a:stretch>
        </p:blipFill>
        <p:spPr>
          <a:xfrm>
            <a:off x="1864588" y="1160700"/>
            <a:ext cx="5414826" cy="3982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Potential Explanations</a:t>
            </a:r>
            <a:endParaRPr/>
          </a:p>
        </p:txBody>
      </p:sp>
      <p:sp>
        <p:nvSpPr>
          <p:cNvPr id="220" name="Google Shape;220;p28"/>
          <p:cNvSpPr txBox="1"/>
          <p:nvPr>
            <p:ph idx="1" type="body"/>
          </p:nvPr>
        </p:nvSpPr>
        <p:spPr>
          <a:xfrm>
            <a:off x="311700" y="1418500"/>
            <a:ext cx="8520600" cy="36555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solidFill>
                  <a:schemeClr val="dk1"/>
                </a:solidFill>
              </a:rPr>
              <a:t>Nature of courses helped psychological safety develop organically</a:t>
            </a:r>
            <a:br>
              <a:rPr lang="en" sz="2200">
                <a:solidFill>
                  <a:schemeClr val="dk1"/>
                </a:solidFill>
              </a:rPr>
            </a:br>
            <a:endParaRPr sz="2200"/>
          </a:p>
          <a:p>
            <a:pPr indent="-368300" lvl="0" marL="457200" rtl="0" algn="l">
              <a:spcBef>
                <a:spcPts val="0"/>
              </a:spcBef>
              <a:spcAft>
                <a:spcPts val="0"/>
              </a:spcAft>
              <a:buSzPts val="2200"/>
              <a:buChar char="●"/>
            </a:pPr>
            <a:r>
              <a:rPr lang="en" sz="2200"/>
              <a:t>Both activities helped develop interpersonal relationships</a:t>
            </a:r>
            <a:endParaRPr sz="2200"/>
          </a:p>
        </p:txBody>
      </p:sp>
      <p:sp>
        <p:nvSpPr>
          <p:cNvPr id="221" name="Google Shape;22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RQ3: Relation of Psychological Safety to Outcomes</a:t>
            </a:r>
            <a:endParaRPr/>
          </a:p>
        </p:txBody>
      </p:sp>
      <p:sp>
        <p:nvSpPr>
          <p:cNvPr id="227" name="Google Shape;227;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Correlated with almost all subjective measures</a:t>
            </a:r>
            <a:endParaRPr sz="2000"/>
          </a:p>
          <a:p>
            <a:pPr indent="-355600" lvl="0" marL="457200" rtl="0" algn="l">
              <a:spcBef>
                <a:spcPts val="1600"/>
              </a:spcBef>
              <a:spcAft>
                <a:spcPts val="0"/>
              </a:spcAft>
              <a:buSzPts val="2000"/>
              <a:buChar char="●"/>
            </a:pPr>
            <a:r>
              <a:rPr lang="en" sz="2000"/>
              <a:t>No significant relation to project grades</a:t>
            </a:r>
            <a:endParaRPr sz="2000"/>
          </a:p>
          <a:p>
            <a:pPr indent="-355600" lvl="0" marL="457200" rtl="0" algn="l">
              <a:spcBef>
                <a:spcPts val="1600"/>
              </a:spcBef>
              <a:spcAft>
                <a:spcPts val="0"/>
              </a:spcAft>
              <a:buSzPts val="2000"/>
              <a:buChar char="●"/>
            </a:pPr>
            <a:r>
              <a:rPr lang="en" sz="2000"/>
              <a:t>Potential explanations:</a:t>
            </a:r>
            <a:endParaRPr sz="2000"/>
          </a:p>
          <a:p>
            <a:pPr indent="-342900" lvl="1" marL="914400" rtl="0" algn="l">
              <a:spcBef>
                <a:spcPts val="1600"/>
              </a:spcBef>
              <a:spcAft>
                <a:spcPts val="0"/>
              </a:spcAft>
              <a:buSzPts val="1800"/>
              <a:buChar char="○"/>
            </a:pPr>
            <a:r>
              <a:rPr lang="en" sz="1800"/>
              <a:t>Different context from prior literature (incentive structures, </a:t>
            </a:r>
            <a:br>
              <a:rPr lang="en" sz="1800"/>
            </a:br>
            <a:r>
              <a:rPr lang="en" sz="1800"/>
              <a:t>project length, etc.)</a:t>
            </a:r>
            <a:endParaRPr sz="1800"/>
          </a:p>
          <a:p>
            <a:pPr indent="-342900" lvl="1" marL="914400" rtl="0" algn="l">
              <a:spcBef>
                <a:spcPts val="1600"/>
              </a:spcBef>
              <a:spcAft>
                <a:spcPts val="1600"/>
              </a:spcAft>
              <a:buSzPts val="1800"/>
              <a:buChar char="○"/>
            </a:pPr>
            <a:r>
              <a:rPr lang="en" sz="1800"/>
              <a:t>Potential for behaviors that negatively influence performance</a:t>
            </a:r>
            <a:endParaRPr sz="1800"/>
          </a:p>
        </p:txBody>
      </p:sp>
      <p:sp>
        <p:nvSpPr>
          <p:cNvPr id="228" name="Google Shape;228;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for Instructors</a:t>
            </a:r>
            <a:endParaRPr/>
          </a:p>
        </p:txBody>
      </p:sp>
      <p:sp>
        <p:nvSpPr>
          <p:cNvPr id="234" name="Google Shape;234;p30"/>
          <p:cNvSpPr txBox="1"/>
          <p:nvPr>
            <p:ph idx="1" type="body"/>
          </p:nvPr>
        </p:nvSpPr>
        <p:spPr>
          <a:xfrm>
            <a:off x="311700" y="1349900"/>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“Structure or Nurture” may be a false choice.</a:t>
            </a:r>
            <a:endParaRPr sz="2200"/>
          </a:p>
          <a:p>
            <a:pPr indent="-368300" lvl="1" marL="914400" rtl="0" algn="l">
              <a:spcBef>
                <a:spcPts val="1600"/>
              </a:spcBef>
              <a:spcAft>
                <a:spcPts val="0"/>
              </a:spcAft>
              <a:buSzPts val="2200"/>
              <a:buChar char="○"/>
            </a:pPr>
            <a:r>
              <a:rPr lang="en" sz="2200"/>
              <a:t>Should not use team formation tools as black box to increase performance, but for other benefits </a:t>
            </a:r>
            <a:endParaRPr sz="2200"/>
          </a:p>
          <a:p>
            <a:pPr indent="-368300" lvl="1" marL="914400" rtl="0" algn="l">
              <a:spcBef>
                <a:spcPts val="1600"/>
              </a:spcBef>
              <a:spcAft>
                <a:spcPts val="0"/>
              </a:spcAft>
              <a:buSzPts val="2200"/>
              <a:buChar char="○"/>
            </a:pPr>
            <a:r>
              <a:rPr lang="en" sz="2200"/>
              <a:t>Can incorporate activities to offset initial unfamiliarity</a:t>
            </a:r>
            <a:endParaRPr sz="2200"/>
          </a:p>
          <a:p>
            <a:pPr indent="-368300" lvl="1" marL="914400" rtl="0" algn="l">
              <a:spcBef>
                <a:spcPts val="1600"/>
              </a:spcBef>
              <a:spcAft>
                <a:spcPts val="0"/>
              </a:spcAft>
              <a:buSzPts val="2200"/>
              <a:buChar char="○"/>
            </a:pPr>
            <a:r>
              <a:rPr lang="en" sz="2200"/>
              <a:t>Building psychological safety is important for team experience but won’t automatically improve performance</a:t>
            </a:r>
            <a:endParaRPr sz="2200"/>
          </a:p>
          <a:p>
            <a:pPr indent="0" lvl="0" marL="457200" marR="0" rtl="0" algn="l">
              <a:lnSpc>
                <a:spcPct val="115000"/>
              </a:lnSpc>
              <a:spcBef>
                <a:spcPts val="1600"/>
              </a:spcBef>
              <a:spcAft>
                <a:spcPts val="1600"/>
              </a:spcAft>
              <a:buNone/>
            </a:pPr>
            <a:r>
              <a:t/>
            </a:r>
            <a:endParaRPr sz="2200"/>
          </a:p>
        </p:txBody>
      </p:sp>
      <p:sp>
        <p:nvSpPr>
          <p:cNvPr id="235" name="Google Shape;23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Implications for T</a:t>
            </a:r>
            <a:r>
              <a:rPr lang="en"/>
              <a:t>ool Designers</a:t>
            </a:r>
            <a:endParaRPr/>
          </a:p>
        </p:txBody>
      </p:sp>
      <p:sp>
        <p:nvSpPr>
          <p:cNvPr id="241" name="Google Shape;241;p31"/>
          <p:cNvSpPr txBox="1"/>
          <p:nvPr>
            <p:ph idx="1" type="body"/>
          </p:nvPr>
        </p:nvSpPr>
        <p:spPr>
          <a:xfrm>
            <a:off x="311700" y="1527025"/>
            <a:ext cx="4190400" cy="3041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Implement configuration templates that link directly with the literature</a:t>
            </a:r>
            <a:endParaRPr sz="2200"/>
          </a:p>
          <a:p>
            <a:pPr indent="-368300" lvl="0" marL="457200" rtl="0" algn="l">
              <a:spcBef>
                <a:spcPts val="1600"/>
              </a:spcBef>
              <a:spcAft>
                <a:spcPts val="1600"/>
              </a:spcAft>
              <a:buSzPts val="2200"/>
              <a:buChar char="●"/>
            </a:pPr>
            <a:r>
              <a:rPr lang="en" sz="2200"/>
              <a:t>Searchable knowledge base</a:t>
            </a:r>
            <a:endParaRPr sz="2200"/>
          </a:p>
        </p:txBody>
      </p:sp>
      <p:sp>
        <p:nvSpPr>
          <p:cNvPr id="242" name="Google Shape;242;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43" name="Google Shape;243;p31"/>
          <p:cNvPicPr preferRelativeResize="0"/>
          <p:nvPr/>
        </p:nvPicPr>
        <p:blipFill rotWithShape="1">
          <a:blip r:embed="rId3">
            <a:alphaModFix/>
          </a:blip>
          <a:srcRect b="0" l="0" r="0" t="20634"/>
          <a:stretch/>
        </p:blipFill>
        <p:spPr>
          <a:xfrm>
            <a:off x="4801750" y="3699350"/>
            <a:ext cx="3804350" cy="454525"/>
          </a:xfrm>
          <a:prstGeom prst="rect">
            <a:avLst/>
          </a:prstGeom>
          <a:noFill/>
          <a:ln cap="flat" cmpd="sng" w="19050">
            <a:solidFill>
              <a:srgbClr val="000000"/>
            </a:solidFill>
            <a:prstDash val="solid"/>
            <a:round/>
            <a:headEnd len="sm" w="sm" type="none"/>
            <a:tailEnd len="sm" w="sm" type="none"/>
          </a:ln>
        </p:spPr>
      </p:pic>
      <p:grpSp>
        <p:nvGrpSpPr>
          <p:cNvPr id="244" name="Google Shape;244;p31"/>
          <p:cNvGrpSpPr/>
          <p:nvPr/>
        </p:nvGrpSpPr>
        <p:grpSpPr>
          <a:xfrm>
            <a:off x="4847075" y="1405350"/>
            <a:ext cx="3713700" cy="2123754"/>
            <a:chOff x="4999475" y="1252950"/>
            <a:chExt cx="3713700" cy="2123754"/>
          </a:xfrm>
        </p:grpSpPr>
        <p:sp>
          <p:nvSpPr>
            <p:cNvPr id="245" name="Google Shape;245;p31"/>
            <p:cNvSpPr txBox="1"/>
            <p:nvPr/>
          </p:nvSpPr>
          <p:spPr>
            <a:xfrm>
              <a:off x="6506050" y="2847504"/>
              <a:ext cx="690900" cy="52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400"/>
                <a:t>...</a:t>
              </a:r>
              <a:endParaRPr b="1" sz="2400"/>
            </a:p>
          </p:txBody>
        </p:sp>
        <p:pic>
          <p:nvPicPr>
            <p:cNvPr id="246" name="Google Shape;246;p31"/>
            <p:cNvPicPr preferRelativeResize="0"/>
            <p:nvPr/>
          </p:nvPicPr>
          <p:blipFill rotWithShape="1">
            <a:blip r:embed="rId4">
              <a:alphaModFix/>
            </a:blip>
            <a:srcRect b="0" l="0" r="44137" t="0"/>
            <a:stretch/>
          </p:blipFill>
          <p:spPr>
            <a:xfrm>
              <a:off x="5010500" y="1268950"/>
              <a:ext cx="3682001" cy="1762125"/>
            </a:xfrm>
            <a:prstGeom prst="rect">
              <a:avLst/>
            </a:prstGeom>
            <a:noFill/>
            <a:ln>
              <a:noFill/>
            </a:ln>
          </p:spPr>
        </p:pic>
        <p:sp>
          <p:nvSpPr>
            <p:cNvPr id="247" name="Google Shape;247;p31"/>
            <p:cNvSpPr/>
            <p:nvPr/>
          </p:nvSpPr>
          <p:spPr>
            <a:xfrm>
              <a:off x="4999475" y="1252950"/>
              <a:ext cx="3713700" cy="21237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How should instructors promote positive team outcomes?</a:t>
            </a:r>
            <a:endParaRPr/>
          </a:p>
        </p:txBody>
      </p:sp>
      <p:sp>
        <p:nvSpPr>
          <p:cNvPr id="62" name="Google Shape;6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Contributions</a:t>
            </a:r>
            <a:endParaRPr/>
          </a:p>
        </p:txBody>
      </p:sp>
      <p:sp>
        <p:nvSpPr>
          <p:cNvPr id="253" name="Google Shape;253;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Deeper empirical understanding of how algorithmic team formation, team building activities, and psychological safety impact team performance and satisfaction in authentic learning environments</a:t>
            </a:r>
            <a:endParaRPr/>
          </a:p>
          <a:p>
            <a:pPr indent="-342900" lvl="0" marL="457200" rtl="0" algn="l">
              <a:spcBef>
                <a:spcPts val="1600"/>
              </a:spcBef>
              <a:spcAft>
                <a:spcPts val="0"/>
              </a:spcAft>
              <a:buSzPts val="1800"/>
              <a:buChar char="●"/>
            </a:pPr>
            <a:r>
              <a:rPr lang="en"/>
              <a:t>Practical implications for the design and deployment of team formation tools</a:t>
            </a:r>
            <a:endParaRPr/>
          </a:p>
          <a:p>
            <a:pPr indent="0" lvl="0" marL="0" rtl="0" algn="l">
              <a:spcBef>
                <a:spcPts val="1600"/>
              </a:spcBef>
              <a:spcAft>
                <a:spcPts val="0"/>
              </a:spcAft>
              <a:buNone/>
            </a:pPr>
            <a:r>
              <a:t/>
            </a:r>
            <a:endParaRPr/>
          </a:p>
          <a:p>
            <a:pPr indent="0" lvl="0" marL="0" rtl="0" algn="ctr">
              <a:spcBef>
                <a:spcPts val="1600"/>
              </a:spcBef>
              <a:spcAft>
                <a:spcPts val="0"/>
              </a:spcAft>
              <a:buNone/>
            </a:pPr>
            <a:r>
              <a:rPr lang="en"/>
              <a:t>Contact info:</a:t>
            </a:r>
            <a:endParaRPr/>
          </a:p>
          <a:p>
            <a:pPr indent="0" lvl="0" marL="0" rtl="0" algn="ctr">
              <a:spcBef>
                <a:spcPts val="0"/>
              </a:spcBef>
              <a:spcAft>
                <a:spcPts val="0"/>
              </a:spcAft>
              <a:buNone/>
            </a:pPr>
            <a:r>
              <a:rPr lang="en"/>
              <a:t>Emily Hastings (</a:t>
            </a:r>
            <a:r>
              <a:rPr lang="en" u="sng">
                <a:solidFill>
                  <a:schemeClr val="hlink"/>
                </a:solidFill>
                <a:hlinkClick r:id="rId3"/>
              </a:rPr>
              <a:t>ehstngs2@illinois.edu</a:t>
            </a:r>
            <a:r>
              <a:rPr lang="en"/>
              <a:t>)</a:t>
            </a:r>
            <a:endParaRPr/>
          </a:p>
          <a:p>
            <a:pPr indent="0" lvl="0" marL="0" rtl="0" algn="ctr">
              <a:spcBef>
                <a:spcPts val="0"/>
              </a:spcBef>
              <a:spcAft>
                <a:spcPts val="0"/>
              </a:spcAft>
              <a:buNone/>
            </a:pPr>
            <a:r>
              <a:rPr lang="en"/>
              <a:t>Farnaz Jahanbakhsh (</a:t>
            </a:r>
            <a:r>
              <a:rPr lang="en" u="sng">
                <a:solidFill>
                  <a:schemeClr val="hlink"/>
                </a:solidFill>
                <a:hlinkClick r:id="rId4"/>
              </a:rPr>
              <a:t>farnazj@mit.edu</a:t>
            </a:r>
            <a:r>
              <a:rPr lang="en"/>
              <a:t>)</a:t>
            </a:r>
            <a:endParaRPr/>
          </a:p>
        </p:txBody>
      </p:sp>
      <p:sp>
        <p:nvSpPr>
          <p:cNvPr id="254" name="Google Shape;254;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8" name="Shape 258"/>
        <p:cNvGrpSpPr/>
        <p:nvPr/>
      </p:nvGrpSpPr>
      <p:grpSpPr>
        <a:xfrm>
          <a:off x="0" y="0"/>
          <a:ext cx="0" cy="0"/>
          <a:chOff x="0" y="0"/>
          <a:chExt cx="0" cy="0"/>
        </a:xfrm>
      </p:grpSpPr>
      <p:sp>
        <p:nvSpPr>
          <p:cNvPr id="259" name="Google Shape;259;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Extra Slides</a:t>
            </a:r>
            <a:endParaRPr/>
          </a:p>
        </p:txBody>
      </p:sp>
      <p:sp>
        <p:nvSpPr>
          <p:cNvPr id="260" name="Google Shape;260;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Analyses</a:t>
            </a:r>
            <a:endParaRPr/>
          </a:p>
        </p:txBody>
      </p:sp>
      <p:sp>
        <p:nvSpPr>
          <p:cNvPr id="266" name="Google Shape;266;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Examining the “goodness” scores given by the tool to randomly assigned teams vs those formed by the tool</a:t>
            </a:r>
            <a:endParaRPr sz="2200"/>
          </a:p>
          <a:p>
            <a:pPr indent="-342900" lvl="1" marL="914400" rtl="0" algn="l">
              <a:spcBef>
                <a:spcPts val="1000"/>
              </a:spcBef>
              <a:spcAft>
                <a:spcPts val="0"/>
              </a:spcAft>
              <a:buSzPts val="1800"/>
              <a:buChar char="○"/>
            </a:pPr>
            <a:r>
              <a:rPr lang="en" sz="1800"/>
              <a:t>Criteria-based teams scored higher on gender </a:t>
            </a:r>
            <a:r>
              <a:rPr lang="en" sz="1800"/>
              <a:t>(t(34.18)=3.14, p&lt;0.01)</a:t>
            </a:r>
            <a:r>
              <a:rPr lang="en" sz="1800"/>
              <a:t>, commitment levels (t(34.89)=3.45, p&lt;0.01), and skillsets (t(33.18)=4.96, p&lt;0.01) </a:t>
            </a:r>
            <a:endParaRPr sz="1800"/>
          </a:p>
          <a:p>
            <a:pPr indent="-342900" lvl="1" marL="914400" rtl="0" algn="l">
              <a:spcBef>
                <a:spcPts val="1000"/>
              </a:spcBef>
              <a:spcAft>
                <a:spcPts val="0"/>
              </a:spcAft>
              <a:buSzPts val="1800"/>
              <a:buChar char="○"/>
            </a:pPr>
            <a:r>
              <a:rPr lang="en" sz="1800"/>
              <a:t>Random teams had higher variation</a:t>
            </a:r>
            <a:endParaRPr sz="1800"/>
          </a:p>
          <a:p>
            <a:pPr indent="-368300" lvl="0" marL="457200" rtl="0" algn="l">
              <a:spcBef>
                <a:spcPts val="1000"/>
              </a:spcBef>
              <a:spcAft>
                <a:spcPts val="1000"/>
              </a:spcAft>
              <a:buSzPts val="2200"/>
              <a:buChar char="●"/>
            </a:pPr>
            <a:r>
              <a:rPr lang="en" sz="2200"/>
              <a:t>Hand examined skillsets</a:t>
            </a:r>
            <a:endParaRPr/>
          </a:p>
        </p:txBody>
      </p:sp>
      <p:sp>
        <p:nvSpPr>
          <p:cNvPr id="267" name="Google Shape;267;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 Analysis</a:t>
            </a:r>
            <a:endParaRPr/>
          </a:p>
        </p:txBody>
      </p:sp>
      <p:sp>
        <p:nvSpPr>
          <p:cNvPr id="273" name="Google Shape;273;p3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Developing linear mixed effect models of the form:</a:t>
            </a:r>
            <a:br>
              <a:rPr lang="en" sz="2200"/>
            </a:br>
            <a:r>
              <a:rPr lang="en" sz="2200"/>
              <a:t>Outcome variable ~ composition * activity focus + (1| class) + (1| team)</a:t>
            </a:r>
            <a:endParaRPr sz="2200"/>
          </a:p>
          <a:p>
            <a:pPr indent="-368300" lvl="0" marL="457200" rtl="0" algn="l">
              <a:spcBef>
                <a:spcPts val="1000"/>
              </a:spcBef>
              <a:spcAft>
                <a:spcPts val="1000"/>
              </a:spcAft>
              <a:buSzPts val="2200"/>
              <a:buChar char="●"/>
            </a:pPr>
            <a:r>
              <a:rPr lang="en" sz="2200"/>
              <a:t>Performing a Wald-Chi Square test on the fitted model</a:t>
            </a:r>
            <a:endParaRPr sz="2200"/>
          </a:p>
        </p:txBody>
      </p:sp>
      <p:sp>
        <p:nvSpPr>
          <p:cNvPr id="274" name="Google Shape;274;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Distributions</a:t>
            </a:r>
            <a:endParaRPr/>
          </a:p>
        </p:txBody>
      </p:sp>
      <p:sp>
        <p:nvSpPr>
          <p:cNvPr id="280" name="Google Shape;280;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1" name="Google Shape;281;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82" name="Google Shape;282;p36"/>
          <p:cNvPicPr preferRelativeResize="0"/>
          <p:nvPr/>
        </p:nvPicPr>
        <p:blipFill rotWithShape="1">
          <a:blip r:embed="rId3">
            <a:alphaModFix/>
          </a:blip>
          <a:srcRect b="0" l="0" r="0" t="9624"/>
          <a:stretch/>
        </p:blipFill>
        <p:spPr>
          <a:xfrm>
            <a:off x="311700" y="1723975"/>
            <a:ext cx="8520600" cy="25482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Distributions</a:t>
            </a:r>
            <a:endParaRPr/>
          </a:p>
        </p:txBody>
      </p:sp>
      <p:sp>
        <p:nvSpPr>
          <p:cNvPr id="288" name="Google Shape;288;p3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89" name="Google Shape;289;p3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0" name="Google Shape;290;p37"/>
          <p:cNvPicPr preferRelativeResize="0"/>
          <p:nvPr/>
        </p:nvPicPr>
        <p:blipFill>
          <a:blip r:embed="rId3">
            <a:alphaModFix/>
          </a:blip>
          <a:stretch>
            <a:fillRect/>
          </a:stretch>
        </p:blipFill>
        <p:spPr>
          <a:xfrm>
            <a:off x="2514600" y="1127125"/>
            <a:ext cx="4114800" cy="346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Composition</a:t>
            </a:r>
            <a:endParaRPr/>
          </a:p>
        </p:txBody>
      </p:sp>
      <p:sp>
        <p:nvSpPr>
          <p:cNvPr id="68" name="Google Shape;68;p15"/>
          <p:cNvSpPr txBox="1"/>
          <p:nvPr>
            <p:ph idx="1" type="body"/>
          </p:nvPr>
        </p:nvSpPr>
        <p:spPr>
          <a:xfrm>
            <a:off x="3856550" y="1021275"/>
            <a:ext cx="5198100" cy="348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Criteria-based team formation: s</a:t>
            </a:r>
            <a:r>
              <a:rPr lang="en" sz="2000"/>
              <a:t>trategically select team members to </a:t>
            </a:r>
            <a:r>
              <a:rPr lang="en" sz="2000"/>
              <a:t>achieve</a:t>
            </a:r>
            <a:r>
              <a:rPr lang="en" sz="2000"/>
              <a:t> certain compositions</a:t>
            </a:r>
            <a:endParaRPr sz="2000"/>
          </a:p>
          <a:p>
            <a:pPr indent="-342900" lvl="0" marL="457200" rtl="0" algn="l">
              <a:spcBef>
                <a:spcPts val="1000"/>
              </a:spcBef>
              <a:spcAft>
                <a:spcPts val="0"/>
              </a:spcAft>
              <a:buSzPts val="1800"/>
              <a:buChar char="●"/>
            </a:pPr>
            <a:r>
              <a:rPr lang="en" sz="1800"/>
              <a:t>Skill diversity (e.g., Brickell et al. 1994, Horwitz and Horwitz 2007) </a:t>
            </a:r>
            <a:endParaRPr sz="1800"/>
          </a:p>
          <a:p>
            <a:pPr indent="-342900" lvl="0" marL="457200" rtl="0" algn="l">
              <a:spcBef>
                <a:spcPts val="1000"/>
              </a:spcBef>
              <a:spcAft>
                <a:spcPts val="0"/>
              </a:spcAft>
              <a:buSzPts val="1800"/>
              <a:buChar char="●"/>
            </a:pPr>
            <a:r>
              <a:rPr lang="en" sz="1800"/>
              <a:t>Balanced personality types (e.g., Lykourentzou et al. 2016)</a:t>
            </a:r>
            <a:endParaRPr sz="1800"/>
          </a:p>
          <a:p>
            <a:pPr indent="-342900" lvl="0" marL="457200" rtl="0" algn="l">
              <a:spcBef>
                <a:spcPts val="1000"/>
              </a:spcBef>
              <a:spcAft>
                <a:spcPts val="0"/>
              </a:spcAft>
              <a:buSzPts val="1800"/>
              <a:buChar char="●"/>
            </a:pPr>
            <a:r>
              <a:rPr lang="en" sz="1800"/>
              <a:t>Balanced genders (e.g., Jehn, Northcraft, and Neale 1999)</a:t>
            </a:r>
            <a:endParaRPr sz="1800"/>
          </a:p>
          <a:p>
            <a:pPr indent="-342900" lvl="0" marL="457200" rtl="0" algn="l">
              <a:spcBef>
                <a:spcPts val="1000"/>
              </a:spcBef>
              <a:spcAft>
                <a:spcPts val="1000"/>
              </a:spcAft>
              <a:buSzPts val="1800"/>
              <a:buChar char="●"/>
            </a:pPr>
            <a:r>
              <a:rPr lang="en" sz="1800"/>
              <a:t>Many more</a:t>
            </a:r>
            <a:endParaRPr sz="1800"/>
          </a:p>
        </p:txBody>
      </p:sp>
      <p:sp>
        <p:nvSpPr>
          <p:cNvPr id="69" name="Google Shape;69;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70" name="Google Shape;70;p15"/>
          <p:cNvGrpSpPr/>
          <p:nvPr/>
        </p:nvGrpSpPr>
        <p:grpSpPr>
          <a:xfrm>
            <a:off x="321616" y="1554433"/>
            <a:ext cx="3534933" cy="2872286"/>
            <a:chOff x="6267625" y="1328525"/>
            <a:chExt cx="2763610" cy="2220725"/>
          </a:xfrm>
        </p:grpSpPr>
        <p:pic>
          <p:nvPicPr>
            <p:cNvPr descr="laptop.png" id="71" name="Google Shape;71;p15"/>
            <p:cNvPicPr preferRelativeResize="0"/>
            <p:nvPr/>
          </p:nvPicPr>
          <p:blipFill rotWithShape="1">
            <a:blip r:embed="rId3">
              <a:alphaModFix/>
            </a:blip>
            <a:srcRect b="0" l="27045" r="15264" t="0"/>
            <a:stretch/>
          </p:blipFill>
          <p:spPr>
            <a:xfrm>
              <a:off x="6267625" y="1328525"/>
              <a:ext cx="2763610" cy="2220725"/>
            </a:xfrm>
            <a:prstGeom prst="rect">
              <a:avLst/>
            </a:prstGeom>
            <a:noFill/>
            <a:ln>
              <a:noFill/>
            </a:ln>
          </p:spPr>
        </p:pic>
        <p:pic>
          <p:nvPicPr>
            <p:cNvPr descr="blue.png" id="72" name="Google Shape;72;p15"/>
            <p:cNvPicPr preferRelativeResize="0"/>
            <p:nvPr/>
          </p:nvPicPr>
          <p:blipFill>
            <a:blip r:embed="rId4">
              <a:alphaModFix/>
            </a:blip>
            <a:stretch>
              <a:fillRect/>
            </a:stretch>
          </p:blipFill>
          <p:spPr>
            <a:xfrm>
              <a:off x="7040975" y="1667625"/>
              <a:ext cx="160178" cy="444000"/>
            </a:xfrm>
            <a:prstGeom prst="rect">
              <a:avLst/>
            </a:prstGeom>
            <a:noFill/>
            <a:ln>
              <a:noFill/>
            </a:ln>
          </p:spPr>
        </p:pic>
        <p:pic>
          <p:nvPicPr>
            <p:cNvPr descr="orange.png" id="73" name="Google Shape;73;p15"/>
            <p:cNvPicPr preferRelativeResize="0"/>
            <p:nvPr/>
          </p:nvPicPr>
          <p:blipFill>
            <a:blip r:embed="rId5">
              <a:alphaModFix/>
            </a:blip>
            <a:stretch>
              <a:fillRect/>
            </a:stretch>
          </p:blipFill>
          <p:spPr>
            <a:xfrm>
              <a:off x="6866975" y="1667625"/>
              <a:ext cx="155005" cy="443999"/>
            </a:xfrm>
            <a:prstGeom prst="rect">
              <a:avLst/>
            </a:prstGeom>
            <a:noFill/>
            <a:ln>
              <a:noFill/>
            </a:ln>
          </p:spPr>
        </p:pic>
        <p:pic>
          <p:nvPicPr>
            <p:cNvPr descr="red.png" id="74" name="Google Shape;74;p15"/>
            <p:cNvPicPr preferRelativeResize="0"/>
            <p:nvPr/>
          </p:nvPicPr>
          <p:blipFill>
            <a:blip r:embed="rId6">
              <a:alphaModFix/>
            </a:blip>
            <a:stretch>
              <a:fillRect/>
            </a:stretch>
          </p:blipFill>
          <p:spPr>
            <a:xfrm>
              <a:off x="7215725" y="1667625"/>
              <a:ext cx="178198" cy="444000"/>
            </a:xfrm>
            <a:prstGeom prst="rect">
              <a:avLst/>
            </a:prstGeom>
            <a:noFill/>
            <a:ln>
              <a:noFill/>
            </a:ln>
          </p:spPr>
        </p:pic>
        <p:pic>
          <p:nvPicPr>
            <p:cNvPr descr="blue.png" id="75" name="Google Shape;75;p15"/>
            <p:cNvPicPr preferRelativeResize="0"/>
            <p:nvPr/>
          </p:nvPicPr>
          <p:blipFill>
            <a:blip r:embed="rId4">
              <a:alphaModFix/>
            </a:blip>
            <a:stretch>
              <a:fillRect/>
            </a:stretch>
          </p:blipFill>
          <p:spPr>
            <a:xfrm>
              <a:off x="6687800" y="1667625"/>
              <a:ext cx="160178" cy="444000"/>
            </a:xfrm>
            <a:prstGeom prst="rect">
              <a:avLst/>
            </a:prstGeom>
            <a:noFill/>
            <a:ln>
              <a:noFill/>
            </a:ln>
          </p:spPr>
        </p:pic>
        <p:pic>
          <p:nvPicPr>
            <p:cNvPr descr="blue.png" id="76" name="Google Shape;76;p15"/>
            <p:cNvPicPr preferRelativeResize="0"/>
            <p:nvPr/>
          </p:nvPicPr>
          <p:blipFill>
            <a:blip r:embed="rId4">
              <a:alphaModFix/>
            </a:blip>
            <a:stretch>
              <a:fillRect/>
            </a:stretch>
          </p:blipFill>
          <p:spPr>
            <a:xfrm>
              <a:off x="7837425" y="1667625"/>
              <a:ext cx="160178" cy="444000"/>
            </a:xfrm>
            <a:prstGeom prst="rect">
              <a:avLst/>
            </a:prstGeom>
            <a:noFill/>
            <a:ln>
              <a:noFill/>
            </a:ln>
          </p:spPr>
        </p:pic>
        <p:pic>
          <p:nvPicPr>
            <p:cNvPr descr="blue.png" id="77" name="Google Shape;77;p15"/>
            <p:cNvPicPr preferRelativeResize="0"/>
            <p:nvPr/>
          </p:nvPicPr>
          <p:blipFill>
            <a:blip r:embed="rId4">
              <a:alphaModFix/>
            </a:blip>
            <a:stretch>
              <a:fillRect/>
            </a:stretch>
          </p:blipFill>
          <p:spPr>
            <a:xfrm>
              <a:off x="8011525" y="1667625"/>
              <a:ext cx="160178" cy="444000"/>
            </a:xfrm>
            <a:prstGeom prst="rect">
              <a:avLst/>
            </a:prstGeom>
            <a:noFill/>
            <a:ln>
              <a:noFill/>
            </a:ln>
          </p:spPr>
        </p:pic>
        <p:pic>
          <p:nvPicPr>
            <p:cNvPr descr="orange.png" id="78" name="Google Shape;78;p15"/>
            <p:cNvPicPr preferRelativeResize="0"/>
            <p:nvPr/>
          </p:nvPicPr>
          <p:blipFill>
            <a:blip r:embed="rId5">
              <a:alphaModFix/>
            </a:blip>
            <a:stretch>
              <a:fillRect/>
            </a:stretch>
          </p:blipFill>
          <p:spPr>
            <a:xfrm>
              <a:off x="8193963" y="1660825"/>
              <a:ext cx="155005" cy="443999"/>
            </a:xfrm>
            <a:prstGeom prst="rect">
              <a:avLst/>
            </a:prstGeom>
            <a:noFill/>
            <a:ln>
              <a:noFill/>
            </a:ln>
          </p:spPr>
        </p:pic>
        <p:pic>
          <p:nvPicPr>
            <p:cNvPr descr="red.png" id="79" name="Google Shape;79;p15"/>
            <p:cNvPicPr preferRelativeResize="0"/>
            <p:nvPr/>
          </p:nvPicPr>
          <p:blipFill>
            <a:blip r:embed="rId6">
              <a:alphaModFix/>
            </a:blip>
            <a:stretch>
              <a:fillRect/>
            </a:stretch>
          </p:blipFill>
          <p:spPr>
            <a:xfrm>
              <a:off x="8371238" y="1660825"/>
              <a:ext cx="178198" cy="444000"/>
            </a:xfrm>
            <a:prstGeom prst="rect">
              <a:avLst/>
            </a:prstGeom>
            <a:noFill/>
            <a:ln>
              <a:noFill/>
            </a:ln>
          </p:spPr>
        </p:pic>
        <p:pic>
          <p:nvPicPr>
            <p:cNvPr descr="blue.png" id="80" name="Google Shape;80;p15"/>
            <p:cNvPicPr preferRelativeResize="0"/>
            <p:nvPr/>
          </p:nvPicPr>
          <p:blipFill>
            <a:blip r:embed="rId4">
              <a:alphaModFix/>
            </a:blip>
            <a:stretch>
              <a:fillRect/>
            </a:stretch>
          </p:blipFill>
          <p:spPr>
            <a:xfrm>
              <a:off x="6698600" y="2316775"/>
              <a:ext cx="160178" cy="444000"/>
            </a:xfrm>
            <a:prstGeom prst="rect">
              <a:avLst/>
            </a:prstGeom>
            <a:noFill/>
            <a:ln>
              <a:noFill/>
            </a:ln>
          </p:spPr>
        </p:pic>
        <p:pic>
          <p:nvPicPr>
            <p:cNvPr descr="blue.png" id="81" name="Google Shape;81;p15"/>
            <p:cNvPicPr preferRelativeResize="0"/>
            <p:nvPr/>
          </p:nvPicPr>
          <p:blipFill>
            <a:blip r:embed="rId4">
              <a:alphaModFix/>
            </a:blip>
            <a:stretch>
              <a:fillRect/>
            </a:stretch>
          </p:blipFill>
          <p:spPr>
            <a:xfrm>
              <a:off x="7242488" y="2316775"/>
              <a:ext cx="160178" cy="444000"/>
            </a:xfrm>
            <a:prstGeom prst="rect">
              <a:avLst/>
            </a:prstGeom>
            <a:noFill/>
            <a:ln>
              <a:noFill/>
            </a:ln>
          </p:spPr>
        </p:pic>
        <p:pic>
          <p:nvPicPr>
            <p:cNvPr descr="orange.png" id="82" name="Google Shape;82;p15"/>
            <p:cNvPicPr preferRelativeResize="0"/>
            <p:nvPr/>
          </p:nvPicPr>
          <p:blipFill>
            <a:blip r:embed="rId5">
              <a:alphaModFix/>
            </a:blip>
            <a:stretch>
              <a:fillRect/>
            </a:stretch>
          </p:blipFill>
          <p:spPr>
            <a:xfrm>
              <a:off x="7066900" y="2310075"/>
              <a:ext cx="155005" cy="443999"/>
            </a:xfrm>
            <a:prstGeom prst="rect">
              <a:avLst/>
            </a:prstGeom>
            <a:noFill/>
            <a:ln>
              <a:noFill/>
            </a:ln>
          </p:spPr>
        </p:pic>
        <p:pic>
          <p:nvPicPr>
            <p:cNvPr descr="red.png" id="83" name="Google Shape;83;p15"/>
            <p:cNvPicPr preferRelativeResize="0"/>
            <p:nvPr/>
          </p:nvPicPr>
          <p:blipFill>
            <a:blip r:embed="rId6">
              <a:alphaModFix/>
            </a:blip>
            <a:stretch>
              <a:fillRect/>
            </a:stretch>
          </p:blipFill>
          <p:spPr>
            <a:xfrm>
              <a:off x="6873738" y="2316775"/>
              <a:ext cx="178198" cy="444000"/>
            </a:xfrm>
            <a:prstGeom prst="rect">
              <a:avLst/>
            </a:prstGeom>
            <a:noFill/>
            <a:ln>
              <a:noFill/>
            </a:ln>
          </p:spPr>
        </p:pic>
        <p:pic>
          <p:nvPicPr>
            <p:cNvPr descr="orange.png" id="84" name="Google Shape;84;p15"/>
            <p:cNvPicPr preferRelativeResize="0"/>
            <p:nvPr/>
          </p:nvPicPr>
          <p:blipFill>
            <a:blip r:embed="rId5">
              <a:alphaModFix/>
            </a:blip>
            <a:stretch>
              <a:fillRect/>
            </a:stretch>
          </p:blipFill>
          <p:spPr>
            <a:xfrm>
              <a:off x="7840013" y="2316775"/>
              <a:ext cx="155005" cy="443999"/>
            </a:xfrm>
            <a:prstGeom prst="rect">
              <a:avLst/>
            </a:prstGeom>
            <a:noFill/>
            <a:ln>
              <a:noFill/>
            </a:ln>
          </p:spPr>
        </p:pic>
        <p:pic>
          <p:nvPicPr>
            <p:cNvPr descr="blue.png" id="85" name="Google Shape;85;p15"/>
            <p:cNvPicPr preferRelativeResize="0"/>
            <p:nvPr/>
          </p:nvPicPr>
          <p:blipFill>
            <a:blip r:embed="rId4">
              <a:alphaModFix/>
            </a:blip>
            <a:stretch>
              <a:fillRect/>
            </a:stretch>
          </p:blipFill>
          <p:spPr>
            <a:xfrm>
              <a:off x="8030938" y="2316775"/>
              <a:ext cx="160178" cy="444000"/>
            </a:xfrm>
            <a:prstGeom prst="rect">
              <a:avLst/>
            </a:prstGeom>
            <a:noFill/>
            <a:ln>
              <a:noFill/>
            </a:ln>
          </p:spPr>
        </p:pic>
        <p:pic>
          <p:nvPicPr>
            <p:cNvPr descr="blue.png" id="86" name="Google Shape;86;p15"/>
            <p:cNvPicPr preferRelativeResize="0"/>
            <p:nvPr/>
          </p:nvPicPr>
          <p:blipFill>
            <a:blip r:embed="rId4">
              <a:alphaModFix/>
            </a:blip>
            <a:stretch>
              <a:fillRect/>
            </a:stretch>
          </p:blipFill>
          <p:spPr>
            <a:xfrm>
              <a:off x="8217488" y="2316775"/>
              <a:ext cx="160178" cy="444000"/>
            </a:xfrm>
            <a:prstGeom prst="rect">
              <a:avLst/>
            </a:prstGeom>
            <a:noFill/>
            <a:ln>
              <a:noFill/>
            </a:ln>
          </p:spPr>
        </p:pic>
        <p:pic>
          <p:nvPicPr>
            <p:cNvPr descr="red.png" id="87" name="Google Shape;87;p15"/>
            <p:cNvPicPr preferRelativeResize="0"/>
            <p:nvPr/>
          </p:nvPicPr>
          <p:blipFill>
            <a:blip r:embed="rId6">
              <a:alphaModFix/>
            </a:blip>
            <a:stretch>
              <a:fillRect/>
            </a:stretch>
          </p:blipFill>
          <p:spPr>
            <a:xfrm>
              <a:off x="8404038" y="2316775"/>
              <a:ext cx="178198" cy="444000"/>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Algorithmic Team Formation Tools</a:t>
            </a:r>
            <a:endParaRPr/>
          </a:p>
        </p:txBody>
      </p:sp>
      <p:sp>
        <p:nvSpPr>
          <p:cNvPr id="93" name="Google Shape;9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12.png" id="95" name="Google Shape;95;p16"/>
          <p:cNvPicPr preferRelativeResize="0"/>
          <p:nvPr/>
        </p:nvPicPr>
        <p:blipFill>
          <a:blip r:embed="rId3">
            <a:alphaModFix/>
          </a:blip>
          <a:stretch>
            <a:fillRect/>
          </a:stretch>
        </p:blipFill>
        <p:spPr>
          <a:xfrm>
            <a:off x="152400" y="1992650"/>
            <a:ext cx="8839202" cy="1859817"/>
          </a:xfrm>
          <a:prstGeom prst="rect">
            <a:avLst/>
          </a:prstGeom>
          <a:noFill/>
          <a:ln cap="flat" cmpd="sng" w="9525">
            <a:solidFill>
              <a:srgbClr val="000000"/>
            </a:solidFill>
            <a:prstDash val="solid"/>
            <a:round/>
            <a:headEnd len="sm" w="sm" type="none"/>
            <a:tailEnd len="sm" w="sm" type="none"/>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Team-Building</a:t>
            </a:r>
            <a:endParaRPr/>
          </a:p>
        </p:txBody>
      </p:sp>
      <p:sp>
        <p:nvSpPr>
          <p:cNvPr id="101" name="Google Shape;101;p17"/>
          <p:cNvSpPr txBox="1"/>
          <p:nvPr>
            <p:ph idx="1" type="body"/>
          </p:nvPr>
        </p:nvSpPr>
        <p:spPr>
          <a:xfrm>
            <a:off x="2897925" y="1327700"/>
            <a:ext cx="5840100" cy="3276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Nurture teamwork after the team is formed</a:t>
            </a:r>
            <a:endParaRPr/>
          </a:p>
          <a:p>
            <a:pPr indent="-342900" lvl="0" marL="457200" rtl="0" algn="l">
              <a:spcBef>
                <a:spcPts val="1600"/>
              </a:spcBef>
              <a:spcAft>
                <a:spcPts val="0"/>
              </a:spcAft>
              <a:buSzPts val="1800"/>
              <a:buChar char="●"/>
            </a:pPr>
            <a:r>
              <a:rPr lang="en"/>
              <a:t>Psychological safety: shared belief that the team is safe for interpersonal risk-taking (</a:t>
            </a:r>
            <a:r>
              <a:rPr lang="en"/>
              <a:t>Edmondson 1999)</a:t>
            </a:r>
            <a:endParaRPr/>
          </a:p>
          <a:p>
            <a:pPr indent="-342900" lvl="0" marL="457200" rtl="0" algn="l">
              <a:spcBef>
                <a:spcPts val="1600"/>
              </a:spcBef>
              <a:spcAft>
                <a:spcPts val="1600"/>
              </a:spcAft>
              <a:buSzPts val="1800"/>
              <a:buChar char="●"/>
            </a:pPr>
            <a:r>
              <a:rPr lang="en"/>
              <a:t>Recent article (Duhigg 2016) suggested that psychological safety contributes more to industry teams’ success than team composition does</a:t>
            </a:r>
            <a:endParaRPr sz="1800"/>
          </a:p>
        </p:txBody>
      </p:sp>
      <p:sp>
        <p:nvSpPr>
          <p:cNvPr id="102" name="Google Shape;10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03" name="Google Shape;103;p17"/>
          <p:cNvGrpSpPr/>
          <p:nvPr/>
        </p:nvGrpSpPr>
        <p:grpSpPr>
          <a:xfrm>
            <a:off x="464109" y="1200957"/>
            <a:ext cx="2230427" cy="3377399"/>
            <a:chOff x="6668875" y="1"/>
            <a:chExt cx="2352274" cy="4615825"/>
          </a:xfrm>
        </p:grpSpPr>
        <p:pic>
          <p:nvPicPr>
            <p:cNvPr id="104" name="Google Shape;104;p17"/>
            <p:cNvPicPr preferRelativeResize="0"/>
            <p:nvPr/>
          </p:nvPicPr>
          <p:blipFill>
            <a:blip r:embed="rId3">
              <a:alphaModFix/>
            </a:blip>
            <a:stretch>
              <a:fillRect/>
            </a:stretch>
          </p:blipFill>
          <p:spPr>
            <a:xfrm>
              <a:off x="6668875" y="1"/>
              <a:ext cx="2352274" cy="3622500"/>
            </a:xfrm>
            <a:prstGeom prst="rect">
              <a:avLst/>
            </a:prstGeom>
            <a:noFill/>
            <a:ln>
              <a:noFill/>
            </a:ln>
          </p:spPr>
        </p:pic>
        <p:pic>
          <p:nvPicPr>
            <p:cNvPr id="105" name="Google Shape;105;p17"/>
            <p:cNvPicPr preferRelativeResize="0"/>
            <p:nvPr/>
          </p:nvPicPr>
          <p:blipFill>
            <a:blip r:embed="rId4">
              <a:alphaModFix/>
            </a:blip>
            <a:stretch>
              <a:fillRect/>
            </a:stretch>
          </p:blipFill>
          <p:spPr>
            <a:xfrm>
              <a:off x="6668875" y="3622501"/>
              <a:ext cx="2352274" cy="993324"/>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sp>
        <p:nvSpPr>
          <p:cNvPr id="111" name="Google Shape;111;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RQ1: How do composition strategies and team-building affect student team performance and team experience? </a:t>
            </a:r>
            <a:br>
              <a:rPr lang="en" sz="2000"/>
            </a:br>
            <a:endParaRPr sz="2000"/>
          </a:p>
          <a:p>
            <a:pPr indent="-355600" lvl="0" marL="457200" rtl="0" algn="l">
              <a:spcBef>
                <a:spcPts val="0"/>
              </a:spcBef>
              <a:spcAft>
                <a:spcPts val="0"/>
              </a:spcAft>
              <a:buSzPts val="2000"/>
              <a:buChar char="●"/>
            </a:pPr>
            <a:r>
              <a:rPr lang="en" sz="2000"/>
              <a:t>RQ2: To what degree do team-building and team composition strategies influence psychological safety for student teams? </a:t>
            </a:r>
            <a:br>
              <a:rPr lang="en" sz="2000"/>
            </a:br>
            <a:endParaRPr sz="2000"/>
          </a:p>
          <a:p>
            <a:pPr indent="-355600" lvl="0" marL="457200" rtl="0" algn="l">
              <a:spcBef>
                <a:spcPts val="0"/>
              </a:spcBef>
              <a:spcAft>
                <a:spcPts val="0"/>
              </a:spcAft>
              <a:buSzPts val="2000"/>
              <a:buChar char="●"/>
            </a:pPr>
            <a:r>
              <a:rPr lang="en" sz="2000"/>
              <a:t>RQ3: What is the relationship between psychological safety and team performance and experience?</a:t>
            </a:r>
            <a:endParaRPr sz="2000"/>
          </a:p>
        </p:txBody>
      </p:sp>
      <p:sp>
        <p:nvSpPr>
          <p:cNvPr id="112" name="Google Shape;112;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graphicFrame>
        <p:nvGraphicFramePr>
          <p:cNvPr id="117" name="Google Shape;117;p19"/>
          <p:cNvGraphicFramePr/>
          <p:nvPr/>
        </p:nvGraphicFramePr>
        <p:xfrm>
          <a:off x="3001613" y="1439725"/>
          <a:ext cx="3000000" cy="3000000"/>
        </p:xfrm>
        <a:graphic>
          <a:graphicData uri="http://schemas.openxmlformats.org/drawingml/2006/table">
            <a:tbl>
              <a:tblPr>
                <a:noFill/>
                <a:tableStyleId>{E457B409-25A5-406A-BBF8-0B21C9E4AC7B}</a:tableStyleId>
              </a:tblPr>
              <a:tblGrid>
                <a:gridCol w="1831825"/>
                <a:gridCol w="1831825"/>
              </a:tblGrid>
              <a:tr h="1547700">
                <a:tc>
                  <a:txBody>
                    <a:bodyPr/>
                    <a:lstStyle/>
                    <a:p>
                      <a:pPr indent="0" lvl="0" marL="0" rtl="0" algn="ctr">
                        <a:spcBef>
                          <a:spcPts val="0"/>
                        </a:spcBef>
                        <a:spcAft>
                          <a:spcPts val="0"/>
                        </a:spcAft>
                        <a:buNone/>
                      </a:pPr>
                      <a:r>
                        <a:t/>
                      </a:r>
                      <a:endParaRPr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47700">
                <a:tc>
                  <a:txBody>
                    <a:bodyPr/>
                    <a:lstStyle/>
                    <a:p>
                      <a:pPr indent="0" lvl="0" marL="0" rtl="0" algn="ctr">
                        <a:spcBef>
                          <a:spcPts val="0"/>
                        </a:spcBef>
                        <a:spcAft>
                          <a:spcPts val="0"/>
                        </a:spcAft>
                        <a:buNone/>
                      </a:pPr>
                      <a:r>
                        <a:t/>
                      </a:r>
                      <a:endParaRPr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t/>
                      </a:r>
                      <a:endParaRPr sz="2400"/>
                    </a:p>
                  </a:txBody>
                  <a:tcPr marT="91425" marB="91425" marR="91425" marL="91425"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18" name="Google Shape;118;p19"/>
          <p:cNvSpPr txBox="1"/>
          <p:nvPr/>
        </p:nvSpPr>
        <p:spPr>
          <a:xfrm>
            <a:off x="2435856" y="532425"/>
            <a:ext cx="4795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Team Formation Strategy</a:t>
            </a:r>
            <a:endParaRPr sz="2400"/>
          </a:p>
        </p:txBody>
      </p:sp>
      <p:sp>
        <p:nvSpPr>
          <p:cNvPr id="119" name="Google Shape;119;p19"/>
          <p:cNvSpPr txBox="1"/>
          <p:nvPr/>
        </p:nvSpPr>
        <p:spPr>
          <a:xfrm rot="-5400000">
            <a:off x="616350" y="2726025"/>
            <a:ext cx="3116100" cy="522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400"/>
              <a:t>Activity Focus</a:t>
            </a:r>
            <a:endParaRPr sz="2400"/>
          </a:p>
        </p:txBody>
      </p:sp>
      <p:sp>
        <p:nvSpPr>
          <p:cNvPr id="120" name="Google Shape;120;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1" name="Google Shape;121;p19"/>
          <p:cNvSpPr txBox="1"/>
          <p:nvPr/>
        </p:nvSpPr>
        <p:spPr>
          <a:xfrm>
            <a:off x="3001625" y="986075"/>
            <a:ext cx="18240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Criteria-based</a:t>
            </a:r>
            <a:endParaRPr sz="1800"/>
          </a:p>
        </p:txBody>
      </p:sp>
      <p:sp>
        <p:nvSpPr>
          <p:cNvPr id="122" name="Google Shape;122;p19"/>
          <p:cNvSpPr txBox="1"/>
          <p:nvPr/>
        </p:nvSpPr>
        <p:spPr>
          <a:xfrm>
            <a:off x="4833450" y="1002025"/>
            <a:ext cx="1824000" cy="34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Random</a:t>
            </a:r>
            <a:endParaRPr sz="1800"/>
          </a:p>
        </p:txBody>
      </p:sp>
      <p:sp>
        <p:nvSpPr>
          <p:cNvPr id="123" name="Google Shape;123;p19"/>
          <p:cNvSpPr txBox="1"/>
          <p:nvPr/>
        </p:nvSpPr>
        <p:spPr>
          <a:xfrm rot="-5400000">
            <a:off x="1975150" y="1961125"/>
            <a:ext cx="1582800" cy="46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Task-focus</a:t>
            </a:r>
            <a:endParaRPr sz="1800"/>
          </a:p>
        </p:txBody>
      </p:sp>
      <p:sp>
        <p:nvSpPr>
          <p:cNvPr id="124" name="Google Shape;124;p19"/>
          <p:cNvSpPr txBox="1"/>
          <p:nvPr/>
        </p:nvSpPr>
        <p:spPr>
          <a:xfrm rot="-5400000">
            <a:off x="1997525" y="3550900"/>
            <a:ext cx="1567500" cy="440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Team-focus</a:t>
            </a:r>
            <a:endParaRPr sz="1800"/>
          </a:p>
        </p:txBody>
      </p:sp>
      <p:pic>
        <p:nvPicPr>
          <p:cNvPr id="125" name="Google Shape;125;p19"/>
          <p:cNvPicPr preferRelativeResize="0"/>
          <p:nvPr/>
        </p:nvPicPr>
        <p:blipFill>
          <a:blip r:embed="rId3">
            <a:alphaModFix/>
          </a:blip>
          <a:stretch>
            <a:fillRect/>
          </a:stretch>
        </p:blipFill>
        <p:spPr>
          <a:xfrm>
            <a:off x="4928574" y="1498125"/>
            <a:ext cx="730676" cy="721925"/>
          </a:xfrm>
          <a:prstGeom prst="rect">
            <a:avLst/>
          </a:prstGeom>
          <a:noFill/>
          <a:ln>
            <a:noFill/>
          </a:ln>
        </p:spPr>
      </p:pic>
      <p:pic>
        <p:nvPicPr>
          <p:cNvPr id="126" name="Google Shape;126;p19"/>
          <p:cNvPicPr preferRelativeResize="0"/>
          <p:nvPr/>
        </p:nvPicPr>
        <p:blipFill>
          <a:blip r:embed="rId3">
            <a:alphaModFix/>
          </a:blip>
          <a:stretch>
            <a:fillRect/>
          </a:stretch>
        </p:blipFill>
        <p:spPr>
          <a:xfrm>
            <a:off x="4928574" y="3071000"/>
            <a:ext cx="730676" cy="721925"/>
          </a:xfrm>
          <a:prstGeom prst="rect">
            <a:avLst/>
          </a:prstGeom>
          <a:noFill/>
          <a:ln>
            <a:noFill/>
          </a:ln>
        </p:spPr>
      </p:pic>
      <p:pic>
        <p:nvPicPr>
          <p:cNvPr descr="Screen Shot 2017-05-08 at 8.50.21 PM.png" id="127" name="Google Shape;127;p19"/>
          <p:cNvPicPr preferRelativeResize="0"/>
          <p:nvPr/>
        </p:nvPicPr>
        <p:blipFill>
          <a:blip r:embed="rId4">
            <a:alphaModFix/>
          </a:blip>
          <a:stretch>
            <a:fillRect/>
          </a:stretch>
        </p:blipFill>
        <p:spPr>
          <a:xfrm>
            <a:off x="3089350" y="1561273"/>
            <a:ext cx="1583863" cy="447288"/>
          </a:xfrm>
          <a:prstGeom prst="rect">
            <a:avLst/>
          </a:prstGeom>
          <a:noFill/>
          <a:ln>
            <a:noFill/>
          </a:ln>
        </p:spPr>
      </p:pic>
      <p:pic>
        <p:nvPicPr>
          <p:cNvPr descr="Screen Shot 2017-05-08 at 8.50.21 PM.png" id="128" name="Google Shape;128;p19"/>
          <p:cNvPicPr preferRelativeResize="0"/>
          <p:nvPr/>
        </p:nvPicPr>
        <p:blipFill>
          <a:blip r:embed="rId4">
            <a:alphaModFix/>
          </a:blip>
          <a:stretch>
            <a:fillRect/>
          </a:stretch>
        </p:blipFill>
        <p:spPr>
          <a:xfrm>
            <a:off x="3089350" y="3070998"/>
            <a:ext cx="1583863" cy="447288"/>
          </a:xfrm>
          <a:prstGeom prst="rect">
            <a:avLst/>
          </a:prstGeom>
          <a:noFill/>
          <a:ln>
            <a:noFill/>
          </a:ln>
        </p:spPr>
      </p:pic>
      <p:pic>
        <p:nvPicPr>
          <p:cNvPr id="129" name="Google Shape;129;p19"/>
          <p:cNvPicPr preferRelativeResize="0"/>
          <p:nvPr/>
        </p:nvPicPr>
        <p:blipFill>
          <a:blip r:embed="rId5">
            <a:alphaModFix/>
          </a:blip>
          <a:stretch>
            <a:fillRect/>
          </a:stretch>
        </p:blipFill>
        <p:spPr>
          <a:xfrm>
            <a:off x="5867025" y="3759282"/>
            <a:ext cx="522900" cy="522918"/>
          </a:xfrm>
          <a:prstGeom prst="rect">
            <a:avLst/>
          </a:prstGeom>
          <a:noFill/>
          <a:ln>
            <a:noFill/>
          </a:ln>
        </p:spPr>
      </p:pic>
      <p:pic>
        <p:nvPicPr>
          <p:cNvPr id="130" name="Google Shape;130;p19"/>
          <p:cNvPicPr preferRelativeResize="0"/>
          <p:nvPr/>
        </p:nvPicPr>
        <p:blipFill>
          <a:blip r:embed="rId6">
            <a:alphaModFix/>
          </a:blip>
          <a:stretch>
            <a:fillRect/>
          </a:stretch>
        </p:blipFill>
        <p:spPr>
          <a:xfrm>
            <a:off x="3769325" y="2257465"/>
            <a:ext cx="730675" cy="564619"/>
          </a:xfrm>
          <a:prstGeom prst="rect">
            <a:avLst/>
          </a:prstGeom>
          <a:noFill/>
          <a:ln>
            <a:noFill/>
          </a:ln>
        </p:spPr>
      </p:pic>
      <p:pic>
        <p:nvPicPr>
          <p:cNvPr id="131" name="Google Shape;131;p19"/>
          <p:cNvPicPr preferRelativeResize="0"/>
          <p:nvPr/>
        </p:nvPicPr>
        <p:blipFill>
          <a:blip r:embed="rId6">
            <a:alphaModFix/>
          </a:blip>
          <a:stretch>
            <a:fillRect/>
          </a:stretch>
        </p:blipFill>
        <p:spPr>
          <a:xfrm>
            <a:off x="5659250" y="2188165"/>
            <a:ext cx="730675" cy="564619"/>
          </a:xfrm>
          <a:prstGeom prst="rect">
            <a:avLst/>
          </a:prstGeom>
          <a:noFill/>
          <a:ln>
            <a:noFill/>
          </a:ln>
        </p:spPr>
      </p:pic>
      <p:sp>
        <p:nvSpPr>
          <p:cNvPr id="132" name="Google Shape;132;p19"/>
          <p:cNvSpPr txBox="1"/>
          <p:nvPr/>
        </p:nvSpPr>
        <p:spPr>
          <a:xfrm>
            <a:off x="3810726" y="2284225"/>
            <a:ext cx="649800" cy="46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000"/>
              </a:spcAft>
              <a:buNone/>
            </a:pPr>
            <a:r>
              <a:t/>
            </a:r>
            <a:endParaRPr sz="1100">
              <a:solidFill>
                <a:srgbClr val="0000FF"/>
              </a:solidFill>
              <a:latin typeface="Permanent Marker"/>
              <a:ea typeface="Permanent Marker"/>
              <a:cs typeface="Permanent Marker"/>
              <a:sym typeface="Permanent Marker"/>
            </a:endParaRPr>
          </a:p>
        </p:txBody>
      </p:sp>
      <p:grpSp>
        <p:nvGrpSpPr>
          <p:cNvPr id="133" name="Google Shape;133;p19"/>
          <p:cNvGrpSpPr/>
          <p:nvPr/>
        </p:nvGrpSpPr>
        <p:grpSpPr>
          <a:xfrm>
            <a:off x="3859400" y="2370961"/>
            <a:ext cx="552450" cy="279089"/>
            <a:chOff x="3859400" y="2370961"/>
            <a:chExt cx="552450" cy="279089"/>
          </a:xfrm>
        </p:grpSpPr>
        <p:sp>
          <p:nvSpPr>
            <p:cNvPr id="134" name="Google Shape;134;p19"/>
            <p:cNvSpPr/>
            <p:nvPr/>
          </p:nvSpPr>
          <p:spPr>
            <a:xfrm>
              <a:off x="3859400" y="2370961"/>
              <a:ext cx="552450" cy="44325"/>
            </a:xfrm>
            <a:custGeom>
              <a:rect b="b" l="l" r="r" t="t"/>
              <a:pathLst>
                <a:path extrusionOk="0" h="1773" w="22098">
                  <a:moveTo>
                    <a:pt x="0" y="249"/>
                  </a:moveTo>
                  <a:cubicBezTo>
                    <a:pt x="7326" y="-669"/>
                    <a:pt x="14715" y="1773"/>
                    <a:pt x="22098" y="1773"/>
                  </a:cubicBezTo>
                </a:path>
              </a:pathLst>
            </a:custGeom>
            <a:noFill/>
            <a:ln cap="flat" cmpd="sng" w="9525">
              <a:solidFill>
                <a:srgbClr val="0000FF"/>
              </a:solidFill>
              <a:prstDash val="solid"/>
              <a:round/>
              <a:headEnd len="med" w="med" type="none"/>
              <a:tailEnd len="med" w="med" type="none"/>
            </a:ln>
          </p:spPr>
        </p:sp>
        <p:sp>
          <p:nvSpPr>
            <p:cNvPr id="135" name="Google Shape;135;p19"/>
            <p:cNvSpPr/>
            <p:nvPr/>
          </p:nvSpPr>
          <p:spPr>
            <a:xfrm>
              <a:off x="3908100" y="2506025"/>
              <a:ext cx="423875" cy="14300"/>
            </a:xfrm>
            <a:custGeom>
              <a:rect b="b" l="l" r="r" t="t"/>
              <a:pathLst>
                <a:path extrusionOk="0" h="572" w="16955">
                  <a:moveTo>
                    <a:pt x="0" y="0"/>
                  </a:moveTo>
                  <a:cubicBezTo>
                    <a:pt x="5655" y="0"/>
                    <a:pt x="11300" y="572"/>
                    <a:pt x="16955" y="572"/>
                  </a:cubicBezTo>
                </a:path>
              </a:pathLst>
            </a:custGeom>
            <a:noFill/>
            <a:ln cap="flat" cmpd="sng" w="9525">
              <a:solidFill>
                <a:srgbClr val="0000FF"/>
              </a:solidFill>
              <a:prstDash val="solid"/>
              <a:round/>
              <a:headEnd len="med" w="med" type="none"/>
              <a:tailEnd len="med" w="med" type="none"/>
            </a:ln>
          </p:spPr>
        </p:sp>
        <p:sp>
          <p:nvSpPr>
            <p:cNvPr id="136" name="Google Shape;136;p19"/>
            <p:cNvSpPr/>
            <p:nvPr/>
          </p:nvSpPr>
          <p:spPr>
            <a:xfrm>
              <a:off x="3889050" y="2620325"/>
              <a:ext cx="242900" cy="29725"/>
            </a:xfrm>
            <a:custGeom>
              <a:rect b="b" l="l" r="r" t="t"/>
              <a:pathLst>
                <a:path extrusionOk="0" h="1189" w="9716">
                  <a:moveTo>
                    <a:pt x="0" y="0"/>
                  </a:moveTo>
                  <a:cubicBezTo>
                    <a:pt x="3254" y="0"/>
                    <a:pt x="6558" y="1740"/>
                    <a:pt x="9716" y="953"/>
                  </a:cubicBezTo>
                </a:path>
              </a:pathLst>
            </a:custGeom>
            <a:noFill/>
            <a:ln cap="flat" cmpd="sng" w="9525">
              <a:solidFill>
                <a:srgbClr val="0000FF"/>
              </a:solidFill>
              <a:prstDash val="solid"/>
              <a:round/>
              <a:headEnd len="med" w="med" type="none"/>
              <a:tailEnd len="med" w="med" type="none"/>
            </a:ln>
          </p:spPr>
        </p:sp>
      </p:grpSp>
      <p:grpSp>
        <p:nvGrpSpPr>
          <p:cNvPr id="137" name="Google Shape;137;p19"/>
          <p:cNvGrpSpPr/>
          <p:nvPr/>
        </p:nvGrpSpPr>
        <p:grpSpPr>
          <a:xfrm>
            <a:off x="5748363" y="2292661"/>
            <a:ext cx="552450" cy="279089"/>
            <a:chOff x="3859400" y="2370961"/>
            <a:chExt cx="552450" cy="279089"/>
          </a:xfrm>
        </p:grpSpPr>
        <p:sp>
          <p:nvSpPr>
            <p:cNvPr id="138" name="Google Shape;138;p19"/>
            <p:cNvSpPr/>
            <p:nvPr/>
          </p:nvSpPr>
          <p:spPr>
            <a:xfrm>
              <a:off x="3859400" y="2370961"/>
              <a:ext cx="552450" cy="44325"/>
            </a:xfrm>
            <a:custGeom>
              <a:rect b="b" l="l" r="r" t="t"/>
              <a:pathLst>
                <a:path extrusionOk="0" h="1773" w="22098">
                  <a:moveTo>
                    <a:pt x="0" y="249"/>
                  </a:moveTo>
                  <a:cubicBezTo>
                    <a:pt x="7326" y="-669"/>
                    <a:pt x="14715" y="1773"/>
                    <a:pt x="22098" y="1773"/>
                  </a:cubicBezTo>
                </a:path>
              </a:pathLst>
            </a:custGeom>
            <a:noFill/>
            <a:ln cap="flat" cmpd="sng" w="9525">
              <a:solidFill>
                <a:srgbClr val="0000FF"/>
              </a:solidFill>
              <a:prstDash val="solid"/>
              <a:round/>
              <a:headEnd len="med" w="med" type="none"/>
              <a:tailEnd len="med" w="med" type="none"/>
            </a:ln>
          </p:spPr>
        </p:sp>
        <p:sp>
          <p:nvSpPr>
            <p:cNvPr id="139" name="Google Shape;139;p19"/>
            <p:cNvSpPr/>
            <p:nvPr/>
          </p:nvSpPr>
          <p:spPr>
            <a:xfrm>
              <a:off x="3908100" y="2506025"/>
              <a:ext cx="423875" cy="14300"/>
            </a:xfrm>
            <a:custGeom>
              <a:rect b="b" l="l" r="r" t="t"/>
              <a:pathLst>
                <a:path extrusionOk="0" h="572" w="16955">
                  <a:moveTo>
                    <a:pt x="0" y="0"/>
                  </a:moveTo>
                  <a:cubicBezTo>
                    <a:pt x="5655" y="0"/>
                    <a:pt x="11300" y="572"/>
                    <a:pt x="16955" y="572"/>
                  </a:cubicBezTo>
                </a:path>
              </a:pathLst>
            </a:custGeom>
            <a:noFill/>
            <a:ln cap="flat" cmpd="sng" w="9525">
              <a:solidFill>
                <a:srgbClr val="0000FF"/>
              </a:solidFill>
              <a:prstDash val="solid"/>
              <a:round/>
              <a:headEnd len="med" w="med" type="none"/>
              <a:tailEnd len="med" w="med" type="none"/>
            </a:ln>
          </p:spPr>
        </p:sp>
        <p:sp>
          <p:nvSpPr>
            <p:cNvPr id="140" name="Google Shape;140;p19"/>
            <p:cNvSpPr/>
            <p:nvPr/>
          </p:nvSpPr>
          <p:spPr>
            <a:xfrm>
              <a:off x="3889050" y="2620325"/>
              <a:ext cx="242900" cy="29725"/>
            </a:xfrm>
            <a:custGeom>
              <a:rect b="b" l="l" r="r" t="t"/>
              <a:pathLst>
                <a:path extrusionOk="0" h="1189" w="9716">
                  <a:moveTo>
                    <a:pt x="0" y="0"/>
                  </a:moveTo>
                  <a:cubicBezTo>
                    <a:pt x="3254" y="0"/>
                    <a:pt x="6558" y="1740"/>
                    <a:pt x="9716" y="953"/>
                  </a:cubicBezTo>
                </a:path>
              </a:pathLst>
            </a:custGeom>
            <a:noFill/>
            <a:ln cap="flat" cmpd="sng" w="9525">
              <a:solidFill>
                <a:srgbClr val="0000FF"/>
              </a:solidFill>
              <a:prstDash val="solid"/>
              <a:round/>
              <a:headEnd len="med" w="med" type="none"/>
              <a:tailEnd len="med" w="med" type="none"/>
            </a:ln>
          </p:spPr>
        </p:sp>
      </p:grpSp>
      <p:pic>
        <p:nvPicPr>
          <p:cNvPr id="141" name="Google Shape;141;p19"/>
          <p:cNvPicPr preferRelativeResize="0"/>
          <p:nvPr/>
        </p:nvPicPr>
        <p:blipFill>
          <a:blip r:embed="rId5">
            <a:alphaModFix/>
          </a:blip>
          <a:stretch>
            <a:fillRect/>
          </a:stretch>
        </p:blipFill>
        <p:spPr>
          <a:xfrm>
            <a:off x="4049100" y="3836457"/>
            <a:ext cx="522900" cy="52291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Formation Strategy</a:t>
            </a:r>
            <a:endParaRPr/>
          </a:p>
        </p:txBody>
      </p:sp>
      <p:sp>
        <p:nvSpPr>
          <p:cNvPr id="147" name="Google Shape;147;p20"/>
          <p:cNvSpPr txBox="1"/>
          <p:nvPr>
            <p:ph idx="1" type="body"/>
          </p:nvPr>
        </p:nvSpPr>
        <p:spPr>
          <a:xfrm>
            <a:off x="311700" y="1370625"/>
            <a:ext cx="3999900" cy="319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200"/>
              <a:t>Condition </a:t>
            </a:r>
            <a:r>
              <a:rPr lang="en" sz="2200"/>
              <a:t>1: Criteria-based</a:t>
            </a:r>
            <a:br>
              <a:rPr lang="en" sz="2200"/>
            </a:br>
            <a:br>
              <a:rPr lang="en" sz="2200"/>
            </a:br>
            <a:br>
              <a:rPr lang="en" sz="2200"/>
            </a:br>
            <a:br>
              <a:rPr lang="en" sz="2200"/>
            </a:br>
            <a:endParaRPr sz="2200"/>
          </a:p>
          <a:p>
            <a:pPr indent="0" lvl="0" marL="0" rtl="0" algn="l">
              <a:spcBef>
                <a:spcPts val="1000"/>
              </a:spcBef>
              <a:spcAft>
                <a:spcPts val="1000"/>
              </a:spcAft>
              <a:buNone/>
            </a:pPr>
            <a:r>
              <a:t/>
            </a:r>
            <a:endParaRPr sz="2200"/>
          </a:p>
        </p:txBody>
      </p:sp>
      <p:sp>
        <p:nvSpPr>
          <p:cNvPr id="148" name="Google Shape;14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descr="Screen Shot 2017-05-08 at 8.50.21 PM.png" id="149" name="Google Shape;149;p20"/>
          <p:cNvPicPr preferRelativeResize="0"/>
          <p:nvPr/>
        </p:nvPicPr>
        <p:blipFill>
          <a:blip r:embed="rId3">
            <a:alphaModFix/>
          </a:blip>
          <a:stretch>
            <a:fillRect/>
          </a:stretch>
        </p:blipFill>
        <p:spPr>
          <a:xfrm>
            <a:off x="456150" y="2445785"/>
            <a:ext cx="3711000" cy="1047991"/>
          </a:xfrm>
          <a:prstGeom prst="rect">
            <a:avLst/>
          </a:prstGeom>
          <a:noFill/>
          <a:ln>
            <a:noFill/>
          </a:ln>
        </p:spPr>
      </p:pic>
      <p:sp>
        <p:nvSpPr>
          <p:cNvPr id="150" name="Google Shape;150;p20"/>
          <p:cNvSpPr txBox="1"/>
          <p:nvPr>
            <p:ph idx="2" type="body"/>
          </p:nvPr>
        </p:nvSpPr>
        <p:spPr>
          <a:xfrm>
            <a:off x="4832400" y="1370625"/>
            <a:ext cx="3999900" cy="3198300"/>
          </a:xfrm>
          <a:prstGeom prst="rect">
            <a:avLst/>
          </a:prstGeom>
        </p:spPr>
        <p:txBody>
          <a:bodyPr anchorCtr="0" anchor="t" bIns="91425" lIns="91425" spcFirstLastPara="1" rIns="91425" wrap="square" tIns="91425">
            <a:noAutofit/>
          </a:bodyPr>
          <a:lstStyle/>
          <a:p>
            <a:pPr indent="0" lvl="0" marL="0" rtl="0" algn="ctr">
              <a:spcBef>
                <a:spcPts val="0"/>
              </a:spcBef>
              <a:spcAft>
                <a:spcPts val="1000"/>
              </a:spcAft>
              <a:buNone/>
            </a:pPr>
            <a:r>
              <a:rPr lang="en" sz="2200">
                <a:solidFill>
                  <a:schemeClr val="dk1"/>
                </a:solidFill>
              </a:rPr>
              <a:t>Condition 2: Random</a:t>
            </a:r>
            <a:endParaRPr/>
          </a:p>
        </p:txBody>
      </p:sp>
      <p:pic>
        <p:nvPicPr>
          <p:cNvPr id="151" name="Google Shape;151;p20"/>
          <p:cNvPicPr preferRelativeResize="0"/>
          <p:nvPr/>
        </p:nvPicPr>
        <p:blipFill>
          <a:blip r:embed="rId4">
            <a:alphaModFix/>
          </a:blip>
          <a:stretch>
            <a:fillRect/>
          </a:stretch>
        </p:blipFill>
        <p:spPr>
          <a:xfrm>
            <a:off x="5872297" y="2112300"/>
            <a:ext cx="1774450" cy="1753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 Focus Activities</a:t>
            </a:r>
            <a:endParaRPr/>
          </a:p>
        </p:txBody>
      </p:sp>
      <p:sp>
        <p:nvSpPr>
          <p:cNvPr id="157" name="Google Shape;157;p21"/>
          <p:cNvSpPr txBox="1"/>
          <p:nvPr>
            <p:ph idx="1" type="body"/>
          </p:nvPr>
        </p:nvSpPr>
        <p:spPr>
          <a:xfrm>
            <a:off x="311700" y="4631950"/>
            <a:ext cx="3999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Initial Activity</a:t>
            </a:r>
            <a:endParaRPr sz="2000"/>
          </a:p>
        </p:txBody>
      </p:sp>
      <p:sp>
        <p:nvSpPr>
          <p:cNvPr id="158" name="Google Shape;158;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9" name="Google Shape;159;p21"/>
          <p:cNvPicPr preferRelativeResize="0"/>
          <p:nvPr/>
        </p:nvPicPr>
        <p:blipFill>
          <a:blip r:embed="rId3">
            <a:alphaModFix/>
          </a:blip>
          <a:stretch>
            <a:fillRect/>
          </a:stretch>
        </p:blipFill>
        <p:spPr>
          <a:xfrm>
            <a:off x="5937348" y="2019237"/>
            <a:ext cx="1790001" cy="2320800"/>
          </a:xfrm>
          <a:prstGeom prst="rect">
            <a:avLst/>
          </a:prstGeom>
          <a:noFill/>
          <a:ln>
            <a:noFill/>
          </a:ln>
        </p:spPr>
      </p:pic>
      <p:sp>
        <p:nvSpPr>
          <p:cNvPr id="160" name="Google Shape;160;p21"/>
          <p:cNvSpPr txBox="1"/>
          <p:nvPr>
            <p:ph idx="2" type="body"/>
          </p:nvPr>
        </p:nvSpPr>
        <p:spPr>
          <a:xfrm>
            <a:off x="4832400" y="4631950"/>
            <a:ext cx="3999900" cy="6711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000"/>
              <a:t>Midpoint Activity</a:t>
            </a:r>
            <a:endParaRPr sz="2000"/>
          </a:p>
        </p:txBody>
      </p:sp>
      <p:sp>
        <p:nvSpPr>
          <p:cNvPr id="161" name="Google Shape;161;p21"/>
          <p:cNvSpPr txBox="1"/>
          <p:nvPr/>
        </p:nvSpPr>
        <p:spPr>
          <a:xfrm>
            <a:off x="311700" y="1093936"/>
            <a:ext cx="8747400" cy="452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1600"/>
              </a:spcAft>
              <a:buNone/>
            </a:pPr>
            <a:r>
              <a:rPr lang="en" sz="1800">
                <a:solidFill>
                  <a:schemeClr val="dk1"/>
                </a:solidFill>
              </a:rPr>
              <a:t>Aimed at nurturing psychological safety within teams</a:t>
            </a:r>
            <a:endParaRPr/>
          </a:p>
        </p:txBody>
      </p:sp>
      <p:pic>
        <p:nvPicPr>
          <p:cNvPr id="162" name="Google Shape;162;p21"/>
          <p:cNvPicPr preferRelativeResize="0"/>
          <p:nvPr/>
        </p:nvPicPr>
        <p:blipFill rotWithShape="1">
          <a:blip r:embed="rId4">
            <a:alphaModFix/>
          </a:blip>
          <a:srcRect b="4069" l="0" r="0" t="4069"/>
          <a:stretch/>
        </p:blipFill>
        <p:spPr>
          <a:xfrm>
            <a:off x="451544" y="1546623"/>
            <a:ext cx="3720218" cy="29649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