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56"/>
  </p:notesMasterIdLst>
  <p:handoutMasterIdLst>
    <p:handoutMasterId r:id="rId57"/>
  </p:handoutMasterIdLst>
  <p:sldIdLst>
    <p:sldId id="257" r:id="rId2"/>
    <p:sldId id="259" r:id="rId3"/>
    <p:sldId id="260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314" r:id="rId15"/>
    <p:sldId id="321" r:id="rId16"/>
    <p:sldId id="272" r:id="rId17"/>
    <p:sldId id="273" r:id="rId18"/>
    <p:sldId id="274" r:id="rId19"/>
    <p:sldId id="275" r:id="rId20"/>
    <p:sldId id="276" r:id="rId21"/>
    <p:sldId id="277" r:id="rId22"/>
    <p:sldId id="279" r:id="rId23"/>
    <p:sldId id="280" r:id="rId24"/>
    <p:sldId id="281" r:id="rId25"/>
    <p:sldId id="282" r:id="rId26"/>
    <p:sldId id="290" r:id="rId27"/>
    <p:sldId id="300" r:id="rId28"/>
    <p:sldId id="292" r:id="rId29"/>
    <p:sldId id="293" r:id="rId30"/>
    <p:sldId id="294" r:id="rId31"/>
    <p:sldId id="295" r:id="rId32"/>
    <p:sldId id="296" r:id="rId33"/>
    <p:sldId id="297" r:id="rId34"/>
    <p:sldId id="298" r:id="rId35"/>
    <p:sldId id="299" r:id="rId36"/>
    <p:sldId id="301" r:id="rId37"/>
    <p:sldId id="302" r:id="rId38"/>
    <p:sldId id="303" r:id="rId39"/>
    <p:sldId id="304" r:id="rId40"/>
    <p:sldId id="305" r:id="rId41"/>
    <p:sldId id="307" r:id="rId42"/>
    <p:sldId id="308" r:id="rId43"/>
    <p:sldId id="309" r:id="rId44"/>
    <p:sldId id="310" r:id="rId45"/>
    <p:sldId id="311" r:id="rId46"/>
    <p:sldId id="312" r:id="rId47"/>
    <p:sldId id="316" r:id="rId48"/>
    <p:sldId id="313" r:id="rId49"/>
    <p:sldId id="317" r:id="rId50"/>
    <p:sldId id="318" r:id="rId51"/>
    <p:sldId id="319" r:id="rId52"/>
    <p:sldId id="320" r:id="rId53"/>
    <p:sldId id="322" r:id="rId54"/>
    <p:sldId id="323" r:id="rId55"/>
  </p:sldIdLst>
  <p:sldSz cx="9144000" cy="6858000" type="screen4x3"/>
  <p:notesSz cx="6934200" cy="9080500"/>
  <p:defaultTextStyle>
    <a:defPPr>
      <a:defRPr lang="en-US"/>
    </a:defPPr>
    <a:lvl1pPr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ctr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70687"/>
  </p:normalViewPr>
  <p:slideViewPr>
    <p:cSldViewPr snapToGrid="0">
      <p:cViewPr varScale="1">
        <p:scale>
          <a:sx n="70" d="100"/>
          <a:sy n="70" d="100"/>
        </p:scale>
        <p:origin x="2840" y="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notesMaster" Target="notesMasters/notes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laiman, K M A" userId="61bfeae8-ea51-45f4-81f4-79631245f48b" providerId="ADAL" clId="{03AF0D95-F493-CC43-9797-FC4E26A6AE97}"/>
    <pc:docChg chg="custSel modSld">
      <pc:chgData name="Solaiman, K M A" userId="61bfeae8-ea51-45f4-81f4-79631245f48b" providerId="ADAL" clId="{03AF0D95-F493-CC43-9797-FC4E26A6AE97}" dt="2023-03-07T15:45:54.165" v="108" actId="113"/>
      <pc:docMkLst>
        <pc:docMk/>
      </pc:docMkLst>
      <pc:sldChg chg="modSp mod">
        <pc:chgData name="Solaiman, K M A" userId="61bfeae8-ea51-45f4-81f4-79631245f48b" providerId="ADAL" clId="{03AF0D95-F493-CC43-9797-FC4E26A6AE97}" dt="2023-03-07T15:45:54.165" v="108" actId="113"/>
        <pc:sldMkLst>
          <pc:docMk/>
          <pc:sldMk cId="0" sldId="264"/>
        </pc:sldMkLst>
        <pc:spChg chg="mod">
          <ac:chgData name="Solaiman, K M A" userId="61bfeae8-ea51-45f4-81f4-79631245f48b" providerId="ADAL" clId="{03AF0D95-F493-CC43-9797-FC4E26A6AE97}" dt="2023-03-07T15:45:54.165" v="108" actId="113"/>
          <ac:spMkLst>
            <pc:docMk/>
            <pc:sldMk cId="0" sldId="264"/>
            <ac:spMk id="133123" creationId="{AB560FC2-1A5F-6703-D00B-2F72EF5A97CF}"/>
          </ac:spMkLst>
        </pc:spChg>
      </pc:sldChg>
      <pc:sldChg chg="modNotesTx">
        <pc:chgData name="Solaiman, K M A" userId="61bfeae8-ea51-45f4-81f4-79631245f48b" providerId="ADAL" clId="{03AF0D95-F493-CC43-9797-FC4E26A6AE97}" dt="2023-03-07T15:45:36.773" v="107" actId="20577"/>
        <pc:sldMkLst>
          <pc:docMk/>
          <pc:sldMk cId="0" sldId="26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>
            <a:extLst>
              <a:ext uri="{FF2B5EF4-FFF2-40B4-BE49-F238E27FC236}">
                <a16:creationId xmlns:a16="http://schemas.microsoft.com/office/drawing/2014/main" id="{2E9120FC-4167-E06E-17E4-A08C5F77419A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035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1" tIns="45762" rIns="91521" bIns="45762" numCol="1" anchor="t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 altLang="en-US"/>
          </a:p>
        </p:txBody>
      </p:sp>
      <p:sp>
        <p:nvSpPr>
          <p:cNvPr id="19459" name="Rectangle 3">
            <a:extLst>
              <a:ext uri="{FF2B5EF4-FFF2-40B4-BE49-F238E27FC236}">
                <a16:creationId xmlns:a16="http://schemas.microsoft.com/office/drawing/2014/main" id="{2D06BBD8-D39A-7662-B1C0-7FBD228EC4E7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30650" y="0"/>
            <a:ext cx="30035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1" tIns="45762" rIns="91521" bIns="45762" numCol="1" anchor="t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endParaRPr lang="en-US" altLang="en-US"/>
          </a:p>
        </p:txBody>
      </p:sp>
      <p:sp>
        <p:nvSpPr>
          <p:cNvPr id="19460" name="Rectangle 4">
            <a:extLst>
              <a:ext uri="{FF2B5EF4-FFF2-40B4-BE49-F238E27FC236}">
                <a16:creationId xmlns:a16="http://schemas.microsoft.com/office/drawing/2014/main" id="{D7FE0DB8-8283-2E9B-2712-0B0B8F28DE2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26475"/>
            <a:ext cx="30035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1" tIns="45762" rIns="91521" bIns="45762" numCol="1" anchor="b" anchorCtr="0" compatLnSpc="1">
            <a:prstTxWarp prst="textNoShape">
              <a:avLst/>
            </a:prstTxWarp>
          </a:bodyPr>
          <a:lstStyle>
            <a:lvl1pPr algn="l" defTabSz="915988">
              <a:defRPr sz="1200"/>
            </a:lvl1pPr>
          </a:lstStyle>
          <a:p>
            <a:endParaRPr lang="en-US" altLang="en-US"/>
          </a:p>
        </p:txBody>
      </p:sp>
      <p:sp>
        <p:nvSpPr>
          <p:cNvPr id="19461" name="Rectangle 5">
            <a:extLst>
              <a:ext uri="{FF2B5EF4-FFF2-40B4-BE49-F238E27FC236}">
                <a16:creationId xmlns:a16="http://schemas.microsoft.com/office/drawing/2014/main" id="{70DEA5A2-7422-C561-4BFB-FFCF16C9EB91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30650" y="8626475"/>
            <a:ext cx="3003550" cy="4540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521" tIns="45762" rIns="91521" bIns="45762" numCol="1" anchor="b" anchorCtr="0" compatLnSpc="1">
            <a:prstTxWarp prst="textNoShape">
              <a:avLst/>
            </a:prstTxWarp>
          </a:bodyPr>
          <a:lstStyle>
            <a:lvl1pPr algn="r" defTabSz="915988">
              <a:defRPr sz="1200"/>
            </a:lvl1pPr>
          </a:lstStyle>
          <a:p>
            <a:fld id="{E85DF99F-39FA-8D47-8BD0-A934E477CFFD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>
            <a:extLst>
              <a:ext uri="{FF2B5EF4-FFF2-40B4-BE49-F238E27FC236}">
                <a16:creationId xmlns:a16="http://schemas.microsoft.com/office/drawing/2014/main" id="{44667541-BAFD-FCE6-5421-FAD21C5292D1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26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14" tIns="45007" rIns="90014" bIns="45007" numCol="1" anchor="t" anchorCtr="0" compatLnSpc="1">
            <a:prstTxWarp prst="textNoShape">
              <a:avLst/>
            </a:prstTxWarp>
          </a:bodyPr>
          <a:lstStyle>
            <a:lvl1pPr algn="l" defTabSz="900113">
              <a:defRPr sz="1200"/>
            </a:lvl1pPr>
          </a:lstStyle>
          <a:p>
            <a:endParaRPr lang="en-US" altLang="en-US"/>
          </a:p>
        </p:txBody>
      </p:sp>
      <p:sp>
        <p:nvSpPr>
          <p:cNvPr id="38915" name="Rectangle 3">
            <a:extLst>
              <a:ext uri="{FF2B5EF4-FFF2-40B4-BE49-F238E27FC236}">
                <a16:creationId xmlns:a16="http://schemas.microsoft.com/office/drawing/2014/main" id="{CA559493-5DE1-3AE0-4871-4610D7AB100E}"/>
              </a:ext>
            </a:extLst>
          </p:cNvPr>
          <p:cNvSpPr>
            <a:spLocks noGrp="1" noChangeArrowheads="1"/>
          </p:cNvSpPr>
          <p:nvPr>
            <p:ph type="dt" idx="1"/>
          </p:nvPr>
        </p:nvSpPr>
        <p:spPr bwMode="auto">
          <a:xfrm>
            <a:off x="3930650" y="0"/>
            <a:ext cx="30226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14" tIns="45007" rIns="90014" bIns="45007" numCol="1" anchor="t" anchorCtr="0" compatLnSpc="1">
            <a:prstTxWarp prst="textNoShape">
              <a:avLst/>
            </a:prstTxWarp>
          </a:bodyPr>
          <a:lstStyle>
            <a:lvl1pPr algn="r" defTabSz="900113">
              <a:defRPr sz="1200"/>
            </a:lvl1pPr>
          </a:lstStyle>
          <a:p>
            <a:endParaRPr lang="en-US" altLang="en-US"/>
          </a:p>
        </p:txBody>
      </p:sp>
      <p:sp>
        <p:nvSpPr>
          <p:cNvPr id="38916" name="Rectangle 4">
            <a:extLst>
              <a:ext uri="{FF2B5EF4-FFF2-40B4-BE49-F238E27FC236}">
                <a16:creationId xmlns:a16="http://schemas.microsoft.com/office/drawing/2014/main" id="{BE812096-2BFA-BBF9-AFE7-F743FBE234A9}"/>
              </a:ext>
            </a:extLst>
          </p:cNvPr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52525" y="671513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38917" name="Rectangle 5">
            <a:extLst>
              <a:ext uri="{FF2B5EF4-FFF2-40B4-BE49-F238E27FC236}">
                <a16:creationId xmlns:a16="http://schemas.microsoft.com/office/drawing/2014/main" id="{C6C4D1B3-ACC9-0C51-70CA-51692E5E1CA5}"/>
              </a:ext>
            </a:extLst>
          </p:cNvPr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6463" y="4324350"/>
            <a:ext cx="5140325" cy="40989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14" tIns="45007" rIns="90014" bIns="45007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38918" name="Rectangle 6">
            <a:extLst>
              <a:ext uri="{FF2B5EF4-FFF2-40B4-BE49-F238E27FC236}">
                <a16:creationId xmlns:a16="http://schemas.microsoft.com/office/drawing/2014/main" id="{B55983E6-F954-3098-9C61-ECBA2A9F36E2}"/>
              </a:ext>
            </a:extLst>
          </p:cNvPr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47113"/>
            <a:ext cx="30226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14" tIns="45007" rIns="90014" bIns="45007" numCol="1" anchor="b" anchorCtr="0" compatLnSpc="1">
            <a:prstTxWarp prst="textNoShape">
              <a:avLst/>
            </a:prstTxWarp>
          </a:bodyPr>
          <a:lstStyle>
            <a:lvl1pPr algn="l" defTabSz="900113">
              <a:defRPr sz="1200"/>
            </a:lvl1pPr>
          </a:lstStyle>
          <a:p>
            <a:endParaRPr lang="en-US" altLang="en-US"/>
          </a:p>
        </p:txBody>
      </p:sp>
      <p:sp>
        <p:nvSpPr>
          <p:cNvPr id="38919" name="Rectangle 7">
            <a:extLst>
              <a:ext uri="{FF2B5EF4-FFF2-40B4-BE49-F238E27FC236}">
                <a16:creationId xmlns:a16="http://schemas.microsoft.com/office/drawing/2014/main" id="{56BCAA80-61AA-6FA4-D549-3E4841CA7B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30650" y="8647113"/>
            <a:ext cx="3022600" cy="447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0014" tIns="45007" rIns="90014" bIns="45007" numCol="1" anchor="b" anchorCtr="0" compatLnSpc="1">
            <a:prstTxWarp prst="textNoShape">
              <a:avLst/>
            </a:prstTxWarp>
          </a:bodyPr>
          <a:lstStyle>
            <a:lvl1pPr algn="r" defTabSz="900113">
              <a:defRPr sz="1200"/>
            </a:lvl1pPr>
          </a:lstStyle>
          <a:p>
            <a:fld id="{33693538-B2AA-B840-88C8-E7A62907891F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123D347-B694-5EF5-A611-5F3278B1F19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2DDFC40-463D-554D-B878-FC0769770897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23906" name="Rectangle 2">
            <a:extLst>
              <a:ext uri="{FF2B5EF4-FFF2-40B4-BE49-F238E27FC236}">
                <a16:creationId xmlns:a16="http://schemas.microsoft.com/office/drawing/2014/main" id="{92458777-F28B-9068-8638-6A8BB182B1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123907" name="Rectangle 3">
            <a:extLst>
              <a:ext uri="{FF2B5EF4-FFF2-40B4-BE49-F238E27FC236}">
                <a16:creationId xmlns:a16="http://schemas.microsoft.com/office/drawing/2014/main" id="{AB4AD6F9-B146-E5B4-E59C-E78500C7274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C541B96-FD6A-9BF7-2665-BCF31EC4F799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DCE47D-CA8F-B441-A17E-705CCB57DCB0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2578" name="Rectangle 2">
            <a:extLst>
              <a:ext uri="{FF2B5EF4-FFF2-40B4-BE49-F238E27FC236}">
                <a16:creationId xmlns:a16="http://schemas.microsoft.com/office/drawing/2014/main" id="{64E59991-9844-7029-CB01-744A225A87C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152579" name="Rectangle 3">
            <a:extLst>
              <a:ext uri="{FF2B5EF4-FFF2-40B4-BE49-F238E27FC236}">
                <a16:creationId xmlns:a16="http://schemas.microsoft.com/office/drawing/2014/main" id="{43D3DC93-45E1-8C8A-3345-A9EE5B05381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r>
              <a:rPr lang="en-US" altLang="en-US" dirty="0"/>
              <a:t>Alright, what if we stay inside the table?</a:t>
            </a:r>
          </a:p>
          <a:p>
            <a:endParaRPr lang="en-US" altLang="en-US" dirty="0"/>
          </a:p>
          <a:p>
            <a:r>
              <a:rPr lang="en-US" altLang="en-US" dirty="0"/>
              <a:t>Then, we have to try somewhere else when two things collide.</a:t>
            </a:r>
          </a:p>
          <a:p>
            <a:endParaRPr lang="en-US" altLang="en-US" dirty="0"/>
          </a:p>
          <a:p>
            <a:r>
              <a:rPr lang="en-US" altLang="en-US" dirty="0"/>
              <a:t>That means we need a strategy for finding the next spot.</a:t>
            </a:r>
          </a:p>
          <a:p>
            <a:endParaRPr lang="en-US" altLang="en-US" dirty="0"/>
          </a:p>
          <a:p>
            <a:r>
              <a:rPr lang="en-US" altLang="en-US" b="1" dirty="0"/>
              <a:t>Moreover, that strategy needs to be </a:t>
            </a:r>
            <a:r>
              <a:rPr lang="en-US" altLang="en-US" b="1" i="1" dirty="0"/>
              <a:t>deterministic</a:t>
            </a:r>
            <a:r>
              <a:rPr lang="en-US" altLang="en-US" b="1" dirty="0"/>
              <a:t> why?</a:t>
            </a:r>
          </a:p>
          <a:p>
            <a:endParaRPr lang="en-US" altLang="en-US" dirty="0"/>
          </a:p>
          <a:p>
            <a:r>
              <a:rPr lang="en-US" altLang="en-US" dirty="0"/>
              <a:t>It also means that we cannot have a load factor larger than 1.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93538-B2AA-B840-88C8-E7A62907891F}" type="slidenum">
              <a:rPr lang="en-US" altLang="en-US" smtClean="0"/>
              <a:pPr/>
              <a:t>23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251815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7985F9C-68BF-1E3F-2D11-8B2D013ACF7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EC542B0-67B2-664F-B437-6FC0C6F37FF1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57698" name="Rectangle 2">
            <a:extLst>
              <a:ext uri="{FF2B5EF4-FFF2-40B4-BE49-F238E27FC236}">
                <a16:creationId xmlns:a16="http://schemas.microsoft.com/office/drawing/2014/main" id="{1C107CEA-27BA-2264-0D03-B0D3B51775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157699" name="Rectangle 3">
            <a:extLst>
              <a:ext uri="{FF2B5EF4-FFF2-40B4-BE49-F238E27FC236}">
                <a16:creationId xmlns:a16="http://schemas.microsoft.com/office/drawing/2014/main" id="{504BFBBF-1DE5-6B09-69E1-5EEE4B6367A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r>
              <a:rPr lang="en-US" altLang="en-US"/>
              <a:t>You can see that this works pretty well for an empty table and gets worse as the table fills up.</a:t>
            </a:r>
          </a:p>
          <a:p>
            <a:endParaRPr lang="en-US" altLang="en-US"/>
          </a:p>
          <a:p>
            <a:r>
              <a:rPr lang="en-US" altLang="en-US"/>
              <a:t>There’s another problem here. If a bunch of elements hash to the same spot, they mess each other up.</a:t>
            </a:r>
          </a:p>
          <a:p>
            <a:endParaRPr lang="en-US" altLang="en-US"/>
          </a:p>
          <a:p>
            <a:r>
              <a:rPr lang="en-US" altLang="en-US"/>
              <a:t>But, worse, if a bunch of elements hash to the same </a:t>
            </a:r>
            <a:r>
              <a:rPr lang="en-US" altLang="en-US" i="1"/>
              <a:t>area</a:t>
            </a:r>
            <a:r>
              <a:rPr lang="en-US" altLang="en-US"/>
              <a:t> of the table, they mess each other up! (Even though the hash function isn’t producing lots of collisions!)</a:t>
            </a:r>
          </a:p>
          <a:p>
            <a:endParaRPr lang="en-US" altLang="en-US"/>
          </a:p>
          <a:p>
            <a:r>
              <a:rPr lang="en-US" altLang="en-US"/>
              <a:t>This phenomenon is called primary clustering.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28CE976-CA5D-9BFF-3440-2AA91F3AE251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380920C-8043-DB4B-8AEB-AAC3FC272EAC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73058" name="Rectangle 2">
            <a:extLst>
              <a:ext uri="{FF2B5EF4-FFF2-40B4-BE49-F238E27FC236}">
                <a16:creationId xmlns:a16="http://schemas.microsoft.com/office/drawing/2014/main" id="{55A63CCF-EE48-F5E6-FD66-C14C4D24AA97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173059" name="Rectangle 3">
            <a:extLst>
              <a:ext uri="{FF2B5EF4-FFF2-40B4-BE49-F238E27FC236}">
                <a16:creationId xmlns:a16="http://schemas.microsoft.com/office/drawing/2014/main" id="{64052215-DA3D-7AAA-E352-0FC7303E9D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r>
              <a:rPr lang="en-US" altLang="en-US" dirty="0"/>
              <a:t>There’s some really nasty math that shows that (because of things like primary clustering), each successful search w/linear probing costs… </a:t>
            </a:r>
          </a:p>
          <a:p>
            <a:endParaRPr lang="en-US" altLang="en-US" dirty="0"/>
          </a:p>
          <a:p>
            <a:r>
              <a:rPr lang="en-US" altLang="en-US" dirty="0"/>
              <a:t>That’s 2.5 probes per unsuccessful search for lambda = 0.5.</a:t>
            </a:r>
          </a:p>
          <a:p>
            <a:r>
              <a:rPr lang="en-US" altLang="en-US" dirty="0"/>
              <a:t>50.5 comparisons for lambda = 0.9</a:t>
            </a:r>
          </a:p>
          <a:p>
            <a:endParaRPr lang="en-US" altLang="en-US" dirty="0"/>
          </a:p>
          <a:p>
            <a:r>
              <a:rPr lang="en-US" altLang="en-US" dirty="0"/>
              <a:t>We don’t want to let lambda get above 1/2 for linear probing.</a:t>
            </a: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CC5CA41-78D8-C936-E9DF-E3F3F52338F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16A9561-9C67-6341-9BF4-5D817F1554B3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77154" name="Rectangle 2">
            <a:extLst>
              <a:ext uri="{FF2B5EF4-FFF2-40B4-BE49-F238E27FC236}">
                <a16:creationId xmlns:a16="http://schemas.microsoft.com/office/drawing/2014/main" id="{F2376EF9-6E36-9DBB-2B76-AE4A35F35E1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177155" name="Rectangle 3">
            <a:extLst>
              <a:ext uri="{FF2B5EF4-FFF2-40B4-BE49-F238E27FC236}">
                <a16:creationId xmlns:a16="http://schemas.microsoft.com/office/drawing/2014/main" id="{01A1045A-F5E4-B930-EE4D-22CE1DB0517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BC4DEDD-56F6-4915-D972-6A54FE07F84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BD7D180-D552-7649-99A3-D22EF8D4DA3B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79202" name="Rectangle 2">
            <a:extLst>
              <a:ext uri="{FF2B5EF4-FFF2-40B4-BE49-F238E27FC236}">
                <a16:creationId xmlns:a16="http://schemas.microsoft.com/office/drawing/2014/main" id="{3F457ACC-B3F7-21FB-7ADC-4339CFF7D50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179203" name="Rectangle 3">
            <a:extLst>
              <a:ext uri="{FF2B5EF4-FFF2-40B4-BE49-F238E27FC236}">
                <a16:creationId xmlns:a16="http://schemas.microsoft.com/office/drawing/2014/main" id="{D2E805CB-36B6-3F05-7B13-7F7A803D7D7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r>
              <a:rPr lang="en-US" altLang="en-US"/>
              <a:t>You can see that this works pretty well for an empty table and gets worse as the table fills up.</a:t>
            </a:r>
          </a:p>
          <a:p>
            <a:endParaRPr lang="en-US" altLang="en-US"/>
          </a:p>
          <a:p>
            <a:r>
              <a:rPr lang="en-US" altLang="en-US"/>
              <a:t>There’s another problem here. If a bunch of elements hash to the same spot, they mess each other up.</a:t>
            </a:r>
          </a:p>
          <a:p>
            <a:endParaRPr lang="en-US" altLang="en-US"/>
          </a:p>
          <a:p>
            <a:r>
              <a:rPr lang="en-US" altLang="en-US"/>
              <a:t>But, worse, if a bunch of elements hash to the same </a:t>
            </a:r>
            <a:r>
              <a:rPr lang="en-US" altLang="en-US" i="1"/>
              <a:t>area</a:t>
            </a:r>
            <a:r>
              <a:rPr lang="en-US" altLang="en-US"/>
              <a:t> of the table, they mess each other up! (Even though the hash function isn’t producing lots of collisions!)</a:t>
            </a:r>
          </a:p>
          <a:p>
            <a:endParaRPr lang="en-US" altLang="en-US"/>
          </a:p>
          <a:p>
            <a:r>
              <a:rPr lang="en-US" altLang="en-US"/>
              <a:t>This phenomenon is called primary clustering.</a:t>
            </a: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2741598-DF4B-CAA0-7FAB-8849D4ACA40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5B07579-0E3D-5144-AB98-5944854F85F2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81250" name="Rectangle 2">
            <a:extLst>
              <a:ext uri="{FF2B5EF4-FFF2-40B4-BE49-F238E27FC236}">
                <a16:creationId xmlns:a16="http://schemas.microsoft.com/office/drawing/2014/main" id="{D55D58DD-24AF-2B8A-111C-63EC40BDCDD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181251" name="Rectangle 3">
            <a:extLst>
              <a:ext uri="{FF2B5EF4-FFF2-40B4-BE49-F238E27FC236}">
                <a16:creationId xmlns:a16="http://schemas.microsoft.com/office/drawing/2014/main" id="{FF89CABA-9481-765E-90AB-C98A929B117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endParaRPr lang="en-US" altLang="en-US"/>
          </a:p>
          <a:p>
            <a:r>
              <a:rPr lang="en-US" altLang="en-US"/>
              <a:t>That’s actually pretty close to perfect… but there are two problems.</a:t>
            </a:r>
          </a:p>
          <a:p>
            <a:r>
              <a:rPr lang="en-US" altLang="en-US"/>
              <a:t>First, we might fail if the load factor is above 1/2.</a:t>
            </a:r>
          </a:p>
          <a:p>
            <a:endParaRPr lang="en-US" altLang="en-US"/>
          </a:p>
          <a:p>
            <a:r>
              <a:rPr lang="en-US" altLang="en-US"/>
              <a:t>Second, quadratic probing still suffers from secondary clustering. That’s where multiple keys hashed to the same spot all follow the same probe sequence.</a:t>
            </a:r>
          </a:p>
          <a:p>
            <a:endParaRPr lang="en-US" altLang="en-US"/>
          </a:p>
          <a:p>
            <a:r>
              <a:rPr lang="en-US" altLang="en-US"/>
              <a:t>How can we solve </a:t>
            </a:r>
            <a:r>
              <a:rPr lang="en-US" altLang="en-US" b="1"/>
              <a:t>that</a:t>
            </a:r>
            <a:r>
              <a:rPr lang="en-US" altLang="en-US"/>
              <a:t>?</a:t>
            </a: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A9ADA72A-DE7D-5D17-E616-A3C3AB4DDBF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821DCA-974C-DC4B-8D4F-AE6371641AA9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84322" name="Rectangle 2">
            <a:extLst>
              <a:ext uri="{FF2B5EF4-FFF2-40B4-BE49-F238E27FC236}">
                <a16:creationId xmlns:a16="http://schemas.microsoft.com/office/drawing/2014/main" id="{D2DB1AD9-9CF0-6B55-499C-7766804F262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184323" name="Rectangle 3">
            <a:extLst>
              <a:ext uri="{FF2B5EF4-FFF2-40B4-BE49-F238E27FC236}">
                <a16:creationId xmlns:a16="http://schemas.microsoft.com/office/drawing/2014/main" id="{0FB12EAA-3181-530A-12C8-86A4997A8B4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r>
              <a:rPr lang="en-US" altLang="en-US"/>
              <a:t>You can see that this works pretty well for an empty table and gets worse as the table fills up.</a:t>
            </a:r>
          </a:p>
          <a:p>
            <a:endParaRPr lang="en-US" altLang="en-US"/>
          </a:p>
          <a:p>
            <a:r>
              <a:rPr lang="en-US" altLang="en-US"/>
              <a:t>There’s another problem here. If a bunch of elements hash to the same spot, they mess each other up.</a:t>
            </a:r>
          </a:p>
          <a:p>
            <a:endParaRPr lang="en-US" altLang="en-US"/>
          </a:p>
          <a:p>
            <a:r>
              <a:rPr lang="en-US" altLang="en-US"/>
              <a:t>But, worse, if a bunch of elements hash to the same </a:t>
            </a:r>
            <a:r>
              <a:rPr lang="en-US" altLang="en-US" i="1"/>
              <a:t>area</a:t>
            </a:r>
            <a:r>
              <a:rPr lang="en-US" altLang="en-US"/>
              <a:t> of the table, they mess each other up! (Even though the hash function isn’t producing lots of collisions!)</a:t>
            </a:r>
          </a:p>
          <a:p>
            <a:endParaRPr lang="en-US" altLang="en-US"/>
          </a:p>
          <a:p>
            <a:r>
              <a:rPr lang="en-US" altLang="en-US"/>
              <a:t>This phenomenon is called primary clustering.</a:t>
            </a: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0499EAB-ECE3-5EE7-3452-F8F6C4076C2B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647A26A-9DDC-2E4B-A3E4-49B87B0B24F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86370" name="Rectangle 2">
            <a:extLst>
              <a:ext uri="{FF2B5EF4-FFF2-40B4-BE49-F238E27FC236}">
                <a16:creationId xmlns:a16="http://schemas.microsoft.com/office/drawing/2014/main" id="{B445BC6F-3D91-6C4E-C468-3C67124E258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186371" name="Rectangle 3">
            <a:extLst>
              <a:ext uri="{FF2B5EF4-FFF2-40B4-BE49-F238E27FC236}">
                <a16:creationId xmlns:a16="http://schemas.microsoft.com/office/drawing/2014/main" id="{80E456AF-9E8F-29D2-571C-408460F4805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r>
              <a:rPr lang="en-US" altLang="en-US"/>
              <a:t>You can see that this works pretty well for an empty table and gets worse as the table fills up.</a:t>
            </a:r>
          </a:p>
          <a:p>
            <a:endParaRPr lang="en-US" altLang="en-US"/>
          </a:p>
          <a:p>
            <a:r>
              <a:rPr lang="en-US" altLang="en-US"/>
              <a:t>There’s another problem here. If a bunch of elements hash to the same spot, they mess each other up.</a:t>
            </a:r>
          </a:p>
          <a:p>
            <a:endParaRPr lang="en-US" altLang="en-US"/>
          </a:p>
          <a:p>
            <a:r>
              <a:rPr lang="en-US" altLang="en-US"/>
              <a:t>But, worse, if a bunch of elements hash to the same </a:t>
            </a:r>
            <a:r>
              <a:rPr lang="en-US" altLang="en-US" i="1"/>
              <a:t>area</a:t>
            </a:r>
            <a:r>
              <a:rPr lang="en-US" altLang="en-US"/>
              <a:t> of the table, they mess each other up! (Even though the hash function isn’t producing lots of collisions!)</a:t>
            </a:r>
          </a:p>
          <a:p>
            <a:endParaRPr lang="en-US" altLang="en-US"/>
          </a:p>
          <a:p>
            <a:r>
              <a:rPr lang="en-US" altLang="en-US"/>
              <a:t>This phenomenon is called primary clustering.</a:t>
            </a: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82CA9308-9D2E-29C8-F37E-F549DFF42400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4ED5FB4-9686-634E-BF49-D6D930A92F7E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88418" name="Rectangle 2">
            <a:extLst>
              <a:ext uri="{FF2B5EF4-FFF2-40B4-BE49-F238E27FC236}">
                <a16:creationId xmlns:a16="http://schemas.microsoft.com/office/drawing/2014/main" id="{654074F1-B491-B554-0550-B53BB39B3586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188419" name="Rectangle 3">
            <a:extLst>
              <a:ext uri="{FF2B5EF4-FFF2-40B4-BE49-F238E27FC236}">
                <a16:creationId xmlns:a16="http://schemas.microsoft.com/office/drawing/2014/main" id="{726764E7-4FEE-1DF9-4F44-553EE40E066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r>
              <a:rPr lang="en-US" altLang="en-US" dirty="0"/>
              <a:t>We can actually calculate things more precisely than this, but let’s not.</a:t>
            </a:r>
          </a:p>
          <a:p>
            <a:endParaRPr lang="en-US" altLang="en-US" dirty="0"/>
          </a:p>
          <a:p>
            <a:r>
              <a:rPr lang="en-US" altLang="en-US" dirty="0"/>
              <a:t>Basically, this gets us optimal performance (actually, we _can_ do better).</a:t>
            </a:r>
          </a:p>
          <a:p>
            <a:endParaRPr lang="en-US" altLang="en-US" dirty="0"/>
          </a:p>
          <a:p>
            <a:r>
              <a:rPr lang="en-US" altLang="en-US" dirty="0"/>
              <a:t>Quadratic may be a better choice just to avoid the extra hash, however.</a:t>
            </a:r>
          </a:p>
          <a:p>
            <a:endParaRPr lang="en-US" alt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D937B7AA-B534-E366-B290-6D6F80DC7383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B194326-3A59-DF47-A8CA-D11758A01AE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6978" name="Rectangle 2">
            <a:extLst>
              <a:ext uri="{FF2B5EF4-FFF2-40B4-BE49-F238E27FC236}">
                <a16:creationId xmlns:a16="http://schemas.microsoft.com/office/drawing/2014/main" id="{3BD7D93D-297E-DDE2-2CCE-FAB44C15CF9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126979" name="Rectangle 3">
            <a:extLst>
              <a:ext uri="{FF2B5EF4-FFF2-40B4-BE49-F238E27FC236}">
                <a16:creationId xmlns:a16="http://schemas.microsoft.com/office/drawing/2014/main" id="{92F606FB-1627-4ABA-B623-20F04FE8783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 lIns="91352" tIns="45677" rIns="91352" bIns="45677"/>
          <a:lstStyle/>
          <a:p>
            <a:r>
              <a:rPr lang="en-US" altLang="en-US"/>
              <a:t>Dictionaries associate some key with a value, just like a real dictionary (where the key is a word and the value is its definition).</a:t>
            </a:r>
          </a:p>
          <a:p>
            <a:endParaRPr lang="en-US" altLang="en-US"/>
          </a:p>
          <a:p>
            <a:r>
              <a:rPr lang="en-US" altLang="en-US"/>
              <a:t>In this example, I’ve stored user-IDs associated with descriptions of their coolness level.</a:t>
            </a:r>
          </a:p>
          <a:p>
            <a:endParaRPr lang="en-US" altLang="en-US"/>
          </a:p>
          <a:p>
            <a:r>
              <a:rPr lang="en-US" altLang="en-US"/>
              <a:t>This is probably the most valuable and widely used ADT we’ll hit. (</a:t>
            </a:r>
            <a:r>
              <a:rPr lang="en-US" altLang="en-US" err="1"/>
              <a:t>abdstract</a:t>
            </a:r>
            <a:r>
              <a:rPr lang="en-US" altLang="en-US"/>
              <a:t> data type)</a:t>
            </a:r>
          </a:p>
          <a:p>
            <a:r>
              <a:rPr lang="en-US" altLang="en-US"/>
              <a:t>I’ll give you an example in a minute that should firmly entrench this concept.</a:t>
            </a:r>
          </a:p>
          <a:p>
            <a:endParaRPr lang="en-US" altLang="en-US"/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45D94DB1-45A4-E266-BDA4-EE1E2DFA6338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27C3965-181C-084A-8BA9-1328C9E840F6}" type="slidenum">
              <a:rPr lang="en-US" altLang="en-US"/>
              <a:pPr/>
              <a:t>37</a:t>
            </a:fld>
            <a:endParaRPr lang="en-US" altLang="en-US"/>
          </a:p>
        </p:txBody>
      </p:sp>
      <p:sp>
        <p:nvSpPr>
          <p:cNvPr id="192514" name="Rectangle 2">
            <a:extLst>
              <a:ext uri="{FF2B5EF4-FFF2-40B4-BE49-F238E27FC236}">
                <a16:creationId xmlns:a16="http://schemas.microsoft.com/office/drawing/2014/main" id="{C24F2897-776E-28E8-F1E1-FA4A51BEA6A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192515" name="Rectangle 3">
            <a:extLst>
              <a:ext uri="{FF2B5EF4-FFF2-40B4-BE49-F238E27FC236}">
                <a16:creationId xmlns:a16="http://schemas.microsoft.com/office/drawing/2014/main" id="{4034A193-061E-4820-992F-7A243D6560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 lIns="91413" tIns="45708" rIns="91413" bIns="45708"/>
          <a:lstStyle/>
          <a:p>
            <a:r>
              <a:rPr lang="en-US" altLang="en-US"/>
              <a:t>You know, I never mentioned </a:t>
            </a:r>
            <a:r>
              <a:rPr lang="en-US" altLang="en-US" b="1"/>
              <a:t>deletion</a:t>
            </a:r>
            <a:r>
              <a:rPr lang="en-US" altLang="en-US"/>
              <a:t> for closed hashing.</a:t>
            </a:r>
          </a:p>
          <a:p>
            <a:endParaRPr lang="en-US" altLang="en-US"/>
          </a:p>
          <a:p>
            <a:r>
              <a:rPr lang="en-US" altLang="en-US"/>
              <a:t>What happens if we use normal physical deletion?</a:t>
            </a:r>
          </a:p>
          <a:p>
            <a:endParaRPr lang="en-US" altLang="en-US"/>
          </a:p>
          <a:p>
            <a:r>
              <a:rPr lang="en-US" altLang="en-US"/>
              <a:t>If we delete 2 then try to find 7, we can’t!</a:t>
            </a:r>
          </a:p>
          <a:p>
            <a:endParaRPr lang="en-US" altLang="en-US"/>
          </a:p>
          <a:p>
            <a:r>
              <a:rPr lang="en-US" altLang="en-US"/>
              <a:t>Fortunately, we can use lazy deletion.</a:t>
            </a:r>
          </a:p>
          <a:p>
            <a:endParaRPr lang="en-US" altLang="en-US"/>
          </a:p>
          <a:p>
            <a:r>
              <a:rPr lang="en-US" altLang="en-US"/>
              <a:t>But, we pay the usual penalties. Plus, we can actually run out of space in a hash table!</a:t>
            </a: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67305D51-2806-8AAE-52DF-7B0DE646F16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795184F1-C552-0349-BD61-BC07482D1250}" type="slidenum">
              <a:rPr lang="en-US" altLang="en-US"/>
              <a:pPr/>
              <a:t>38</a:t>
            </a:fld>
            <a:endParaRPr lang="en-US" altLang="en-US"/>
          </a:p>
        </p:txBody>
      </p:sp>
      <p:sp>
        <p:nvSpPr>
          <p:cNvPr id="194562" name="Rectangle 2">
            <a:extLst>
              <a:ext uri="{FF2B5EF4-FFF2-40B4-BE49-F238E27FC236}">
                <a16:creationId xmlns:a16="http://schemas.microsoft.com/office/drawing/2014/main" id="{895B57A4-47B2-EC6E-8815-E181EB275C3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194563" name="Rectangle 3">
            <a:extLst>
              <a:ext uri="{FF2B5EF4-FFF2-40B4-BE49-F238E27FC236}">
                <a16:creationId xmlns:a16="http://schemas.microsoft.com/office/drawing/2014/main" id="{98C38D77-6D6A-695E-5FDB-7164F54E44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 lIns="91413" tIns="45708" rIns="91413" bIns="45708"/>
          <a:lstStyle/>
          <a:p>
            <a:r>
              <a:rPr lang="en-US" altLang="en-US"/>
              <a:t>You know, I never mentioned </a:t>
            </a:r>
            <a:r>
              <a:rPr lang="en-US" altLang="en-US" b="1"/>
              <a:t>deletion</a:t>
            </a:r>
            <a:r>
              <a:rPr lang="en-US" altLang="en-US"/>
              <a:t> for closed hashing.</a:t>
            </a:r>
          </a:p>
          <a:p>
            <a:endParaRPr lang="en-US" altLang="en-US"/>
          </a:p>
          <a:p>
            <a:r>
              <a:rPr lang="en-US" altLang="en-US"/>
              <a:t>What happens if we use normal physical deletion?</a:t>
            </a:r>
          </a:p>
          <a:p>
            <a:endParaRPr lang="en-US" altLang="en-US"/>
          </a:p>
          <a:p>
            <a:r>
              <a:rPr lang="en-US" altLang="en-US"/>
              <a:t>If we delete 2 then try to find 7, we can’t!</a:t>
            </a:r>
          </a:p>
          <a:p>
            <a:endParaRPr lang="en-US" altLang="en-US"/>
          </a:p>
          <a:p>
            <a:r>
              <a:rPr lang="en-US" altLang="en-US"/>
              <a:t>Fortunately, we can use lazy deletion.</a:t>
            </a:r>
          </a:p>
          <a:p>
            <a:endParaRPr lang="en-US" altLang="en-US"/>
          </a:p>
          <a:p>
            <a:r>
              <a:rPr lang="en-US" altLang="en-US"/>
              <a:t>But, we pay the usual penalties. Plus, we can actually run out of space in a hash table!</a:t>
            </a:r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F3022D63-4252-EB0D-CBCA-291036DE32C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E2562DA-661D-1F4D-86CB-5EBF50778F5B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96610" name="Rectangle 2">
            <a:extLst>
              <a:ext uri="{FF2B5EF4-FFF2-40B4-BE49-F238E27FC236}">
                <a16:creationId xmlns:a16="http://schemas.microsoft.com/office/drawing/2014/main" id="{ADD3FFF5-278D-FB68-2A5A-87FC477D114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196611" name="Rectangle 3">
            <a:extLst>
              <a:ext uri="{FF2B5EF4-FFF2-40B4-BE49-F238E27FC236}">
                <a16:creationId xmlns:a16="http://schemas.microsoft.com/office/drawing/2014/main" id="{F01B9A4C-D044-98FF-0682-14094271437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086225"/>
          </a:xfrm>
        </p:spPr>
        <p:txBody>
          <a:bodyPr/>
          <a:lstStyle/>
          <a:p>
            <a:r>
              <a:rPr lang="en-US" altLang="en-US" dirty="0"/>
              <a:t>This brings us to what happens when space </a:t>
            </a:r>
            <a:r>
              <a:rPr lang="en-US" altLang="en-US" b="1" dirty="0"/>
              <a:t>does</a:t>
            </a:r>
            <a:r>
              <a:rPr lang="en-US" altLang="en-US" dirty="0"/>
              <a:t> get tight.</a:t>
            </a:r>
          </a:p>
          <a:p>
            <a:endParaRPr lang="en-US" altLang="en-US" dirty="0"/>
          </a:p>
          <a:p>
            <a:r>
              <a:rPr lang="en-US" altLang="en-US" dirty="0"/>
              <a:t>In other words, how do we handle the squished pigeon principle: it’s hard to fit lots of pigeons into not enough extra holes.</a:t>
            </a:r>
          </a:p>
          <a:p>
            <a:endParaRPr lang="en-US" altLang="en-US" dirty="0"/>
          </a:p>
          <a:p>
            <a:r>
              <a:rPr lang="en-US" altLang="en-US" dirty="0"/>
              <a:t>What ever will we do?</a:t>
            </a:r>
          </a:p>
          <a:p>
            <a:endParaRPr lang="en-US" altLang="en-US" dirty="0"/>
          </a:p>
          <a:p>
            <a:r>
              <a:rPr lang="en-US" altLang="en-US" dirty="0"/>
              <a:t>Remember what we did for circular arrays and d-Heaps?</a:t>
            </a:r>
          </a:p>
          <a:p>
            <a:endParaRPr lang="en-US" altLang="en-US" dirty="0"/>
          </a:p>
          <a:p>
            <a:r>
              <a:rPr lang="en-US" altLang="en-US" dirty="0"/>
              <a:t>Just resize the array, right? But we can’t just copy elements over since their hash values change with the table size.</a:t>
            </a:r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0CE5D8AD-A57C-D00D-6A0A-CDFB0E9F1B85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64D027-0144-C54E-A113-6C7DA5B4AD72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02754" name="Rectangle 2">
            <a:extLst>
              <a:ext uri="{FF2B5EF4-FFF2-40B4-BE49-F238E27FC236}">
                <a16:creationId xmlns:a16="http://schemas.microsoft.com/office/drawing/2014/main" id="{0A035735-C642-F6A0-8FA4-A4AF9D81179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202755" name="Rectangle 3">
            <a:extLst>
              <a:ext uri="{FF2B5EF4-FFF2-40B4-BE49-F238E27FC236}">
                <a16:creationId xmlns:a16="http://schemas.microsoft.com/office/drawing/2014/main" id="{0CE7A556-3238-0B54-CFC3-B302982D356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</p:spPr>
        <p:txBody>
          <a:bodyPr/>
          <a:lstStyle/>
          <a:p>
            <a:r>
              <a:rPr lang="en-US" altLang="en-US" dirty="0"/>
              <a:t>Alright, let’s move on to the case study.</a:t>
            </a:r>
          </a:p>
          <a:p>
            <a:endParaRPr lang="en-US" altLang="en-US" dirty="0"/>
          </a:p>
          <a:p>
            <a:r>
              <a:rPr lang="en-US" altLang="en-US" dirty="0"/>
              <a:t>Here’s the situation.</a:t>
            </a:r>
          </a:p>
          <a:p>
            <a:endParaRPr lang="en-US" altLang="en-US" dirty="0"/>
          </a:p>
          <a:p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Why are most searches successful?</a:t>
            </a:r>
          </a:p>
          <a:p>
            <a:endParaRPr lang="en-US" altLang="en-US" dirty="0"/>
          </a:p>
          <a:p>
            <a:r>
              <a:rPr lang="en-US" altLang="en-US" dirty="0"/>
              <a:t>Because most words will be spelled correctly.</a:t>
            </a:r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74F0BCA1-F8AA-F7F0-E1D2-865C36FF57B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07F632D-E121-814F-B046-96E47A775439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04802" name="Rectangle 2">
            <a:extLst>
              <a:ext uri="{FF2B5EF4-FFF2-40B4-BE49-F238E27FC236}">
                <a16:creationId xmlns:a16="http://schemas.microsoft.com/office/drawing/2014/main" id="{CB87952D-2394-EAA9-1A1E-D95642A7D7F2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204803" name="Rectangle 3">
            <a:extLst>
              <a:ext uri="{FF2B5EF4-FFF2-40B4-BE49-F238E27FC236}">
                <a16:creationId xmlns:a16="http://schemas.microsoft.com/office/drawing/2014/main" id="{6BF23B8F-4607-557C-8111-B39E7F3D3CB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7C1AB55-A4BC-962A-F6B6-8A826BDF130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5D5A820-74E4-A247-9036-037FF4F31900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06850" name="Rectangle 2">
            <a:extLst>
              <a:ext uri="{FF2B5EF4-FFF2-40B4-BE49-F238E27FC236}">
                <a16:creationId xmlns:a16="http://schemas.microsoft.com/office/drawing/2014/main" id="{972AFDC2-78BD-7896-9D48-86244BED901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206851" name="Rectangle 3">
            <a:extLst>
              <a:ext uri="{FF2B5EF4-FFF2-40B4-BE49-F238E27FC236}">
                <a16:creationId xmlns:a16="http://schemas.microsoft.com/office/drawing/2014/main" id="{72519296-59CF-0E15-E8A6-071DEEAB589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</p:spPr>
        <p:txBody>
          <a:bodyPr/>
          <a:lstStyle/>
          <a:p>
            <a:r>
              <a:rPr lang="en-US" altLang="en-US"/>
              <a:t>Notice that all of these use the </a:t>
            </a:r>
            <a:r>
              <a:rPr lang="en-US" altLang="en-US" i="1"/>
              <a:t>same</a:t>
            </a:r>
            <a:r>
              <a:rPr lang="en-US" altLang="en-US"/>
              <a:t> amount of memory for the strings.</a:t>
            </a:r>
          </a:p>
          <a:p>
            <a:endParaRPr lang="en-US" altLang="en-US"/>
          </a:p>
          <a:p>
            <a:r>
              <a:rPr lang="en-US" altLang="en-US"/>
              <a:t>How many pointers does each one use?</a:t>
            </a:r>
          </a:p>
          <a:p>
            <a:endParaRPr lang="en-US" altLang="en-US"/>
          </a:p>
          <a:p>
            <a:r>
              <a:rPr lang="en-US" altLang="en-US"/>
              <a:t>N for array. Just store a pointer to each string.</a:t>
            </a:r>
          </a:p>
          <a:p>
            <a:endParaRPr lang="en-US" altLang="en-US"/>
          </a:p>
          <a:p>
            <a:r>
              <a:rPr lang="en-US" altLang="en-US"/>
              <a:t>n (pointer to each string) + n/lambda (null pointer ending each list). Note, I’m playing a little game here; without an optimization, this would actually be 2n + n/lambda.</a:t>
            </a:r>
          </a:p>
          <a:p>
            <a:endParaRPr lang="en-US" altLang="en-US"/>
          </a:p>
          <a:p>
            <a:r>
              <a:rPr lang="en-US" altLang="en-US"/>
              <a:t>N/lambda.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5DD2F80A-B376-8D4D-AFC1-A093E8581C24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4B05D39-68B4-7D49-B491-177724B9EB9A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08898" name="Rectangle 2">
            <a:extLst>
              <a:ext uri="{FF2B5EF4-FFF2-40B4-BE49-F238E27FC236}">
                <a16:creationId xmlns:a16="http://schemas.microsoft.com/office/drawing/2014/main" id="{55A4BC22-25F0-90EB-AE3C-B4791BAA2B4A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208899" name="Rectangle 3">
            <a:extLst>
              <a:ext uri="{FF2B5EF4-FFF2-40B4-BE49-F238E27FC236}">
                <a16:creationId xmlns:a16="http://schemas.microsoft.com/office/drawing/2014/main" id="{DC2ACE89-BDF6-ECD9-3E76-1C8ABFE5850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</p:spPr>
        <p:txBody>
          <a:bodyPr/>
          <a:lstStyle/>
          <a:p>
            <a:r>
              <a:rPr lang="en-US" altLang="en-US"/>
              <a:t>The answer, of course, is </a:t>
            </a:r>
            <a:r>
              <a:rPr lang="en-US" altLang="en-US" b="1"/>
              <a:t>it depends</a:t>
            </a:r>
            <a:r>
              <a:rPr lang="en-US" altLang="en-US" b="1" i="1"/>
              <a:t>!</a:t>
            </a:r>
          </a:p>
          <a:p>
            <a:endParaRPr lang="en-US" altLang="en-US"/>
          </a:p>
          <a:p>
            <a:r>
              <a:rPr lang="en-US" altLang="en-US"/>
              <a:t>However, given that we want fast checking, either hash table is better than the BST.</a:t>
            </a:r>
          </a:p>
          <a:p>
            <a:endParaRPr lang="en-US" altLang="en-US"/>
          </a:p>
          <a:p>
            <a:r>
              <a:rPr lang="en-US" altLang="en-US"/>
              <a:t>And, given that we want low memory usage, we should use the closed hash table.</a:t>
            </a:r>
          </a:p>
          <a:p>
            <a:endParaRPr lang="en-US" altLang="en-US"/>
          </a:p>
          <a:p>
            <a:r>
              <a:rPr lang="en-US" altLang="en-US"/>
              <a:t>Can anyone argue for the binary search?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AC9EFFC-DC02-3C7B-7AD3-03266673F8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72078F0-453B-2545-95A1-B842BB35AF80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1074" name="Rectangle 2">
            <a:extLst>
              <a:ext uri="{FF2B5EF4-FFF2-40B4-BE49-F238E27FC236}">
                <a16:creationId xmlns:a16="http://schemas.microsoft.com/office/drawing/2014/main" id="{9DD4EF81-3D3E-D1CE-F266-8B82AA18986E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131075" name="Rectangle 3">
            <a:extLst>
              <a:ext uri="{FF2B5EF4-FFF2-40B4-BE49-F238E27FC236}">
                <a16:creationId xmlns:a16="http://schemas.microsoft.com/office/drawing/2014/main" id="{55D42C12-5891-FE73-A016-2C2D2909249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</p:spPr>
        <p:txBody>
          <a:bodyPr/>
          <a:lstStyle/>
          <a:p>
            <a:r>
              <a:rPr lang="en-US" altLang="en-US"/>
              <a:t>Before talking about how hashing is done, let’s mention some applications.</a:t>
            </a:r>
          </a:p>
          <a:p>
            <a:r>
              <a:rPr lang="en-US" altLang="en-US"/>
              <a:t>When is it important to do lookups in constant time?</a:t>
            </a: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0DD19F0-0B8D-D2B5-04AE-24C40BCFEF7D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E06AAD7-7E35-0A4C-8B2A-C89AEE86CED6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7218" name="Rectangle 2">
            <a:extLst>
              <a:ext uri="{FF2B5EF4-FFF2-40B4-BE49-F238E27FC236}">
                <a16:creationId xmlns:a16="http://schemas.microsoft.com/office/drawing/2014/main" id="{A9C207DC-D7FD-88E2-8D96-80684D9F6FD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137219" name="Rectangle 3">
            <a:extLst>
              <a:ext uri="{FF2B5EF4-FFF2-40B4-BE49-F238E27FC236}">
                <a16:creationId xmlns:a16="http://schemas.microsoft.com/office/drawing/2014/main" id="{1BE81582-E8B1-12E7-5C1E-8DC9332A5F5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</p:spPr>
        <p:txBody>
          <a:bodyPr/>
          <a:lstStyle/>
          <a:p>
            <a:pPr lvl="1"/>
            <a:r>
              <a:rPr lang="en-US" altLang="en-US" sz="1400"/>
              <a:t>Keys will hash only to positions 0 through 8*127 = 1016</a:t>
            </a:r>
          </a:p>
          <a:p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8FA4126-B032-651D-9EA2-809F7DA2909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3D051C-C0CB-0B43-8577-74A1F76F2F94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40290" name="Rectangle 2">
            <a:extLst>
              <a:ext uri="{FF2B5EF4-FFF2-40B4-BE49-F238E27FC236}">
                <a16:creationId xmlns:a16="http://schemas.microsoft.com/office/drawing/2014/main" id="{76267E45-7679-93F0-7A7C-D0D4EA2B5A6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140291" name="Rectangle 3">
            <a:extLst>
              <a:ext uri="{FF2B5EF4-FFF2-40B4-BE49-F238E27FC236}">
                <a16:creationId xmlns:a16="http://schemas.microsoft.com/office/drawing/2014/main" id="{3B33A28B-73D4-E405-729D-75BD030BB94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3925" y="4313238"/>
            <a:ext cx="5086350" cy="4086225"/>
          </a:xfrm>
        </p:spPr>
        <p:txBody>
          <a:bodyPr/>
          <a:lstStyle/>
          <a:p>
            <a:pPr marL="342900" indent="-342900">
              <a:buFontTx/>
              <a:buAutoNum type="arabicPeriod"/>
            </a:pPr>
            <a:r>
              <a:rPr lang="en-US" altLang="en-US" dirty="0"/>
              <a:t>minimum number of multiplications (handled by shifts!)</a:t>
            </a:r>
          </a:p>
          <a:p>
            <a:pPr marL="342900" indent="-342900">
              <a:buFontTx/>
              <a:buAutoNum type="arabicPeriod"/>
            </a:pPr>
            <a:r>
              <a:rPr lang="en-US" altLang="en-US" dirty="0"/>
              <a:t>avoids overflow, because is doing mods during computation</a:t>
            </a:r>
          </a:p>
          <a:p>
            <a:pPr marL="342900" indent="-342900">
              <a:buFontTx/>
              <a:buAutoNum type="arabicPeriod"/>
            </a:pPr>
            <a:endParaRPr lang="en-US" altLang="en-US" dirty="0"/>
          </a:p>
          <a:p>
            <a:pPr marL="342900" indent="-342900">
              <a:buFontTx/>
              <a:buAutoNum type="arabicPeriod"/>
            </a:pPr>
            <a:r>
              <a:rPr lang="en-US" altLang="en-US" dirty="0"/>
              <a:t>Rearrange the polynomial </a:t>
            </a:r>
            <a:r>
              <a:rPr lang="en-US" altLang="en-US" dirty="0" err="1"/>
              <a:t>func</a:t>
            </a:r>
            <a:r>
              <a:rPr lang="en-US" altLang="en-US" dirty="0"/>
              <a:t> for ease of computation and makes it shift instead of multiplication</a:t>
            </a: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693538-B2AA-B840-88C8-E7A62907891F}" type="slidenum">
              <a:rPr lang="en-US" altLang="en-US" smtClean="0"/>
              <a:pPr/>
              <a:t>13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005085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39C996DF-F1BB-EAF3-3828-A61D59BECFC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84DF1A6-8C66-F94C-88BE-21854EE51092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6434" name="Rectangle 2">
            <a:extLst>
              <a:ext uri="{FF2B5EF4-FFF2-40B4-BE49-F238E27FC236}">
                <a16:creationId xmlns:a16="http://schemas.microsoft.com/office/drawing/2014/main" id="{3149DBFA-E52C-6068-8DA6-ACEE0E68011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146435" name="Rectangle 3">
            <a:extLst>
              <a:ext uri="{FF2B5EF4-FFF2-40B4-BE49-F238E27FC236}">
                <a16:creationId xmlns:a16="http://schemas.microsoft.com/office/drawing/2014/main" id="{CEB38E8B-9280-1EE3-8917-86FB64DDE06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22338" y="4313238"/>
            <a:ext cx="5089525" cy="4259262"/>
          </a:xfrm>
        </p:spPr>
        <p:txBody>
          <a:bodyPr/>
          <a:lstStyle/>
          <a:p>
            <a:r>
              <a:rPr lang="en-US" altLang="en-US" dirty="0"/>
              <a:t>What decides what is </a:t>
            </a:r>
            <a:r>
              <a:rPr lang="en-US" altLang="en-US" b="1" dirty="0"/>
              <a:t>appropriate</a:t>
            </a:r>
            <a:r>
              <a:rPr lang="en-US" altLang="en-US" dirty="0"/>
              <a:t>?</a:t>
            </a:r>
          </a:p>
          <a:p>
            <a:r>
              <a:rPr lang="en-US" altLang="en-US" dirty="0"/>
              <a:t>	Memory requirements</a:t>
            </a:r>
          </a:p>
          <a:p>
            <a:r>
              <a:rPr lang="en-US" altLang="en-US" dirty="0"/>
              <a:t>	Speed requirements</a:t>
            </a:r>
          </a:p>
          <a:p>
            <a:r>
              <a:rPr lang="en-US" altLang="en-US" dirty="0"/>
              <a:t>	Expected size of dictionaries</a:t>
            </a:r>
          </a:p>
          <a:p>
            <a:r>
              <a:rPr lang="en-US" altLang="en-US" dirty="0"/>
              <a:t>	How easy is comparison (&lt; vs. ==)</a:t>
            </a:r>
          </a:p>
          <a:p>
            <a:r>
              <a:rPr lang="en-US" altLang="en-US" dirty="0"/>
              <a:t>Why unordered </a:t>
            </a:r>
            <a:r>
              <a:rPr lang="en-US" altLang="en-US" dirty="0" err="1"/>
              <a:t>ll</a:t>
            </a:r>
            <a:r>
              <a:rPr lang="en-US" altLang="en-US" dirty="0"/>
              <a:t> then?</a:t>
            </a:r>
          </a:p>
          <a:p>
            <a:r>
              <a:rPr lang="en-US" altLang="en-US" dirty="0"/>
              <a:t>	Small mem. requirement; near zero 	if empty dictionary!</a:t>
            </a:r>
          </a:p>
          <a:p>
            <a:r>
              <a:rPr lang="en-US" altLang="en-US" dirty="0"/>
              <a:t>	Fast enough if small</a:t>
            </a:r>
          </a:p>
          <a:p>
            <a:r>
              <a:rPr lang="en-US" altLang="en-US" dirty="0"/>
              <a:t>	</a:t>
            </a:r>
            <a:r>
              <a:rPr lang="en-US" altLang="en-US" b="1" dirty="0"/>
              <a:t>Only need == comparison</a:t>
            </a:r>
          </a:p>
          <a:p>
            <a:endParaRPr lang="en-US" altLang="en-US" dirty="0"/>
          </a:p>
          <a:p>
            <a:r>
              <a:rPr lang="en-US" altLang="en-US" dirty="0"/>
              <a:t>Where should I put a new entry?</a:t>
            </a:r>
          </a:p>
          <a:p>
            <a:r>
              <a:rPr lang="en-US" altLang="en-US" dirty="0"/>
              <a:t>	(Think splay trees)</a:t>
            </a:r>
          </a:p>
          <a:p>
            <a:r>
              <a:rPr lang="en-US" altLang="en-US" dirty="0"/>
              <a:t>What _might_ I do on a successful 	search?</a:t>
            </a: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25D98F01-8B5E-B2B0-3B60-26A7F90E8C6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2558C3B-3502-984C-8154-9CF6C134C6F7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48482" name="Rectangle 2">
            <a:extLst>
              <a:ext uri="{FF2B5EF4-FFF2-40B4-BE49-F238E27FC236}">
                <a16:creationId xmlns:a16="http://schemas.microsoft.com/office/drawing/2014/main" id="{FF3B9454-67BF-4F50-A428-5B2F2F8FB3F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148483" name="Rectangle 3">
            <a:extLst>
              <a:ext uri="{FF2B5EF4-FFF2-40B4-BE49-F238E27FC236}">
                <a16:creationId xmlns:a16="http://schemas.microsoft.com/office/drawing/2014/main" id="{75774A17-FDC8-4562-C1F1-D0392098ED1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6638" y="4313238"/>
            <a:ext cx="5083175" cy="4408487"/>
          </a:xfrm>
        </p:spPr>
        <p:txBody>
          <a:bodyPr/>
          <a:lstStyle/>
          <a:p>
            <a:r>
              <a:rPr lang="en-US" altLang="en-US" b="1"/>
              <a:t>Let’s analyze it.</a:t>
            </a:r>
          </a:p>
          <a:p>
            <a:endParaRPr lang="en-US" altLang="en-US" b="1"/>
          </a:p>
          <a:p>
            <a:r>
              <a:rPr lang="en-US" altLang="en-US" b="1"/>
              <a:t>How long </a:t>
            </a:r>
            <a:r>
              <a:rPr lang="en-US" altLang="en-US"/>
              <a:t>does an unsuccessful search take?</a:t>
            </a:r>
          </a:p>
          <a:p>
            <a:r>
              <a:rPr lang="en-US" altLang="en-US"/>
              <a:t>Well, we have to </a:t>
            </a:r>
            <a:r>
              <a:rPr lang="en-US" altLang="en-US" b="1"/>
              <a:t>traverse the whole list </a:t>
            </a:r>
            <a:r>
              <a:rPr lang="en-US" altLang="en-US"/>
              <a:t>wherever we hash to.</a:t>
            </a:r>
          </a:p>
          <a:p>
            <a:r>
              <a:rPr lang="en-US" altLang="en-US"/>
              <a:t>How long is the whole list?</a:t>
            </a:r>
          </a:p>
          <a:p>
            <a:r>
              <a:rPr lang="en-US" altLang="en-US"/>
              <a:t>On average, </a:t>
            </a:r>
            <a:r>
              <a:rPr lang="en-US" altLang="en-US">
                <a:sym typeface="Symbol" pitchFamily="2" charset="2"/>
              </a:rPr>
              <a:t>.</a:t>
            </a:r>
          </a:p>
          <a:p>
            <a:endParaRPr lang="en-US" altLang="en-US">
              <a:sym typeface="Symbol" pitchFamily="2" charset="2"/>
            </a:endParaRPr>
          </a:p>
          <a:p>
            <a:r>
              <a:rPr lang="en-US" altLang="en-US">
                <a:sym typeface="Symbol" pitchFamily="2" charset="2"/>
              </a:rPr>
              <a:t>How about successful search?</a:t>
            </a:r>
          </a:p>
          <a:p>
            <a:r>
              <a:rPr lang="en-US" altLang="en-US">
                <a:sym typeface="Symbol" pitchFamily="2" charset="2"/>
              </a:rPr>
              <a:t>On average we traverse only half of the list before we find the one we’re looking for (but we still have to check that one): /2 + 1</a:t>
            </a:r>
          </a:p>
          <a:p>
            <a:endParaRPr lang="en-US" altLang="en-US">
              <a:sym typeface="Symbol" pitchFamily="2" charset="2"/>
            </a:endParaRPr>
          </a:p>
          <a:p>
            <a:r>
              <a:rPr lang="en-US" altLang="en-US">
                <a:sym typeface="Symbol" pitchFamily="2" charset="2"/>
              </a:rPr>
              <a:t>So, what load factor might we want?</a:t>
            </a:r>
          </a:p>
          <a:p>
            <a:r>
              <a:rPr lang="en-US" altLang="en-US">
                <a:sym typeface="Symbol" pitchFamily="2" charset="2"/>
              </a:rPr>
              <a:t>Obviously, </a:t>
            </a:r>
            <a:r>
              <a:rPr lang="en-US" altLang="en-US" b="1">
                <a:sym typeface="Symbol" pitchFamily="2" charset="2"/>
              </a:rPr>
              <a:t>ZERO</a:t>
            </a:r>
            <a:r>
              <a:rPr lang="en-US" altLang="en-US">
                <a:sym typeface="Symbol" pitchFamily="2" charset="2"/>
              </a:rPr>
              <a:t>!</a:t>
            </a:r>
          </a:p>
          <a:p>
            <a:r>
              <a:rPr lang="en-US" altLang="en-US">
                <a:sym typeface="Symbol" pitchFamily="2" charset="2"/>
              </a:rPr>
              <a:t>But we can shoot for between 1/2 and 1.</a:t>
            </a:r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7">
            <a:extLst>
              <a:ext uri="{FF2B5EF4-FFF2-40B4-BE49-F238E27FC236}">
                <a16:creationId xmlns:a16="http://schemas.microsoft.com/office/drawing/2014/main" id="{ECB0FC98-B3CF-A181-9628-1843788CD4E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DAF019D-284C-8B47-8946-3EC1785C1282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50530" name="Rectangle 2">
            <a:extLst>
              <a:ext uri="{FF2B5EF4-FFF2-40B4-BE49-F238E27FC236}">
                <a16:creationId xmlns:a16="http://schemas.microsoft.com/office/drawing/2014/main" id="{E907EBF4-1CA0-0B64-4402-42721F5D477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96975" y="681038"/>
            <a:ext cx="4540250" cy="3405187"/>
          </a:xfrm>
          <a:ln/>
        </p:spPr>
      </p:sp>
      <p:sp>
        <p:nvSpPr>
          <p:cNvPr id="150531" name="Rectangle 3">
            <a:extLst>
              <a:ext uri="{FF2B5EF4-FFF2-40B4-BE49-F238E27FC236}">
                <a16:creationId xmlns:a16="http://schemas.microsoft.com/office/drawing/2014/main" id="{004FD94E-1B30-127B-4911-DC6054619D3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036638" y="4313238"/>
            <a:ext cx="5083175" cy="4408487"/>
          </a:xfrm>
        </p:spPr>
        <p:txBody>
          <a:bodyPr/>
          <a:lstStyle/>
          <a:p>
            <a:r>
              <a:rPr lang="en-US" altLang="en-US" b="1" dirty="0"/>
              <a:t>Let’s analyze it.</a:t>
            </a:r>
          </a:p>
          <a:p>
            <a:endParaRPr lang="en-US" altLang="en-US" b="1" dirty="0"/>
          </a:p>
          <a:p>
            <a:r>
              <a:rPr lang="en-US" altLang="en-US" b="1" dirty="0"/>
              <a:t>How long </a:t>
            </a:r>
            <a:r>
              <a:rPr lang="en-US" altLang="en-US" dirty="0"/>
              <a:t>does an unsuccessful search take?</a:t>
            </a:r>
          </a:p>
          <a:p>
            <a:r>
              <a:rPr lang="en-US" altLang="en-US" dirty="0"/>
              <a:t>Well, we have to </a:t>
            </a:r>
            <a:r>
              <a:rPr lang="en-US" altLang="en-US" b="1" dirty="0"/>
              <a:t>traverse the whole list </a:t>
            </a:r>
            <a:r>
              <a:rPr lang="en-US" altLang="en-US" dirty="0"/>
              <a:t>wherever we hash to.</a:t>
            </a:r>
          </a:p>
          <a:p>
            <a:r>
              <a:rPr lang="en-US" altLang="en-US" dirty="0"/>
              <a:t>How long is the whole list?</a:t>
            </a:r>
          </a:p>
          <a:p>
            <a:r>
              <a:rPr lang="en-US" altLang="en-US" dirty="0"/>
              <a:t>On average, </a:t>
            </a:r>
            <a:r>
              <a:rPr lang="en-US" altLang="en-US" dirty="0">
                <a:sym typeface="Symbol" pitchFamily="2" charset="2"/>
              </a:rPr>
              <a:t>.</a:t>
            </a:r>
          </a:p>
          <a:p>
            <a:endParaRPr lang="en-US" altLang="en-US" dirty="0">
              <a:sym typeface="Symbol" pitchFamily="2" charset="2"/>
            </a:endParaRPr>
          </a:p>
          <a:p>
            <a:r>
              <a:rPr lang="en-US" altLang="en-US" dirty="0">
                <a:sym typeface="Symbol" pitchFamily="2" charset="2"/>
              </a:rPr>
              <a:t>How about successful search?</a:t>
            </a:r>
          </a:p>
          <a:p>
            <a:r>
              <a:rPr lang="en-US" altLang="en-US" dirty="0">
                <a:sym typeface="Symbol" pitchFamily="2" charset="2"/>
              </a:rPr>
              <a:t>On average we traverse only half of the list before we find the one we’re looking for (but we still have to check that one): /2 + 1</a:t>
            </a:r>
          </a:p>
          <a:p>
            <a:endParaRPr lang="en-US" altLang="en-US" dirty="0">
              <a:sym typeface="Symbol" pitchFamily="2" charset="2"/>
            </a:endParaRPr>
          </a:p>
          <a:p>
            <a:r>
              <a:rPr lang="en-US" altLang="en-US" dirty="0">
                <a:sym typeface="Symbol" pitchFamily="2" charset="2"/>
              </a:rPr>
              <a:t>So, what load factor might we want?</a:t>
            </a:r>
          </a:p>
          <a:p>
            <a:r>
              <a:rPr lang="en-US" altLang="en-US" dirty="0">
                <a:sym typeface="Symbol" pitchFamily="2" charset="2"/>
              </a:rPr>
              <a:t>Obviously, </a:t>
            </a:r>
            <a:r>
              <a:rPr lang="en-US" altLang="en-US" b="1" dirty="0">
                <a:sym typeface="Symbol" pitchFamily="2" charset="2"/>
              </a:rPr>
              <a:t>ZERO</a:t>
            </a:r>
            <a:r>
              <a:rPr lang="en-US" altLang="en-US" dirty="0">
                <a:sym typeface="Symbol" pitchFamily="2" charset="2"/>
              </a:rPr>
              <a:t>!</a:t>
            </a:r>
          </a:p>
          <a:p>
            <a:r>
              <a:rPr lang="en-US" altLang="en-US" dirty="0">
                <a:sym typeface="Symbol" pitchFamily="2" charset="2"/>
              </a:rPr>
              <a:t>But we can shoot for between 1/2 and 1.</a:t>
            </a:r>
            <a:endParaRPr lang="en-US" alt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7E1981-FA61-1570-E184-569AD334808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30C65A9-F2F9-E843-DA6D-1826190F44E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E782395-C410-A1B3-B9E4-D9DDD3E859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26DC77-A86D-05ED-BE8B-19397215B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0BDFB8-6904-4D46-9175-04FF48D42E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061E356-88F3-9B41-869A-4B62D5D3E87B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78718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3C505-A3A1-0221-1F7B-36A6537576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BB7155-A695-030A-51A2-0291EC9A67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B17A9E-F250-17E0-495E-E6B70895F5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BFAE23-7C25-899F-B904-BA4A819EAA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EFE2A5-A117-43C3-CC09-66E95AC06A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AA8417-8C22-7D4A-991B-945D4C3065B3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8369613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EDAA5E5-288F-4ED0-730E-91AB7451A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15100" y="609600"/>
            <a:ext cx="1943100" cy="5486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9443288-4E1E-B194-4070-5172A200E6D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5676900" cy="54864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C5A987-F7F1-86A9-0AAF-61056053A2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ADE062-4B9C-88CD-8F9F-7E170A356E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BEB206-613F-18E2-89D7-30FD1C9AA8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33B79BF-5167-A643-BAC6-719D4ABF00A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834000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3182E-DC04-6CAF-10FF-98B5A55E10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74BEC-0205-6E60-CA48-2EA5CFFD88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CD4347-CE4B-5E0C-147B-85CE40DDF5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9BF3DC-26B5-E60B-8B4F-FBBD4BA660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C4F3B2-D684-73E0-13B5-21CD407CD1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1C0AB89-8789-894B-92E2-880E0D1B00BA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21170886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53A94-0EF6-FC6E-2260-03089E0DE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39C12F-AE57-D5D4-7808-DE77641C07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98BB5D-1378-63E7-4EA2-61368B2B2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235C22-D35C-4816-7D77-D6681E4E4E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CD2D5F3-820E-AF3E-99A5-381FD24561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4F12D6C-486D-3A45-AFE9-4CA2E20F9B66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729308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12699-C1D8-DC10-5D8B-8166232DED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7B75FB-2947-587B-0E08-E18BF687E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D51A875-F5C5-03ED-D6BF-99335D0FE6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2E6F3A1-3C7B-55EA-F961-CBDED6AE0E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2B98AC-4A1A-296F-6826-1C53243BAB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9C3C76-8AF0-3268-EEB8-DDADC71496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31D265C-CECD-DE4D-9301-79437E5FE525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5349052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4F3D5-AC5D-9648-BCA6-4EDF8B7790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1B2233-89B9-B4C6-903C-A30D913478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166FE4-4F4A-C66E-088E-3917044F5C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70EDB15-F20A-0257-EBBF-B5B1909F22F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581D34C-BBC9-E616-4479-5E0BE0A330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A443790-6DD5-5994-E4FE-DD9B236F0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89FF45B-BFE8-07FC-DD33-D7BD4F287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696887-1B23-A66D-106E-979FB951BE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7B450E9-280A-9543-BAAF-F5C0331E127C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24364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8C58C3-0A85-07FD-0986-7D3115F072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E480FC7-8D96-316D-52DB-0E79B20AE6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11E57D-6890-DAEE-3500-9E61DB555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238960-F5C3-F5E4-4226-1DB2CC5238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9759871-31AF-7D47-9097-0877770A4B99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810341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5E272DE-0CE8-D8A7-8482-74033AC7B8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687AA76-B338-F734-FC8D-E262718CC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2904B0-9614-1900-3A55-161E0CE27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DD4C3BB-811C-3444-A4FE-B304B84DD032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53114623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0E99FE-517A-8C56-B995-AEE57A7451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68E54D8-1429-8B10-8242-D3C2C712DA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A6E5C-192C-2013-DE3C-39BC76E966F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1DB033-B279-3E27-EBDD-F68C1C67ED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0C9DFE-0025-816D-1F90-08EA60C93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8FB5039-322D-A835-DC03-D42102A363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CB128D00-23CC-F249-A5FE-D6E992B5D5C8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121609479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E2398-4A8C-6967-C7F1-DE9E3F6962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5FBEBC-B92C-2358-004D-1A6774600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00E02A-CFF5-7538-F3C0-FE20F63DA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2FAF8E-CED5-1C33-6E21-D547AE489B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B4DDD37-6E1C-B02A-4CD8-7630398150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EA9E5D-3C65-A6EA-4E34-C97DBF54F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31683D0-5C47-BB44-8007-03C3B8954ECE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36554787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CC7892C5-448C-31DA-6401-2D73C956500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85800" y="609600"/>
            <a:ext cx="77724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B6C6A065-E23E-CC16-FCAE-9AAA243FAEC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BCBB5568-BEC7-9FE8-B9A1-56B9577ECFBB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/>
            </a:lvl1pPr>
          </a:lstStyle>
          <a:p>
            <a:endParaRPr lang="en-US" altLang="en-US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941D497D-A087-8879-83C3-F6C0094B969B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en-US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3133DFCB-5C72-9B71-EAD8-2BD9C564AEB1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5FEAACA8-AA54-E843-9368-6533F76B6506}" type="slidenum">
              <a:rPr lang="en-US" altLang="en-US"/>
              <a:pPr/>
              <a:t>‹#›</a:t>
            </a:fld>
            <a:endParaRPr lang="en-US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rgbClr val="CC00FF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rgbClr val="CC00FF"/>
          </a:solidFill>
          <a:latin typeface="Times New Roman" panose="02020603050405020304" pitchFamily="18" charset="0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rgbClr val="CC00FF"/>
          </a:solidFill>
          <a:latin typeface="Times New Roman" panose="02020603050405020304" pitchFamily="18" charset="0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rgbClr val="CC00FF"/>
          </a:solidFill>
          <a:latin typeface="Times New Roman" panose="02020603050405020304" pitchFamily="18" charset="0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rgbClr val="CC00FF"/>
          </a:solidFill>
          <a:latin typeface="Times New Roman" panose="02020603050405020304" pitchFamily="18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rgbClr val="CC00FF"/>
          </a:solidFill>
          <a:latin typeface="Times New Roman" panose="02020603050405020304" pitchFamily="18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rgbClr val="CC00FF"/>
          </a:solidFill>
          <a:latin typeface="Times New Roman" panose="02020603050405020304" pitchFamily="18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rgbClr val="CC00FF"/>
          </a:solidFill>
          <a:latin typeface="Times New Roman" panose="02020603050405020304" pitchFamily="18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rgbClr val="CC00FF"/>
          </a:solidFill>
          <a:latin typeface="Times New Roman" panose="02020603050405020304" pitchFamily="18" charset="0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e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3.emf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emf"/><Relationship Id="rId5" Type="http://schemas.openxmlformats.org/officeDocument/2006/relationships/oleObject" Target="../embeddings/oleObject5.bin"/><Relationship Id="rId4" Type="http://schemas.openxmlformats.org/officeDocument/2006/relationships/image" Target="../media/image6.emf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rtmediahaiti.com/amh/pigeons.jpg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oleObject" Target="../embeddings/oleObject6.bin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emf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8.bin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F857B75-8D33-8DC8-FE3B-D395F8E03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4CE709-C50D-8E41-B326-2986A9618115}" type="slidenum">
              <a:rPr lang="en-US" altLang="en-US"/>
              <a:pPr/>
              <a:t>1</a:t>
            </a:fld>
            <a:endParaRPr lang="en-US" altLang="en-US"/>
          </a:p>
        </p:txBody>
      </p:sp>
      <p:sp>
        <p:nvSpPr>
          <p:cNvPr id="122882" name="Rectangle 2">
            <a:extLst>
              <a:ext uri="{FF2B5EF4-FFF2-40B4-BE49-F238E27FC236}">
                <a16:creationId xmlns:a16="http://schemas.microsoft.com/office/drawing/2014/main" id="{F67BFAEE-8470-C5C3-4AAE-7BE7E340D7EB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2743200" y="762000"/>
            <a:ext cx="5486400" cy="2895600"/>
          </a:xfrm>
        </p:spPr>
        <p:txBody>
          <a:bodyPr anchor="ctr"/>
          <a:lstStyle/>
          <a:p>
            <a:r>
              <a:rPr lang="en-US" altLang="en-US" sz="4400"/>
              <a:t>CSE 326: Data Structures</a:t>
            </a:r>
            <a:br>
              <a:rPr lang="en-US" altLang="en-US" sz="4400"/>
            </a:br>
            <a:r>
              <a:rPr lang="en-US" altLang="en-US" sz="4400"/>
              <a:t>Part 5</a:t>
            </a:r>
            <a:br>
              <a:rPr lang="en-US" altLang="en-US" sz="4400"/>
            </a:br>
            <a:r>
              <a:rPr lang="en-US" altLang="en-US" sz="4400"/>
              <a:t>Hashing</a:t>
            </a:r>
          </a:p>
        </p:txBody>
      </p:sp>
      <p:sp>
        <p:nvSpPr>
          <p:cNvPr id="122883" name="Rectangle 3">
            <a:extLst>
              <a:ext uri="{FF2B5EF4-FFF2-40B4-BE49-F238E27FC236}">
                <a16:creationId xmlns:a16="http://schemas.microsoft.com/office/drawing/2014/main" id="{DB3E9550-67F1-C820-9DB1-DBB23F7C040E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>
          <a:xfrm>
            <a:off x="3962400" y="4114800"/>
            <a:ext cx="2590800" cy="1905000"/>
          </a:xfrm>
        </p:spPr>
        <p:txBody>
          <a:bodyPr/>
          <a:lstStyle/>
          <a:p>
            <a:endParaRPr lang="en-US" altLang="en-US" sz="3200" dirty="0"/>
          </a:p>
          <a:p>
            <a:r>
              <a:rPr lang="en-US" altLang="en-US" sz="3200" dirty="0"/>
              <a:t>Henry Kautz</a:t>
            </a:r>
          </a:p>
          <a:p>
            <a:r>
              <a:rPr lang="en-US" altLang="en-US" sz="3200" dirty="0"/>
              <a:t>Autumn 2002</a:t>
            </a:r>
          </a:p>
        </p:txBody>
      </p:sp>
      <p:pic>
        <p:nvPicPr>
          <p:cNvPr id="122887" name="Picture 7">
            <a:extLst>
              <a:ext uri="{FF2B5EF4-FFF2-40B4-BE49-F238E27FC236}">
                <a16:creationId xmlns:a16="http://schemas.microsoft.com/office/drawing/2014/main" id="{8278876D-9511-A426-B849-7C5F7CBFA3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154" r="33076"/>
          <a:stretch>
            <a:fillRect/>
          </a:stretch>
        </p:blipFill>
        <p:spPr bwMode="auto">
          <a:xfrm>
            <a:off x="609600" y="1828800"/>
            <a:ext cx="3319463" cy="3314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FEF9EA8F-E3AE-9B60-339D-5EF8024BCE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FEBEC6-8441-8748-884F-D03C77ADE3B2}" type="slidenum">
              <a:rPr lang="en-US" altLang="en-US"/>
              <a:pPr/>
              <a:t>10</a:t>
            </a:fld>
            <a:endParaRPr lang="en-US" altLang="en-US"/>
          </a:p>
        </p:txBody>
      </p:sp>
      <p:sp>
        <p:nvSpPr>
          <p:cNvPr id="136194" name="Rectangle 2">
            <a:extLst>
              <a:ext uri="{FF2B5EF4-FFF2-40B4-BE49-F238E27FC236}">
                <a16:creationId xmlns:a16="http://schemas.microsoft.com/office/drawing/2014/main" id="{746990FF-64EE-6295-B0BC-84C46C09B81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/>
              <a:t>Strings as Keys</a:t>
            </a:r>
          </a:p>
        </p:txBody>
      </p:sp>
      <p:sp>
        <p:nvSpPr>
          <p:cNvPr id="136195" name="Rectangle 3">
            <a:extLst>
              <a:ext uri="{FF2B5EF4-FFF2-40B4-BE49-F238E27FC236}">
                <a16:creationId xmlns:a16="http://schemas.microsoft.com/office/drawing/2014/main" id="{D804D67C-0C9C-1502-2744-7DFD0930ACC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828800"/>
            <a:ext cx="84582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If keys are </a:t>
            </a:r>
            <a:r>
              <a:rPr lang="en-US" altLang="en-US" sz="2800">
                <a:solidFill>
                  <a:srgbClr val="0000FF"/>
                </a:solidFill>
              </a:rPr>
              <a:t>strings</a:t>
            </a:r>
            <a:r>
              <a:rPr lang="en-US" altLang="en-US" sz="2800"/>
              <a:t>, can get an integer by </a:t>
            </a:r>
            <a:r>
              <a:rPr lang="en-US" altLang="en-US" sz="2800">
                <a:solidFill>
                  <a:srgbClr val="0000FF"/>
                </a:solidFill>
              </a:rPr>
              <a:t>adding up ASCII values of characters in </a:t>
            </a:r>
            <a:r>
              <a:rPr lang="en-US" altLang="en-US" sz="2800" i="1">
                <a:solidFill>
                  <a:srgbClr val="0000FF"/>
                </a:solidFill>
              </a:rPr>
              <a:t>key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for (i=0;i&lt;key.length();i++)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latin typeface="Courier New" panose="02070309020205020404" pitchFamily="49" charset="0"/>
              </a:rPr>
              <a:t> 			hashVal += key.charAt(i);</a:t>
            </a:r>
          </a:p>
          <a:p>
            <a:pPr>
              <a:lnSpc>
                <a:spcPct val="90000"/>
              </a:lnSpc>
            </a:pPr>
            <a:endParaRPr lang="en-US" altLang="en-US" sz="2800" b="1"/>
          </a:p>
          <a:p>
            <a:pPr>
              <a:lnSpc>
                <a:spcPct val="90000"/>
              </a:lnSpc>
            </a:pPr>
            <a:r>
              <a:rPr lang="en-US" altLang="en-US" sz="2800" b="1"/>
              <a:t>Problem 1</a:t>
            </a:r>
            <a:r>
              <a:rPr lang="en-US" altLang="en-US" sz="2800"/>
              <a:t>: What if </a:t>
            </a:r>
            <a:r>
              <a:rPr lang="en-US" altLang="en-US" sz="2800" i="1"/>
              <a:t>TableSize</a:t>
            </a:r>
            <a:r>
              <a:rPr lang="en-US" altLang="en-US" sz="2800"/>
              <a:t> is 10,000 and all keys are 8 or less characters long? </a:t>
            </a:r>
          </a:p>
          <a:p>
            <a:pPr lvl="1">
              <a:lnSpc>
                <a:spcPct val="90000"/>
              </a:lnSpc>
            </a:pPr>
            <a:endParaRPr lang="en-US" altLang="en-US" sz="2600"/>
          </a:p>
          <a:p>
            <a:pPr>
              <a:lnSpc>
                <a:spcPct val="90000"/>
              </a:lnSpc>
            </a:pPr>
            <a:r>
              <a:rPr lang="en-US" altLang="en-US" sz="2800" b="1"/>
              <a:t>Problem 2</a:t>
            </a:r>
            <a:r>
              <a:rPr lang="en-US" altLang="en-US" sz="2800"/>
              <a:t>: What if keys often contain the same characters (“abc”, “bca”, etc.)?</a:t>
            </a:r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EA5CFFE-8533-82CE-D03A-C8FED7CDE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D094EB-3647-1744-96D6-B40576A15C6B}" type="slidenum">
              <a:rPr lang="en-US" altLang="en-US"/>
              <a:pPr/>
              <a:t>11</a:t>
            </a:fld>
            <a:endParaRPr lang="en-US" altLang="en-US"/>
          </a:p>
        </p:txBody>
      </p:sp>
      <p:sp>
        <p:nvSpPr>
          <p:cNvPr id="138242" name="Rectangle 2">
            <a:extLst>
              <a:ext uri="{FF2B5EF4-FFF2-40B4-BE49-F238E27FC236}">
                <a16:creationId xmlns:a16="http://schemas.microsoft.com/office/drawing/2014/main" id="{D03B1FC3-6551-F0FF-8B6E-26FEA0B36A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Hashing Strings</a:t>
            </a:r>
          </a:p>
        </p:txBody>
      </p:sp>
      <p:sp>
        <p:nvSpPr>
          <p:cNvPr id="138243" name="Rectangle 3">
            <a:extLst>
              <a:ext uri="{FF2B5EF4-FFF2-40B4-BE49-F238E27FC236}">
                <a16:creationId xmlns:a16="http://schemas.microsoft.com/office/drawing/2014/main" id="{CF69FA18-C907-4CE9-7A9B-B331F85CCF3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0863" y="1568450"/>
            <a:ext cx="8202612" cy="4686300"/>
          </a:xfrm>
        </p:spPr>
        <p:txBody>
          <a:bodyPr/>
          <a:lstStyle/>
          <a:p>
            <a:pPr marL="457200" indent="-457200"/>
            <a:r>
              <a:rPr lang="en-US" altLang="en-US" sz="2800"/>
              <a:t>Basic idea: consider string to be a integer (base 128):</a:t>
            </a:r>
          </a:p>
          <a:p>
            <a:pPr marL="838200" lvl="1" indent="-381000">
              <a:buFontTx/>
              <a:buNone/>
            </a:pPr>
            <a:r>
              <a:rPr lang="en-US" altLang="en-US" sz="2600">
                <a:solidFill>
                  <a:schemeClr val="accent2"/>
                </a:solidFill>
              </a:rPr>
              <a:t>Hash(“abc”) = (‘a’*128</a:t>
            </a:r>
            <a:r>
              <a:rPr lang="en-US" altLang="en-US" sz="2600" baseline="30000">
                <a:solidFill>
                  <a:schemeClr val="accent2"/>
                </a:solidFill>
              </a:rPr>
              <a:t>2</a:t>
            </a:r>
            <a:r>
              <a:rPr lang="en-US" altLang="en-US" sz="2600">
                <a:solidFill>
                  <a:schemeClr val="accent2"/>
                </a:solidFill>
              </a:rPr>
              <a:t> + ‘b’*128</a:t>
            </a:r>
            <a:r>
              <a:rPr lang="en-US" altLang="en-US" sz="2600" baseline="30000">
                <a:solidFill>
                  <a:schemeClr val="accent2"/>
                </a:solidFill>
              </a:rPr>
              <a:t>1</a:t>
            </a:r>
            <a:r>
              <a:rPr lang="en-US" altLang="en-US" sz="2600">
                <a:solidFill>
                  <a:schemeClr val="accent2"/>
                </a:solidFill>
              </a:rPr>
              <a:t> + ‘c’) % TableSize</a:t>
            </a:r>
            <a:endParaRPr lang="en-US" altLang="en-US">
              <a:solidFill>
                <a:schemeClr val="accent2"/>
              </a:solidFill>
            </a:endParaRPr>
          </a:p>
          <a:p>
            <a:pPr marL="457200" indent="-457200"/>
            <a:r>
              <a:rPr lang="en-US" altLang="en-US" sz="2800"/>
              <a:t>Range of hash large, anagrams get different values</a:t>
            </a:r>
          </a:p>
          <a:p>
            <a:pPr marL="457200" indent="-457200"/>
            <a:r>
              <a:rPr lang="en-US" altLang="en-US" sz="2800" b="1"/>
              <a:t>Problem:</a:t>
            </a:r>
            <a:r>
              <a:rPr lang="en-US" altLang="en-US" sz="2800"/>
              <a:t> although a char can hold 128 values (8 bits), only a subset of these values are commonly used (26 letters plus some special characters)</a:t>
            </a:r>
          </a:p>
          <a:p>
            <a:pPr marL="838200" lvl="1" indent="-381000"/>
            <a:r>
              <a:rPr lang="en-US" altLang="en-US"/>
              <a:t>So just use a smaller “base” </a:t>
            </a:r>
          </a:p>
          <a:p>
            <a:pPr marL="838200" lvl="1" indent="-381000"/>
            <a:r>
              <a:rPr lang="en-US" altLang="en-US" sz="2600">
                <a:solidFill>
                  <a:schemeClr val="accent2"/>
                </a:solidFill>
              </a:rPr>
              <a:t>Hash(“abc”) = (‘a’*32</a:t>
            </a:r>
            <a:r>
              <a:rPr lang="en-US" altLang="en-US" sz="2600" baseline="30000">
                <a:solidFill>
                  <a:schemeClr val="accent2"/>
                </a:solidFill>
              </a:rPr>
              <a:t>2</a:t>
            </a:r>
            <a:r>
              <a:rPr lang="en-US" altLang="en-US" sz="2600">
                <a:solidFill>
                  <a:schemeClr val="accent2"/>
                </a:solidFill>
              </a:rPr>
              <a:t> + ‘b’*32</a:t>
            </a:r>
            <a:r>
              <a:rPr lang="en-US" altLang="en-US" sz="2600" baseline="30000">
                <a:solidFill>
                  <a:schemeClr val="accent2"/>
                </a:solidFill>
              </a:rPr>
              <a:t>1</a:t>
            </a:r>
            <a:r>
              <a:rPr lang="en-US" altLang="en-US" sz="2600">
                <a:solidFill>
                  <a:schemeClr val="accent2"/>
                </a:solidFill>
              </a:rPr>
              <a:t> + ‘c’) % TableSize</a:t>
            </a:r>
          </a:p>
        </p:txBody>
      </p:sp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1DEFEC5-31F6-3183-26F0-C20EBB578A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2727B-5758-044F-B315-3A6D7F3C868B}" type="slidenum">
              <a:rPr lang="en-US" altLang="en-US"/>
              <a:pPr/>
              <a:t>12</a:t>
            </a:fld>
            <a:endParaRPr lang="en-US" altLang="en-US"/>
          </a:p>
        </p:txBody>
      </p:sp>
      <p:sp>
        <p:nvSpPr>
          <p:cNvPr id="139266" name="Rectangle 2">
            <a:extLst>
              <a:ext uri="{FF2B5EF4-FFF2-40B4-BE49-F238E27FC236}">
                <a16:creationId xmlns:a16="http://schemas.microsoft.com/office/drawing/2014/main" id="{823AE742-051C-189E-75C3-EE9E36FC907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Making the String Hash</a:t>
            </a:r>
            <a:br>
              <a:rPr lang="en-US" altLang="en-US"/>
            </a:br>
            <a:r>
              <a:rPr lang="en-US" altLang="en-US"/>
              <a:t>Easy to Compute</a:t>
            </a:r>
          </a:p>
        </p:txBody>
      </p:sp>
      <p:sp>
        <p:nvSpPr>
          <p:cNvPr id="139267" name="Rectangle 3">
            <a:extLst>
              <a:ext uri="{FF2B5EF4-FFF2-40B4-BE49-F238E27FC236}">
                <a16:creationId xmlns:a16="http://schemas.microsoft.com/office/drawing/2014/main" id="{2BB26579-3D65-4B16-2C12-3F4AD29ADD2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>
                <a:solidFill>
                  <a:schemeClr val="accent2"/>
                </a:solidFill>
              </a:rPr>
              <a:t>Horner’s Rule</a:t>
            </a:r>
          </a:p>
          <a:p>
            <a:endParaRPr lang="en-US" altLang="en-US">
              <a:solidFill>
                <a:schemeClr val="accent2"/>
              </a:solidFill>
            </a:endParaRPr>
          </a:p>
          <a:p>
            <a:endParaRPr lang="en-US" altLang="en-US">
              <a:solidFill>
                <a:schemeClr val="accent2"/>
              </a:solidFill>
            </a:endParaRPr>
          </a:p>
          <a:p>
            <a:endParaRPr lang="en-US" altLang="en-US">
              <a:solidFill>
                <a:schemeClr val="accent2"/>
              </a:solidFill>
            </a:endParaRPr>
          </a:p>
          <a:p>
            <a:endParaRPr lang="en-US" altLang="en-US">
              <a:solidFill>
                <a:schemeClr val="accent2"/>
              </a:solidFill>
            </a:endParaRPr>
          </a:p>
          <a:p>
            <a:endParaRPr lang="en-US" altLang="en-US">
              <a:solidFill>
                <a:schemeClr val="accent2"/>
              </a:solidFill>
            </a:endParaRPr>
          </a:p>
          <a:p>
            <a:r>
              <a:rPr lang="en-US" altLang="en-US">
                <a:solidFill>
                  <a:schemeClr val="accent2"/>
                </a:solidFill>
              </a:rPr>
              <a:t>Advantages:</a:t>
            </a:r>
          </a:p>
        </p:txBody>
      </p:sp>
      <p:sp>
        <p:nvSpPr>
          <p:cNvPr id="139268" name="Rectangle 4">
            <a:extLst>
              <a:ext uri="{FF2B5EF4-FFF2-40B4-BE49-F238E27FC236}">
                <a16:creationId xmlns:a16="http://schemas.microsoft.com/office/drawing/2014/main" id="{90080DB8-34C3-7C4F-EF61-3641CB8854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11250" y="2667000"/>
            <a:ext cx="6432550" cy="2652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 b="1">
                <a:latin typeface="Courier New" panose="02070309020205020404" pitchFamily="49" charset="0"/>
              </a:rPr>
              <a:t>int hash(String s) {</a:t>
            </a:r>
          </a:p>
          <a:p>
            <a:pPr algn="l" eaLnBrk="0" hangingPunct="0"/>
            <a:r>
              <a:rPr lang="en-US" altLang="en-US" sz="2000" b="1">
                <a:latin typeface="Courier New" panose="02070309020205020404" pitchFamily="49" charset="0"/>
              </a:rPr>
              <a:t>  h = 0;</a:t>
            </a:r>
          </a:p>
          <a:p>
            <a:pPr algn="l" eaLnBrk="0" hangingPunct="0"/>
            <a:r>
              <a:rPr lang="en-US" altLang="en-US" sz="2000" b="1">
                <a:latin typeface="Courier New" panose="02070309020205020404" pitchFamily="49" charset="0"/>
              </a:rPr>
              <a:t>  for (i = s.length() - 1; i &gt;= 0; i--) {</a:t>
            </a:r>
          </a:p>
          <a:p>
            <a:pPr algn="l" eaLnBrk="0" hangingPunct="0"/>
            <a:r>
              <a:rPr lang="en-US" altLang="en-US" sz="2000" b="1">
                <a:latin typeface="Courier New" panose="02070309020205020404" pitchFamily="49" charset="0"/>
              </a:rPr>
              <a:t>    h = (s.keyAt(i) + h&lt;&lt;5) % tableSize;</a:t>
            </a:r>
          </a:p>
          <a:p>
            <a:pPr algn="l" eaLnBrk="0" hangingPunct="0"/>
            <a:r>
              <a:rPr lang="en-US" altLang="en-US" sz="2000" b="1">
                <a:latin typeface="Courier New" panose="02070309020205020404" pitchFamily="49" charset="0"/>
              </a:rPr>
              <a:t>  }</a:t>
            </a:r>
          </a:p>
          <a:p>
            <a:pPr algn="l" eaLnBrk="0" hangingPunct="0"/>
            <a:r>
              <a:rPr lang="en-US" altLang="en-US" sz="2000" b="1">
                <a:latin typeface="Courier New" panose="02070309020205020404" pitchFamily="49" charset="0"/>
              </a:rPr>
              <a:t>  return h; </a:t>
            </a:r>
          </a:p>
          <a:p>
            <a:pPr algn="l" eaLnBrk="0" hangingPunct="0"/>
            <a:r>
              <a:rPr lang="en-US" altLang="en-US" sz="2000" b="1">
                <a:latin typeface="Courier New" panose="02070309020205020404" pitchFamily="49" charset="0"/>
              </a:rPr>
              <a:t>}</a:t>
            </a:r>
          </a:p>
          <a:p>
            <a:pPr algn="l" eaLnBrk="0" hangingPunct="0">
              <a:buFontTx/>
              <a:buChar char="•"/>
            </a:pPr>
            <a:endParaRPr lang="en-US" altLang="en-US" sz="2800"/>
          </a:p>
        </p:txBody>
      </p:sp>
      <p:sp>
        <p:nvSpPr>
          <p:cNvPr id="139269" name="AutoShape 5">
            <a:extLst>
              <a:ext uri="{FF2B5EF4-FFF2-40B4-BE49-F238E27FC236}">
                <a16:creationId xmlns:a16="http://schemas.microsoft.com/office/drawing/2014/main" id="{361241DD-C73B-5A25-1C24-83843966059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4419600"/>
            <a:ext cx="2057400" cy="1219200"/>
          </a:xfrm>
          <a:prstGeom prst="wedgeRectCallout">
            <a:avLst>
              <a:gd name="adj1" fmla="val -53394"/>
              <a:gd name="adj2" fmla="val -88931"/>
            </a:avLst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en-US" i="1">
                <a:solidFill>
                  <a:srgbClr val="FF0000"/>
                </a:solidFill>
              </a:rPr>
              <a:t>What is happening here???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7C9AE56-B2C6-C7A6-97F7-E85517740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F2323C-E1E1-8940-BD98-1302862373FC}" type="slidenum">
              <a:rPr lang="en-US" altLang="en-US"/>
              <a:pPr/>
              <a:t>13</a:t>
            </a:fld>
            <a:endParaRPr lang="en-US" altLang="en-US"/>
          </a:p>
        </p:txBody>
      </p:sp>
      <p:sp>
        <p:nvSpPr>
          <p:cNvPr id="141314" name="Rectangle 2">
            <a:extLst>
              <a:ext uri="{FF2B5EF4-FFF2-40B4-BE49-F238E27FC236}">
                <a16:creationId xmlns:a16="http://schemas.microsoft.com/office/drawing/2014/main" id="{004F9011-1281-2024-FDF7-B8B00C397A1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How Can You Hash…</a:t>
            </a:r>
          </a:p>
        </p:txBody>
      </p:sp>
      <p:sp>
        <p:nvSpPr>
          <p:cNvPr id="141315" name="Rectangle 3">
            <a:extLst>
              <a:ext uri="{FF2B5EF4-FFF2-40B4-BE49-F238E27FC236}">
                <a16:creationId xmlns:a16="http://schemas.microsoft.com/office/drawing/2014/main" id="{7C68512D-3625-F623-6472-A4548E9027A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5181600"/>
          </a:xfrm>
        </p:spPr>
        <p:txBody>
          <a:bodyPr/>
          <a:lstStyle/>
          <a:p>
            <a:r>
              <a:rPr lang="en-US" altLang="en-US"/>
              <a:t>A set of values – (name, birthdate) ?</a:t>
            </a:r>
          </a:p>
          <a:p>
            <a:endParaRPr lang="en-US" altLang="en-US"/>
          </a:p>
          <a:p>
            <a:r>
              <a:rPr lang="en-US" altLang="en-US"/>
              <a:t>An arbitrary pointer in C?</a:t>
            </a:r>
          </a:p>
          <a:p>
            <a:endParaRPr lang="en-US" altLang="en-US"/>
          </a:p>
          <a:p>
            <a:r>
              <a:rPr lang="en-US" altLang="en-US"/>
              <a:t>An arbitrary reference to an object in Java?</a:t>
            </a:r>
          </a:p>
          <a:p>
            <a:endParaRPr lang="en-US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F6B63E2-D7F1-070C-0089-142AC0BCC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3ABADD3-4838-E140-9E92-8785F2EF3D52}" type="slidenum">
              <a:rPr lang="en-US" altLang="en-US"/>
              <a:pPr/>
              <a:t>14</a:t>
            </a:fld>
            <a:endParaRPr lang="en-US" altLang="en-US"/>
          </a:p>
        </p:txBody>
      </p:sp>
      <p:sp>
        <p:nvSpPr>
          <p:cNvPr id="211970" name="Rectangle 2">
            <a:extLst>
              <a:ext uri="{FF2B5EF4-FFF2-40B4-BE49-F238E27FC236}">
                <a16:creationId xmlns:a16="http://schemas.microsoft.com/office/drawing/2014/main" id="{E1E19613-64A5-D6D0-DC1B-52B45898809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How Can You Hash…</a:t>
            </a:r>
          </a:p>
        </p:txBody>
      </p:sp>
      <p:sp>
        <p:nvSpPr>
          <p:cNvPr id="211971" name="Rectangle 3">
            <a:extLst>
              <a:ext uri="{FF2B5EF4-FFF2-40B4-BE49-F238E27FC236}">
                <a16:creationId xmlns:a16="http://schemas.microsoft.com/office/drawing/2014/main" id="{D04AB98F-D6DF-9056-C6AC-8EAEFF6A322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8229600" cy="5181600"/>
          </a:xfrm>
        </p:spPr>
        <p:txBody>
          <a:bodyPr/>
          <a:lstStyle/>
          <a:p>
            <a:r>
              <a:rPr lang="en-US" altLang="en-US"/>
              <a:t>A set of values – (name, birthdate) ?</a:t>
            </a:r>
          </a:p>
          <a:p>
            <a:pPr>
              <a:buFontTx/>
              <a:buNone/>
            </a:pPr>
            <a:r>
              <a:rPr lang="en-US" altLang="en-US"/>
              <a:t> 		</a:t>
            </a:r>
            <a:r>
              <a:rPr lang="en-US" altLang="en-US">
                <a:solidFill>
                  <a:schemeClr val="accent2"/>
                </a:solidFill>
              </a:rPr>
              <a:t>(Hash(name) ^ Hash(birthdate))% tablesize</a:t>
            </a:r>
          </a:p>
          <a:p>
            <a:endParaRPr lang="en-US" altLang="en-US"/>
          </a:p>
          <a:p>
            <a:r>
              <a:rPr lang="en-US" altLang="en-US"/>
              <a:t>An arbitrary pointer in C?</a:t>
            </a:r>
          </a:p>
          <a:p>
            <a:pPr>
              <a:buFontTx/>
              <a:buNone/>
            </a:pPr>
            <a:r>
              <a:rPr lang="en-US" altLang="en-US"/>
              <a:t> 		</a:t>
            </a:r>
            <a:r>
              <a:rPr lang="en-US" altLang="en-US">
                <a:solidFill>
                  <a:schemeClr val="accent2"/>
                </a:solidFill>
              </a:rPr>
              <a:t>((int)p) % tablesize</a:t>
            </a:r>
          </a:p>
          <a:p>
            <a:r>
              <a:rPr lang="en-US" altLang="en-US"/>
              <a:t>An arbitrary reference to an object in Java?</a:t>
            </a:r>
          </a:p>
          <a:p>
            <a:pPr>
              <a:buFontTx/>
              <a:buNone/>
            </a:pPr>
            <a:r>
              <a:rPr lang="en-US" altLang="en-US"/>
              <a:t> 		</a:t>
            </a:r>
            <a:r>
              <a:rPr lang="en-US" altLang="en-US">
                <a:solidFill>
                  <a:schemeClr val="accent2"/>
                </a:solidFill>
              </a:rPr>
              <a:t>Hash(obj.toString())</a:t>
            </a:r>
          </a:p>
          <a:p>
            <a:pPr>
              <a:buFontTx/>
              <a:buNone/>
            </a:pPr>
            <a:r>
              <a:rPr lang="en-US" altLang="en-US">
                <a:solidFill>
                  <a:schemeClr val="accent2"/>
                </a:solidFill>
              </a:rPr>
              <a:t> 		or just obj.hashCode() % tablesize</a:t>
            </a:r>
          </a:p>
        </p:txBody>
      </p:sp>
      <p:sp>
        <p:nvSpPr>
          <p:cNvPr id="211972" name="AutoShape 4">
            <a:extLst>
              <a:ext uri="{FF2B5EF4-FFF2-40B4-BE49-F238E27FC236}">
                <a16:creationId xmlns:a16="http://schemas.microsoft.com/office/drawing/2014/main" id="{CF512454-4EA4-67F5-7675-325C1ED5DC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5000" y="3200400"/>
            <a:ext cx="1143000" cy="762000"/>
          </a:xfrm>
          <a:prstGeom prst="wedgeRoundRectCallout">
            <a:avLst>
              <a:gd name="adj1" fmla="val -208611"/>
              <a:gd name="adj2" fmla="val -113125"/>
              <a:gd name="adj3" fmla="val 16667"/>
            </a:avLst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r>
              <a:rPr lang="en-US" altLang="en-US" sz="2000">
                <a:solidFill>
                  <a:srgbClr val="FF0000"/>
                </a:solidFill>
              </a:rPr>
              <a:t>What’s this?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57516D4-C031-C3F7-4EF4-7A048F1E0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925BA2-C7B9-7B45-9BDC-A0B2A0DFB508}" type="slidenum">
              <a:rPr lang="en-US" altLang="en-US"/>
              <a:pPr/>
              <a:t>15</a:t>
            </a:fld>
            <a:endParaRPr lang="en-US" altLang="en-US"/>
          </a:p>
        </p:txBody>
      </p:sp>
      <p:sp>
        <p:nvSpPr>
          <p:cNvPr id="219138" name="Rectangle 2">
            <a:extLst>
              <a:ext uri="{FF2B5EF4-FFF2-40B4-BE49-F238E27FC236}">
                <a16:creationId xmlns:a16="http://schemas.microsoft.com/office/drawing/2014/main" id="{18177F0E-E501-6648-00B2-3ECDB69F8968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Optimal Hash Function</a:t>
            </a:r>
          </a:p>
        </p:txBody>
      </p:sp>
      <p:sp>
        <p:nvSpPr>
          <p:cNvPr id="219139" name="Rectangle 3">
            <a:extLst>
              <a:ext uri="{FF2B5EF4-FFF2-40B4-BE49-F238E27FC236}">
                <a16:creationId xmlns:a16="http://schemas.microsoft.com/office/drawing/2014/main" id="{0A95F25E-56EC-7E09-97AA-5252D91899A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The best hash function would distribute keys as evenly as possible in the hash table</a:t>
            </a:r>
          </a:p>
          <a:p>
            <a:pPr>
              <a:lnSpc>
                <a:spcPct val="90000"/>
              </a:lnSpc>
            </a:pPr>
            <a:r>
              <a:rPr lang="en-US" altLang="en-US">
                <a:solidFill>
                  <a:schemeClr val="accent2"/>
                </a:solidFill>
              </a:rPr>
              <a:t>“Simple uniform hashing”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Maps each key to a (fixed) random number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Idealized gold standard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Simple to analyze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Can be closely approximated by best hash functions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29A6C0D-C369-68F5-73A2-3FE6D3B71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20E8A9-96C4-F94D-BA0A-5CA7A159E494}" type="slidenum">
              <a:rPr lang="en-US" altLang="en-US"/>
              <a:pPr/>
              <a:t>16</a:t>
            </a:fld>
            <a:endParaRPr lang="en-US" altLang="en-US"/>
          </a:p>
        </p:txBody>
      </p:sp>
      <p:sp>
        <p:nvSpPr>
          <p:cNvPr id="143362" name="Rectangle 2">
            <a:extLst>
              <a:ext uri="{FF2B5EF4-FFF2-40B4-BE49-F238E27FC236}">
                <a16:creationId xmlns:a16="http://schemas.microsoft.com/office/drawing/2014/main" id="{82675CE1-3D3C-6BEA-16E1-52740AB548E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Collisions and their Resolution</a:t>
            </a:r>
          </a:p>
        </p:txBody>
      </p:sp>
      <p:sp>
        <p:nvSpPr>
          <p:cNvPr id="143363" name="Rectangle 3">
            <a:extLst>
              <a:ext uri="{FF2B5EF4-FFF2-40B4-BE49-F238E27FC236}">
                <a16:creationId xmlns:a16="http://schemas.microsoft.com/office/drawing/2014/main" id="{8BE41A96-EC62-E350-8880-EEBC337B14C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A </a:t>
            </a:r>
            <a:r>
              <a:rPr lang="en-US" altLang="en-US" sz="2400">
                <a:solidFill>
                  <a:srgbClr val="0000FF"/>
                </a:solidFill>
              </a:rPr>
              <a:t>collision</a:t>
            </a:r>
            <a:r>
              <a:rPr lang="en-US" altLang="en-US" sz="2400"/>
              <a:t> occurs when two different keys hash to the same value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E.g. For </a:t>
            </a:r>
            <a:r>
              <a:rPr lang="en-US" altLang="en-US" sz="2000" i="1"/>
              <a:t>TableSize</a:t>
            </a:r>
            <a:r>
              <a:rPr lang="en-US" altLang="en-US" sz="2000"/>
              <a:t> = 17, the keys 18 and 35 hash to the same value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18 mod 17 = 1 and 35 mod 17 = 1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Cannot store both data records in the same slot in array!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Two different methods for collision resolution: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>
                <a:solidFill>
                  <a:srgbClr val="0000FF"/>
                </a:solidFill>
              </a:rPr>
              <a:t>Separate Chaining</a:t>
            </a:r>
            <a:r>
              <a:rPr lang="en-US" altLang="en-US" sz="2200" b="1"/>
              <a:t>:</a:t>
            </a:r>
            <a:r>
              <a:rPr lang="en-US" altLang="en-US" sz="2200"/>
              <a:t> Use a dictionary data structure (such as a linked list) to store multiple items that hash to the same slot</a:t>
            </a:r>
          </a:p>
          <a:p>
            <a:pPr lvl="1">
              <a:lnSpc>
                <a:spcPct val="90000"/>
              </a:lnSpc>
            </a:pPr>
            <a:r>
              <a:rPr lang="en-US" altLang="en-US" sz="2200" b="1">
                <a:solidFill>
                  <a:srgbClr val="0000FF"/>
                </a:solidFill>
              </a:rPr>
              <a:t>Closed Hashing (or </a:t>
            </a:r>
            <a:r>
              <a:rPr lang="en-US" altLang="en-US" sz="2200" b="1" i="1">
                <a:solidFill>
                  <a:srgbClr val="0000FF"/>
                </a:solidFill>
              </a:rPr>
              <a:t>probing</a:t>
            </a:r>
            <a:r>
              <a:rPr lang="en-US" altLang="en-US" sz="2200" b="1">
                <a:solidFill>
                  <a:srgbClr val="0000FF"/>
                </a:solidFill>
              </a:rPr>
              <a:t>):</a:t>
            </a:r>
            <a:r>
              <a:rPr lang="en-US" altLang="en-US" sz="2200"/>
              <a:t> search for empty slots using a second function and store item in first empty slot that is found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907974C-CE73-F22E-97E6-C45219B33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1557C0-8187-BD4F-90E7-DD3831DDE512}" type="slidenum">
              <a:rPr lang="en-US" altLang="en-US"/>
              <a:pPr/>
              <a:t>17</a:t>
            </a:fld>
            <a:endParaRPr lang="en-US" altLang="en-US"/>
          </a:p>
        </p:txBody>
      </p:sp>
      <p:sp>
        <p:nvSpPr>
          <p:cNvPr id="144386" name="Rectangle 2">
            <a:extLst>
              <a:ext uri="{FF2B5EF4-FFF2-40B4-BE49-F238E27FC236}">
                <a16:creationId xmlns:a16="http://schemas.microsoft.com/office/drawing/2014/main" id="{85C84092-2CF0-3790-8C42-961F38C8B3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 Rose by Any Other Name…</a:t>
            </a:r>
          </a:p>
        </p:txBody>
      </p:sp>
      <p:sp>
        <p:nvSpPr>
          <p:cNvPr id="144387" name="Rectangle 3">
            <a:extLst>
              <a:ext uri="{FF2B5EF4-FFF2-40B4-BE49-F238E27FC236}">
                <a16:creationId xmlns:a16="http://schemas.microsoft.com/office/drawing/2014/main" id="{A2AD6A47-22AA-4E5D-2710-3A7AD2BAFCB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295400" y="2438400"/>
            <a:ext cx="6629400" cy="2667000"/>
          </a:xfrm>
        </p:spPr>
        <p:txBody>
          <a:bodyPr/>
          <a:lstStyle/>
          <a:p>
            <a:r>
              <a:rPr lang="en-US" altLang="en-US" sz="2800"/>
              <a:t>Separate chaining = Open hashing</a:t>
            </a:r>
          </a:p>
          <a:p>
            <a:endParaRPr lang="en-US" altLang="en-US" sz="2800"/>
          </a:p>
          <a:p>
            <a:r>
              <a:rPr lang="en-US" altLang="en-US" sz="2800"/>
              <a:t>Closed hashing = Open addressing</a:t>
            </a:r>
          </a:p>
          <a:p>
            <a:endParaRPr lang="en-US" altLang="en-US" sz="2800"/>
          </a:p>
          <a:p>
            <a:pPr>
              <a:buFontTx/>
              <a:buNone/>
            </a:pPr>
            <a:r>
              <a:rPr lang="en-US" altLang="en-US" sz="2800"/>
              <a:t>		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243842F-C4E3-9688-46C3-B74598D1D8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43AD59-313C-8D4B-889C-FB453724C324}" type="slidenum">
              <a:rPr lang="en-US" altLang="en-US"/>
              <a:pPr/>
              <a:t>18</a:t>
            </a:fld>
            <a:endParaRPr lang="en-US" altLang="en-US"/>
          </a:p>
        </p:txBody>
      </p:sp>
      <p:sp>
        <p:nvSpPr>
          <p:cNvPr id="145410" name="Rectangle 2">
            <a:extLst>
              <a:ext uri="{FF2B5EF4-FFF2-40B4-BE49-F238E27FC236}">
                <a16:creationId xmlns:a16="http://schemas.microsoft.com/office/drawing/2014/main" id="{9C70CE04-0C98-EC6F-5FC3-4A48CE2461D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2105025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145411" name="Rectangle 3">
            <a:extLst>
              <a:ext uri="{FF2B5EF4-FFF2-40B4-BE49-F238E27FC236}">
                <a16:creationId xmlns:a16="http://schemas.microsoft.com/office/drawing/2014/main" id="{43DB7A0E-B756-1B95-957C-FDFDE34E1C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2676525"/>
            <a:ext cx="571500" cy="5683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145412" name="Rectangle 4">
            <a:extLst>
              <a:ext uri="{FF2B5EF4-FFF2-40B4-BE49-F238E27FC236}">
                <a16:creationId xmlns:a16="http://schemas.microsoft.com/office/drawing/2014/main" id="{C120FC0C-E007-1DC7-F9FB-0EB1B2B78BA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3244850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145413" name="Rectangle 5">
            <a:extLst>
              <a:ext uri="{FF2B5EF4-FFF2-40B4-BE49-F238E27FC236}">
                <a16:creationId xmlns:a16="http://schemas.microsoft.com/office/drawing/2014/main" id="{F5F0240B-6578-163E-E127-F9BF217047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4379913"/>
            <a:ext cx="571500" cy="56991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145414" name="Rectangle 6">
            <a:extLst>
              <a:ext uri="{FF2B5EF4-FFF2-40B4-BE49-F238E27FC236}">
                <a16:creationId xmlns:a16="http://schemas.microsoft.com/office/drawing/2014/main" id="{9880BD55-056E-27C6-8E9A-C1AA3A58937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4949825"/>
            <a:ext cx="5715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145415" name="Rectangle 7">
            <a:extLst>
              <a:ext uri="{FF2B5EF4-FFF2-40B4-BE49-F238E27FC236}">
                <a16:creationId xmlns:a16="http://schemas.microsoft.com/office/drawing/2014/main" id="{2F300455-FE20-DFC5-41AD-338D1A0B11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5519738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145416" name="Rectangle 8">
            <a:extLst>
              <a:ext uri="{FF2B5EF4-FFF2-40B4-BE49-F238E27FC236}">
                <a16:creationId xmlns:a16="http://schemas.microsoft.com/office/drawing/2014/main" id="{2EA7E960-47D8-D7EC-6B26-3C0FD75E3D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127625" y="3808413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600"/>
          </a:p>
        </p:txBody>
      </p:sp>
      <p:sp>
        <p:nvSpPr>
          <p:cNvPr id="145417" name="Text Box 9">
            <a:extLst>
              <a:ext uri="{FF2B5EF4-FFF2-40B4-BE49-F238E27FC236}">
                <a16:creationId xmlns:a16="http://schemas.microsoft.com/office/drawing/2014/main" id="{03BBEBBB-6CBE-6209-DC9D-4AAB671CDEB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3752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45418" name="Text Box 10">
            <a:extLst>
              <a:ext uri="{FF2B5EF4-FFF2-40B4-BE49-F238E27FC236}">
                <a16:creationId xmlns:a16="http://schemas.microsoft.com/office/drawing/2014/main" id="{024E0E91-35C2-F713-BB0C-FCA7FBB2BD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31908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45419" name="Text Box 11">
            <a:extLst>
              <a:ext uri="{FF2B5EF4-FFF2-40B4-BE49-F238E27FC236}">
                <a16:creationId xmlns:a16="http://schemas.microsoft.com/office/drawing/2014/main" id="{415CCA6D-2ACA-32E5-F79B-BEECB4C575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624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45420" name="Text Box 12">
            <a:extLst>
              <a:ext uri="{FF2B5EF4-FFF2-40B4-BE49-F238E27FC236}">
                <a16:creationId xmlns:a16="http://schemas.microsoft.com/office/drawing/2014/main" id="{0179430A-6858-F555-5D97-B9B25C546B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7275" y="2057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45421" name="Text Box 13">
            <a:extLst>
              <a:ext uri="{FF2B5EF4-FFF2-40B4-BE49-F238E27FC236}">
                <a16:creationId xmlns:a16="http://schemas.microsoft.com/office/drawing/2014/main" id="{AEF63C9A-DD1A-B015-C613-7D46E3BF7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54530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45422" name="Text Box 14">
            <a:extLst>
              <a:ext uri="{FF2B5EF4-FFF2-40B4-BE49-F238E27FC236}">
                <a16:creationId xmlns:a16="http://schemas.microsoft.com/office/drawing/2014/main" id="{BD2EFB4E-E90B-F4E7-2C0A-819F3DAB11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48863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45423" name="Text Box 15">
            <a:extLst>
              <a:ext uri="{FF2B5EF4-FFF2-40B4-BE49-F238E27FC236}">
                <a16:creationId xmlns:a16="http://schemas.microsoft.com/office/drawing/2014/main" id="{7C13B2CB-077A-4594-6D67-8835C3F4080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60925" y="4319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45424" name="Line 16">
            <a:extLst>
              <a:ext uri="{FF2B5EF4-FFF2-40B4-BE49-F238E27FC236}">
                <a16:creationId xmlns:a16="http://schemas.microsoft.com/office/drawing/2014/main" id="{D9D30A0F-6E3C-9D1D-AD1F-E0123F3CB941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7625" y="2103438"/>
            <a:ext cx="571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5" name="Line 17">
            <a:extLst>
              <a:ext uri="{FF2B5EF4-FFF2-40B4-BE49-F238E27FC236}">
                <a16:creationId xmlns:a16="http://schemas.microsoft.com/office/drawing/2014/main" id="{50FF59B5-4220-7F02-9B8A-0312B03E095D}"/>
              </a:ext>
            </a:extLst>
          </p:cNvPr>
          <p:cNvSpPr>
            <a:spLocks noChangeAspect="1" noChangeShapeType="1"/>
          </p:cNvSpPr>
          <p:nvPr/>
        </p:nvSpPr>
        <p:spPr bwMode="auto">
          <a:xfrm>
            <a:off x="5127625" y="3236913"/>
            <a:ext cx="576263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6" name="Line 18">
            <a:extLst>
              <a:ext uri="{FF2B5EF4-FFF2-40B4-BE49-F238E27FC236}">
                <a16:creationId xmlns:a16="http://schemas.microsoft.com/office/drawing/2014/main" id="{7DBA77B9-D4AB-F9B8-E387-A65A05E1B2AB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7625" y="4376738"/>
            <a:ext cx="571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7" name="Line 19">
            <a:extLst>
              <a:ext uri="{FF2B5EF4-FFF2-40B4-BE49-F238E27FC236}">
                <a16:creationId xmlns:a16="http://schemas.microsoft.com/office/drawing/2014/main" id="{F8A8A945-9DA4-98B2-9951-AE5D32041D80}"/>
              </a:ext>
            </a:extLst>
          </p:cNvPr>
          <p:cNvSpPr>
            <a:spLocks noChangeShapeType="1"/>
          </p:cNvSpPr>
          <p:nvPr/>
        </p:nvSpPr>
        <p:spPr bwMode="auto">
          <a:xfrm>
            <a:off x="5127625" y="5519738"/>
            <a:ext cx="571500" cy="576262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28" name="Rectangle 20">
            <a:extLst>
              <a:ext uri="{FF2B5EF4-FFF2-40B4-BE49-F238E27FC236}">
                <a16:creationId xmlns:a16="http://schemas.microsoft.com/office/drawing/2014/main" id="{59977DF3-1C15-2AB9-C6CB-62112555EF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26749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a</a:t>
            </a:r>
          </a:p>
        </p:txBody>
      </p:sp>
      <p:sp>
        <p:nvSpPr>
          <p:cNvPr id="145429" name="Rectangle 21">
            <a:extLst>
              <a:ext uri="{FF2B5EF4-FFF2-40B4-BE49-F238E27FC236}">
                <a16:creationId xmlns:a16="http://schemas.microsoft.com/office/drawing/2014/main" id="{E56C8A1F-DC3D-B055-41EE-E32B9324FD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26749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30" name="Rectangle 22">
            <a:extLst>
              <a:ext uri="{FF2B5EF4-FFF2-40B4-BE49-F238E27FC236}">
                <a16:creationId xmlns:a16="http://schemas.microsoft.com/office/drawing/2014/main" id="{0402C6DB-43F1-D3DD-41F7-B9B8BCB736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2674938"/>
            <a:ext cx="571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31" name="Rectangle 23">
            <a:extLst>
              <a:ext uri="{FF2B5EF4-FFF2-40B4-BE49-F238E27FC236}">
                <a16:creationId xmlns:a16="http://schemas.microsoft.com/office/drawing/2014/main" id="{872AAB43-6447-7A48-6B6F-E07BA8742B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2674938"/>
            <a:ext cx="574675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d</a:t>
            </a:r>
          </a:p>
        </p:txBody>
      </p:sp>
      <p:sp>
        <p:nvSpPr>
          <p:cNvPr id="145432" name="Rectangle 24">
            <a:extLst>
              <a:ext uri="{FF2B5EF4-FFF2-40B4-BE49-F238E27FC236}">
                <a16:creationId xmlns:a16="http://schemas.microsoft.com/office/drawing/2014/main" id="{D5EE8E06-D8CA-200D-BDB8-69BB3BBC9E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8" y="2674938"/>
            <a:ext cx="571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433" name="AutoShape 25">
            <a:extLst>
              <a:ext uri="{FF2B5EF4-FFF2-40B4-BE49-F238E27FC236}">
                <a16:creationId xmlns:a16="http://schemas.microsoft.com/office/drawing/2014/main" id="{BB78B416-8DB4-4BFA-EFC5-E55FD74177E6}"/>
              </a:ext>
            </a:extLst>
          </p:cNvPr>
          <p:cNvCxnSpPr>
            <a:cxnSpLocks noChangeShapeType="1"/>
            <a:stCxn id="145430" idx="3"/>
            <a:endCxn id="145431" idx="1"/>
          </p:cNvCxnSpPr>
          <p:nvPr/>
        </p:nvCxnSpPr>
        <p:spPr bwMode="auto">
          <a:xfrm>
            <a:off x="6953250" y="2962275"/>
            <a:ext cx="506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34" name="Rectangle 26">
            <a:extLst>
              <a:ext uri="{FF2B5EF4-FFF2-40B4-BE49-F238E27FC236}">
                <a16:creationId xmlns:a16="http://schemas.microsoft.com/office/drawing/2014/main" id="{3038BE65-0010-FF59-E4BF-5E8D5E74ADB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400" y="26749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35" name="Line 27">
            <a:extLst>
              <a:ext uri="{FF2B5EF4-FFF2-40B4-BE49-F238E27FC236}">
                <a16:creationId xmlns:a16="http://schemas.microsoft.com/office/drawing/2014/main" id="{E594F5AC-A253-7786-C61E-E3AE507A6B89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6400" y="2674938"/>
            <a:ext cx="571500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36" name="Rectangle 28">
            <a:extLst>
              <a:ext uri="{FF2B5EF4-FFF2-40B4-BE49-F238E27FC236}">
                <a16:creationId xmlns:a16="http://schemas.microsoft.com/office/drawing/2014/main" id="{28B06CCB-7137-D68A-A365-BF4629AEE6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2674938"/>
            <a:ext cx="571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437" name="AutoShape 29">
            <a:extLst>
              <a:ext uri="{FF2B5EF4-FFF2-40B4-BE49-F238E27FC236}">
                <a16:creationId xmlns:a16="http://schemas.microsoft.com/office/drawing/2014/main" id="{1A8FEC74-C333-CCBA-FD78-12C2D24E4038}"/>
              </a:ext>
            </a:extLst>
          </p:cNvPr>
          <p:cNvCxnSpPr>
            <a:cxnSpLocks noChangeShapeType="1"/>
            <a:endCxn id="145428" idx="1"/>
          </p:cNvCxnSpPr>
          <p:nvPr/>
        </p:nvCxnSpPr>
        <p:spPr bwMode="auto">
          <a:xfrm>
            <a:off x="5410200" y="2960688"/>
            <a:ext cx="685800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38" name="Rectangle 30">
            <a:extLst>
              <a:ext uri="{FF2B5EF4-FFF2-40B4-BE49-F238E27FC236}">
                <a16:creationId xmlns:a16="http://schemas.microsoft.com/office/drawing/2014/main" id="{34B68584-C437-CEDE-D65E-A490E9DD04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38052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e</a:t>
            </a:r>
          </a:p>
        </p:txBody>
      </p:sp>
      <p:sp>
        <p:nvSpPr>
          <p:cNvPr id="145439" name="Rectangle 31">
            <a:extLst>
              <a:ext uri="{FF2B5EF4-FFF2-40B4-BE49-F238E27FC236}">
                <a16:creationId xmlns:a16="http://schemas.microsoft.com/office/drawing/2014/main" id="{0C0DD817-5388-653F-890C-26FAB72F50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38052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0" name="Rectangle 32">
            <a:extLst>
              <a:ext uri="{FF2B5EF4-FFF2-40B4-BE49-F238E27FC236}">
                <a16:creationId xmlns:a16="http://schemas.microsoft.com/office/drawing/2014/main" id="{4BD306F4-7628-9347-AB64-364AB1C5DF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3805238"/>
            <a:ext cx="571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1" name="Rectangle 33">
            <a:extLst>
              <a:ext uri="{FF2B5EF4-FFF2-40B4-BE49-F238E27FC236}">
                <a16:creationId xmlns:a16="http://schemas.microsoft.com/office/drawing/2014/main" id="{3C190A0B-DF3E-E6E9-2262-7057662CC0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59663" y="3805238"/>
            <a:ext cx="574675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b</a:t>
            </a:r>
          </a:p>
        </p:txBody>
      </p:sp>
      <p:sp>
        <p:nvSpPr>
          <p:cNvPr id="145442" name="Rectangle 34">
            <a:extLst>
              <a:ext uri="{FF2B5EF4-FFF2-40B4-BE49-F238E27FC236}">
                <a16:creationId xmlns:a16="http://schemas.microsoft.com/office/drawing/2014/main" id="{A5BDC652-FA28-94E9-B730-FFE2C53FA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48588" y="3805238"/>
            <a:ext cx="571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443" name="AutoShape 35">
            <a:extLst>
              <a:ext uri="{FF2B5EF4-FFF2-40B4-BE49-F238E27FC236}">
                <a16:creationId xmlns:a16="http://schemas.microsoft.com/office/drawing/2014/main" id="{8270536F-09D6-5931-A1A7-EFB5B98A2CE2}"/>
              </a:ext>
            </a:extLst>
          </p:cNvPr>
          <p:cNvCxnSpPr>
            <a:cxnSpLocks noChangeShapeType="1"/>
            <a:stCxn id="145440" idx="3"/>
            <a:endCxn id="145441" idx="1"/>
          </p:cNvCxnSpPr>
          <p:nvPr/>
        </p:nvCxnSpPr>
        <p:spPr bwMode="auto">
          <a:xfrm>
            <a:off x="6953250" y="4092575"/>
            <a:ext cx="506413" cy="0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44" name="Rectangle 36">
            <a:extLst>
              <a:ext uri="{FF2B5EF4-FFF2-40B4-BE49-F238E27FC236}">
                <a16:creationId xmlns:a16="http://schemas.microsoft.com/office/drawing/2014/main" id="{F7CC9B70-DFEC-6CBD-1F02-34DF401923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6400" y="3805238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5" name="Line 37">
            <a:extLst>
              <a:ext uri="{FF2B5EF4-FFF2-40B4-BE49-F238E27FC236}">
                <a16:creationId xmlns:a16="http://schemas.microsoft.com/office/drawing/2014/main" id="{B9103965-93EF-1470-FA38-68E8BFA6406F}"/>
              </a:ext>
            </a:extLst>
          </p:cNvPr>
          <p:cNvSpPr>
            <a:spLocks noChangeShapeType="1"/>
          </p:cNvSpPr>
          <p:nvPr/>
        </p:nvSpPr>
        <p:spPr bwMode="auto">
          <a:xfrm>
            <a:off x="8026400" y="3805238"/>
            <a:ext cx="571500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46" name="Rectangle 38">
            <a:extLst>
              <a:ext uri="{FF2B5EF4-FFF2-40B4-BE49-F238E27FC236}">
                <a16:creationId xmlns:a16="http://schemas.microsoft.com/office/drawing/2014/main" id="{1F40379F-5F0E-34CF-3B87-AE4904D8ED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81750" y="3805238"/>
            <a:ext cx="571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447" name="AutoShape 39">
            <a:extLst>
              <a:ext uri="{FF2B5EF4-FFF2-40B4-BE49-F238E27FC236}">
                <a16:creationId xmlns:a16="http://schemas.microsoft.com/office/drawing/2014/main" id="{15953841-50FF-C3FB-69FC-7B7E2B5F069A}"/>
              </a:ext>
            </a:extLst>
          </p:cNvPr>
          <p:cNvCxnSpPr>
            <a:cxnSpLocks noChangeShapeType="1"/>
            <a:endCxn id="145438" idx="1"/>
          </p:cNvCxnSpPr>
          <p:nvPr/>
        </p:nvCxnSpPr>
        <p:spPr bwMode="auto">
          <a:xfrm flipV="1">
            <a:off x="5410200" y="4092575"/>
            <a:ext cx="685800" cy="1588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48" name="Rectangle 40">
            <a:extLst>
              <a:ext uri="{FF2B5EF4-FFF2-40B4-BE49-F238E27FC236}">
                <a16:creationId xmlns:a16="http://schemas.microsoft.com/office/drawing/2014/main" id="{7EB48ED3-12A3-0176-1344-35A15A4B47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4945063"/>
            <a:ext cx="574675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c</a:t>
            </a:r>
          </a:p>
        </p:txBody>
      </p:sp>
      <p:sp>
        <p:nvSpPr>
          <p:cNvPr id="145449" name="Rectangle 41">
            <a:extLst>
              <a:ext uri="{FF2B5EF4-FFF2-40B4-BE49-F238E27FC236}">
                <a16:creationId xmlns:a16="http://schemas.microsoft.com/office/drawing/2014/main" id="{81B80DBD-9646-95E6-65F4-9ACDCE2F53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92863" y="4945063"/>
            <a:ext cx="571500" cy="5730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cxnSp>
        <p:nvCxnSpPr>
          <p:cNvPr id="145450" name="AutoShape 42">
            <a:extLst>
              <a:ext uri="{FF2B5EF4-FFF2-40B4-BE49-F238E27FC236}">
                <a16:creationId xmlns:a16="http://schemas.microsoft.com/office/drawing/2014/main" id="{A282CC1F-446A-E8A3-6CBC-FF2346EFCF92}"/>
              </a:ext>
            </a:extLst>
          </p:cNvPr>
          <p:cNvCxnSpPr>
            <a:cxnSpLocks noChangeShapeType="1"/>
            <a:endCxn id="145448" idx="1"/>
          </p:cNvCxnSpPr>
          <p:nvPr/>
        </p:nvCxnSpPr>
        <p:spPr bwMode="auto">
          <a:xfrm flipV="1">
            <a:off x="5410200" y="5232400"/>
            <a:ext cx="685800" cy="3175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45451" name="Rectangle 43">
            <a:extLst>
              <a:ext uri="{FF2B5EF4-FFF2-40B4-BE49-F238E27FC236}">
                <a16:creationId xmlns:a16="http://schemas.microsoft.com/office/drawing/2014/main" id="{542BE741-54AC-CCAC-1636-ED2540EE51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67500" y="4945063"/>
            <a:ext cx="571500" cy="5730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52" name="Line 44">
            <a:extLst>
              <a:ext uri="{FF2B5EF4-FFF2-40B4-BE49-F238E27FC236}">
                <a16:creationId xmlns:a16="http://schemas.microsoft.com/office/drawing/2014/main" id="{7FD731C8-A17C-DDD1-F5E1-B8A0AD40E78D}"/>
              </a:ext>
            </a:extLst>
          </p:cNvPr>
          <p:cNvSpPr>
            <a:spLocks noChangeShapeType="1"/>
          </p:cNvSpPr>
          <p:nvPr/>
        </p:nvSpPr>
        <p:spPr bwMode="auto">
          <a:xfrm>
            <a:off x="6667500" y="4945063"/>
            <a:ext cx="571500" cy="573087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45453" name="Rectangle 45">
            <a:extLst>
              <a:ext uri="{FF2B5EF4-FFF2-40B4-BE49-F238E27FC236}">
                <a16:creationId xmlns:a16="http://schemas.microsoft.com/office/drawing/2014/main" id="{B7043D8D-6763-0DEF-94D9-BA31B76B9F7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81000"/>
            <a:ext cx="7772400" cy="1143000"/>
          </a:xfrm>
        </p:spPr>
        <p:txBody>
          <a:bodyPr/>
          <a:lstStyle/>
          <a:p>
            <a:r>
              <a:rPr lang="en-US" altLang="en-US"/>
              <a:t>Hashing with Separate Chaining</a:t>
            </a:r>
          </a:p>
        </p:txBody>
      </p:sp>
      <p:sp>
        <p:nvSpPr>
          <p:cNvPr id="145454" name="Rectangle 46">
            <a:extLst>
              <a:ext uri="{FF2B5EF4-FFF2-40B4-BE49-F238E27FC236}">
                <a16:creationId xmlns:a16="http://schemas.microsoft.com/office/drawing/2014/main" id="{9DC78E13-0DA9-BF02-197B-F1CEBDA5D54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05000"/>
            <a:ext cx="4038600" cy="4114800"/>
          </a:xfrm>
        </p:spPr>
        <p:txBody>
          <a:bodyPr/>
          <a:lstStyle/>
          <a:p>
            <a:r>
              <a:rPr lang="en-US" altLang="en-US" sz="2400"/>
              <a:t>Put a little dictionary at each entry</a:t>
            </a:r>
          </a:p>
          <a:p>
            <a:pPr lvl="1"/>
            <a:r>
              <a:rPr lang="en-US" altLang="en-US" sz="2000"/>
              <a:t>choose type as appropriate</a:t>
            </a:r>
          </a:p>
          <a:p>
            <a:pPr lvl="1"/>
            <a:r>
              <a:rPr lang="en-US" altLang="en-US" sz="2000"/>
              <a:t>common case is unordered linked list (chain)</a:t>
            </a:r>
          </a:p>
          <a:p>
            <a:r>
              <a:rPr lang="en-US" altLang="en-US" sz="2400"/>
              <a:t>Properties</a:t>
            </a:r>
          </a:p>
          <a:p>
            <a:pPr lvl="1"/>
            <a:r>
              <a:rPr lang="en-US" altLang="en-US" sz="2000">
                <a:sym typeface="Symbol" pitchFamily="2" charset="2"/>
              </a:rPr>
              <a:t>performance degrades with length of chains</a:t>
            </a:r>
            <a:endParaRPr lang="en-US" altLang="en-US" sz="2000"/>
          </a:p>
          <a:p>
            <a:pPr lvl="1"/>
            <a:r>
              <a:rPr lang="en-US" altLang="en-US" sz="2000" b="1">
                <a:sym typeface="Symbol" pitchFamily="2" charset="2"/>
              </a:rPr>
              <a:t> can be greater than 1</a:t>
            </a:r>
          </a:p>
        </p:txBody>
      </p:sp>
      <p:sp>
        <p:nvSpPr>
          <p:cNvPr id="145455" name="Text Box 47">
            <a:extLst>
              <a:ext uri="{FF2B5EF4-FFF2-40B4-BE49-F238E27FC236}">
                <a16:creationId xmlns:a16="http://schemas.microsoft.com/office/drawing/2014/main" id="{670DD3D7-F687-DEB1-CE44-BEDEA09622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32663" y="1676400"/>
            <a:ext cx="1506537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>
                <a:solidFill>
                  <a:srgbClr val="FF0000"/>
                </a:solidFill>
              </a:rPr>
              <a:t>h(a) = h(d)</a:t>
            </a:r>
          </a:p>
          <a:p>
            <a:pPr algn="l" eaLnBrk="0" hangingPunct="0"/>
            <a:r>
              <a:rPr lang="en-US" altLang="en-US">
                <a:solidFill>
                  <a:srgbClr val="FF0000"/>
                </a:solidFill>
              </a:rPr>
              <a:t>h(e) = h(b)</a:t>
            </a:r>
          </a:p>
        </p:txBody>
      </p:sp>
      <p:sp>
        <p:nvSpPr>
          <p:cNvPr id="145456" name="AutoShape 48">
            <a:extLst>
              <a:ext uri="{FF2B5EF4-FFF2-40B4-BE49-F238E27FC236}">
                <a16:creationId xmlns:a16="http://schemas.microsoft.com/office/drawing/2014/main" id="{1C0D4EA1-152C-5030-595A-BF5A8A0E50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1200" y="5334000"/>
            <a:ext cx="2133600" cy="1524000"/>
          </a:xfrm>
          <a:prstGeom prst="cloudCallout">
            <a:avLst>
              <a:gd name="adj1" fmla="val -70537"/>
              <a:gd name="adj2" fmla="val -52083"/>
            </a:avLst>
          </a:prstGeom>
          <a:noFill/>
          <a:ln w="12700">
            <a:solidFill>
              <a:schemeClr val="accent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What was</a:t>
            </a:r>
          </a:p>
          <a:p>
            <a:pPr eaLnBrk="0" hangingPunct="0"/>
            <a:r>
              <a:rPr lang="en-US" altLang="en-US" b="1">
                <a:solidFill>
                  <a:schemeClr val="accent2"/>
                </a:solidFill>
                <a:sym typeface="Symbol" pitchFamily="2" charset="2"/>
              </a:rPr>
              <a:t></a:t>
            </a:r>
            <a:r>
              <a:rPr lang="en-US" altLang="en-US">
                <a:solidFill>
                  <a:schemeClr val="accent2"/>
                </a:solidFill>
              </a:rPr>
              <a:t>??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F700FCD-5A1B-CD3E-4CA2-550F93B2C6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FF14586-900D-AD40-B95B-116CFD241E0A}" type="slidenum">
              <a:rPr lang="en-US" altLang="en-US"/>
              <a:pPr/>
              <a:t>19</a:t>
            </a:fld>
            <a:endParaRPr lang="en-US" altLang="en-US"/>
          </a:p>
        </p:txBody>
      </p:sp>
      <p:sp>
        <p:nvSpPr>
          <p:cNvPr id="147458" name="Rectangle 2">
            <a:extLst>
              <a:ext uri="{FF2B5EF4-FFF2-40B4-BE49-F238E27FC236}">
                <a16:creationId xmlns:a16="http://schemas.microsoft.com/office/drawing/2014/main" id="{7D71EAD5-545F-69FD-B1C5-6159547FDE0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Factor with Separate Chaining</a:t>
            </a:r>
          </a:p>
        </p:txBody>
      </p:sp>
      <p:sp>
        <p:nvSpPr>
          <p:cNvPr id="147459" name="Rectangle 3">
            <a:extLst>
              <a:ext uri="{FF2B5EF4-FFF2-40B4-BE49-F238E27FC236}">
                <a16:creationId xmlns:a16="http://schemas.microsoft.com/office/drawing/2014/main" id="{F49CF009-D8C3-0B2F-E15A-25740D992DF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Search cost</a:t>
            </a:r>
          </a:p>
          <a:p>
            <a:pPr lvl="1"/>
            <a:r>
              <a:rPr lang="en-US" altLang="en-US" sz="2400"/>
              <a:t>unsuccessful search:</a:t>
            </a:r>
          </a:p>
          <a:p>
            <a:pPr lvl="1"/>
            <a:endParaRPr lang="en-US" altLang="en-US" sz="2400"/>
          </a:p>
          <a:p>
            <a:pPr lvl="1"/>
            <a:endParaRPr lang="en-US" altLang="en-US" sz="2400"/>
          </a:p>
          <a:p>
            <a:pPr lvl="1"/>
            <a:r>
              <a:rPr lang="en-US" altLang="en-US" sz="2400"/>
              <a:t>successful search:</a:t>
            </a:r>
          </a:p>
          <a:p>
            <a:pPr lvl="1"/>
            <a:endParaRPr lang="en-US" altLang="en-US" sz="2400"/>
          </a:p>
          <a:p>
            <a:pPr lvl="1"/>
            <a:endParaRPr lang="en-US" altLang="en-US" sz="2400"/>
          </a:p>
          <a:p>
            <a:r>
              <a:rPr lang="en-US" altLang="en-US" sz="2800"/>
              <a:t>Optimal load factor: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2647822A-76B6-58B0-2303-E6B261C8D4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22911A-F9FD-4848-A57E-210A22B6F96D}" type="slidenum">
              <a:rPr lang="en-US" altLang="en-US"/>
              <a:pPr/>
              <a:t>2</a:t>
            </a:fld>
            <a:endParaRPr lang="en-US" altLang="en-US"/>
          </a:p>
        </p:txBody>
      </p:sp>
      <p:sp>
        <p:nvSpPr>
          <p:cNvPr id="125954" name="Rectangle 2">
            <a:extLst>
              <a:ext uri="{FF2B5EF4-FFF2-40B4-BE49-F238E27FC236}">
                <a16:creationId xmlns:a16="http://schemas.microsoft.com/office/drawing/2014/main" id="{0753FF35-8DF7-75A5-9AE9-D5C040F645A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7772400" cy="1143000"/>
          </a:xfrm>
        </p:spPr>
        <p:txBody>
          <a:bodyPr/>
          <a:lstStyle/>
          <a:p>
            <a:r>
              <a:rPr lang="en-US" altLang="en-US"/>
              <a:t>Dictionary &amp; Search ADTs</a:t>
            </a:r>
          </a:p>
        </p:txBody>
      </p:sp>
      <p:sp>
        <p:nvSpPr>
          <p:cNvPr id="125955" name="Rectangle 3">
            <a:extLst>
              <a:ext uri="{FF2B5EF4-FFF2-40B4-BE49-F238E27FC236}">
                <a16:creationId xmlns:a16="http://schemas.microsoft.com/office/drawing/2014/main" id="{C35BB5D5-7EBB-8920-7B5D-4C0FC6D3C6CF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685800" y="1600200"/>
            <a:ext cx="6934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Operations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create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destroy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insert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find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FF0000"/>
                </a:solidFill>
              </a:rPr>
              <a:t>delete</a:t>
            </a:r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Dictionary</a:t>
            </a:r>
            <a:r>
              <a:rPr lang="en-US" altLang="en-US" sz="2400"/>
              <a:t>:  Stores </a:t>
            </a:r>
            <a:r>
              <a:rPr lang="en-US" altLang="en-US" sz="2400" i="1">
                <a:solidFill>
                  <a:srgbClr val="339933"/>
                </a:solidFill>
              </a:rPr>
              <a:t>values</a:t>
            </a:r>
            <a:r>
              <a:rPr lang="en-US" altLang="en-US" sz="2400"/>
              <a:t> associated with user-specified </a:t>
            </a:r>
            <a:r>
              <a:rPr lang="en-US" altLang="en-US" sz="2400" i="1">
                <a:solidFill>
                  <a:srgbClr val="9900CC"/>
                </a:solidFill>
              </a:rPr>
              <a:t>keys</a:t>
            </a: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9900CC"/>
                </a:solidFill>
              </a:rPr>
              <a:t>keys</a:t>
            </a:r>
            <a:r>
              <a:rPr lang="en-US" altLang="en-US" sz="2000"/>
              <a:t> may be any (homogenous) comparable type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olidFill>
                  <a:srgbClr val="339933"/>
                </a:solidFill>
              </a:rPr>
              <a:t>values</a:t>
            </a:r>
            <a:r>
              <a:rPr lang="en-US" altLang="en-US" sz="2000"/>
              <a:t> may be any (homogenous) type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implementation: data field is a struct with two parts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Search ADT:  keys = values</a:t>
            </a:r>
          </a:p>
          <a:p>
            <a:pPr lvl="1">
              <a:lnSpc>
                <a:spcPct val="90000"/>
              </a:lnSpc>
            </a:pPr>
            <a:endParaRPr lang="en-US" altLang="en-US" sz="2000">
              <a:solidFill>
                <a:srgbClr val="FF0000"/>
              </a:solidFill>
            </a:endParaRPr>
          </a:p>
        </p:txBody>
      </p:sp>
      <p:sp>
        <p:nvSpPr>
          <p:cNvPr id="125956" name="Rectangle 4">
            <a:extLst>
              <a:ext uri="{FF2B5EF4-FFF2-40B4-BE49-F238E27FC236}">
                <a16:creationId xmlns:a16="http://schemas.microsoft.com/office/drawing/2014/main" id="{EB832062-8C8A-F85E-9782-478977A879B8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876800" y="1676400"/>
            <a:ext cx="3276600" cy="2209800"/>
          </a:xfrm>
          <a:ln w="12700">
            <a:solidFill>
              <a:schemeClr val="accent2"/>
            </a:solidFill>
            <a:miter lim="800000"/>
            <a:headEnd/>
            <a:tailEnd/>
          </a:ln>
        </p:spPr>
        <p:txBody>
          <a:bodyPr/>
          <a:lstStyle/>
          <a:p>
            <a:pPr marL="457200" indent="-457200"/>
            <a:r>
              <a:rPr lang="en-US" altLang="en-US" sz="2000">
                <a:solidFill>
                  <a:srgbClr val="9900CC"/>
                </a:solidFill>
              </a:rPr>
              <a:t>kim chi</a:t>
            </a:r>
            <a:endParaRPr lang="en-US" altLang="en-US" sz="2000">
              <a:solidFill>
                <a:schemeClr val="accent2"/>
              </a:solidFill>
            </a:endParaRPr>
          </a:p>
          <a:p>
            <a:pPr marL="838200" lvl="1" indent="-381000"/>
            <a:r>
              <a:rPr lang="en-US" altLang="en-US" sz="1800">
                <a:solidFill>
                  <a:srgbClr val="339933"/>
                </a:solidFill>
              </a:rPr>
              <a:t>spicy cabbage</a:t>
            </a:r>
            <a:endParaRPr lang="en-US" altLang="en-US" sz="1800">
              <a:solidFill>
                <a:schemeClr val="accent2"/>
              </a:solidFill>
            </a:endParaRPr>
          </a:p>
          <a:p>
            <a:pPr marL="457200" indent="-457200"/>
            <a:r>
              <a:rPr lang="en-US" altLang="en-US" sz="2000">
                <a:solidFill>
                  <a:srgbClr val="9900CC"/>
                </a:solidFill>
              </a:rPr>
              <a:t>kreplach</a:t>
            </a:r>
            <a:endParaRPr lang="en-US" altLang="en-US" sz="2000">
              <a:solidFill>
                <a:schemeClr val="accent2"/>
              </a:solidFill>
            </a:endParaRPr>
          </a:p>
          <a:p>
            <a:pPr marL="838200" lvl="1" indent="-381000"/>
            <a:r>
              <a:rPr lang="en-US" altLang="en-US" sz="1800">
                <a:solidFill>
                  <a:srgbClr val="339933"/>
                </a:solidFill>
              </a:rPr>
              <a:t>tasty stuffed dough</a:t>
            </a:r>
            <a:endParaRPr lang="en-US" altLang="en-US" sz="1800">
              <a:solidFill>
                <a:schemeClr val="accent2"/>
              </a:solidFill>
            </a:endParaRPr>
          </a:p>
          <a:p>
            <a:pPr marL="457200" indent="-457200"/>
            <a:r>
              <a:rPr lang="en-US" altLang="en-US" sz="2000">
                <a:solidFill>
                  <a:srgbClr val="9900CC"/>
                </a:solidFill>
              </a:rPr>
              <a:t>kiwi</a:t>
            </a:r>
            <a:endParaRPr lang="en-US" altLang="en-US" sz="2000">
              <a:solidFill>
                <a:schemeClr val="accent2"/>
              </a:solidFill>
            </a:endParaRPr>
          </a:p>
          <a:p>
            <a:pPr marL="838200" lvl="1" indent="-381000"/>
            <a:r>
              <a:rPr lang="en-US" altLang="en-US" sz="1800">
                <a:solidFill>
                  <a:srgbClr val="339933"/>
                </a:solidFill>
              </a:rPr>
              <a:t>Australian fruit</a:t>
            </a:r>
            <a:endParaRPr lang="en-US" altLang="en-US" sz="1800">
              <a:solidFill>
                <a:schemeClr val="accent2"/>
              </a:solidFill>
            </a:endParaRPr>
          </a:p>
          <a:p>
            <a:pPr marL="457200" indent="-457200"/>
            <a:endParaRPr lang="en-US" altLang="en-US" sz="2000">
              <a:solidFill>
                <a:schemeClr val="accent2"/>
              </a:solidFill>
            </a:endParaRPr>
          </a:p>
          <a:p>
            <a:pPr marL="838200" lvl="1" indent="-381000"/>
            <a:endParaRPr lang="en-US" altLang="en-US" sz="1800">
              <a:solidFill>
                <a:schemeClr val="accent2"/>
              </a:solidFill>
            </a:endParaRPr>
          </a:p>
        </p:txBody>
      </p:sp>
      <p:sp>
        <p:nvSpPr>
          <p:cNvPr id="125957" name="Line 5">
            <a:extLst>
              <a:ext uri="{FF2B5EF4-FFF2-40B4-BE49-F238E27FC236}">
                <a16:creationId xmlns:a16="http://schemas.microsoft.com/office/drawing/2014/main" id="{D90152E9-A7A0-CEEE-72F8-5C95F70D68E2}"/>
              </a:ext>
            </a:extLst>
          </p:cNvPr>
          <p:cNvSpPr>
            <a:spLocks noChangeShapeType="1"/>
          </p:cNvSpPr>
          <p:nvPr/>
        </p:nvSpPr>
        <p:spPr bwMode="auto">
          <a:xfrm>
            <a:off x="2667000" y="2438400"/>
            <a:ext cx="2209800" cy="15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58" name="Text Box 6">
            <a:extLst>
              <a:ext uri="{FF2B5EF4-FFF2-40B4-BE49-F238E27FC236}">
                <a16:creationId xmlns:a16="http://schemas.microsoft.com/office/drawing/2014/main" id="{2619898A-D151-1D5C-4720-08743637C5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075" y="2106613"/>
            <a:ext cx="746125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>
                <a:solidFill>
                  <a:schemeClr val="accent2"/>
                </a:solidFill>
              </a:rPr>
              <a:t>insert</a:t>
            </a:r>
          </a:p>
        </p:txBody>
      </p:sp>
      <p:sp>
        <p:nvSpPr>
          <p:cNvPr id="125959" name="Line 7">
            <a:extLst>
              <a:ext uri="{FF2B5EF4-FFF2-40B4-BE49-F238E27FC236}">
                <a16:creationId xmlns:a16="http://schemas.microsoft.com/office/drawing/2014/main" id="{DF7C1716-A663-EEBA-6190-226A408B9B51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667000" y="3505200"/>
            <a:ext cx="2209800" cy="1588"/>
          </a:xfrm>
          <a:prstGeom prst="line">
            <a:avLst/>
          </a:prstGeom>
          <a:noFill/>
          <a:ln w="9525">
            <a:solidFill>
              <a:schemeClr val="accent2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25960" name="Text Box 8">
            <a:extLst>
              <a:ext uri="{FF2B5EF4-FFF2-40B4-BE49-F238E27FC236}">
                <a16:creationId xmlns:a16="http://schemas.microsoft.com/office/drawing/2014/main" id="{5458380C-67C8-4D61-CE08-8D2A958CC0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0250" y="3184525"/>
            <a:ext cx="1633538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2000">
                <a:solidFill>
                  <a:schemeClr val="accent2"/>
                </a:solidFill>
              </a:rPr>
              <a:t>find(</a:t>
            </a:r>
            <a:r>
              <a:rPr lang="en-US" altLang="en-US" sz="2000">
                <a:solidFill>
                  <a:srgbClr val="9900CC"/>
                </a:solidFill>
              </a:rPr>
              <a:t>kreplach</a:t>
            </a:r>
            <a:r>
              <a:rPr lang="en-US" altLang="en-US" sz="2000">
                <a:solidFill>
                  <a:schemeClr val="accent2"/>
                </a:solidFill>
              </a:rPr>
              <a:t>)</a:t>
            </a:r>
          </a:p>
        </p:txBody>
      </p:sp>
      <p:sp>
        <p:nvSpPr>
          <p:cNvPr id="125961" name="Rectangle 9">
            <a:extLst>
              <a:ext uri="{FF2B5EF4-FFF2-40B4-BE49-F238E27FC236}">
                <a16:creationId xmlns:a16="http://schemas.microsoft.com/office/drawing/2014/main" id="{6F8112BC-1A91-FF6F-8A37-FAE9E2C07D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2514600"/>
            <a:ext cx="2133600" cy="5175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altLang="en-US" sz="1400">
                <a:solidFill>
                  <a:schemeClr val="accent2"/>
                </a:solidFill>
              </a:rPr>
              <a:t>kohlrabi</a:t>
            </a:r>
            <a:endParaRPr lang="en-US" altLang="en-US" sz="1400">
              <a:solidFill>
                <a:srgbClr val="9900CC"/>
              </a:solidFill>
            </a:endParaRPr>
          </a:p>
          <a:p>
            <a:pPr algn="l" eaLnBrk="0" hangingPunct="0"/>
            <a:r>
              <a:rPr lang="en-US" altLang="en-US" sz="1400">
                <a:solidFill>
                  <a:schemeClr val="accent2"/>
                </a:solidFill>
              </a:rPr>
              <a:t>   - </a:t>
            </a:r>
            <a:r>
              <a:rPr lang="en-US" altLang="en-US" sz="1400">
                <a:solidFill>
                  <a:srgbClr val="008000"/>
                </a:solidFill>
              </a:rPr>
              <a:t>upscale tuber</a:t>
            </a:r>
            <a:endParaRPr lang="en-US" altLang="en-US" sz="1200">
              <a:solidFill>
                <a:srgbClr val="008000"/>
              </a:solidFill>
            </a:endParaRPr>
          </a:p>
        </p:txBody>
      </p:sp>
      <p:sp>
        <p:nvSpPr>
          <p:cNvPr id="125962" name="Rectangle 10">
            <a:extLst>
              <a:ext uri="{FF2B5EF4-FFF2-40B4-BE49-F238E27FC236}">
                <a16:creationId xmlns:a16="http://schemas.microsoft.com/office/drawing/2014/main" id="{0016E11B-ED43-CF83-7C81-0DB6B47577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86000" y="3581400"/>
            <a:ext cx="1828800" cy="730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>
              <a:buFontTx/>
              <a:buChar char="•"/>
            </a:pPr>
            <a:r>
              <a:rPr lang="en-US" altLang="en-US" sz="1400">
                <a:solidFill>
                  <a:schemeClr val="accent2"/>
                </a:solidFill>
              </a:rPr>
              <a:t> </a:t>
            </a:r>
            <a:r>
              <a:rPr lang="en-US" altLang="en-US" sz="1400">
                <a:solidFill>
                  <a:srgbClr val="9900CC"/>
                </a:solidFill>
              </a:rPr>
              <a:t>kreplach</a:t>
            </a:r>
          </a:p>
          <a:p>
            <a:pPr algn="l" eaLnBrk="0" hangingPunct="0"/>
            <a:r>
              <a:rPr lang="en-US" altLang="en-US" sz="1400">
                <a:solidFill>
                  <a:schemeClr val="accent2"/>
                </a:solidFill>
              </a:rPr>
              <a:t>    - </a:t>
            </a:r>
            <a:r>
              <a:rPr lang="en-US" altLang="en-US" sz="1400">
                <a:solidFill>
                  <a:srgbClr val="008000"/>
                </a:solidFill>
              </a:rPr>
              <a:t>tasty stuffed dough</a:t>
            </a:r>
            <a:endParaRPr lang="en-US" altLang="en-US" sz="1400">
              <a:solidFill>
                <a:srgbClr val="008000"/>
              </a:solidFill>
              <a:latin typeface="Georgia" panose="02040502050405020303" pitchFamily="18" charset="0"/>
            </a:endParaRPr>
          </a:p>
          <a:p>
            <a:pPr algn="l" eaLnBrk="0" hangingPunct="0"/>
            <a:endParaRPr lang="en-US" altLang="en-US" sz="14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0908461-A461-334F-30B3-E8DA8660F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2DC777-1778-4942-8AF9-60C68C72DE65}" type="slidenum">
              <a:rPr lang="en-US" altLang="en-US"/>
              <a:pPr/>
              <a:t>20</a:t>
            </a:fld>
            <a:endParaRPr lang="en-US" altLang="en-US"/>
          </a:p>
        </p:txBody>
      </p:sp>
      <p:sp>
        <p:nvSpPr>
          <p:cNvPr id="149506" name="Rectangle 2">
            <a:extLst>
              <a:ext uri="{FF2B5EF4-FFF2-40B4-BE49-F238E27FC236}">
                <a16:creationId xmlns:a16="http://schemas.microsoft.com/office/drawing/2014/main" id="{D14C1C7F-B2DF-1F10-643F-5D301B7A017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Factor with Separate Chaining</a:t>
            </a:r>
          </a:p>
        </p:txBody>
      </p:sp>
      <p:sp>
        <p:nvSpPr>
          <p:cNvPr id="149507" name="Rectangle 3">
            <a:extLst>
              <a:ext uri="{FF2B5EF4-FFF2-40B4-BE49-F238E27FC236}">
                <a16:creationId xmlns:a16="http://schemas.microsoft.com/office/drawing/2014/main" id="{E4F2FC7B-923F-C75C-6DCA-0796E229A7B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Search cost (assuming simple uniform hashing)</a:t>
            </a:r>
          </a:p>
          <a:p>
            <a:pPr lvl="1"/>
            <a:r>
              <a:rPr lang="en-US" altLang="en-US" sz="2400"/>
              <a:t>unsuccessful search:</a:t>
            </a:r>
          </a:p>
          <a:p>
            <a:pPr lvl="2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Whole list – average length </a:t>
            </a:r>
            <a:r>
              <a:rPr lang="en-US" altLang="en-US" sz="2000" b="1">
                <a:solidFill>
                  <a:schemeClr val="accent2"/>
                </a:solidFill>
                <a:sym typeface="Symbol" pitchFamily="2" charset="2"/>
              </a:rPr>
              <a:t></a:t>
            </a:r>
            <a:r>
              <a:rPr lang="en-US" altLang="en-US" sz="2000"/>
              <a:t> </a:t>
            </a:r>
          </a:p>
          <a:p>
            <a:pPr lvl="1"/>
            <a:r>
              <a:rPr lang="en-US" altLang="en-US" sz="2400"/>
              <a:t>successful search:</a:t>
            </a:r>
          </a:p>
          <a:p>
            <a:pPr lvl="2">
              <a:buFontTx/>
              <a:buNone/>
            </a:pPr>
            <a:r>
              <a:rPr lang="en-US" altLang="en-US" sz="2000">
                <a:solidFill>
                  <a:schemeClr val="accent2"/>
                </a:solidFill>
              </a:rPr>
              <a:t>Half the list – average length </a:t>
            </a:r>
            <a:r>
              <a:rPr lang="en-US" altLang="en-US" sz="2000" b="1">
                <a:solidFill>
                  <a:schemeClr val="accent2"/>
                </a:solidFill>
                <a:sym typeface="Symbol" pitchFamily="2" charset="2"/>
              </a:rPr>
              <a:t>/2+1</a:t>
            </a:r>
            <a:r>
              <a:rPr lang="en-US" altLang="en-US" sz="2000">
                <a:solidFill>
                  <a:schemeClr val="accent2"/>
                </a:solidFill>
              </a:rPr>
              <a:t> </a:t>
            </a:r>
          </a:p>
          <a:p>
            <a:pPr lvl="1"/>
            <a:endParaRPr lang="en-US" altLang="en-US" sz="2400">
              <a:solidFill>
                <a:schemeClr val="accent2"/>
              </a:solidFill>
            </a:endParaRPr>
          </a:p>
          <a:p>
            <a:r>
              <a:rPr lang="en-US" altLang="en-US" sz="2800"/>
              <a:t>Optimal load factor:</a:t>
            </a:r>
          </a:p>
          <a:p>
            <a:pPr lvl="1"/>
            <a:r>
              <a:rPr lang="en-US" altLang="en-US" sz="2400">
                <a:solidFill>
                  <a:schemeClr val="accent2"/>
                </a:solidFill>
              </a:rPr>
              <a:t>Zero!  But between ½ and 1 is fast and makes good use of memory.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4621953-F28D-4BFB-2DE0-5958CA4C9E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420167-ECF6-494A-906D-82367B2CBB12}" type="slidenum">
              <a:rPr lang="en-US" altLang="en-US"/>
              <a:pPr/>
              <a:t>21</a:t>
            </a:fld>
            <a:endParaRPr lang="en-US" altLang="en-US"/>
          </a:p>
        </p:txBody>
      </p:sp>
      <p:sp>
        <p:nvSpPr>
          <p:cNvPr id="151554" name="Rectangle 2">
            <a:extLst>
              <a:ext uri="{FF2B5EF4-FFF2-40B4-BE49-F238E27FC236}">
                <a16:creationId xmlns:a16="http://schemas.microsoft.com/office/drawing/2014/main" id="{CA7BC529-42BC-601B-392E-3668266D8A0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0" y="0"/>
            <a:ext cx="9144000" cy="1371600"/>
          </a:xfrm>
        </p:spPr>
        <p:txBody>
          <a:bodyPr/>
          <a:lstStyle/>
          <a:p>
            <a:r>
              <a:rPr lang="en-US" altLang="en-US"/>
              <a:t>Alternative Strategy: Closed Hashing</a:t>
            </a:r>
          </a:p>
        </p:txBody>
      </p:sp>
      <p:sp>
        <p:nvSpPr>
          <p:cNvPr id="151555" name="Rectangle 3">
            <a:extLst>
              <a:ext uri="{FF2B5EF4-FFF2-40B4-BE49-F238E27FC236}">
                <a16:creationId xmlns:a16="http://schemas.microsoft.com/office/drawing/2014/main" id="{4028FFC5-1EFB-F056-3969-FE4B5CE5A1F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5486400" cy="5181600"/>
          </a:xfrm>
        </p:spPr>
        <p:txBody>
          <a:bodyPr/>
          <a:lstStyle/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sz="2400" dirty="0"/>
              <a:t>Problem with separate chaining: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sz="2400" dirty="0"/>
              <a:t>	</a:t>
            </a:r>
            <a:r>
              <a:rPr lang="en-US" altLang="en-US" sz="2400" b="1" dirty="0"/>
              <a:t>Memory consumed by pointers – 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sz="2400" b="1" dirty="0"/>
              <a:t>	32 (or 64) bits per key!</a:t>
            </a:r>
          </a:p>
          <a:p>
            <a:pPr marL="457200" indent="-457200">
              <a:lnSpc>
                <a:spcPct val="90000"/>
              </a:lnSpc>
              <a:buFontTx/>
              <a:buNone/>
            </a:pPr>
            <a:endParaRPr lang="en-US" altLang="en-US" sz="2400" b="1" dirty="0"/>
          </a:p>
          <a:p>
            <a:pPr marL="457200" indent="-457200">
              <a:lnSpc>
                <a:spcPct val="90000"/>
              </a:lnSpc>
              <a:buFontTx/>
              <a:buNone/>
            </a:pPr>
            <a:r>
              <a:rPr lang="en-US" altLang="en-US" sz="2400" dirty="0"/>
              <a:t>What if we only allow one Key at each entry?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000" dirty="0"/>
              <a:t>two objects that hash to the same spot can’t both go there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000" dirty="0"/>
              <a:t>first one there gets the spot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000" dirty="0"/>
              <a:t>next one must </a:t>
            </a:r>
            <a:r>
              <a:rPr lang="en-US" altLang="en-US" sz="2000" i="1" dirty="0"/>
              <a:t>go in another spot</a:t>
            </a:r>
          </a:p>
          <a:p>
            <a:pPr marL="457200" indent="-457200">
              <a:lnSpc>
                <a:spcPct val="90000"/>
              </a:lnSpc>
            </a:pPr>
            <a:r>
              <a:rPr lang="en-US" altLang="en-US" sz="2400" dirty="0">
                <a:sym typeface="Symbol" pitchFamily="2" charset="2"/>
              </a:rPr>
              <a:t>Properties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000" b="1" dirty="0">
                <a:sym typeface="Symbol" pitchFamily="2" charset="2"/>
              </a:rPr>
              <a:t>  1</a:t>
            </a:r>
          </a:p>
          <a:p>
            <a:pPr marL="838200" lvl="1" indent="-381000">
              <a:lnSpc>
                <a:spcPct val="90000"/>
              </a:lnSpc>
            </a:pPr>
            <a:r>
              <a:rPr lang="en-US" altLang="en-US" sz="2000" dirty="0"/>
              <a:t>performance degrades with </a:t>
            </a:r>
            <a:r>
              <a:rPr lang="en-US" altLang="en-US" sz="2000" b="1" dirty="0"/>
              <a:t>difficulty of finding</a:t>
            </a:r>
            <a:r>
              <a:rPr lang="en-US" altLang="en-US" sz="2000" dirty="0"/>
              <a:t> right spot</a:t>
            </a:r>
          </a:p>
        </p:txBody>
      </p:sp>
      <p:sp>
        <p:nvSpPr>
          <p:cNvPr id="151556" name="Rectangle 4">
            <a:extLst>
              <a:ext uri="{FF2B5EF4-FFF2-40B4-BE49-F238E27FC236}">
                <a16:creationId xmlns:a16="http://schemas.microsoft.com/office/drawing/2014/main" id="{32EE29F4-4494-99C5-73BA-9C656941C7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638" y="2486025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1557" name="Rectangle 5">
            <a:extLst>
              <a:ext uri="{FF2B5EF4-FFF2-40B4-BE49-F238E27FC236}">
                <a16:creationId xmlns:a16="http://schemas.microsoft.com/office/drawing/2014/main" id="{2F686139-FC15-CF29-D111-334C3FDC29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638" y="3057525"/>
            <a:ext cx="571500" cy="568325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a</a:t>
            </a:r>
          </a:p>
        </p:txBody>
      </p:sp>
      <p:sp>
        <p:nvSpPr>
          <p:cNvPr id="151558" name="Rectangle 6">
            <a:extLst>
              <a:ext uri="{FF2B5EF4-FFF2-40B4-BE49-F238E27FC236}">
                <a16:creationId xmlns:a16="http://schemas.microsoft.com/office/drawing/2014/main" id="{77F24915-CC0C-D287-3222-5DDD0D1B47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638" y="5330825"/>
            <a:ext cx="571500" cy="5699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c</a:t>
            </a:r>
          </a:p>
        </p:txBody>
      </p:sp>
      <p:sp>
        <p:nvSpPr>
          <p:cNvPr id="151559" name="Rectangle 7">
            <a:extLst>
              <a:ext uri="{FF2B5EF4-FFF2-40B4-BE49-F238E27FC236}">
                <a16:creationId xmlns:a16="http://schemas.microsoft.com/office/drawing/2014/main" id="{C30B194C-D3E3-18DC-8C3E-8637905ACF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638" y="5900738"/>
            <a:ext cx="571500" cy="5715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1560" name="Rectangle 8">
            <a:extLst>
              <a:ext uri="{FF2B5EF4-FFF2-40B4-BE49-F238E27FC236}">
                <a16:creationId xmlns:a16="http://schemas.microsoft.com/office/drawing/2014/main" id="{0516ECDF-BED3-7FAF-F571-C8F66CA5B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638" y="4189413"/>
            <a:ext cx="571500" cy="571500"/>
          </a:xfrm>
          <a:prstGeom prst="rect">
            <a:avLst/>
          </a:prstGeom>
          <a:noFill/>
          <a:ln w="9525">
            <a:solidFill>
              <a:schemeClr val="accent2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chemeClr val="accent2"/>
                </a:solidFill>
              </a:rPr>
              <a:t>e</a:t>
            </a:r>
          </a:p>
        </p:txBody>
      </p:sp>
      <p:sp>
        <p:nvSpPr>
          <p:cNvPr id="151561" name="Text Box 9">
            <a:extLst>
              <a:ext uri="{FF2B5EF4-FFF2-40B4-BE49-F238E27FC236}">
                <a16:creationId xmlns:a16="http://schemas.microsoft.com/office/drawing/2014/main" id="{D6141380-4056-248B-425F-BBBE9BCF1F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288" y="4133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51562" name="Text Box 10">
            <a:extLst>
              <a:ext uri="{FF2B5EF4-FFF2-40B4-BE49-F238E27FC236}">
                <a16:creationId xmlns:a16="http://schemas.microsoft.com/office/drawing/2014/main" id="{114D3DA0-6F17-FDD9-24B4-092ED93A52F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288" y="35718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51563" name="Text Box 11">
            <a:extLst>
              <a:ext uri="{FF2B5EF4-FFF2-40B4-BE49-F238E27FC236}">
                <a16:creationId xmlns:a16="http://schemas.microsoft.com/office/drawing/2014/main" id="{D7C27E77-E812-F45A-B3C7-371948E80A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288" y="30051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51564" name="Text Box 12">
            <a:extLst>
              <a:ext uri="{FF2B5EF4-FFF2-40B4-BE49-F238E27FC236}">
                <a16:creationId xmlns:a16="http://schemas.microsoft.com/office/drawing/2014/main" id="{17B336BE-088A-4B45-1547-712D001F6C1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61288" y="24384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51565" name="Text Box 13">
            <a:extLst>
              <a:ext uri="{FF2B5EF4-FFF2-40B4-BE49-F238E27FC236}">
                <a16:creationId xmlns:a16="http://schemas.microsoft.com/office/drawing/2014/main" id="{95DB8F21-DC48-A137-C059-5CCA0D7D545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938" y="58340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51566" name="Text Box 14">
            <a:extLst>
              <a:ext uri="{FF2B5EF4-FFF2-40B4-BE49-F238E27FC236}">
                <a16:creationId xmlns:a16="http://schemas.microsoft.com/office/drawing/2014/main" id="{C8DA988E-2CB7-17D2-92B8-BA2BFD78DC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938" y="52673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51567" name="Text Box 15">
            <a:extLst>
              <a:ext uri="{FF2B5EF4-FFF2-40B4-BE49-F238E27FC236}">
                <a16:creationId xmlns:a16="http://schemas.microsoft.com/office/drawing/2014/main" id="{14063308-A3E4-C80D-13E2-18265815E7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754938" y="47005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51568" name="Text Box 16">
            <a:extLst>
              <a:ext uri="{FF2B5EF4-FFF2-40B4-BE49-F238E27FC236}">
                <a16:creationId xmlns:a16="http://schemas.microsoft.com/office/drawing/2014/main" id="{946A5912-5111-5B61-5AA2-1FA8991780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248400" y="2514600"/>
            <a:ext cx="1506538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>
                <a:solidFill>
                  <a:srgbClr val="FF0000"/>
                </a:solidFill>
              </a:rPr>
              <a:t>h(a) = h(d)</a:t>
            </a:r>
          </a:p>
          <a:p>
            <a:pPr algn="l" eaLnBrk="0" hangingPunct="0"/>
            <a:r>
              <a:rPr lang="en-US" altLang="en-US">
                <a:solidFill>
                  <a:srgbClr val="FF0000"/>
                </a:solidFill>
              </a:rPr>
              <a:t>h(e) = h(b)</a:t>
            </a:r>
          </a:p>
        </p:txBody>
      </p:sp>
      <p:cxnSp>
        <p:nvCxnSpPr>
          <p:cNvPr id="151569" name="AutoShape 17">
            <a:extLst>
              <a:ext uri="{FF2B5EF4-FFF2-40B4-BE49-F238E27FC236}">
                <a16:creationId xmlns:a16="http://schemas.microsoft.com/office/drawing/2014/main" id="{12457B0F-71CA-0F57-F04B-D490E76C1C39}"/>
              </a:ext>
            </a:extLst>
          </p:cNvPr>
          <p:cNvCxnSpPr>
            <a:cxnSpLocks noChangeShapeType="1"/>
            <a:stCxn id="151557" idx="3"/>
            <a:endCxn id="151571" idx="3"/>
          </p:cNvCxnSpPr>
          <p:nvPr/>
        </p:nvCxnSpPr>
        <p:spPr bwMode="auto">
          <a:xfrm>
            <a:off x="8593138" y="3341688"/>
            <a:ext cx="1587" cy="569912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151570" name="AutoShape 18">
            <a:extLst>
              <a:ext uri="{FF2B5EF4-FFF2-40B4-BE49-F238E27FC236}">
                <a16:creationId xmlns:a16="http://schemas.microsoft.com/office/drawing/2014/main" id="{6D9BBDF9-C096-80B1-9F6B-6FB11EDDF910}"/>
              </a:ext>
            </a:extLst>
          </p:cNvPr>
          <p:cNvCxnSpPr>
            <a:cxnSpLocks noChangeShapeType="1"/>
            <a:stCxn id="151560" idx="3"/>
            <a:endCxn id="151572" idx="3"/>
          </p:cNvCxnSpPr>
          <p:nvPr/>
        </p:nvCxnSpPr>
        <p:spPr bwMode="auto">
          <a:xfrm>
            <a:off x="8593138" y="4475163"/>
            <a:ext cx="1587" cy="571500"/>
          </a:xfrm>
          <a:prstGeom prst="curvedConnector3">
            <a:avLst>
              <a:gd name="adj1" fmla="val 14400000"/>
            </a:avLst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51571" name="Rectangle 19">
            <a:extLst>
              <a:ext uri="{FF2B5EF4-FFF2-40B4-BE49-F238E27FC236}">
                <a16:creationId xmlns:a16="http://schemas.microsoft.com/office/drawing/2014/main" id="{3C50C2EE-29C6-2AC0-E52C-B3AE1481B6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638" y="3625850"/>
            <a:ext cx="571500" cy="5715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FF0000"/>
                </a:solidFill>
              </a:rPr>
              <a:t>d</a:t>
            </a:r>
          </a:p>
        </p:txBody>
      </p:sp>
      <p:sp>
        <p:nvSpPr>
          <p:cNvPr id="151572" name="Rectangle 20">
            <a:extLst>
              <a:ext uri="{FF2B5EF4-FFF2-40B4-BE49-F238E27FC236}">
                <a16:creationId xmlns:a16="http://schemas.microsoft.com/office/drawing/2014/main" id="{9B050D62-409D-868F-FCE3-E15025C1FE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21638" y="4760913"/>
            <a:ext cx="571500" cy="569912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>
                <a:solidFill>
                  <a:srgbClr val="FF0000"/>
                </a:solidFill>
              </a:rPr>
              <a:t>b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941C374-6FEE-FF92-0800-B9B34A523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7F395-58EB-BC48-8D7D-FFE1A5707D1A}" type="slidenum">
              <a:rPr lang="en-US" altLang="en-US"/>
              <a:pPr/>
              <a:t>22</a:t>
            </a:fld>
            <a:endParaRPr lang="en-US" altLang="en-US"/>
          </a:p>
        </p:txBody>
      </p:sp>
      <p:sp>
        <p:nvSpPr>
          <p:cNvPr id="154626" name="Rectangle 2">
            <a:extLst>
              <a:ext uri="{FF2B5EF4-FFF2-40B4-BE49-F238E27FC236}">
                <a16:creationId xmlns:a16="http://schemas.microsoft.com/office/drawing/2014/main" id="{C1AEC009-6C9B-255E-926B-C5683AA8DD4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Collision Resolution by </a:t>
            </a:r>
            <a:r>
              <a:rPr lang="en-US" altLang="en-US">
                <a:solidFill>
                  <a:srgbClr val="0000FF"/>
                </a:solidFill>
              </a:rPr>
              <a:t>Closed Hashing</a:t>
            </a:r>
          </a:p>
        </p:txBody>
      </p:sp>
      <p:sp>
        <p:nvSpPr>
          <p:cNvPr id="154627" name="Rectangle 3">
            <a:extLst>
              <a:ext uri="{FF2B5EF4-FFF2-40B4-BE49-F238E27FC236}">
                <a16:creationId xmlns:a16="http://schemas.microsoft.com/office/drawing/2014/main" id="{08864DA2-C94A-F913-EDC7-C0FB7F5EF56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057400"/>
            <a:ext cx="82296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 dirty="0"/>
              <a:t>Given an item X, try </a:t>
            </a:r>
            <a:br>
              <a:rPr lang="en-US" altLang="en-US" sz="2800" dirty="0"/>
            </a:br>
            <a:r>
              <a:rPr lang="en-US" altLang="en-US" sz="2800" dirty="0"/>
              <a:t>cells h</a:t>
            </a:r>
            <a:r>
              <a:rPr lang="en-US" altLang="en-US" sz="2800" baseline="-25000" dirty="0"/>
              <a:t>0</a:t>
            </a:r>
            <a:r>
              <a:rPr lang="en-US" altLang="en-US" sz="2800" dirty="0"/>
              <a:t>(X), h</a:t>
            </a:r>
            <a:r>
              <a:rPr lang="en-US" altLang="en-US" sz="2800" baseline="-25000" dirty="0"/>
              <a:t>1</a:t>
            </a:r>
            <a:r>
              <a:rPr lang="en-US" altLang="en-US" sz="2800" dirty="0"/>
              <a:t>(X), h</a:t>
            </a:r>
            <a:r>
              <a:rPr lang="en-US" altLang="en-US" sz="2800" baseline="-25000" dirty="0"/>
              <a:t>2</a:t>
            </a:r>
            <a:r>
              <a:rPr lang="en-US" altLang="en-US" sz="2800" dirty="0"/>
              <a:t>(X), …, h</a:t>
            </a:r>
            <a:r>
              <a:rPr lang="en-US" altLang="en-US" sz="2800" baseline="-25000" dirty="0"/>
              <a:t>i</a:t>
            </a:r>
            <a:r>
              <a:rPr lang="en-US" altLang="en-US" sz="2800" dirty="0"/>
              <a:t>(X)</a:t>
            </a:r>
          </a:p>
          <a:p>
            <a:pPr>
              <a:lnSpc>
                <a:spcPct val="90000"/>
              </a:lnSpc>
            </a:pPr>
            <a:r>
              <a:rPr lang="en-US" altLang="en-US" sz="2800" dirty="0">
                <a:solidFill>
                  <a:srgbClr val="0000FF"/>
                </a:solidFill>
              </a:rPr>
              <a:t>h</a:t>
            </a:r>
            <a:r>
              <a:rPr lang="en-US" altLang="en-US" sz="2800" baseline="-25000" dirty="0">
                <a:solidFill>
                  <a:srgbClr val="0000FF"/>
                </a:solidFill>
              </a:rPr>
              <a:t>i</a:t>
            </a:r>
            <a:r>
              <a:rPr lang="en-US" altLang="en-US" sz="2800" dirty="0">
                <a:solidFill>
                  <a:srgbClr val="0000FF"/>
                </a:solidFill>
              </a:rPr>
              <a:t>(X) = (Hash(X) + F(</a:t>
            </a:r>
            <a:r>
              <a:rPr lang="en-US" altLang="en-US" sz="2800" dirty="0" err="1">
                <a:solidFill>
                  <a:srgbClr val="0000FF"/>
                </a:solidFill>
              </a:rPr>
              <a:t>i</a:t>
            </a:r>
            <a:r>
              <a:rPr lang="en-US" altLang="en-US" sz="2800" dirty="0">
                <a:solidFill>
                  <a:srgbClr val="0000FF"/>
                </a:solidFill>
              </a:rPr>
              <a:t>)) mod </a:t>
            </a:r>
            <a:r>
              <a:rPr lang="en-US" altLang="en-US" sz="2800" i="1" dirty="0" err="1">
                <a:solidFill>
                  <a:srgbClr val="0000FF"/>
                </a:solidFill>
              </a:rPr>
              <a:t>TableSize</a:t>
            </a:r>
            <a:r>
              <a:rPr lang="en-US" altLang="en-US" sz="2800" i="1" dirty="0">
                <a:solidFill>
                  <a:srgbClr val="0000FF"/>
                </a:solidFill>
              </a:rPr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/>
              <a:t>Define F(0) = 0</a:t>
            </a:r>
          </a:p>
          <a:p>
            <a:pPr>
              <a:lnSpc>
                <a:spcPct val="90000"/>
              </a:lnSpc>
            </a:pPr>
            <a:r>
              <a:rPr lang="en-US" altLang="en-US" sz="2800" dirty="0"/>
              <a:t>F is the </a:t>
            </a:r>
            <a:r>
              <a:rPr lang="en-US" altLang="en-US" sz="2800" i="1" dirty="0"/>
              <a:t>collision resolution</a:t>
            </a:r>
            <a:r>
              <a:rPr lang="en-US" altLang="en-US" sz="2800" dirty="0"/>
              <a:t> function. Some possibilities: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solidFill>
                  <a:srgbClr val="FF0000"/>
                </a:solidFill>
              </a:rPr>
              <a:t>Linear</a:t>
            </a:r>
            <a:r>
              <a:rPr lang="en-US" altLang="en-US" sz="2600" dirty="0"/>
              <a:t>: F(</a:t>
            </a:r>
            <a:r>
              <a:rPr lang="en-US" altLang="en-US" sz="2600" dirty="0" err="1"/>
              <a:t>i</a:t>
            </a:r>
            <a:r>
              <a:rPr lang="en-US" altLang="en-US" sz="2600" dirty="0"/>
              <a:t>) = </a:t>
            </a:r>
            <a:r>
              <a:rPr lang="en-US" altLang="en-US" sz="2600" dirty="0" err="1"/>
              <a:t>i</a:t>
            </a:r>
            <a:r>
              <a:rPr lang="en-US" altLang="en-US" sz="2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solidFill>
                  <a:srgbClr val="FF0000"/>
                </a:solidFill>
              </a:rPr>
              <a:t>Quadratic</a:t>
            </a:r>
            <a:r>
              <a:rPr lang="en-US" altLang="en-US" sz="2600" dirty="0"/>
              <a:t>: F(</a:t>
            </a:r>
            <a:r>
              <a:rPr lang="en-US" altLang="en-US" sz="2600" dirty="0" err="1"/>
              <a:t>i</a:t>
            </a:r>
            <a:r>
              <a:rPr lang="en-US" altLang="en-US" sz="2600" dirty="0"/>
              <a:t>) = i</a:t>
            </a:r>
            <a:r>
              <a:rPr lang="en-US" altLang="en-US" sz="2600" baseline="30000" dirty="0"/>
              <a:t>2</a:t>
            </a:r>
            <a:r>
              <a:rPr lang="en-US" altLang="en-US" sz="2600" dirty="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600" dirty="0">
                <a:solidFill>
                  <a:srgbClr val="FF0000"/>
                </a:solidFill>
              </a:rPr>
              <a:t>Double Hashing</a:t>
            </a:r>
            <a:r>
              <a:rPr lang="en-US" altLang="en-US" sz="2600" dirty="0"/>
              <a:t>: F(</a:t>
            </a:r>
            <a:r>
              <a:rPr lang="en-US" altLang="en-US" sz="2600" dirty="0" err="1"/>
              <a:t>i</a:t>
            </a:r>
            <a:r>
              <a:rPr lang="en-US" altLang="en-US" sz="2600" dirty="0"/>
              <a:t>) = </a:t>
            </a:r>
            <a:r>
              <a:rPr lang="en-US" altLang="en-US" sz="2600" dirty="0" err="1"/>
              <a:t>i</a:t>
            </a:r>
            <a:r>
              <a:rPr lang="en-US" altLang="en-US" sz="2600" dirty="0">
                <a:sym typeface="r_symbol" pitchFamily="49" charset="2"/>
              </a:rPr>
              <a:t> * </a:t>
            </a:r>
            <a:r>
              <a:rPr lang="en-US" altLang="en-US" sz="2600" dirty="0"/>
              <a:t>Hash</a:t>
            </a:r>
            <a:r>
              <a:rPr lang="en-US" altLang="en-US" sz="2600" baseline="-25000" dirty="0"/>
              <a:t>2</a:t>
            </a:r>
            <a:r>
              <a:rPr lang="en-US" altLang="en-US" sz="2600" dirty="0"/>
              <a:t>(X)</a:t>
            </a:r>
            <a:endParaRPr lang="en-US" altLang="en-US" sz="2400" dirty="0"/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A5C0DC0-F349-1ECB-E55A-3C44B47CCB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882BC8-726D-AC46-A498-3DAC6BFCF4B3}" type="slidenum">
              <a:rPr lang="en-US" altLang="en-US"/>
              <a:pPr/>
              <a:t>23</a:t>
            </a:fld>
            <a:endParaRPr lang="en-US" altLang="en-US"/>
          </a:p>
        </p:txBody>
      </p:sp>
      <p:sp>
        <p:nvSpPr>
          <p:cNvPr id="155650" name="Rectangle 2">
            <a:extLst>
              <a:ext uri="{FF2B5EF4-FFF2-40B4-BE49-F238E27FC236}">
                <a16:creationId xmlns:a16="http://schemas.microsoft.com/office/drawing/2014/main" id="{51D00BD8-CC9D-E47F-3186-A8439D7BA46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077200" cy="1143000"/>
          </a:xfrm>
        </p:spPr>
        <p:txBody>
          <a:bodyPr/>
          <a:lstStyle/>
          <a:p>
            <a:r>
              <a:rPr lang="en-US" altLang="en-US"/>
              <a:t>Closed Hashing I: </a:t>
            </a:r>
            <a:r>
              <a:rPr lang="en-US" altLang="en-US">
                <a:solidFill>
                  <a:srgbClr val="0000FF"/>
                </a:solidFill>
              </a:rPr>
              <a:t>Linear Probing</a:t>
            </a:r>
          </a:p>
        </p:txBody>
      </p:sp>
      <p:sp>
        <p:nvSpPr>
          <p:cNvPr id="155651" name="Rectangle 3">
            <a:extLst>
              <a:ext uri="{FF2B5EF4-FFF2-40B4-BE49-F238E27FC236}">
                <a16:creationId xmlns:a16="http://schemas.microsoft.com/office/drawing/2014/main" id="{40DE755F-452B-87C6-7DEF-21F30C0A1C4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981200"/>
            <a:ext cx="8153400" cy="4114800"/>
          </a:xfrm>
        </p:spPr>
        <p:txBody>
          <a:bodyPr/>
          <a:lstStyle/>
          <a:p>
            <a:r>
              <a:rPr lang="en-US" altLang="en-US"/>
              <a:t>Main Idea: When collision occurs, scan down the array one cell at a time looking for an empty cell</a:t>
            </a:r>
          </a:p>
          <a:p>
            <a:pPr lvl="1"/>
            <a:r>
              <a:rPr lang="en-US" altLang="en-US" sz="2600">
                <a:solidFill>
                  <a:srgbClr val="0000FF"/>
                </a:solidFill>
              </a:rPr>
              <a:t>h</a:t>
            </a:r>
            <a:r>
              <a:rPr lang="en-US" altLang="en-US" sz="2600" baseline="-25000">
                <a:solidFill>
                  <a:srgbClr val="0000FF"/>
                </a:solidFill>
              </a:rPr>
              <a:t>i</a:t>
            </a:r>
            <a:r>
              <a:rPr lang="en-US" altLang="en-US" sz="2600">
                <a:solidFill>
                  <a:srgbClr val="0000FF"/>
                </a:solidFill>
              </a:rPr>
              <a:t>(X) = (Hash(X) + i) mod </a:t>
            </a:r>
            <a:r>
              <a:rPr lang="en-US" altLang="en-US" sz="2600" i="1">
                <a:solidFill>
                  <a:srgbClr val="0000FF"/>
                </a:solidFill>
              </a:rPr>
              <a:t>TableSize    </a:t>
            </a:r>
            <a:r>
              <a:rPr lang="en-US" altLang="en-US" sz="2600">
                <a:solidFill>
                  <a:srgbClr val="0000FF"/>
                </a:solidFill>
              </a:rPr>
              <a:t>(i = 0, 1, 2, …)</a:t>
            </a:r>
            <a:endParaRPr lang="en-US" altLang="en-US" sz="2600" i="1">
              <a:solidFill>
                <a:srgbClr val="0000FF"/>
              </a:solidFill>
            </a:endParaRPr>
          </a:p>
          <a:p>
            <a:pPr lvl="1"/>
            <a:r>
              <a:rPr lang="en-US" altLang="en-US" sz="2600"/>
              <a:t>Compute hash value and increment it until a free cell is found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09AB758-B376-C022-1AD2-D21FD11220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0E50EF7-4BE5-9F42-AD21-6E6C717C2D22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156674" name="Rectangle 2">
            <a:extLst>
              <a:ext uri="{FF2B5EF4-FFF2-40B4-BE49-F238E27FC236}">
                <a16:creationId xmlns:a16="http://schemas.microsoft.com/office/drawing/2014/main" id="{7499D58E-97D4-6149-AB87-B48CCBF7E57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Linear Probing Example</a:t>
            </a:r>
          </a:p>
        </p:txBody>
      </p:sp>
      <p:sp>
        <p:nvSpPr>
          <p:cNvPr id="156675" name="Text Box 3">
            <a:extLst>
              <a:ext uri="{FF2B5EF4-FFF2-40B4-BE49-F238E27FC236}">
                <a16:creationId xmlns:a16="http://schemas.microsoft.com/office/drawing/2014/main" id="{29D26B84-59D4-4026-8B8A-D2E0E25DB7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6137275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probes:</a:t>
            </a:r>
          </a:p>
        </p:txBody>
      </p:sp>
      <p:sp>
        <p:nvSpPr>
          <p:cNvPr id="156676" name="Rectangle 4">
            <a:extLst>
              <a:ext uri="{FF2B5EF4-FFF2-40B4-BE49-F238E27FC236}">
                <a16:creationId xmlns:a16="http://schemas.microsoft.com/office/drawing/2014/main" id="{5DE13EFA-A855-84E0-73DB-ADC6E5C7D2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56677" name="Rectangle 5">
            <a:extLst>
              <a:ext uri="{FF2B5EF4-FFF2-40B4-BE49-F238E27FC236}">
                <a16:creationId xmlns:a16="http://schemas.microsoft.com/office/drawing/2014/main" id="{98DF224B-2F96-D92D-C74B-795668FD0C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26892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78" name="Rectangle 6">
            <a:extLst>
              <a:ext uri="{FF2B5EF4-FFF2-40B4-BE49-F238E27FC236}">
                <a16:creationId xmlns:a16="http://schemas.microsoft.com/office/drawing/2014/main" id="{2D7DA316-232B-5DDC-4A77-AD83D7588F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79" name="Rectangle 7">
            <a:extLst>
              <a:ext uri="{FF2B5EF4-FFF2-40B4-BE49-F238E27FC236}">
                <a16:creationId xmlns:a16="http://schemas.microsoft.com/office/drawing/2014/main" id="{DC79C840-8D66-B290-882B-32ABC9FBF9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80" name="Rectangle 8">
            <a:extLst>
              <a:ext uri="{FF2B5EF4-FFF2-40B4-BE49-F238E27FC236}">
                <a16:creationId xmlns:a16="http://schemas.microsoft.com/office/drawing/2014/main" id="{D0E758D7-0FDC-2208-4A78-45EE7CA36A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47752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81" name="Rectangle 9">
            <a:extLst>
              <a:ext uri="{FF2B5EF4-FFF2-40B4-BE49-F238E27FC236}">
                <a16:creationId xmlns:a16="http://schemas.microsoft.com/office/drawing/2014/main" id="{82F4349E-6DB7-7190-CDE9-DFB36CE105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52943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56682" name="Rectangle 10">
            <a:extLst>
              <a:ext uri="{FF2B5EF4-FFF2-40B4-BE49-F238E27FC236}">
                <a16:creationId xmlns:a16="http://schemas.microsoft.com/office/drawing/2014/main" id="{3B5E4FD9-5B9E-43E8-67B0-3B07A3CDC4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83" name="Text Box 11">
            <a:extLst>
              <a:ext uri="{FF2B5EF4-FFF2-40B4-BE49-F238E27FC236}">
                <a16:creationId xmlns:a16="http://schemas.microsoft.com/office/drawing/2014/main" id="{0E569C97-9737-6A34-2BBB-EA9B984F0A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3683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56684" name="Text Box 12">
            <a:extLst>
              <a:ext uri="{FF2B5EF4-FFF2-40B4-BE49-F238E27FC236}">
                <a16:creationId xmlns:a16="http://schemas.microsoft.com/office/drawing/2014/main" id="{A5F4633D-4291-2013-3B93-DE12E05C52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3157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56685" name="Text Box 13">
            <a:extLst>
              <a:ext uri="{FF2B5EF4-FFF2-40B4-BE49-F238E27FC236}">
                <a16:creationId xmlns:a16="http://schemas.microsoft.com/office/drawing/2014/main" id="{E52E9902-C990-F180-AF89-00C86F86E57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2641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56686" name="Text Box 14">
            <a:extLst>
              <a:ext uri="{FF2B5EF4-FFF2-40B4-BE49-F238E27FC236}">
                <a16:creationId xmlns:a16="http://schemas.microsoft.com/office/drawing/2014/main" id="{FD930EB2-ED31-F723-1E75-2EBEDDBDB2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2124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56687" name="Text Box 15">
            <a:extLst>
              <a:ext uri="{FF2B5EF4-FFF2-40B4-BE49-F238E27FC236}">
                <a16:creationId xmlns:a16="http://schemas.microsoft.com/office/drawing/2014/main" id="{3C6F0D40-9EE9-D451-777F-74A92F06AB6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5233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56688" name="Text Box 16">
            <a:extLst>
              <a:ext uri="{FF2B5EF4-FFF2-40B4-BE49-F238E27FC236}">
                <a16:creationId xmlns:a16="http://schemas.microsoft.com/office/drawing/2014/main" id="{18838274-E2A5-3B0B-8288-4DBBE34B91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4716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56689" name="Text Box 17">
            <a:extLst>
              <a:ext uri="{FF2B5EF4-FFF2-40B4-BE49-F238E27FC236}">
                <a16:creationId xmlns:a16="http://schemas.microsoft.com/office/drawing/2014/main" id="{3882CD82-4358-E758-FE35-B4B6EE0A823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41989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56690" name="Text Box 18">
            <a:extLst>
              <a:ext uri="{FF2B5EF4-FFF2-40B4-BE49-F238E27FC236}">
                <a16:creationId xmlns:a16="http://schemas.microsoft.com/office/drawing/2014/main" id="{01402843-B63F-54C4-0C20-A384D8F51D7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1358900"/>
            <a:ext cx="1368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14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14%7 = 0</a:t>
            </a:r>
          </a:p>
        </p:txBody>
      </p:sp>
      <p:sp>
        <p:nvSpPr>
          <p:cNvPr id="156691" name="Text Box 19">
            <a:extLst>
              <a:ext uri="{FF2B5EF4-FFF2-40B4-BE49-F238E27FC236}">
                <a16:creationId xmlns:a16="http://schemas.microsoft.com/office/drawing/2014/main" id="{3C5174C3-2CFE-B164-5CF9-9EDE9DA87B3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59309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56692" name="Rectangle 20">
            <a:extLst>
              <a:ext uri="{FF2B5EF4-FFF2-40B4-BE49-F238E27FC236}">
                <a16:creationId xmlns:a16="http://schemas.microsoft.com/office/drawing/2014/main" id="{A68FF643-4372-7522-4352-4A7B401C07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56693" name="Rectangle 21">
            <a:extLst>
              <a:ext uri="{FF2B5EF4-FFF2-40B4-BE49-F238E27FC236}">
                <a16:creationId xmlns:a16="http://schemas.microsoft.com/office/drawing/2014/main" id="{786B028B-E6D0-A5DE-60B0-7291FB499E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26892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56694" name="Rectangle 22">
            <a:extLst>
              <a:ext uri="{FF2B5EF4-FFF2-40B4-BE49-F238E27FC236}">
                <a16:creationId xmlns:a16="http://schemas.microsoft.com/office/drawing/2014/main" id="{96BE5E5F-1365-BCC9-73E2-9F9CFD0E09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95" name="Rectangle 23">
            <a:extLst>
              <a:ext uri="{FF2B5EF4-FFF2-40B4-BE49-F238E27FC236}">
                <a16:creationId xmlns:a16="http://schemas.microsoft.com/office/drawing/2014/main" id="{D67B28D0-DC93-84DF-B2FC-4AFD28AC77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47752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56696" name="Rectangle 24">
            <a:extLst>
              <a:ext uri="{FF2B5EF4-FFF2-40B4-BE49-F238E27FC236}">
                <a16:creationId xmlns:a16="http://schemas.microsoft.com/office/drawing/2014/main" id="{88C49C8F-147B-BF1D-5155-38B3F5428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52943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97" name="Rectangle 25">
            <a:extLst>
              <a:ext uri="{FF2B5EF4-FFF2-40B4-BE49-F238E27FC236}">
                <a16:creationId xmlns:a16="http://schemas.microsoft.com/office/drawing/2014/main" id="{8725BACE-978D-71C1-4276-38E76D0FDE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698" name="Text Box 26">
            <a:extLst>
              <a:ext uri="{FF2B5EF4-FFF2-40B4-BE49-F238E27FC236}">
                <a16:creationId xmlns:a16="http://schemas.microsoft.com/office/drawing/2014/main" id="{6B24E1E5-7149-144B-7D56-869AA008094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3683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56699" name="Text Box 27">
            <a:extLst>
              <a:ext uri="{FF2B5EF4-FFF2-40B4-BE49-F238E27FC236}">
                <a16:creationId xmlns:a16="http://schemas.microsoft.com/office/drawing/2014/main" id="{28834A45-78FC-2272-AF1A-5BEDF326484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3157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56700" name="Text Box 28">
            <a:extLst>
              <a:ext uri="{FF2B5EF4-FFF2-40B4-BE49-F238E27FC236}">
                <a16:creationId xmlns:a16="http://schemas.microsoft.com/office/drawing/2014/main" id="{F7426D52-4580-A9B8-5645-154A802D293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2641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56701" name="Text Box 29">
            <a:extLst>
              <a:ext uri="{FF2B5EF4-FFF2-40B4-BE49-F238E27FC236}">
                <a16:creationId xmlns:a16="http://schemas.microsoft.com/office/drawing/2014/main" id="{83D5C933-AC3B-9684-54B1-3867931C098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2124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56702" name="Text Box 30">
            <a:extLst>
              <a:ext uri="{FF2B5EF4-FFF2-40B4-BE49-F238E27FC236}">
                <a16:creationId xmlns:a16="http://schemas.microsoft.com/office/drawing/2014/main" id="{DD0120EB-057F-31EF-19AA-44E7F009E9F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050" y="5233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56703" name="Text Box 31">
            <a:extLst>
              <a:ext uri="{FF2B5EF4-FFF2-40B4-BE49-F238E27FC236}">
                <a16:creationId xmlns:a16="http://schemas.microsoft.com/office/drawing/2014/main" id="{DFEB360B-C478-69D9-D087-04727A1B5E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050" y="4716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56704" name="Text Box 32">
            <a:extLst>
              <a:ext uri="{FF2B5EF4-FFF2-40B4-BE49-F238E27FC236}">
                <a16:creationId xmlns:a16="http://schemas.microsoft.com/office/drawing/2014/main" id="{D9BD91BC-7AC1-44DA-D5D2-3AD5A84356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050" y="41989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56705" name="Text Box 33">
            <a:extLst>
              <a:ext uri="{FF2B5EF4-FFF2-40B4-BE49-F238E27FC236}">
                <a16:creationId xmlns:a16="http://schemas.microsoft.com/office/drawing/2014/main" id="{FBDC7274-03A9-5773-F3CE-6A1FEAD5F3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358900"/>
            <a:ext cx="1216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8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8%7 = 1</a:t>
            </a:r>
          </a:p>
        </p:txBody>
      </p:sp>
      <p:sp>
        <p:nvSpPr>
          <p:cNvPr id="156706" name="Text Box 34">
            <a:extLst>
              <a:ext uri="{FF2B5EF4-FFF2-40B4-BE49-F238E27FC236}">
                <a16:creationId xmlns:a16="http://schemas.microsoft.com/office/drawing/2014/main" id="{509B4C4A-7C22-F83C-841F-D504142D39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59309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56707" name="Rectangle 35">
            <a:extLst>
              <a:ext uri="{FF2B5EF4-FFF2-40B4-BE49-F238E27FC236}">
                <a16:creationId xmlns:a16="http://schemas.microsoft.com/office/drawing/2014/main" id="{E2BC55A8-00A0-04AA-AAC3-1210175CC05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216852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56708" name="Rectangle 36">
            <a:extLst>
              <a:ext uri="{FF2B5EF4-FFF2-40B4-BE49-F238E27FC236}">
                <a16:creationId xmlns:a16="http://schemas.microsoft.com/office/drawing/2014/main" id="{CF3EDBFF-7496-F645-7AFF-CA6616AD35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2689225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56709" name="Rectangle 37">
            <a:extLst>
              <a:ext uri="{FF2B5EF4-FFF2-40B4-BE49-F238E27FC236}">
                <a16:creationId xmlns:a16="http://schemas.microsoft.com/office/drawing/2014/main" id="{4B0E6CE5-6235-607C-248A-82897AD349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320675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56710" name="Rectangle 38">
            <a:extLst>
              <a:ext uri="{FF2B5EF4-FFF2-40B4-BE49-F238E27FC236}">
                <a16:creationId xmlns:a16="http://schemas.microsoft.com/office/drawing/2014/main" id="{E91BB160-0E41-13DE-A359-A33E28FBE58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2545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11" name="Rectangle 39">
            <a:extLst>
              <a:ext uri="{FF2B5EF4-FFF2-40B4-BE49-F238E27FC236}">
                <a16:creationId xmlns:a16="http://schemas.microsoft.com/office/drawing/2014/main" id="{417D2678-AA9B-11C0-87B9-971F13F6EA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5294313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12" name="Rectangle 40">
            <a:extLst>
              <a:ext uri="{FF2B5EF4-FFF2-40B4-BE49-F238E27FC236}">
                <a16:creationId xmlns:a16="http://schemas.microsoft.com/office/drawing/2014/main" id="{DF342A66-C185-86C0-A719-284BEAC85B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37338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13" name="Text Box 41">
            <a:extLst>
              <a:ext uri="{FF2B5EF4-FFF2-40B4-BE49-F238E27FC236}">
                <a16:creationId xmlns:a16="http://schemas.microsoft.com/office/drawing/2014/main" id="{2D6B5558-01C3-C675-428C-AFBB765A893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5" y="3683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56714" name="Text Box 42">
            <a:extLst>
              <a:ext uri="{FF2B5EF4-FFF2-40B4-BE49-F238E27FC236}">
                <a16:creationId xmlns:a16="http://schemas.microsoft.com/office/drawing/2014/main" id="{0C1E5C00-2658-FC0B-BF84-EEC2A9468E8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5" y="3157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56715" name="Text Box 43">
            <a:extLst>
              <a:ext uri="{FF2B5EF4-FFF2-40B4-BE49-F238E27FC236}">
                <a16:creationId xmlns:a16="http://schemas.microsoft.com/office/drawing/2014/main" id="{57DD9A28-86C5-ED97-CFF9-6E27038E86C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5" y="2641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56716" name="Text Box 44">
            <a:extLst>
              <a:ext uri="{FF2B5EF4-FFF2-40B4-BE49-F238E27FC236}">
                <a16:creationId xmlns:a16="http://schemas.microsoft.com/office/drawing/2014/main" id="{0C656C9A-DD21-9CC3-1CBE-30DF4A3098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5" y="2124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56717" name="Text Box 45">
            <a:extLst>
              <a:ext uri="{FF2B5EF4-FFF2-40B4-BE49-F238E27FC236}">
                <a16:creationId xmlns:a16="http://schemas.microsoft.com/office/drawing/2014/main" id="{ED1551B3-F20E-61D3-16AB-67997FB2DE9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0275" y="5233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56718" name="Text Box 46">
            <a:extLst>
              <a:ext uri="{FF2B5EF4-FFF2-40B4-BE49-F238E27FC236}">
                <a16:creationId xmlns:a16="http://schemas.microsoft.com/office/drawing/2014/main" id="{BFCCF4CE-B74B-A3AC-B576-036B911062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0275" y="4716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56719" name="Text Box 47">
            <a:extLst>
              <a:ext uri="{FF2B5EF4-FFF2-40B4-BE49-F238E27FC236}">
                <a16:creationId xmlns:a16="http://schemas.microsoft.com/office/drawing/2014/main" id="{38257802-C143-C3F7-9FFA-9DBC29CE15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0275" y="41989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56720" name="Text Box 48">
            <a:extLst>
              <a:ext uri="{FF2B5EF4-FFF2-40B4-BE49-F238E27FC236}">
                <a16:creationId xmlns:a16="http://schemas.microsoft.com/office/drawing/2014/main" id="{8F1EB697-3B8B-B519-0B6A-9D94B550E8D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013" y="1358900"/>
            <a:ext cx="1368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21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21%7 =0</a:t>
            </a:r>
          </a:p>
        </p:txBody>
      </p:sp>
      <p:sp>
        <p:nvSpPr>
          <p:cNvPr id="156721" name="Text Box 49">
            <a:extLst>
              <a:ext uri="{FF2B5EF4-FFF2-40B4-BE49-F238E27FC236}">
                <a16:creationId xmlns:a16="http://schemas.microsoft.com/office/drawing/2014/main" id="{E3A4AE92-4D23-2C77-FAAF-6CD09A725B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59309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56722" name="Rectangle 50">
            <a:extLst>
              <a:ext uri="{FF2B5EF4-FFF2-40B4-BE49-F238E27FC236}">
                <a16:creationId xmlns:a16="http://schemas.microsoft.com/office/drawing/2014/main" id="{D731653F-E4FE-85E0-2913-B04391D4C90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6892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56723" name="Rectangle 51">
            <a:extLst>
              <a:ext uri="{FF2B5EF4-FFF2-40B4-BE49-F238E27FC236}">
                <a16:creationId xmlns:a16="http://schemas.microsoft.com/office/drawing/2014/main" id="{E83CD0C8-8E22-6B90-4F58-DFE9BC93AE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 dirty="0"/>
              <a:t>21</a:t>
            </a:r>
          </a:p>
        </p:txBody>
      </p:sp>
      <p:sp>
        <p:nvSpPr>
          <p:cNvPr id="156724" name="Rectangle 52">
            <a:extLst>
              <a:ext uri="{FF2B5EF4-FFF2-40B4-BE49-F238E27FC236}">
                <a16:creationId xmlns:a16="http://schemas.microsoft.com/office/drawing/2014/main" id="{1E349BE7-6B02-7AB9-79AD-07B53CE42B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25" name="Rectangle 53">
            <a:extLst>
              <a:ext uri="{FF2B5EF4-FFF2-40B4-BE49-F238E27FC236}">
                <a16:creationId xmlns:a16="http://schemas.microsoft.com/office/drawing/2014/main" id="{0B475D5B-725D-8665-BB04-4900BEBDB9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752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26" name="Rectangle 54">
            <a:extLst>
              <a:ext uri="{FF2B5EF4-FFF2-40B4-BE49-F238E27FC236}">
                <a16:creationId xmlns:a16="http://schemas.microsoft.com/office/drawing/2014/main" id="{C628A170-EB72-5B9F-5078-D06957434A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2943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27" name="Rectangle 55">
            <a:extLst>
              <a:ext uri="{FF2B5EF4-FFF2-40B4-BE49-F238E27FC236}">
                <a16:creationId xmlns:a16="http://schemas.microsoft.com/office/drawing/2014/main" id="{8A0B07F6-AE98-20F1-8698-E8DAF2EA80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56728" name="Text Box 56">
            <a:extLst>
              <a:ext uri="{FF2B5EF4-FFF2-40B4-BE49-F238E27FC236}">
                <a16:creationId xmlns:a16="http://schemas.microsoft.com/office/drawing/2014/main" id="{DAD82E22-9F8D-C65B-B3A5-93C7FDE758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3683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56729" name="Text Box 57">
            <a:extLst>
              <a:ext uri="{FF2B5EF4-FFF2-40B4-BE49-F238E27FC236}">
                <a16:creationId xmlns:a16="http://schemas.microsoft.com/office/drawing/2014/main" id="{E81BF869-3995-FB24-B39C-9A09F1BCA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3157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56730" name="Text Box 58">
            <a:extLst>
              <a:ext uri="{FF2B5EF4-FFF2-40B4-BE49-F238E27FC236}">
                <a16:creationId xmlns:a16="http://schemas.microsoft.com/office/drawing/2014/main" id="{746A18EC-C59D-7E86-71BB-AAE640F1CB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2641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56731" name="Text Box 59">
            <a:extLst>
              <a:ext uri="{FF2B5EF4-FFF2-40B4-BE49-F238E27FC236}">
                <a16:creationId xmlns:a16="http://schemas.microsoft.com/office/drawing/2014/main" id="{14432166-D8CC-7252-72E5-EA086B2400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2124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56732" name="Text Box 60">
            <a:extLst>
              <a:ext uri="{FF2B5EF4-FFF2-40B4-BE49-F238E27FC236}">
                <a16:creationId xmlns:a16="http://schemas.microsoft.com/office/drawing/2014/main" id="{527254AD-B007-3A4C-8FED-2FD6397F91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5233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56733" name="Text Box 61">
            <a:extLst>
              <a:ext uri="{FF2B5EF4-FFF2-40B4-BE49-F238E27FC236}">
                <a16:creationId xmlns:a16="http://schemas.microsoft.com/office/drawing/2014/main" id="{CAF80722-FE96-C030-C166-81BC3CC5271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4716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56734" name="Text Box 62">
            <a:extLst>
              <a:ext uri="{FF2B5EF4-FFF2-40B4-BE49-F238E27FC236}">
                <a16:creationId xmlns:a16="http://schemas.microsoft.com/office/drawing/2014/main" id="{C7CC30AB-E79E-B3C7-B10F-9DA31B3994F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41989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56735" name="Text Box 63">
            <a:extLst>
              <a:ext uri="{FF2B5EF4-FFF2-40B4-BE49-F238E27FC236}">
                <a16:creationId xmlns:a16="http://schemas.microsoft.com/office/drawing/2014/main" id="{EDF26ADA-1606-B68D-9CC8-6CDA805070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850" y="1358900"/>
            <a:ext cx="1216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2%7 = 2</a:t>
            </a:r>
          </a:p>
        </p:txBody>
      </p:sp>
      <p:sp>
        <p:nvSpPr>
          <p:cNvPr id="156736" name="Text Box 64">
            <a:extLst>
              <a:ext uri="{FF2B5EF4-FFF2-40B4-BE49-F238E27FC236}">
                <a16:creationId xmlns:a16="http://schemas.microsoft.com/office/drawing/2014/main" id="{A7349A1B-D236-3890-277E-D048746644E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59309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56737" name="Rectangle 65">
            <a:extLst>
              <a:ext uri="{FF2B5EF4-FFF2-40B4-BE49-F238E27FC236}">
                <a16:creationId xmlns:a16="http://schemas.microsoft.com/office/drawing/2014/main" id="{0910A973-9317-6CA7-AFAC-A7FB371587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56738" name="Rectangle 66">
            <a:extLst>
              <a:ext uri="{FF2B5EF4-FFF2-40B4-BE49-F238E27FC236}">
                <a16:creationId xmlns:a16="http://schemas.microsoft.com/office/drawing/2014/main" id="{AFBFC89D-A9F1-1623-41BE-FC04168006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775200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56739" name="Rectangle 67">
            <a:extLst>
              <a:ext uri="{FF2B5EF4-FFF2-40B4-BE49-F238E27FC236}">
                <a16:creationId xmlns:a16="http://schemas.microsoft.com/office/drawing/2014/main" id="{8F79030F-5CFD-9E78-A022-49BA1E261D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59E67E5B-3792-CAF7-F667-8A7E11BD5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CD0DB63-A2EF-E44A-AAEC-F055074B10CB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158722" name="Rectangle 2">
            <a:extLst>
              <a:ext uri="{FF2B5EF4-FFF2-40B4-BE49-F238E27FC236}">
                <a16:creationId xmlns:a16="http://schemas.microsoft.com/office/drawing/2014/main" id="{AB789F67-82C6-EDF5-CC9E-6BA1A37F062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Drawbacks of Linear Probing</a:t>
            </a:r>
          </a:p>
        </p:txBody>
      </p:sp>
      <p:sp>
        <p:nvSpPr>
          <p:cNvPr id="158723" name="Rectangle 3">
            <a:extLst>
              <a:ext uri="{FF2B5EF4-FFF2-40B4-BE49-F238E27FC236}">
                <a16:creationId xmlns:a16="http://schemas.microsoft.com/office/drawing/2014/main" id="{0DE4056C-A6E3-77B9-6BDF-B98D4309DEB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95313" y="1624013"/>
            <a:ext cx="8004175" cy="45418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Works until array is full, but as number of items N approaches </a:t>
            </a:r>
            <a:r>
              <a:rPr lang="en-US" altLang="en-US" sz="2400" i="1"/>
              <a:t>TableSize </a:t>
            </a:r>
            <a:r>
              <a:rPr lang="en-US" altLang="en-US" sz="2400"/>
              <a:t>(</a:t>
            </a:r>
            <a:r>
              <a:rPr lang="en-US" altLang="en-US" sz="2400">
                <a:sym typeface="Symbol" pitchFamily="2" charset="2"/>
              </a:rPr>
              <a:t>  1)</a:t>
            </a:r>
            <a:r>
              <a:rPr lang="en-US" altLang="en-US" sz="2400"/>
              <a:t>, access time approaches O(N)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Very prone to </a:t>
            </a:r>
            <a:r>
              <a:rPr lang="en-US" altLang="en-US" sz="2400">
                <a:solidFill>
                  <a:srgbClr val="0000FF"/>
                </a:solidFill>
              </a:rPr>
              <a:t>cluster formation</a:t>
            </a:r>
            <a:r>
              <a:rPr lang="en-US" altLang="en-US" sz="2400"/>
              <a:t> (as in our example)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If a key hashes </a:t>
            </a:r>
            <a:r>
              <a:rPr lang="en-US" altLang="en-US" sz="2200" i="1"/>
              <a:t>anywhere</a:t>
            </a:r>
            <a:r>
              <a:rPr lang="en-US" altLang="en-US" sz="2200"/>
              <a:t> into a cluster, finding a free cell involves going through the entire cluster – and making it grow!</a:t>
            </a:r>
          </a:p>
          <a:p>
            <a:pPr lvl="1">
              <a:lnSpc>
                <a:spcPct val="90000"/>
              </a:lnSpc>
            </a:pPr>
            <a:r>
              <a:rPr lang="en-US" altLang="en-US" sz="2200" i="1">
                <a:solidFill>
                  <a:srgbClr val="0000FF"/>
                </a:solidFill>
                <a:sym typeface="Wingdings" pitchFamily="2" charset="2"/>
              </a:rPr>
              <a:t>Primary clustering – clusters grow when keys hash to values close to each other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Can have cases where table is empty except for a few clusters</a:t>
            </a:r>
          </a:p>
          <a:p>
            <a:pPr lvl="1">
              <a:lnSpc>
                <a:spcPct val="90000"/>
              </a:lnSpc>
            </a:pPr>
            <a:r>
              <a:rPr lang="en-US" altLang="en-US" sz="2200"/>
              <a:t>Does not satisfy good hash function criterion of </a:t>
            </a:r>
            <a:r>
              <a:rPr lang="en-US" altLang="en-US" sz="2200" i="1"/>
              <a:t>distributing keys uniformly</a:t>
            </a:r>
          </a:p>
        </p:txBody>
      </p:sp>
    </p:spTree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C28EBA1-F904-ED2A-5891-452AFCB59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7FB8F3-7967-524B-A5C7-EC6D8F0AC1C3}" type="slidenum">
              <a:rPr lang="en-US" altLang="en-US"/>
              <a:pPr/>
              <a:t>26</a:t>
            </a:fld>
            <a:endParaRPr lang="en-US" altLang="en-US"/>
          </a:p>
        </p:txBody>
      </p:sp>
      <p:sp>
        <p:nvSpPr>
          <p:cNvPr id="172034" name="Rectangle 2">
            <a:extLst>
              <a:ext uri="{FF2B5EF4-FFF2-40B4-BE49-F238E27FC236}">
                <a16:creationId xmlns:a16="http://schemas.microsoft.com/office/drawing/2014/main" id="{64507D1A-7CDB-001B-AE46-79C3501A8E0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Factor in Linear Probing</a:t>
            </a:r>
          </a:p>
        </p:txBody>
      </p:sp>
      <p:sp>
        <p:nvSpPr>
          <p:cNvPr id="172035" name="Rectangle 3">
            <a:extLst>
              <a:ext uri="{FF2B5EF4-FFF2-40B4-BE49-F238E27FC236}">
                <a16:creationId xmlns:a16="http://schemas.microsoft.com/office/drawing/2014/main" id="{109DD28B-C1F7-EAFA-678E-142DE88B91C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153400" cy="4648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For </a:t>
            </a:r>
            <a:r>
              <a:rPr lang="en-US" altLang="en-US" sz="2800" i="1"/>
              <a:t>any</a:t>
            </a:r>
            <a:r>
              <a:rPr lang="en-US" altLang="en-US" sz="2800"/>
              <a:t> </a:t>
            </a:r>
            <a:r>
              <a:rPr lang="en-US" altLang="en-US" sz="2800">
                <a:sym typeface="Symbol" pitchFamily="2" charset="2"/>
              </a:rPr>
              <a:t> &lt; 1, linear probing will find an empty slot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ym typeface="Symbol" pitchFamily="2" charset="2"/>
              </a:rPr>
              <a:t>Search cost (assuming simple uniform hashing)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ym typeface="Symbol" pitchFamily="2" charset="2"/>
              </a:rPr>
              <a:t>successful search:</a:t>
            </a:r>
          </a:p>
          <a:p>
            <a:pPr lvl="1">
              <a:lnSpc>
                <a:spcPct val="90000"/>
              </a:lnSpc>
            </a:pPr>
            <a:endParaRPr lang="en-US" altLang="en-US" sz="2400"/>
          </a:p>
          <a:p>
            <a:pPr lvl="1">
              <a:lnSpc>
                <a:spcPct val="90000"/>
              </a:lnSpc>
            </a:pPr>
            <a:endParaRPr lang="en-US" altLang="en-US" sz="2400"/>
          </a:p>
          <a:p>
            <a:pPr lvl="1">
              <a:lnSpc>
                <a:spcPct val="90000"/>
              </a:lnSpc>
            </a:pPr>
            <a:r>
              <a:rPr lang="en-US" altLang="en-US" sz="2400"/>
              <a:t>unsuccessful search:</a:t>
            </a:r>
          </a:p>
          <a:p>
            <a:pPr lvl="1">
              <a:lnSpc>
                <a:spcPct val="90000"/>
              </a:lnSpc>
            </a:pPr>
            <a:endParaRPr lang="en-US" altLang="en-US" sz="2400"/>
          </a:p>
          <a:p>
            <a:pPr lvl="1"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800"/>
          </a:p>
          <a:p>
            <a:pPr>
              <a:lnSpc>
                <a:spcPct val="90000"/>
              </a:lnSpc>
            </a:pPr>
            <a:r>
              <a:rPr lang="en-US" altLang="en-US" sz="2800"/>
              <a:t>Performance quickly degrades for </a:t>
            </a:r>
            <a:r>
              <a:rPr lang="en-US" altLang="en-US" sz="2800">
                <a:sym typeface="Symbol" pitchFamily="2" charset="2"/>
              </a:rPr>
              <a:t> &gt; 1/2</a:t>
            </a:r>
          </a:p>
        </p:txBody>
      </p:sp>
      <p:graphicFrame>
        <p:nvGraphicFramePr>
          <p:cNvPr id="172036" name="Object 4">
            <a:extLst>
              <a:ext uri="{FF2B5EF4-FFF2-40B4-BE49-F238E27FC236}">
                <a16:creationId xmlns:a16="http://schemas.microsoft.com/office/drawing/2014/main" id="{D58C7CA7-F8DF-157C-838E-C4D0938D907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114800" y="4267200"/>
          <a:ext cx="2159000" cy="1076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2237700" imgH="11112500" progId="Equation.3">
                  <p:embed/>
                </p:oleObj>
              </mc:Choice>
              <mc:Fallback>
                <p:oleObj name="Equation" r:id="rId3" imgW="22237700" imgH="11112500" progId="Equation.3">
                  <p:embed/>
                  <p:pic>
                    <p:nvPicPr>
                      <p:cNvPr id="172036" name="Object 4">
                        <a:extLst>
                          <a:ext uri="{FF2B5EF4-FFF2-40B4-BE49-F238E27FC236}">
                            <a16:creationId xmlns:a16="http://schemas.microsoft.com/office/drawing/2014/main" id="{D58C7CA7-F8DF-157C-838E-C4D0938D907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114800" y="4267200"/>
                        <a:ext cx="2159000" cy="1076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72037" name="Object 5">
            <a:extLst>
              <a:ext uri="{FF2B5EF4-FFF2-40B4-BE49-F238E27FC236}">
                <a16:creationId xmlns:a16="http://schemas.microsoft.com/office/drawing/2014/main" id="{FF157B64-578E-2FB3-7900-4D80AF9B0B6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810000" y="2971800"/>
          <a:ext cx="2016125" cy="1022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20777200" imgH="10528300" progId="Equation.3">
                  <p:embed/>
                </p:oleObj>
              </mc:Choice>
              <mc:Fallback>
                <p:oleObj name="Equation" r:id="rId5" imgW="20777200" imgH="10528300" progId="Equation.3">
                  <p:embed/>
                  <p:pic>
                    <p:nvPicPr>
                      <p:cNvPr id="172037" name="Object 5">
                        <a:extLst>
                          <a:ext uri="{FF2B5EF4-FFF2-40B4-BE49-F238E27FC236}">
                            <a16:creationId xmlns:a16="http://schemas.microsoft.com/office/drawing/2014/main" id="{FF157B64-578E-2FB3-7900-4D80AF9B0B6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810000" y="2971800"/>
                        <a:ext cx="2016125" cy="10223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994CA38-A26C-050D-4F08-08A33FDAF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96DD70-16B3-BD46-AC08-B2191AF8B581}" type="slidenum">
              <a:rPr lang="en-US" altLang="en-US"/>
              <a:pPr/>
              <a:t>27</a:t>
            </a:fld>
            <a:endParaRPr lang="en-US" altLang="en-US"/>
          </a:p>
        </p:txBody>
      </p:sp>
      <p:sp>
        <p:nvSpPr>
          <p:cNvPr id="189442" name="Rectangle 2">
            <a:extLst>
              <a:ext uri="{FF2B5EF4-FFF2-40B4-BE49-F238E27FC236}">
                <a16:creationId xmlns:a16="http://schemas.microsoft.com/office/drawing/2014/main" id="{B7A6783F-F059-9FB3-849E-C530267109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Optimal vs Linear</a:t>
            </a:r>
          </a:p>
        </p:txBody>
      </p:sp>
      <p:sp>
        <p:nvSpPr>
          <p:cNvPr id="189443" name="Rectangle 3">
            <a:extLst>
              <a:ext uri="{FF2B5EF4-FFF2-40B4-BE49-F238E27FC236}">
                <a16:creationId xmlns:a16="http://schemas.microsoft.com/office/drawing/2014/main" id="{7DD540C6-239F-96DB-940D-0C92B6921F5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533400"/>
            <a:ext cx="1752600" cy="1066800"/>
          </a:xfrm>
        </p:spPr>
        <p:txBody>
          <a:bodyPr/>
          <a:lstStyle/>
          <a:p>
            <a:endParaRPr lang="en-US" altLang="en-US"/>
          </a:p>
        </p:txBody>
      </p:sp>
      <p:graphicFrame>
        <p:nvGraphicFramePr>
          <p:cNvPr id="189444" name="Object 4">
            <a:extLst>
              <a:ext uri="{FF2B5EF4-FFF2-40B4-BE49-F238E27FC236}">
                <a16:creationId xmlns:a16="http://schemas.microsoft.com/office/drawing/2014/main" id="{D33FF834-F43E-C73B-64A9-676EE0184B37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143000" y="1981200"/>
          <a:ext cx="6858000" cy="390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Worksheet" r:id="rId2" imgW="2387600" imgH="1612900" progId="Excel.Sheet.8">
                  <p:embed/>
                </p:oleObj>
              </mc:Choice>
              <mc:Fallback>
                <p:oleObj name="Worksheet" r:id="rId2" imgW="2387600" imgH="1612900" progId="Excel.Sheet.8">
                  <p:embed/>
                  <p:pic>
                    <p:nvPicPr>
                      <p:cNvPr id="189444" name="Object 4">
                        <a:extLst>
                          <a:ext uri="{FF2B5EF4-FFF2-40B4-BE49-F238E27FC236}">
                            <a16:creationId xmlns:a16="http://schemas.microsoft.com/office/drawing/2014/main" id="{D33FF834-F43E-C73B-64A9-676EE0184B37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43000" y="1981200"/>
                        <a:ext cx="6858000" cy="39084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19050">
                            <a:solidFill>
                              <a:srgbClr val="FF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935E2FA-DF42-267C-1DB4-FE4BFAA755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56E7B-857F-5349-80B4-6BF4B900D811}" type="slidenum">
              <a:rPr lang="en-US" altLang="en-US"/>
              <a:pPr/>
              <a:t>28</a:t>
            </a:fld>
            <a:endParaRPr lang="en-US" altLang="en-US"/>
          </a:p>
        </p:txBody>
      </p:sp>
      <p:sp>
        <p:nvSpPr>
          <p:cNvPr id="175106" name="Rectangle 2">
            <a:extLst>
              <a:ext uri="{FF2B5EF4-FFF2-40B4-BE49-F238E27FC236}">
                <a16:creationId xmlns:a16="http://schemas.microsoft.com/office/drawing/2014/main" id="{B9FA29AD-E98E-AAEA-D9F2-8A7FEFA4CD3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228600" y="666750"/>
            <a:ext cx="8686800" cy="1085850"/>
          </a:xfrm>
        </p:spPr>
        <p:txBody>
          <a:bodyPr/>
          <a:lstStyle/>
          <a:p>
            <a:r>
              <a:rPr lang="en-US" altLang="en-US"/>
              <a:t>Closed Hashing II: </a:t>
            </a:r>
            <a:r>
              <a:rPr lang="en-US" altLang="en-US">
                <a:solidFill>
                  <a:srgbClr val="0000FF"/>
                </a:solidFill>
              </a:rPr>
              <a:t>Quadratic Probing</a:t>
            </a:r>
          </a:p>
        </p:txBody>
      </p:sp>
      <p:sp>
        <p:nvSpPr>
          <p:cNvPr id="175107" name="Rectangle 3">
            <a:extLst>
              <a:ext uri="{FF2B5EF4-FFF2-40B4-BE49-F238E27FC236}">
                <a16:creationId xmlns:a16="http://schemas.microsoft.com/office/drawing/2014/main" id="{CFF15CBD-14AD-C39B-56C6-6D59BEA6899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2133600"/>
            <a:ext cx="8382000" cy="4114800"/>
          </a:xfrm>
        </p:spPr>
        <p:txBody>
          <a:bodyPr/>
          <a:lstStyle/>
          <a:p>
            <a:r>
              <a:rPr lang="en-US" altLang="en-US" sz="2800"/>
              <a:t>Main Idea: Spread out the search for an empty slot – </a:t>
            </a:r>
            <a:br>
              <a:rPr lang="en-US" altLang="en-US" sz="2800"/>
            </a:br>
            <a:r>
              <a:rPr lang="en-US" altLang="en-US" sz="2800">
                <a:solidFill>
                  <a:srgbClr val="0000FF"/>
                </a:solidFill>
              </a:rPr>
              <a:t>Increment by i</a:t>
            </a:r>
            <a:r>
              <a:rPr lang="en-US" altLang="en-US" sz="2800" baseline="30000">
                <a:solidFill>
                  <a:srgbClr val="0000FF"/>
                </a:solidFill>
              </a:rPr>
              <a:t>2</a:t>
            </a:r>
            <a:r>
              <a:rPr lang="en-US" altLang="en-US" sz="2800">
                <a:solidFill>
                  <a:srgbClr val="0000FF"/>
                </a:solidFill>
              </a:rPr>
              <a:t> instead of i </a:t>
            </a:r>
          </a:p>
          <a:p>
            <a:endParaRPr lang="en-US" altLang="en-US" sz="3000">
              <a:solidFill>
                <a:srgbClr val="0000FF"/>
              </a:solidFill>
            </a:endParaRPr>
          </a:p>
          <a:p>
            <a:r>
              <a:rPr lang="en-US" altLang="en-US" sz="3000">
                <a:solidFill>
                  <a:srgbClr val="0000FF"/>
                </a:solidFill>
              </a:rPr>
              <a:t>h</a:t>
            </a:r>
            <a:r>
              <a:rPr lang="en-US" altLang="en-US" sz="3000" baseline="-25000">
                <a:solidFill>
                  <a:srgbClr val="0000FF"/>
                </a:solidFill>
              </a:rPr>
              <a:t>i</a:t>
            </a:r>
            <a:r>
              <a:rPr lang="en-US" altLang="en-US" sz="3000">
                <a:solidFill>
                  <a:srgbClr val="0000FF"/>
                </a:solidFill>
              </a:rPr>
              <a:t>(X) = (Hash(X) + i</a:t>
            </a:r>
            <a:r>
              <a:rPr lang="en-US" altLang="en-US" sz="3000" baseline="30000">
                <a:solidFill>
                  <a:srgbClr val="0000FF"/>
                </a:solidFill>
              </a:rPr>
              <a:t>2</a:t>
            </a:r>
            <a:r>
              <a:rPr lang="en-US" altLang="en-US" sz="3000">
                <a:solidFill>
                  <a:srgbClr val="0000FF"/>
                </a:solidFill>
              </a:rPr>
              <a:t>) % </a:t>
            </a:r>
            <a:r>
              <a:rPr lang="en-US" altLang="en-US" sz="3000" i="1">
                <a:solidFill>
                  <a:srgbClr val="0000FF"/>
                </a:solidFill>
              </a:rPr>
              <a:t>TableSize  </a:t>
            </a:r>
          </a:p>
          <a:p>
            <a:pPr lvl="1">
              <a:buFontTx/>
              <a:buNone/>
            </a:pPr>
            <a:r>
              <a:rPr lang="en-US" altLang="en-US" sz="2600"/>
              <a:t>h0(X) = Hash(X) % TableSize </a:t>
            </a:r>
          </a:p>
          <a:p>
            <a:pPr lvl="1">
              <a:buFontTx/>
              <a:buNone/>
            </a:pPr>
            <a:r>
              <a:rPr lang="en-US" altLang="en-US" sz="2600"/>
              <a:t>h1(X) = Hash(X) + 1 % TableSize</a:t>
            </a:r>
          </a:p>
          <a:p>
            <a:pPr lvl="1">
              <a:buFontTx/>
              <a:buNone/>
            </a:pPr>
            <a:r>
              <a:rPr lang="en-US" altLang="en-US" sz="2600"/>
              <a:t>h2(X) = Hash(X) + 4 % TableSize</a:t>
            </a:r>
          </a:p>
          <a:p>
            <a:pPr lvl="1">
              <a:buFontTx/>
              <a:buNone/>
            </a:pPr>
            <a:r>
              <a:rPr lang="en-US" altLang="en-US" sz="2600"/>
              <a:t>h3(X) = Hash(X) + 9 % TableSize</a:t>
            </a:r>
          </a:p>
          <a:p>
            <a:endParaRPr lang="en-US" altLang="en-US" sz="2800"/>
          </a:p>
        </p:txBody>
      </p:sp>
    </p:spTree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DC9F27B-7BBA-8DD1-1B77-740466952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E4572-EA2A-5F4F-B879-30727A9492BF}" type="slidenum">
              <a:rPr lang="en-US" altLang="en-US"/>
              <a:pPr/>
              <a:t>29</a:t>
            </a:fld>
            <a:endParaRPr lang="en-US" altLang="en-US"/>
          </a:p>
        </p:txBody>
      </p:sp>
      <p:sp>
        <p:nvSpPr>
          <p:cNvPr id="176130" name="Rectangle 2">
            <a:extLst>
              <a:ext uri="{FF2B5EF4-FFF2-40B4-BE49-F238E27FC236}">
                <a16:creationId xmlns:a16="http://schemas.microsoft.com/office/drawing/2014/main" id="{38B60857-A35F-BCA9-55EB-ED75840CE20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Quadratic Probing Example</a:t>
            </a:r>
          </a:p>
        </p:txBody>
      </p:sp>
      <p:sp>
        <p:nvSpPr>
          <p:cNvPr id="176131" name="Text Box 3">
            <a:extLst>
              <a:ext uri="{FF2B5EF4-FFF2-40B4-BE49-F238E27FC236}">
                <a16:creationId xmlns:a16="http://schemas.microsoft.com/office/drawing/2014/main" id="{DA27B8BF-900B-4129-8952-79C2A7745D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6137275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probes:</a:t>
            </a:r>
          </a:p>
        </p:txBody>
      </p:sp>
      <p:sp>
        <p:nvSpPr>
          <p:cNvPr id="176132" name="Rectangle 4">
            <a:extLst>
              <a:ext uri="{FF2B5EF4-FFF2-40B4-BE49-F238E27FC236}">
                <a16:creationId xmlns:a16="http://schemas.microsoft.com/office/drawing/2014/main" id="{1D05CF0C-8D8C-BA4E-B603-C7E5613A8B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6133" name="Rectangle 5">
            <a:extLst>
              <a:ext uri="{FF2B5EF4-FFF2-40B4-BE49-F238E27FC236}">
                <a16:creationId xmlns:a16="http://schemas.microsoft.com/office/drawing/2014/main" id="{9978D584-B6B5-6363-C5A9-594E427CF2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26892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4" name="Rectangle 6">
            <a:extLst>
              <a:ext uri="{FF2B5EF4-FFF2-40B4-BE49-F238E27FC236}">
                <a16:creationId xmlns:a16="http://schemas.microsoft.com/office/drawing/2014/main" id="{81810CCB-2157-4866-A4D6-FEA50B636F3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5" name="Rectangle 7">
            <a:extLst>
              <a:ext uri="{FF2B5EF4-FFF2-40B4-BE49-F238E27FC236}">
                <a16:creationId xmlns:a16="http://schemas.microsoft.com/office/drawing/2014/main" id="{AED66158-C401-E056-F04E-BE0FF99F26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6" name="Rectangle 8">
            <a:extLst>
              <a:ext uri="{FF2B5EF4-FFF2-40B4-BE49-F238E27FC236}">
                <a16:creationId xmlns:a16="http://schemas.microsoft.com/office/drawing/2014/main" id="{FE9FE4DB-C542-FA0A-BBCA-1FB13EB5AC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47752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7" name="Rectangle 9">
            <a:extLst>
              <a:ext uri="{FF2B5EF4-FFF2-40B4-BE49-F238E27FC236}">
                <a16:creationId xmlns:a16="http://schemas.microsoft.com/office/drawing/2014/main" id="{E75B5AC7-C73B-BEB9-9A55-8E404293A083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52943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6138" name="Rectangle 10">
            <a:extLst>
              <a:ext uri="{FF2B5EF4-FFF2-40B4-BE49-F238E27FC236}">
                <a16:creationId xmlns:a16="http://schemas.microsoft.com/office/drawing/2014/main" id="{0DD28648-CD7F-C4B2-E891-CAC62DD16D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2650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39" name="Text Box 11">
            <a:extLst>
              <a:ext uri="{FF2B5EF4-FFF2-40B4-BE49-F238E27FC236}">
                <a16:creationId xmlns:a16="http://schemas.microsoft.com/office/drawing/2014/main" id="{A2317677-3A2F-F628-6CD3-81149A0595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3683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76140" name="Text Box 12">
            <a:extLst>
              <a:ext uri="{FF2B5EF4-FFF2-40B4-BE49-F238E27FC236}">
                <a16:creationId xmlns:a16="http://schemas.microsoft.com/office/drawing/2014/main" id="{680F3F81-929A-5BBE-374E-88FA867FB1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3157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76141" name="Text Box 13">
            <a:extLst>
              <a:ext uri="{FF2B5EF4-FFF2-40B4-BE49-F238E27FC236}">
                <a16:creationId xmlns:a16="http://schemas.microsoft.com/office/drawing/2014/main" id="{0D620F1F-EB4E-F030-04B3-E84F85DE1A5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2641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76142" name="Text Box 14">
            <a:extLst>
              <a:ext uri="{FF2B5EF4-FFF2-40B4-BE49-F238E27FC236}">
                <a16:creationId xmlns:a16="http://schemas.microsoft.com/office/drawing/2014/main" id="{7F7DCD91-979E-47F6-3A37-75F6B5C669B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16113" y="2124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76143" name="Text Box 15">
            <a:extLst>
              <a:ext uri="{FF2B5EF4-FFF2-40B4-BE49-F238E27FC236}">
                <a16:creationId xmlns:a16="http://schemas.microsoft.com/office/drawing/2014/main" id="{950FB724-1FDD-6D9B-5732-688F6D18F9B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5233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76144" name="Text Box 16">
            <a:extLst>
              <a:ext uri="{FF2B5EF4-FFF2-40B4-BE49-F238E27FC236}">
                <a16:creationId xmlns:a16="http://schemas.microsoft.com/office/drawing/2014/main" id="{D6A03BD6-9F41-F6E5-E394-45EDA54C87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4716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76145" name="Text Box 17">
            <a:extLst>
              <a:ext uri="{FF2B5EF4-FFF2-40B4-BE49-F238E27FC236}">
                <a16:creationId xmlns:a16="http://schemas.microsoft.com/office/drawing/2014/main" id="{BF06DCAF-6AFC-74DE-A25D-8E54561AEF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909763" y="41989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76146" name="Text Box 18">
            <a:extLst>
              <a:ext uri="{FF2B5EF4-FFF2-40B4-BE49-F238E27FC236}">
                <a16:creationId xmlns:a16="http://schemas.microsoft.com/office/drawing/2014/main" id="{8B5A3D25-40D0-A9E5-F5E4-C060027E7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11325" y="1358900"/>
            <a:ext cx="1368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14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14%7 = 0</a:t>
            </a:r>
          </a:p>
        </p:txBody>
      </p:sp>
      <p:sp>
        <p:nvSpPr>
          <p:cNvPr id="176147" name="Text Box 19">
            <a:extLst>
              <a:ext uri="{FF2B5EF4-FFF2-40B4-BE49-F238E27FC236}">
                <a16:creationId xmlns:a16="http://schemas.microsoft.com/office/drawing/2014/main" id="{00E6D0AC-655B-420E-074E-EA62C018209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7425" y="59309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48" name="Rectangle 20">
            <a:extLst>
              <a:ext uri="{FF2B5EF4-FFF2-40B4-BE49-F238E27FC236}">
                <a16:creationId xmlns:a16="http://schemas.microsoft.com/office/drawing/2014/main" id="{43118676-8F69-463C-BFEC-55A2A2C141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6149" name="Rectangle 21">
            <a:extLst>
              <a:ext uri="{FF2B5EF4-FFF2-40B4-BE49-F238E27FC236}">
                <a16:creationId xmlns:a16="http://schemas.microsoft.com/office/drawing/2014/main" id="{FDAFA0AE-6F5C-3C78-F97D-32FE3B4F1E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26892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6150" name="Rectangle 22">
            <a:extLst>
              <a:ext uri="{FF2B5EF4-FFF2-40B4-BE49-F238E27FC236}">
                <a16:creationId xmlns:a16="http://schemas.microsoft.com/office/drawing/2014/main" id="{757183EA-3268-FC0F-A64A-014FAF2ADF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51" name="Rectangle 23">
            <a:extLst>
              <a:ext uri="{FF2B5EF4-FFF2-40B4-BE49-F238E27FC236}">
                <a16:creationId xmlns:a16="http://schemas.microsoft.com/office/drawing/2014/main" id="{744223C4-403A-1F2B-C2DC-CBDF2DAB98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47752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6152" name="Rectangle 24">
            <a:extLst>
              <a:ext uri="{FF2B5EF4-FFF2-40B4-BE49-F238E27FC236}">
                <a16:creationId xmlns:a16="http://schemas.microsoft.com/office/drawing/2014/main" id="{26E0D1A8-87ED-FB0F-BA79-634CA3DF2E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52943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53" name="Rectangle 25">
            <a:extLst>
              <a:ext uri="{FF2B5EF4-FFF2-40B4-BE49-F238E27FC236}">
                <a16:creationId xmlns:a16="http://schemas.microsoft.com/office/drawing/2014/main" id="{DCDB582D-41BD-C53F-727A-66E3ACD70E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54" name="Text Box 26">
            <a:extLst>
              <a:ext uri="{FF2B5EF4-FFF2-40B4-BE49-F238E27FC236}">
                <a16:creationId xmlns:a16="http://schemas.microsoft.com/office/drawing/2014/main" id="{DC8B617F-54CD-80D2-2524-80688663D5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3683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76155" name="Text Box 27">
            <a:extLst>
              <a:ext uri="{FF2B5EF4-FFF2-40B4-BE49-F238E27FC236}">
                <a16:creationId xmlns:a16="http://schemas.microsoft.com/office/drawing/2014/main" id="{FE339505-2A31-222D-C28C-A342DA28618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3157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76156" name="Text Box 28">
            <a:extLst>
              <a:ext uri="{FF2B5EF4-FFF2-40B4-BE49-F238E27FC236}">
                <a16:creationId xmlns:a16="http://schemas.microsoft.com/office/drawing/2014/main" id="{F8839B89-BC6B-A771-6898-049B23A5531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2641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76157" name="Text Box 29">
            <a:extLst>
              <a:ext uri="{FF2B5EF4-FFF2-40B4-BE49-F238E27FC236}">
                <a16:creationId xmlns:a16="http://schemas.microsoft.com/office/drawing/2014/main" id="{BBB2E189-F89F-856D-E4C3-74A47D8B532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7400" y="2124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76158" name="Text Box 30">
            <a:extLst>
              <a:ext uri="{FF2B5EF4-FFF2-40B4-BE49-F238E27FC236}">
                <a16:creationId xmlns:a16="http://schemas.microsoft.com/office/drawing/2014/main" id="{7563784B-7752-135B-554A-6EFAEC5D3C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050" y="5233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76159" name="Text Box 31">
            <a:extLst>
              <a:ext uri="{FF2B5EF4-FFF2-40B4-BE49-F238E27FC236}">
                <a16:creationId xmlns:a16="http://schemas.microsoft.com/office/drawing/2014/main" id="{87560F53-4ADB-F3DD-7F55-24FE08CDE4C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050" y="4716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76160" name="Text Box 32">
            <a:extLst>
              <a:ext uri="{FF2B5EF4-FFF2-40B4-BE49-F238E27FC236}">
                <a16:creationId xmlns:a16="http://schemas.microsoft.com/office/drawing/2014/main" id="{41B8ED4C-9F18-FC3A-28A4-7AE27CA66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21050" y="41989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76161" name="Text Box 33">
            <a:extLst>
              <a:ext uri="{FF2B5EF4-FFF2-40B4-BE49-F238E27FC236}">
                <a16:creationId xmlns:a16="http://schemas.microsoft.com/office/drawing/2014/main" id="{02A5457D-8BC5-BA63-1E9E-89E2B383A9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03575" y="1358900"/>
            <a:ext cx="1216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8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8%7 = 1</a:t>
            </a:r>
          </a:p>
        </p:txBody>
      </p:sp>
      <p:sp>
        <p:nvSpPr>
          <p:cNvPr id="176162" name="Text Box 34">
            <a:extLst>
              <a:ext uri="{FF2B5EF4-FFF2-40B4-BE49-F238E27FC236}">
                <a16:creationId xmlns:a16="http://schemas.microsoft.com/office/drawing/2014/main" id="{E17F96ED-1C62-515A-EF15-F393692A17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68713" y="59309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63" name="Rectangle 35">
            <a:extLst>
              <a:ext uri="{FF2B5EF4-FFF2-40B4-BE49-F238E27FC236}">
                <a16:creationId xmlns:a16="http://schemas.microsoft.com/office/drawing/2014/main" id="{5F1A3C38-2C7A-2F82-C23C-DC85D336E2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216852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6164" name="Rectangle 36">
            <a:extLst>
              <a:ext uri="{FF2B5EF4-FFF2-40B4-BE49-F238E27FC236}">
                <a16:creationId xmlns:a16="http://schemas.microsoft.com/office/drawing/2014/main" id="{C5282D13-3787-1B75-83E4-5B2CD6B7BE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2689225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6165" name="Rectangle 37">
            <a:extLst>
              <a:ext uri="{FF2B5EF4-FFF2-40B4-BE49-F238E27FC236}">
                <a16:creationId xmlns:a16="http://schemas.microsoft.com/office/drawing/2014/main" id="{D53955FE-D8D0-BD6F-8555-D326AC25BDE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320675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66" name="Rectangle 38">
            <a:extLst>
              <a:ext uri="{FF2B5EF4-FFF2-40B4-BE49-F238E27FC236}">
                <a16:creationId xmlns:a16="http://schemas.microsoft.com/office/drawing/2014/main" id="{84B82820-F7BA-29E0-E0F5-811AD66CD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2545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76167" name="Rectangle 39">
            <a:extLst>
              <a:ext uri="{FF2B5EF4-FFF2-40B4-BE49-F238E27FC236}">
                <a16:creationId xmlns:a16="http://schemas.microsoft.com/office/drawing/2014/main" id="{D9193FAB-BD62-A2EF-BF2D-816393C65E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5294313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68" name="Rectangle 40">
            <a:extLst>
              <a:ext uri="{FF2B5EF4-FFF2-40B4-BE49-F238E27FC236}">
                <a16:creationId xmlns:a16="http://schemas.microsoft.com/office/drawing/2014/main" id="{7F48CC33-A4C8-1CAA-0A57-42EA591989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373380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69" name="Text Box 41">
            <a:extLst>
              <a:ext uri="{FF2B5EF4-FFF2-40B4-BE49-F238E27FC236}">
                <a16:creationId xmlns:a16="http://schemas.microsoft.com/office/drawing/2014/main" id="{C55EC5AB-2D0A-36D1-8FF3-CCCC06ED325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5" y="3683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76170" name="Text Box 42">
            <a:extLst>
              <a:ext uri="{FF2B5EF4-FFF2-40B4-BE49-F238E27FC236}">
                <a16:creationId xmlns:a16="http://schemas.microsoft.com/office/drawing/2014/main" id="{9F3F916A-E34E-3E58-B652-908BEA5F00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5" y="3157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76171" name="Text Box 43">
            <a:extLst>
              <a:ext uri="{FF2B5EF4-FFF2-40B4-BE49-F238E27FC236}">
                <a16:creationId xmlns:a16="http://schemas.microsoft.com/office/drawing/2014/main" id="{8A088B86-8CDF-BC36-795F-8CBA47D1C5F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5" y="2641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76172" name="Text Box 44">
            <a:extLst>
              <a:ext uri="{FF2B5EF4-FFF2-40B4-BE49-F238E27FC236}">
                <a16:creationId xmlns:a16="http://schemas.microsoft.com/office/drawing/2014/main" id="{2B54251C-5F30-0179-2AE5-4FBFAD233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6625" y="2124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76173" name="Text Box 45">
            <a:extLst>
              <a:ext uri="{FF2B5EF4-FFF2-40B4-BE49-F238E27FC236}">
                <a16:creationId xmlns:a16="http://schemas.microsoft.com/office/drawing/2014/main" id="{F0B50454-7BB9-1F74-3A5C-BC448019A38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0275" y="5233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76174" name="Text Box 46">
            <a:extLst>
              <a:ext uri="{FF2B5EF4-FFF2-40B4-BE49-F238E27FC236}">
                <a16:creationId xmlns:a16="http://schemas.microsoft.com/office/drawing/2014/main" id="{596E8409-5AA5-FB2A-A188-3018C48C8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0275" y="4716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76175" name="Text Box 47">
            <a:extLst>
              <a:ext uri="{FF2B5EF4-FFF2-40B4-BE49-F238E27FC236}">
                <a16:creationId xmlns:a16="http://schemas.microsoft.com/office/drawing/2014/main" id="{7670B554-1A3C-6DCC-086F-632A37C7F9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740275" y="41989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76176" name="Text Box 48">
            <a:extLst>
              <a:ext uri="{FF2B5EF4-FFF2-40B4-BE49-F238E27FC236}">
                <a16:creationId xmlns:a16="http://schemas.microsoft.com/office/drawing/2014/main" id="{3B1A9943-BF84-6C8F-6FC9-531D44BEC0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45013" y="1358900"/>
            <a:ext cx="1368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21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21%7 =0</a:t>
            </a:r>
          </a:p>
        </p:txBody>
      </p:sp>
      <p:sp>
        <p:nvSpPr>
          <p:cNvPr id="176177" name="Text Box 49">
            <a:extLst>
              <a:ext uri="{FF2B5EF4-FFF2-40B4-BE49-F238E27FC236}">
                <a16:creationId xmlns:a16="http://schemas.microsoft.com/office/drawing/2014/main" id="{85713546-BF26-7C3E-10F0-82A2A4BE90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87938" y="59309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6178" name="Rectangle 50">
            <a:extLst>
              <a:ext uri="{FF2B5EF4-FFF2-40B4-BE49-F238E27FC236}">
                <a16:creationId xmlns:a16="http://schemas.microsoft.com/office/drawing/2014/main" id="{C3A3F87B-C9EF-7BEE-6C03-7E112FAB6B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6892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6179" name="Rectangle 51">
            <a:extLst>
              <a:ext uri="{FF2B5EF4-FFF2-40B4-BE49-F238E27FC236}">
                <a16:creationId xmlns:a16="http://schemas.microsoft.com/office/drawing/2014/main" id="{92402FF9-0283-57FE-485B-714C62D915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76180" name="Rectangle 52">
            <a:extLst>
              <a:ext uri="{FF2B5EF4-FFF2-40B4-BE49-F238E27FC236}">
                <a16:creationId xmlns:a16="http://schemas.microsoft.com/office/drawing/2014/main" id="{B8080E6B-97E2-D813-E91A-536E5C12D4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2545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76181" name="Rectangle 53">
            <a:extLst>
              <a:ext uri="{FF2B5EF4-FFF2-40B4-BE49-F238E27FC236}">
                <a16:creationId xmlns:a16="http://schemas.microsoft.com/office/drawing/2014/main" id="{E21B5A2B-65BC-5FEE-FD38-9E6748915A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47752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82" name="Rectangle 54">
            <a:extLst>
              <a:ext uri="{FF2B5EF4-FFF2-40B4-BE49-F238E27FC236}">
                <a16:creationId xmlns:a16="http://schemas.microsoft.com/office/drawing/2014/main" id="{66F3357A-D7E8-D558-9DC7-9B6F04C971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52943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83" name="Rectangle 55">
            <a:extLst>
              <a:ext uri="{FF2B5EF4-FFF2-40B4-BE49-F238E27FC236}">
                <a16:creationId xmlns:a16="http://schemas.microsoft.com/office/drawing/2014/main" id="{B4DEE6E0-542F-6A66-1F2A-FC83FE51C4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37338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84" name="Text Box 56">
            <a:extLst>
              <a:ext uri="{FF2B5EF4-FFF2-40B4-BE49-F238E27FC236}">
                <a16:creationId xmlns:a16="http://schemas.microsoft.com/office/drawing/2014/main" id="{AC090153-2270-8B58-E3CC-82CAA73A34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36830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76185" name="Text Box 57">
            <a:extLst>
              <a:ext uri="{FF2B5EF4-FFF2-40B4-BE49-F238E27FC236}">
                <a16:creationId xmlns:a16="http://schemas.microsoft.com/office/drawing/2014/main" id="{A2648094-B846-B047-EEFB-77A252823B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31575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76186" name="Text Box 58">
            <a:extLst>
              <a:ext uri="{FF2B5EF4-FFF2-40B4-BE49-F238E27FC236}">
                <a16:creationId xmlns:a16="http://schemas.microsoft.com/office/drawing/2014/main" id="{5F5CA5B8-ED35-56BC-78E2-E7A01C250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26416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76187" name="Text Box 59">
            <a:extLst>
              <a:ext uri="{FF2B5EF4-FFF2-40B4-BE49-F238E27FC236}">
                <a16:creationId xmlns:a16="http://schemas.microsoft.com/office/drawing/2014/main" id="{59423FE1-2184-1A7C-F6C8-5A7CF36BDF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62675" y="21240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76188" name="Text Box 60">
            <a:extLst>
              <a:ext uri="{FF2B5EF4-FFF2-40B4-BE49-F238E27FC236}">
                <a16:creationId xmlns:a16="http://schemas.microsoft.com/office/drawing/2014/main" id="{FFE06666-AC26-16FC-6755-D8C3378D9CD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52339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76189" name="Text Box 61">
            <a:extLst>
              <a:ext uri="{FF2B5EF4-FFF2-40B4-BE49-F238E27FC236}">
                <a16:creationId xmlns:a16="http://schemas.microsoft.com/office/drawing/2014/main" id="{4DCF1A11-B5E9-0C0F-05F6-C4C26099616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47164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76190" name="Text Box 62">
            <a:extLst>
              <a:ext uri="{FF2B5EF4-FFF2-40B4-BE49-F238E27FC236}">
                <a16:creationId xmlns:a16="http://schemas.microsoft.com/office/drawing/2014/main" id="{6337E750-C6C4-515A-B4A6-B4C6696AA8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157913" y="41989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76191" name="Text Box 63">
            <a:extLst>
              <a:ext uri="{FF2B5EF4-FFF2-40B4-BE49-F238E27FC236}">
                <a16:creationId xmlns:a16="http://schemas.microsoft.com/office/drawing/2014/main" id="{65014C62-D63A-A4DA-C112-8808F8015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8850" y="1358900"/>
            <a:ext cx="1216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2%7 = 2</a:t>
            </a:r>
          </a:p>
        </p:txBody>
      </p:sp>
      <p:sp>
        <p:nvSpPr>
          <p:cNvPr id="176192" name="Text Box 64">
            <a:extLst>
              <a:ext uri="{FF2B5EF4-FFF2-40B4-BE49-F238E27FC236}">
                <a16:creationId xmlns:a16="http://schemas.microsoft.com/office/drawing/2014/main" id="{0A918127-B404-C269-1165-39C9ED63046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05575" y="593090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6193" name="Rectangle 65">
            <a:extLst>
              <a:ext uri="{FF2B5EF4-FFF2-40B4-BE49-F238E27FC236}">
                <a16:creationId xmlns:a16="http://schemas.microsoft.com/office/drawing/2014/main" id="{61AE8926-93FB-B45E-1866-E8BC1A8AD61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65525" y="32067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6194" name="Rectangle 66">
            <a:extLst>
              <a:ext uri="{FF2B5EF4-FFF2-40B4-BE49-F238E27FC236}">
                <a16:creationId xmlns:a16="http://schemas.microsoft.com/office/drawing/2014/main" id="{7F7D1038-A816-2650-C2D0-4AFE656D11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83163" y="4775200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6195" name="Rectangle 67">
            <a:extLst>
              <a:ext uri="{FF2B5EF4-FFF2-40B4-BE49-F238E27FC236}">
                <a16:creationId xmlns:a16="http://schemas.microsoft.com/office/drawing/2014/main" id="{483AD13C-A45E-6D85-114E-7F7136BC5F0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00800" y="21685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3F9C3F46-F7A6-4CC8-3165-CD2E235F2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C1A05CC-9D8F-8F45-B422-4D9EBB097D59}" type="slidenum">
              <a:rPr lang="en-US" altLang="en-US"/>
              <a:pPr/>
              <a:t>3</a:t>
            </a:fld>
            <a:endParaRPr lang="en-US" altLang="en-US"/>
          </a:p>
        </p:txBody>
      </p:sp>
      <p:sp>
        <p:nvSpPr>
          <p:cNvPr id="128002" name="Rectangle 2">
            <a:extLst>
              <a:ext uri="{FF2B5EF4-FFF2-40B4-BE49-F238E27FC236}">
                <a16:creationId xmlns:a16="http://schemas.microsoft.com/office/drawing/2014/main" id="{78DBEA74-EA8F-54EE-2A71-FA587F0711A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Implementations So Far</a:t>
            </a:r>
          </a:p>
        </p:txBody>
      </p:sp>
      <p:graphicFrame>
        <p:nvGraphicFramePr>
          <p:cNvPr id="128042" name="Group 42">
            <a:extLst>
              <a:ext uri="{FF2B5EF4-FFF2-40B4-BE49-F238E27FC236}">
                <a16:creationId xmlns:a16="http://schemas.microsoft.com/office/drawing/2014/main" id="{3CD08527-2DAD-6068-8C7A-76522A996155}"/>
              </a:ext>
            </a:extLst>
          </p:cNvPr>
          <p:cNvGraphicFramePr>
            <a:graphicFrameLocks noGrp="1"/>
          </p:cNvGraphicFramePr>
          <p:nvPr/>
        </p:nvGraphicFramePr>
        <p:xfrm>
          <a:off x="381000" y="1295400"/>
          <a:ext cx="8458200" cy="4238752"/>
        </p:xfrm>
        <a:graphic>
          <a:graphicData uri="http://schemas.openxmlformats.org/drawingml/2006/table">
            <a:tbl>
              <a:tblPr/>
              <a:tblGrid>
                <a:gridCol w="1690688">
                  <a:extLst>
                    <a:ext uri="{9D8B030D-6E8A-4147-A177-3AD203B41FA5}">
                      <a16:colId xmlns:a16="http://schemas.microsoft.com/office/drawing/2014/main" val="3387564726"/>
                    </a:ext>
                  </a:extLst>
                </a:gridCol>
                <a:gridCol w="1509712">
                  <a:extLst>
                    <a:ext uri="{9D8B030D-6E8A-4147-A177-3AD203B41FA5}">
                      <a16:colId xmlns:a16="http://schemas.microsoft.com/office/drawing/2014/main" val="332238213"/>
                    </a:ext>
                  </a:extLst>
                </a:gridCol>
                <a:gridCol w="1219200">
                  <a:extLst>
                    <a:ext uri="{9D8B030D-6E8A-4147-A177-3AD203B41FA5}">
                      <a16:colId xmlns:a16="http://schemas.microsoft.com/office/drawing/2014/main" val="4006099877"/>
                    </a:ext>
                  </a:extLst>
                </a:gridCol>
                <a:gridCol w="2133600">
                  <a:extLst>
                    <a:ext uri="{9D8B030D-6E8A-4147-A177-3AD203B41FA5}">
                      <a16:colId xmlns:a16="http://schemas.microsoft.com/office/drawing/2014/main" val="3503426823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212762821"/>
                    </a:ext>
                  </a:extLst>
                </a:gridCol>
              </a:tblGrid>
              <a:tr h="1016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unsorted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list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sorted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array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Trees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BST – average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AVL – worst case</a:t>
                      </a:r>
                      <a:b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</a:b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splay – amortized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000" b="0" i="0" u="none" strike="noStrike" cap="none" normalizeH="0" baseline="0">
                          <a:ln>
                            <a:noFill/>
                          </a:ln>
                          <a:solidFill>
                            <a:schemeClr val="accent2"/>
                          </a:solidFill>
                          <a:effectLst/>
                          <a:latin typeface="Times New Roman" panose="02020603050405020304" pitchFamily="18" charset="0"/>
                        </a:rPr>
                        <a:t>Array of size n where keys are 0,…,n-1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47654692"/>
                  </a:ext>
                </a:extLst>
              </a:tr>
              <a:tr h="1016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insert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find+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(1)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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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(log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37809110"/>
                  </a:ext>
                </a:extLst>
              </a:tr>
              <a:tr h="101600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find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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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(log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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(log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16924931"/>
                  </a:ext>
                </a:extLst>
              </a:tr>
              <a:tr h="560388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delete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find+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(1)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4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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sym typeface="Symbol" pitchFamily="2" charset="2"/>
                        </a:rPr>
                        <a:t></a:t>
                      </a: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(log n)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accent2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04592180"/>
                  </a:ext>
                </a:extLst>
              </a:tr>
            </a:tbl>
          </a:graphicData>
        </a:graphic>
      </p:graphicFrame>
      <p:sp>
        <p:nvSpPr>
          <p:cNvPr id="128035" name="Rectangle 35">
            <a:extLst>
              <a:ext uri="{FF2B5EF4-FFF2-40B4-BE49-F238E27FC236}">
                <a16:creationId xmlns:a16="http://schemas.microsoft.com/office/drawing/2014/main" id="{0CA0D856-04F7-941F-EC01-A76EFBDEACC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228600"/>
            <a:ext cx="1371600" cy="914400"/>
          </a:xfrm>
        </p:spPr>
        <p:txBody>
          <a:bodyPr/>
          <a:lstStyle/>
          <a:p>
            <a:endParaRPr lang="en-US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50CCE46-AE0C-CA3F-5206-05FC4B38A1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900ADCD-C562-8547-9A69-140670243DB4}" type="slidenum">
              <a:rPr lang="en-US" altLang="en-US"/>
              <a:pPr/>
              <a:t>30</a:t>
            </a:fld>
            <a:endParaRPr lang="en-US" altLang="en-US"/>
          </a:p>
        </p:txBody>
      </p:sp>
      <p:sp>
        <p:nvSpPr>
          <p:cNvPr id="178178" name="Rectangle 2">
            <a:extLst>
              <a:ext uri="{FF2B5EF4-FFF2-40B4-BE49-F238E27FC236}">
                <a16:creationId xmlns:a16="http://schemas.microsoft.com/office/drawing/2014/main" id="{7D039823-3EE2-D660-F663-B27B9867ED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Problem With Quadratic Probing</a:t>
            </a:r>
          </a:p>
        </p:txBody>
      </p:sp>
      <p:sp>
        <p:nvSpPr>
          <p:cNvPr id="178179" name="Text Box 3">
            <a:extLst>
              <a:ext uri="{FF2B5EF4-FFF2-40B4-BE49-F238E27FC236}">
                <a16:creationId xmlns:a16="http://schemas.microsoft.com/office/drawing/2014/main" id="{CD26474A-AB26-976E-A5F9-8C0B8FB120F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6137275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probes:</a:t>
            </a:r>
          </a:p>
        </p:txBody>
      </p:sp>
      <p:sp>
        <p:nvSpPr>
          <p:cNvPr id="178180" name="Rectangle 4">
            <a:extLst>
              <a:ext uri="{FF2B5EF4-FFF2-40B4-BE49-F238E27FC236}">
                <a16:creationId xmlns:a16="http://schemas.microsoft.com/office/drawing/2014/main" id="{CB165D5E-5964-E6D3-22AF-A0E5CA048D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8181" name="Rectangle 5">
            <a:extLst>
              <a:ext uri="{FF2B5EF4-FFF2-40B4-BE49-F238E27FC236}">
                <a16:creationId xmlns:a16="http://schemas.microsoft.com/office/drawing/2014/main" id="{9B62F7B3-E2B7-25FF-956C-AAFC2AB0FB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75907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182" name="Rectangle 6">
            <a:extLst>
              <a:ext uri="{FF2B5EF4-FFF2-40B4-BE49-F238E27FC236}">
                <a16:creationId xmlns:a16="http://schemas.microsoft.com/office/drawing/2014/main" id="{5B9C8D64-93D4-1915-12D7-A819721959B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183" name="Rectangle 7">
            <a:extLst>
              <a:ext uri="{FF2B5EF4-FFF2-40B4-BE49-F238E27FC236}">
                <a16:creationId xmlns:a16="http://schemas.microsoft.com/office/drawing/2014/main" id="{14AAA21F-D2DD-8213-258F-FBD9905FF2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184" name="Rectangle 8">
            <a:extLst>
              <a:ext uri="{FF2B5EF4-FFF2-40B4-BE49-F238E27FC236}">
                <a16:creationId xmlns:a16="http://schemas.microsoft.com/office/drawing/2014/main" id="{7400C285-A8A2-6AD7-DE87-1D6FB1D5FA4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4505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185" name="Rectangle 9">
            <a:extLst>
              <a:ext uri="{FF2B5EF4-FFF2-40B4-BE49-F238E27FC236}">
                <a16:creationId xmlns:a16="http://schemas.microsoft.com/office/drawing/2014/main" id="{6A493F7D-A346-966E-6010-62408C2043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36416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8186" name="Rectangle 10">
            <a:extLst>
              <a:ext uri="{FF2B5EF4-FFF2-40B4-BE49-F238E27FC236}">
                <a16:creationId xmlns:a16="http://schemas.microsoft.com/office/drawing/2014/main" id="{21945E86-2586-4AAD-6D25-DF8DC047FB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187" name="Text Box 11">
            <a:extLst>
              <a:ext uri="{FF2B5EF4-FFF2-40B4-BE49-F238E27FC236}">
                <a16:creationId xmlns:a16="http://schemas.microsoft.com/office/drawing/2014/main" id="{CCE99295-D108-5436-A4C2-02B11EE052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3752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78188" name="Text Box 12">
            <a:extLst>
              <a:ext uri="{FF2B5EF4-FFF2-40B4-BE49-F238E27FC236}">
                <a16:creationId xmlns:a16="http://schemas.microsoft.com/office/drawing/2014/main" id="{5E9DD60D-DEE4-FFB2-771A-307DF1FEA2D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3227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78189" name="Text Box 13">
            <a:extLst>
              <a:ext uri="{FF2B5EF4-FFF2-40B4-BE49-F238E27FC236}">
                <a16:creationId xmlns:a16="http://schemas.microsoft.com/office/drawing/2014/main" id="{EE79FC68-9BAB-3988-A959-ED5BB3F147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7114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78190" name="Text Box 14">
            <a:extLst>
              <a:ext uri="{FF2B5EF4-FFF2-40B4-BE49-F238E27FC236}">
                <a16:creationId xmlns:a16="http://schemas.microsoft.com/office/drawing/2014/main" id="{C9A1E84D-4386-EF0C-34D6-323788161D3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1939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78191" name="Text Box 15">
            <a:extLst>
              <a:ext uri="{FF2B5EF4-FFF2-40B4-BE49-F238E27FC236}">
                <a16:creationId xmlns:a16="http://schemas.microsoft.com/office/drawing/2014/main" id="{D03B2383-8DB7-B922-B2F8-A272CABDFCA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5303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78192" name="Text Box 16">
            <a:extLst>
              <a:ext uri="{FF2B5EF4-FFF2-40B4-BE49-F238E27FC236}">
                <a16:creationId xmlns:a16="http://schemas.microsoft.com/office/drawing/2014/main" id="{293674DF-6C22-4BCD-F9E6-36A86C7FC8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4786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78193" name="Text Box 17">
            <a:extLst>
              <a:ext uri="{FF2B5EF4-FFF2-40B4-BE49-F238E27FC236}">
                <a16:creationId xmlns:a16="http://schemas.microsoft.com/office/drawing/2014/main" id="{3FDAABE9-6696-0A34-0D0C-F217780B0AE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4268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78194" name="Text Box 18">
            <a:extLst>
              <a:ext uri="{FF2B5EF4-FFF2-40B4-BE49-F238E27FC236}">
                <a16:creationId xmlns:a16="http://schemas.microsoft.com/office/drawing/2014/main" id="{64B3F983-F576-2365-6363-3697DFEE50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77925" y="1428750"/>
            <a:ext cx="1368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14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14%7 = 0</a:t>
            </a:r>
          </a:p>
        </p:txBody>
      </p:sp>
      <p:sp>
        <p:nvSpPr>
          <p:cNvPr id="178195" name="Text Box 19">
            <a:extLst>
              <a:ext uri="{FF2B5EF4-FFF2-40B4-BE49-F238E27FC236}">
                <a16:creationId xmlns:a16="http://schemas.microsoft.com/office/drawing/2014/main" id="{8D0FA81A-DB98-188F-869F-B8F2BB63789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6000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8196" name="Rectangle 20">
            <a:extLst>
              <a:ext uri="{FF2B5EF4-FFF2-40B4-BE49-F238E27FC236}">
                <a16:creationId xmlns:a16="http://schemas.microsoft.com/office/drawing/2014/main" id="{0FDC9995-0BEC-FA29-69B2-C21A6C4AA1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8197" name="Rectangle 21">
            <a:extLst>
              <a:ext uri="{FF2B5EF4-FFF2-40B4-BE49-F238E27FC236}">
                <a16:creationId xmlns:a16="http://schemas.microsoft.com/office/drawing/2014/main" id="{52D7F181-A15D-2A2D-37CE-CF68DFCC7E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275907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8198" name="Rectangle 22">
            <a:extLst>
              <a:ext uri="{FF2B5EF4-FFF2-40B4-BE49-F238E27FC236}">
                <a16:creationId xmlns:a16="http://schemas.microsoft.com/office/drawing/2014/main" id="{5F98B4EB-23AA-1626-8646-0B39482948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199" name="Rectangle 23">
            <a:extLst>
              <a:ext uri="{FF2B5EF4-FFF2-40B4-BE49-F238E27FC236}">
                <a16:creationId xmlns:a16="http://schemas.microsoft.com/office/drawing/2014/main" id="{5AA6862E-F028-AF67-8F2B-C4E3321C95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484505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8200" name="Rectangle 24">
            <a:extLst>
              <a:ext uri="{FF2B5EF4-FFF2-40B4-BE49-F238E27FC236}">
                <a16:creationId xmlns:a16="http://schemas.microsoft.com/office/drawing/2014/main" id="{21929D90-38A8-8BC9-933F-3E6BFAB6F9A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536416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01" name="Rectangle 25">
            <a:extLst>
              <a:ext uri="{FF2B5EF4-FFF2-40B4-BE49-F238E27FC236}">
                <a16:creationId xmlns:a16="http://schemas.microsoft.com/office/drawing/2014/main" id="{51FBA638-FEF0-F5C3-8634-52068415E0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02" name="Text Box 26">
            <a:extLst>
              <a:ext uri="{FF2B5EF4-FFF2-40B4-BE49-F238E27FC236}">
                <a16:creationId xmlns:a16="http://schemas.microsoft.com/office/drawing/2014/main" id="{3E4F2AF1-69EF-0C60-55E9-485438126DB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3752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78203" name="Text Box 27">
            <a:extLst>
              <a:ext uri="{FF2B5EF4-FFF2-40B4-BE49-F238E27FC236}">
                <a16:creationId xmlns:a16="http://schemas.microsoft.com/office/drawing/2014/main" id="{09BC4F14-2F20-E837-0EB6-53B6EB7BA8C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3227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78204" name="Text Box 28">
            <a:extLst>
              <a:ext uri="{FF2B5EF4-FFF2-40B4-BE49-F238E27FC236}">
                <a16:creationId xmlns:a16="http://schemas.microsoft.com/office/drawing/2014/main" id="{5C611E8B-CD0B-E1A7-30A3-9D2B15734F2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27114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78205" name="Text Box 29">
            <a:extLst>
              <a:ext uri="{FF2B5EF4-FFF2-40B4-BE49-F238E27FC236}">
                <a16:creationId xmlns:a16="http://schemas.microsoft.com/office/drawing/2014/main" id="{17AC12D9-04BE-90BD-2A3C-949E6D7C35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21939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78206" name="Text Box 30">
            <a:extLst>
              <a:ext uri="{FF2B5EF4-FFF2-40B4-BE49-F238E27FC236}">
                <a16:creationId xmlns:a16="http://schemas.microsoft.com/office/drawing/2014/main" id="{326A6CF8-8289-80CC-73BA-712E22F8233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5303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78207" name="Text Box 31">
            <a:extLst>
              <a:ext uri="{FF2B5EF4-FFF2-40B4-BE49-F238E27FC236}">
                <a16:creationId xmlns:a16="http://schemas.microsoft.com/office/drawing/2014/main" id="{4B2FDEA3-E95F-F851-80FD-60C595E781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4786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78208" name="Text Box 32">
            <a:extLst>
              <a:ext uri="{FF2B5EF4-FFF2-40B4-BE49-F238E27FC236}">
                <a16:creationId xmlns:a16="http://schemas.microsoft.com/office/drawing/2014/main" id="{D4635DE6-E604-9E82-565B-B7183831C0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4268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78209" name="Text Box 33">
            <a:extLst>
              <a:ext uri="{FF2B5EF4-FFF2-40B4-BE49-F238E27FC236}">
                <a16:creationId xmlns:a16="http://schemas.microsoft.com/office/drawing/2014/main" id="{63E034BC-37D0-9D94-A4A4-FF2D19378C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70175" y="1428750"/>
            <a:ext cx="1216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8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8%7 = 1</a:t>
            </a:r>
          </a:p>
        </p:txBody>
      </p:sp>
      <p:sp>
        <p:nvSpPr>
          <p:cNvPr id="178210" name="Text Box 34">
            <a:extLst>
              <a:ext uri="{FF2B5EF4-FFF2-40B4-BE49-F238E27FC236}">
                <a16:creationId xmlns:a16="http://schemas.microsoft.com/office/drawing/2014/main" id="{DE8C96F9-6E6D-57C7-2375-40AED1BB25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3" y="6000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8211" name="Rectangle 35">
            <a:extLst>
              <a:ext uri="{FF2B5EF4-FFF2-40B4-BE49-F238E27FC236}">
                <a16:creationId xmlns:a16="http://schemas.microsoft.com/office/drawing/2014/main" id="{EBDA8968-238C-F4F4-235B-80060ED93B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223837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8212" name="Rectangle 36">
            <a:extLst>
              <a:ext uri="{FF2B5EF4-FFF2-40B4-BE49-F238E27FC236}">
                <a16:creationId xmlns:a16="http://schemas.microsoft.com/office/drawing/2014/main" id="{2E493DDF-4875-C445-19C4-B84E7A3E5B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2759075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8213" name="Rectangle 37">
            <a:extLst>
              <a:ext uri="{FF2B5EF4-FFF2-40B4-BE49-F238E27FC236}">
                <a16:creationId xmlns:a16="http://schemas.microsoft.com/office/drawing/2014/main" id="{75867D95-BEBA-8911-3D3B-C5E277B549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327660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14" name="Rectangle 38">
            <a:extLst>
              <a:ext uri="{FF2B5EF4-FFF2-40B4-BE49-F238E27FC236}">
                <a16:creationId xmlns:a16="http://schemas.microsoft.com/office/drawing/2014/main" id="{F70F6CAD-AC12-6429-1426-EECE8CCE6A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43243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78215" name="Rectangle 39">
            <a:extLst>
              <a:ext uri="{FF2B5EF4-FFF2-40B4-BE49-F238E27FC236}">
                <a16:creationId xmlns:a16="http://schemas.microsoft.com/office/drawing/2014/main" id="{2DF34113-3B0D-FDAF-0737-D9C44BE0151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5364163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16" name="Rectangle 40">
            <a:extLst>
              <a:ext uri="{FF2B5EF4-FFF2-40B4-BE49-F238E27FC236}">
                <a16:creationId xmlns:a16="http://schemas.microsoft.com/office/drawing/2014/main" id="{D109A64F-C5EB-972B-B14E-ECA2685A51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38036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17" name="Text Box 41">
            <a:extLst>
              <a:ext uri="{FF2B5EF4-FFF2-40B4-BE49-F238E27FC236}">
                <a16:creationId xmlns:a16="http://schemas.microsoft.com/office/drawing/2014/main" id="{20C751E6-CC64-3B29-257F-F92A4010F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3752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78218" name="Text Box 42">
            <a:extLst>
              <a:ext uri="{FF2B5EF4-FFF2-40B4-BE49-F238E27FC236}">
                <a16:creationId xmlns:a16="http://schemas.microsoft.com/office/drawing/2014/main" id="{A6E1BFA4-B5E6-C9A8-76B1-787E37C838B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3227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78219" name="Text Box 43">
            <a:extLst>
              <a:ext uri="{FF2B5EF4-FFF2-40B4-BE49-F238E27FC236}">
                <a16:creationId xmlns:a16="http://schemas.microsoft.com/office/drawing/2014/main" id="{5D81EB66-EEBC-95E5-215B-45F5F671AF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7114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78220" name="Text Box 44">
            <a:extLst>
              <a:ext uri="{FF2B5EF4-FFF2-40B4-BE49-F238E27FC236}">
                <a16:creationId xmlns:a16="http://schemas.microsoft.com/office/drawing/2014/main" id="{EB43B648-504D-5469-03BD-CE56FED5C4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1939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78221" name="Text Box 45">
            <a:extLst>
              <a:ext uri="{FF2B5EF4-FFF2-40B4-BE49-F238E27FC236}">
                <a16:creationId xmlns:a16="http://schemas.microsoft.com/office/drawing/2014/main" id="{5F215913-BE4D-B824-9A30-E6653E4D6A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5303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78222" name="Text Box 46">
            <a:extLst>
              <a:ext uri="{FF2B5EF4-FFF2-40B4-BE49-F238E27FC236}">
                <a16:creationId xmlns:a16="http://schemas.microsoft.com/office/drawing/2014/main" id="{7E7C1CFA-605C-483C-87EC-274E7CA458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4786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78223" name="Text Box 47">
            <a:extLst>
              <a:ext uri="{FF2B5EF4-FFF2-40B4-BE49-F238E27FC236}">
                <a16:creationId xmlns:a16="http://schemas.microsoft.com/office/drawing/2014/main" id="{35566DAE-6A4B-B521-8C6F-36903720CE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4268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78224" name="Text Box 48">
            <a:extLst>
              <a:ext uri="{FF2B5EF4-FFF2-40B4-BE49-F238E27FC236}">
                <a16:creationId xmlns:a16="http://schemas.microsoft.com/office/drawing/2014/main" id="{D9CB67F0-6342-9AD7-26F2-8FDF2B0AEF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11613" y="1428750"/>
            <a:ext cx="1368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21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21%7 =0</a:t>
            </a:r>
          </a:p>
        </p:txBody>
      </p:sp>
      <p:sp>
        <p:nvSpPr>
          <p:cNvPr id="178225" name="Text Box 49">
            <a:extLst>
              <a:ext uri="{FF2B5EF4-FFF2-40B4-BE49-F238E27FC236}">
                <a16:creationId xmlns:a16="http://schemas.microsoft.com/office/drawing/2014/main" id="{1101216A-BC4C-C7A5-D536-EDAD5926F01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538" y="6000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3</a:t>
            </a:r>
          </a:p>
        </p:txBody>
      </p:sp>
      <p:sp>
        <p:nvSpPr>
          <p:cNvPr id="178226" name="Rectangle 50">
            <a:extLst>
              <a:ext uri="{FF2B5EF4-FFF2-40B4-BE49-F238E27FC236}">
                <a16:creationId xmlns:a16="http://schemas.microsoft.com/office/drawing/2014/main" id="{97077CCD-10A4-46C5-6137-F0D432EECD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5907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8227" name="Rectangle 51">
            <a:extLst>
              <a:ext uri="{FF2B5EF4-FFF2-40B4-BE49-F238E27FC236}">
                <a16:creationId xmlns:a16="http://schemas.microsoft.com/office/drawing/2014/main" id="{DC82A14D-5873-B686-6C6A-D2458B5974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78228" name="Rectangle 52">
            <a:extLst>
              <a:ext uri="{FF2B5EF4-FFF2-40B4-BE49-F238E27FC236}">
                <a16:creationId xmlns:a16="http://schemas.microsoft.com/office/drawing/2014/main" id="{53FF194D-38C5-7B06-3F86-8D406E758F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78229" name="Rectangle 53">
            <a:extLst>
              <a:ext uri="{FF2B5EF4-FFF2-40B4-BE49-F238E27FC236}">
                <a16:creationId xmlns:a16="http://schemas.microsoft.com/office/drawing/2014/main" id="{6FEC2B3A-F4DB-D616-A580-ED709DB750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4505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30" name="Rectangle 54">
            <a:extLst>
              <a:ext uri="{FF2B5EF4-FFF2-40B4-BE49-F238E27FC236}">
                <a16:creationId xmlns:a16="http://schemas.microsoft.com/office/drawing/2014/main" id="{A6E3D49B-BE72-8174-EB2A-DE7DB34F57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36416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31" name="Rectangle 55">
            <a:extLst>
              <a:ext uri="{FF2B5EF4-FFF2-40B4-BE49-F238E27FC236}">
                <a16:creationId xmlns:a16="http://schemas.microsoft.com/office/drawing/2014/main" id="{C6E604C3-FF43-AEB1-6288-5297C344E5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32" name="Text Box 56">
            <a:extLst>
              <a:ext uri="{FF2B5EF4-FFF2-40B4-BE49-F238E27FC236}">
                <a16:creationId xmlns:a16="http://schemas.microsoft.com/office/drawing/2014/main" id="{C8F1B79C-83D8-A6B2-B0A9-8A6C0BF7E5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3752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78233" name="Text Box 57">
            <a:extLst>
              <a:ext uri="{FF2B5EF4-FFF2-40B4-BE49-F238E27FC236}">
                <a16:creationId xmlns:a16="http://schemas.microsoft.com/office/drawing/2014/main" id="{83ED08F0-7F6C-236F-6046-C390E546D1D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3227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78234" name="Text Box 58">
            <a:extLst>
              <a:ext uri="{FF2B5EF4-FFF2-40B4-BE49-F238E27FC236}">
                <a16:creationId xmlns:a16="http://schemas.microsoft.com/office/drawing/2014/main" id="{AE5FABBE-BDB0-74E3-4A09-E0A8100163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27114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78235" name="Text Box 59">
            <a:extLst>
              <a:ext uri="{FF2B5EF4-FFF2-40B4-BE49-F238E27FC236}">
                <a16:creationId xmlns:a16="http://schemas.microsoft.com/office/drawing/2014/main" id="{463320AB-B1E1-DADB-3C7C-B9A07E2D62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21939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78236" name="Text Box 60">
            <a:extLst>
              <a:ext uri="{FF2B5EF4-FFF2-40B4-BE49-F238E27FC236}">
                <a16:creationId xmlns:a16="http://schemas.microsoft.com/office/drawing/2014/main" id="{26FEBAB1-BDE4-628A-72FF-3F12288FDA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5303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78237" name="Text Box 61">
            <a:extLst>
              <a:ext uri="{FF2B5EF4-FFF2-40B4-BE49-F238E27FC236}">
                <a16:creationId xmlns:a16="http://schemas.microsoft.com/office/drawing/2014/main" id="{8AB45993-380E-52CF-E4C9-18CD698E00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786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78238" name="Text Box 62">
            <a:extLst>
              <a:ext uri="{FF2B5EF4-FFF2-40B4-BE49-F238E27FC236}">
                <a16:creationId xmlns:a16="http://schemas.microsoft.com/office/drawing/2014/main" id="{5034DE93-43F7-E364-8254-563B747524A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268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78239" name="Text Box 63">
            <a:extLst>
              <a:ext uri="{FF2B5EF4-FFF2-40B4-BE49-F238E27FC236}">
                <a16:creationId xmlns:a16="http://schemas.microsoft.com/office/drawing/2014/main" id="{7EF60601-FC74-B341-A65B-32BC4B32C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05450" y="1428750"/>
            <a:ext cx="1216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2%7 = 2</a:t>
            </a:r>
          </a:p>
        </p:txBody>
      </p:sp>
      <p:sp>
        <p:nvSpPr>
          <p:cNvPr id="178240" name="Text Box 64">
            <a:extLst>
              <a:ext uri="{FF2B5EF4-FFF2-40B4-BE49-F238E27FC236}">
                <a16:creationId xmlns:a16="http://schemas.microsoft.com/office/drawing/2014/main" id="{2EB1809D-E11E-CAD3-1F78-1746C79B07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175" y="6000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78241" name="Rectangle 65">
            <a:extLst>
              <a:ext uri="{FF2B5EF4-FFF2-40B4-BE49-F238E27FC236}">
                <a16:creationId xmlns:a16="http://schemas.microsoft.com/office/drawing/2014/main" id="{E56DB96A-B0BC-EF51-9772-1EFD0D1195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78242" name="Rectangle 66">
            <a:extLst>
              <a:ext uri="{FF2B5EF4-FFF2-40B4-BE49-F238E27FC236}">
                <a16:creationId xmlns:a16="http://schemas.microsoft.com/office/drawing/2014/main" id="{E1E9A204-C303-0779-D36F-485750C701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4845050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43" name="Rectangle 67">
            <a:extLst>
              <a:ext uri="{FF2B5EF4-FFF2-40B4-BE49-F238E27FC236}">
                <a16:creationId xmlns:a16="http://schemas.microsoft.com/office/drawing/2014/main" id="{B354FC25-A62F-07DF-74C8-FCA04CB4F9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8244" name="Rectangle 68">
            <a:extLst>
              <a:ext uri="{FF2B5EF4-FFF2-40B4-BE49-F238E27FC236}">
                <a16:creationId xmlns:a16="http://schemas.microsoft.com/office/drawing/2014/main" id="{B54DE7A4-04F1-0156-4C5A-7120B0C685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27781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78245" name="Rectangle 69">
            <a:extLst>
              <a:ext uri="{FF2B5EF4-FFF2-40B4-BE49-F238E27FC236}">
                <a16:creationId xmlns:a16="http://schemas.microsoft.com/office/drawing/2014/main" id="{5FFACA19-51ED-0461-80B7-29A69F40C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32956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78246" name="Rectangle 70">
            <a:extLst>
              <a:ext uri="{FF2B5EF4-FFF2-40B4-BE49-F238E27FC236}">
                <a16:creationId xmlns:a16="http://schemas.microsoft.com/office/drawing/2014/main" id="{B4597D59-26CD-55CC-0E21-55DF8F08F6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43434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78247" name="Rectangle 71">
            <a:extLst>
              <a:ext uri="{FF2B5EF4-FFF2-40B4-BE49-F238E27FC236}">
                <a16:creationId xmlns:a16="http://schemas.microsoft.com/office/drawing/2014/main" id="{70A9C89D-4FFB-DF55-2E6C-CC3EE5A38AC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48641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48" name="Rectangle 72">
            <a:extLst>
              <a:ext uri="{FF2B5EF4-FFF2-40B4-BE49-F238E27FC236}">
                <a16:creationId xmlns:a16="http://schemas.microsoft.com/office/drawing/2014/main" id="{873F3000-0732-A54E-2B33-3330F6C55D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53832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49" name="Rectangle 73">
            <a:extLst>
              <a:ext uri="{FF2B5EF4-FFF2-40B4-BE49-F238E27FC236}">
                <a16:creationId xmlns:a16="http://schemas.microsoft.com/office/drawing/2014/main" id="{F2D977DA-0DB0-6883-9677-7D55FB81BC1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38227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78250" name="Text Box 74">
            <a:extLst>
              <a:ext uri="{FF2B5EF4-FFF2-40B4-BE49-F238E27FC236}">
                <a16:creationId xmlns:a16="http://schemas.microsoft.com/office/drawing/2014/main" id="{F53443C1-56F0-EF60-0277-A97A63DAFD0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3771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78251" name="Text Box 75">
            <a:extLst>
              <a:ext uri="{FF2B5EF4-FFF2-40B4-BE49-F238E27FC236}">
                <a16:creationId xmlns:a16="http://schemas.microsoft.com/office/drawing/2014/main" id="{DDEE4A44-FC25-DC65-26F8-BA5440999D7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3246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78252" name="Text Box 76">
            <a:extLst>
              <a:ext uri="{FF2B5EF4-FFF2-40B4-BE49-F238E27FC236}">
                <a16:creationId xmlns:a16="http://schemas.microsoft.com/office/drawing/2014/main" id="{A7C8EF59-392A-DF3A-8BF1-9723117A34A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27305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78253" name="Text Box 77">
            <a:extLst>
              <a:ext uri="{FF2B5EF4-FFF2-40B4-BE49-F238E27FC236}">
                <a16:creationId xmlns:a16="http://schemas.microsoft.com/office/drawing/2014/main" id="{D2788325-C7E5-9F42-A2B8-4860A0D51B9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22129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78254" name="Text Box 78">
            <a:extLst>
              <a:ext uri="{FF2B5EF4-FFF2-40B4-BE49-F238E27FC236}">
                <a16:creationId xmlns:a16="http://schemas.microsoft.com/office/drawing/2014/main" id="{38E4ED71-BB01-88BD-86FE-688BF03188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463" y="5322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78255" name="Text Box 79">
            <a:extLst>
              <a:ext uri="{FF2B5EF4-FFF2-40B4-BE49-F238E27FC236}">
                <a16:creationId xmlns:a16="http://schemas.microsoft.com/office/drawing/2014/main" id="{8499C570-9E2B-70C6-DD13-300485D21B0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463" y="4805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78256" name="Text Box 80">
            <a:extLst>
              <a:ext uri="{FF2B5EF4-FFF2-40B4-BE49-F238E27FC236}">
                <a16:creationId xmlns:a16="http://schemas.microsoft.com/office/drawing/2014/main" id="{29E6C23B-3AF6-5DF6-EF79-CA4DBA951D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463" y="4287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78257" name="Text Box 81">
            <a:extLst>
              <a:ext uri="{FF2B5EF4-FFF2-40B4-BE49-F238E27FC236}">
                <a16:creationId xmlns:a16="http://schemas.microsoft.com/office/drawing/2014/main" id="{A983C370-FF2F-ADA1-F1E7-B72720A1D77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10400" y="1447800"/>
            <a:ext cx="1216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7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7%7 = 0</a:t>
            </a:r>
          </a:p>
        </p:txBody>
      </p:sp>
      <p:sp>
        <p:nvSpPr>
          <p:cNvPr id="178258" name="Rectangle 82">
            <a:extLst>
              <a:ext uri="{FF2B5EF4-FFF2-40B4-BE49-F238E27FC236}">
                <a16:creationId xmlns:a16="http://schemas.microsoft.com/office/drawing/2014/main" id="{5D47D382-F130-8C57-83F6-E9A488EAE38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22574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78259" name="Text Box 83">
            <a:extLst>
              <a:ext uri="{FF2B5EF4-FFF2-40B4-BE49-F238E27FC236}">
                <a16:creationId xmlns:a16="http://schemas.microsoft.com/office/drawing/2014/main" id="{FB6E55AD-AD34-2BAF-B22D-6A1C455290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019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??</a:t>
            </a: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7ED4BDFD-4454-3311-ABFF-1E0EE8E3B1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086A0A-BECD-A44C-9C01-DD38397AE044}" type="slidenum">
              <a:rPr lang="en-US" altLang="en-US"/>
              <a:pPr/>
              <a:t>31</a:t>
            </a:fld>
            <a:endParaRPr lang="en-US" altLang="en-US"/>
          </a:p>
        </p:txBody>
      </p:sp>
      <p:sp>
        <p:nvSpPr>
          <p:cNvPr id="180226" name="Rectangle 2">
            <a:extLst>
              <a:ext uri="{FF2B5EF4-FFF2-40B4-BE49-F238E27FC236}">
                <a16:creationId xmlns:a16="http://schemas.microsoft.com/office/drawing/2014/main" id="{121C9068-3734-8AC4-BFA3-902266FCF92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Load Factor in Quadratic Probing</a:t>
            </a:r>
          </a:p>
        </p:txBody>
      </p:sp>
      <p:sp>
        <p:nvSpPr>
          <p:cNvPr id="180227" name="Rectangle 3">
            <a:extLst>
              <a:ext uri="{FF2B5EF4-FFF2-40B4-BE49-F238E27FC236}">
                <a16:creationId xmlns:a16="http://schemas.microsoft.com/office/drawing/2014/main" id="{A79EF6A4-5897-CB0A-2260-6EF05B378DB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828800"/>
            <a:ext cx="8077200" cy="4876800"/>
          </a:xfrm>
        </p:spPr>
        <p:txBody>
          <a:bodyPr/>
          <a:lstStyle/>
          <a:p>
            <a:r>
              <a:rPr lang="en-US" altLang="en-US" b="1"/>
              <a:t>Theorem</a:t>
            </a:r>
            <a:r>
              <a:rPr lang="en-US" altLang="en-US"/>
              <a:t>: </a:t>
            </a:r>
            <a:r>
              <a:rPr lang="en-US" altLang="en-US">
                <a:solidFill>
                  <a:srgbClr val="006600"/>
                </a:solidFill>
              </a:rPr>
              <a:t>If TableSize is prime and</a:t>
            </a:r>
            <a:r>
              <a:rPr lang="en-US" altLang="en-US"/>
              <a:t> </a:t>
            </a:r>
            <a:r>
              <a:rPr lang="en-US" altLang="en-US">
                <a:solidFill>
                  <a:srgbClr val="008000"/>
                </a:solidFill>
                <a:sym typeface="Symbol" pitchFamily="2" charset="2"/>
              </a:rPr>
              <a:t>  ½, quadratic probing </a:t>
            </a:r>
            <a:r>
              <a:rPr lang="en-US" altLang="en-US" i="1">
                <a:solidFill>
                  <a:srgbClr val="008000"/>
                </a:solidFill>
                <a:sym typeface="Symbol" pitchFamily="2" charset="2"/>
              </a:rPr>
              <a:t>will</a:t>
            </a:r>
            <a:r>
              <a:rPr lang="en-US" altLang="en-US">
                <a:solidFill>
                  <a:srgbClr val="008000"/>
                </a:solidFill>
                <a:sym typeface="Symbol" pitchFamily="2" charset="2"/>
              </a:rPr>
              <a:t> find an empty slot</a:t>
            </a:r>
            <a:r>
              <a:rPr lang="en-US" altLang="en-US">
                <a:sym typeface="Symbol" pitchFamily="2" charset="2"/>
              </a:rPr>
              <a:t>; </a:t>
            </a:r>
            <a:r>
              <a:rPr lang="en-US" altLang="en-US">
                <a:solidFill>
                  <a:srgbClr val="FF0000"/>
                </a:solidFill>
                <a:sym typeface="Symbol" pitchFamily="2" charset="2"/>
              </a:rPr>
              <a:t>for greater , </a:t>
            </a:r>
            <a:r>
              <a:rPr lang="en-US" altLang="en-US" i="1">
                <a:solidFill>
                  <a:srgbClr val="FF0000"/>
                </a:solidFill>
                <a:sym typeface="Symbol" pitchFamily="2" charset="2"/>
              </a:rPr>
              <a:t>might not</a:t>
            </a:r>
          </a:p>
          <a:p>
            <a:r>
              <a:rPr lang="en-US" altLang="en-US">
                <a:sym typeface="Symbol" pitchFamily="2" charset="2"/>
              </a:rPr>
              <a:t>With load factors near ½ the expected number of probes is empirically near </a:t>
            </a:r>
            <a:r>
              <a:rPr lang="en-US" altLang="en-US" i="1">
                <a:sym typeface="Symbol" pitchFamily="2" charset="2"/>
              </a:rPr>
              <a:t>optimal</a:t>
            </a:r>
            <a:r>
              <a:rPr lang="en-US" altLang="en-US">
                <a:sym typeface="Symbol" pitchFamily="2" charset="2"/>
              </a:rPr>
              <a:t> – no exact analysis known</a:t>
            </a:r>
          </a:p>
          <a:p>
            <a:r>
              <a:rPr lang="en-US" altLang="en-US"/>
              <a:t>Don’t get clustering from </a:t>
            </a:r>
            <a:r>
              <a:rPr lang="en-US" altLang="en-US" i="1"/>
              <a:t>similar</a:t>
            </a:r>
            <a:r>
              <a:rPr lang="en-US" altLang="en-US"/>
              <a:t> keys (</a:t>
            </a:r>
            <a:r>
              <a:rPr lang="en-US" altLang="en-US" b="1"/>
              <a:t>primary</a:t>
            </a:r>
            <a:r>
              <a:rPr lang="en-US" altLang="en-US"/>
              <a:t> clustering), still get clustering from </a:t>
            </a:r>
            <a:r>
              <a:rPr lang="en-US" altLang="en-US" i="1">
                <a:solidFill>
                  <a:srgbClr val="FF0000"/>
                </a:solidFill>
              </a:rPr>
              <a:t>identical</a:t>
            </a:r>
            <a:r>
              <a:rPr lang="en-US" altLang="en-US">
                <a:solidFill>
                  <a:srgbClr val="FF0000"/>
                </a:solidFill>
              </a:rPr>
              <a:t> keys </a:t>
            </a:r>
            <a:r>
              <a:rPr lang="en-US" altLang="en-US"/>
              <a:t>(</a:t>
            </a:r>
            <a:r>
              <a:rPr lang="en-US" altLang="en-US" b="1"/>
              <a:t>secondary</a:t>
            </a:r>
            <a:r>
              <a:rPr lang="en-US" altLang="en-US"/>
              <a:t> clustering)</a:t>
            </a:r>
          </a:p>
          <a:p>
            <a:pPr>
              <a:buFontTx/>
              <a:buNone/>
            </a:pPr>
            <a:endParaRPr lang="en-US" altLang="en-US"/>
          </a:p>
          <a:p>
            <a:pPr lvl="1"/>
            <a:endParaRPr lang="en-US" alt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E48A3A2-834F-DBAD-05AF-286F0715F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EB63AF-02D5-F74B-8CFB-316229A7DEDB}" type="slidenum">
              <a:rPr lang="en-US" altLang="en-US"/>
              <a:pPr/>
              <a:t>32</a:t>
            </a:fld>
            <a:endParaRPr lang="en-US" altLang="en-US"/>
          </a:p>
        </p:txBody>
      </p:sp>
      <p:sp>
        <p:nvSpPr>
          <p:cNvPr id="182274" name="Rectangle 2">
            <a:extLst>
              <a:ext uri="{FF2B5EF4-FFF2-40B4-BE49-F238E27FC236}">
                <a16:creationId xmlns:a16="http://schemas.microsoft.com/office/drawing/2014/main" id="{793CC120-57AF-9B2F-AE23-DDC2FBAAF11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458200" cy="1143000"/>
          </a:xfrm>
        </p:spPr>
        <p:txBody>
          <a:bodyPr/>
          <a:lstStyle/>
          <a:p>
            <a:r>
              <a:rPr lang="en-US" altLang="en-US" sz="3600"/>
              <a:t>Closed Hashing III: </a:t>
            </a:r>
            <a:r>
              <a:rPr lang="en-US" altLang="en-US" sz="3600">
                <a:solidFill>
                  <a:srgbClr val="0000FF"/>
                </a:solidFill>
              </a:rPr>
              <a:t>Double Hashing</a:t>
            </a:r>
          </a:p>
        </p:txBody>
      </p:sp>
      <p:sp>
        <p:nvSpPr>
          <p:cNvPr id="182275" name="Rectangle 3">
            <a:extLst>
              <a:ext uri="{FF2B5EF4-FFF2-40B4-BE49-F238E27FC236}">
                <a16:creationId xmlns:a16="http://schemas.microsoft.com/office/drawing/2014/main" id="{96A3D739-ED94-3B2B-3D63-32A03C69E71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990600"/>
            <a:ext cx="8077200" cy="4800600"/>
          </a:xfrm>
        </p:spPr>
        <p:txBody>
          <a:bodyPr/>
          <a:lstStyle/>
          <a:p>
            <a:r>
              <a:rPr lang="en-US" altLang="en-US" sz="2800" b="1" dirty="0"/>
              <a:t>Idea</a:t>
            </a:r>
            <a:r>
              <a:rPr lang="en-US" altLang="en-US" sz="2800" dirty="0"/>
              <a:t>: Spread out the search for an empty slot by using a second hash function</a:t>
            </a:r>
          </a:p>
          <a:p>
            <a:pPr lvl="1"/>
            <a:r>
              <a:rPr lang="en-US" altLang="en-US" sz="2400" i="1" dirty="0"/>
              <a:t>No primary or secondary clustering</a:t>
            </a:r>
            <a:endParaRPr lang="en-US" altLang="en-US" sz="2400" i="1" dirty="0">
              <a:solidFill>
                <a:srgbClr val="0000FF"/>
              </a:solidFill>
            </a:endParaRPr>
          </a:p>
          <a:p>
            <a:r>
              <a:rPr lang="en-US" altLang="en-US" sz="3000" dirty="0">
                <a:solidFill>
                  <a:srgbClr val="0000FF"/>
                </a:solidFill>
              </a:rPr>
              <a:t>h</a:t>
            </a:r>
            <a:r>
              <a:rPr lang="en-US" altLang="en-US" sz="3000" baseline="-25000" dirty="0">
                <a:solidFill>
                  <a:srgbClr val="0000FF"/>
                </a:solidFill>
              </a:rPr>
              <a:t>i</a:t>
            </a:r>
            <a:r>
              <a:rPr lang="en-US" altLang="en-US" sz="3000" dirty="0">
                <a:solidFill>
                  <a:srgbClr val="0000FF"/>
                </a:solidFill>
              </a:rPr>
              <a:t>(X) = (Hash</a:t>
            </a:r>
            <a:r>
              <a:rPr lang="en-US" altLang="en-US" sz="2600" baseline="-25000" dirty="0">
                <a:solidFill>
                  <a:srgbClr val="0000FF"/>
                </a:solidFill>
              </a:rPr>
              <a:t>1</a:t>
            </a:r>
            <a:r>
              <a:rPr lang="en-US" altLang="en-US" sz="3000" dirty="0">
                <a:solidFill>
                  <a:srgbClr val="0000FF"/>
                </a:solidFill>
              </a:rPr>
              <a:t>(X) + </a:t>
            </a:r>
            <a:r>
              <a:rPr lang="en-US" altLang="en-US" sz="3000" dirty="0" err="1">
                <a:solidFill>
                  <a:srgbClr val="0000FF"/>
                </a:solidFill>
              </a:rPr>
              <a:t>i</a:t>
            </a:r>
            <a:r>
              <a:rPr lang="en-US" altLang="en-US" sz="3000" dirty="0">
                <a:solidFill>
                  <a:srgbClr val="0000FF"/>
                </a:solidFill>
                <a:sym typeface="r_symbol" pitchFamily="49" charset="2"/>
              </a:rPr>
              <a:t>*</a:t>
            </a:r>
            <a:r>
              <a:rPr lang="en-US" altLang="en-US" sz="3000" dirty="0">
                <a:solidFill>
                  <a:srgbClr val="0000FF"/>
                </a:solidFill>
              </a:rPr>
              <a:t>Hash</a:t>
            </a:r>
            <a:r>
              <a:rPr lang="en-US" altLang="en-US" sz="3000" baseline="-25000" dirty="0">
                <a:solidFill>
                  <a:srgbClr val="0000FF"/>
                </a:solidFill>
              </a:rPr>
              <a:t>2</a:t>
            </a:r>
            <a:r>
              <a:rPr lang="en-US" altLang="en-US" sz="3000" dirty="0">
                <a:solidFill>
                  <a:srgbClr val="0000FF"/>
                </a:solidFill>
              </a:rPr>
              <a:t>(X)) mod </a:t>
            </a:r>
            <a:r>
              <a:rPr lang="en-US" altLang="en-US" sz="3000" i="1" dirty="0" err="1">
                <a:solidFill>
                  <a:srgbClr val="0000FF"/>
                </a:solidFill>
              </a:rPr>
              <a:t>TableSize</a:t>
            </a:r>
            <a:r>
              <a:rPr lang="en-US" altLang="en-US" sz="3000" i="1" dirty="0">
                <a:solidFill>
                  <a:srgbClr val="0000FF"/>
                </a:solidFill>
              </a:rPr>
              <a:t>   </a:t>
            </a:r>
          </a:p>
          <a:p>
            <a:pPr lvl="1">
              <a:buFontTx/>
              <a:buNone/>
            </a:pPr>
            <a:r>
              <a:rPr lang="en-US" altLang="en-US" sz="2600" dirty="0">
                <a:solidFill>
                  <a:srgbClr val="0000FF"/>
                </a:solidFill>
              </a:rPr>
              <a:t>for</a:t>
            </a:r>
            <a:r>
              <a:rPr lang="en-US" altLang="en-US" sz="2600" i="1" dirty="0">
                <a:solidFill>
                  <a:srgbClr val="0000FF"/>
                </a:solidFill>
              </a:rPr>
              <a:t> </a:t>
            </a:r>
            <a:r>
              <a:rPr lang="en-US" altLang="en-US" sz="2600" dirty="0" err="1">
                <a:solidFill>
                  <a:srgbClr val="0000FF"/>
                </a:solidFill>
              </a:rPr>
              <a:t>i</a:t>
            </a:r>
            <a:r>
              <a:rPr lang="en-US" altLang="en-US" sz="2600" dirty="0">
                <a:solidFill>
                  <a:srgbClr val="0000FF"/>
                </a:solidFill>
              </a:rPr>
              <a:t> = 0, 1, 2, … </a:t>
            </a:r>
          </a:p>
          <a:p>
            <a:r>
              <a:rPr lang="en-US" altLang="en-US" sz="3000" dirty="0"/>
              <a:t>Good choice of Hash</a:t>
            </a:r>
            <a:r>
              <a:rPr lang="en-US" altLang="en-US" sz="3000" baseline="-25000" dirty="0"/>
              <a:t>2</a:t>
            </a:r>
            <a:r>
              <a:rPr lang="en-US" altLang="en-US" sz="3000" dirty="0"/>
              <a:t>(X) can guarantee does not get “stuck” as long as </a:t>
            </a:r>
            <a:r>
              <a:rPr lang="en-US" altLang="en-US" sz="2800" dirty="0">
                <a:sym typeface="Symbol" pitchFamily="2" charset="2"/>
              </a:rPr>
              <a:t> &lt; 1</a:t>
            </a:r>
            <a:endParaRPr lang="en-US" altLang="en-US" sz="3000" dirty="0"/>
          </a:p>
          <a:p>
            <a:pPr lvl="1"/>
            <a:r>
              <a:rPr lang="en-US" altLang="en-US" sz="2600" dirty="0"/>
              <a:t>Integer keys:</a:t>
            </a:r>
            <a:br>
              <a:rPr lang="en-US" altLang="en-US" sz="2600" dirty="0"/>
            </a:br>
            <a:r>
              <a:rPr lang="en-US" altLang="en-US" sz="2600" dirty="0">
                <a:solidFill>
                  <a:srgbClr val="0000FF"/>
                </a:solidFill>
              </a:rPr>
              <a:t>Hash</a:t>
            </a:r>
            <a:r>
              <a:rPr lang="en-US" altLang="en-US" sz="2600" baseline="-25000" dirty="0">
                <a:solidFill>
                  <a:srgbClr val="0000FF"/>
                </a:solidFill>
              </a:rPr>
              <a:t>2</a:t>
            </a:r>
            <a:r>
              <a:rPr lang="en-US" altLang="en-US" sz="2600" dirty="0">
                <a:solidFill>
                  <a:srgbClr val="0000FF"/>
                </a:solidFill>
              </a:rPr>
              <a:t>(X) = R – (X mod R)</a:t>
            </a:r>
            <a:br>
              <a:rPr lang="en-US" altLang="en-US" sz="2600" dirty="0">
                <a:solidFill>
                  <a:srgbClr val="0000FF"/>
                </a:solidFill>
              </a:rPr>
            </a:br>
            <a:r>
              <a:rPr lang="en-US" altLang="en-US" dirty="0">
                <a:solidFill>
                  <a:srgbClr val="0000FF"/>
                </a:solidFill>
              </a:rPr>
              <a:t>where R is a prime smaller than </a:t>
            </a:r>
            <a:r>
              <a:rPr lang="en-US" altLang="en-US" i="1" dirty="0" err="1">
                <a:solidFill>
                  <a:srgbClr val="0000FF"/>
                </a:solidFill>
              </a:rPr>
              <a:t>TableSize</a:t>
            </a:r>
            <a:r>
              <a:rPr lang="en-US" altLang="en-US" i="1" dirty="0">
                <a:solidFill>
                  <a:srgbClr val="0000FF"/>
                </a:solidFill>
              </a:rPr>
              <a:t>   </a:t>
            </a:r>
            <a:endParaRPr lang="en-US" altLang="en-US" dirty="0">
              <a:solidFill>
                <a:srgbClr val="0000FF"/>
              </a:solidFill>
            </a:endParaRPr>
          </a:p>
          <a:p>
            <a:endParaRPr lang="en-US" altLang="en-US" sz="2800" dirty="0"/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DB08218B-9975-23DF-50A2-D338B805A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71B161D-ACA6-D544-8157-9D22370E534D}" type="slidenum">
              <a:rPr lang="en-US" altLang="en-US"/>
              <a:pPr/>
              <a:t>33</a:t>
            </a:fld>
            <a:endParaRPr lang="en-US" altLang="en-US"/>
          </a:p>
        </p:txBody>
      </p:sp>
      <p:sp>
        <p:nvSpPr>
          <p:cNvPr id="183298" name="Rectangle 2">
            <a:extLst>
              <a:ext uri="{FF2B5EF4-FFF2-40B4-BE49-F238E27FC236}">
                <a16:creationId xmlns:a16="http://schemas.microsoft.com/office/drawing/2014/main" id="{9CF02055-EA91-1238-1FB0-65CED2DF0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/>
              <a:t>Double Hashing Example</a:t>
            </a:r>
          </a:p>
        </p:txBody>
      </p:sp>
      <p:sp>
        <p:nvSpPr>
          <p:cNvPr id="183299" name="Text Box 3">
            <a:extLst>
              <a:ext uri="{FF2B5EF4-FFF2-40B4-BE49-F238E27FC236}">
                <a16:creationId xmlns:a16="http://schemas.microsoft.com/office/drawing/2014/main" id="{CAC9E0C8-870E-4FE4-5CCE-2C264177A0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6137275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probes:</a:t>
            </a:r>
          </a:p>
        </p:txBody>
      </p:sp>
      <p:sp>
        <p:nvSpPr>
          <p:cNvPr id="183300" name="Rectangle 4">
            <a:extLst>
              <a:ext uri="{FF2B5EF4-FFF2-40B4-BE49-F238E27FC236}">
                <a16:creationId xmlns:a16="http://schemas.microsoft.com/office/drawing/2014/main" id="{53F7BF49-00D7-FEAA-407F-B1EFA7B8E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3301" name="Rectangle 5">
            <a:extLst>
              <a:ext uri="{FF2B5EF4-FFF2-40B4-BE49-F238E27FC236}">
                <a16:creationId xmlns:a16="http://schemas.microsoft.com/office/drawing/2014/main" id="{10BC2638-699E-D275-0EC7-654F54BD5654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75907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02" name="Rectangle 6">
            <a:extLst>
              <a:ext uri="{FF2B5EF4-FFF2-40B4-BE49-F238E27FC236}">
                <a16:creationId xmlns:a16="http://schemas.microsoft.com/office/drawing/2014/main" id="{C3BF2D81-2DD1-ABA8-D275-7D898E6178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03" name="Rectangle 7">
            <a:extLst>
              <a:ext uri="{FF2B5EF4-FFF2-40B4-BE49-F238E27FC236}">
                <a16:creationId xmlns:a16="http://schemas.microsoft.com/office/drawing/2014/main" id="{B0DE3621-0212-C08E-E45B-7473918A3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04" name="Rectangle 8">
            <a:extLst>
              <a:ext uri="{FF2B5EF4-FFF2-40B4-BE49-F238E27FC236}">
                <a16:creationId xmlns:a16="http://schemas.microsoft.com/office/drawing/2014/main" id="{3B118D52-6638-1BE4-F862-BC4108314A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4505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05" name="Rectangle 9">
            <a:extLst>
              <a:ext uri="{FF2B5EF4-FFF2-40B4-BE49-F238E27FC236}">
                <a16:creationId xmlns:a16="http://schemas.microsoft.com/office/drawing/2014/main" id="{F8D0BCF9-C864-486C-4B29-F552FDB76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36416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3306" name="Rectangle 10">
            <a:extLst>
              <a:ext uri="{FF2B5EF4-FFF2-40B4-BE49-F238E27FC236}">
                <a16:creationId xmlns:a16="http://schemas.microsoft.com/office/drawing/2014/main" id="{5D39926B-A42A-2A81-DE71-A70CD97FE26A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07" name="Text Box 11">
            <a:extLst>
              <a:ext uri="{FF2B5EF4-FFF2-40B4-BE49-F238E27FC236}">
                <a16:creationId xmlns:a16="http://schemas.microsoft.com/office/drawing/2014/main" id="{9C2FB25F-6D23-5189-6E93-158087E8429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3752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83308" name="Text Box 12">
            <a:extLst>
              <a:ext uri="{FF2B5EF4-FFF2-40B4-BE49-F238E27FC236}">
                <a16:creationId xmlns:a16="http://schemas.microsoft.com/office/drawing/2014/main" id="{0CB7E64E-BFD5-2820-A17E-0B0117CAEE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3227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83309" name="Text Box 13">
            <a:extLst>
              <a:ext uri="{FF2B5EF4-FFF2-40B4-BE49-F238E27FC236}">
                <a16:creationId xmlns:a16="http://schemas.microsoft.com/office/drawing/2014/main" id="{E6DFA2F1-297C-1094-5AAD-149E7768B57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7114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83310" name="Text Box 14">
            <a:extLst>
              <a:ext uri="{FF2B5EF4-FFF2-40B4-BE49-F238E27FC236}">
                <a16:creationId xmlns:a16="http://schemas.microsoft.com/office/drawing/2014/main" id="{BA55C75E-3C03-B3CC-99F0-0F6E7CD5A83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1939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83311" name="Text Box 15">
            <a:extLst>
              <a:ext uri="{FF2B5EF4-FFF2-40B4-BE49-F238E27FC236}">
                <a16:creationId xmlns:a16="http://schemas.microsoft.com/office/drawing/2014/main" id="{AFF9ADA8-2FC7-36BA-19E7-542E346E12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5303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83312" name="Text Box 16">
            <a:extLst>
              <a:ext uri="{FF2B5EF4-FFF2-40B4-BE49-F238E27FC236}">
                <a16:creationId xmlns:a16="http://schemas.microsoft.com/office/drawing/2014/main" id="{23E9B6E1-3138-7588-FFE7-F0AD7329ED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4786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83313" name="Text Box 17">
            <a:extLst>
              <a:ext uri="{FF2B5EF4-FFF2-40B4-BE49-F238E27FC236}">
                <a16:creationId xmlns:a16="http://schemas.microsoft.com/office/drawing/2014/main" id="{135632B7-CE31-7DF6-C5C8-BD47A03AF1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4268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83314" name="Text Box 18">
            <a:extLst>
              <a:ext uri="{FF2B5EF4-FFF2-40B4-BE49-F238E27FC236}">
                <a16:creationId xmlns:a16="http://schemas.microsoft.com/office/drawing/2014/main" id="{428553EF-A7AE-1298-F649-F4942E4C2CD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990600"/>
            <a:ext cx="1368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14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14%7 = 0</a:t>
            </a:r>
          </a:p>
        </p:txBody>
      </p:sp>
      <p:sp>
        <p:nvSpPr>
          <p:cNvPr id="183315" name="Text Box 19">
            <a:extLst>
              <a:ext uri="{FF2B5EF4-FFF2-40B4-BE49-F238E27FC236}">
                <a16:creationId xmlns:a16="http://schemas.microsoft.com/office/drawing/2014/main" id="{8E7E3AE8-91F3-7292-76B0-D190F49AC09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6000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16" name="Rectangle 20">
            <a:extLst>
              <a:ext uri="{FF2B5EF4-FFF2-40B4-BE49-F238E27FC236}">
                <a16:creationId xmlns:a16="http://schemas.microsoft.com/office/drawing/2014/main" id="{D5E8A924-18B8-04B7-0A54-DEB35CF013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3317" name="Rectangle 21">
            <a:extLst>
              <a:ext uri="{FF2B5EF4-FFF2-40B4-BE49-F238E27FC236}">
                <a16:creationId xmlns:a16="http://schemas.microsoft.com/office/drawing/2014/main" id="{B6EA71DB-4971-F465-0E98-4561CB0D63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275907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3318" name="Rectangle 22">
            <a:extLst>
              <a:ext uri="{FF2B5EF4-FFF2-40B4-BE49-F238E27FC236}">
                <a16:creationId xmlns:a16="http://schemas.microsoft.com/office/drawing/2014/main" id="{598A6F73-E54C-79B1-C225-BEC8926245D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19" name="Rectangle 23">
            <a:extLst>
              <a:ext uri="{FF2B5EF4-FFF2-40B4-BE49-F238E27FC236}">
                <a16:creationId xmlns:a16="http://schemas.microsoft.com/office/drawing/2014/main" id="{CFCECC50-95B9-355F-349E-DFECBAA4E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484505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3320" name="Rectangle 24">
            <a:extLst>
              <a:ext uri="{FF2B5EF4-FFF2-40B4-BE49-F238E27FC236}">
                <a16:creationId xmlns:a16="http://schemas.microsoft.com/office/drawing/2014/main" id="{845C9BCF-0D1E-2FB3-C18D-FB841A3A2E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536416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21" name="Rectangle 25">
            <a:extLst>
              <a:ext uri="{FF2B5EF4-FFF2-40B4-BE49-F238E27FC236}">
                <a16:creationId xmlns:a16="http://schemas.microsoft.com/office/drawing/2014/main" id="{34997D89-113A-B72E-5B7D-7C6E037E217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22" name="Text Box 26">
            <a:extLst>
              <a:ext uri="{FF2B5EF4-FFF2-40B4-BE49-F238E27FC236}">
                <a16:creationId xmlns:a16="http://schemas.microsoft.com/office/drawing/2014/main" id="{5A9DC38C-E1DA-26D7-8AE8-11B2CDA0F94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3752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83323" name="Text Box 27">
            <a:extLst>
              <a:ext uri="{FF2B5EF4-FFF2-40B4-BE49-F238E27FC236}">
                <a16:creationId xmlns:a16="http://schemas.microsoft.com/office/drawing/2014/main" id="{0D9A1396-9E4A-B40C-0C65-7654F19FF1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3227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83324" name="Text Box 28">
            <a:extLst>
              <a:ext uri="{FF2B5EF4-FFF2-40B4-BE49-F238E27FC236}">
                <a16:creationId xmlns:a16="http://schemas.microsoft.com/office/drawing/2014/main" id="{C62CA560-B573-1AF5-E4AA-290E534022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27114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83325" name="Text Box 29">
            <a:extLst>
              <a:ext uri="{FF2B5EF4-FFF2-40B4-BE49-F238E27FC236}">
                <a16:creationId xmlns:a16="http://schemas.microsoft.com/office/drawing/2014/main" id="{76E37285-8045-0470-0B2F-76EACA486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21939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83326" name="Text Box 30">
            <a:extLst>
              <a:ext uri="{FF2B5EF4-FFF2-40B4-BE49-F238E27FC236}">
                <a16:creationId xmlns:a16="http://schemas.microsoft.com/office/drawing/2014/main" id="{0EC80574-8A0A-4B90-FE24-D82936064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5303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83327" name="Text Box 31">
            <a:extLst>
              <a:ext uri="{FF2B5EF4-FFF2-40B4-BE49-F238E27FC236}">
                <a16:creationId xmlns:a16="http://schemas.microsoft.com/office/drawing/2014/main" id="{7A030144-8D3E-2303-F650-8338C2842A5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4786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83328" name="Text Box 32">
            <a:extLst>
              <a:ext uri="{FF2B5EF4-FFF2-40B4-BE49-F238E27FC236}">
                <a16:creationId xmlns:a16="http://schemas.microsoft.com/office/drawing/2014/main" id="{7A2A60A4-5625-1E1D-A87F-FD694A268E9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4268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83329" name="Text Box 33">
            <a:extLst>
              <a:ext uri="{FF2B5EF4-FFF2-40B4-BE49-F238E27FC236}">
                <a16:creationId xmlns:a16="http://schemas.microsoft.com/office/drawing/2014/main" id="{B1744F6D-395A-B88A-8B02-2E6144FD5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63" y="990600"/>
            <a:ext cx="1216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8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8%7 = 1</a:t>
            </a:r>
          </a:p>
        </p:txBody>
      </p:sp>
      <p:sp>
        <p:nvSpPr>
          <p:cNvPr id="183330" name="Text Box 34">
            <a:extLst>
              <a:ext uri="{FF2B5EF4-FFF2-40B4-BE49-F238E27FC236}">
                <a16:creationId xmlns:a16="http://schemas.microsoft.com/office/drawing/2014/main" id="{B9C3A81F-7CD6-EB06-DECE-6AA469CD855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3" y="6000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31" name="Rectangle 35">
            <a:extLst>
              <a:ext uri="{FF2B5EF4-FFF2-40B4-BE49-F238E27FC236}">
                <a16:creationId xmlns:a16="http://schemas.microsoft.com/office/drawing/2014/main" id="{810F5BDA-5F35-D16D-9DC8-8FB258F5B6D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223837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3332" name="Rectangle 36">
            <a:extLst>
              <a:ext uri="{FF2B5EF4-FFF2-40B4-BE49-F238E27FC236}">
                <a16:creationId xmlns:a16="http://schemas.microsoft.com/office/drawing/2014/main" id="{1BE38F34-5E45-4FF9-282B-17E99A0AE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2759075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3333" name="Rectangle 37">
            <a:extLst>
              <a:ext uri="{FF2B5EF4-FFF2-40B4-BE49-F238E27FC236}">
                <a16:creationId xmlns:a16="http://schemas.microsoft.com/office/drawing/2014/main" id="{F23A91BC-297B-58B6-528F-D2CAA8F4C0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327660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34" name="Rectangle 38">
            <a:extLst>
              <a:ext uri="{FF2B5EF4-FFF2-40B4-BE49-F238E27FC236}">
                <a16:creationId xmlns:a16="http://schemas.microsoft.com/office/drawing/2014/main" id="{5ABEB2D3-EDEC-2B6C-8A41-BFE730C2D71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43243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83335" name="Rectangle 39">
            <a:extLst>
              <a:ext uri="{FF2B5EF4-FFF2-40B4-BE49-F238E27FC236}">
                <a16:creationId xmlns:a16="http://schemas.microsoft.com/office/drawing/2014/main" id="{551205DB-B617-0B8F-4510-26FB85DF9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5364163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36" name="Rectangle 40">
            <a:extLst>
              <a:ext uri="{FF2B5EF4-FFF2-40B4-BE49-F238E27FC236}">
                <a16:creationId xmlns:a16="http://schemas.microsoft.com/office/drawing/2014/main" id="{1BCF6ED0-4D2C-752E-4C41-72887DFB2E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38036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37" name="Text Box 41">
            <a:extLst>
              <a:ext uri="{FF2B5EF4-FFF2-40B4-BE49-F238E27FC236}">
                <a16:creationId xmlns:a16="http://schemas.microsoft.com/office/drawing/2014/main" id="{88F6F45D-5546-8768-646C-5F9E31D5DF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3752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83338" name="Text Box 42">
            <a:extLst>
              <a:ext uri="{FF2B5EF4-FFF2-40B4-BE49-F238E27FC236}">
                <a16:creationId xmlns:a16="http://schemas.microsoft.com/office/drawing/2014/main" id="{35E2F70D-530C-A3FB-7B9C-F32B81DFFEB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3227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83339" name="Text Box 43">
            <a:extLst>
              <a:ext uri="{FF2B5EF4-FFF2-40B4-BE49-F238E27FC236}">
                <a16:creationId xmlns:a16="http://schemas.microsoft.com/office/drawing/2014/main" id="{0E44C2D6-2AD1-1BCB-6C73-28D6EB6CE42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7114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83340" name="Text Box 44">
            <a:extLst>
              <a:ext uri="{FF2B5EF4-FFF2-40B4-BE49-F238E27FC236}">
                <a16:creationId xmlns:a16="http://schemas.microsoft.com/office/drawing/2014/main" id="{0D0CDD68-2528-EE90-65EE-251CA99F49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1939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83341" name="Text Box 45">
            <a:extLst>
              <a:ext uri="{FF2B5EF4-FFF2-40B4-BE49-F238E27FC236}">
                <a16:creationId xmlns:a16="http://schemas.microsoft.com/office/drawing/2014/main" id="{635F5506-577D-8FA9-3528-47A0202F946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5303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83342" name="Text Box 46">
            <a:extLst>
              <a:ext uri="{FF2B5EF4-FFF2-40B4-BE49-F238E27FC236}">
                <a16:creationId xmlns:a16="http://schemas.microsoft.com/office/drawing/2014/main" id="{EFF80426-DBB9-9BF8-7200-5DC3152498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4786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83343" name="Text Box 47">
            <a:extLst>
              <a:ext uri="{FF2B5EF4-FFF2-40B4-BE49-F238E27FC236}">
                <a16:creationId xmlns:a16="http://schemas.microsoft.com/office/drawing/2014/main" id="{BEADC810-E1F6-CA96-89E5-4075DF7566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4268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83344" name="Text Box 48">
            <a:extLst>
              <a:ext uri="{FF2B5EF4-FFF2-40B4-BE49-F238E27FC236}">
                <a16:creationId xmlns:a16="http://schemas.microsoft.com/office/drawing/2014/main" id="{EC694943-4DA3-CFC5-8806-7BF58856AD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990600"/>
            <a:ext cx="14255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21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21%7 =0</a:t>
            </a:r>
          </a:p>
          <a:p>
            <a:pPr eaLnBrk="0" hangingPunct="0"/>
            <a:r>
              <a:rPr lang="en-US" altLang="en-US" sz="2000"/>
              <a:t>5-(21%5)=4</a:t>
            </a:r>
          </a:p>
        </p:txBody>
      </p:sp>
      <p:sp>
        <p:nvSpPr>
          <p:cNvPr id="183345" name="Text Box 49">
            <a:extLst>
              <a:ext uri="{FF2B5EF4-FFF2-40B4-BE49-F238E27FC236}">
                <a16:creationId xmlns:a16="http://schemas.microsoft.com/office/drawing/2014/main" id="{B17FE020-6C78-6F44-1488-F2E4BC985C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538" y="6000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3346" name="Rectangle 50">
            <a:extLst>
              <a:ext uri="{FF2B5EF4-FFF2-40B4-BE49-F238E27FC236}">
                <a16:creationId xmlns:a16="http://schemas.microsoft.com/office/drawing/2014/main" id="{E1243840-ACEE-D41A-BFDA-E777FF69DC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5907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3347" name="Rectangle 51">
            <a:extLst>
              <a:ext uri="{FF2B5EF4-FFF2-40B4-BE49-F238E27FC236}">
                <a16:creationId xmlns:a16="http://schemas.microsoft.com/office/drawing/2014/main" id="{284E9015-ABC1-1741-FA50-2D17DEC26A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83348" name="Rectangle 52">
            <a:extLst>
              <a:ext uri="{FF2B5EF4-FFF2-40B4-BE49-F238E27FC236}">
                <a16:creationId xmlns:a16="http://schemas.microsoft.com/office/drawing/2014/main" id="{576DB825-ABEB-7DD8-F652-D26EBB20B7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83349" name="Rectangle 53">
            <a:extLst>
              <a:ext uri="{FF2B5EF4-FFF2-40B4-BE49-F238E27FC236}">
                <a16:creationId xmlns:a16="http://schemas.microsoft.com/office/drawing/2014/main" id="{2423E02A-70EB-7C34-4E98-47D903299F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4505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50" name="Rectangle 54">
            <a:extLst>
              <a:ext uri="{FF2B5EF4-FFF2-40B4-BE49-F238E27FC236}">
                <a16:creationId xmlns:a16="http://schemas.microsoft.com/office/drawing/2014/main" id="{5967EE6E-077A-1087-DFCD-D50ACD488B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36416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51" name="Rectangle 55">
            <a:extLst>
              <a:ext uri="{FF2B5EF4-FFF2-40B4-BE49-F238E27FC236}">
                <a16:creationId xmlns:a16="http://schemas.microsoft.com/office/drawing/2014/main" id="{7E28F47F-202B-4D51-5C09-9ED08B1791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52" name="Text Box 56">
            <a:extLst>
              <a:ext uri="{FF2B5EF4-FFF2-40B4-BE49-F238E27FC236}">
                <a16:creationId xmlns:a16="http://schemas.microsoft.com/office/drawing/2014/main" id="{76053A0C-1FA6-565F-A107-DDF059F73A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3752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83353" name="Text Box 57">
            <a:extLst>
              <a:ext uri="{FF2B5EF4-FFF2-40B4-BE49-F238E27FC236}">
                <a16:creationId xmlns:a16="http://schemas.microsoft.com/office/drawing/2014/main" id="{072CC9BC-2D14-DFDC-B6B6-7931900B8B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3227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83354" name="Text Box 58">
            <a:extLst>
              <a:ext uri="{FF2B5EF4-FFF2-40B4-BE49-F238E27FC236}">
                <a16:creationId xmlns:a16="http://schemas.microsoft.com/office/drawing/2014/main" id="{E511ABE0-16E9-BC56-501F-45F4F856AB2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27114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83355" name="Text Box 59">
            <a:extLst>
              <a:ext uri="{FF2B5EF4-FFF2-40B4-BE49-F238E27FC236}">
                <a16:creationId xmlns:a16="http://schemas.microsoft.com/office/drawing/2014/main" id="{FD057E44-EB17-9463-1A22-0EC7CFBC311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21939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83356" name="Text Box 60">
            <a:extLst>
              <a:ext uri="{FF2B5EF4-FFF2-40B4-BE49-F238E27FC236}">
                <a16:creationId xmlns:a16="http://schemas.microsoft.com/office/drawing/2014/main" id="{AB6EC2B3-E425-00F3-0EC9-182206637C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5303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83357" name="Text Box 61">
            <a:extLst>
              <a:ext uri="{FF2B5EF4-FFF2-40B4-BE49-F238E27FC236}">
                <a16:creationId xmlns:a16="http://schemas.microsoft.com/office/drawing/2014/main" id="{5B772AF1-3316-77AC-02EF-E38404CA507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786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83358" name="Text Box 62">
            <a:extLst>
              <a:ext uri="{FF2B5EF4-FFF2-40B4-BE49-F238E27FC236}">
                <a16:creationId xmlns:a16="http://schemas.microsoft.com/office/drawing/2014/main" id="{96022672-2845-2DE3-3E8F-273A9CB5C24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268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83359" name="Text Box 63">
            <a:extLst>
              <a:ext uri="{FF2B5EF4-FFF2-40B4-BE49-F238E27FC236}">
                <a16:creationId xmlns:a16="http://schemas.microsoft.com/office/drawing/2014/main" id="{BAF2CD79-A885-AD17-B01A-93FB8CACCE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990600"/>
            <a:ext cx="1216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2%7 = 2</a:t>
            </a:r>
          </a:p>
        </p:txBody>
      </p:sp>
      <p:sp>
        <p:nvSpPr>
          <p:cNvPr id="183360" name="Text Box 64">
            <a:extLst>
              <a:ext uri="{FF2B5EF4-FFF2-40B4-BE49-F238E27FC236}">
                <a16:creationId xmlns:a16="http://schemas.microsoft.com/office/drawing/2014/main" id="{FC868863-76A9-6AAE-E9F2-9664EF6FDDF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175" y="6000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3361" name="Rectangle 65">
            <a:extLst>
              <a:ext uri="{FF2B5EF4-FFF2-40B4-BE49-F238E27FC236}">
                <a16:creationId xmlns:a16="http://schemas.microsoft.com/office/drawing/2014/main" id="{1726F7C4-9CC6-7E51-42E7-55FCD4812E2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3362" name="Rectangle 66">
            <a:extLst>
              <a:ext uri="{FF2B5EF4-FFF2-40B4-BE49-F238E27FC236}">
                <a16:creationId xmlns:a16="http://schemas.microsoft.com/office/drawing/2014/main" id="{A6C1C6EC-03C2-2090-4369-53ECF63234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4845050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63" name="Rectangle 67">
            <a:extLst>
              <a:ext uri="{FF2B5EF4-FFF2-40B4-BE49-F238E27FC236}">
                <a16:creationId xmlns:a16="http://schemas.microsoft.com/office/drawing/2014/main" id="{AC0FABB8-DF10-6393-DFDA-33666EA6B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3364" name="Rectangle 68">
            <a:extLst>
              <a:ext uri="{FF2B5EF4-FFF2-40B4-BE49-F238E27FC236}">
                <a16:creationId xmlns:a16="http://schemas.microsoft.com/office/drawing/2014/main" id="{89D657F4-54DE-2AA0-E542-6F3FB407FB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27781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3365" name="Rectangle 69">
            <a:extLst>
              <a:ext uri="{FF2B5EF4-FFF2-40B4-BE49-F238E27FC236}">
                <a16:creationId xmlns:a16="http://schemas.microsoft.com/office/drawing/2014/main" id="{A50E6A7B-850C-092A-476B-D18DD3AB170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32956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83366" name="Rectangle 70">
            <a:extLst>
              <a:ext uri="{FF2B5EF4-FFF2-40B4-BE49-F238E27FC236}">
                <a16:creationId xmlns:a16="http://schemas.microsoft.com/office/drawing/2014/main" id="{A1181A43-574D-3F15-D845-90EA91C531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43434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83367" name="Rectangle 71">
            <a:extLst>
              <a:ext uri="{FF2B5EF4-FFF2-40B4-BE49-F238E27FC236}">
                <a16:creationId xmlns:a16="http://schemas.microsoft.com/office/drawing/2014/main" id="{96C9E468-89D9-1BC1-A2DC-57CB61CC0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48641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68" name="Rectangle 72">
            <a:extLst>
              <a:ext uri="{FF2B5EF4-FFF2-40B4-BE49-F238E27FC236}">
                <a16:creationId xmlns:a16="http://schemas.microsoft.com/office/drawing/2014/main" id="{3F67A94E-1FE2-7E9B-C200-DCFD522985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53832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69" name="Rectangle 73">
            <a:extLst>
              <a:ext uri="{FF2B5EF4-FFF2-40B4-BE49-F238E27FC236}">
                <a16:creationId xmlns:a16="http://schemas.microsoft.com/office/drawing/2014/main" id="{4DAFBB93-9513-E5D1-73B3-13BE06100B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38227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3370" name="Text Box 74">
            <a:extLst>
              <a:ext uri="{FF2B5EF4-FFF2-40B4-BE49-F238E27FC236}">
                <a16:creationId xmlns:a16="http://schemas.microsoft.com/office/drawing/2014/main" id="{B22645C9-CF68-3199-28D0-64C69743FE4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3771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83371" name="Text Box 75">
            <a:extLst>
              <a:ext uri="{FF2B5EF4-FFF2-40B4-BE49-F238E27FC236}">
                <a16:creationId xmlns:a16="http://schemas.microsoft.com/office/drawing/2014/main" id="{78DE21F9-95AA-3A6D-9FD4-7F628812C8A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3246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83372" name="Text Box 76">
            <a:extLst>
              <a:ext uri="{FF2B5EF4-FFF2-40B4-BE49-F238E27FC236}">
                <a16:creationId xmlns:a16="http://schemas.microsoft.com/office/drawing/2014/main" id="{F5087C1F-2E67-49FF-852A-DBDF0021A0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27305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83373" name="Text Box 77">
            <a:extLst>
              <a:ext uri="{FF2B5EF4-FFF2-40B4-BE49-F238E27FC236}">
                <a16:creationId xmlns:a16="http://schemas.microsoft.com/office/drawing/2014/main" id="{E8729DB0-0831-4DDA-9BFD-62FDAECB28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22129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83374" name="Text Box 78">
            <a:extLst>
              <a:ext uri="{FF2B5EF4-FFF2-40B4-BE49-F238E27FC236}">
                <a16:creationId xmlns:a16="http://schemas.microsoft.com/office/drawing/2014/main" id="{4B9A2E92-F2D2-6B01-5663-2D6EE41590D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463" y="5322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83375" name="Text Box 79">
            <a:extLst>
              <a:ext uri="{FF2B5EF4-FFF2-40B4-BE49-F238E27FC236}">
                <a16:creationId xmlns:a16="http://schemas.microsoft.com/office/drawing/2014/main" id="{2E3EFCDB-29C1-302B-2441-83AC91654E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463" y="4805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83376" name="Text Box 80">
            <a:extLst>
              <a:ext uri="{FF2B5EF4-FFF2-40B4-BE49-F238E27FC236}">
                <a16:creationId xmlns:a16="http://schemas.microsoft.com/office/drawing/2014/main" id="{676BF1E4-A892-067B-2A0E-55EE26ECF30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463" y="4287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83377" name="Text Box 81">
            <a:extLst>
              <a:ext uri="{FF2B5EF4-FFF2-40B4-BE49-F238E27FC236}">
                <a16:creationId xmlns:a16="http://schemas.microsoft.com/office/drawing/2014/main" id="{8A3CD60D-914B-52AA-C9B3-93A3237EB8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413" y="1009650"/>
            <a:ext cx="14255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7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7%7 = 0</a:t>
            </a:r>
          </a:p>
          <a:p>
            <a:pPr eaLnBrk="0" hangingPunct="0"/>
            <a:r>
              <a:rPr lang="en-US" altLang="en-US" sz="2000"/>
              <a:t>5-(21%5)=4</a:t>
            </a:r>
          </a:p>
        </p:txBody>
      </p:sp>
      <p:sp>
        <p:nvSpPr>
          <p:cNvPr id="183378" name="Rectangle 82">
            <a:extLst>
              <a:ext uri="{FF2B5EF4-FFF2-40B4-BE49-F238E27FC236}">
                <a16:creationId xmlns:a16="http://schemas.microsoft.com/office/drawing/2014/main" id="{B0053BA4-73D1-2801-1D23-F9C97BF836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22574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3379" name="Text Box 83">
            <a:extLst>
              <a:ext uri="{FF2B5EF4-FFF2-40B4-BE49-F238E27FC236}">
                <a16:creationId xmlns:a16="http://schemas.microsoft.com/office/drawing/2014/main" id="{E4EE1FEE-E1DF-4891-482D-12820C8179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019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??</a:t>
            </a: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5FB79A2-7AA9-A72C-C96D-ACE7CDC8A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6C74DB-4D01-7E49-9481-7400B6050D3B}" type="slidenum">
              <a:rPr lang="en-US" altLang="en-US"/>
              <a:pPr/>
              <a:t>34</a:t>
            </a:fld>
            <a:endParaRPr lang="en-US" altLang="en-US"/>
          </a:p>
        </p:txBody>
      </p:sp>
      <p:sp>
        <p:nvSpPr>
          <p:cNvPr id="185346" name="Rectangle 2">
            <a:extLst>
              <a:ext uri="{FF2B5EF4-FFF2-40B4-BE49-F238E27FC236}">
                <a16:creationId xmlns:a16="http://schemas.microsoft.com/office/drawing/2014/main" id="{9CB8EDB3-FB9C-D616-DAB6-1466841B3A4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2000" y="0"/>
            <a:ext cx="7772400" cy="1143000"/>
          </a:xfrm>
        </p:spPr>
        <p:txBody>
          <a:bodyPr/>
          <a:lstStyle/>
          <a:p>
            <a:r>
              <a:rPr lang="en-US" altLang="en-US"/>
              <a:t>Double Hashing Example</a:t>
            </a:r>
          </a:p>
        </p:txBody>
      </p:sp>
      <p:sp>
        <p:nvSpPr>
          <p:cNvPr id="185347" name="Text Box 3">
            <a:extLst>
              <a:ext uri="{FF2B5EF4-FFF2-40B4-BE49-F238E27FC236}">
                <a16:creationId xmlns:a16="http://schemas.microsoft.com/office/drawing/2014/main" id="{B3B8F28B-0FD4-12F8-2DEE-45FD3927436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325" y="6137275"/>
            <a:ext cx="10810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probes:</a:t>
            </a:r>
          </a:p>
        </p:txBody>
      </p:sp>
      <p:sp>
        <p:nvSpPr>
          <p:cNvPr id="185348" name="Rectangle 4">
            <a:extLst>
              <a:ext uri="{FF2B5EF4-FFF2-40B4-BE49-F238E27FC236}">
                <a16:creationId xmlns:a16="http://schemas.microsoft.com/office/drawing/2014/main" id="{DCDAEE0B-EB2E-3FB3-6051-C10A838FB5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5349" name="Rectangle 5">
            <a:extLst>
              <a:ext uri="{FF2B5EF4-FFF2-40B4-BE49-F238E27FC236}">
                <a16:creationId xmlns:a16="http://schemas.microsoft.com/office/drawing/2014/main" id="{597C416E-8098-5F2D-3A8F-E1D3DA174D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275907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50" name="Rectangle 6">
            <a:extLst>
              <a:ext uri="{FF2B5EF4-FFF2-40B4-BE49-F238E27FC236}">
                <a16:creationId xmlns:a16="http://schemas.microsoft.com/office/drawing/2014/main" id="{6081A186-0D31-6B0E-B74A-8EA2EB9C83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51" name="Rectangle 7">
            <a:extLst>
              <a:ext uri="{FF2B5EF4-FFF2-40B4-BE49-F238E27FC236}">
                <a16:creationId xmlns:a16="http://schemas.microsoft.com/office/drawing/2014/main" id="{AB41B496-2B39-5201-1EEE-AA1EBEA446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52" name="Rectangle 8">
            <a:extLst>
              <a:ext uri="{FF2B5EF4-FFF2-40B4-BE49-F238E27FC236}">
                <a16:creationId xmlns:a16="http://schemas.microsoft.com/office/drawing/2014/main" id="{7B26F5A3-FF79-5137-8B27-3F5A696011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484505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53" name="Rectangle 9">
            <a:extLst>
              <a:ext uri="{FF2B5EF4-FFF2-40B4-BE49-F238E27FC236}">
                <a16:creationId xmlns:a16="http://schemas.microsoft.com/office/drawing/2014/main" id="{2092F2CD-2C08-D7F5-08C5-EEE5C03EED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536416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5354" name="Rectangle 10">
            <a:extLst>
              <a:ext uri="{FF2B5EF4-FFF2-40B4-BE49-F238E27FC236}">
                <a16:creationId xmlns:a16="http://schemas.microsoft.com/office/drawing/2014/main" id="{96A138D0-1242-6467-D9E7-3AD1F0336690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19250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55" name="Text Box 11">
            <a:extLst>
              <a:ext uri="{FF2B5EF4-FFF2-40B4-BE49-F238E27FC236}">
                <a16:creationId xmlns:a16="http://schemas.microsoft.com/office/drawing/2014/main" id="{ECB11160-475E-11DD-C4F4-323AAA43F8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3752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85356" name="Text Box 12">
            <a:extLst>
              <a:ext uri="{FF2B5EF4-FFF2-40B4-BE49-F238E27FC236}">
                <a16:creationId xmlns:a16="http://schemas.microsoft.com/office/drawing/2014/main" id="{6100273D-E4ED-AC5A-1B32-6C35EB12F0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3227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85357" name="Text Box 13">
            <a:extLst>
              <a:ext uri="{FF2B5EF4-FFF2-40B4-BE49-F238E27FC236}">
                <a16:creationId xmlns:a16="http://schemas.microsoft.com/office/drawing/2014/main" id="{CED06C27-56CF-8955-7BF5-32F65A5FC4C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7114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85358" name="Text Box 14">
            <a:extLst>
              <a:ext uri="{FF2B5EF4-FFF2-40B4-BE49-F238E27FC236}">
                <a16:creationId xmlns:a16="http://schemas.microsoft.com/office/drawing/2014/main" id="{34C0E2F6-C393-5995-5F55-9737CCD101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82713" y="21939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85359" name="Text Box 15">
            <a:extLst>
              <a:ext uri="{FF2B5EF4-FFF2-40B4-BE49-F238E27FC236}">
                <a16:creationId xmlns:a16="http://schemas.microsoft.com/office/drawing/2014/main" id="{4AB620D2-433F-CCD7-5693-CCD18C29825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5303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85360" name="Text Box 16">
            <a:extLst>
              <a:ext uri="{FF2B5EF4-FFF2-40B4-BE49-F238E27FC236}">
                <a16:creationId xmlns:a16="http://schemas.microsoft.com/office/drawing/2014/main" id="{0A57A3AA-711D-5CB2-597C-9D7E31C0CB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4786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85361" name="Text Box 17">
            <a:extLst>
              <a:ext uri="{FF2B5EF4-FFF2-40B4-BE49-F238E27FC236}">
                <a16:creationId xmlns:a16="http://schemas.microsoft.com/office/drawing/2014/main" id="{0097A883-207F-262A-F616-65B392C95B9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76363" y="4268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85362" name="Text Box 18">
            <a:extLst>
              <a:ext uri="{FF2B5EF4-FFF2-40B4-BE49-F238E27FC236}">
                <a16:creationId xmlns:a16="http://schemas.microsoft.com/office/drawing/2014/main" id="{F713B908-2CE1-0B12-B15D-C206687B1B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128713" y="990600"/>
            <a:ext cx="13684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14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14%7 = 0</a:t>
            </a:r>
          </a:p>
        </p:txBody>
      </p:sp>
      <p:sp>
        <p:nvSpPr>
          <p:cNvPr id="185363" name="Text Box 19">
            <a:extLst>
              <a:ext uri="{FF2B5EF4-FFF2-40B4-BE49-F238E27FC236}">
                <a16:creationId xmlns:a16="http://schemas.microsoft.com/office/drawing/2014/main" id="{CEF2C5C3-E34C-58B3-DB1C-D7FCD102DFE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724025" y="6000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5364" name="Rectangle 20">
            <a:extLst>
              <a:ext uri="{FF2B5EF4-FFF2-40B4-BE49-F238E27FC236}">
                <a16:creationId xmlns:a16="http://schemas.microsoft.com/office/drawing/2014/main" id="{D1A5DB04-FD39-A036-8A9D-FCC116201D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5365" name="Rectangle 21">
            <a:extLst>
              <a:ext uri="{FF2B5EF4-FFF2-40B4-BE49-F238E27FC236}">
                <a16:creationId xmlns:a16="http://schemas.microsoft.com/office/drawing/2014/main" id="{C4554CA2-FF01-D6D1-C5E4-C4B2B6ED97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275907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5366" name="Rectangle 22">
            <a:extLst>
              <a:ext uri="{FF2B5EF4-FFF2-40B4-BE49-F238E27FC236}">
                <a16:creationId xmlns:a16="http://schemas.microsoft.com/office/drawing/2014/main" id="{CC8F4D5D-04F5-7375-FD9C-BC10FBA39D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67" name="Rectangle 23">
            <a:extLst>
              <a:ext uri="{FF2B5EF4-FFF2-40B4-BE49-F238E27FC236}">
                <a16:creationId xmlns:a16="http://schemas.microsoft.com/office/drawing/2014/main" id="{A40D1306-8954-67DA-5EFA-FDBC8DB96A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484505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5368" name="Rectangle 24">
            <a:extLst>
              <a:ext uri="{FF2B5EF4-FFF2-40B4-BE49-F238E27FC236}">
                <a16:creationId xmlns:a16="http://schemas.microsoft.com/office/drawing/2014/main" id="{832E5A38-1B07-F6C2-E9B7-91799BAAF4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536416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69" name="Rectangle 25">
            <a:extLst>
              <a:ext uri="{FF2B5EF4-FFF2-40B4-BE49-F238E27FC236}">
                <a16:creationId xmlns:a16="http://schemas.microsoft.com/office/drawing/2014/main" id="{15304227-66AE-AD25-2742-800CA566D33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70" name="Text Box 26">
            <a:extLst>
              <a:ext uri="{FF2B5EF4-FFF2-40B4-BE49-F238E27FC236}">
                <a16:creationId xmlns:a16="http://schemas.microsoft.com/office/drawing/2014/main" id="{9D92373C-C8A2-29E7-8799-69F21EE93EC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3752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85371" name="Text Box 27">
            <a:extLst>
              <a:ext uri="{FF2B5EF4-FFF2-40B4-BE49-F238E27FC236}">
                <a16:creationId xmlns:a16="http://schemas.microsoft.com/office/drawing/2014/main" id="{C5B9EF0E-6EEC-2E6D-4619-643D20F2A1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3227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85372" name="Text Box 28">
            <a:extLst>
              <a:ext uri="{FF2B5EF4-FFF2-40B4-BE49-F238E27FC236}">
                <a16:creationId xmlns:a16="http://schemas.microsoft.com/office/drawing/2014/main" id="{67FF97E2-5AFD-7B9A-E28A-4BE13C23E3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27114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85373" name="Text Box 29">
            <a:extLst>
              <a:ext uri="{FF2B5EF4-FFF2-40B4-BE49-F238E27FC236}">
                <a16:creationId xmlns:a16="http://schemas.microsoft.com/office/drawing/2014/main" id="{0AF7325C-7193-CD12-CB46-B98184426E6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94000" y="21939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85374" name="Text Box 30">
            <a:extLst>
              <a:ext uri="{FF2B5EF4-FFF2-40B4-BE49-F238E27FC236}">
                <a16:creationId xmlns:a16="http://schemas.microsoft.com/office/drawing/2014/main" id="{EFCA9D3D-84C6-5669-E1FB-1C85A689197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5303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85375" name="Text Box 31">
            <a:extLst>
              <a:ext uri="{FF2B5EF4-FFF2-40B4-BE49-F238E27FC236}">
                <a16:creationId xmlns:a16="http://schemas.microsoft.com/office/drawing/2014/main" id="{0CFBEACD-72C1-5714-FFAE-9A605C9D05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4786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85376" name="Text Box 32">
            <a:extLst>
              <a:ext uri="{FF2B5EF4-FFF2-40B4-BE49-F238E27FC236}">
                <a16:creationId xmlns:a16="http://schemas.microsoft.com/office/drawing/2014/main" id="{68642866-1E94-DCE0-B48C-E24CA2B87F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787650" y="4268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85377" name="Text Box 33">
            <a:extLst>
              <a:ext uri="{FF2B5EF4-FFF2-40B4-BE49-F238E27FC236}">
                <a16:creationId xmlns:a16="http://schemas.microsoft.com/office/drawing/2014/main" id="{81B570F7-93A9-9D21-5D8D-836F65F8E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20963" y="990600"/>
            <a:ext cx="1216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8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8%7 = 1</a:t>
            </a:r>
          </a:p>
        </p:txBody>
      </p:sp>
      <p:sp>
        <p:nvSpPr>
          <p:cNvPr id="185378" name="Text Box 34">
            <a:extLst>
              <a:ext uri="{FF2B5EF4-FFF2-40B4-BE49-F238E27FC236}">
                <a16:creationId xmlns:a16="http://schemas.microsoft.com/office/drawing/2014/main" id="{B190D7AF-3435-2006-D2E3-FAF88E991A4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35313" y="6000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5379" name="Rectangle 35">
            <a:extLst>
              <a:ext uri="{FF2B5EF4-FFF2-40B4-BE49-F238E27FC236}">
                <a16:creationId xmlns:a16="http://schemas.microsoft.com/office/drawing/2014/main" id="{533EA98B-09C2-065B-9D1F-39871B24D1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2238375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5380" name="Rectangle 36">
            <a:extLst>
              <a:ext uri="{FF2B5EF4-FFF2-40B4-BE49-F238E27FC236}">
                <a16:creationId xmlns:a16="http://schemas.microsoft.com/office/drawing/2014/main" id="{F50204D6-4667-0814-4311-CC5E5444A8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2759075"/>
            <a:ext cx="522287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5381" name="Rectangle 37">
            <a:extLst>
              <a:ext uri="{FF2B5EF4-FFF2-40B4-BE49-F238E27FC236}">
                <a16:creationId xmlns:a16="http://schemas.microsoft.com/office/drawing/2014/main" id="{22372E17-F8A1-BF96-56A5-58110F80E47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3276600"/>
            <a:ext cx="522287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82" name="Rectangle 38">
            <a:extLst>
              <a:ext uri="{FF2B5EF4-FFF2-40B4-BE49-F238E27FC236}">
                <a16:creationId xmlns:a16="http://schemas.microsoft.com/office/drawing/2014/main" id="{59B97CC1-24A8-69C6-A2BC-A30F0965FEE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43243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85383" name="Rectangle 39">
            <a:extLst>
              <a:ext uri="{FF2B5EF4-FFF2-40B4-BE49-F238E27FC236}">
                <a16:creationId xmlns:a16="http://schemas.microsoft.com/office/drawing/2014/main" id="{05B7EFBC-A044-94F1-8701-F57DC4F006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5364163"/>
            <a:ext cx="522287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84" name="Rectangle 40">
            <a:extLst>
              <a:ext uri="{FF2B5EF4-FFF2-40B4-BE49-F238E27FC236}">
                <a16:creationId xmlns:a16="http://schemas.microsoft.com/office/drawing/2014/main" id="{7AF82BA4-C129-FCED-6EE8-2ACDA55B88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3803650"/>
            <a:ext cx="522287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85" name="Text Box 41">
            <a:extLst>
              <a:ext uri="{FF2B5EF4-FFF2-40B4-BE49-F238E27FC236}">
                <a16:creationId xmlns:a16="http://schemas.microsoft.com/office/drawing/2014/main" id="{D691F97E-5E9A-B43D-2E82-4865721B41C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3752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85386" name="Text Box 42">
            <a:extLst>
              <a:ext uri="{FF2B5EF4-FFF2-40B4-BE49-F238E27FC236}">
                <a16:creationId xmlns:a16="http://schemas.microsoft.com/office/drawing/2014/main" id="{4FD3D6DB-70D7-875C-9B32-EB554D9CC9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3227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85387" name="Text Box 43">
            <a:extLst>
              <a:ext uri="{FF2B5EF4-FFF2-40B4-BE49-F238E27FC236}">
                <a16:creationId xmlns:a16="http://schemas.microsoft.com/office/drawing/2014/main" id="{8CF48185-99D3-2EA8-8700-532BFEBD3D5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7114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85388" name="Text Box 44">
            <a:extLst>
              <a:ext uri="{FF2B5EF4-FFF2-40B4-BE49-F238E27FC236}">
                <a16:creationId xmlns:a16="http://schemas.microsoft.com/office/drawing/2014/main" id="{7863B31C-F7DF-A058-DE12-F8FDD502975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13225" y="21939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85389" name="Text Box 45">
            <a:extLst>
              <a:ext uri="{FF2B5EF4-FFF2-40B4-BE49-F238E27FC236}">
                <a16:creationId xmlns:a16="http://schemas.microsoft.com/office/drawing/2014/main" id="{D1326067-3247-C182-467A-337994A007A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5303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85390" name="Text Box 46">
            <a:extLst>
              <a:ext uri="{FF2B5EF4-FFF2-40B4-BE49-F238E27FC236}">
                <a16:creationId xmlns:a16="http://schemas.microsoft.com/office/drawing/2014/main" id="{A5A3E739-69E7-16A6-1E4A-0B34648209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4786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85391" name="Text Box 47">
            <a:extLst>
              <a:ext uri="{FF2B5EF4-FFF2-40B4-BE49-F238E27FC236}">
                <a16:creationId xmlns:a16="http://schemas.microsoft.com/office/drawing/2014/main" id="{F3C8BBF0-2B4C-5B89-9FB9-23B3222D2CD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06875" y="4268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85392" name="Text Box 48">
            <a:extLst>
              <a:ext uri="{FF2B5EF4-FFF2-40B4-BE49-F238E27FC236}">
                <a16:creationId xmlns:a16="http://schemas.microsoft.com/office/drawing/2014/main" id="{1CD60DC7-B87D-18E5-A341-F0077AB530A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933825" y="990600"/>
            <a:ext cx="14255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21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21%7 =0</a:t>
            </a:r>
          </a:p>
          <a:p>
            <a:pPr eaLnBrk="0" hangingPunct="0"/>
            <a:r>
              <a:rPr lang="en-US" altLang="en-US" sz="2000"/>
              <a:t>5-(21%5)=4</a:t>
            </a:r>
          </a:p>
        </p:txBody>
      </p:sp>
      <p:sp>
        <p:nvSpPr>
          <p:cNvPr id="185393" name="Text Box 49">
            <a:extLst>
              <a:ext uri="{FF2B5EF4-FFF2-40B4-BE49-F238E27FC236}">
                <a16:creationId xmlns:a16="http://schemas.microsoft.com/office/drawing/2014/main" id="{25F5BF0A-31BE-355B-C247-FA86F9CF549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554538" y="6000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2</a:t>
            </a:r>
          </a:p>
        </p:txBody>
      </p:sp>
      <p:sp>
        <p:nvSpPr>
          <p:cNvPr id="185394" name="Rectangle 50">
            <a:extLst>
              <a:ext uri="{FF2B5EF4-FFF2-40B4-BE49-F238E27FC236}">
                <a16:creationId xmlns:a16="http://schemas.microsoft.com/office/drawing/2014/main" id="{671F57D0-8CE4-AB79-B617-4E63F02ACC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75907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5395" name="Rectangle 51">
            <a:extLst>
              <a:ext uri="{FF2B5EF4-FFF2-40B4-BE49-F238E27FC236}">
                <a16:creationId xmlns:a16="http://schemas.microsoft.com/office/drawing/2014/main" id="{E8A7C432-60E9-69D7-5F09-AD66E0B4025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85396" name="Rectangle 52">
            <a:extLst>
              <a:ext uri="{FF2B5EF4-FFF2-40B4-BE49-F238E27FC236}">
                <a16:creationId xmlns:a16="http://schemas.microsoft.com/office/drawing/2014/main" id="{8F0801FB-EE70-09EA-E473-075633EBDF5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3243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85397" name="Rectangle 53">
            <a:extLst>
              <a:ext uri="{FF2B5EF4-FFF2-40B4-BE49-F238E27FC236}">
                <a16:creationId xmlns:a16="http://schemas.microsoft.com/office/drawing/2014/main" id="{868B297E-D291-1D90-1329-48A929D9B6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484505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98" name="Rectangle 54">
            <a:extLst>
              <a:ext uri="{FF2B5EF4-FFF2-40B4-BE49-F238E27FC236}">
                <a16:creationId xmlns:a16="http://schemas.microsoft.com/office/drawing/2014/main" id="{73C4F37E-6533-5900-C966-13C18856C9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536416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399" name="Rectangle 55">
            <a:extLst>
              <a:ext uri="{FF2B5EF4-FFF2-40B4-BE49-F238E27FC236}">
                <a16:creationId xmlns:a16="http://schemas.microsoft.com/office/drawing/2014/main" id="{86E59F1F-48FB-5E03-C6C7-27B5B8FA130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380365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400" name="Text Box 56">
            <a:extLst>
              <a:ext uri="{FF2B5EF4-FFF2-40B4-BE49-F238E27FC236}">
                <a16:creationId xmlns:a16="http://schemas.microsoft.com/office/drawing/2014/main" id="{4D1ACD6C-CF73-F897-F396-A78BE44764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37528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85401" name="Text Box 57">
            <a:extLst>
              <a:ext uri="{FF2B5EF4-FFF2-40B4-BE49-F238E27FC236}">
                <a16:creationId xmlns:a16="http://schemas.microsoft.com/office/drawing/2014/main" id="{890280A3-B92A-6ED8-5897-D2A0961C296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32273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85402" name="Text Box 58">
            <a:extLst>
              <a:ext uri="{FF2B5EF4-FFF2-40B4-BE49-F238E27FC236}">
                <a16:creationId xmlns:a16="http://schemas.microsoft.com/office/drawing/2014/main" id="{3E198D32-5F5F-0768-DC9D-D406E700046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271145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85403" name="Text Box 59">
            <a:extLst>
              <a:ext uri="{FF2B5EF4-FFF2-40B4-BE49-F238E27FC236}">
                <a16:creationId xmlns:a16="http://schemas.microsoft.com/office/drawing/2014/main" id="{3B8920C1-9D2A-F7E3-F540-462932ADD2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9275" y="21939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85404" name="Text Box 60">
            <a:extLst>
              <a:ext uri="{FF2B5EF4-FFF2-40B4-BE49-F238E27FC236}">
                <a16:creationId xmlns:a16="http://schemas.microsoft.com/office/drawing/2014/main" id="{663ED197-4346-EA3D-8456-C474D9BE4A4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5303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85405" name="Text Box 61">
            <a:extLst>
              <a:ext uri="{FF2B5EF4-FFF2-40B4-BE49-F238E27FC236}">
                <a16:creationId xmlns:a16="http://schemas.microsoft.com/office/drawing/2014/main" id="{FC398EBC-E7EC-DE0E-A231-BE59CCC1B18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7863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85406" name="Text Box 62">
            <a:extLst>
              <a:ext uri="{FF2B5EF4-FFF2-40B4-BE49-F238E27FC236}">
                <a16:creationId xmlns:a16="http://schemas.microsoft.com/office/drawing/2014/main" id="{9EE8B078-40C4-0147-07C4-0A41181FBB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24513" y="42687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85407" name="Text Box 63">
            <a:extLst>
              <a:ext uri="{FF2B5EF4-FFF2-40B4-BE49-F238E27FC236}">
                <a16:creationId xmlns:a16="http://schemas.microsoft.com/office/drawing/2014/main" id="{3CB4F59A-A785-B2EC-0DE8-7CDB10F3A5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56238" y="990600"/>
            <a:ext cx="1216025" cy="76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2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2%7 = 2</a:t>
            </a:r>
          </a:p>
        </p:txBody>
      </p:sp>
      <p:sp>
        <p:nvSpPr>
          <p:cNvPr id="185408" name="Text Box 64">
            <a:extLst>
              <a:ext uri="{FF2B5EF4-FFF2-40B4-BE49-F238E27FC236}">
                <a16:creationId xmlns:a16="http://schemas.microsoft.com/office/drawing/2014/main" id="{ECF10EA1-A02A-9CCA-3105-30519970388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972175" y="6000750"/>
            <a:ext cx="3365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/>
              <a:t>1</a:t>
            </a:r>
          </a:p>
        </p:txBody>
      </p:sp>
      <p:sp>
        <p:nvSpPr>
          <p:cNvPr id="185409" name="Rectangle 65">
            <a:extLst>
              <a:ext uri="{FF2B5EF4-FFF2-40B4-BE49-F238E27FC236}">
                <a16:creationId xmlns:a16="http://schemas.microsoft.com/office/drawing/2014/main" id="{8A73949D-1BBB-1CD4-F933-081AC14063C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2125" y="327660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>
              <a:solidFill>
                <a:srgbClr val="FF0000"/>
              </a:solidFill>
            </a:endParaRPr>
          </a:p>
        </p:txBody>
      </p:sp>
      <p:sp>
        <p:nvSpPr>
          <p:cNvPr id="185410" name="Rectangle 66">
            <a:extLst>
              <a:ext uri="{FF2B5EF4-FFF2-40B4-BE49-F238E27FC236}">
                <a16:creationId xmlns:a16="http://schemas.microsoft.com/office/drawing/2014/main" id="{1C17BBDE-FA5B-45CC-DDE8-02D8DA1B6E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9763" y="4845050"/>
            <a:ext cx="522287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411" name="Rectangle 67">
            <a:extLst>
              <a:ext uri="{FF2B5EF4-FFF2-40B4-BE49-F238E27FC236}">
                <a16:creationId xmlns:a16="http://schemas.microsoft.com/office/drawing/2014/main" id="{03C790AC-EC05-C863-A9E3-4F881A9CF2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67400" y="223837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5412" name="Rectangle 68">
            <a:extLst>
              <a:ext uri="{FF2B5EF4-FFF2-40B4-BE49-F238E27FC236}">
                <a16:creationId xmlns:a16="http://schemas.microsoft.com/office/drawing/2014/main" id="{2233B811-FA64-4E2E-D6B1-6D764E8E94B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2778125"/>
            <a:ext cx="520700" cy="51752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8</a:t>
            </a:r>
          </a:p>
        </p:txBody>
      </p:sp>
      <p:sp>
        <p:nvSpPr>
          <p:cNvPr id="185413" name="Rectangle 69">
            <a:extLst>
              <a:ext uri="{FF2B5EF4-FFF2-40B4-BE49-F238E27FC236}">
                <a16:creationId xmlns:a16="http://schemas.microsoft.com/office/drawing/2014/main" id="{C9EBA445-1E49-EE90-CBD4-8AF4A0371F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3295650"/>
            <a:ext cx="520700" cy="5222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</a:t>
            </a:r>
          </a:p>
        </p:txBody>
      </p:sp>
      <p:sp>
        <p:nvSpPr>
          <p:cNvPr id="185414" name="Rectangle 70">
            <a:extLst>
              <a:ext uri="{FF2B5EF4-FFF2-40B4-BE49-F238E27FC236}">
                <a16:creationId xmlns:a16="http://schemas.microsoft.com/office/drawing/2014/main" id="{4748EA3F-E674-3607-8D4D-A6568F9F48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43434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21</a:t>
            </a:r>
          </a:p>
        </p:txBody>
      </p:sp>
      <p:sp>
        <p:nvSpPr>
          <p:cNvPr id="185415" name="Rectangle 71">
            <a:extLst>
              <a:ext uri="{FF2B5EF4-FFF2-40B4-BE49-F238E27FC236}">
                <a16:creationId xmlns:a16="http://schemas.microsoft.com/office/drawing/2014/main" id="{162C7462-D049-8F87-A315-5DF1CD193D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4864100"/>
            <a:ext cx="520700" cy="51911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7</a:t>
            </a:r>
          </a:p>
        </p:txBody>
      </p:sp>
      <p:sp>
        <p:nvSpPr>
          <p:cNvPr id="185416" name="Rectangle 72">
            <a:extLst>
              <a:ext uri="{FF2B5EF4-FFF2-40B4-BE49-F238E27FC236}">
                <a16:creationId xmlns:a16="http://schemas.microsoft.com/office/drawing/2014/main" id="{090C60E3-7762-2897-E6DA-10D55DBC9A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5383213"/>
            <a:ext cx="520700" cy="522287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417" name="Rectangle 73">
            <a:extLst>
              <a:ext uri="{FF2B5EF4-FFF2-40B4-BE49-F238E27FC236}">
                <a16:creationId xmlns:a16="http://schemas.microsoft.com/office/drawing/2014/main" id="{E2DA4E50-521F-E420-1537-12248FB7863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3822700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85418" name="Text Box 74">
            <a:extLst>
              <a:ext uri="{FF2B5EF4-FFF2-40B4-BE49-F238E27FC236}">
                <a16:creationId xmlns:a16="http://schemas.microsoft.com/office/drawing/2014/main" id="{E6FA88A5-72D9-BB31-885F-FC4C15BF277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37719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3</a:t>
            </a:r>
          </a:p>
        </p:txBody>
      </p:sp>
      <p:sp>
        <p:nvSpPr>
          <p:cNvPr id="185419" name="Text Box 75">
            <a:extLst>
              <a:ext uri="{FF2B5EF4-FFF2-40B4-BE49-F238E27FC236}">
                <a16:creationId xmlns:a16="http://schemas.microsoft.com/office/drawing/2014/main" id="{0C8436E6-D230-514F-8474-EB7E59FEE2A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32464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2</a:t>
            </a:r>
          </a:p>
        </p:txBody>
      </p:sp>
      <p:sp>
        <p:nvSpPr>
          <p:cNvPr id="185420" name="Text Box 76">
            <a:extLst>
              <a:ext uri="{FF2B5EF4-FFF2-40B4-BE49-F238E27FC236}">
                <a16:creationId xmlns:a16="http://schemas.microsoft.com/office/drawing/2014/main" id="{A9E020C4-ABCE-7B59-E9CD-2C60B4410E3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2730500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1</a:t>
            </a:r>
          </a:p>
        </p:txBody>
      </p:sp>
      <p:sp>
        <p:nvSpPr>
          <p:cNvPr id="185421" name="Text Box 77">
            <a:extLst>
              <a:ext uri="{FF2B5EF4-FFF2-40B4-BE49-F238E27FC236}">
                <a16:creationId xmlns:a16="http://schemas.microsoft.com/office/drawing/2014/main" id="{BA2EC0A6-3DAE-5F78-0292-0026E29E4BC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34225" y="221297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0</a:t>
            </a:r>
          </a:p>
        </p:txBody>
      </p:sp>
      <p:sp>
        <p:nvSpPr>
          <p:cNvPr id="185422" name="Text Box 78">
            <a:extLst>
              <a:ext uri="{FF2B5EF4-FFF2-40B4-BE49-F238E27FC236}">
                <a16:creationId xmlns:a16="http://schemas.microsoft.com/office/drawing/2014/main" id="{376EAF53-2960-A791-320C-B006F45291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463" y="532288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6</a:t>
            </a:r>
          </a:p>
        </p:txBody>
      </p:sp>
      <p:sp>
        <p:nvSpPr>
          <p:cNvPr id="185423" name="Text Box 79">
            <a:extLst>
              <a:ext uri="{FF2B5EF4-FFF2-40B4-BE49-F238E27FC236}">
                <a16:creationId xmlns:a16="http://schemas.microsoft.com/office/drawing/2014/main" id="{EA3759ED-83E1-41EF-F554-72596198F6F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463" y="480536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5</a:t>
            </a:r>
          </a:p>
        </p:txBody>
      </p:sp>
      <p:sp>
        <p:nvSpPr>
          <p:cNvPr id="185424" name="Text Box 80">
            <a:extLst>
              <a:ext uri="{FF2B5EF4-FFF2-40B4-BE49-F238E27FC236}">
                <a16:creationId xmlns:a16="http://schemas.microsoft.com/office/drawing/2014/main" id="{00F72312-05BA-27E0-5EE7-281A8F47F56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29463" y="4287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 sz="1800"/>
              <a:t>4</a:t>
            </a:r>
          </a:p>
        </p:txBody>
      </p:sp>
      <p:sp>
        <p:nvSpPr>
          <p:cNvPr id="185425" name="Text Box 81">
            <a:extLst>
              <a:ext uri="{FF2B5EF4-FFF2-40B4-BE49-F238E27FC236}">
                <a16:creationId xmlns:a16="http://schemas.microsoft.com/office/drawing/2014/main" id="{E8745511-E5F7-A131-6ED2-4E32C5850C6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6413" y="1009650"/>
            <a:ext cx="1425575" cy="1066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insert(</a:t>
            </a:r>
            <a:r>
              <a:rPr lang="en-US" altLang="en-US">
                <a:solidFill>
                  <a:srgbClr val="FF0000"/>
                </a:solidFill>
              </a:rPr>
              <a:t>7</a:t>
            </a:r>
            <a:r>
              <a:rPr lang="en-US" altLang="en-US"/>
              <a:t>)</a:t>
            </a:r>
          </a:p>
          <a:p>
            <a:pPr eaLnBrk="0" hangingPunct="0"/>
            <a:r>
              <a:rPr lang="en-US" altLang="en-US" sz="2000"/>
              <a:t>7%7 = 0</a:t>
            </a:r>
          </a:p>
          <a:p>
            <a:pPr eaLnBrk="0" hangingPunct="0"/>
            <a:r>
              <a:rPr lang="en-US" altLang="en-US" sz="2000"/>
              <a:t>5-(21%5)=4</a:t>
            </a:r>
          </a:p>
        </p:txBody>
      </p:sp>
      <p:sp>
        <p:nvSpPr>
          <p:cNvPr id="185426" name="Rectangle 82">
            <a:extLst>
              <a:ext uri="{FF2B5EF4-FFF2-40B4-BE49-F238E27FC236}">
                <a16:creationId xmlns:a16="http://schemas.microsoft.com/office/drawing/2014/main" id="{CC4C8BAB-2233-A740-EC01-CEF5E39AA2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72350" y="2257425"/>
            <a:ext cx="520700" cy="52070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14</a:t>
            </a:r>
          </a:p>
        </p:txBody>
      </p:sp>
      <p:sp>
        <p:nvSpPr>
          <p:cNvPr id="185427" name="Text Box 83">
            <a:extLst>
              <a:ext uri="{FF2B5EF4-FFF2-40B4-BE49-F238E27FC236}">
                <a16:creationId xmlns:a16="http://schemas.microsoft.com/office/drawing/2014/main" id="{C8462965-2100-1859-EAEE-572190C932D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15200" y="6019800"/>
            <a:ext cx="6096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4</a:t>
            </a:r>
          </a:p>
        </p:txBody>
      </p:sp>
      <p:sp>
        <p:nvSpPr>
          <p:cNvPr id="185428" name="Freeform 84">
            <a:extLst>
              <a:ext uri="{FF2B5EF4-FFF2-40B4-BE49-F238E27FC236}">
                <a16:creationId xmlns:a16="http://schemas.microsoft.com/office/drawing/2014/main" id="{FE3B6ADA-105E-E50B-CB77-A78E932A93ED}"/>
              </a:ext>
            </a:extLst>
          </p:cNvPr>
          <p:cNvSpPr>
            <a:spLocks/>
          </p:cNvSpPr>
          <p:nvPr/>
        </p:nvSpPr>
        <p:spPr bwMode="auto">
          <a:xfrm>
            <a:off x="7924800" y="2514600"/>
            <a:ext cx="1066800" cy="2209800"/>
          </a:xfrm>
          <a:custGeom>
            <a:avLst/>
            <a:gdLst>
              <a:gd name="T0" fmla="*/ 48 w 248"/>
              <a:gd name="T1" fmla="*/ 0 h 1296"/>
              <a:gd name="T2" fmla="*/ 240 w 248"/>
              <a:gd name="T3" fmla="*/ 624 h 1296"/>
              <a:gd name="T4" fmla="*/ 0 w 248"/>
              <a:gd name="T5" fmla="*/ 1296 h 129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1296">
                <a:moveTo>
                  <a:pt x="48" y="0"/>
                </a:moveTo>
                <a:cubicBezTo>
                  <a:pt x="148" y="204"/>
                  <a:pt x="248" y="408"/>
                  <a:pt x="240" y="624"/>
                </a:cubicBezTo>
                <a:cubicBezTo>
                  <a:pt x="232" y="840"/>
                  <a:pt x="116" y="1068"/>
                  <a:pt x="0" y="1296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29" name="Freeform 85">
            <a:extLst>
              <a:ext uri="{FF2B5EF4-FFF2-40B4-BE49-F238E27FC236}">
                <a16:creationId xmlns:a16="http://schemas.microsoft.com/office/drawing/2014/main" id="{AA78A40B-E250-D6A8-B8EA-E947B20C55ED}"/>
              </a:ext>
            </a:extLst>
          </p:cNvPr>
          <p:cNvSpPr>
            <a:spLocks/>
          </p:cNvSpPr>
          <p:nvPr/>
        </p:nvSpPr>
        <p:spPr bwMode="auto">
          <a:xfrm flipH="1">
            <a:off x="7924800" y="2971800"/>
            <a:ext cx="520700" cy="1600200"/>
          </a:xfrm>
          <a:custGeom>
            <a:avLst/>
            <a:gdLst>
              <a:gd name="T0" fmla="*/ 248 w 248"/>
              <a:gd name="T1" fmla="*/ 1008 h 1008"/>
              <a:gd name="T2" fmla="*/ 8 w 248"/>
              <a:gd name="T3" fmla="*/ 480 h 1008"/>
              <a:gd name="T4" fmla="*/ 200 w 248"/>
              <a:gd name="T5" fmla="*/ 0 h 100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48" h="1008">
                <a:moveTo>
                  <a:pt x="248" y="1008"/>
                </a:moveTo>
                <a:cubicBezTo>
                  <a:pt x="132" y="828"/>
                  <a:pt x="16" y="648"/>
                  <a:pt x="8" y="480"/>
                </a:cubicBezTo>
                <a:cubicBezTo>
                  <a:pt x="0" y="312"/>
                  <a:pt x="100" y="156"/>
                  <a:pt x="200" y="0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185430" name="Freeform 86">
            <a:extLst>
              <a:ext uri="{FF2B5EF4-FFF2-40B4-BE49-F238E27FC236}">
                <a16:creationId xmlns:a16="http://schemas.microsoft.com/office/drawing/2014/main" id="{9929E250-93C7-2D55-37B0-8F530DF2B486}"/>
              </a:ext>
            </a:extLst>
          </p:cNvPr>
          <p:cNvSpPr>
            <a:spLocks/>
          </p:cNvSpPr>
          <p:nvPr/>
        </p:nvSpPr>
        <p:spPr bwMode="auto">
          <a:xfrm>
            <a:off x="6845300" y="3124200"/>
            <a:ext cx="469900" cy="1981200"/>
          </a:xfrm>
          <a:custGeom>
            <a:avLst/>
            <a:gdLst>
              <a:gd name="T0" fmla="*/ 296 w 296"/>
              <a:gd name="T1" fmla="*/ 0 h 1248"/>
              <a:gd name="T2" fmla="*/ 8 w 296"/>
              <a:gd name="T3" fmla="*/ 624 h 1248"/>
              <a:gd name="T4" fmla="*/ 248 w 296"/>
              <a:gd name="T5" fmla="*/ 1248 h 124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296" h="1248">
                <a:moveTo>
                  <a:pt x="296" y="0"/>
                </a:moveTo>
                <a:cubicBezTo>
                  <a:pt x="156" y="208"/>
                  <a:pt x="16" y="416"/>
                  <a:pt x="8" y="624"/>
                </a:cubicBezTo>
                <a:cubicBezTo>
                  <a:pt x="0" y="832"/>
                  <a:pt x="124" y="1040"/>
                  <a:pt x="248" y="1248"/>
                </a:cubicBezTo>
              </a:path>
            </a:pathLst>
          </a:cu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arrow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264E3DF-0E24-4546-18B9-B2700237F9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C16128-DC7C-4648-B6E0-22FBA305659B}" type="slidenum">
              <a:rPr lang="en-US" altLang="en-US"/>
              <a:pPr/>
              <a:t>35</a:t>
            </a:fld>
            <a:endParaRPr lang="en-US" altLang="en-US"/>
          </a:p>
        </p:txBody>
      </p:sp>
      <p:sp>
        <p:nvSpPr>
          <p:cNvPr id="187394" name="Rectangle 2">
            <a:extLst>
              <a:ext uri="{FF2B5EF4-FFF2-40B4-BE49-F238E27FC236}">
                <a16:creationId xmlns:a16="http://schemas.microsoft.com/office/drawing/2014/main" id="{1735C16A-51E1-B129-68CA-D2710304D2A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Load Factor in Double Hashing</a:t>
            </a:r>
          </a:p>
        </p:txBody>
      </p:sp>
      <p:sp>
        <p:nvSpPr>
          <p:cNvPr id="187395" name="Rectangle 3">
            <a:extLst>
              <a:ext uri="{FF2B5EF4-FFF2-40B4-BE49-F238E27FC236}">
                <a16:creationId xmlns:a16="http://schemas.microsoft.com/office/drawing/2014/main" id="{B1070494-1375-E092-4346-F8752867EEF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676400"/>
            <a:ext cx="80772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For </a:t>
            </a:r>
            <a:r>
              <a:rPr lang="en-US" altLang="en-US" sz="2400" i="1"/>
              <a:t>any</a:t>
            </a:r>
            <a:r>
              <a:rPr lang="en-US" altLang="en-US" sz="2400"/>
              <a:t> </a:t>
            </a:r>
            <a:r>
              <a:rPr lang="en-US" altLang="en-US" sz="2400">
                <a:sym typeface="Symbol" pitchFamily="2" charset="2"/>
              </a:rPr>
              <a:t> &lt; 1, double hashing will find an empty slot (given appropriate table size and hash</a:t>
            </a:r>
            <a:r>
              <a:rPr lang="en-US" altLang="en-US" sz="2400" baseline="-25000">
                <a:sym typeface="Symbol" pitchFamily="2" charset="2"/>
              </a:rPr>
              <a:t>2</a:t>
            </a:r>
            <a:r>
              <a:rPr lang="en-US" altLang="en-US" sz="2400">
                <a:sym typeface="Symbol" pitchFamily="2" charset="2"/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sz="2400">
                <a:sym typeface="Symbol" pitchFamily="2" charset="2"/>
              </a:rPr>
              <a:t>Search cost approaches optimal (random re-hash):</a:t>
            </a:r>
          </a:p>
          <a:p>
            <a:pPr lvl="1">
              <a:lnSpc>
                <a:spcPct val="90000"/>
              </a:lnSpc>
            </a:pPr>
            <a:r>
              <a:rPr lang="en-US" altLang="en-US" sz="2000">
                <a:sym typeface="Symbol" pitchFamily="2" charset="2"/>
              </a:rPr>
              <a:t>successful search: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 lvl="1">
              <a:lnSpc>
                <a:spcPct val="90000"/>
              </a:lnSpc>
            </a:pPr>
            <a:r>
              <a:rPr lang="en-US" altLang="en-US" sz="2000"/>
              <a:t>unsuccessful search:</a:t>
            </a:r>
          </a:p>
          <a:p>
            <a:pPr lvl="1">
              <a:lnSpc>
                <a:spcPct val="90000"/>
              </a:lnSpc>
            </a:pPr>
            <a:endParaRPr lang="en-US" altLang="en-US" sz="20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/>
              <a:t>No primary clustering and no secondary clustering</a:t>
            </a:r>
            <a:endParaRPr lang="en-US" altLang="en-US" sz="2400" b="1"/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Still becomes costly as </a:t>
            </a:r>
            <a:r>
              <a:rPr lang="en-US" altLang="en-US" sz="2400">
                <a:solidFill>
                  <a:schemeClr val="accent2"/>
                </a:solidFill>
                <a:sym typeface="Symbol" pitchFamily="2" charset="2"/>
              </a:rPr>
              <a:t></a:t>
            </a:r>
            <a:r>
              <a:rPr lang="en-US" altLang="en-US" sz="2400">
                <a:solidFill>
                  <a:schemeClr val="accent2"/>
                </a:solidFill>
              </a:rPr>
              <a:t> nears 1. </a:t>
            </a:r>
            <a:endParaRPr lang="en-US" altLang="en-US" sz="2400">
              <a:solidFill>
                <a:schemeClr val="accent2"/>
              </a:solidFill>
              <a:sym typeface="Symbol" pitchFamily="2" charset="2"/>
            </a:endParaRPr>
          </a:p>
          <a:p>
            <a:pPr lvl="1">
              <a:lnSpc>
                <a:spcPct val="90000"/>
              </a:lnSpc>
            </a:pPr>
            <a:endParaRPr lang="en-US" altLang="en-US" sz="2000"/>
          </a:p>
        </p:txBody>
      </p:sp>
      <p:graphicFrame>
        <p:nvGraphicFramePr>
          <p:cNvPr id="187396" name="Object 4">
            <a:extLst>
              <a:ext uri="{FF2B5EF4-FFF2-40B4-BE49-F238E27FC236}">
                <a16:creationId xmlns:a16="http://schemas.microsoft.com/office/drawing/2014/main" id="{EBA22A72-4642-FBB8-1E39-72596CC1250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733800" y="3886200"/>
          <a:ext cx="7635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7899400" imgH="9067800" progId="Equation.3">
                  <p:embed/>
                </p:oleObj>
              </mc:Choice>
              <mc:Fallback>
                <p:oleObj name="Equation" r:id="rId3" imgW="7899400" imgH="9067800" progId="Equation.3">
                  <p:embed/>
                  <p:pic>
                    <p:nvPicPr>
                      <p:cNvPr id="187396" name="Object 4">
                        <a:extLst>
                          <a:ext uri="{FF2B5EF4-FFF2-40B4-BE49-F238E27FC236}">
                            <a16:creationId xmlns:a16="http://schemas.microsoft.com/office/drawing/2014/main" id="{EBA22A72-4642-FBB8-1E39-72596CC12505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733800" y="3886200"/>
                        <a:ext cx="76358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87397" name="Object 5">
            <a:extLst>
              <a:ext uri="{FF2B5EF4-FFF2-40B4-BE49-F238E27FC236}">
                <a16:creationId xmlns:a16="http://schemas.microsoft.com/office/drawing/2014/main" id="{B55C6790-A4A1-7B43-0336-50ABFAFAAF2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581400" y="2819400"/>
          <a:ext cx="1389063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5" imgW="14338300" imgH="9067800" progId="Equation.3">
                  <p:embed/>
                </p:oleObj>
              </mc:Choice>
              <mc:Fallback>
                <p:oleObj name="Equation" r:id="rId5" imgW="14338300" imgH="9067800" progId="Equation.3">
                  <p:embed/>
                  <p:pic>
                    <p:nvPicPr>
                      <p:cNvPr id="187397" name="Object 5">
                        <a:extLst>
                          <a:ext uri="{FF2B5EF4-FFF2-40B4-BE49-F238E27FC236}">
                            <a16:creationId xmlns:a16="http://schemas.microsoft.com/office/drawing/2014/main" id="{B55C6790-A4A1-7B43-0336-50ABFAFAAF22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581400" y="2819400"/>
                        <a:ext cx="1389063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7398" name="AutoShape 6">
            <a:extLst>
              <a:ext uri="{FF2B5EF4-FFF2-40B4-BE49-F238E27FC236}">
                <a16:creationId xmlns:a16="http://schemas.microsoft.com/office/drawing/2014/main" id="{E4E8628C-2982-1ABE-A5D7-0CBA7E6C7CB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62600" y="3657600"/>
            <a:ext cx="2057400" cy="914400"/>
          </a:xfrm>
          <a:prstGeom prst="wedgeRoundRectCallout">
            <a:avLst>
              <a:gd name="adj1" fmla="val -65972"/>
              <a:gd name="adj2" fmla="val -91667"/>
              <a:gd name="adj3" fmla="val 16667"/>
            </a:avLst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eaLnBrk="0" hangingPunct="0"/>
            <a:r>
              <a:rPr lang="en-US" altLang="en-US" b="1"/>
              <a:t>Note natural logarithm!</a:t>
            </a: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70D36F5-4921-ACE8-8433-24EDA4DEFA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77F106-7B69-C047-B06B-CEBCF429DAE4}" type="slidenum">
              <a:rPr lang="en-US" altLang="en-US"/>
              <a:pPr/>
              <a:t>36</a:t>
            </a:fld>
            <a:endParaRPr lang="en-US" altLang="en-US"/>
          </a:p>
        </p:txBody>
      </p:sp>
      <p:sp>
        <p:nvSpPr>
          <p:cNvPr id="190466" name="Rectangle 2">
            <a:extLst>
              <a:ext uri="{FF2B5EF4-FFF2-40B4-BE49-F238E27FC236}">
                <a16:creationId xmlns:a16="http://schemas.microsoft.com/office/drawing/2014/main" id="{FF32943A-E447-F1CE-FF1A-129F9396C88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with Separate Chaining</a:t>
            </a:r>
          </a:p>
        </p:txBody>
      </p:sp>
      <p:sp>
        <p:nvSpPr>
          <p:cNvPr id="190467" name="Rectangle 3">
            <a:extLst>
              <a:ext uri="{FF2B5EF4-FFF2-40B4-BE49-F238E27FC236}">
                <a16:creationId xmlns:a16="http://schemas.microsoft.com/office/drawing/2014/main" id="{F5DAA617-0C2D-04E8-614E-66FAB1D2AF4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562600" y="5486400"/>
            <a:ext cx="2895600" cy="6096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 sz="2000" i="1">
                <a:solidFill>
                  <a:srgbClr val="FF0000"/>
                </a:solidFill>
              </a:rPr>
              <a:t>Why is this slide blank?</a:t>
            </a: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42B3DAF-FC27-37C8-68AA-F62ABCEDF7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276891-C6CC-AD4C-AAC5-023B58FCB266}" type="slidenum">
              <a:rPr lang="en-US" altLang="en-US"/>
              <a:pPr/>
              <a:t>37</a:t>
            </a:fld>
            <a:endParaRPr lang="en-US" altLang="en-US"/>
          </a:p>
        </p:txBody>
      </p:sp>
      <p:grpSp>
        <p:nvGrpSpPr>
          <p:cNvPr id="191490" name="Group 2">
            <a:extLst>
              <a:ext uri="{FF2B5EF4-FFF2-40B4-BE49-F238E27FC236}">
                <a16:creationId xmlns:a16="http://schemas.microsoft.com/office/drawing/2014/main" id="{1785462C-2D8E-53BE-AACF-2632BD468885}"/>
              </a:ext>
            </a:extLst>
          </p:cNvPr>
          <p:cNvGrpSpPr>
            <a:grpSpLocks/>
          </p:cNvGrpSpPr>
          <p:nvPr/>
        </p:nvGrpSpPr>
        <p:grpSpPr bwMode="auto">
          <a:xfrm>
            <a:off x="2392363" y="1600200"/>
            <a:ext cx="1265237" cy="3689350"/>
            <a:chOff x="1507" y="1850"/>
            <a:chExt cx="797" cy="2324"/>
          </a:xfrm>
        </p:grpSpPr>
        <p:sp>
          <p:nvSpPr>
            <p:cNvPr id="191491" name="Rectangle 3">
              <a:extLst>
                <a:ext uri="{FF2B5EF4-FFF2-40B4-BE49-F238E27FC236}">
                  <a16:creationId xmlns:a16="http://schemas.microsoft.com/office/drawing/2014/main" id="{E5A42246-3734-11F4-B4B7-71DF58A607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2137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0</a:t>
              </a:r>
            </a:p>
          </p:txBody>
        </p:sp>
        <p:sp>
          <p:nvSpPr>
            <p:cNvPr id="191492" name="Rectangle 4">
              <a:extLst>
                <a:ext uri="{FF2B5EF4-FFF2-40B4-BE49-F238E27FC236}">
                  <a16:creationId xmlns:a16="http://schemas.microsoft.com/office/drawing/2014/main" id="{F70ADF95-26D8-FA73-785C-FB4EAA6A4B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2428"/>
              <a:ext cx="291" cy="2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1</a:t>
              </a:r>
            </a:p>
          </p:txBody>
        </p:sp>
        <p:sp>
          <p:nvSpPr>
            <p:cNvPr id="191493" name="Rectangle 5">
              <a:extLst>
                <a:ext uri="{FF2B5EF4-FFF2-40B4-BE49-F238E27FC236}">
                  <a16:creationId xmlns:a16="http://schemas.microsoft.com/office/drawing/2014/main" id="{1771F6CC-9E3C-CE99-BB23-38756B43AA1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2717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2</a:t>
              </a:r>
            </a:p>
          </p:txBody>
        </p:sp>
        <p:sp>
          <p:nvSpPr>
            <p:cNvPr id="191494" name="Rectangle 6">
              <a:extLst>
                <a:ext uri="{FF2B5EF4-FFF2-40B4-BE49-F238E27FC236}">
                  <a16:creationId xmlns:a16="http://schemas.microsoft.com/office/drawing/2014/main" id="{9964918D-5E48-2574-8E44-257A926DD3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3302"/>
              <a:ext cx="291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91495" name="Rectangle 7">
              <a:extLst>
                <a:ext uri="{FF2B5EF4-FFF2-40B4-BE49-F238E27FC236}">
                  <a16:creationId xmlns:a16="http://schemas.microsoft.com/office/drawing/2014/main" id="{AB085A97-B509-624B-AEED-19A6424ABC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3592"/>
              <a:ext cx="291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91496" name="Rectangle 8">
              <a:extLst>
                <a:ext uri="{FF2B5EF4-FFF2-40B4-BE49-F238E27FC236}">
                  <a16:creationId xmlns:a16="http://schemas.microsoft.com/office/drawing/2014/main" id="{6FB9C18D-A16B-216F-343A-FF3D60FA940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3882"/>
              <a:ext cx="291" cy="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91497" name="Rectangle 9">
              <a:extLst>
                <a:ext uri="{FF2B5EF4-FFF2-40B4-BE49-F238E27FC236}">
                  <a16:creationId xmlns:a16="http://schemas.microsoft.com/office/drawing/2014/main" id="{BEBB6DC0-CCCD-14CB-5CEE-CE1FD66B2FC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3011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7</a:t>
              </a:r>
            </a:p>
          </p:txBody>
        </p:sp>
        <p:sp>
          <p:nvSpPr>
            <p:cNvPr id="191498" name="Text Box 10">
              <a:extLst>
                <a:ext uri="{FF2B5EF4-FFF2-40B4-BE49-F238E27FC236}">
                  <a16:creationId xmlns:a16="http://schemas.microsoft.com/office/drawing/2014/main" id="{F6418265-E7BB-E064-EC2A-771C71A47B8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98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800"/>
                <a:t>3</a:t>
              </a:r>
            </a:p>
          </p:txBody>
        </p:sp>
        <p:sp>
          <p:nvSpPr>
            <p:cNvPr id="191499" name="Text Box 11">
              <a:extLst>
                <a:ext uri="{FF2B5EF4-FFF2-40B4-BE49-F238E27FC236}">
                  <a16:creationId xmlns:a16="http://schemas.microsoft.com/office/drawing/2014/main" id="{6627631F-4394-AD01-578B-D918BCC1FA2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68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800"/>
                <a:t>2</a:t>
              </a:r>
            </a:p>
          </p:txBody>
        </p:sp>
        <p:sp>
          <p:nvSpPr>
            <p:cNvPr id="191500" name="Text Box 12">
              <a:extLst>
                <a:ext uri="{FF2B5EF4-FFF2-40B4-BE49-F238E27FC236}">
                  <a16:creationId xmlns:a16="http://schemas.microsoft.com/office/drawing/2014/main" id="{48C15C8D-49A3-7237-36E8-B4509040609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0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800"/>
                <a:t>1</a:t>
              </a:r>
            </a:p>
          </p:txBody>
        </p:sp>
        <p:sp>
          <p:nvSpPr>
            <p:cNvPr id="191501" name="Text Box 13">
              <a:extLst>
                <a:ext uri="{FF2B5EF4-FFF2-40B4-BE49-F238E27FC236}">
                  <a16:creationId xmlns:a16="http://schemas.microsoft.com/office/drawing/2014/main" id="{A588E1E4-83A1-2B16-F51B-555653D968FD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11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800"/>
                <a:t>0</a:t>
              </a:r>
            </a:p>
          </p:txBody>
        </p:sp>
        <p:sp>
          <p:nvSpPr>
            <p:cNvPr id="191502" name="Text Box 14">
              <a:extLst>
                <a:ext uri="{FF2B5EF4-FFF2-40B4-BE49-F238E27FC236}">
                  <a16:creationId xmlns:a16="http://schemas.microsoft.com/office/drawing/2014/main" id="{5A8B4F8E-B9DC-C46A-25B2-3E7C3B7D8A3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84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800"/>
                <a:t>6</a:t>
              </a:r>
            </a:p>
          </p:txBody>
        </p:sp>
        <p:sp>
          <p:nvSpPr>
            <p:cNvPr id="191503" name="Text Box 15">
              <a:extLst>
                <a:ext uri="{FF2B5EF4-FFF2-40B4-BE49-F238E27FC236}">
                  <a16:creationId xmlns:a16="http://schemas.microsoft.com/office/drawing/2014/main" id="{A606D72A-F374-76DF-B273-9B7F5BCA204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56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800"/>
                <a:t>5</a:t>
              </a:r>
            </a:p>
          </p:txBody>
        </p:sp>
        <p:sp>
          <p:nvSpPr>
            <p:cNvPr id="191504" name="Text Box 16">
              <a:extLst>
                <a:ext uri="{FF2B5EF4-FFF2-40B4-BE49-F238E27FC236}">
                  <a16:creationId xmlns:a16="http://schemas.microsoft.com/office/drawing/2014/main" id="{403CC515-9E6E-2CE4-C785-337868B6411C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2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800"/>
                <a:t>4</a:t>
              </a:r>
            </a:p>
          </p:txBody>
        </p:sp>
        <p:sp>
          <p:nvSpPr>
            <p:cNvPr id="191505" name="Text Box 17">
              <a:extLst>
                <a:ext uri="{FF2B5EF4-FFF2-40B4-BE49-F238E27FC236}">
                  <a16:creationId xmlns:a16="http://schemas.microsoft.com/office/drawing/2014/main" id="{AC7B4460-72E6-396D-78CA-8250F85CD1F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7" y="1850"/>
              <a:ext cx="7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delete(</a:t>
              </a:r>
              <a:r>
                <a:rPr lang="en-US" altLang="en-US">
                  <a:solidFill>
                    <a:srgbClr val="FF0000"/>
                  </a:solidFill>
                </a:rPr>
                <a:t>2</a:t>
              </a:r>
              <a:r>
                <a:rPr lang="en-US" altLang="en-US"/>
                <a:t>)</a:t>
              </a:r>
            </a:p>
          </p:txBody>
        </p:sp>
      </p:grpSp>
      <p:grpSp>
        <p:nvGrpSpPr>
          <p:cNvPr id="191506" name="Group 18">
            <a:extLst>
              <a:ext uri="{FF2B5EF4-FFF2-40B4-BE49-F238E27FC236}">
                <a16:creationId xmlns:a16="http://schemas.microsoft.com/office/drawing/2014/main" id="{46A79F66-9D5C-76FD-39F4-E9E123910606}"/>
              </a:ext>
            </a:extLst>
          </p:cNvPr>
          <p:cNvGrpSpPr>
            <a:grpSpLocks/>
          </p:cNvGrpSpPr>
          <p:nvPr/>
        </p:nvGrpSpPr>
        <p:grpSpPr bwMode="auto">
          <a:xfrm>
            <a:off x="3687763" y="1600200"/>
            <a:ext cx="1335087" cy="3689350"/>
            <a:chOff x="2323" y="1872"/>
            <a:chExt cx="841" cy="2324"/>
          </a:xfrm>
        </p:grpSpPr>
        <p:sp>
          <p:nvSpPr>
            <p:cNvPr id="191507" name="Rectangle 19">
              <a:extLst>
                <a:ext uri="{FF2B5EF4-FFF2-40B4-BE49-F238E27FC236}">
                  <a16:creationId xmlns:a16="http://schemas.microsoft.com/office/drawing/2014/main" id="{0489919E-F2CC-2F49-348C-B1F009C21EF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" y="2159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0</a:t>
              </a:r>
            </a:p>
          </p:txBody>
        </p:sp>
        <p:sp>
          <p:nvSpPr>
            <p:cNvPr id="191508" name="Rectangle 20">
              <a:extLst>
                <a:ext uri="{FF2B5EF4-FFF2-40B4-BE49-F238E27FC236}">
                  <a16:creationId xmlns:a16="http://schemas.microsoft.com/office/drawing/2014/main" id="{50A5BD87-54F1-561F-A585-885AE886C4A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" y="2450"/>
              <a:ext cx="291" cy="2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1</a:t>
              </a:r>
            </a:p>
          </p:txBody>
        </p:sp>
        <p:sp>
          <p:nvSpPr>
            <p:cNvPr id="191509" name="Rectangle 21">
              <a:extLst>
                <a:ext uri="{FF2B5EF4-FFF2-40B4-BE49-F238E27FC236}">
                  <a16:creationId xmlns:a16="http://schemas.microsoft.com/office/drawing/2014/main" id="{2A037F54-3B38-7D96-3A9A-E3C14D1DCD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" y="2739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91510" name="Rectangle 22">
              <a:extLst>
                <a:ext uri="{FF2B5EF4-FFF2-40B4-BE49-F238E27FC236}">
                  <a16:creationId xmlns:a16="http://schemas.microsoft.com/office/drawing/2014/main" id="{D5DE329C-F952-2C9E-9CF8-94660199D9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" y="3324"/>
              <a:ext cx="291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91511" name="Rectangle 23">
              <a:extLst>
                <a:ext uri="{FF2B5EF4-FFF2-40B4-BE49-F238E27FC236}">
                  <a16:creationId xmlns:a16="http://schemas.microsoft.com/office/drawing/2014/main" id="{49B51961-B42D-AB1D-24EC-C3B5FCE02B2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" y="3614"/>
              <a:ext cx="291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91512" name="Rectangle 24">
              <a:extLst>
                <a:ext uri="{FF2B5EF4-FFF2-40B4-BE49-F238E27FC236}">
                  <a16:creationId xmlns:a16="http://schemas.microsoft.com/office/drawing/2014/main" id="{7DC5366B-CE86-18C2-B9EF-C5F2250D550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" y="3904"/>
              <a:ext cx="291" cy="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91513" name="Rectangle 25">
              <a:extLst>
                <a:ext uri="{FF2B5EF4-FFF2-40B4-BE49-F238E27FC236}">
                  <a16:creationId xmlns:a16="http://schemas.microsoft.com/office/drawing/2014/main" id="{EAE40824-9B8C-39B1-40B8-538816868E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80" y="3033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7</a:t>
              </a:r>
            </a:p>
          </p:txBody>
        </p:sp>
        <p:sp>
          <p:nvSpPr>
            <p:cNvPr id="191514" name="Text Box 26">
              <a:extLst>
                <a:ext uri="{FF2B5EF4-FFF2-40B4-BE49-F238E27FC236}">
                  <a16:creationId xmlns:a16="http://schemas.microsoft.com/office/drawing/2014/main" id="{8943FC1F-8F7C-D1A3-1367-95FFBA60DB8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" y="3005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3</a:t>
              </a:r>
            </a:p>
          </p:txBody>
        </p:sp>
        <p:sp>
          <p:nvSpPr>
            <p:cNvPr id="191515" name="Text Box 27">
              <a:extLst>
                <a:ext uri="{FF2B5EF4-FFF2-40B4-BE49-F238E27FC236}">
                  <a16:creationId xmlns:a16="http://schemas.microsoft.com/office/drawing/2014/main" id="{5A003439-3936-DADB-6509-9B604CEEC28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" y="271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2</a:t>
              </a:r>
            </a:p>
          </p:txBody>
        </p:sp>
        <p:sp>
          <p:nvSpPr>
            <p:cNvPr id="191516" name="Text Box 28">
              <a:extLst>
                <a:ext uri="{FF2B5EF4-FFF2-40B4-BE49-F238E27FC236}">
                  <a16:creationId xmlns:a16="http://schemas.microsoft.com/office/drawing/2014/main" id="{806DFFB3-EED3-E04E-79C1-45418EE1C9A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" y="242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1</a:t>
              </a:r>
            </a:p>
          </p:txBody>
        </p:sp>
        <p:sp>
          <p:nvSpPr>
            <p:cNvPr id="191517" name="Text Box 29">
              <a:extLst>
                <a:ext uri="{FF2B5EF4-FFF2-40B4-BE49-F238E27FC236}">
                  <a16:creationId xmlns:a16="http://schemas.microsoft.com/office/drawing/2014/main" id="{F545B7FC-C27C-F257-7889-EFBD547EFB2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8" y="2134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0</a:t>
              </a:r>
            </a:p>
          </p:txBody>
        </p:sp>
        <p:sp>
          <p:nvSpPr>
            <p:cNvPr id="191518" name="Text Box 30">
              <a:extLst>
                <a:ext uri="{FF2B5EF4-FFF2-40B4-BE49-F238E27FC236}">
                  <a16:creationId xmlns:a16="http://schemas.microsoft.com/office/drawing/2014/main" id="{87D5431F-7D56-7206-8A46-6F44EAC5C64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8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6</a:t>
              </a:r>
            </a:p>
          </p:txBody>
        </p:sp>
        <p:sp>
          <p:nvSpPr>
            <p:cNvPr id="191519" name="Text Box 31">
              <a:extLst>
                <a:ext uri="{FF2B5EF4-FFF2-40B4-BE49-F238E27FC236}">
                  <a16:creationId xmlns:a16="http://schemas.microsoft.com/office/drawing/2014/main" id="{45C26434-6531-7212-A9C4-BD12D169E9B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58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5</a:t>
              </a:r>
            </a:p>
          </p:txBody>
        </p:sp>
        <p:sp>
          <p:nvSpPr>
            <p:cNvPr id="191520" name="Text Box 32">
              <a:extLst>
                <a:ext uri="{FF2B5EF4-FFF2-40B4-BE49-F238E27FC236}">
                  <a16:creationId xmlns:a16="http://schemas.microsoft.com/office/drawing/2014/main" id="{AD5DAA40-951C-20FE-1B20-654F95D4AEBE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44" y="329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 sz="1800"/>
                <a:t>4</a:t>
              </a:r>
            </a:p>
          </p:txBody>
        </p:sp>
        <p:sp>
          <p:nvSpPr>
            <p:cNvPr id="191521" name="Text Box 33">
              <a:extLst>
                <a:ext uri="{FF2B5EF4-FFF2-40B4-BE49-F238E27FC236}">
                  <a16:creationId xmlns:a16="http://schemas.microsoft.com/office/drawing/2014/main" id="{A40051AF-F209-5AFE-FB65-9A71F2EF40F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323" y="1872"/>
              <a:ext cx="841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    find(</a:t>
              </a:r>
              <a:r>
                <a:rPr lang="en-US" altLang="en-US">
                  <a:solidFill>
                    <a:srgbClr val="FF0000"/>
                  </a:solidFill>
                </a:rPr>
                <a:t>7</a:t>
              </a:r>
              <a:r>
                <a:rPr lang="en-US" altLang="en-US"/>
                <a:t>)</a:t>
              </a:r>
            </a:p>
          </p:txBody>
        </p:sp>
      </p:grpSp>
      <p:sp>
        <p:nvSpPr>
          <p:cNvPr id="191522" name="Text Box 34">
            <a:extLst>
              <a:ext uri="{FF2B5EF4-FFF2-40B4-BE49-F238E27FC236}">
                <a16:creationId xmlns:a16="http://schemas.microsoft.com/office/drawing/2014/main" id="{395DDE92-9CF4-E07D-EB4F-71B7FF6788F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546725" y="2438400"/>
            <a:ext cx="175577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>
                <a:solidFill>
                  <a:srgbClr val="FF0000"/>
                </a:solidFill>
              </a:rPr>
              <a:t>Where is it?!</a:t>
            </a:r>
          </a:p>
        </p:txBody>
      </p:sp>
      <p:cxnSp>
        <p:nvCxnSpPr>
          <p:cNvPr id="191523" name="AutoShape 35">
            <a:extLst>
              <a:ext uri="{FF2B5EF4-FFF2-40B4-BE49-F238E27FC236}">
                <a16:creationId xmlns:a16="http://schemas.microsoft.com/office/drawing/2014/main" id="{679DEBC7-6D0C-5CBD-DAAA-9013B53F61EE}"/>
              </a:ext>
            </a:extLst>
          </p:cNvPr>
          <p:cNvCxnSpPr>
            <a:cxnSpLocks noChangeShapeType="1"/>
            <a:stCxn id="191522" idx="2"/>
            <a:endCxn id="191509" idx="3"/>
          </p:cNvCxnSpPr>
          <p:nvPr/>
        </p:nvCxnSpPr>
        <p:spPr bwMode="auto">
          <a:xfrm rot="5400000">
            <a:off x="5414169" y="2197894"/>
            <a:ext cx="312738" cy="1708150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1524" name="Rectangle 36">
            <a:extLst>
              <a:ext uri="{FF2B5EF4-FFF2-40B4-BE49-F238E27FC236}">
                <a16:creationId xmlns:a16="http://schemas.microsoft.com/office/drawing/2014/main" id="{44B74EBA-F4B6-351B-8A65-F65BCD40275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Deletion in Closed Hashing </a:t>
            </a:r>
          </a:p>
        </p:txBody>
      </p:sp>
      <p:sp>
        <p:nvSpPr>
          <p:cNvPr id="191525" name="Rectangle 37">
            <a:extLst>
              <a:ext uri="{FF2B5EF4-FFF2-40B4-BE49-F238E27FC236}">
                <a16:creationId xmlns:a16="http://schemas.microsoft.com/office/drawing/2014/main" id="{890CAF40-7576-C0EE-6C89-E056C7C5738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5715000"/>
            <a:ext cx="5867400" cy="83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What should we do instead?</a:t>
            </a: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F713DE0-BCC2-4501-C0BB-162E08502B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3B2EA0B-5240-BB49-9DF8-4FF479FBE66A}" type="slidenum">
              <a:rPr lang="en-US" altLang="en-US"/>
              <a:pPr/>
              <a:t>38</a:t>
            </a:fld>
            <a:endParaRPr lang="en-US" altLang="en-US"/>
          </a:p>
        </p:txBody>
      </p:sp>
      <p:grpSp>
        <p:nvGrpSpPr>
          <p:cNvPr id="193538" name="Group 2">
            <a:extLst>
              <a:ext uri="{FF2B5EF4-FFF2-40B4-BE49-F238E27FC236}">
                <a16:creationId xmlns:a16="http://schemas.microsoft.com/office/drawing/2014/main" id="{A323B778-72DC-08DA-1247-483469F20F3F}"/>
              </a:ext>
            </a:extLst>
          </p:cNvPr>
          <p:cNvGrpSpPr>
            <a:grpSpLocks/>
          </p:cNvGrpSpPr>
          <p:nvPr/>
        </p:nvGrpSpPr>
        <p:grpSpPr bwMode="auto">
          <a:xfrm>
            <a:off x="2392363" y="1600200"/>
            <a:ext cx="1265237" cy="3689350"/>
            <a:chOff x="1507" y="1850"/>
            <a:chExt cx="797" cy="2324"/>
          </a:xfrm>
        </p:grpSpPr>
        <p:sp>
          <p:nvSpPr>
            <p:cNvPr id="193539" name="Rectangle 3">
              <a:extLst>
                <a:ext uri="{FF2B5EF4-FFF2-40B4-BE49-F238E27FC236}">
                  <a16:creationId xmlns:a16="http://schemas.microsoft.com/office/drawing/2014/main" id="{6DB5590B-55C6-3173-DB6C-0137D0AF42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2137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0</a:t>
              </a:r>
            </a:p>
          </p:txBody>
        </p:sp>
        <p:sp>
          <p:nvSpPr>
            <p:cNvPr id="193540" name="Rectangle 4">
              <a:extLst>
                <a:ext uri="{FF2B5EF4-FFF2-40B4-BE49-F238E27FC236}">
                  <a16:creationId xmlns:a16="http://schemas.microsoft.com/office/drawing/2014/main" id="{E7747397-56B0-CB34-5167-435F4BEC09E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2428"/>
              <a:ext cx="291" cy="289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1</a:t>
              </a:r>
            </a:p>
          </p:txBody>
        </p:sp>
        <p:sp>
          <p:nvSpPr>
            <p:cNvPr id="193541" name="Rectangle 5">
              <a:extLst>
                <a:ext uri="{FF2B5EF4-FFF2-40B4-BE49-F238E27FC236}">
                  <a16:creationId xmlns:a16="http://schemas.microsoft.com/office/drawing/2014/main" id="{5C3DE5E1-E29B-E223-BF0C-1CAA01EE61D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2717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2</a:t>
              </a:r>
            </a:p>
          </p:txBody>
        </p:sp>
        <p:sp>
          <p:nvSpPr>
            <p:cNvPr id="193542" name="Rectangle 6">
              <a:extLst>
                <a:ext uri="{FF2B5EF4-FFF2-40B4-BE49-F238E27FC236}">
                  <a16:creationId xmlns:a16="http://schemas.microsoft.com/office/drawing/2014/main" id="{16EA42DE-2791-338E-7BC0-86471828454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3302"/>
              <a:ext cx="291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93543" name="Rectangle 7">
              <a:extLst>
                <a:ext uri="{FF2B5EF4-FFF2-40B4-BE49-F238E27FC236}">
                  <a16:creationId xmlns:a16="http://schemas.microsoft.com/office/drawing/2014/main" id="{E391BAE2-2FD2-E913-E2DF-5AD5DAA4F9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3592"/>
              <a:ext cx="291" cy="290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93544" name="Rectangle 8">
              <a:extLst>
                <a:ext uri="{FF2B5EF4-FFF2-40B4-BE49-F238E27FC236}">
                  <a16:creationId xmlns:a16="http://schemas.microsoft.com/office/drawing/2014/main" id="{DBEC71BF-73EC-C4A3-B527-9003CB9A35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3882"/>
              <a:ext cx="291" cy="292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/>
            </a:p>
          </p:txBody>
        </p:sp>
        <p:sp>
          <p:nvSpPr>
            <p:cNvPr id="193545" name="Rectangle 9">
              <a:extLst>
                <a:ext uri="{FF2B5EF4-FFF2-40B4-BE49-F238E27FC236}">
                  <a16:creationId xmlns:a16="http://schemas.microsoft.com/office/drawing/2014/main" id="{B5C3B03B-735F-1D1D-3E32-5CFCA472338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768" y="3011"/>
              <a:ext cx="291" cy="291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r>
                <a:rPr lang="en-US" altLang="en-US"/>
                <a:t>7</a:t>
              </a:r>
            </a:p>
          </p:txBody>
        </p:sp>
        <p:sp>
          <p:nvSpPr>
            <p:cNvPr id="193546" name="Text Box 10">
              <a:extLst>
                <a:ext uri="{FF2B5EF4-FFF2-40B4-BE49-F238E27FC236}">
                  <a16:creationId xmlns:a16="http://schemas.microsoft.com/office/drawing/2014/main" id="{FA9D7121-49B2-2A49-619F-402E8F11951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983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800"/>
                <a:t>3</a:t>
              </a:r>
            </a:p>
          </p:txBody>
        </p:sp>
        <p:sp>
          <p:nvSpPr>
            <p:cNvPr id="193547" name="Text Box 11">
              <a:extLst>
                <a:ext uri="{FF2B5EF4-FFF2-40B4-BE49-F238E27FC236}">
                  <a16:creationId xmlns:a16="http://schemas.microsoft.com/office/drawing/2014/main" id="{AB47A3D0-E6F6-6223-5E9C-002B51187B25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68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800"/>
                <a:t>2</a:t>
              </a:r>
            </a:p>
          </p:txBody>
        </p:sp>
        <p:sp>
          <p:nvSpPr>
            <p:cNvPr id="193548" name="Text Box 12">
              <a:extLst>
                <a:ext uri="{FF2B5EF4-FFF2-40B4-BE49-F238E27FC236}">
                  <a16:creationId xmlns:a16="http://schemas.microsoft.com/office/drawing/2014/main" id="{ECBA8698-404C-32F8-94FF-34925B66DEB7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40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800"/>
                <a:t>1</a:t>
              </a:r>
            </a:p>
          </p:txBody>
        </p:sp>
        <p:sp>
          <p:nvSpPr>
            <p:cNvPr id="193549" name="Text Box 13">
              <a:extLst>
                <a:ext uri="{FF2B5EF4-FFF2-40B4-BE49-F238E27FC236}">
                  <a16:creationId xmlns:a16="http://schemas.microsoft.com/office/drawing/2014/main" id="{DF83F01F-C57B-3CF9-73A6-0542B362F1B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6" y="2112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800"/>
                <a:t>0</a:t>
              </a:r>
            </a:p>
          </p:txBody>
        </p:sp>
        <p:sp>
          <p:nvSpPr>
            <p:cNvPr id="193550" name="Text Box 14">
              <a:extLst>
                <a:ext uri="{FF2B5EF4-FFF2-40B4-BE49-F238E27FC236}">
                  <a16:creationId xmlns:a16="http://schemas.microsoft.com/office/drawing/2014/main" id="{DF75FAE4-1536-0ABB-5ED5-395D147CAA8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849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800"/>
                <a:t>6</a:t>
              </a:r>
            </a:p>
          </p:txBody>
        </p:sp>
        <p:sp>
          <p:nvSpPr>
            <p:cNvPr id="193551" name="Text Box 15">
              <a:extLst>
                <a:ext uri="{FF2B5EF4-FFF2-40B4-BE49-F238E27FC236}">
                  <a16:creationId xmlns:a16="http://schemas.microsoft.com/office/drawing/2014/main" id="{3AA0EE96-639E-6A3D-DA9B-B6488649F8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560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800"/>
                <a:t>5</a:t>
              </a:r>
            </a:p>
          </p:txBody>
        </p:sp>
        <p:sp>
          <p:nvSpPr>
            <p:cNvPr id="193552" name="Text Box 16">
              <a:extLst>
                <a:ext uri="{FF2B5EF4-FFF2-40B4-BE49-F238E27FC236}">
                  <a16:creationId xmlns:a16="http://schemas.microsoft.com/office/drawing/2014/main" id="{444045FF-3A87-536B-A76B-1F9A3D2DEC1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632" y="3271"/>
              <a:ext cx="188" cy="2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 sz="1800"/>
                <a:t>4</a:t>
              </a:r>
            </a:p>
          </p:txBody>
        </p:sp>
        <p:sp>
          <p:nvSpPr>
            <p:cNvPr id="193553" name="Text Box 17">
              <a:extLst>
                <a:ext uri="{FF2B5EF4-FFF2-40B4-BE49-F238E27FC236}">
                  <a16:creationId xmlns:a16="http://schemas.microsoft.com/office/drawing/2014/main" id="{BB3A7C57-9A9E-60D1-B82B-A1B4ABBE651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507" y="1850"/>
              <a:ext cx="797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l" eaLnBrk="0" hangingPunct="0"/>
              <a:r>
                <a:rPr lang="en-US" altLang="en-US"/>
                <a:t>delete(</a:t>
              </a:r>
              <a:r>
                <a:rPr lang="en-US" altLang="en-US">
                  <a:solidFill>
                    <a:srgbClr val="FF0000"/>
                  </a:solidFill>
                </a:rPr>
                <a:t>2</a:t>
              </a:r>
              <a:r>
                <a:rPr lang="en-US" altLang="en-US"/>
                <a:t>)</a:t>
              </a:r>
            </a:p>
          </p:txBody>
        </p:sp>
      </p:grpSp>
      <p:sp>
        <p:nvSpPr>
          <p:cNvPr id="193554" name="Rectangle 18">
            <a:extLst>
              <a:ext uri="{FF2B5EF4-FFF2-40B4-BE49-F238E27FC236}">
                <a16:creationId xmlns:a16="http://schemas.microsoft.com/office/drawing/2014/main" id="{88376ECF-5A9E-49F9-3FD3-7FA918D672B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2055813"/>
            <a:ext cx="46196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0</a:t>
            </a:r>
          </a:p>
        </p:txBody>
      </p:sp>
      <p:sp>
        <p:nvSpPr>
          <p:cNvPr id="193555" name="Rectangle 19">
            <a:extLst>
              <a:ext uri="{FF2B5EF4-FFF2-40B4-BE49-F238E27FC236}">
                <a16:creationId xmlns:a16="http://schemas.microsoft.com/office/drawing/2014/main" id="{80FCEA0F-7C1B-7AE6-58CD-C1D4D45DB4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2517775"/>
            <a:ext cx="461963" cy="458788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1</a:t>
            </a:r>
          </a:p>
        </p:txBody>
      </p:sp>
      <p:sp>
        <p:nvSpPr>
          <p:cNvPr id="193556" name="Rectangle 20">
            <a:extLst>
              <a:ext uri="{FF2B5EF4-FFF2-40B4-BE49-F238E27FC236}">
                <a16:creationId xmlns:a16="http://schemas.microsoft.com/office/drawing/2014/main" id="{040D0435-054D-5CBF-EFD2-8614555ACC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2976563"/>
            <a:ext cx="46196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#</a:t>
            </a:r>
          </a:p>
        </p:txBody>
      </p:sp>
      <p:sp>
        <p:nvSpPr>
          <p:cNvPr id="193557" name="Rectangle 21">
            <a:extLst>
              <a:ext uri="{FF2B5EF4-FFF2-40B4-BE49-F238E27FC236}">
                <a16:creationId xmlns:a16="http://schemas.microsoft.com/office/drawing/2014/main" id="{155F1494-02E6-B864-97C7-E27A5F3AB9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3905250"/>
            <a:ext cx="461963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93558" name="Rectangle 22">
            <a:extLst>
              <a:ext uri="{FF2B5EF4-FFF2-40B4-BE49-F238E27FC236}">
                <a16:creationId xmlns:a16="http://schemas.microsoft.com/office/drawing/2014/main" id="{CCA96516-3D5C-446D-3479-F1DB38D4C6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4365625"/>
            <a:ext cx="461963" cy="4603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93559" name="Rectangle 23">
            <a:extLst>
              <a:ext uri="{FF2B5EF4-FFF2-40B4-BE49-F238E27FC236}">
                <a16:creationId xmlns:a16="http://schemas.microsoft.com/office/drawing/2014/main" id="{934D83D8-5F91-D466-420D-01D2EE1E1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4826000"/>
            <a:ext cx="461963" cy="463550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/>
          </a:p>
        </p:txBody>
      </p:sp>
      <p:sp>
        <p:nvSpPr>
          <p:cNvPr id="193560" name="Rectangle 24">
            <a:extLst>
              <a:ext uri="{FF2B5EF4-FFF2-40B4-BE49-F238E27FC236}">
                <a16:creationId xmlns:a16="http://schemas.microsoft.com/office/drawing/2014/main" id="{40AEEE29-1301-1131-6BD0-3804D99A46B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54500" y="3443288"/>
            <a:ext cx="461963" cy="4619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r>
              <a:rPr lang="en-US" altLang="en-US"/>
              <a:t>7</a:t>
            </a:r>
          </a:p>
        </p:txBody>
      </p:sp>
      <p:sp>
        <p:nvSpPr>
          <p:cNvPr id="193561" name="Text Box 25">
            <a:extLst>
              <a:ext uri="{FF2B5EF4-FFF2-40B4-BE49-F238E27FC236}">
                <a16:creationId xmlns:a16="http://schemas.microsoft.com/office/drawing/2014/main" id="{198BF18F-70F7-92B8-A923-681F610E004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0" y="33988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3</a:t>
            </a:r>
          </a:p>
        </p:txBody>
      </p:sp>
      <p:sp>
        <p:nvSpPr>
          <p:cNvPr id="193562" name="Text Box 26">
            <a:extLst>
              <a:ext uri="{FF2B5EF4-FFF2-40B4-BE49-F238E27FC236}">
                <a16:creationId xmlns:a16="http://schemas.microsoft.com/office/drawing/2014/main" id="{EE72BFCF-52C9-629A-505E-3D0C3B4197D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0" y="29321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2</a:t>
            </a:r>
          </a:p>
        </p:txBody>
      </p:sp>
      <p:sp>
        <p:nvSpPr>
          <p:cNvPr id="193563" name="Text Box 27">
            <a:extLst>
              <a:ext uri="{FF2B5EF4-FFF2-40B4-BE49-F238E27FC236}">
                <a16:creationId xmlns:a16="http://schemas.microsoft.com/office/drawing/2014/main" id="{4A842C89-6309-8EB1-AEC5-3BFAA140F9E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0" y="24749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1</a:t>
            </a:r>
          </a:p>
        </p:txBody>
      </p:sp>
      <p:sp>
        <p:nvSpPr>
          <p:cNvPr id="193564" name="Text Box 28">
            <a:extLst>
              <a:ext uri="{FF2B5EF4-FFF2-40B4-BE49-F238E27FC236}">
                <a16:creationId xmlns:a16="http://schemas.microsoft.com/office/drawing/2014/main" id="{8C08A147-DABB-C29A-CF58-71061A6D133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44950" y="20161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0</a:t>
            </a:r>
          </a:p>
        </p:txBody>
      </p:sp>
      <p:sp>
        <p:nvSpPr>
          <p:cNvPr id="193565" name="Text Box 29">
            <a:extLst>
              <a:ext uri="{FF2B5EF4-FFF2-40B4-BE49-F238E27FC236}">
                <a16:creationId xmlns:a16="http://schemas.microsoft.com/office/drawing/2014/main" id="{813A8360-181C-F069-18B5-7273ECDF060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773613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6</a:t>
            </a:r>
          </a:p>
        </p:txBody>
      </p:sp>
      <p:sp>
        <p:nvSpPr>
          <p:cNvPr id="193566" name="Text Box 30">
            <a:extLst>
              <a:ext uri="{FF2B5EF4-FFF2-40B4-BE49-F238E27FC236}">
                <a16:creationId xmlns:a16="http://schemas.microsoft.com/office/drawing/2014/main" id="{1C4F3BBA-699D-4676-5880-15FDA2BE1D8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314825"/>
            <a:ext cx="2984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5</a:t>
            </a:r>
          </a:p>
        </p:txBody>
      </p:sp>
      <p:sp>
        <p:nvSpPr>
          <p:cNvPr id="193567" name="Text Box 31">
            <a:extLst>
              <a:ext uri="{FF2B5EF4-FFF2-40B4-BE49-F238E27FC236}">
                <a16:creationId xmlns:a16="http://schemas.microsoft.com/office/drawing/2014/main" id="{8759C901-604A-548E-98BA-A7DBA8ADF21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3856038"/>
            <a:ext cx="2984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 sz="1800"/>
              <a:t>4</a:t>
            </a:r>
          </a:p>
        </p:txBody>
      </p:sp>
      <p:sp>
        <p:nvSpPr>
          <p:cNvPr id="193568" name="Text Box 32">
            <a:extLst>
              <a:ext uri="{FF2B5EF4-FFF2-40B4-BE49-F238E27FC236}">
                <a16:creationId xmlns:a16="http://schemas.microsoft.com/office/drawing/2014/main" id="{3F9FFD9B-FAC8-1F43-22EA-F2050D40E0E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687763" y="1600200"/>
            <a:ext cx="1335087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    find(</a:t>
            </a:r>
            <a:r>
              <a:rPr lang="en-US" altLang="en-US">
                <a:solidFill>
                  <a:srgbClr val="FF0000"/>
                </a:solidFill>
              </a:rPr>
              <a:t>7</a:t>
            </a:r>
            <a:r>
              <a:rPr lang="en-US" altLang="en-US"/>
              <a:t>)</a:t>
            </a:r>
          </a:p>
        </p:txBody>
      </p:sp>
      <p:sp>
        <p:nvSpPr>
          <p:cNvPr id="193569" name="Text Box 33">
            <a:extLst>
              <a:ext uri="{FF2B5EF4-FFF2-40B4-BE49-F238E27FC236}">
                <a16:creationId xmlns:a16="http://schemas.microsoft.com/office/drawing/2014/main" id="{6FB92595-5548-6459-00FC-59365F9659B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86400" y="1981200"/>
            <a:ext cx="3305175" cy="83185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>
                <a:solidFill>
                  <a:srgbClr val="FF0000"/>
                </a:solidFill>
              </a:rPr>
              <a:t>Indicates deleted value:</a:t>
            </a:r>
          </a:p>
          <a:p>
            <a:pPr algn="l" eaLnBrk="0" hangingPunct="0"/>
            <a:r>
              <a:rPr lang="en-US" altLang="en-US">
                <a:solidFill>
                  <a:srgbClr val="FF0000"/>
                </a:solidFill>
              </a:rPr>
              <a:t>if you find it, probe again</a:t>
            </a:r>
          </a:p>
        </p:txBody>
      </p:sp>
      <p:cxnSp>
        <p:nvCxnSpPr>
          <p:cNvPr id="193570" name="AutoShape 34">
            <a:extLst>
              <a:ext uri="{FF2B5EF4-FFF2-40B4-BE49-F238E27FC236}">
                <a16:creationId xmlns:a16="http://schemas.microsoft.com/office/drawing/2014/main" id="{96331080-9AE6-0B2E-D9EF-189EAFA954BB}"/>
              </a:ext>
            </a:extLst>
          </p:cNvPr>
          <p:cNvCxnSpPr>
            <a:cxnSpLocks noChangeShapeType="1"/>
            <a:stCxn id="193569" idx="2"/>
            <a:endCxn id="193556" idx="3"/>
          </p:cNvCxnSpPr>
          <p:nvPr/>
        </p:nvCxnSpPr>
        <p:spPr bwMode="auto">
          <a:xfrm rot="5400000">
            <a:off x="5730082" y="1799431"/>
            <a:ext cx="395288" cy="2422525"/>
          </a:xfrm>
          <a:prstGeom prst="curvedConnector2">
            <a:avLst/>
          </a:prstGeom>
          <a:noFill/>
          <a:ln w="9525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93571" name="Rectangle 35">
            <a:extLst>
              <a:ext uri="{FF2B5EF4-FFF2-40B4-BE49-F238E27FC236}">
                <a16:creationId xmlns:a16="http://schemas.microsoft.com/office/drawing/2014/main" id="{CC60E6CA-8F46-DE19-3C23-49942E4F58D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Lazy Deletion</a:t>
            </a:r>
          </a:p>
        </p:txBody>
      </p:sp>
      <p:sp>
        <p:nvSpPr>
          <p:cNvPr id="193572" name="Rectangle 36">
            <a:extLst>
              <a:ext uri="{FF2B5EF4-FFF2-40B4-BE49-F238E27FC236}">
                <a16:creationId xmlns:a16="http://schemas.microsoft.com/office/drawing/2014/main" id="{D111978A-68F0-CC05-4911-E8E6884A93D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990600" y="5715000"/>
            <a:ext cx="5867400" cy="8382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But </a:t>
            </a:r>
            <a:r>
              <a:rPr lang="en-US" altLang="en-US" i="1"/>
              <a:t>now</a:t>
            </a:r>
            <a:r>
              <a:rPr lang="en-US" altLang="en-US"/>
              <a:t> what is the problem?</a:t>
            </a: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EFA2D23-C289-875E-1048-FA55EDE925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C63EE9-86AB-A246-91F0-8E70B06B1938}" type="slidenum">
              <a:rPr lang="en-US" altLang="en-US"/>
              <a:pPr/>
              <a:t>39</a:t>
            </a:fld>
            <a:endParaRPr lang="en-US" altLang="en-US"/>
          </a:p>
        </p:txBody>
      </p:sp>
      <p:sp>
        <p:nvSpPr>
          <p:cNvPr id="195586" name="Rectangle 2">
            <a:extLst>
              <a:ext uri="{FF2B5EF4-FFF2-40B4-BE49-F238E27FC236}">
                <a16:creationId xmlns:a16="http://schemas.microsoft.com/office/drawing/2014/main" id="{BA636C10-95B7-FB6E-AD71-FBD7B99742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657600" y="304800"/>
            <a:ext cx="5334000" cy="1981200"/>
          </a:xfrm>
        </p:spPr>
        <p:txBody>
          <a:bodyPr/>
          <a:lstStyle/>
          <a:p>
            <a:r>
              <a:rPr lang="en-US" altLang="en-US"/>
              <a:t>The Squished Pigeon Principle</a:t>
            </a:r>
          </a:p>
        </p:txBody>
      </p:sp>
      <p:sp>
        <p:nvSpPr>
          <p:cNvPr id="195587" name="Rectangle 3">
            <a:extLst>
              <a:ext uri="{FF2B5EF4-FFF2-40B4-BE49-F238E27FC236}">
                <a16:creationId xmlns:a16="http://schemas.microsoft.com/office/drawing/2014/main" id="{5B924EE3-A334-7982-6806-1230290D0D00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2286000"/>
            <a:ext cx="8229600" cy="4114800"/>
          </a:xfrm>
        </p:spPr>
        <p:txBody>
          <a:bodyPr/>
          <a:lstStyle/>
          <a:p>
            <a:r>
              <a:rPr lang="en-US" altLang="en-US" sz="2800"/>
              <a:t>An insert using Closed Hashing </a:t>
            </a:r>
            <a:r>
              <a:rPr lang="en-US" altLang="en-US" sz="2800" i="1"/>
              <a:t>cannot</a:t>
            </a:r>
            <a:r>
              <a:rPr lang="en-US" altLang="en-US" sz="2800"/>
              <a:t> work with a load factor of 1 or more.</a:t>
            </a:r>
          </a:p>
          <a:p>
            <a:pPr lvl="1"/>
            <a:r>
              <a:rPr lang="en-US" altLang="en-US" sz="2400"/>
              <a:t>Quadratic probing can </a:t>
            </a:r>
            <a:r>
              <a:rPr lang="en-US" altLang="en-US" sz="2400" i="1"/>
              <a:t>fail</a:t>
            </a:r>
            <a:r>
              <a:rPr lang="en-US" altLang="en-US" sz="2400"/>
              <a:t> if </a:t>
            </a:r>
            <a:r>
              <a:rPr lang="en-US" altLang="en-US" sz="2400">
                <a:sym typeface="Symbol" pitchFamily="2" charset="2"/>
              </a:rPr>
              <a:t></a:t>
            </a:r>
            <a:r>
              <a:rPr lang="en-US" altLang="en-US" sz="2400"/>
              <a:t> &gt; ½</a:t>
            </a:r>
          </a:p>
          <a:p>
            <a:pPr lvl="1"/>
            <a:r>
              <a:rPr lang="en-US" altLang="en-US" sz="2400"/>
              <a:t>Linear probing and double hashing </a:t>
            </a:r>
            <a:r>
              <a:rPr lang="en-US" altLang="en-US" sz="2400" i="1"/>
              <a:t>slow</a:t>
            </a:r>
            <a:r>
              <a:rPr lang="en-US" altLang="en-US" sz="2400"/>
              <a:t> if </a:t>
            </a:r>
            <a:r>
              <a:rPr lang="en-US" altLang="en-US" sz="2400">
                <a:sym typeface="Symbol" pitchFamily="2" charset="2"/>
              </a:rPr>
              <a:t></a:t>
            </a:r>
            <a:r>
              <a:rPr lang="en-US" altLang="en-US" sz="2400"/>
              <a:t> &gt; ½ </a:t>
            </a:r>
          </a:p>
          <a:p>
            <a:pPr lvl="1"/>
            <a:r>
              <a:rPr lang="en-US" altLang="en-US" sz="2400"/>
              <a:t>Lazy deletion never frees space</a:t>
            </a:r>
          </a:p>
          <a:p>
            <a:r>
              <a:rPr lang="en-US" altLang="en-US" sz="2800"/>
              <a:t>Separate chaining becomes slow once </a:t>
            </a:r>
            <a:r>
              <a:rPr lang="en-US" altLang="en-US" sz="2800">
                <a:sym typeface="Symbol" pitchFamily="2" charset="2"/>
              </a:rPr>
              <a:t></a:t>
            </a:r>
            <a:r>
              <a:rPr lang="en-US" altLang="en-US" sz="2800"/>
              <a:t> &gt; 1</a:t>
            </a:r>
          </a:p>
          <a:p>
            <a:pPr lvl="1"/>
            <a:r>
              <a:rPr lang="en-US" altLang="en-US" sz="2400"/>
              <a:t>Eventually becomes a linear search of long chains</a:t>
            </a:r>
          </a:p>
          <a:p>
            <a:r>
              <a:rPr lang="en-US" altLang="en-US" sz="2800"/>
              <a:t>How can we relieve the pressure on the pigeons?</a:t>
            </a:r>
          </a:p>
        </p:txBody>
      </p:sp>
      <p:sp>
        <p:nvSpPr>
          <p:cNvPr id="195588" name="Text Box 4">
            <a:extLst>
              <a:ext uri="{FF2B5EF4-FFF2-40B4-BE49-F238E27FC236}">
                <a16:creationId xmlns:a16="http://schemas.microsoft.com/office/drawing/2014/main" id="{1FF1F702-3E04-9C96-3CC3-9AC680A062B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05400" y="6096000"/>
            <a:ext cx="30480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/>
            <a:r>
              <a:rPr lang="en-US" altLang="en-US" sz="3600">
                <a:solidFill>
                  <a:srgbClr val="FF0000"/>
                </a:solidFill>
              </a:rPr>
              <a:t>REHASH!</a:t>
            </a:r>
          </a:p>
        </p:txBody>
      </p:sp>
      <p:pic>
        <p:nvPicPr>
          <p:cNvPr id="195589" name="Picture 5">
            <a:hlinkClick r:id="rId3"/>
            <a:extLst>
              <a:ext uri="{FF2B5EF4-FFF2-40B4-BE49-F238E27FC236}">
                <a16:creationId xmlns:a16="http://schemas.microsoft.com/office/drawing/2014/main" id="{2F2C0D33-897B-A6B9-181C-124B7A51B6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228600"/>
            <a:ext cx="2536825" cy="2000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9017A28-7168-C0F7-FDD9-67961B086D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FC7C4A-1EAF-6F48-BE4D-63BA4C25DDD2}" type="slidenum">
              <a:rPr lang="en-US" altLang="en-US"/>
              <a:pPr/>
              <a:t>4</a:t>
            </a:fld>
            <a:endParaRPr lang="en-US" altLang="en-US"/>
          </a:p>
        </p:txBody>
      </p:sp>
      <p:sp>
        <p:nvSpPr>
          <p:cNvPr id="129026" name="Rectangle 2">
            <a:extLst>
              <a:ext uri="{FF2B5EF4-FFF2-40B4-BE49-F238E27FC236}">
                <a16:creationId xmlns:a16="http://schemas.microsoft.com/office/drawing/2014/main" id="{CCD82D77-E749-7BD9-4328-C64EAB9637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838200" y="304800"/>
            <a:ext cx="7772400" cy="1143000"/>
          </a:xfrm>
        </p:spPr>
        <p:txBody>
          <a:bodyPr/>
          <a:lstStyle/>
          <a:p>
            <a:r>
              <a:rPr lang="en-US" altLang="en-US"/>
              <a:t>Hash Tables: Basic Idea</a:t>
            </a:r>
          </a:p>
        </p:txBody>
      </p:sp>
      <p:sp>
        <p:nvSpPr>
          <p:cNvPr id="129027" name="Rectangle 3">
            <a:extLst>
              <a:ext uri="{FF2B5EF4-FFF2-40B4-BE49-F238E27FC236}">
                <a16:creationId xmlns:a16="http://schemas.microsoft.com/office/drawing/2014/main" id="{F41CB31C-FDE2-5115-40BE-886BD843CF4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762000" y="1600200"/>
            <a:ext cx="7772400" cy="4114800"/>
          </a:xfrm>
        </p:spPr>
        <p:txBody>
          <a:bodyPr/>
          <a:lstStyle/>
          <a:p>
            <a:r>
              <a:rPr lang="en-US" altLang="en-US" sz="2800">
                <a:solidFill>
                  <a:srgbClr val="0000FF"/>
                </a:solidFill>
              </a:rPr>
              <a:t>Use a key (arbitrary string or number) to index directly into an array</a:t>
            </a:r>
            <a:r>
              <a:rPr lang="en-US" altLang="en-US" sz="2800"/>
              <a:t> – O(1) time to access records</a:t>
            </a:r>
          </a:p>
          <a:p>
            <a:pPr lvl="1"/>
            <a:r>
              <a:rPr lang="en-US" altLang="en-US" sz="2400"/>
              <a:t>A[“kreplach”] = “tasty stuffed dough”</a:t>
            </a:r>
          </a:p>
          <a:p>
            <a:pPr lvl="1"/>
            <a:r>
              <a:rPr lang="en-US" altLang="en-US" sz="2400"/>
              <a:t>Need a </a:t>
            </a:r>
            <a:r>
              <a:rPr lang="en-US" altLang="en-US" sz="2400" i="1">
                <a:solidFill>
                  <a:srgbClr val="0000FF"/>
                </a:solidFill>
              </a:rPr>
              <a:t>hash function</a:t>
            </a:r>
            <a:r>
              <a:rPr lang="en-US" altLang="en-US" sz="2400"/>
              <a:t> to convert the key to an integer</a:t>
            </a:r>
          </a:p>
        </p:txBody>
      </p:sp>
      <p:graphicFrame>
        <p:nvGraphicFramePr>
          <p:cNvPr id="129028" name="Group 4">
            <a:extLst>
              <a:ext uri="{FF2B5EF4-FFF2-40B4-BE49-F238E27FC236}">
                <a16:creationId xmlns:a16="http://schemas.microsoft.com/office/drawing/2014/main" id="{BC58FCF0-3AD7-1A3A-52EC-A1D4D576ADAD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3810000"/>
          <a:ext cx="5486400" cy="2565400"/>
        </p:xfrm>
        <a:graphic>
          <a:graphicData uri="http://schemas.openxmlformats.org/drawingml/2006/table">
            <a:tbl>
              <a:tblPr/>
              <a:tblGrid>
                <a:gridCol w="685800">
                  <a:extLst>
                    <a:ext uri="{9D8B030D-6E8A-4147-A177-3AD203B41FA5}">
                      <a16:colId xmlns:a16="http://schemas.microsoft.com/office/drawing/2014/main" val="790156957"/>
                    </a:ext>
                  </a:extLst>
                </a:gridCol>
                <a:gridCol w="1981200">
                  <a:extLst>
                    <a:ext uri="{9D8B030D-6E8A-4147-A177-3AD203B41FA5}">
                      <a16:colId xmlns:a16="http://schemas.microsoft.com/office/drawing/2014/main" val="1302865808"/>
                    </a:ext>
                  </a:extLst>
                </a:gridCol>
                <a:gridCol w="2819400">
                  <a:extLst>
                    <a:ext uri="{9D8B030D-6E8A-4147-A177-3AD203B41FA5}">
                      <a16:colId xmlns:a16="http://schemas.microsoft.com/office/drawing/2014/main" val="1620711227"/>
                    </a:ext>
                  </a:extLst>
                </a:gridCol>
              </a:tblGrid>
              <a:tr h="641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800" b="0" i="0" u="none" strike="noStrike" cap="none" normalizeH="0" baseline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Key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48265280"/>
                  </a:ext>
                </a:extLst>
              </a:tr>
              <a:tr h="641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kim chi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spicy cabbage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37064839"/>
                  </a:ext>
                </a:extLst>
              </a:tr>
              <a:tr h="641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1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kreplach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tasty stuffed dough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4640098"/>
                  </a:ext>
                </a:extLst>
              </a:tr>
              <a:tr h="641350"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2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kiwi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 algn="l">
                        <a:spcBef>
                          <a:spcPct val="20000"/>
                        </a:spcBef>
                        <a:defRPr sz="28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1pPr>
                      <a:lvl2pPr algn="l">
                        <a:spcBef>
                          <a:spcPct val="20000"/>
                        </a:spcBef>
                        <a:defRPr sz="24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2pPr>
                      <a:lvl3pPr algn="l">
                        <a:spcBef>
                          <a:spcPct val="20000"/>
                        </a:spcBef>
                        <a:defRPr sz="200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3pPr>
                      <a:lvl4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4pPr>
                      <a:lvl5pPr algn="l"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</a:defRPr>
                      </a:lvl9pPr>
                    </a:lstStyle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</a:rPr>
                        <a:t>Australian fruit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15704246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77CAFE4-0343-4A3E-272A-C092B1B5A6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ADF09F-214F-8043-94FE-11962C3C8D0B}" type="slidenum">
              <a:rPr lang="en-US" altLang="en-US"/>
              <a:pPr/>
              <a:t>40</a:t>
            </a:fld>
            <a:endParaRPr lang="en-US" altLang="en-US"/>
          </a:p>
        </p:txBody>
      </p:sp>
      <p:sp>
        <p:nvSpPr>
          <p:cNvPr id="197634" name="Rectangle 2">
            <a:extLst>
              <a:ext uri="{FF2B5EF4-FFF2-40B4-BE49-F238E27FC236}">
                <a16:creationId xmlns:a16="http://schemas.microsoft.com/office/drawing/2014/main" id="{EF01AA98-58DF-FE5B-7E3E-97CDB06DF37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Rehashing Example</a:t>
            </a:r>
          </a:p>
        </p:txBody>
      </p:sp>
      <p:sp>
        <p:nvSpPr>
          <p:cNvPr id="197635" name="Rectangle 3">
            <a:extLst>
              <a:ext uri="{FF2B5EF4-FFF2-40B4-BE49-F238E27FC236}">
                <a16:creationId xmlns:a16="http://schemas.microsoft.com/office/drawing/2014/main" id="{C5838B00-7946-9355-070F-1A0F1C7E29F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752600"/>
            <a:ext cx="7772400" cy="1447800"/>
          </a:xfrm>
        </p:spPr>
        <p:txBody>
          <a:bodyPr/>
          <a:lstStyle/>
          <a:p>
            <a:pPr>
              <a:buFontTx/>
              <a:buNone/>
            </a:pPr>
            <a:r>
              <a:rPr lang="en-US" altLang="en-US"/>
              <a:t>Separate chaining</a:t>
            </a:r>
          </a:p>
          <a:p>
            <a:pPr lvl="1">
              <a:buFontTx/>
              <a:buNone/>
            </a:pPr>
            <a:r>
              <a:rPr lang="en-US" altLang="en-US"/>
              <a:t> h</a:t>
            </a:r>
            <a:r>
              <a:rPr lang="en-US" altLang="en-US" baseline="-25000"/>
              <a:t>1</a:t>
            </a:r>
            <a:r>
              <a:rPr lang="en-US" altLang="en-US"/>
              <a:t>(x) = x mod 5 </a:t>
            </a:r>
            <a:r>
              <a:rPr lang="en-US" altLang="en-US">
                <a:solidFill>
                  <a:srgbClr val="FF0000"/>
                </a:solidFill>
              </a:rPr>
              <a:t>rehashes to</a:t>
            </a:r>
            <a:r>
              <a:rPr lang="en-US" altLang="en-US"/>
              <a:t> h</a:t>
            </a:r>
            <a:r>
              <a:rPr lang="en-US" altLang="en-US" baseline="-25000"/>
              <a:t>2</a:t>
            </a:r>
            <a:r>
              <a:rPr lang="en-US" altLang="en-US"/>
              <a:t>(x) = x mod 11</a:t>
            </a:r>
          </a:p>
        </p:txBody>
      </p:sp>
      <p:sp>
        <p:nvSpPr>
          <p:cNvPr id="197636" name="Rectangle 4">
            <a:extLst>
              <a:ext uri="{FF2B5EF4-FFF2-40B4-BE49-F238E27FC236}">
                <a16:creationId xmlns:a16="http://schemas.microsoft.com/office/drawing/2014/main" id="{64F4127A-FD07-1201-0402-486C0E2AA4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3200400" y="35814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37" name="Text Box 5">
            <a:extLst>
              <a:ext uri="{FF2B5EF4-FFF2-40B4-BE49-F238E27FC236}">
                <a16:creationId xmlns:a16="http://schemas.microsoft.com/office/drawing/2014/main" id="{C48F70F1-600E-71FF-C3DB-4BC3ECBE66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2000" y="3733800"/>
            <a:ext cx="10668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>
                <a:sym typeface="Symbol" pitchFamily="2" charset="2"/>
              </a:rPr>
              <a:t>=1</a:t>
            </a:r>
          </a:p>
        </p:txBody>
      </p:sp>
      <p:sp>
        <p:nvSpPr>
          <p:cNvPr id="197638" name="Text Box 6">
            <a:extLst>
              <a:ext uri="{FF2B5EF4-FFF2-40B4-BE49-F238E27FC236}">
                <a16:creationId xmlns:a16="http://schemas.microsoft.com/office/drawing/2014/main" id="{858F2A43-FE7C-0F17-4016-8F60F1B4B67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838200" y="5257800"/>
            <a:ext cx="12954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2800">
                <a:sym typeface="Symbol" pitchFamily="2" charset="2"/>
              </a:rPr>
              <a:t>=5/11</a:t>
            </a:r>
          </a:p>
        </p:txBody>
      </p:sp>
      <p:sp>
        <p:nvSpPr>
          <p:cNvPr id="197639" name="Rectangle 7">
            <a:extLst>
              <a:ext uri="{FF2B5EF4-FFF2-40B4-BE49-F238E27FC236}">
                <a16:creationId xmlns:a16="http://schemas.microsoft.com/office/drawing/2014/main" id="{7745F702-77DB-D986-9781-134ABDFDE72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57600" y="35814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0" name="Rectangle 8">
            <a:extLst>
              <a:ext uri="{FF2B5EF4-FFF2-40B4-BE49-F238E27FC236}">
                <a16:creationId xmlns:a16="http://schemas.microsoft.com/office/drawing/2014/main" id="{489459B5-7BC7-D0D7-2524-0824E0907FB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4800" y="35814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1" name="Rectangle 9">
            <a:extLst>
              <a:ext uri="{FF2B5EF4-FFF2-40B4-BE49-F238E27FC236}">
                <a16:creationId xmlns:a16="http://schemas.microsoft.com/office/drawing/2014/main" id="{6B15C40F-E263-2A08-FA73-CB6F3BE7CA4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72000" y="35814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2" name="Text Box 10">
            <a:extLst>
              <a:ext uri="{FF2B5EF4-FFF2-40B4-BE49-F238E27FC236}">
                <a16:creationId xmlns:a16="http://schemas.microsoft.com/office/drawing/2014/main" id="{A4D8F785-67C9-F1DB-C1DF-5A10214E66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276600" y="32004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197643" name="Text Box 11">
            <a:extLst>
              <a:ext uri="{FF2B5EF4-FFF2-40B4-BE49-F238E27FC236}">
                <a16:creationId xmlns:a16="http://schemas.microsoft.com/office/drawing/2014/main" id="{76252432-EDE6-017B-5A41-304FE9E171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33800" y="32004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197644" name="Text Box 12">
            <a:extLst>
              <a:ext uri="{FF2B5EF4-FFF2-40B4-BE49-F238E27FC236}">
                <a16:creationId xmlns:a16="http://schemas.microsoft.com/office/drawing/2014/main" id="{54F7A3DE-75E0-76E2-A795-879BBB6D4BF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114800" y="32004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97645" name="Text Box 13">
            <a:extLst>
              <a:ext uri="{FF2B5EF4-FFF2-40B4-BE49-F238E27FC236}">
                <a16:creationId xmlns:a16="http://schemas.microsoft.com/office/drawing/2014/main" id="{81AE15C4-E019-F633-CC01-AD24BECF10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648200" y="32004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197646" name="Rectangle 14">
            <a:extLst>
              <a:ext uri="{FF2B5EF4-FFF2-40B4-BE49-F238E27FC236}">
                <a16:creationId xmlns:a16="http://schemas.microsoft.com/office/drawing/2014/main" id="{5C4E089F-F4FC-18B9-45CD-EAB15DD941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052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7" name="Rectangle 15">
            <a:extLst>
              <a:ext uri="{FF2B5EF4-FFF2-40B4-BE49-F238E27FC236}">
                <a16:creationId xmlns:a16="http://schemas.microsoft.com/office/drawing/2014/main" id="{D1C336E8-949F-6FA0-538B-97FE0CFE53B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9624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8" name="Rectangle 16">
            <a:extLst>
              <a:ext uri="{FF2B5EF4-FFF2-40B4-BE49-F238E27FC236}">
                <a16:creationId xmlns:a16="http://schemas.microsoft.com/office/drawing/2014/main" id="{979B9916-803F-4B20-BE5A-C5F8D9D29D0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196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49" name="Rectangle 17">
            <a:extLst>
              <a:ext uri="{FF2B5EF4-FFF2-40B4-BE49-F238E27FC236}">
                <a16:creationId xmlns:a16="http://schemas.microsoft.com/office/drawing/2014/main" id="{2E115C6B-4126-0A84-A7E5-8CDF890EEF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768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50" name="Rectangle 18">
            <a:extLst>
              <a:ext uri="{FF2B5EF4-FFF2-40B4-BE49-F238E27FC236}">
                <a16:creationId xmlns:a16="http://schemas.microsoft.com/office/drawing/2014/main" id="{869BC009-8913-DF16-1CAA-610E5DA3C4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340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51" name="Text Box 19">
            <a:extLst>
              <a:ext uri="{FF2B5EF4-FFF2-40B4-BE49-F238E27FC236}">
                <a16:creationId xmlns:a16="http://schemas.microsoft.com/office/drawing/2014/main" id="{3FD3B6D8-5BA9-2A93-B3E4-A8E3401546E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81400" y="4876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1</a:t>
            </a:r>
          </a:p>
        </p:txBody>
      </p:sp>
      <p:sp>
        <p:nvSpPr>
          <p:cNvPr id="197652" name="Text Box 20">
            <a:extLst>
              <a:ext uri="{FF2B5EF4-FFF2-40B4-BE49-F238E27FC236}">
                <a16:creationId xmlns:a16="http://schemas.microsoft.com/office/drawing/2014/main" id="{7EF9AC44-E333-7F89-F01B-434962438E4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876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2</a:t>
            </a:r>
          </a:p>
        </p:txBody>
      </p:sp>
      <p:sp>
        <p:nvSpPr>
          <p:cNvPr id="197653" name="Text Box 21">
            <a:extLst>
              <a:ext uri="{FF2B5EF4-FFF2-40B4-BE49-F238E27FC236}">
                <a16:creationId xmlns:a16="http://schemas.microsoft.com/office/drawing/2014/main" id="{3747B7B3-65B5-DF8B-3887-BE234770C15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19600" y="4876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3</a:t>
            </a:r>
          </a:p>
        </p:txBody>
      </p:sp>
      <p:sp>
        <p:nvSpPr>
          <p:cNvPr id="197654" name="Text Box 22">
            <a:extLst>
              <a:ext uri="{FF2B5EF4-FFF2-40B4-BE49-F238E27FC236}">
                <a16:creationId xmlns:a16="http://schemas.microsoft.com/office/drawing/2014/main" id="{BFBEDA41-3DA6-3FD4-340C-3E6658895EA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53000" y="4876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4</a:t>
            </a:r>
          </a:p>
        </p:txBody>
      </p:sp>
      <p:sp>
        <p:nvSpPr>
          <p:cNvPr id="197655" name="Text Box 23">
            <a:extLst>
              <a:ext uri="{FF2B5EF4-FFF2-40B4-BE49-F238E27FC236}">
                <a16:creationId xmlns:a16="http://schemas.microsoft.com/office/drawing/2014/main" id="{BA33BC2A-CBA2-24C8-BCA2-AAF687548BB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410200" y="4876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5</a:t>
            </a:r>
          </a:p>
        </p:txBody>
      </p:sp>
      <p:sp>
        <p:nvSpPr>
          <p:cNvPr id="197656" name="Rectangle 24">
            <a:extLst>
              <a:ext uri="{FF2B5EF4-FFF2-40B4-BE49-F238E27FC236}">
                <a16:creationId xmlns:a16="http://schemas.microsoft.com/office/drawing/2014/main" id="{ED3AEDE7-7859-EDA2-75D4-E3DEA1DB010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7912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57" name="Rectangle 25">
            <a:extLst>
              <a:ext uri="{FF2B5EF4-FFF2-40B4-BE49-F238E27FC236}">
                <a16:creationId xmlns:a16="http://schemas.microsoft.com/office/drawing/2014/main" id="{AD6F917F-C845-16B9-8B32-D66C2193993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484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58" name="Rectangle 26">
            <a:extLst>
              <a:ext uri="{FF2B5EF4-FFF2-40B4-BE49-F238E27FC236}">
                <a16:creationId xmlns:a16="http://schemas.microsoft.com/office/drawing/2014/main" id="{B1ACBDED-D59C-ABA2-6BF9-A00EF82E72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056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59" name="Rectangle 27">
            <a:extLst>
              <a:ext uri="{FF2B5EF4-FFF2-40B4-BE49-F238E27FC236}">
                <a16:creationId xmlns:a16="http://schemas.microsoft.com/office/drawing/2014/main" id="{3CFEA6DD-6F02-034A-11EA-B58822E3E6C0}"/>
              </a:ext>
            </a:extLst>
          </p:cNvPr>
          <p:cNvSpPr>
            <a:spLocks noChangeArrowheads="1"/>
          </p:cNvSpPr>
          <p:nvPr/>
        </p:nvSpPr>
        <p:spPr bwMode="auto">
          <a:xfrm>
            <a:off x="71628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60" name="Rectangle 28">
            <a:extLst>
              <a:ext uri="{FF2B5EF4-FFF2-40B4-BE49-F238E27FC236}">
                <a16:creationId xmlns:a16="http://schemas.microsoft.com/office/drawing/2014/main" id="{4F3A9BD5-27A0-3B85-091A-B355848C8EDB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00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61" name="Text Box 29">
            <a:extLst>
              <a:ext uri="{FF2B5EF4-FFF2-40B4-BE49-F238E27FC236}">
                <a16:creationId xmlns:a16="http://schemas.microsoft.com/office/drawing/2014/main" id="{B7979256-D342-C2A9-2638-EC4A2C8DCE8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867400" y="4876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6</a:t>
            </a:r>
          </a:p>
        </p:txBody>
      </p:sp>
      <p:sp>
        <p:nvSpPr>
          <p:cNvPr id="197662" name="Text Box 30">
            <a:extLst>
              <a:ext uri="{FF2B5EF4-FFF2-40B4-BE49-F238E27FC236}">
                <a16:creationId xmlns:a16="http://schemas.microsoft.com/office/drawing/2014/main" id="{D8398DEC-AFA9-6513-3E84-1A83899ED98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324600" y="4876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7</a:t>
            </a:r>
          </a:p>
        </p:txBody>
      </p:sp>
      <p:sp>
        <p:nvSpPr>
          <p:cNvPr id="197663" name="Text Box 31">
            <a:extLst>
              <a:ext uri="{FF2B5EF4-FFF2-40B4-BE49-F238E27FC236}">
                <a16:creationId xmlns:a16="http://schemas.microsoft.com/office/drawing/2014/main" id="{8AA815D0-D2A3-F7C2-CCCA-1E0EE0B7246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705600" y="4876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8</a:t>
            </a:r>
          </a:p>
        </p:txBody>
      </p:sp>
      <p:sp>
        <p:nvSpPr>
          <p:cNvPr id="197664" name="Text Box 32">
            <a:extLst>
              <a:ext uri="{FF2B5EF4-FFF2-40B4-BE49-F238E27FC236}">
                <a16:creationId xmlns:a16="http://schemas.microsoft.com/office/drawing/2014/main" id="{DB477262-B796-74DE-20E2-FEE1241C237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239000" y="4876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9</a:t>
            </a:r>
          </a:p>
        </p:txBody>
      </p:sp>
      <p:sp>
        <p:nvSpPr>
          <p:cNvPr id="197665" name="Text Box 33">
            <a:extLst>
              <a:ext uri="{FF2B5EF4-FFF2-40B4-BE49-F238E27FC236}">
                <a16:creationId xmlns:a16="http://schemas.microsoft.com/office/drawing/2014/main" id="{EEC26573-DBEE-B508-8265-A9E77E9FD89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696200" y="4876800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10</a:t>
            </a:r>
          </a:p>
        </p:txBody>
      </p:sp>
      <p:sp>
        <p:nvSpPr>
          <p:cNvPr id="197666" name="Rectangle 34">
            <a:extLst>
              <a:ext uri="{FF2B5EF4-FFF2-40B4-BE49-F238E27FC236}">
                <a16:creationId xmlns:a16="http://schemas.microsoft.com/office/drawing/2014/main" id="{F059AD0E-B82A-7972-1247-5D7A28B8A3E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35814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67" name="Text Box 35">
            <a:extLst>
              <a:ext uri="{FF2B5EF4-FFF2-40B4-BE49-F238E27FC236}">
                <a16:creationId xmlns:a16="http://schemas.microsoft.com/office/drawing/2014/main" id="{D0F1CB22-B3E4-0B17-D3DE-D0D7AF76881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819400" y="32004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197668" name="Rectangle 36">
            <a:extLst>
              <a:ext uri="{FF2B5EF4-FFF2-40B4-BE49-F238E27FC236}">
                <a16:creationId xmlns:a16="http://schemas.microsoft.com/office/drawing/2014/main" id="{48C1EB3D-5F94-0DE6-1E86-76757AB91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48000" y="5257800"/>
            <a:ext cx="381000" cy="3810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97669" name="Text Box 37">
            <a:extLst>
              <a:ext uri="{FF2B5EF4-FFF2-40B4-BE49-F238E27FC236}">
                <a16:creationId xmlns:a16="http://schemas.microsoft.com/office/drawing/2014/main" id="{D3AE1086-E637-78F1-28B9-51731D00C64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124200" y="4876800"/>
            <a:ext cx="304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0</a:t>
            </a:r>
          </a:p>
        </p:txBody>
      </p:sp>
      <p:sp>
        <p:nvSpPr>
          <p:cNvPr id="197670" name="Text Box 38">
            <a:extLst>
              <a:ext uri="{FF2B5EF4-FFF2-40B4-BE49-F238E27FC236}">
                <a16:creationId xmlns:a16="http://schemas.microsoft.com/office/drawing/2014/main" id="{EA39F427-F441-D9C1-6FC1-1379091AAB0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0386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25</a:t>
            </a:r>
          </a:p>
        </p:txBody>
      </p:sp>
      <p:sp>
        <p:nvSpPr>
          <p:cNvPr id="197671" name="Text Box 39">
            <a:extLst>
              <a:ext uri="{FF2B5EF4-FFF2-40B4-BE49-F238E27FC236}">
                <a16:creationId xmlns:a16="http://schemas.microsoft.com/office/drawing/2014/main" id="{743411E5-2D8C-06CD-0B3A-B42C148171F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05200" y="403860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37</a:t>
            </a:r>
            <a:br>
              <a:rPr lang="en-US" altLang="en-US" sz="1800"/>
            </a:br>
            <a:r>
              <a:rPr lang="en-US" altLang="en-US" sz="1800"/>
              <a:t>52</a:t>
            </a:r>
          </a:p>
        </p:txBody>
      </p:sp>
      <p:sp>
        <p:nvSpPr>
          <p:cNvPr id="197672" name="Text Box 40">
            <a:extLst>
              <a:ext uri="{FF2B5EF4-FFF2-40B4-BE49-F238E27FC236}">
                <a16:creationId xmlns:a16="http://schemas.microsoft.com/office/drawing/2014/main" id="{1CBEAA72-4126-B4CB-713D-CFD503C8F40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38600" y="4038600"/>
            <a:ext cx="6858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83</a:t>
            </a:r>
            <a:br>
              <a:rPr lang="en-US" altLang="en-US" sz="1800"/>
            </a:br>
            <a:r>
              <a:rPr lang="en-US" altLang="en-US" sz="1800"/>
              <a:t>98</a:t>
            </a:r>
          </a:p>
        </p:txBody>
      </p:sp>
      <p:sp>
        <p:nvSpPr>
          <p:cNvPr id="197673" name="Text Box 41">
            <a:extLst>
              <a:ext uri="{FF2B5EF4-FFF2-40B4-BE49-F238E27FC236}">
                <a16:creationId xmlns:a16="http://schemas.microsoft.com/office/drawing/2014/main" id="{F7955B5A-2630-9721-3899-FE5D4A3B6A07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267200" y="57150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25</a:t>
            </a:r>
          </a:p>
        </p:txBody>
      </p:sp>
      <p:sp>
        <p:nvSpPr>
          <p:cNvPr id="197674" name="Text Box 42">
            <a:extLst>
              <a:ext uri="{FF2B5EF4-FFF2-40B4-BE49-F238E27FC236}">
                <a16:creationId xmlns:a16="http://schemas.microsoft.com/office/drawing/2014/main" id="{E2A77D57-D69D-EA85-476B-1440B3BD637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7150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37</a:t>
            </a:r>
          </a:p>
        </p:txBody>
      </p:sp>
      <p:sp>
        <p:nvSpPr>
          <p:cNvPr id="197675" name="Text Box 43">
            <a:extLst>
              <a:ext uri="{FF2B5EF4-FFF2-40B4-BE49-F238E27FC236}">
                <a16:creationId xmlns:a16="http://schemas.microsoft.com/office/drawing/2014/main" id="{1B46D3C9-EE0B-5F69-BD40-08D9A9454A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638800" y="57150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83</a:t>
            </a:r>
          </a:p>
        </p:txBody>
      </p:sp>
      <p:sp>
        <p:nvSpPr>
          <p:cNvPr id="197676" name="Text Box 44">
            <a:extLst>
              <a:ext uri="{FF2B5EF4-FFF2-40B4-BE49-F238E27FC236}">
                <a16:creationId xmlns:a16="http://schemas.microsoft.com/office/drawing/2014/main" id="{76D2B356-EF30-4B6E-8292-8615F86330B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57150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52</a:t>
            </a:r>
          </a:p>
        </p:txBody>
      </p:sp>
      <p:sp>
        <p:nvSpPr>
          <p:cNvPr id="197677" name="Text Box 45">
            <a:extLst>
              <a:ext uri="{FF2B5EF4-FFF2-40B4-BE49-F238E27FC236}">
                <a16:creationId xmlns:a16="http://schemas.microsoft.com/office/drawing/2014/main" id="{13F29977-CDC5-9C41-E928-B71528B755F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467600" y="5715000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 sz="1800"/>
              <a:t>98</a:t>
            </a: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9E82316-AEDE-8559-15A2-56A1CDAE4B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E8ABAC-D3AC-D74F-824A-84925C31741B}" type="slidenum">
              <a:rPr lang="en-US" altLang="en-US"/>
              <a:pPr/>
              <a:t>41</a:t>
            </a:fld>
            <a:endParaRPr lang="en-US" altLang="en-US"/>
          </a:p>
        </p:txBody>
      </p:sp>
      <p:sp>
        <p:nvSpPr>
          <p:cNvPr id="199682" name="Rectangle 2">
            <a:extLst>
              <a:ext uri="{FF2B5EF4-FFF2-40B4-BE49-F238E27FC236}">
                <a16:creationId xmlns:a16="http://schemas.microsoft.com/office/drawing/2014/main" id="{63A6EC4F-779C-0832-258D-E57FBE3F846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457200"/>
            <a:ext cx="7772400" cy="1143000"/>
          </a:xfrm>
        </p:spPr>
        <p:txBody>
          <a:bodyPr/>
          <a:lstStyle/>
          <a:p>
            <a:r>
              <a:rPr lang="en-US" altLang="en-US"/>
              <a:t>Rehashing </a:t>
            </a:r>
            <a:r>
              <a:rPr lang="en-US" altLang="en-US">
                <a:solidFill>
                  <a:schemeClr val="tx2"/>
                </a:solidFill>
              </a:rPr>
              <a:t>Amortized</a:t>
            </a:r>
            <a:br>
              <a:rPr lang="en-US" altLang="en-US">
                <a:solidFill>
                  <a:schemeClr val="tx2"/>
                </a:solidFill>
              </a:rPr>
            </a:br>
            <a:r>
              <a:rPr lang="en-US" altLang="en-US"/>
              <a:t> Analysis</a:t>
            </a:r>
          </a:p>
        </p:txBody>
      </p:sp>
      <p:sp>
        <p:nvSpPr>
          <p:cNvPr id="199683" name="Rectangle 3">
            <a:extLst>
              <a:ext uri="{FF2B5EF4-FFF2-40B4-BE49-F238E27FC236}">
                <a16:creationId xmlns:a16="http://schemas.microsoft.com/office/drawing/2014/main" id="{394527AE-8C2F-CF0E-0B93-4ED6CA3F2A5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09600" y="1676400"/>
            <a:ext cx="7772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400"/>
              <a:t>Consider sequence of </a:t>
            </a:r>
            <a:r>
              <a:rPr lang="en-US" altLang="en-US" sz="2400">
                <a:solidFill>
                  <a:srgbClr val="FF0000"/>
                </a:solidFill>
              </a:rPr>
              <a:t>n</a:t>
            </a:r>
            <a:r>
              <a:rPr lang="en-US" altLang="en-US" sz="2400"/>
              <a:t> operations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sz="2400">
                <a:solidFill>
                  <a:schemeClr val="accent2"/>
                </a:solidFill>
              </a:rPr>
              <a:t>insert(3); insert(19); insert(2); …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What is the max number of rehashes?</a:t>
            </a:r>
          </a:p>
          <a:p>
            <a:pPr>
              <a:lnSpc>
                <a:spcPct val="90000"/>
              </a:lnSpc>
            </a:pPr>
            <a:r>
              <a:rPr lang="en-US" altLang="en-US" sz="2400"/>
              <a:t>What is the total time?</a:t>
            </a:r>
          </a:p>
          <a:p>
            <a:pPr lvl="1">
              <a:lnSpc>
                <a:spcPct val="90000"/>
              </a:lnSpc>
            </a:pPr>
            <a:r>
              <a:rPr lang="en-US" altLang="en-US" sz="2000"/>
              <a:t>let’s say a regular hash takes time </a:t>
            </a:r>
            <a:r>
              <a:rPr lang="en-US" altLang="en-US" sz="2000" i="1"/>
              <a:t>a</a:t>
            </a:r>
            <a:r>
              <a:rPr lang="en-US" altLang="en-US" sz="2000"/>
              <a:t>, and rehashing an array contain </a:t>
            </a:r>
            <a:r>
              <a:rPr lang="en-US" altLang="en-US" sz="2000" i="1"/>
              <a:t>k</a:t>
            </a:r>
            <a:r>
              <a:rPr lang="en-US" altLang="en-US" sz="2000"/>
              <a:t> elements takes time </a:t>
            </a:r>
            <a:r>
              <a:rPr lang="en-US" altLang="en-US" sz="2000" i="1"/>
              <a:t>bk</a:t>
            </a:r>
            <a:r>
              <a:rPr lang="en-US" altLang="en-US" sz="2000"/>
              <a:t>.</a:t>
            </a:r>
          </a:p>
          <a:p>
            <a:pPr>
              <a:lnSpc>
                <a:spcPct val="90000"/>
              </a:lnSpc>
              <a:buFontTx/>
              <a:buNone/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endParaRPr lang="en-US" altLang="en-US" sz="2400"/>
          </a:p>
          <a:p>
            <a:pPr>
              <a:lnSpc>
                <a:spcPct val="90000"/>
              </a:lnSpc>
            </a:pPr>
            <a:r>
              <a:rPr lang="en-US" altLang="en-US" sz="2400">
                <a:solidFill>
                  <a:srgbClr val="FF0000"/>
                </a:solidFill>
              </a:rPr>
              <a:t>Amortized time =</a:t>
            </a:r>
            <a:r>
              <a:rPr lang="en-US" altLang="en-US" sz="2800"/>
              <a:t> </a:t>
            </a:r>
            <a:r>
              <a:rPr lang="en-US" altLang="en-US" sz="2800" i="1"/>
              <a:t>(an+b(2n-1))/n = O( 1 )</a:t>
            </a:r>
          </a:p>
        </p:txBody>
      </p:sp>
      <p:sp>
        <p:nvSpPr>
          <p:cNvPr id="199684" name="Rectangle 4">
            <a:extLst>
              <a:ext uri="{FF2B5EF4-FFF2-40B4-BE49-F238E27FC236}">
                <a16:creationId xmlns:a16="http://schemas.microsoft.com/office/drawing/2014/main" id="{537900F0-8F2A-26F3-A01A-A51677D87DD9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133600"/>
            <a:ext cx="7772400" cy="4114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marL="342900" indent="-3429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algn="l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>
              <a:spcBef>
                <a:spcPct val="20000"/>
              </a:spcBef>
              <a:buFontTx/>
              <a:buChar char="•"/>
            </a:pPr>
            <a:endParaRPr lang="en-US" altLang="en-US" sz="2800"/>
          </a:p>
        </p:txBody>
      </p:sp>
      <p:sp>
        <p:nvSpPr>
          <p:cNvPr id="199685" name="Text Box 5">
            <a:extLst>
              <a:ext uri="{FF2B5EF4-FFF2-40B4-BE49-F238E27FC236}">
                <a16:creationId xmlns:a16="http://schemas.microsoft.com/office/drawing/2014/main" id="{50BD4AA6-BF43-298D-0AEA-9EAAF4A4710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91200" y="2438400"/>
            <a:ext cx="801688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>
                <a:solidFill>
                  <a:srgbClr val="FF0000"/>
                </a:solidFill>
              </a:rPr>
              <a:t>log n</a:t>
            </a:r>
          </a:p>
        </p:txBody>
      </p:sp>
      <p:graphicFrame>
        <p:nvGraphicFramePr>
          <p:cNvPr id="199686" name="Object 6">
            <a:extLst>
              <a:ext uri="{FF2B5EF4-FFF2-40B4-BE49-F238E27FC236}">
                <a16:creationId xmlns:a16="http://schemas.microsoft.com/office/drawing/2014/main" id="{CAF0C954-1E01-4CA3-F770-35BE6035110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447800" y="4065588"/>
          <a:ext cx="5299075" cy="14128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048400" imgH="15214600" progId="Equation.DSMT4">
                  <p:embed/>
                </p:oleObj>
              </mc:Choice>
              <mc:Fallback>
                <p:oleObj name="Equation" r:id="rId2" imgW="57048400" imgH="15214600" progId="Equation.DSMT4">
                  <p:embed/>
                  <p:pic>
                    <p:nvPicPr>
                      <p:cNvPr id="199686" name="Object 6">
                        <a:extLst>
                          <a:ext uri="{FF2B5EF4-FFF2-40B4-BE49-F238E27FC236}">
                            <a16:creationId xmlns:a16="http://schemas.microsoft.com/office/drawing/2014/main" id="{CAF0C954-1E01-4CA3-F770-35BE6035110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4065588"/>
                        <a:ext cx="5299075" cy="14128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99687" name="Picture 7">
            <a:extLst>
              <a:ext uri="{FF2B5EF4-FFF2-40B4-BE49-F238E27FC236}">
                <a16:creationId xmlns:a16="http://schemas.microsoft.com/office/drawing/2014/main" id="{EFFDC83E-0DCE-ACAF-0235-C0DCC65B17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1066800"/>
            <a:ext cx="2362200" cy="1797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9C29E3F1-C359-1E43-4A2B-0CB6799B5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ADE33A8-1B02-C941-9BC4-299A8F047960}" type="slidenum">
              <a:rPr lang="en-US" altLang="en-US"/>
              <a:pPr/>
              <a:t>42</a:t>
            </a:fld>
            <a:endParaRPr lang="en-US" altLang="en-US"/>
          </a:p>
        </p:txBody>
      </p:sp>
      <p:sp>
        <p:nvSpPr>
          <p:cNvPr id="200706" name="Rectangle 2">
            <a:extLst>
              <a:ext uri="{FF2B5EF4-FFF2-40B4-BE49-F238E27FC236}">
                <a16:creationId xmlns:a16="http://schemas.microsoft.com/office/drawing/2014/main" id="{0CB3769C-A6C4-C147-079F-2F75F725EE9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Rehashing without Stretching</a:t>
            </a:r>
          </a:p>
        </p:txBody>
      </p:sp>
      <p:sp>
        <p:nvSpPr>
          <p:cNvPr id="200707" name="Rectangle 3">
            <a:extLst>
              <a:ext uri="{FF2B5EF4-FFF2-40B4-BE49-F238E27FC236}">
                <a16:creationId xmlns:a16="http://schemas.microsoft.com/office/drawing/2014/main" id="{BE10AEA7-014F-5880-A2E1-D7ED9372E266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sz="2800"/>
              <a:t>Suppose input is a </a:t>
            </a:r>
            <a:r>
              <a:rPr lang="en-US" altLang="en-US" sz="2800">
                <a:solidFill>
                  <a:schemeClr val="accent2"/>
                </a:solidFill>
              </a:rPr>
              <a:t>mix</a:t>
            </a:r>
            <a:r>
              <a:rPr lang="en-US" altLang="en-US" sz="2800"/>
              <a:t> of inserts and deletes</a:t>
            </a:r>
          </a:p>
          <a:p>
            <a:pPr lvl="1"/>
            <a:r>
              <a:rPr lang="en-US" altLang="en-US" sz="2400"/>
              <a:t>Never more than TableSize/2 active keys</a:t>
            </a:r>
          </a:p>
          <a:p>
            <a:pPr lvl="1"/>
            <a:r>
              <a:rPr lang="en-US" altLang="en-US" sz="2400"/>
              <a:t>Rehash when </a:t>
            </a:r>
            <a:r>
              <a:rPr lang="en-US" altLang="en-US">
                <a:sym typeface="Symbol" pitchFamily="2" charset="2"/>
              </a:rPr>
              <a:t></a:t>
            </a:r>
            <a:r>
              <a:rPr lang="en-US" altLang="en-US" sz="2400"/>
              <a:t>=1 (half the table must be deletions)</a:t>
            </a:r>
          </a:p>
          <a:p>
            <a:r>
              <a:rPr lang="en-US" altLang="en-US" sz="2800"/>
              <a:t>Worst-case sequence:</a:t>
            </a:r>
          </a:p>
          <a:p>
            <a:pPr lvl="1"/>
            <a:r>
              <a:rPr lang="en-US" altLang="en-US" sz="2400">
                <a:solidFill>
                  <a:schemeClr val="accent2"/>
                </a:solidFill>
              </a:rPr>
              <a:t>T/2 inserts, T/2 deletes, T/2 inserts, Rehash, </a:t>
            </a:r>
            <a:br>
              <a:rPr lang="en-US" altLang="en-US" sz="2400">
                <a:solidFill>
                  <a:schemeClr val="accent2"/>
                </a:solidFill>
              </a:rPr>
            </a:br>
            <a:r>
              <a:rPr lang="en-US" altLang="en-US" sz="2400">
                <a:solidFill>
                  <a:schemeClr val="accent2"/>
                </a:solidFill>
              </a:rPr>
              <a:t>		     T/2 deletes, T/2 inserts, Rehash, …</a:t>
            </a:r>
          </a:p>
          <a:p>
            <a:r>
              <a:rPr lang="en-US" altLang="en-US" sz="2800"/>
              <a:t>Rehashing at most doubles the amount of work – still O(1)</a:t>
            </a:r>
          </a:p>
          <a:p>
            <a:endParaRPr lang="en-US" altLang="en-US" sz="2800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6">
            <a:extLst>
              <a:ext uri="{FF2B5EF4-FFF2-40B4-BE49-F238E27FC236}">
                <a16:creationId xmlns:a16="http://schemas.microsoft.com/office/drawing/2014/main" id="{5292408D-AAD4-BF5C-CBCE-FDFFF6D57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12D2825-354E-BF4C-83D7-E5D13B4C54AE}" type="slidenum">
              <a:rPr lang="en-US" altLang="en-US"/>
              <a:pPr/>
              <a:t>43</a:t>
            </a:fld>
            <a:endParaRPr lang="en-US" altLang="en-US"/>
          </a:p>
        </p:txBody>
      </p:sp>
      <p:sp>
        <p:nvSpPr>
          <p:cNvPr id="201730" name="Rectangle 2">
            <a:extLst>
              <a:ext uri="{FF2B5EF4-FFF2-40B4-BE49-F238E27FC236}">
                <a16:creationId xmlns:a16="http://schemas.microsoft.com/office/drawing/2014/main" id="{3E1B87BF-0407-77F5-A454-0D0EE8F31B3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Case Study</a:t>
            </a:r>
          </a:p>
        </p:txBody>
      </p:sp>
      <p:sp>
        <p:nvSpPr>
          <p:cNvPr id="201731" name="Rectangle 3">
            <a:extLst>
              <a:ext uri="{FF2B5EF4-FFF2-40B4-BE49-F238E27FC236}">
                <a16:creationId xmlns:a16="http://schemas.microsoft.com/office/drawing/2014/main" id="{F85D375C-000C-12AE-4A64-492C79C903B8}"/>
              </a:ext>
            </a:extLst>
          </p:cNvPr>
          <p:cNvSpPr>
            <a:spLocks noGrp="1" noChangeArrowheads="1"/>
          </p:cNvSpPr>
          <p:nvPr>
            <p:ph type="body" sz="half" idx="1"/>
          </p:nvPr>
        </p:nvSpPr>
        <p:spPr>
          <a:xfrm>
            <a:off x="304800" y="1981200"/>
            <a:ext cx="4191000" cy="4114800"/>
          </a:xfrm>
        </p:spPr>
        <p:txBody>
          <a:bodyPr/>
          <a:lstStyle/>
          <a:p>
            <a:r>
              <a:rPr lang="en-US" altLang="en-US" sz="2800"/>
              <a:t>Spelling dictionary</a:t>
            </a:r>
          </a:p>
          <a:p>
            <a:pPr lvl="1"/>
            <a:r>
              <a:rPr lang="en-US" altLang="en-US" sz="2400"/>
              <a:t>50,000 words</a:t>
            </a:r>
          </a:p>
          <a:p>
            <a:pPr lvl="1"/>
            <a:r>
              <a:rPr lang="en-US" altLang="en-US" sz="2400"/>
              <a:t>static</a:t>
            </a:r>
          </a:p>
          <a:p>
            <a:pPr lvl="1"/>
            <a:r>
              <a:rPr lang="en-US" altLang="en-US" sz="2400"/>
              <a:t>arbitrary(ish) preprocessing time</a:t>
            </a:r>
          </a:p>
          <a:p>
            <a:r>
              <a:rPr lang="en-US" altLang="en-US" sz="2800"/>
              <a:t>Goals</a:t>
            </a:r>
          </a:p>
          <a:p>
            <a:pPr lvl="1"/>
            <a:r>
              <a:rPr lang="en-US" altLang="en-US" sz="2400"/>
              <a:t>fast spell checking</a:t>
            </a:r>
          </a:p>
          <a:p>
            <a:pPr lvl="1"/>
            <a:r>
              <a:rPr lang="en-US" altLang="en-US" sz="2400"/>
              <a:t>minimal storage</a:t>
            </a:r>
          </a:p>
        </p:txBody>
      </p:sp>
      <p:sp>
        <p:nvSpPr>
          <p:cNvPr id="201732" name="Rectangle 4">
            <a:extLst>
              <a:ext uri="{FF2B5EF4-FFF2-40B4-BE49-F238E27FC236}">
                <a16:creationId xmlns:a16="http://schemas.microsoft.com/office/drawing/2014/main" id="{A914FD5F-307A-7D49-D57C-8AAB733DBF61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>
          <a:xfrm>
            <a:off x="4114800" y="1905000"/>
            <a:ext cx="3810000" cy="4114800"/>
          </a:xfrm>
        </p:spPr>
        <p:txBody>
          <a:bodyPr/>
          <a:lstStyle/>
          <a:p>
            <a:r>
              <a:rPr lang="en-US" altLang="en-US" sz="2400">
                <a:solidFill>
                  <a:srgbClr val="008000"/>
                </a:solidFill>
              </a:rPr>
              <a:t>Practical notes</a:t>
            </a:r>
          </a:p>
          <a:p>
            <a:pPr lvl="1"/>
            <a:r>
              <a:rPr lang="en-US" altLang="en-US" sz="2000">
                <a:solidFill>
                  <a:srgbClr val="008000"/>
                </a:solidFill>
              </a:rPr>
              <a:t>almost all searches are successful</a:t>
            </a:r>
          </a:p>
          <a:p>
            <a:pPr lvl="1"/>
            <a:r>
              <a:rPr lang="en-US" altLang="en-US" sz="2000">
                <a:solidFill>
                  <a:srgbClr val="008000"/>
                </a:solidFill>
              </a:rPr>
              <a:t>words average about 8 characters in length</a:t>
            </a:r>
          </a:p>
          <a:p>
            <a:pPr lvl="1"/>
            <a:r>
              <a:rPr lang="en-US" altLang="en-US" sz="2000">
                <a:solidFill>
                  <a:srgbClr val="008000"/>
                </a:solidFill>
              </a:rPr>
              <a:t>50,000 words at 8 bytes/word is 400K</a:t>
            </a:r>
          </a:p>
          <a:p>
            <a:pPr lvl="1"/>
            <a:r>
              <a:rPr lang="en-US" altLang="en-US" sz="2000">
                <a:solidFill>
                  <a:srgbClr val="008000"/>
                </a:solidFill>
              </a:rPr>
              <a:t>pointers are 4 bytes</a:t>
            </a:r>
          </a:p>
          <a:p>
            <a:pPr lvl="1"/>
            <a:r>
              <a:rPr lang="en-US" altLang="en-US" sz="2000">
                <a:solidFill>
                  <a:srgbClr val="008000"/>
                </a:solidFill>
              </a:rPr>
              <a:t>there are </a:t>
            </a:r>
            <a:r>
              <a:rPr lang="en-US" altLang="en-US" sz="2000" i="1">
                <a:solidFill>
                  <a:srgbClr val="008000"/>
                </a:solidFill>
              </a:rPr>
              <a:t>many</a:t>
            </a:r>
            <a:r>
              <a:rPr lang="en-US" altLang="en-US" sz="2000">
                <a:solidFill>
                  <a:srgbClr val="008000"/>
                </a:solidFill>
              </a:rPr>
              <a:t> regularities in the structure of English words</a:t>
            </a:r>
          </a:p>
        </p:txBody>
      </p:sp>
      <p:sp>
        <p:nvSpPr>
          <p:cNvPr id="201733" name="Text Box 5">
            <a:extLst>
              <a:ext uri="{FF2B5EF4-FFF2-40B4-BE49-F238E27FC236}">
                <a16:creationId xmlns:a16="http://schemas.microsoft.com/office/drawing/2014/main" id="{82680164-32B1-3E5D-D977-355DF04637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543800" y="2438400"/>
            <a:ext cx="911225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algn="l" eaLnBrk="0" hangingPunct="0"/>
            <a:r>
              <a:rPr lang="en-US" altLang="en-US">
                <a:solidFill>
                  <a:srgbClr val="FF0000"/>
                </a:solidFill>
              </a:rPr>
              <a:t>Why?</a:t>
            </a:r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C4187DD4-C3C1-5D43-1BF8-6DF37C5AE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B1898F-8964-4548-9F71-567576F22776}" type="slidenum">
              <a:rPr lang="en-US" altLang="en-US"/>
              <a:pPr/>
              <a:t>44</a:t>
            </a:fld>
            <a:endParaRPr lang="en-US" altLang="en-US"/>
          </a:p>
        </p:txBody>
      </p:sp>
      <p:sp>
        <p:nvSpPr>
          <p:cNvPr id="203778" name="Rectangle 2">
            <a:extLst>
              <a:ext uri="{FF2B5EF4-FFF2-40B4-BE49-F238E27FC236}">
                <a16:creationId xmlns:a16="http://schemas.microsoft.com/office/drawing/2014/main" id="{2D798CBE-0153-7899-2497-7E10D46293BB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Solutions</a:t>
            </a:r>
          </a:p>
        </p:txBody>
      </p:sp>
      <p:sp>
        <p:nvSpPr>
          <p:cNvPr id="203779" name="Rectangle 3">
            <a:extLst>
              <a:ext uri="{FF2B5EF4-FFF2-40B4-BE49-F238E27FC236}">
                <a16:creationId xmlns:a16="http://schemas.microsoft.com/office/drawing/2014/main" id="{7DB62095-9DB1-54BE-19CB-F9041B0499E4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Solutions</a:t>
            </a:r>
          </a:p>
          <a:p>
            <a:pPr lvl="1"/>
            <a:r>
              <a:rPr lang="en-US" altLang="en-US"/>
              <a:t>sorted array + binary search</a:t>
            </a:r>
          </a:p>
          <a:p>
            <a:pPr lvl="1"/>
            <a:r>
              <a:rPr lang="en-US" altLang="en-US"/>
              <a:t>separate chaining</a:t>
            </a:r>
          </a:p>
          <a:p>
            <a:pPr lvl="1"/>
            <a:r>
              <a:rPr lang="en-US" altLang="en-US"/>
              <a:t>open addressing + linear probing</a:t>
            </a:r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A93E4954-4B14-C6C0-DDC3-98E3E35A5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FD14BE-0518-5B42-80FA-C0D9FCE36246}" type="slidenum">
              <a:rPr lang="en-US" altLang="en-US"/>
              <a:pPr/>
              <a:t>45</a:t>
            </a:fld>
            <a:endParaRPr lang="en-US" altLang="en-US"/>
          </a:p>
        </p:txBody>
      </p:sp>
      <p:sp>
        <p:nvSpPr>
          <p:cNvPr id="205826" name="Rectangle 2">
            <a:extLst>
              <a:ext uri="{FF2B5EF4-FFF2-40B4-BE49-F238E27FC236}">
                <a16:creationId xmlns:a16="http://schemas.microsoft.com/office/drawing/2014/main" id="{BD3EBA12-CEDD-1950-C496-CAA62EF4EF3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/>
              <a:t>Storage</a:t>
            </a:r>
          </a:p>
        </p:txBody>
      </p:sp>
      <p:sp>
        <p:nvSpPr>
          <p:cNvPr id="205827" name="Rectangle 3">
            <a:extLst>
              <a:ext uri="{FF2B5EF4-FFF2-40B4-BE49-F238E27FC236}">
                <a16:creationId xmlns:a16="http://schemas.microsoft.com/office/drawing/2014/main" id="{95CB00ED-EA1F-300A-3776-7921E78A010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7772400" cy="4114800"/>
          </a:xfrm>
        </p:spPr>
        <p:txBody>
          <a:bodyPr/>
          <a:lstStyle/>
          <a:p>
            <a:r>
              <a:rPr lang="en-US" altLang="en-US"/>
              <a:t>Assume words are strings and entries are pointers to strings</a:t>
            </a:r>
          </a:p>
        </p:txBody>
      </p:sp>
      <p:grpSp>
        <p:nvGrpSpPr>
          <p:cNvPr id="205828" name="Group 4">
            <a:extLst>
              <a:ext uri="{FF2B5EF4-FFF2-40B4-BE49-F238E27FC236}">
                <a16:creationId xmlns:a16="http://schemas.microsoft.com/office/drawing/2014/main" id="{9A6ED235-D329-53EA-25D3-9382008D14C1}"/>
              </a:ext>
            </a:extLst>
          </p:cNvPr>
          <p:cNvGrpSpPr>
            <a:grpSpLocks/>
          </p:cNvGrpSpPr>
          <p:nvPr/>
        </p:nvGrpSpPr>
        <p:grpSpPr bwMode="auto">
          <a:xfrm>
            <a:off x="1387475" y="2378075"/>
            <a:ext cx="1816100" cy="2498725"/>
            <a:chOff x="672" y="1834"/>
            <a:chExt cx="1144" cy="1574"/>
          </a:xfrm>
        </p:grpSpPr>
        <p:grpSp>
          <p:nvGrpSpPr>
            <p:cNvPr id="205829" name="Group 5">
              <a:extLst>
                <a:ext uri="{FF2B5EF4-FFF2-40B4-BE49-F238E27FC236}">
                  <a16:creationId xmlns:a16="http://schemas.microsoft.com/office/drawing/2014/main" id="{2CAA412C-3411-33B1-538D-0D4AD158AC0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52" y="2382"/>
              <a:ext cx="147" cy="1026"/>
              <a:chOff x="1392" y="1920"/>
              <a:chExt cx="147" cy="1026"/>
            </a:xfrm>
          </p:grpSpPr>
          <p:sp>
            <p:nvSpPr>
              <p:cNvPr id="205830" name="Rectangle 6">
                <a:extLst>
                  <a:ext uri="{FF2B5EF4-FFF2-40B4-BE49-F238E27FC236}">
                    <a16:creationId xmlns:a16="http://schemas.microsoft.com/office/drawing/2014/main" id="{AFBC3D66-5B13-759E-5D7B-624400086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1920"/>
                <a:ext cx="147" cy="1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altLang="en-US" sz="1800"/>
              </a:p>
            </p:txBody>
          </p:sp>
          <p:sp>
            <p:nvSpPr>
              <p:cNvPr id="205831" name="Rectangle 7">
                <a:extLst>
                  <a:ext uri="{FF2B5EF4-FFF2-40B4-BE49-F238E27FC236}">
                    <a16:creationId xmlns:a16="http://schemas.microsoft.com/office/drawing/2014/main" id="{10FC3FB3-7D8A-1749-260D-C5199C53C9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067"/>
                <a:ext cx="147" cy="1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altLang="en-US" sz="1800"/>
              </a:p>
            </p:txBody>
          </p:sp>
          <p:sp>
            <p:nvSpPr>
              <p:cNvPr id="205832" name="Rectangle 8">
                <a:extLst>
                  <a:ext uri="{FF2B5EF4-FFF2-40B4-BE49-F238E27FC236}">
                    <a16:creationId xmlns:a16="http://schemas.microsoft.com/office/drawing/2014/main" id="{5D7DBEF1-5C36-A5E1-57D9-78C5158BD7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214"/>
                <a:ext cx="147" cy="1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altLang="en-US" sz="1800"/>
              </a:p>
            </p:txBody>
          </p:sp>
          <p:sp>
            <p:nvSpPr>
              <p:cNvPr id="205833" name="Rectangle 9">
                <a:extLst>
                  <a:ext uri="{FF2B5EF4-FFF2-40B4-BE49-F238E27FC236}">
                    <a16:creationId xmlns:a16="http://schemas.microsoft.com/office/drawing/2014/main" id="{8C26BEE7-B76B-90FF-35C1-195F46F3B2D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506"/>
                <a:ext cx="147" cy="146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altLang="en-US" sz="1800"/>
              </a:p>
            </p:txBody>
          </p:sp>
          <p:sp>
            <p:nvSpPr>
              <p:cNvPr id="205834" name="Rectangle 10">
                <a:extLst>
                  <a:ext uri="{FF2B5EF4-FFF2-40B4-BE49-F238E27FC236}">
                    <a16:creationId xmlns:a16="http://schemas.microsoft.com/office/drawing/2014/main" id="{DFB6A772-7549-8A0C-C81D-9CF9461C9C9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652"/>
                <a:ext cx="147" cy="1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altLang="en-US" sz="1800"/>
              </a:p>
            </p:txBody>
          </p:sp>
          <p:sp>
            <p:nvSpPr>
              <p:cNvPr id="205835" name="Rectangle 11">
                <a:extLst>
                  <a:ext uri="{FF2B5EF4-FFF2-40B4-BE49-F238E27FC236}">
                    <a16:creationId xmlns:a16="http://schemas.microsoft.com/office/drawing/2014/main" id="{0F272028-EE1F-3113-89C3-4411ABA640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799"/>
                <a:ext cx="147" cy="1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altLang="en-US" sz="1800"/>
              </a:p>
            </p:txBody>
          </p:sp>
          <p:sp>
            <p:nvSpPr>
              <p:cNvPr id="205836" name="Rectangle 12">
                <a:extLst>
                  <a:ext uri="{FF2B5EF4-FFF2-40B4-BE49-F238E27FC236}">
                    <a16:creationId xmlns:a16="http://schemas.microsoft.com/office/drawing/2014/main" id="{A889FCB8-292B-3DFB-7016-02640D5837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392" y="2359"/>
                <a:ext cx="147" cy="147"/>
              </a:xfrm>
              <a:prstGeom prst="rect">
                <a:avLst/>
              </a:prstGeom>
              <a:noFill/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pPr eaLnBrk="0" hangingPunct="0"/>
                <a:endParaRPr lang="en-US" altLang="en-US" sz="1800"/>
              </a:p>
            </p:txBody>
          </p:sp>
        </p:grpSp>
        <p:sp>
          <p:nvSpPr>
            <p:cNvPr id="205837" name="Text Box 13">
              <a:extLst>
                <a:ext uri="{FF2B5EF4-FFF2-40B4-BE49-F238E27FC236}">
                  <a16:creationId xmlns:a16="http://schemas.microsoft.com/office/drawing/2014/main" id="{370B29DC-FA2E-01E4-F9B8-648AD607252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72" y="1834"/>
              <a:ext cx="1144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Array +</a:t>
              </a:r>
            </a:p>
            <a:p>
              <a:pPr eaLnBrk="0" hangingPunct="0"/>
              <a:r>
                <a:rPr lang="en-US" altLang="en-US"/>
                <a:t>binary search</a:t>
              </a:r>
            </a:p>
          </p:txBody>
        </p:sp>
      </p:grpSp>
      <p:sp>
        <p:nvSpPr>
          <p:cNvPr id="205838" name="Rectangle 14">
            <a:extLst>
              <a:ext uri="{FF2B5EF4-FFF2-40B4-BE49-F238E27FC236}">
                <a16:creationId xmlns:a16="http://schemas.microsoft.com/office/drawing/2014/main" id="{2A489858-6DC0-592E-88D8-0185579FEF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3248025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39" name="Rectangle 15">
            <a:extLst>
              <a:ext uri="{FF2B5EF4-FFF2-40B4-BE49-F238E27FC236}">
                <a16:creationId xmlns:a16="http://schemas.microsoft.com/office/drawing/2014/main" id="{126F4209-B199-6917-BC3F-5BE9B8FB8B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3481388"/>
            <a:ext cx="233363" cy="233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40" name="Rectangle 16">
            <a:extLst>
              <a:ext uri="{FF2B5EF4-FFF2-40B4-BE49-F238E27FC236}">
                <a16:creationId xmlns:a16="http://schemas.microsoft.com/office/drawing/2014/main" id="{5F8224F0-7DB9-A9C3-7F1F-E3C325EFA1C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3714750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41" name="Rectangle 17">
            <a:extLst>
              <a:ext uri="{FF2B5EF4-FFF2-40B4-BE49-F238E27FC236}">
                <a16:creationId xmlns:a16="http://schemas.microsoft.com/office/drawing/2014/main" id="{3AC76B41-1A9B-97D5-BA9D-F69BC5FCC8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4178300"/>
            <a:ext cx="233363" cy="23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42" name="Rectangle 18">
            <a:extLst>
              <a:ext uri="{FF2B5EF4-FFF2-40B4-BE49-F238E27FC236}">
                <a16:creationId xmlns:a16="http://schemas.microsoft.com/office/drawing/2014/main" id="{A530D037-5D14-DB52-EB3B-F9947E710E7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4410075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43" name="Rectangle 19">
            <a:extLst>
              <a:ext uri="{FF2B5EF4-FFF2-40B4-BE49-F238E27FC236}">
                <a16:creationId xmlns:a16="http://schemas.microsoft.com/office/drawing/2014/main" id="{30109369-499C-5390-96D3-C678996817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4643438"/>
            <a:ext cx="233363" cy="233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44" name="Rectangle 20">
            <a:extLst>
              <a:ext uri="{FF2B5EF4-FFF2-40B4-BE49-F238E27FC236}">
                <a16:creationId xmlns:a16="http://schemas.microsoft.com/office/drawing/2014/main" id="{5CF5E315-E92A-8874-4DAA-5BA731341F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3944938"/>
            <a:ext cx="233363" cy="233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45" name="Rectangle 21">
            <a:extLst>
              <a:ext uri="{FF2B5EF4-FFF2-40B4-BE49-F238E27FC236}">
                <a16:creationId xmlns:a16="http://schemas.microsoft.com/office/drawing/2014/main" id="{AA1DB948-4FE5-948F-098A-3CEE4686E2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5110163"/>
            <a:ext cx="233363" cy="2317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46" name="Rectangle 22">
            <a:extLst>
              <a:ext uri="{FF2B5EF4-FFF2-40B4-BE49-F238E27FC236}">
                <a16:creationId xmlns:a16="http://schemas.microsoft.com/office/drawing/2014/main" id="{506B6AA7-2263-A91F-B2A3-F768F3627A0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5341938"/>
            <a:ext cx="233363" cy="233362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47" name="Rectangle 23">
            <a:extLst>
              <a:ext uri="{FF2B5EF4-FFF2-40B4-BE49-F238E27FC236}">
                <a16:creationId xmlns:a16="http://schemas.microsoft.com/office/drawing/2014/main" id="{7110446A-7348-4183-073E-3BFE309022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5575300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48" name="Rectangle 24">
            <a:extLst>
              <a:ext uri="{FF2B5EF4-FFF2-40B4-BE49-F238E27FC236}">
                <a16:creationId xmlns:a16="http://schemas.microsoft.com/office/drawing/2014/main" id="{70FE8044-D003-106D-BDBE-D1CA44B5C0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4876800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49" name="Text Box 25">
            <a:extLst>
              <a:ext uri="{FF2B5EF4-FFF2-40B4-BE49-F238E27FC236}">
                <a16:creationId xmlns:a16="http://schemas.microsoft.com/office/drawing/2014/main" id="{9AC08280-3C79-A4CB-0F6E-6721621C8AE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741738" y="2743200"/>
            <a:ext cx="235585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pPr eaLnBrk="0" hangingPunct="0"/>
            <a:r>
              <a:rPr lang="en-US" altLang="en-US"/>
              <a:t>Separate chaining</a:t>
            </a:r>
          </a:p>
        </p:txBody>
      </p:sp>
      <p:sp>
        <p:nvSpPr>
          <p:cNvPr id="205850" name="Rectangle 26">
            <a:extLst>
              <a:ext uri="{FF2B5EF4-FFF2-40B4-BE49-F238E27FC236}">
                <a16:creationId xmlns:a16="http://schemas.microsoft.com/office/drawing/2014/main" id="{8DD6D957-7516-6ADD-EDE1-2522DB1A5D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3352800"/>
            <a:ext cx="23336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51" name="Rectangle 27">
            <a:extLst>
              <a:ext uri="{FF2B5EF4-FFF2-40B4-BE49-F238E27FC236}">
                <a16:creationId xmlns:a16="http://schemas.microsoft.com/office/drawing/2014/main" id="{594FCEAE-0EBD-602F-B589-299590A8A0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3586163"/>
            <a:ext cx="233363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52" name="Rectangle 28">
            <a:extLst>
              <a:ext uri="{FF2B5EF4-FFF2-40B4-BE49-F238E27FC236}">
                <a16:creationId xmlns:a16="http://schemas.microsoft.com/office/drawing/2014/main" id="{8EDCF201-17DB-ACAE-8834-F4D23884077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3819525"/>
            <a:ext cx="23336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53" name="Rectangle 29">
            <a:extLst>
              <a:ext uri="{FF2B5EF4-FFF2-40B4-BE49-F238E27FC236}">
                <a16:creationId xmlns:a16="http://schemas.microsoft.com/office/drawing/2014/main" id="{AEB6C4EB-9F4B-A418-5117-3EB396ECF9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4283075"/>
            <a:ext cx="23336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54" name="Rectangle 30">
            <a:extLst>
              <a:ext uri="{FF2B5EF4-FFF2-40B4-BE49-F238E27FC236}">
                <a16:creationId xmlns:a16="http://schemas.microsoft.com/office/drawing/2014/main" id="{1C2BDA41-392B-2954-470B-B7F64037AC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4514850"/>
            <a:ext cx="23336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55" name="Rectangle 31">
            <a:extLst>
              <a:ext uri="{FF2B5EF4-FFF2-40B4-BE49-F238E27FC236}">
                <a16:creationId xmlns:a16="http://schemas.microsoft.com/office/drawing/2014/main" id="{1E1AEBF6-E534-82CB-CF46-2AC6485A2C1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4748213"/>
            <a:ext cx="233363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56" name="Rectangle 32">
            <a:extLst>
              <a:ext uri="{FF2B5EF4-FFF2-40B4-BE49-F238E27FC236}">
                <a16:creationId xmlns:a16="http://schemas.microsoft.com/office/drawing/2014/main" id="{D6452D6D-01D8-D8E4-0BE2-3486FF7F85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4049713"/>
            <a:ext cx="233363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57" name="Rectangle 33">
            <a:extLst>
              <a:ext uri="{FF2B5EF4-FFF2-40B4-BE49-F238E27FC236}">
                <a16:creationId xmlns:a16="http://schemas.microsoft.com/office/drawing/2014/main" id="{3E46F99F-66D0-1D18-0A8D-30CC5B6DFF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5214938"/>
            <a:ext cx="233363" cy="231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58" name="Rectangle 34">
            <a:extLst>
              <a:ext uri="{FF2B5EF4-FFF2-40B4-BE49-F238E27FC236}">
                <a16:creationId xmlns:a16="http://schemas.microsoft.com/office/drawing/2014/main" id="{AED4D72A-1EDE-F7C6-C1F6-33A0341352F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5446713"/>
            <a:ext cx="233363" cy="2333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59" name="Rectangle 35">
            <a:extLst>
              <a:ext uri="{FF2B5EF4-FFF2-40B4-BE49-F238E27FC236}">
                <a16:creationId xmlns:a16="http://schemas.microsoft.com/office/drawing/2014/main" id="{CB30FA11-42F6-266A-40DC-EA7AB141D5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5680075"/>
            <a:ext cx="23336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60" name="Rectangle 36">
            <a:extLst>
              <a:ext uri="{FF2B5EF4-FFF2-40B4-BE49-F238E27FC236}">
                <a16:creationId xmlns:a16="http://schemas.microsoft.com/office/drawing/2014/main" id="{B2CA10E6-29B1-FBF8-0F80-0A8347FFD5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9275" y="4981575"/>
            <a:ext cx="23336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cxnSp>
        <p:nvCxnSpPr>
          <p:cNvPr id="205861" name="AutoShape 37">
            <a:extLst>
              <a:ext uri="{FF2B5EF4-FFF2-40B4-BE49-F238E27FC236}">
                <a16:creationId xmlns:a16="http://schemas.microsoft.com/office/drawing/2014/main" id="{206D108D-A290-7A4C-DCC8-33EDEED4F6DF}"/>
              </a:ext>
            </a:extLst>
          </p:cNvPr>
          <p:cNvCxnSpPr>
            <a:cxnSpLocks noChangeShapeType="1"/>
            <a:stCxn id="205850" idx="0"/>
          </p:cNvCxnSpPr>
          <p:nvPr/>
        </p:nvCxnSpPr>
        <p:spPr bwMode="auto">
          <a:xfrm flipV="1">
            <a:off x="4476750" y="3351213"/>
            <a:ext cx="568325" cy="1587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862" name="Rectangle 38">
            <a:extLst>
              <a:ext uri="{FF2B5EF4-FFF2-40B4-BE49-F238E27FC236}">
                <a16:creationId xmlns:a16="http://schemas.microsoft.com/office/drawing/2014/main" id="{6BD91B33-F912-BD67-9D99-063FA3235F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962400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cxnSp>
        <p:nvCxnSpPr>
          <p:cNvPr id="205863" name="AutoShape 39">
            <a:extLst>
              <a:ext uri="{FF2B5EF4-FFF2-40B4-BE49-F238E27FC236}">
                <a16:creationId xmlns:a16="http://schemas.microsoft.com/office/drawing/2014/main" id="{326E9DB1-DDDD-2128-C575-1CD84AF8B25A}"/>
              </a:ext>
            </a:extLst>
          </p:cNvPr>
          <p:cNvCxnSpPr>
            <a:cxnSpLocks noChangeShapeType="1"/>
            <a:stCxn id="205856" idx="0"/>
            <a:endCxn id="205862" idx="1"/>
          </p:cNvCxnSpPr>
          <p:nvPr/>
        </p:nvCxnSpPr>
        <p:spPr bwMode="auto">
          <a:xfrm>
            <a:off x="4476750" y="4049713"/>
            <a:ext cx="552450" cy="30162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cxnSp>
        <p:nvCxnSpPr>
          <p:cNvPr id="205864" name="AutoShape 40">
            <a:extLst>
              <a:ext uri="{FF2B5EF4-FFF2-40B4-BE49-F238E27FC236}">
                <a16:creationId xmlns:a16="http://schemas.microsoft.com/office/drawing/2014/main" id="{FE91D7F1-92E3-3E36-0C18-9BE9ECDE22E6}"/>
              </a:ext>
            </a:extLst>
          </p:cNvPr>
          <p:cNvCxnSpPr>
            <a:cxnSpLocks noChangeShapeType="1"/>
            <a:stCxn id="205855" idx="0"/>
          </p:cNvCxnSpPr>
          <p:nvPr/>
        </p:nvCxnSpPr>
        <p:spPr bwMode="auto">
          <a:xfrm flipV="1">
            <a:off x="4476750" y="4743450"/>
            <a:ext cx="568325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865" name="Rectangle 41">
            <a:extLst>
              <a:ext uri="{FF2B5EF4-FFF2-40B4-BE49-F238E27FC236}">
                <a16:creationId xmlns:a16="http://schemas.microsoft.com/office/drawing/2014/main" id="{D475B95E-A2FE-507E-D95E-671813AF9AB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962400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66" name="Rectangle 42">
            <a:extLst>
              <a:ext uri="{FF2B5EF4-FFF2-40B4-BE49-F238E27FC236}">
                <a16:creationId xmlns:a16="http://schemas.microsoft.com/office/drawing/2014/main" id="{0C7F42EC-E361-922C-E10F-93BFE00FAB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4057650"/>
            <a:ext cx="23336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grpSp>
        <p:nvGrpSpPr>
          <p:cNvPr id="205867" name="Group 43">
            <a:extLst>
              <a:ext uri="{FF2B5EF4-FFF2-40B4-BE49-F238E27FC236}">
                <a16:creationId xmlns:a16="http://schemas.microsoft.com/office/drawing/2014/main" id="{AF758EFA-08A5-8084-FF5E-45453EC835C5}"/>
              </a:ext>
            </a:extLst>
          </p:cNvPr>
          <p:cNvGrpSpPr>
            <a:grpSpLocks/>
          </p:cNvGrpSpPr>
          <p:nvPr/>
        </p:nvGrpSpPr>
        <p:grpSpPr bwMode="auto">
          <a:xfrm>
            <a:off x="6718300" y="2514600"/>
            <a:ext cx="2054225" cy="3578225"/>
            <a:chOff x="3943" y="1834"/>
            <a:chExt cx="1294" cy="2254"/>
          </a:xfrm>
        </p:grpSpPr>
        <p:sp>
          <p:nvSpPr>
            <p:cNvPr id="205868" name="Rectangle 44">
              <a:extLst>
                <a:ext uri="{FF2B5EF4-FFF2-40B4-BE49-F238E27FC236}">
                  <a16:creationId xmlns:a16="http://schemas.microsoft.com/office/drawing/2014/main" id="{1E7C854F-F36C-E3F8-F2E5-77D6DD47719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2382"/>
              <a:ext cx="147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sz="1800"/>
            </a:p>
          </p:txBody>
        </p:sp>
        <p:sp>
          <p:nvSpPr>
            <p:cNvPr id="205869" name="Rectangle 45">
              <a:extLst>
                <a:ext uri="{FF2B5EF4-FFF2-40B4-BE49-F238E27FC236}">
                  <a16:creationId xmlns:a16="http://schemas.microsoft.com/office/drawing/2014/main" id="{0A2AD4B3-62BA-B0F2-A14C-E7A205E33E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2529"/>
              <a:ext cx="147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sz="1800"/>
            </a:p>
          </p:txBody>
        </p:sp>
        <p:sp>
          <p:nvSpPr>
            <p:cNvPr id="205870" name="Rectangle 46">
              <a:extLst>
                <a:ext uri="{FF2B5EF4-FFF2-40B4-BE49-F238E27FC236}">
                  <a16:creationId xmlns:a16="http://schemas.microsoft.com/office/drawing/2014/main" id="{27A233B4-5796-4463-6A91-4C1E6417CBB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2676"/>
              <a:ext cx="147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sz="1800"/>
            </a:p>
          </p:txBody>
        </p:sp>
        <p:sp>
          <p:nvSpPr>
            <p:cNvPr id="205871" name="Rectangle 47">
              <a:extLst>
                <a:ext uri="{FF2B5EF4-FFF2-40B4-BE49-F238E27FC236}">
                  <a16:creationId xmlns:a16="http://schemas.microsoft.com/office/drawing/2014/main" id="{455E2144-4E92-FC60-8E3E-5A86BBA709E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2968"/>
              <a:ext cx="147" cy="146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sz="1800"/>
            </a:p>
          </p:txBody>
        </p:sp>
        <p:sp>
          <p:nvSpPr>
            <p:cNvPr id="205872" name="Rectangle 48">
              <a:extLst>
                <a:ext uri="{FF2B5EF4-FFF2-40B4-BE49-F238E27FC236}">
                  <a16:creationId xmlns:a16="http://schemas.microsoft.com/office/drawing/2014/main" id="{F7305D19-1764-1090-9EA0-391B1D86A3C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114"/>
              <a:ext cx="147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sz="1800"/>
            </a:p>
          </p:txBody>
        </p:sp>
        <p:sp>
          <p:nvSpPr>
            <p:cNvPr id="205873" name="Rectangle 49">
              <a:extLst>
                <a:ext uri="{FF2B5EF4-FFF2-40B4-BE49-F238E27FC236}">
                  <a16:creationId xmlns:a16="http://schemas.microsoft.com/office/drawing/2014/main" id="{7D91F9E3-C04A-9A21-D9AA-B385122A80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261"/>
              <a:ext cx="147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sz="1800"/>
            </a:p>
          </p:txBody>
        </p:sp>
        <p:sp>
          <p:nvSpPr>
            <p:cNvPr id="205874" name="Rectangle 50">
              <a:extLst>
                <a:ext uri="{FF2B5EF4-FFF2-40B4-BE49-F238E27FC236}">
                  <a16:creationId xmlns:a16="http://schemas.microsoft.com/office/drawing/2014/main" id="{7B720DE3-0E3F-AEE2-9392-9948986C50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2821"/>
              <a:ext cx="147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sz="1800"/>
            </a:p>
          </p:txBody>
        </p:sp>
        <p:sp>
          <p:nvSpPr>
            <p:cNvPr id="205875" name="Rectangle 51">
              <a:extLst>
                <a:ext uri="{FF2B5EF4-FFF2-40B4-BE49-F238E27FC236}">
                  <a16:creationId xmlns:a16="http://schemas.microsoft.com/office/drawing/2014/main" id="{AF87BE0D-3473-9340-DA91-6387BF6EE15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794"/>
              <a:ext cx="147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sz="1800"/>
            </a:p>
          </p:txBody>
        </p:sp>
        <p:sp>
          <p:nvSpPr>
            <p:cNvPr id="205876" name="Rectangle 52">
              <a:extLst>
                <a:ext uri="{FF2B5EF4-FFF2-40B4-BE49-F238E27FC236}">
                  <a16:creationId xmlns:a16="http://schemas.microsoft.com/office/drawing/2014/main" id="{3CBF71A3-0D47-E7CD-3E88-83430ABDD24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09" y="3941"/>
              <a:ext cx="147" cy="147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eaLnBrk="0" hangingPunct="0"/>
              <a:endParaRPr lang="en-US" altLang="en-US" sz="1800"/>
            </a:p>
          </p:txBody>
        </p:sp>
        <p:sp>
          <p:nvSpPr>
            <p:cNvPr id="205877" name="Rectangle 53">
              <a:extLst>
                <a:ext uri="{FF2B5EF4-FFF2-40B4-BE49-F238E27FC236}">
                  <a16:creationId xmlns:a16="http://schemas.microsoft.com/office/drawing/2014/main" id="{0FB9BE15-6DCE-B5A1-6CFF-3AAA7C66D0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512" y="3408"/>
              <a:ext cx="144" cy="384"/>
            </a:xfrm>
            <a:prstGeom prst="rect">
              <a:avLst/>
            </a:prstGeom>
            <a:noFill/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eaVert" wrap="none" anchor="ctr"/>
            <a:lstStyle/>
            <a:p>
              <a:pPr eaLnBrk="0" hangingPunct="0"/>
              <a:r>
                <a:rPr lang="en-US" altLang="en-US" sz="4400" baseline="30000"/>
                <a:t>…</a:t>
              </a:r>
            </a:p>
          </p:txBody>
        </p:sp>
        <p:sp>
          <p:nvSpPr>
            <p:cNvPr id="205878" name="Text Box 54">
              <a:extLst>
                <a:ext uri="{FF2B5EF4-FFF2-40B4-BE49-F238E27FC236}">
                  <a16:creationId xmlns:a16="http://schemas.microsoft.com/office/drawing/2014/main" id="{EFEAF271-B155-3EAB-6D46-7878843830D0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3943" y="1834"/>
              <a:ext cx="1294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eaLnBrk="0" hangingPunct="0"/>
              <a:r>
                <a:rPr lang="en-US" altLang="en-US"/>
                <a:t>Closed hashing</a:t>
              </a:r>
            </a:p>
          </p:txBody>
        </p:sp>
      </p:grpSp>
      <p:sp>
        <p:nvSpPr>
          <p:cNvPr id="205879" name="Text Box 55">
            <a:extLst>
              <a:ext uri="{FF2B5EF4-FFF2-40B4-BE49-F238E27FC236}">
                <a16:creationId xmlns:a16="http://schemas.microsoft.com/office/drawing/2014/main" id="{B2B2FA68-F1E9-1B12-E765-0D871C66FB9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00200" y="5257800"/>
            <a:ext cx="1447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/>
              <a:t>n pointers</a:t>
            </a:r>
          </a:p>
        </p:txBody>
      </p:sp>
      <p:sp>
        <p:nvSpPr>
          <p:cNvPr id="205880" name="Text Box 56">
            <a:extLst>
              <a:ext uri="{FF2B5EF4-FFF2-40B4-BE49-F238E27FC236}">
                <a16:creationId xmlns:a16="http://schemas.microsoft.com/office/drawing/2014/main" id="{A0B3D592-7C11-EA45-9564-2AFF0AAC7D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14600" y="5791200"/>
            <a:ext cx="3810000" cy="822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eaLnBrk="0" hangingPunct="0">
              <a:spcBef>
                <a:spcPct val="50000"/>
              </a:spcBef>
            </a:pPr>
            <a:r>
              <a:rPr lang="en-US" altLang="en-US"/>
              <a:t>table size + 2n pointers =</a:t>
            </a:r>
            <a:br>
              <a:rPr lang="en-US" altLang="en-US"/>
            </a:br>
            <a:r>
              <a:rPr lang="en-US" altLang="en-US"/>
              <a:t>n/</a:t>
            </a:r>
            <a:r>
              <a:rPr lang="en-US" altLang="en-US">
                <a:sym typeface="Symbol" pitchFamily="2" charset="2"/>
              </a:rPr>
              <a:t></a:t>
            </a:r>
            <a:r>
              <a:rPr lang="en-US" altLang="en-US"/>
              <a:t> + 2n</a:t>
            </a:r>
          </a:p>
        </p:txBody>
      </p:sp>
      <p:sp>
        <p:nvSpPr>
          <p:cNvPr id="205881" name="Rectangle 57">
            <a:extLst>
              <a:ext uri="{FF2B5EF4-FFF2-40B4-BE49-F238E27FC236}">
                <a16:creationId xmlns:a16="http://schemas.microsoft.com/office/drawing/2014/main" id="{01476738-4E67-5D9D-6A21-3D30A2FC24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4572000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82" name="Rectangle 58">
            <a:extLst>
              <a:ext uri="{FF2B5EF4-FFF2-40B4-BE49-F238E27FC236}">
                <a16:creationId xmlns:a16="http://schemas.microsoft.com/office/drawing/2014/main" id="{187C97D1-3412-2AE2-34B0-B38DAB4E5E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4572000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83" name="Rectangle 59">
            <a:extLst>
              <a:ext uri="{FF2B5EF4-FFF2-40B4-BE49-F238E27FC236}">
                <a16:creationId xmlns:a16="http://schemas.microsoft.com/office/drawing/2014/main" id="{CFC2873A-3A2D-874F-F840-DCB23BB08B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4667250"/>
            <a:ext cx="23336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cxnSp>
        <p:nvCxnSpPr>
          <p:cNvPr id="205884" name="AutoShape 60">
            <a:extLst>
              <a:ext uri="{FF2B5EF4-FFF2-40B4-BE49-F238E27FC236}">
                <a16:creationId xmlns:a16="http://schemas.microsoft.com/office/drawing/2014/main" id="{036D2EC5-6BCD-4A6D-80EA-2223C1ED39A1}"/>
              </a:ext>
            </a:extLst>
          </p:cNvPr>
          <p:cNvCxnSpPr>
            <a:cxnSpLocks noChangeShapeType="1"/>
          </p:cNvCxnSpPr>
          <p:nvPr/>
        </p:nvCxnSpPr>
        <p:spPr bwMode="auto">
          <a:xfrm flipV="1">
            <a:off x="5375275" y="4724400"/>
            <a:ext cx="568325" cy="4763"/>
          </a:xfrm>
          <a:prstGeom prst="straightConnector1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205885" name="Rectangle 61">
            <a:extLst>
              <a:ext uri="{FF2B5EF4-FFF2-40B4-BE49-F238E27FC236}">
                <a16:creationId xmlns:a16="http://schemas.microsoft.com/office/drawing/2014/main" id="{E7009BB3-4087-30EE-8D46-45B49F0B1E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43600" y="4648200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86" name="Rectangle 62">
            <a:extLst>
              <a:ext uri="{FF2B5EF4-FFF2-40B4-BE49-F238E27FC236}">
                <a16:creationId xmlns:a16="http://schemas.microsoft.com/office/drawing/2014/main" id="{11A3A56B-095C-EEF7-69FB-EAA8E78076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72200" y="4648200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87" name="Rectangle 63">
            <a:extLst>
              <a:ext uri="{FF2B5EF4-FFF2-40B4-BE49-F238E27FC236}">
                <a16:creationId xmlns:a16="http://schemas.microsoft.com/office/drawing/2014/main" id="{B2FF9F9B-B261-A156-A848-A824269688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59475" y="4743450"/>
            <a:ext cx="23336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88" name="Rectangle 64">
            <a:extLst>
              <a:ext uri="{FF2B5EF4-FFF2-40B4-BE49-F238E27FC236}">
                <a16:creationId xmlns:a16="http://schemas.microsoft.com/office/drawing/2014/main" id="{F02A3E40-E883-0D2A-F0DA-C61FE2E57E9F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200" y="3200400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89" name="Rectangle 65">
            <a:extLst>
              <a:ext uri="{FF2B5EF4-FFF2-40B4-BE49-F238E27FC236}">
                <a16:creationId xmlns:a16="http://schemas.microsoft.com/office/drawing/2014/main" id="{26A0DE96-391A-A796-8077-C3132503D0E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7800" y="3200400"/>
            <a:ext cx="233363" cy="233363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90" name="Rectangle 66">
            <a:extLst>
              <a:ext uri="{FF2B5EF4-FFF2-40B4-BE49-F238E27FC236}">
                <a16:creationId xmlns:a16="http://schemas.microsoft.com/office/drawing/2014/main" id="{3E2CCDFB-C391-E69F-4D0E-2310CDD49D3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45075" y="3295650"/>
            <a:ext cx="233363" cy="2333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pPr eaLnBrk="0" hangingPunct="0"/>
            <a:endParaRPr lang="en-US" altLang="en-US" sz="1800"/>
          </a:p>
        </p:txBody>
      </p:sp>
      <p:sp>
        <p:nvSpPr>
          <p:cNvPr id="205891" name="Text Box 67">
            <a:extLst>
              <a:ext uri="{FF2B5EF4-FFF2-40B4-BE49-F238E27FC236}">
                <a16:creationId xmlns:a16="http://schemas.microsoft.com/office/drawing/2014/main" id="{DAE496E2-BB63-49A1-ED39-324979FB766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29400" y="6019800"/>
            <a:ext cx="16764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l" eaLnBrk="0" hangingPunct="0">
              <a:spcBef>
                <a:spcPct val="50000"/>
              </a:spcBef>
            </a:pPr>
            <a:r>
              <a:rPr lang="en-US" altLang="en-US"/>
              <a:t>n/</a:t>
            </a:r>
            <a:r>
              <a:rPr lang="en-US" altLang="en-US">
                <a:sym typeface="Symbol" pitchFamily="2" charset="2"/>
              </a:rPr>
              <a:t> pointers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6491D95-6621-B1DE-9BA7-C90575A48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F5F9C9-EFC8-5D46-AEF3-9B09EB868855}" type="slidenum">
              <a:rPr lang="en-US" altLang="en-US"/>
              <a:pPr/>
              <a:t>46</a:t>
            </a:fld>
            <a:endParaRPr lang="en-US" altLang="en-US"/>
          </a:p>
        </p:txBody>
      </p:sp>
      <p:sp>
        <p:nvSpPr>
          <p:cNvPr id="207874" name="Rectangle 2">
            <a:extLst>
              <a:ext uri="{FF2B5EF4-FFF2-40B4-BE49-F238E27FC236}">
                <a16:creationId xmlns:a16="http://schemas.microsoft.com/office/drawing/2014/main" id="{8F26A566-F0E1-DB85-F4CE-00A2FF82DE0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152400"/>
            <a:ext cx="7772400" cy="1143000"/>
          </a:xfrm>
        </p:spPr>
        <p:txBody>
          <a:bodyPr/>
          <a:lstStyle/>
          <a:p>
            <a:r>
              <a:rPr lang="en-US" altLang="en-US"/>
              <a:t>Analysis</a:t>
            </a:r>
          </a:p>
        </p:txBody>
      </p:sp>
      <p:sp>
        <p:nvSpPr>
          <p:cNvPr id="207875" name="Rectangle 3">
            <a:extLst>
              <a:ext uri="{FF2B5EF4-FFF2-40B4-BE49-F238E27FC236}">
                <a16:creationId xmlns:a16="http://schemas.microsoft.com/office/drawing/2014/main" id="{D0AE451B-ED2C-BFF5-9391-1F1818C09F0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152400" y="1524000"/>
            <a:ext cx="89154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sz="2800"/>
              <a:t>Binary search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storage:	n pointers + words = 200K+400K = 600K</a:t>
            </a:r>
          </a:p>
          <a:p>
            <a:pPr lvl="1">
              <a:lnSpc>
                <a:spcPct val="90000"/>
              </a:lnSpc>
            </a:pPr>
            <a:r>
              <a:rPr lang="en-US" altLang="en-US" sz="2400"/>
              <a:t>time: 	log</a:t>
            </a:r>
            <a:r>
              <a:rPr lang="en-US" altLang="en-US" sz="2400" baseline="-25000"/>
              <a:t>2</a:t>
            </a:r>
            <a:r>
              <a:rPr lang="en-US" altLang="en-US" sz="2400"/>
              <a:t>n </a:t>
            </a:r>
            <a:r>
              <a:rPr lang="en-US" altLang="en-US" sz="2400">
                <a:sym typeface="Symbol" pitchFamily="2" charset="2"/>
              </a:rPr>
              <a:t></a:t>
            </a:r>
            <a:r>
              <a:rPr lang="en-US" altLang="en-US" sz="2400"/>
              <a:t> 16 probes per access, worst case</a:t>
            </a:r>
          </a:p>
          <a:p>
            <a:pPr>
              <a:lnSpc>
                <a:spcPct val="90000"/>
              </a:lnSpc>
            </a:pPr>
            <a:r>
              <a:rPr lang="en-US" altLang="en-US" sz="2800"/>
              <a:t>Separate chaining - with </a:t>
            </a:r>
            <a:r>
              <a:rPr lang="en-US" altLang="en-US" sz="2800">
                <a:sym typeface="Symbol" pitchFamily="2" charset="2"/>
              </a:rPr>
              <a:t> = 1</a:t>
            </a:r>
            <a:r>
              <a:rPr lang="en-US" altLang="en-US" sz="2800"/>
              <a:t> 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storage:	 n/</a:t>
            </a:r>
            <a:r>
              <a:rPr lang="en-US" altLang="en-US" sz="2400">
                <a:solidFill>
                  <a:schemeClr val="accent2"/>
                </a:solidFill>
                <a:sym typeface="Symbol" pitchFamily="2" charset="2"/>
              </a:rPr>
              <a:t> </a:t>
            </a:r>
            <a:r>
              <a:rPr lang="en-US" altLang="en-US" sz="2400">
                <a:solidFill>
                  <a:schemeClr val="accent2"/>
                </a:solidFill>
              </a:rPr>
              <a:t>+ 2n </a:t>
            </a:r>
            <a:r>
              <a:rPr lang="en-US" altLang="en-US" sz="2400">
                <a:solidFill>
                  <a:schemeClr val="accent2"/>
                </a:solidFill>
                <a:sym typeface="Symbol" pitchFamily="2" charset="2"/>
              </a:rPr>
              <a:t>pointers + words = 200K+400K+400K = 1GB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ym typeface="Symbol" pitchFamily="2" charset="2"/>
              </a:rPr>
              <a:t>time:	1 + /2 probes per access on average = 1.5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ym typeface="Symbol" pitchFamily="2" charset="2"/>
              </a:rPr>
              <a:t>Closed hashing - </a:t>
            </a:r>
            <a:r>
              <a:rPr lang="en-US" altLang="en-US" sz="2800"/>
              <a:t>with </a:t>
            </a:r>
            <a:r>
              <a:rPr lang="en-US" altLang="en-US" sz="2800">
                <a:sym typeface="Symbol" pitchFamily="2" charset="2"/>
              </a:rPr>
              <a:t> = 0.5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  <a:sym typeface="Symbol" pitchFamily="2" charset="2"/>
              </a:rPr>
              <a:t>storage:	n/ pointers + words = 400K + 400K = 800K</a:t>
            </a:r>
          </a:p>
          <a:p>
            <a:pPr lvl="1">
              <a:lnSpc>
                <a:spcPct val="130000"/>
              </a:lnSpc>
            </a:pPr>
            <a:r>
              <a:rPr lang="en-US" altLang="en-US" sz="2400">
                <a:sym typeface="Symbol" pitchFamily="2" charset="2"/>
              </a:rPr>
              <a:t>time:	           probes per access on average = 1.5</a:t>
            </a:r>
          </a:p>
        </p:txBody>
      </p:sp>
      <p:graphicFrame>
        <p:nvGraphicFramePr>
          <p:cNvPr id="207876" name="Object 4">
            <a:extLst>
              <a:ext uri="{FF2B5EF4-FFF2-40B4-BE49-F238E27FC236}">
                <a16:creationId xmlns:a16="http://schemas.microsoft.com/office/drawing/2014/main" id="{5568D0BA-2EAF-C46E-5D86-D4B97525AB88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5105400"/>
          <a:ext cx="1219200" cy="6175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3" imgW="20777200" imgH="10528300" progId="Equation.3">
                  <p:embed/>
                </p:oleObj>
              </mc:Choice>
              <mc:Fallback>
                <p:oleObj name="Equation" r:id="rId3" imgW="20777200" imgH="10528300" progId="Equation.3">
                  <p:embed/>
                  <p:pic>
                    <p:nvPicPr>
                      <p:cNvPr id="207876" name="Object 4">
                        <a:extLst>
                          <a:ext uri="{FF2B5EF4-FFF2-40B4-BE49-F238E27FC236}">
                            <a16:creationId xmlns:a16="http://schemas.microsoft.com/office/drawing/2014/main" id="{5568D0BA-2EAF-C46E-5D86-D4B97525AB88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5105400"/>
                        <a:ext cx="1219200" cy="61753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7878" name="Text Box 6">
            <a:extLst>
              <a:ext uri="{FF2B5EF4-FFF2-40B4-BE49-F238E27FC236}">
                <a16:creationId xmlns:a16="http://schemas.microsoft.com/office/drawing/2014/main" id="{DFAE63BA-7E5E-77DD-75EA-A26F3D40D2C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352800" y="1219200"/>
            <a:ext cx="4114800" cy="4699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>
                <a:solidFill>
                  <a:srgbClr val="FF0000"/>
                </a:solidFill>
              </a:rPr>
              <a:t>50K words, 4 bytes @ pointer</a:t>
            </a: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B90BBF6-C901-9E3D-6C34-D73A6B62FB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73691B-E845-1945-A289-240104B1B566}" type="slidenum">
              <a:rPr lang="en-US" altLang="en-US"/>
              <a:pPr/>
              <a:t>47</a:t>
            </a:fld>
            <a:endParaRPr lang="en-US" altLang="en-US"/>
          </a:p>
        </p:txBody>
      </p:sp>
      <p:sp>
        <p:nvSpPr>
          <p:cNvPr id="214018" name="Rectangle 2">
            <a:extLst>
              <a:ext uri="{FF2B5EF4-FFF2-40B4-BE49-F238E27FC236}">
                <a16:creationId xmlns:a16="http://schemas.microsoft.com/office/drawing/2014/main" id="{79058CF1-7A7B-FF14-9DEF-844844C96CD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Approximate Hashing</a:t>
            </a:r>
          </a:p>
        </p:txBody>
      </p:sp>
      <p:sp>
        <p:nvSpPr>
          <p:cNvPr id="214019" name="Rectangle 3">
            <a:extLst>
              <a:ext uri="{FF2B5EF4-FFF2-40B4-BE49-F238E27FC236}">
                <a16:creationId xmlns:a16="http://schemas.microsoft.com/office/drawing/2014/main" id="{AD273579-497F-5B15-A363-41D3775C4B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676400"/>
            <a:ext cx="7772400" cy="4114800"/>
          </a:xfrm>
        </p:spPr>
        <p:txBody>
          <a:bodyPr/>
          <a:lstStyle/>
          <a:p>
            <a:r>
              <a:rPr lang="en-US" altLang="en-US"/>
              <a:t>Suppose we want to reduce the space requirements for a spelling checker, by accepting the risk of once in a while overlooking a misspelled word</a:t>
            </a:r>
          </a:p>
          <a:p>
            <a:r>
              <a:rPr lang="en-US" altLang="en-US">
                <a:solidFill>
                  <a:srgbClr val="FF0000"/>
                </a:solidFill>
              </a:rPr>
              <a:t>Ideas?</a:t>
            </a: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BD786328-338F-6FC0-142F-D784826154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4A7FE4-3FB2-184D-AE14-5AFE1C5F91AC}" type="slidenum">
              <a:rPr lang="en-US" altLang="en-US"/>
              <a:pPr/>
              <a:t>48</a:t>
            </a:fld>
            <a:endParaRPr lang="en-US" altLang="en-US"/>
          </a:p>
        </p:txBody>
      </p:sp>
      <p:sp>
        <p:nvSpPr>
          <p:cNvPr id="209922" name="Rectangle 2">
            <a:extLst>
              <a:ext uri="{FF2B5EF4-FFF2-40B4-BE49-F238E27FC236}">
                <a16:creationId xmlns:a16="http://schemas.microsoft.com/office/drawing/2014/main" id="{38B370FD-46ED-0D83-6074-D1130C58BA3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76200"/>
            <a:ext cx="7772400" cy="1143000"/>
          </a:xfrm>
        </p:spPr>
        <p:txBody>
          <a:bodyPr/>
          <a:lstStyle/>
          <a:p>
            <a:r>
              <a:rPr lang="en-US" altLang="en-US"/>
              <a:t>A Random Hash…</a:t>
            </a:r>
          </a:p>
        </p:txBody>
      </p:sp>
      <p:sp>
        <p:nvSpPr>
          <p:cNvPr id="209923" name="Rectangle 3">
            <a:extLst>
              <a:ext uri="{FF2B5EF4-FFF2-40B4-BE49-F238E27FC236}">
                <a16:creationId xmlns:a16="http://schemas.microsoft.com/office/drawing/2014/main" id="{D7FC4F3F-CBD5-5E5E-0B28-55A47639C1C5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143000"/>
            <a:ext cx="7848600" cy="5562600"/>
          </a:xfrm>
        </p:spPr>
        <p:txBody>
          <a:bodyPr/>
          <a:lstStyle/>
          <a:p>
            <a:r>
              <a:rPr lang="en-US" altLang="en-US" sz="2400" b="1" dirty="0">
                <a:solidFill>
                  <a:schemeClr val="accent2"/>
                </a:solidFill>
              </a:rPr>
              <a:t>Extensible hashing</a:t>
            </a:r>
          </a:p>
          <a:p>
            <a:pPr lvl="1"/>
            <a:r>
              <a:rPr lang="en-US" altLang="en-US" sz="2000" dirty="0"/>
              <a:t>Hash tables for disk-based databases – minimizes number disk accesses</a:t>
            </a:r>
          </a:p>
          <a:p>
            <a:r>
              <a:rPr lang="en-US" altLang="en-US" sz="2400" dirty="0">
                <a:solidFill>
                  <a:schemeClr val="accent2"/>
                </a:solidFill>
              </a:rPr>
              <a:t>Minimal perfect hash function</a:t>
            </a:r>
          </a:p>
          <a:p>
            <a:pPr lvl="1"/>
            <a:r>
              <a:rPr lang="en-US" altLang="en-US" sz="2000" dirty="0"/>
              <a:t>Hash a given set of </a:t>
            </a:r>
            <a:r>
              <a:rPr lang="en-US" altLang="en-US" sz="2000" i="1" dirty="0"/>
              <a:t>n</a:t>
            </a:r>
            <a:r>
              <a:rPr lang="en-US" altLang="en-US" sz="2000" dirty="0"/>
              <a:t> keys into a table of size </a:t>
            </a:r>
            <a:r>
              <a:rPr lang="en-US" altLang="en-US" sz="2000" i="1" dirty="0"/>
              <a:t>n</a:t>
            </a:r>
            <a:r>
              <a:rPr lang="en-US" altLang="en-US" sz="2000" dirty="0"/>
              <a:t> with no collisions</a:t>
            </a:r>
          </a:p>
          <a:p>
            <a:pPr lvl="1"/>
            <a:r>
              <a:rPr lang="en-US" altLang="en-US" sz="2000" dirty="0"/>
              <a:t>Might have to search large space of parameterized hash functions to find</a:t>
            </a:r>
          </a:p>
          <a:p>
            <a:pPr lvl="1"/>
            <a:r>
              <a:rPr lang="en-US" altLang="en-US" sz="2000" dirty="0"/>
              <a:t>Application: compilers</a:t>
            </a:r>
          </a:p>
          <a:p>
            <a:r>
              <a:rPr lang="en-US" altLang="en-US" sz="2400" dirty="0">
                <a:solidFill>
                  <a:schemeClr val="accent2"/>
                </a:solidFill>
              </a:rPr>
              <a:t>One way hash functions</a:t>
            </a:r>
          </a:p>
          <a:p>
            <a:pPr lvl="1"/>
            <a:r>
              <a:rPr lang="en-US" altLang="en-US" sz="2000" dirty="0"/>
              <a:t>Used in cryptography</a:t>
            </a:r>
          </a:p>
          <a:p>
            <a:pPr lvl="1"/>
            <a:r>
              <a:rPr lang="en-US" altLang="en-US" sz="2000" dirty="0"/>
              <a:t>Hard (intractable) to </a:t>
            </a:r>
            <a:r>
              <a:rPr lang="en-US" altLang="en-US" sz="2000" i="1" dirty="0"/>
              <a:t>invert</a:t>
            </a:r>
            <a:r>
              <a:rPr lang="en-US" altLang="en-US" sz="2000" dirty="0"/>
              <a:t>: given just the hash value, recover the key</a:t>
            </a:r>
          </a:p>
          <a:p>
            <a:pPr>
              <a:buFontTx/>
              <a:buNone/>
            </a:pPr>
            <a:endParaRPr lang="en-US" altLang="en-US" sz="2400" dirty="0"/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4065820-2BC4-F56A-F2D7-620FD79D19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89328F-AA36-9740-8043-E5F5F9FD0C20}" type="slidenum">
              <a:rPr lang="en-US" altLang="en-US"/>
              <a:pPr/>
              <a:t>49</a:t>
            </a:fld>
            <a:endParaRPr lang="en-US" altLang="en-US"/>
          </a:p>
        </p:txBody>
      </p:sp>
      <p:sp>
        <p:nvSpPr>
          <p:cNvPr id="215042" name="Rectangle 2">
            <a:extLst>
              <a:ext uri="{FF2B5EF4-FFF2-40B4-BE49-F238E27FC236}">
                <a16:creationId xmlns:a16="http://schemas.microsoft.com/office/drawing/2014/main" id="{98719C82-B913-4846-6DBA-0E8D1BDC158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Approximate Hashing</a:t>
            </a:r>
          </a:p>
        </p:txBody>
      </p:sp>
      <p:sp>
        <p:nvSpPr>
          <p:cNvPr id="215043" name="Rectangle 3">
            <a:extLst>
              <a:ext uri="{FF2B5EF4-FFF2-40B4-BE49-F238E27FC236}">
                <a16:creationId xmlns:a16="http://schemas.microsoft.com/office/drawing/2014/main" id="{1759814E-E6D2-F65F-31C8-995DDAB9A9C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buFontTx/>
              <a:buNone/>
            </a:pPr>
            <a:r>
              <a:rPr lang="en-US" altLang="en-US"/>
              <a:t>Strategy:</a:t>
            </a:r>
          </a:p>
          <a:p>
            <a:pPr lvl="1"/>
            <a:r>
              <a:rPr lang="en-US" altLang="en-US">
                <a:solidFill>
                  <a:schemeClr val="accent2"/>
                </a:solidFill>
              </a:rPr>
              <a:t>Do not store keys</a:t>
            </a:r>
            <a:r>
              <a:rPr lang="en-US" altLang="en-US"/>
              <a:t>, just a bit indicating cell is in use</a:t>
            </a:r>
          </a:p>
          <a:p>
            <a:pPr lvl="1"/>
            <a:r>
              <a:rPr lang="en-US" altLang="en-US">
                <a:solidFill>
                  <a:schemeClr val="accent2"/>
                </a:solidFill>
              </a:rPr>
              <a:t>Keep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</a:t>
            </a:r>
            <a:r>
              <a:rPr lang="en-US" altLang="en-US">
                <a:solidFill>
                  <a:schemeClr val="accent2"/>
                </a:solidFill>
              </a:rPr>
              <a:t> low</a:t>
            </a:r>
            <a:r>
              <a:rPr lang="en-US" altLang="en-US"/>
              <a:t> so that it is unlikely that a misspelled word hashes to a cell that is in use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64F45C20-0684-523C-736F-9380F5A9C0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B30B7E-95BF-7745-A2A7-0E2BA6B4D3BD}" type="slidenum">
              <a:rPr lang="en-US" altLang="en-US"/>
              <a:pPr/>
              <a:t>5</a:t>
            </a:fld>
            <a:endParaRPr lang="en-US" altLang="en-US"/>
          </a:p>
        </p:txBody>
      </p:sp>
      <p:sp>
        <p:nvSpPr>
          <p:cNvPr id="130050" name="Rectangle 2">
            <a:extLst>
              <a:ext uri="{FF2B5EF4-FFF2-40B4-BE49-F238E27FC236}">
                <a16:creationId xmlns:a16="http://schemas.microsoft.com/office/drawing/2014/main" id="{9B608A10-1F93-6E2B-0E1D-8D0BC60D085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/>
              <a:t>Applications</a:t>
            </a:r>
          </a:p>
        </p:txBody>
      </p:sp>
      <p:sp>
        <p:nvSpPr>
          <p:cNvPr id="130051" name="Rectangle 3">
            <a:extLst>
              <a:ext uri="{FF2B5EF4-FFF2-40B4-BE49-F238E27FC236}">
                <a16:creationId xmlns:a16="http://schemas.microsoft.com/office/drawing/2014/main" id="{54D49568-F94D-1308-924D-A499837CA9A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219200"/>
            <a:ext cx="8001000" cy="5257800"/>
          </a:xfrm>
        </p:spPr>
        <p:txBody>
          <a:bodyPr/>
          <a:lstStyle/>
          <a:p>
            <a:r>
              <a:rPr lang="en-US" altLang="en-US" sz="2800" dirty="0"/>
              <a:t>When log(</a:t>
            </a:r>
            <a:r>
              <a:rPr lang="en-US" altLang="en-US" sz="2800" i="1" dirty="0"/>
              <a:t>n</a:t>
            </a:r>
            <a:r>
              <a:rPr lang="en-US" altLang="en-US" sz="2800" dirty="0"/>
              <a:t>) is just too big…</a:t>
            </a:r>
          </a:p>
          <a:p>
            <a:pPr lvl="1"/>
            <a:r>
              <a:rPr lang="en-US" altLang="en-US" sz="2400" dirty="0"/>
              <a:t>Symbol tables in interpreters</a:t>
            </a:r>
          </a:p>
          <a:p>
            <a:pPr lvl="1"/>
            <a:r>
              <a:rPr lang="en-US" altLang="en-US" sz="2400" b="1" dirty="0"/>
              <a:t>Real-time databases (in core or on disk)</a:t>
            </a:r>
          </a:p>
          <a:p>
            <a:pPr lvl="2"/>
            <a:r>
              <a:rPr lang="en-US" altLang="en-US" sz="2000" dirty="0"/>
              <a:t>air traffic control</a:t>
            </a:r>
          </a:p>
          <a:p>
            <a:pPr lvl="2"/>
            <a:r>
              <a:rPr lang="en-US" altLang="en-US" sz="2000" dirty="0"/>
              <a:t>packet routing</a:t>
            </a:r>
          </a:p>
          <a:p>
            <a:r>
              <a:rPr lang="en-US" altLang="en-US" sz="2800" dirty="0"/>
              <a:t>When associative memory is needed…</a:t>
            </a:r>
          </a:p>
          <a:p>
            <a:pPr lvl="1"/>
            <a:r>
              <a:rPr lang="en-US" altLang="en-US" sz="2400" dirty="0"/>
              <a:t>Dynamic programming</a:t>
            </a:r>
          </a:p>
          <a:p>
            <a:pPr lvl="2"/>
            <a:r>
              <a:rPr lang="en-US" altLang="en-US" sz="2000" dirty="0"/>
              <a:t>cache results of previous computation</a:t>
            </a:r>
          </a:p>
          <a:p>
            <a:pPr lvl="2">
              <a:buFontTx/>
              <a:buNone/>
            </a:pPr>
            <a:r>
              <a:rPr lang="en-US" altLang="en-US" sz="2000" b="1" dirty="0">
                <a:solidFill>
                  <a:schemeClr val="accent2"/>
                </a:solidFill>
              </a:rPr>
              <a:t>f(x) </a:t>
            </a:r>
            <a:r>
              <a:rPr lang="en-US" altLang="en-US" sz="2000" b="1" dirty="0">
                <a:solidFill>
                  <a:schemeClr val="accent2"/>
                </a:solidFill>
                <a:sym typeface="Wingdings" pitchFamily="2" charset="2"/>
              </a:rPr>
              <a:t>if ( Find(x) ) then Find(x) else f(x)</a:t>
            </a:r>
          </a:p>
          <a:p>
            <a:pPr lvl="2"/>
            <a:r>
              <a:rPr lang="en-US" altLang="en-US" sz="2000" dirty="0">
                <a:sym typeface="Wingdings" pitchFamily="2" charset="2"/>
              </a:rPr>
              <a:t>Chess endgames</a:t>
            </a:r>
          </a:p>
          <a:p>
            <a:pPr lvl="1"/>
            <a:r>
              <a:rPr lang="en-US" altLang="en-US" sz="2400" dirty="0"/>
              <a:t>Many text processing applications – e.g. Web</a:t>
            </a:r>
          </a:p>
          <a:p>
            <a:pPr lvl="2">
              <a:buFontTx/>
              <a:buNone/>
            </a:pPr>
            <a:r>
              <a:rPr lang="en-US" altLang="en-US" sz="2000" b="1" dirty="0">
                <a:solidFill>
                  <a:schemeClr val="accent2"/>
                </a:solidFill>
              </a:rPr>
              <a:t>$Status{$</a:t>
            </a:r>
            <a:r>
              <a:rPr lang="en-US" altLang="en-US" sz="2000" b="1" dirty="0" err="1">
                <a:solidFill>
                  <a:schemeClr val="accent2"/>
                </a:solidFill>
              </a:rPr>
              <a:t>LastURL</a:t>
            </a:r>
            <a:r>
              <a:rPr lang="en-US" altLang="en-US" sz="2000" b="1" dirty="0">
                <a:solidFill>
                  <a:schemeClr val="accent2"/>
                </a:solidFill>
              </a:rPr>
              <a:t>} = “visited”;</a:t>
            </a:r>
          </a:p>
          <a:p>
            <a:endParaRPr lang="en-US" altLang="en-US" sz="2800" b="1" dirty="0">
              <a:solidFill>
                <a:schemeClr val="accent2"/>
              </a:solidFill>
            </a:endParaRPr>
          </a:p>
        </p:txBody>
      </p:sp>
      <p:pic>
        <p:nvPicPr>
          <p:cNvPr id="130052" name="Picture 4">
            <a:extLst>
              <a:ext uri="{FF2B5EF4-FFF2-40B4-BE49-F238E27FC236}">
                <a16:creationId xmlns:a16="http://schemas.microsoft.com/office/drawing/2014/main" id="{9F95C9C5-9AA9-12A5-E754-83C088C57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29400" y="2667000"/>
            <a:ext cx="2047875" cy="2047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6243087-F736-7EBB-E47A-7899DEFE7A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A5166B-ABB2-F442-ADBC-152DE276CDC8}" type="slidenum">
              <a:rPr lang="en-US" altLang="en-US"/>
              <a:pPr/>
              <a:t>50</a:t>
            </a:fld>
            <a:endParaRPr lang="en-US" altLang="en-US"/>
          </a:p>
        </p:txBody>
      </p:sp>
      <p:sp>
        <p:nvSpPr>
          <p:cNvPr id="216066" name="Rectangle 2">
            <a:extLst>
              <a:ext uri="{FF2B5EF4-FFF2-40B4-BE49-F238E27FC236}">
                <a16:creationId xmlns:a16="http://schemas.microsoft.com/office/drawing/2014/main" id="{8D0D3B8E-341C-1983-2C01-08E8035B91E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Example</a:t>
            </a:r>
          </a:p>
        </p:txBody>
      </p:sp>
      <p:sp>
        <p:nvSpPr>
          <p:cNvPr id="216067" name="Rectangle 3">
            <a:extLst>
              <a:ext uri="{FF2B5EF4-FFF2-40B4-BE49-F238E27FC236}">
                <a16:creationId xmlns:a16="http://schemas.microsoft.com/office/drawing/2014/main" id="{6DCA5128-FE1E-9EBD-0441-73D952E2B34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077200" cy="4572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50,000 English words</a:t>
            </a:r>
          </a:p>
          <a:p>
            <a:pPr>
              <a:lnSpc>
                <a:spcPct val="90000"/>
              </a:lnSpc>
            </a:pPr>
            <a:r>
              <a:rPr lang="en-US" altLang="en-US"/>
              <a:t>Table of 500,000 cells, each 1 bit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8 bits per byte</a:t>
            </a:r>
          </a:p>
          <a:p>
            <a:pPr>
              <a:lnSpc>
                <a:spcPct val="90000"/>
              </a:lnSpc>
            </a:pPr>
            <a:r>
              <a:rPr lang="en-US" altLang="en-US"/>
              <a:t>Total memory: 500K/8 = </a:t>
            </a:r>
            <a:r>
              <a:rPr lang="en-US" altLang="en-US">
                <a:solidFill>
                  <a:srgbClr val="FF0000"/>
                </a:solidFill>
              </a:rPr>
              <a:t>62.5 K</a:t>
            </a:r>
          </a:p>
          <a:p>
            <a:pPr lvl="1">
              <a:lnSpc>
                <a:spcPct val="90000"/>
              </a:lnSpc>
            </a:pPr>
            <a:r>
              <a:rPr lang="en-US" altLang="en-US" sz="2400">
                <a:solidFill>
                  <a:schemeClr val="accent2"/>
                </a:solidFill>
              </a:rPr>
              <a:t>versus 800 K separate chaining, 600 K open addressing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chemeClr val="tx2"/>
                </a:solidFill>
              </a:rPr>
              <a:t>Correctly spelled words will always hash to a used cell</a:t>
            </a:r>
          </a:p>
          <a:p>
            <a:pPr>
              <a:lnSpc>
                <a:spcPct val="90000"/>
              </a:lnSpc>
            </a:pPr>
            <a:r>
              <a:rPr lang="en-US" altLang="en-US" sz="2800">
                <a:solidFill>
                  <a:srgbClr val="FF0000"/>
                </a:solidFill>
              </a:rPr>
              <a:t>What is probability a misspelled word hashes to a used cell?</a:t>
            </a:r>
          </a:p>
          <a:p>
            <a:pPr>
              <a:lnSpc>
                <a:spcPct val="90000"/>
              </a:lnSpc>
            </a:pPr>
            <a:endParaRPr lang="en-US" altLang="en-US" sz="2800">
              <a:solidFill>
                <a:schemeClr val="accent2"/>
              </a:solidFill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278D9AAB-36FD-6590-8BB4-833EC29887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307370-A135-7341-937F-3D5D83FD34B6}" type="slidenum">
              <a:rPr lang="en-US" altLang="en-US"/>
              <a:pPr/>
              <a:t>51</a:t>
            </a:fld>
            <a:endParaRPr lang="en-US" altLang="en-US"/>
          </a:p>
        </p:txBody>
      </p:sp>
      <p:sp>
        <p:nvSpPr>
          <p:cNvPr id="217090" name="Rectangle 2">
            <a:extLst>
              <a:ext uri="{FF2B5EF4-FFF2-40B4-BE49-F238E27FC236}">
                <a16:creationId xmlns:a16="http://schemas.microsoft.com/office/drawing/2014/main" id="{5445890B-CDE4-9E38-833C-60AF9E64B15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Rough Error Calculation</a:t>
            </a:r>
          </a:p>
        </p:txBody>
      </p:sp>
      <p:sp>
        <p:nvSpPr>
          <p:cNvPr id="217091" name="Rectangle 3">
            <a:extLst>
              <a:ext uri="{FF2B5EF4-FFF2-40B4-BE49-F238E27FC236}">
                <a16:creationId xmlns:a16="http://schemas.microsoft.com/office/drawing/2014/main" id="{65328FF1-6AC7-1786-6A7E-4FD6CBC606EA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 hash function is optimal - hash is a random number</a:t>
            </a:r>
          </a:p>
          <a:p>
            <a:r>
              <a:rPr lang="en-US" altLang="en-US"/>
              <a:t>Load factor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</a:t>
            </a:r>
            <a:r>
              <a:rPr lang="en-US" altLang="en-US">
                <a:solidFill>
                  <a:schemeClr val="accent2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</a:t>
            </a:r>
            <a:r>
              <a:rPr lang="en-US" altLang="en-US">
                <a:solidFill>
                  <a:schemeClr val="accent2"/>
                </a:solidFill>
              </a:rPr>
              <a:t> 0.1</a:t>
            </a:r>
          </a:p>
          <a:p>
            <a:pPr lvl="1"/>
            <a:r>
              <a:rPr lang="en-US" altLang="en-US"/>
              <a:t>Lower if several correctly spelled words hash to the same cell</a:t>
            </a:r>
          </a:p>
          <a:p>
            <a:r>
              <a:rPr lang="en-US" altLang="en-US"/>
              <a:t>So probability that a misspelled word hashes to a used cell is </a:t>
            </a:r>
            <a:r>
              <a:rPr lang="en-US" altLang="en-US">
                <a:solidFill>
                  <a:schemeClr val="accent2"/>
                </a:solidFill>
                <a:sym typeface="Symbol" pitchFamily="2" charset="2"/>
              </a:rPr>
              <a:t></a:t>
            </a:r>
            <a:r>
              <a:rPr lang="en-US" altLang="en-US">
                <a:solidFill>
                  <a:schemeClr val="accent2"/>
                </a:solidFill>
              </a:rPr>
              <a:t> 10%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0CC98F2F-049E-8313-5366-A7A3984FA6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46382A-5060-8D47-AA8D-9AD6F44B2D22}" type="slidenum">
              <a:rPr lang="en-US" altLang="en-US"/>
              <a:pPr/>
              <a:t>52</a:t>
            </a:fld>
            <a:endParaRPr lang="en-US" altLang="en-US"/>
          </a:p>
        </p:txBody>
      </p:sp>
      <p:sp>
        <p:nvSpPr>
          <p:cNvPr id="218114" name="Rectangle 2">
            <a:extLst>
              <a:ext uri="{FF2B5EF4-FFF2-40B4-BE49-F238E27FC236}">
                <a16:creationId xmlns:a16="http://schemas.microsoft.com/office/drawing/2014/main" id="{70124B64-9811-1265-CE66-8DFFF756F6B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Exact Error Calculation</a:t>
            </a:r>
          </a:p>
        </p:txBody>
      </p:sp>
      <p:sp>
        <p:nvSpPr>
          <p:cNvPr id="218115" name="Rectangle 3">
            <a:extLst>
              <a:ext uri="{FF2B5EF4-FFF2-40B4-BE49-F238E27FC236}">
                <a16:creationId xmlns:a16="http://schemas.microsoft.com/office/drawing/2014/main" id="{10185107-52FE-27C3-05F3-10F1A1C7BEE8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81000" y="1981200"/>
            <a:ext cx="8382000" cy="4114800"/>
          </a:xfrm>
        </p:spPr>
        <p:txBody>
          <a:bodyPr/>
          <a:lstStyle/>
          <a:p>
            <a:r>
              <a:rPr lang="en-US" altLang="en-US"/>
              <a:t>What is expected load factor?</a:t>
            </a:r>
          </a:p>
        </p:txBody>
      </p:sp>
      <p:graphicFrame>
        <p:nvGraphicFramePr>
          <p:cNvPr id="218116" name="Object 4">
            <a:extLst>
              <a:ext uri="{FF2B5EF4-FFF2-40B4-BE49-F238E27FC236}">
                <a16:creationId xmlns:a16="http://schemas.microsoft.com/office/drawing/2014/main" id="{A68DA5FB-1F9A-BB2F-DBAA-D513F2B214D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85800" y="2743200"/>
          <a:ext cx="7848600" cy="29257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98894900" imgH="36868100" progId="Equation.DSMT4">
                  <p:embed/>
                </p:oleObj>
              </mc:Choice>
              <mc:Fallback>
                <p:oleObj name="Equation" r:id="rId2" imgW="98894900" imgH="36868100" progId="Equation.DSMT4">
                  <p:embed/>
                  <p:pic>
                    <p:nvPicPr>
                      <p:cNvPr id="218116" name="Object 4">
                        <a:extLst>
                          <a:ext uri="{FF2B5EF4-FFF2-40B4-BE49-F238E27FC236}">
                            <a16:creationId xmlns:a16="http://schemas.microsoft.com/office/drawing/2014/main" id="{A68DA5FB-1F9A-BB2F-DBAA-D513F2B214D0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85800" y="2743200"/>
                        <a:ext cx="7848600" cy="29257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11BDA873-FB55-9362-5449-E72CBBC4BC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D59A79-440D-3C47-B365-5077EF0FE637}" type="slidenum">
              <a:rPr lang="en-US" altLang="en-US"/>
              <a:pPr/>
              <a:t>53</a:t>
            </a:fld>
            <a:endParaRPr lang="en-US" altLang="en-US"/>
          </a:p>
        </p:txBody>
      </p:sp>
      <p:sp>
        <p:nvSpPr>
          <p:cNvPr id="221186" name="Rectangle 2">
            <a:extLst>
              <a:ext uri="{FF2B5EF4-FFF2-40B4-BE49-F238E27FC236}">
                <a16:creationId xmlns:a16="http://schemas.microsoft.com/office/drawing/2014/main" id="{7E8140B0-1691-A00C-6AD1-5EAA396231F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Puzzler</a:t>
            </a:r>
          </a:p>
        </p:txBody>
      </p:sp>
      <p:sp>
        <p:nvSpPr>
          <p:cNvPr id="221187" name="Rectangle 3">
            <a:extLst>
              <a:ext uri="{FF2B5EF4-FFF2-40B4-BE49-F238E27FC236}">
                <a16:creationId xmlns:a16="http://schemas.microsoft.com/office/drawing/2014/main" id="{EDBB2DD8-981E-E820-096E-2656266E0E1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Suppose you have a HUGE hash table, that you often need to re-initialize to “empty”.  How can you do this in small constant time, </a:t>
            </a:r>
            <a:r>
              <a:rPr lang="en-US" altLang="en-US" i="1"/>
              <a:t>regardless</a:t>
            </a:r>
            <a:r>
              <a:rPr lang="en-US" altLang="en-US"/>
              <a:t> of the size of the table?</a:t>
            </a:r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8CADFA2D-813B-D0D8-D19B-62407664CF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7CCDFC2-3A58-BD45-802D-37EB4D46C56E}" type="slidenum">
              <a:rPr lang="en-US" altLang="en-US"/>
              <a:pPr/>
              <a:t>54</a:t>
            </a:fld>
            <a:endParaRPr lang="en-US" altLang="en-US"/>
          </a:p>
        </p:txBody>
      </p:sp>
      <p:sp>
        <p:nvSpPr>
          <p:cNvPr id="222210" name="Rectangle 2">
            <a:extLst>
              <a:ext uri="{FF2B5EF4-FFF2-40B4-BE49-F238E27FC236}">
                <a16:creationId xmlns:a16="http://schemas.microsoft.com/office/drawing/2014/main" id="{3833993E-EB26-9959-13E3-E851159BB27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Databases</a:t>
            </a:r>
          </a:p>
        </p:txBody>
      </p:sp>
      <p:sp>
        <p:nvSpPr>
          <p:cNvPr id="222211" name="Rectangle 3">
            <a:extLst>
              <a:ext uri="{FF2B5EF4-FFF2-40B4-BE49-F238E27FC236}">
                <a16:creationId xmlns:a16="http://schemas.microsoft.com/office/drawing/2014/main" id="{949C835C-431A-5538-C9A3-420A53959303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/>
              <a:t>A database is a set of records, each a tuple of values</a:t>
            </a:r>
          </a:p>
          <a:p>
            <a:pPr lvl="1">
              <a:lnSpc>
                <a:spcPct val="90000"/>
              </a:lnSpc>
            </a:pPr>
            <a:r>
              <a:rPr lang="en-US" altLang="en-US"/>
              <a:t>E.g.:  [ name, ss#, dept., salary ]</a:t>
            </a:r>
          </a:p>
          <a:p>
            <a:pPr>
              <a:lnSpc>
                <a:spcPct val="90000"/>
              </a:lnSpc>
            </a:pPr>
            <a:r>
              <a:rPr lang="en-US" altLang="en-US"/>
              <a:t>How can we speed up queries that ask for all employees in a given department?</a:t>
            </a:r>
          </a:p>
          <a:p>
            <a:pPr>
              <a:lnSpc>
                <a:spcPct val="90000"/>
              </a:lnSpc>
            </a:pPr>
            <a:r>
              <a:rPr lang="en-US" altLang="en-US"/>
              <a:t>How can we speed up queries that ask for all employees whose salary falls in a given range?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3F9AFD2-843A-5693-419E-247A576C8D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094E62-4600-764D-AA8B-429FCA440EAB}" type="slidenum">
              <a:rPr lang="en-US" altLang="en-US"/>
              <a:pPr/>
              <a:t>6</a:t>
            </a:fld>
            <a:endParaRPr lang="en-US" altLang="en-US"/>
          </a:p>
        </p:txBody>
      </p:sp>
      <p:sp>
        <p:nvSpPr>
          <p:cNvPr id="132098" name="Rectangle 2">
            <a:extLst>
              <a:ext uri="{FF2B5EF4-FFF2-40B4-BE49-F238E27FC236}">
                <a16:creationId xmlns:a16="http://schemas.microsoft.com/office/drawing/2014/main" id="{369B98A3-FE3F-7358-29CE-4E7F5E3A2EE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3600"/>
              <a:t>How could you use hash tables to…</a:t>
            </a:r>
            <a:br>
              <a:rPr lang="en-US" altLang="en-US" sz="3600"/>
            </a:br>
            <a:endParaRPr lang="en-US" altLang="en-US" sz="3600"/>
          </a:p>
        </p:txBody>
      </p:sp>
      <p:sp>
        <p:nvSpPr>
          <p:cNvPr id="132099" name="Rectangle 3">
            <a:extLst>
              <a:ext uri="{FF2B5EF4-FFF2-40B4-BE49-F238E27FC236}">
                <a16:creationId xmlns:a16="http://schemas.microsoft.com/office/drawing/2014/main" id="{E80743FD-B5BB-78CC-4165-E81076BA3F6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533400" y="1371600"/>
            <a:ext cx="8077200" cy="4876800"/>
          </a:xfrm>
        </p:spPr>
        <p:txBody>
          <a:bodyPr/>
          <a:lstStyle/>
          <a:p>
            <a:r>
              <a:rPr lang="en-US" altLang="en-US" sz="2800"/>
              <a:t>Implement a linked list of unique elements?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Create an index for a book?</a:t>
            </a:r>
          </a:p>
          <a:p>
            <a:endParaRPr lang="en-US" altLang="en-US" sz="2800"/>
          </a:p>
          <a:p>
            <a:endParaRPr lang="en-US" altLang="en-US" sz="2800"/>
          </a:p>
          <a:p>
            <a:r>
              <a:rPr lang="en-US" altLang="en-US" sz="2800"/>
              <a:t>Convert a document to a Sparse Boolean Vector (where each index represents a different word)?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19012F9-A340-74B4-F9CD-678B3F10FA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F6A4E08-095D-574E-9A0A-1FE7E1B4BB7A}" type="slidenum">
              <a:rPr lang="en-US" altLang="en-US"/>
              <a:pPr/>
              <a:t>7</a:t>
            </a:fld>
            <a:endParaRPr lang="en-US" altLang="en-US"/>
          </a:p>
        </p:txBody>
      </p:sp>
      <p:sp>
        <p:nvSpPr>
          <p:cNvPr id="133122" name="Rectangle 2">
            <a:extLst>
              <a:ext uri="{FF2B5EF4-FFF2-40B4-BE49-F238E27FC236}">
                <a16:creationId xmlns:a16="http://schemas.microsoft.com/office/drawing/2014/main" id="{7B31415A-31F4-7702-FF3D-DF7049C22C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533400"/>
            <a:ext cx="8229600" cy="1143000"/>
          </a:xfrm>
        </p:spPr>
        <p:txBody>
          <a:bodyPr/>
          <a:lstStyle/>
          <a:p>
            <a:r>
              <a:rPr lang="en-US" altLang="en-US"/>
              <a:t>Properties of Good Hash Functions</a:t>
            </a:r>
          </a:p>
        </p:txBody>
      </p:sp>
      <p:sp>
        <p:nvSpPr>
          <p:cNvPr id="133123" name="Rectangle 3">
            <a:extLst>
              <a:ext uri="{FF2B5EF4-FFF2-40B4-BE49-F238E27FC236}">
                <a16:creationId xmlns:a16="http://schemas.microsoft.com/office/drawing/2014/main" id="{AB560FC2-1A5F-6703-D00B-2F72EF5A97C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304800" y="1981200"/>
            <a:ext cx="8686800" cy="4114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/>
              <a:t>Must return number 0, …, </a:t>
            </a:r>
            <a:r>
              <a:rPr lang="en-US" altLang="en-US" dirty="0" err="1"/>
              <a:t>tablesize</a:t>
            </a:r>
            <a:endParaRPr lang="en-US" altLang="en-US" dirty="0"/>
          </a:p>
          <a:p>
            <a:pPr>
              <a:lnSpc>
                <a:spcPct val="90000"/>
              </a:lnSpc>
            </a:pPr>
            <a:r>
              <a:rPr lang="en-US" altLang="en-US" b="1" dirty="0"/>
              <a:t>Should be efficiently computable </a:t>
            </a:r>
            <a:r>
              <a:rPr lang="en-US" altLang="en-US" dirty="0"/>
              <a:t>– O(1) time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Should not</a:t>
            </a:r>
            <a:r>
              <a:rPr lang="en-US" altLang="en-US" dirty="0">
                <a:solidFill>
                  <a:schemeClr val="accent2"/>
                </a:solidFill>
              </a:rPr>
              <a:t> waste space</a:t>
            </a:r>
            <a:r>
              <a:rPr lang="en-US" altLang="en-US" dirty="0"/>
              <a:t> unnecessarily</a:t>
            </a:r>
          </a:p>
          <a:p>
            <a:pPr lvl="1">
              <a:lnSpc>
                <a:spcPct val="90000"/>
              </a:lnSpc>
            </a:pPr>
            <a:r>
              <a:rPr lang="en-US" altLang="en-US" dirty="0"/>
              <a:t>For every index, there is at least one key that hashes to it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chemeClr val="accent2"/>
                </a:solidFill>
              </a:rPr>
              <a:t>Load factor lambda  </a:t>
            </a:r>
            <a:r>
              <a:rPr lang="en-US" altLang="en-US" dirty="0">
                <a:solidFill>
                  <a:schemeClr val="accent2"/>
                </a:solidFill>
                <a:sym typeface="Symbol" pitchFamily="2" charset="2"/>
              </a:rPr>
              <a:t></a:t>
            </a:r>
            <a:r>
              <a:rPr lang="en-US" altLang="en-US" dirty="0">
                <a:solidFill>
                  <a:schemeClr val="accent2"/>
                </a:solidFill>
              </a:rPr>
              <a:t> = (number of keys / </a:t>
            </a:r>
            <a:r>
              <a:rPr lang="en-US" altLang="en-US" dirty="0" err="1">
                <a:solidFill>
                  <a:schemeClr val="accent2"/>
                </a:solidFill>
              </a:rPr>
              <a:t>TableSize</a:t>
            </a:r>
            <a:r>
              <a:rPr lang="en-US" altLang="en-US" dirty="0">
                <a:solidFill>
                  <a:schemeClr val="accent2"/>
                </a:solidFill>
              </a:rPr>
              <a:t>)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Should </a:t>
            </a:r>
            <a:r>
              <a:rPr lang="en-US" altLang="en-US" dirty="0">
                <a:solidFill>
                  <a:schemeClr val="accent2"/>
                </a:solidFill>
              </a:rPr>
              <a:t>minimize</a:t>
            </a:r>
            <a:r>
              <a:rPr lang="en-US" altLang="en-US" dirty="0"/>
              <a:t> </a:t>
            </a:r>
            <a:r>
              <a:rPr lang="en-US" altLang="en-US" dirty="0">
                <a:solidFill>
                  <a:srgbClr val="0000FF"/>
                </a:solidFill>
              </a:rPr>
              <a:t>collisions</a:t>
            </a:r>
          </a:p>
          <a:p>
            <a:pPr lvl="1">
              <a:lnSpc>
                <a:spcPct val="90000"/>
              </a:lnSpc>
              <a:buFontTx/>
              <a:buNone/>
            </a:pPr>
            <a:r>
              <a:rPr lang="en-US" altLang="en-US" dirty="0"/>
              <a:t>= different keys hashing to same index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4AC21DBB-63DF-F4BA-811F-37D331EA3B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1827AD-9AAA-5D4E-92B0-91C9D2AD57FC}" type="slidenum">
              <a:rPr lang="en-US" altLang="en-US"/>
              <a:pPr/>
              <a:t>8</a:t>
            </a:fld>
            <a:endParaRPr lang="en-US" altLang="en-US"/>
          </a:p>
        </p:txBody>
      </p:sp>
      <p:sp>
        <p:nvSpPr>
          <p:cNvPr id="134146" name="Rectangle 2">
            <a:extLst>
              <a:ext uri="{FF2B5EF4-FFF2-40B4-BE49-F238E27FC236}">
                <a16:creationId xmlns:a16="http://schemas.microsoft.com/office/drawing/2014/main" id="{FDE56784-5849-290A-7E28-5BE1A4DBBEC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09600" y="304800"/>
            <a:ext cx="7772400" cy="1143000"/>
          </a:xfrm>
        </p:spPr>
        <p:txBody>
          <a:bodyPr/>
          <a:lstStyle/>
          <a:p>
            <a:r>
              <a:rPr lang="en-US" altLang="en-US"/>
              <a:t>Integer Keys</a:t>
            </a:r>
          </a:p>
        </p:txBody>
      </p:sp>
      <p:sp>
        <p:nvSpPr>
          <p:cNvPr id="134147" name="Rectangle 3">
            <a:extLst>
              <a:ext uri="{FF2B5EF4-FFF2-40B4-BE49-F238E27FC236}">
                <a16:creationId xmlns:a16="http://schemas.microsoft.com/office/drawing/2014/main" id="{92FB98F9-E156-CBD3-103F-D126AB997B92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114800"/>
          </a:xfrm>
        </p:spPr>
        <p:txBody>
          <a:bodyPr/>
          <a:lstStyle/>
          <a:p>
            <a:r>
              <a:rPr lang="en-US" altLang="en-US" sz="2800"/>
              <a:t>Hash(x) = x % TableSize</a:t>
            </a:r>
          </a:p>
          <a:p>
            <a:r>
              <a:rPr lang="en-US" altLang="en-US" sz="2800"/>
              <a:t>Good idea to make TableSize </a:t>
            </a:r>
            <a:r>
              <a:rPr lang="en-US" altLang="en-US" sz="2800" i="1">
                <a:solidFill>
                  <a:schemeClr val="accent2"/>
                </a:solidFill>
              </a:rPr>
              <a:t>prime</a:t>
            </a:r>
            <a:r>
              <a:rPr lang="en-US" altLang="en-US" sz="2800"/>
              <a:t>.  </a:t>
            </a:r>
            <a:r>
              <a:rPr lang="en-US" altLang="en-US" sz="2800">
                <a:solidFill>
                  <a:srgbClr val="FF0000"/>
                </a:solidFill>
              </a:rPr>
              <a:t>Why?</a:t>
            </a:r>
          </a:p>
          <a:p>
            <a:endParaRPr lang="en-US" altLang="en-US" sz="280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5">
            <a:extLst>
              <a:ext uri="{FF2B5EF4-FFF2-40B4-BE49-F238E27FC236}">
                <a16:creationId xmlns:a16="http://schemas.microsoft.com/office/drawing/2014/main" id="{E5E99A74-9C72-B984-93CE-1856DFB091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F85681-B7AC-C049-9702-6E34B1803080}" type="slidenum">
              <a:rPr lang="en-US" altLang="en-US"/>
              <a:pPr/>
              <a:t>9</a:t>
            </a:fld>
            <a:endParaRPr lang="en-US" altLang="en-US"/>
          </a:p>
        </p:txBody>
      </p:sp>
      <p:sp>
        <p:nvSpPr>
          <p:cNvPr id="135170" name="Rectangle 2">
            <a:extLst>
              <a:ext uri="{FF2B5EF4-FFF2-40B4-BE49-F238E27FC236}">
                <a16:creationId xmlns:a16="http://schemas.microsoft.com/office/drawing/2014/main" id="{DED78220-98C1-3DA4-8D15-D6FCE287435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7772400" cy="1143000"/>
          </a:xfrm>
        </p:spPr>
        <p:txBody>
          <a:bodyPr/>
          <a:lstStyle/>
          <a:p>
            <a:r>
              <a:rPr lang="en-US" altLang="en-US"/>
              <a:t>Integer Keys</a:t>
            </a:r>
          </a:p>
        </p:txBody>
      </p:sp>
      <p:sp>
        <p:nvSpPr>
          <p:cNvPr id="135171" name="Rectangle 3">
            <a:extLst>
              <a:ext uri="{FF2B5EF4-FFF2-40B4-BE49-F238E27FC236}">
                <a16:creationId xmlns:a16="http://schemas.microsoft.com/office/drawing/2014/main" id="{78B3007E-1FD1-3E6F-48C7-6E794D8E7FD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xfrm>
            <a:off x="685800" y="1447800"/>
            <a:ext cx="8001000" cy="5181600"/>
          </a:xfrm>
        </p:spPr>
        <p:txBody>
          <a:bodyPr/>
          <a:lstStyle/>
          <a:p>
            <a:r>
              <a:rPr lang="en-US" altLang="en-US" sz="2800"/>
              <a:t>Hash(x) = x % TableSize</a:t>
            </a:r>
          </a:p>
          <a:p>
            <a:r>
              <a:rPr lang="en-US" altLang="en-US" sz="2800"/>
              <a:t>Good idea to make TableSize </a:t>
            </a:r>
            <a:r>
              <a:rPr lang="en-US" altLang="en-US" sz="2800" i="1">
                <a:solidFill>
                  <a:schemeClr val="accent2"/>
                </a:solidFill>
              </a:rPr>
              <a:t>prime</a:t>
            </a:r>
            <a:r>
              <a:rPr lang="en-US" altLang="en-US" sz="2800"/>
              <a:t>.  Why?</a:t>
            </a:r>
          </a:p>
          <a:p>
            <a:pPr lvl="1"/>
            <a:r>
              <a:rPr lang="en-US" altLang="en-US" sz="2400">
                <a:solidFill>
                  <a:schemeClr val="accent2"/>
                </a:solidFill>
              </a:rPr>
              <a:t>Because keys are typically not randomly distributed, but usually have some </a:t>
            </a:r>
            <a:r>
              <a:rPr lang="en-US" altLang="en-US" sz="2400" i="1">
                <a:solidFill>
                  <a:schemeClr val="accent2"/>
                </a:solidFill>
              </a:rPr>
              <a:t>pattern</a:t>
            </a:r>
          </a:p>
          <a:p>
            <a:pPr lvl="2"/>
            <a:r>
              <a:rPr lang="en-US" altLang="en-US" sz="2000"/>
              <a:t>mostly even</a:t>
            </a:r>
          </a:p>
          <a:p>
            <a:pPr lvl="2"/>
            <a:r>
              <a:rPr lang="en-US" altLang="en-US" sz="2000"/>
              <a:t>mostly multiples of 10</a:t>
            </a:r>
          </a:p>
          <a:p>
            <a:pPr lvl="2"/>
            <a:r>
              <a:rPr lang="en-US" altLang="en-US" sz="2000"/>
              <a:t>in general: mostly multiples of some k</a:t>
            </a:r>
          </a:p>
          <a:p>
            <a:pPr lvl="1"/>
            <a:r>
              <a:rPr lang="en-US" altLang="en-US" sz="2400"/>
              <a:t>If k is a factor of TableSize, then only (TableSize/k) slots will ever be used!</a:t>
            </a:r>
          </a:p>
          <a:p>
            <a:pPr lvl="1"/>
            <a:r>
              <a:rPr lang="en-US" altLang="en-US" sz="2400"/>
              <a:t>Since the only factor of a prime number is itself, this phenomena only hurts in the (rare) case where k=TableSize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127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altLang="en-US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603050405020304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521</TotalTime>
  <Words>4798</Words>
  <Application>Microsoft Macintosh PowerPoint</Application>
  <PresentationFormat>On-screen Show (4:3)</PresentationFormat>
  <Paragraphs>1041</Paragraphs>
  <Slides>54</Slides>
  <Notes>26</Notes>
  <HiddenSlides>1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54</vt:i4>
      </vt:variant>
    </vt:vector>
  </HeadingPairs>
  <TitlesOfParts>
    <vt:vector size="61" baseType="lpstr">
      <vt:lpstr>Arial</vt:lpstr>
      <vt:lpstr>Courier New</vt:lpstr>
      <vt:lpstr>Georgia</vt:lpstr>
      <vt:lpstr>Times New Roman</vt:lpstr>
      <vt:lpstr>Default Design</vt:lpstr>
      <vt:lpstr>Equation</vt:lpstr>
      <vt:lpstr>Worksheet</vt:lpstr>
      <vt:lpstr>CSE 326: Data Structures Part 5 Hashing</vt:lpstr>
      <vt:lpstr>Dictionary &amp; Search ADTs</vt:lpstr>
      <vt:lpstr>Implementations So Far</vt:lpstr>
      <vt:lpstr>Hash Tables: Basic Idea</vt:lpstr>
      <vt:lpstr>Applications</vt:lpstr>
      <vt:lpstr>How could you use hash tables to… </vt:lpstr>
      <vt:lpstr>Properties of Good Hash Functions</vt:lpstr>
      <vt:lpstr>Integer Keys</vt:lpstr>
      <vt:lpstr>Integer Keys</vt:lpstr>
      <vt:lpstr>Strings as Keys</vt:lpstr>
      <vt:lpstr>Hashing Strings</vt:lpstr>
      <vt:lpstr>Making the String Hash Easy to Compute</vt:lpstr>
      <vt:lpstr>How Can You Hash…</vt:lpstr>
      <vt:lpstr>How Can You Hash…</vt:lpstr>
      <vt:lpstr>Optimal Hash Function</vt:lpstr>
      <vt:lpstr>Collisions and their Resolution</vt:lpstr>
      <vt:lpstr>A Rose by Any Other Name…</vt:lpstr>
      <vt:lpstr>Hashing with Separate Chaining</vt:lpstr>
      <vt:lpstr>Load Factor with Separate Chaining</vt:lpstr>
      <vt:lpstr>Load Factor with Separate Chaining</vt:lpstr>
      <vt:lpstr>Alternative Strategy: Closed Hashing</vt:lpstr>
      <vt:lpstr>Collision Resolution by Closed Hashing</vt:lpstr>
      <vt:lpstr>Closed Hashing I: Linear Probing</vt:lpstr>
      <vt:lpstr>Linear Probing Example</vt:lpstr>
      <vt:lpstr>Drawbacks of Linear Probing</vt:lpstr>
      <vt:lpstr>Load Factor in Linear Probing</vt:lpstr>
      <vt:lpstr>Optimal vs Linear</vt:lpstr>
      <vt:lpstr>Closed Hashing II: Quadratic Probing</vt:lpstr>
      <vt:lpstr>Quadratic Probing Example</vt:lpstr>
      <vt:lpstr>Problem With Quadratic Probing</vt:lpstr>
      <vt:lpstr>Load Factor in Quadratic Probing</vt:lpstr>
      <vt:lpstr>Closed Hashing III: Double Hashing</vt:lpstr>
      <vt:lpstr>Double Hashing Example</vt:lpstr>
      <vt:lpstr>Double Hashing Example</vt:lpstr>
      <vt:lpstr>Load Factor in Double Hashing</vt:lpstr>
      <vt:lpstr>Deletion with Separate Chaining</vt:lpstr>
      <vt:lpstr>Deletion in Closed Hashing </vt:lpstr>
      <vt:lpstr>Lazy Deletion</vt:lpstr>
      <vt:lpstr>The Squished Pigeon Principle</vt:lpstr>
      <vt:lpstr>Rehashing Example</vt:lpstr>
      <vt:lpstr>Rehashing Amortized  Analysis</vt:lpstr>
      <vt:lpstr>Rehashing without Stretching</vt:lpstr>
      <vt:lpstr>Case Study</vt:lpstr>
      <vt:lpstr>Solutions</vt:lpstr>
      <vt:lpstr>Storage</vt:lpstr>
      <vt:lpstr>Analysis</vt:lpstr>
      <vt:lpstr>Approximate Hashing</vt:lpstr>
      <vt:lpstr>A Random Hash…</vt:lpstr>
      <vt:lpstr>Approximate Hashing</vt:lpstr>
      <vt:lpstr>Example</vt:lpstr>
      <vt:lpstr>Rough Error Calculation</vt:lpstr>
      <vt:lpstr>Exact Error Calculation</vt:lpstr>
      <vt:lpstr>Puzzler</vt:lpstr>
      <vt:lpstr>Databases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/>
  <cp:lastModifiedBy>Solaiman, K M A</cp:lastModifiedBy>
  <cp:revision>1</cp:revision>
  <dcterms:created xsi:type="dcterms:W3CDTF">1601-01-01T00:00:00Z</dcterms:created>
  <dcterms:modified xsi:type="dcterms:W3CDTF">2023-03-07T15:45:54Z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044bd30-2ed7-4c9d-9d12-46200872a97b_Enabled">
    <vt:lpwstr>true</vt:lpwstr>
  </property>
  <property fmtid="{D5CDD505-2E9C-101B-9397-08002B2CF9AE}" pid="3" name="MSIP_Label_4044bd30-2ed7-4c9d-9d12-46200872a97b_SetDate">
    <vt:lpwstr>2023-03-05T06:07:14Z</vt:lpwstr>
  </property>
  <property fmtid="{D5CDD505-2E9C-101B-9397-08002B2CF9AE}" pid="4" name="MSIP_Label_4044bd30-2ed7-4c9d-9d12-46200872a97b_Method">
    <vt:lpwstr>Standard</vt:lpwstr>
  </property>
  <property fmtid="{D5CDD505-2E9C-101B-9397-08002B2CF9AE}" pid="5" name="MSIP_Label_4044bd30-2ed7-4c9d-9d12-46200872a97b_Name">
    <vt:lpwstr>defa4170-0d19-0005-0004-bc88714345d2</vt:lpwstr>
  </property>
  <property fmtid="{D5CDD505-2E9C-101B-9397-08002B2CF9AE}" pid="6" name="MSIP_Label_4044bd30-2ed7-4c9d-9d12-46200872a97b_SiteId">
    <vt:lpwstr>4130bd39-7c53-419c-b1e5-8758d6d63f21</vt:lpwstr>
  </property>
  <property fmtid="{D5CDD505-2E9C-101B-9397-08002B2CF9AE}" pid="7" name="MSIP_Label_4044bd30-2ed7-4c9d-9d12-46200872a97b_ActionId">
    <vt:lpwstr>28e66398-824b-4e90-83d1-503bed372a9c</vt:lpwstr>
  </property>
  <property fmtid="{D5CDD505-2E9C-101B-9397-08002B2CF9AE}" pid="8" name="MSIP_Label_4044bd30-2ed7-4c9d-9d12-46200872a97b_ContentBits">
    <vt:lpwstr>0</vt:lpwstr>
  </property>
</Properties>
</file>