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nathanmarz.com/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blog/lambda-architecture-using-azure-cosmosdb-faster-performance-low-tco-low-devop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in/jaykre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Data Architecture Use Cases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55000" lnSpcReduction="20000"/>
          </a:bodyPr>
          <a:lstStyle/>
          <a:p>
            <a:pPr marL="342900" indent="-342900">
              <a:buFontTx/>
              <a:buChar char="-"/>
            </a:pPr>
            <a:r>
              <a:rPr lang="en-US" dirty="0">
                <a:solidFill>
                  <a:schemeClr val="tx1">
                    <a:lumMod val="85000"/>
                    <a:lumOff val="15000"/>
                  </a:schemeClr>
                </a:solidFill>
              </a:rPr>
              <a:t>Using a LAMBDA ARCHITECTURE</a:t>
            </a:r>
          </a:p>
          <a:p>
            <a:pPr marL="342900" indent="-342900">
              <a:buFontTx/>
              <a:buChar char="-"/>
            </a:pPr>
            <a:r>
              <a:rPr lang="en-US" dirty="0">
                <a:solidFill>
                  <a:schemeClr val="tx1">
                    <a:lumMod val="85000"/>
                    <a:lumOff val="15000"/>
                  </a:schemeClr>
                </a:solidFill>
              </a:rPr>
              <a:t>Using a KAPPA Architecture</a:t>
            </a:r>
          </a:p>
          <a:p>
            <a:r>
              <a:rPr lang="en-US" dirty="0">
                <a:solidFill>
                  <a:schemeClr val="tx1">
                    <a:lumMod val="85000"/>
                    <a:lumOff val="15000"/>
                  </a:schemeClr>
                </a:solidFill>
              </a:rPr>
              <a:t>Rachael </a:t>
            </a:r>
            <a:r>
              <a:rPr lang="en-US" dirty="0" err="1">
                <a:solidFill>
                  <a:schemeClr val="tx1">
                    <a:lumMod val="85000"/>
                    <a:lumOff val="15000"/>
                  </a:schemeClr>
                </a:solidFill>
              </a:rPr>
              <a:t>phillips</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196502" y="972403"/>
            <a:ext cx="9951396" cy="914763"/>
          </a:xfrm>
        </p:spPr>
        <p:txBody>
          <a:bodyPr anchor="b">
            <a:normAutofit/>
          </a:bodyPr>
          <a:lstStyle/>
          <a:p>
            <a:pPr lvl="0" algn="ctr"/>
            <a:r>
              <a:rPr lang="en-US" i="1" dirty="0"/>
              <a:t>What is a Lambda Architecture?</a:t>
            </a:r>
          </a:p>
        </p:txBody>
      </p:sp>
      <p:sp>
        <p:nvSpPr>
          <p:cNvPr id="6" name="TextBox 5">
            <a:extLst>
              <a:ext uri="{FF2B5EF4-FFF2-40B4-BE49-F238E27FC236}">
                <a16:creationId xmlns:a16="http://schemas.microsoft.com/office/drawing/2014/main" id="{31AB8316-3291-4401-8ACD-DC53844C6136}"/>
              </a:ext>
            </a:extLst>
          </p:cNvPr>
          <p:cNvSpPr txBox="1"/>
          <p:nvPr/>
        </p:nvSpPr>
        <p:spPr>
          <a:xfrm>
            <a:off x="1035996" y="2237362"/>
            <a:ext cx="10617740" cy="1477328"/>
          </a:xfrm>
          <a:prstGeom prst="rect">
            <a:avLst/>
          </a:prstGeom>
          <a:noFill/>
        </p:spPr>
        <p:txBody>
          <a:bodyPr wrap="square" rtlCol="0">
            <a:spAutoFit/>
          </a:bodyPr>
          <a:lstStyle/>
          <a:p>
            <a:r>
              <a:rPr lang="en-US" dirty="0"/>
              <a:t>A lambda architecture that was created by </a:t>
            </a:r>
            <a:r>
              <a:rPr lang="en-US" dirty="0">
                <a:hlinkClick r:id="rId2"/>
              </a:rPr>
              <a:t>Nathan </a:t>
            </a:r>
            <a:r>
              <a:rPr lang="en-US" dirty="0" err="1">
                <a:hlinkClick r:id="rId2"/>
              </a:rPr>
              <a:t>Marz</a:t>
            </a:r>
            <a:r>
              <a:rPr lang="en-US" dirty="0"/>
              <a:t> in order to solve the issue of large data needed to be processed but having too much to process all in real-time. This process creates two paths for data flow, a batch layer and a speed layer. </a:t>
            </a:r>
          </a:p>
          <a:p>
            <a:endParaRPr lang="en-US" dirty="0"/>
          </a:p>
          <a:p>
            <a:r>
              <a:rPr lang="en-US" dirty="0"/>
              <a:t> </a:t>
            </a:r>
          </a:p>
        </p:txBody>
      </p:sp>
      <p:pic>
        <p:nvPicPr>
          <p:cNvPr id="8" name="Picture 7">
            <a:extLst>
              <a:ext uri="{FF2B5EF4-FFF2-40B4-BE49-F238E27FC236}">
                <a16:creationId xmlns:a16="http://schemas.microsoft.com/office/drawing/2014/main" id="{71B002CE-E14A-49F2-8ABE-C3BAE8DFAA3F}"/>
              </a:ext>
            </a:extLst>
          </p:cNvPr>
          <p:cNvPicPr>
            <a:picLocks noChangeAspect="1"/>
          </p:cNvPicPr>
          <p:nvPr/>
        </p:nvPicPr>
        <p:blipFill>
          <a:blip r:embed="rId3"/>
          <a:stretch>
            <a:fillRect/>
          </a:stretch>
        </p:blipFill>
        <p:spPr>
          <a:xfrm>
            <a:off x="4168238" y="2911133"/>
            <a:ext cx="7370900" cy="3394141"/>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203468" y="286603"/>
            <a:ext cx="9952212" cy="1450757"/>
          </a:xfrm>
        </p:spPr>
        <p:txBody>
          <a:bodyPr anchor="b">
            <a:normAutofit/>
          </a:bodyPr>
          <a:lstStyle/>
          <a:p>
            <a:pPr lvl="0" algn="ctr"/>
            <a:r>
              <a:rPr lang="en-US" i="1" dirty="0"/>
              <a:t>Methodology of a Lambda Architecture </a:t>
            </a:r>
          </a:p>
        </p:txBody>
      </p:sp>
      <p:sp>
        <p:nvSpPr>
          <p:cNvPr id="4" name="TextBox 3">
            <a:extLst>
              <a:ext uri="{FF2B5EF4-FFF2-40B4-BE49-F238E27FC236}">
                <a16:creationId xmlns:a16="http://schemas.microsoft.com/office/drawing/2014/main" id="{55D42BA0-425D-4D79-A4F5-E0DFA73A0E28}"/>
              </a:ext>
            </a:extLst>
          </p:cNvPr>
          <p:cNvSpPr txBox="1"/>
          <p:nvPr/>
        </p:nvSpPr>
        <p:spPr>
          <a:xfrm>
            <a:off x="1152728" y="2106038"/>
            <a:ext cx="10622604" cy="4247317"/>
          </a:xfrm>
          <a:prstGeom prst="rect">
            <a:avLst/>
          </a:prstGeom>
          <a:noFill/>
        </p:spPr>
        <p:txBody>
          <a:bodyPr wrap="square" rtlCol="0">
            <a:spAutoFit/>
          </a:bodyPr>
          <a:lstStyle/>
          <a:p>
            <a:r>
              <a:rPr lang="en-US" dirty="0"/>
              <a:t>The </a:t>
            </a:r>
            <a:r>
              <a:rPr lang="en-US" b="1" dirty="0"/>
              <a:t>batch layer</a:t>
            </a:r>
            <a:r>
              <a:rPr lang="en-US" dirty="0"/>
              <a:t> stores the incoming data in its raw form and performs batch processing. It is stored as what is known as a </a:t>
            </a:r>
            <a:r>
              <a:rPr lang="en-US" b="1" dirty="0"/>
              <a:t>batch view. </a:t>
            </a:r>
            <a:r>
              <a:rPr lang="en-US" dirty="0"/>
              <a:t>This layer takes longer and has low latency but is accurate.</a:t>
            </a:r>
          </a:p>
          <a:p>
            <a:endParaRPr lang="en-US" dirty="0"/>
          </a:p>
          <a:p>
            <a:r>
              <a:rPr lang="en-US" dirty="0"/>
              <a:t>The </a:t>
            </a:r>
            <a:r>
              <a:rPr lang="en-US" b="1" dirty="0"/>
              <a:t>speed layer</a:t>
            </a:r>
            <a:r>
              <a:rPr lang="en-US" dirty="0"/>
              <a:t> analyzes real time data. It is designed for low latency, but with the possibility of inaccuracy.</a:t>
            </a:r>
          </a:p>
          <a:p>
            <a:endParaRPr lang="en-US" dirty="0"/>
          </a:p>
          <a:p>
            <a:r>
              <a:rPr lang="en-US" dirty="0"/>
              <a:t>The batch layer then feeds into what is called a </a:t>
            </a:r>
            <a:r>
              <a:rPr lang="en-US" b="1" dirty="0"/>
              <a:t>serving layer</a:t>
            </a:r>
            <a:r>
              <a:rPr lang="en-US" dirty="0"/>
              <a:t> which indexes the batch view. The speed layer updates the serving layer with incremental updates based on the most recent data. </a:t>
            </a:r>
          </a:p>
          <a:p>
            <a:endParaRPr lang="en-US" dirty="0"/>
          </a:p>
          <a:p>
            <a:r>
              <a:rPr lang="en-US" dirty="0"/>
              <a:t>The hot path is constrained by latency requirements imposed by the speed layer, so that it can be processed as quickly as possible, and the cold path does not subject to the same low latency requirements.</a:t>
            </a:r>
          </a:p>
          <a:p>
            <a:endParaRPr lang="en-US" dirty="0"/>
          </a:p>
          <a:p>
            <a:r>
              <a:rPr lang="en-US" dirty="0"/>
              <a:t>Eventually, the two paths converge at the analytics client application. The hot path has data for a relatively short window of time, after which the results can be updated with more accurate data from the cold path. The data in the batch layer is immutable. Incoming data is always appended to the existing data, and the previous data is never overwritten. </a:t>
            </a:r>
          </a:p>
        </p:txBody>
      </p:sp>
    </p:spTree>
    <p:extLst>
      <p:ext uri="{BB962C8B-B14F-4D97-AF65-F5344CB8AC3E}">
        <p14:creationId xmlns:p14="http://schemas.microsoft.com/office/powerpoint/2010/main" val="304457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lvl="0"/>
            <a:r>
              <a:rPr lang="en-US" i="0" kern="1200" spc="-50" baseline="0">
                <a:latin typeface="+mj-lt"/>
                <a:ea typeface="+mj-ea"/>
                <a:cs typeface="+mj-cs"/>
              </a:rPr>
              <a:t>Creating a Lambda </a:t>
            </a:r>
            <a:br>
              <a:rPr lang="en-US" i="0" kern="1200" spc="-50" baseline="0">
                <a:latin typeface="+mj-lt"/>
                <a:ea typeface="+mj-ea"/>
                <a:cs typeface="+mj-cs"/>
              </a:rPr>
            </a:br>
            <a:r>
              <a:rPr lang="en-US" i="0" kern="1200" spc="-50" baseline="0">
                <a:latin typeface="+mj-lt"/>
                <a:ea typeface="+mj-ea"/>
                <a:cs typeface="+mj-cs"/>
              </a:rPr>
              <a:t>Architecture in Azure </a:t>
            </a:r>
          </a:p>
        </p:txBody>
      </p:sp>
      <p:pic>
        <p:nvPicPr>
          <p:cNvPr id="5" name="Picture 4">
            <a:extLst>
              <a:ext uri="{FF2B5EF4-FFF2-40B4-BE49-F238E27FC236}">
                <a16:creationId xmlns:a16="http://schemas.microsoft.com/office/drawing/2014/main" id="{27996BA6-9989-4FEA-BF35-F67CB0D8BB7C}"/>
              </a:ext>
            </a:extLst>
          </p:cNvPr>
          <p:cNvPicPr>
            <a:picLocks noChangeAspect="1"/>
          </p:cNvPicPr>
          <p:nvPr/>
        </p:nvPicPr>
        <p:blipFill>
          <a:blip r:embed="rId2"/>
          <a:stretch>
            <a:fillRect/>
          </a:stretch>
        </p:blipFill>
        <p:spPr>
          <a:xfrm>
            <a:off x="58994" y="2277418"/>
            <a:ext cx="6364616" cy="3516450"/>
          </a:xfrm>
          <a:prstGeom prst="rect">
            <a:avLst/>
          </a:prstGeom>
          <a:noFill/>
        </p:spPr>
      </p:pic>
      <p:sp>
        <p:nvSpPr>
          <p:cNvPr id="4" name="TextBox 3">
            <a:extLst>
              <a:ext uri="{FF2B5EF4-FFF2-40B4-BE49-F238E27FC236}">
                <a16:creationId xmlns:a16="http://schemas.microsoft.com/office/drawing/2014/main" id="{55D42BA0-425D-4D79-A4F5-E0DFA73A0E28}"/>
              </a:ext>
            </a:extLst>
          </p:cNvPr>
          <p:cNvSpPr txBox="1"/>
          <p:nvPr/>
        </p:nvSpPr>
        <p:spPr>
          <a:xfrm>
            <a:off x="6515944" y="2120900"/>
            <a:ext cx="4639736" cy="3748194"/>
          </a:xfrm>
          <a:prstGeom prst="rect">
            <a:avLst/>
          </a:prstGeom>
        </p:spPr>
        <p:txBody>
          <a:bodyPr vert="horz" lIns="0" tIns="45720" rIns="0" bIns="45720" rtlCol="0">
            <a:normAutofit lnSpcReduction="10000"/>
          </a:bodyPr>
          <a:lstStyle/>
          <a:p>
            <a:pPr>
              <a:lnSpc>
                <a:spcPct val="90000"/>
              </a:lnSpc>
              <a:spcAft>
                <a:spcPts val="600"/>
              </a:spcAft>
              <a:buFont typeface="Calibri" panose="020F0502020204030204" pitchFamily="34" charset="0"/>
            </a:pPr>
            <a:r>
              <a:rPr lang="en-US" sz="1500" dirty="0">
                <a:solidFill>
                  <a:schemeClr val="tx1">
                    <a:lumMod val="75000"/>
                    <a:lumOff val="25000"/>
                  </a:schemeClr>
                </a:solidFill>
              </a:rPr>
              <a:t>The following resources are needed: </a:t>
            </a:r>
            <a:r>
              <a:rPr lang="en-US" sz="1500" b="0" i="0" dirty="0">
                <a:solidFill>
                  <a:srgbClr val="4C4C51"/>
                </a:solidFill>
                <a:effectLst/>
              </a:rPr>
              <a:t>Azure Cosmos DB, Azure Cosmos DB Change Feed Library, Apache Spark on HDInsight, and the native Spark Connector for Azure Cosmos DB.</a:t>
            </a:r>
          </a:p>
          <a:p>
            <a:pPr>
              <a:lnSpc>
                <a:spcPct val="90000"/>
              </a:lnSpc>
              <a:spcAft>
                <a:spcPts val="600"/>
              </a:spcAft>
              <a:buFont typeface="Calibri" panose="020F0502020204030204" pitchFamily="34" charset="0"/>
            </a:pPr>
            <a:endParaRPr lang="en-US" sz="1500"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b="1" dirty="0">
                <a:solidFill>
                  <a:schemeClr val="tx1">
                    <a:lumMod val="75000"/>
                    <a:lumOff val="25000"/>
                  </a:schemeClr>
                </a:solidFill>
              </a:rPr>
              <a:t>Speed layer: </a:t>
            </a:r>
            <a:r>
              <a:rPr lang="en-US" sz="1500" dirty="0">
                <a:solidFill>
                  <a:schemeClr val="tx1">
                    <a:lumMod val="75000"/>
                    <a:lumOff val="25000"/>
                  </a:schemeClr>
                </a:solidFill>
              </a:rPr>
              <a:t>Utilize the</a:t>
            </a:r>
            <a:r>
              <a:rPr lang="en-US" sz="1500" b="1" dirty="0">
                <a:solidFill>
                  <a:schemeClr val="tx1">
                    <a:lumMod val="75000"/>
                    <a:lumOff val="25000"/>
                  </a:schemeClr>
                </a:solidFill>
              </a:rPr>
              <a:t> </a:t>
            </a:r>
            <a:r>
              <a:rPr lang="en-US" sz="1500" dirty="0">
                <a:solidFill>
                  <a:schemeClr val="tx1">
                    <a:lumMod val="75000"/>
                    <a:lumOff val="25000"/>
                  </a:schemeClr>
                </a:solidFill>
              </a:rPr>
              <a:t>Azure Cosmos DB change feed support to keep the state for the batch layer while revealing the Azure Cosmos DB change log via the Change Feed API. </a:t>
            </a:r>
          </a:p>
          <a:p>
            <a:pPr>
              <a:lnSpc>
                <a:spcPct val="90000"/>
              </a:lnSpc>
              <a:spcAft>
                <a:spcPts val="600"/>
              </a:spcAft>
              <a:buFont typeface="Calibri" panose="020F0502020204030204" pitchFamily="34" charset="0"/>
            </a:pPr>
            <a:endParaRPr lang="en-US" sz="1500" b="1"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b="1" dirty="0">
                <a:solidFill>
                  <a:schemeClr val="tx1">
                    <a:lumMod val="75000"/>
                    <a:lumOff val="25000"/>
                  </a:schemeClr>
                </a:solidFill>
              </a:rPr>
              <a:t>Batch and serving layers: </a:t>
            </a:r>
            <a:r>
              <a:rPr lang="en-US" sz="1500" dirty="0">
                <a:solidFill>
                  <a:schemeClr val="tx1">
                    <a:lumMod val="75000"/>
                    <a:lumOff val="25000"/>
                  </a:schemeClr>
                </a:solidFill>
              </a:rPr>
              <a:t>Use Azure Cosmos DB for the master dataset (immutable, append-only set of raw data) and use the HDInsight (Apache Spark) to perform the pre-compute functions from the batch layer to the serving layer.  </a:t>
            </a:r>
          </a:p>
          <a:p>
            <a:pPr>
              <a:lnSpc>
                <a:spcPct val="90000"/>
              </a:lnSpc>
              <a:spcAft>
                <a:spcPts val="600"/>
              </a:spcAft>
              <a:buFont typeface="Calibri" panose="020F0502020204030204" pitchFamily="34" charset="0"/>
            </a:pPr>
            <a:endParaRPr lang="en-US" sz="1500" b="1" dirty="0">
              <a:solidFill>
                <a:schemeClr val="tx1">
                  <a:lumMod val="75000"/>
                  <a:lumOff val="25000"/>
                </a:schemeClr>
              </a:solidFill>
            </a:endParaRPr>
          </a:p>
          <a:p>
            <a:pPr>
              <a:lnSpc>
                <a:spcPct val="90000"/>
              </a:lnSpc>
              <a:spcAft>
                <a:spcPts val="600"/>
              </a:spcAft>
              <a:buFont typeface="Calibri" panose="020F0502020204030204" pitchFamily="34" charset="0"/>
            </a:pPr>
            <a:r>
              <a:rPr lang="en-US" sz="1500" dirty="0">
                <a:solidFill>
                  <a:schemeClr val="tx1">
                    <a:lumMod val="75000"/>
                    <a:lumOff val="25000"/>
                  </a:schemeClr>
                </a:solidFill>
              </a:rPr>
              <a:t>Here is a </a:t>
            </a:r>
            <a:r>
              <a:rPr lang="en-US" sz="1500" dirty="0">
                <a:solidFill>
                  <a:schemeClr val="tx1">
                    <a:lumMod val="75000"/>
                    <a:lumOff val="25000"/>
                  </a:schemeClr>
                </a:solidFill>
                <a:hlinkClick r:id="rId3"/>
              </a:rPr>
              <a:t>link</a:t>
            </a:r>
            <a:r>
              <a:rPr lang="en-US" sz="1500" dirty="0">
                <a:solidFill>
                  <a:schemeClr val="tx1">
                    <a:lumMod val="75000"/>
                    <a:lumOff val="25000"/>
                  </a:schemeClr>
                </a:solidFill>
              </a:rPr>
              <a:t> to help get you started!</a:t>
            </a:r>
          </a:p>
          <a:p>
            <a:pPr>
              <a:lnSpc>
                <a:spcPct val="90000"/>
              </a:lnSpc>
              <a:spcAft>
                <a:spcPts val="600"/>
              </a:spcAft>
              <a:buFont typeface="Calibri" panose="020F0502020204030204" pitchFamily="34" charset="0"/>
            </a:pPr>
            <a:endParaRPr lang="en-US" sz="1500" b="1" dirty="0">
              <a:solidFill>
                <a:schemeClr val="tx1">
                  <a:lumMod val="75000"/>
                  <a:lumOff val="25000"/>
                </a:schemeClr>
              </a:solidFill>
            </a:endParaRPr>
          </a:p>
        </p:txBody>
      </p:sp>
    </p:spTree>
    <p:extLst>
      <p:ext uri="{BB962C8B-B14F-4D97-AF65-F5344CB8AC3E}">
        <p14:creationId xmlns:p14="http://schemas.microsoft.com/office/powerpoint/2010/main" val="405443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196502" y="972403"/>
            <a:ext cx="9951396" cy="914763"/>
          </a:xfrm>
        </p:spPr>
        <p:txBody>
          <a:bodyPr anchor="b">
            <a:normAutofit/>
          </a:bodyPr>
          <a:lstStyle/>
          <a:p>
            <a:pPr lvl="0" algn="ctr"/>
            <a:r>
              <a:rPr lang="en-US" i="1" dirty="0"/>
              <a:t>What is a Kappa Architecture?</a:t>
            </a:r>
          </a:p>
        </p:txBody>
      </p:sp>
      <p:sp>
        <p:nvSpPr>
          <p:cNvPr id="6" name="TextBox 5">
            <a:extLst>
              <a:ext uri="{FF2B5EF4-FFF2-40B4-BE49-F238E27FC236}">
                <a16:creationId xmlns:a16="http://schemas.microsoft.com/office/drawing/2014/main" id="{31AB8316-3291-4401-8ACD-DC53844C6136}"/>
              </a:ext>
            </a:extLst>
          </p:cNvPr>
          <p:cNvSpPr txBox="1"/>
          <p:nvPr/>
        </p:nvSpPr>
        <p:spPr>
          <a:xfrm>
            <a:off x="1035996" y="2237362"/>
            <a:ext cx="10617740" cy="923330"/>
          </a:xfrm>
          <a:prstGeom prst="rect">
            <a:avLst/>
          </a:prstGeom>
          <a:noFill/>
        </p:spPr>
        <p:txBody>
          <a:bodyPr wrap="square" rtlCol="0">
            <a:spAutoFit/>
          </a:bodyPr>
          <a:lstStyle/>
          <a:p>
            <a:r>
              <a:rPr lang="en-US" dirty="0"/>
              <a:t>A kappa architecture is less complex than a lambda architecture and was built as an alternative architecture by </a:t>
            </a:r>
            <a:r>
              <a:rPr lang="en-US" dirty="0">
                <a:solidFill>
                  <a:srgbClr val="00B0F0"/>
                </a:solidFill>
                <a:hlinkClick r:id="rId2"/>
              </a:rPr>
              <a:t>Jay Kreps</a:t>
            </a:r>
            <a:r>
              <a:rPr lang="en-US" dirty="0">
                <a:solidFill>
                  <a:srgbClr val="00B0F0"/>
                </a:solidFill>
              </a:rPr>
              <a:t>. </a:t>
            </a:r>
            <a:r>
              <a:rPr lang="en-US" dirty="0"/>
              <a:t>The main difference between the two is that all data flows in the kappa architecture in a single path, using a stream processing system. </a:t>
            </a:r>
          </a:p>
        </p:txBody>
      </p:sp>
      <p:pic>
        <p:nvPicPr>
          <p:cNvPr id="4" name="Picture 3">
            <a:extLst>
              <a:ext uri="{FF2B5EF4-FFF2-40B4-BE49-F238E27FC236}">
                <a16:creationId xmlns:a16="http://schemas.microsoft.com/office/drawing/2014/main" id="{F1D9278D-0CBD-4B9C-91B1-470B3FF8BD1A}"/>
              </a:ext>
            </a:extLst>
          </p:cNvPr>
          <p:cNvPicPr>
            <a:picLocks noChangeAspect="1"/>
          </p:cNvPicPr>
          <p:nvPr/>
        </p:nvPicPr>
        <p:blipFill>
          <a:blip r:embed="rId3"/>
          <a:stretch>
            <a:fillRect/>
          </a:stretch>
        </p:blipFill>
        <p:spPr>
          <a:xfrm>
            <a:off x="4896216" y="3093493"/>
            <a:ext cx="7166575" cy="3188151"/>
          </a:xfrm>
          <a:prstGeom prst="rect">
            <a:avLst/>
          </a:prstGeom>
        </p:spPr>
      </p:pic>
    </p:spTree>
    <p:extLst>
      <p:ext uri="{BB962C8B-B14F-4D97-AF65-F5344CB8AC3E}">
        <p14:creationId xmlns:p14="http://schemas.microsoft.com/office/powerpoint/2010/main" val="590906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1203468" y="286603"/>
            <a:ext cx="9952212" cy="1450757"/>
          </a:xfrm>
        </p:spPr>
        <p:txBody>
          <a:bodyPr anchor="b">
            <a:normAutofit/>
          </a:bodyPr>
          <a:lstStyle/>
          <a:p>
            <a:pPr lvl="0" algn="ctr"/>
            <a:r>
              <a:rPr lang="en-US" i="1" dirty="0"/>
              <a:t>Methodology of a Kappa Architecture </a:t>
            </a:r>
          </a:p>
        </p:txBody>
      </p:sp>
      <p:sp>
        <p:nvSpPr>
          <p:cNvPr id="4" name="TextBox 3">
            <a:extLst>
              <a:ext uri="{FF2B5EF4-FFF2-40B4-BE49-F238E27FC236}">
                <a16:creationId xmlns:a16="http://schemas.microsoft.com/office/drawing/2014/main" id="{55D42BA0-425D-4D79-A4F5-E0DFA73A0E28}"/>
              </a:ext>
            </a:extLst>
          </p:cNvPr>
          <p:cNvSpPr txBox="1"/>
          <p:nvPr/>
        </p:nvSpPr>
        <p:spPr>
          <a:xfrm>
            <a:off x="1152728" y="2106038"/>
            <a:ext cx="10622604" cy="3046988"/>
          </a:xfrm>
          <a:prstGeom prst="rect">
            <a:avLst/>
          </a:prstGeom>
          <a:noFill/>
        </p:spPr>
        <p:txBody>
          <a:bodyPr wrap="square" rtlCol="0">
            <a:spAutoFit/>
          </a:bodyPr>
          <a:lstStyle/>
          <a:p>
            <a:r>
              <a:rPr lang="en-US" sz="2400" dirty="0"/>
              <a:t>Event data is immutable and all of it is collected, instead of a subset. Data is ingested as a stream of events into a distributed and fault tolerant unified log. The events are ordered, and the current state of an event is changed only by a new event being appended. All event processing is performed on the input stream and persisted as a real-time view.</a:t>
            </a:r>
          </a:p>
          <a:p>
            <a:endParaRPr lang="en-US" sz="2400" dirty="0"/>
          </a:p>
          <a:p>
            <a:r>
              <a:rPr lang="en-US" sz="2400" dirty="0"/>
              <a:t>If a recompute is necessary for this architecture, you simply replay the stream, usually using parallelism to save on time. </a:t>
            </a:r>
          </a:p>
        </p:txBody>
      </p:sp>
    </p:spTree>
    <p:extLst>
      <p:ext uri="{BB962C8B-B14F-4D97-AF65-F5344CB8AC3E}">
        <p14:creationId xmlns:p14="http://schemas.microsoft.com/office/powerpoint/2010/main" val="136876334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{6337FFA7-A5A6-45BD-A075-EE9A136F5C43}tf56160789_win32</Template>
  <TotalTime>100</TotalTime>
  <Words>557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Data Architecture Use Cases</vt:lpstr>
      <vt:lpstr>What is a Lambda Architecture?</vt:lpstr>
      <vt:lpstr>Methodology of a Lambda Architecture </vt:lpstr>
      <vt:lpstr>Creating a Lambda  Architecture in Azure </vt:lpstr>
      <vt:lpstr>What is a Kappa Architecture?</vt:lpstr>
      <vt:lpstr>Methodology of a Kappa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Architecture Use Cases</dc:title>
  <dc:creator>Rachael Phillips</dc:creator>
  <cp:lastModifiedBy>Rachael Phillips</cp:lastModifiedBy>
  <cp:revision>9</cp:revision>
  <dcterms:created xsi:type="dcterms:W3CDTF">2021-12-07T18:14:34Z</dcterms:created>
  <dcterms:modified xsi:type="dcterms:W3CDTF">2021-12-07T19:55:07Z</dcterms:modified>
</cp:coreProperties>
</file>