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bdf0b591afa44e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2400" b="0" i="0" u="none" baseline="0">
        <a:solidFill>
          <a:schemeClr val="tx1"/>
        </a:solidFill>
        <a:latin typeface="Times New Roman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2400" b="0" i="0" u="none" baseline="0">
        <a:solidFill>
          <a:schemeClr val="tx1"/>
        </a:solidFill>
        <a:latin typeface="Times New Roman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2400" b="0" i="0" u="none" baseline="0">
        <a:solidFill>
          <a:schemeClr val="tx1"/>
        </a:solidFill>
        <a:latin typeface="Times New Roman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2400" b="0" i="0" u="none" baseline="0">
        <a:solidFill>
          <a:schemeClr val="tx1"/>
        </a:solidFill>
        <a:latin typeface="Times New Roman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2400" b="0" i="0" u="none" baseline="0">
        <a:solidFill>
          <a:schemeClr val="tx1"/>
        </a:solidFill>
        <a:latin typeface="Times New Roman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slide" Target="/ppt/slides/slide30.xml" Id="rId32" /><Relationship Type="http://schemas.openxmlformats.org/officeDocument/2006/relationships/slide" Target="/ppt/slides/slide31.xml" Id="rId33" /><Relationship Type="http://schemas.openxmlformats.org/officeDocument/2006/relationships/slide" Target="/ppt/slides/slide32.xml" Id="rId34" /><Relationship Type="http://schemas.openxmlformats.org/officeDocument/2006/relationships/slide" Target="/ppt/slides/slide33.xml" Id="rId35" /><Relationship Type="http://schemas.openxmlformats.org/officeDocument/2006/relationships/slide" Target="/ppt/slides/slide34.xml" Id="rId36" /><Relationship Type="http://schemas.openxmlformats.org/officeDocument/2006/relationships/slide" Target="/ppt/slides/slide35.xml" Id="rId37" /><Relationship Type="http://schemas.openxmlformats.org/officeDocument/2006/relationships/slide" Target="/ppt/slides/slide36.xml" Id="rId38" /><Relationship Type="http://schemas.openxmlformats.org/officeDocument/2006/relationships/tableStyles" Target="/ppt/tableStyles.xml" Id="rId3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/>
          <p:nvPr>
            <p:ph idx="0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lvl="0" indent="0">
              <a:buNone/>
              <a:defRPr sz="24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18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pPr lvl="0"/>
            <a:r>
              <a:rPr lang="zh-CN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sz="32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theme" Target="/ppt/slideMasters/theme/theme1.xml" Id="rId15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Rectangle 3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Times New Roman"/>
          <a:ea typeface="宋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  <a:ea typeface="宋体"/>
        </a:defRPr>
      </a:lvl9pPr>
    </p:titleStyle>
    <p:bodyStyle>
      <a:lvl1pPr marL="342900" lvl="0" indent="-342900" algn="l" defTabSz="91440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Times New Roman"/>
          <a:ea typeface="宋体"/>
        </a:defRPr>
      </a:lvl1pPr>
      <a:lvl2pPr marL="742950" lvl="1" indent="-285750" algn="l" defTabSz="91440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Times New Roman"/>
          <a:ea typeface="宋体"/>
        </a:defRPr>
      </a:lvl2pPr>
      <a:lvl3pPr marL="1143000" lvl="2" indent="-228600" algn="l" defTabSz="91440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Times New Roman"/>
          <a:ea typeface="宋体"/>
        </a:defRPr>
      </a:lvl3pPr>
      <a:lvl4pPr marL="1600200" lvl="3" indent="-228600" algn="l" defTabSz="91440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Times New Roman"/>
          <a:ea typeface="宋体"/>
        </a:defRPr>
      </a:lvl4pPr>
      <a:lvl5pPr marL="2057400" lvl="4" indent="-228600" algn="l" defTabSz="91440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Times New Roman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Relationship Type="http://schemas.openxmlformats.org/officeDocument/2006/relationships/image" Target="/ppt/media/image6.png" Id="rId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Relationship Type="http://schemas.openxmlformats.org/officeDocument/2006/relationships/image" Target="/ppt/media/image11.png" Id="rId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Relationship Type="http://schemas.openxmlformats.org/officeDocument/2006/relationships/image" Target="/ppt/media/image14.png" Id="rId3" /><Relationship Type="http://schemas.openxmlformats.org/officeDocument/2006/relationships/image" Target="/ppt/media/image15.png" Id="rId4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Relationship Type="http://schemas.openxmlformats.org/officeDocument/2006/relationships/image" Target="/ppt/media/image17.png" Id="rId3" /><Relationship Type="http://schemas.openxmlformats.org/officeDocument/2006/relationships/image" Target="/ppt/media/image18.png" Id="rId4" /><Relationship Type="http://schemas.openxmlformats.org/officeDocument/2006/relationships/image" Target="/ppt/media/image19.png" Id="rId5" /><Relationship Type="http://schemas.openxmlformats.org/officeDocument/2006/relationships/image" Target="/ppt/media/image20.png" Id="rId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1.png" Id="rId2" /><Relationship Type="http://schemas.openxmlformats.org/officeDocument/2006/relationships/image" Target="/ppt/media/image22.png" Id="rId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3.png" Id="rId2" /><Relationship Type="http://schemas.openxmlformats.org/officeDocument/2006/relationships/image" Target="/ppt/media/image24.png" Id="rId3" /><Relationship Type="http://schemas.openxmlformats.org/officeDocument/2006/relationships/image" Target="/ppt/media/image25.png" Id="rId4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6.png" Id="rId2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7.png" Id="rId2" /><Relationship Type="http://schemas.openxmlformats.org/officeDocument/2006/relationships/image" Target="/ppt/media/image28.png" Id="rId3" /><Relationship Type="http://schemas.openxmlformats.org/officeDocument/2006/relationships/image" Target="/ppt/media/image29.png" Id="rId4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0.png" Id="rId2" /><Relationship Type="http://schemas.openxmlformats.org/officeDocument/2006/relationships/image" Target="/ppt/media/image31.png" Id="rId3" /><Relationship Type="http://schemas.openxmlformats.org/officeDocument/2006/relationships/image" Target="/ppt/media/image32.png" Id="rId4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3.png" Id="rId2" /><Relationship Type="http://schemas.openxmlformats.org/officeDocument/2006/relationships/image" Target="/ppt/media/image34.png" Id="rId3" /><Relationship Type="http://schemas.openxmlformats.org/officeDocument/2006/relationships/image" Target="/ppt/media/image35.png" Id="rId4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6.png" Id="rId2" /><Relationship Type="http://schemas.openxmlformats.org/officeDocument/2006/relationships/image" Target="/ppt/media/image37.png" Id="rId3" /><Relationship Type="http://schemas.openxmlformats.org/officeDocument/2006/relationships/image" Target="/ppt/media/image38.png" Id="rId4" /><Relationship Type="http://schemas.openxmlformats.org/officeDocument/2006/relationships/image" Target="/ppt/media/image39.png" Id="rId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0.png" Id="rId2" /><Relationship Type="http://schemas.openxmlformats.org/officeDocument/2006/relationships/image" Target="/ppt/media/image41.png" Id="rId3" /><Relationship Type="http://schemas.openxmlformats.org/officeDocument/2006/relationships/image" Target="/ppt/media/image42.png" Id="rId4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3.png" Id="rId2" /><Relationship Type="http://schemas.openxmlformats.org/officeDocument/2006/relationships/image" Target="/ppt/media/image44.png" Id="rId3" /><Relationship Type="http://schemas.openxmlformats.org/officeDocument/2006/relationships/image" Target="/ppt/media/image45.png" Id="rId4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6.png" Id="rId2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7.png" Id="rId2" /><Relationship Type="http://schemas.openxmlformats.org/officeDocument/2006/relationships/image" Target="/ppt/media/image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5" name="Text Box 3"/>
          <p:cNvSpPr txBox="1"/>
          <p:nvPr/>
        </p:nvSpPr>
        <p:spPr>
          <a:xfrm>
            <a:off x="679171" y="1196975"/>
            <a:ext cx="6915709" cy="91531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>
            <a:pPr marL="0" lvl="0" indent="0" algn="ctr">
              <a:spcBef>
                <a:spcPct val="50000"/>
              </a:spcBef>
            </a:pPr>
            <a:r>
              <a:rPr lang="zh-CN" sz="5400">
                <a:solidFill>
                  <a:srgbClr val="FF0066"/>
                </a:solidFill>
                <a:latin typeface="黑体"/>
                <a:ea typeface="黑体"/>
              </a:rPr>
              <a:t> 《</a:t>
            </a:r>
            <a:r>
              <a:rPr lang="zh-CN" sz="5400">
                <a:solidFill>
                  <a:srgbClr val="FF0066"/>
                </a:solidFill>
                <a:latin typeface="隶书"/>
                <a:ea typeface="隶书"/>
              </a:rPr>
              <a:t>组合数学</a:t>
            </a:r>
            <a:r>
              <a:rPr lang="zh-CN" sz="5400">
                <a:solidFill>
                  <a:srgbClr val="FF0066"/>
                </a:solidFill>
                <a:latin typeface="黑体"/>
                <a:ea typeface="黑体"/>
              </a:rPr>
              <a:t>》 </a:t>
            </a:r>
            <a:endParaRPr lang="zh-CN" sz="5400">
              <a:solidFill>
                <a:srgbClr val="FF0066"/>
              </a:solidFill>
              <a:latin typeface="黑体"/>
              <a:ea typeface="黑体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896660" y="2708275"/>
            <a:ext cx="6912531" cy="82378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>
            <a:pPr marL="0" lvl="0" indent="0" algn="ctr"/>
            <a:r>
              <a:rPr lang="zh-CN" sz="4800" b="1">
                <a:latin typeface="华文行楷"/>
                <a:ea typeface="华文行楷"/>
              </a:rPr>
              <a:t> 总复习</a:t>
            </a:r>
            <a:endParaRPr lang="zh-CN" sz="4800" b="1">
              <a:latin typeface="华文行楷"/>
              <a:ea typeface="华文行楷"/>
            </a:endParaRPr>
          </a:p>
        </p:txBody>
      </p:sp>
      <p:pic>
        <p:nvPicPr>
          <p:cNvPr id="3077" name="图片 2"/>
          <p:cNvPicPr/>
          <p:nvPr/>
        </p:nvPicPr>
        <p:blipFill>
          <a:blip r:embed="rId2"/>
          <a:stretch/>
        </p:blipFill>
        <p:spPr>
          <a:xfrm>
            <a:off x="34925" y="44450"/>
            <a:ext cx="2333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3"/>
          <p:cNvPicPr/>
          <p:nvPr/>
        </p:nvPicPr>
        <p:blipFill>
          <a:blip r:embed="rId3"/>
          <a:stretch/>
        </p:blipFill>
        <p:spPr>
          <a:xfrm rot="0">
            <a:off x="-52552" y="3784381"/>
            <a:ext cx="91440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9" name="Text Box 5"/>
          <p:cNvSpPr txBox="1"/>
          <p:nvPr/>
        </p:nvSpPr>
        <p:spPr>
          <a:xfrm>
            <a:off x="904597" y="3624263"/>
            <a:ext cx="6912531" cy="82378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>
            <a:pPr marL="0" lvl="0" indent="0" algn="ctr"/>
            <a:r>
              <a:rPr lang="zh-CN" sz="4800" b="1">
                <a:latin typeface="华文行楷"/>
                <a:ea typeface="华文行楷"/>
              </a:rPr>
              <a:t> </a:t>
            </a:r>
            <a:r>
              <a:rPr lang="en-US" sz="4800" b="1">
                <a:latin typeface="华文行楷"/>
                <a:ea typeface="华文行楷"/>
              </a:rPr>
              <a:t>2020</a:t>
            </a:r>
            <a:r>
              <a:rPr lang="zh-CN" sz="4800" b="1">
                <a:latin typeface="华文行楷"/>
                <a:ea typeface="华文行楷"/>
              </a:rPr>
              <a:t>年</a:t>
            </a:r>
            <a:r>
              <a:rPr lang="en-US" sz="4800" b="1">
                <a:latin typeface="华文行楷"/>
                <a:ea typeface="华文行楷"/>
              </a:rPr>
              <a:t>6</a:t>
            </a:r>
            <a:r>
              <a:rPr lang="zh-CN" sz="4800" b="1">
                <a:latin typeface="华文行楷"/>
                <a:ea typeface="华文行楷"/>
              </a:rPr>
              <a:t>月</a:t>
            </a:r>
            <a:endParaRPr lang="zh-CN" sz="4800" b="1">
              <a:latin typeface="华文行楷"/>
              <a:ea typeface="华文行楷"/>
            </a:endParaRPr>
          </a:p>
        </p:txBody>
      </p:sp>
      <p:sp>
        <p:nvSpPr>
          <p:cNvPr id="3080" name=""/>
          <p:cNvSpPr txBox="1"/>
          <p:nvPr/>
        </p:nvSpPr>
        <p:spPr>
          <a:xfrm>
            <a:off x="10181897" y="2114386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2291" name="图片 4"/>
          <p:cNvPicPr/>
          <p:nvPr/>
        </p:nvPicPr>
        <p:blipFill>
          <a:blip r:embed="rId2"/>
          <a:stretch/>
        </p:blipFill>
        <p:spPr>
          <a:xfrm>
            <a:off x="109538" y="1844675"/>
            <a:ext cx="8924925" cy="4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2" name="矩形 5"/>
          <p:cNvSpPr/>
          <p:nvPr/>
        </p:nvSpPr>
        <p:spPr>
          <a:xfrm>
            <a:off x="754063" y="549275"/>
            <a:ext cx="83947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lang="zh-CN" sz="2400"/>
              <a:t> </a:t>
            </a:r>
            <a:r>
              <a:rPr lang="en-US" sz="2400"/>
              <a:t>n</a:t>
            </a:r>
            <a:r>
              <a:rPr lang="zh-CN" sz="2400"/>
              <a:t>个球放到</a:t>
            </a:r>
            <a:r>
              <a:rPr lang="en-US" sz="2400"/>
              <a:t>m</a:t>
            </a:r>
            <a:r>
              <a:rPr lang="zh-CN" sz="2400"/>
              <a:t>个盒子里</a:t>
            </a:r>
            <a:r>
              <a:rPr lang="en-US" sz="2400"/>
              <a:t>,</a:t>
            </a:r>
            <a:r>
              <a:rPr lang="zh-CN" sz="2400"/>
              <a:t>依球和盒子是否有区别</a:t>
            </a:r>
            <a:r>
              <a:rPr lang="en-US" sz="2400"/>
              <a:t>,</a:t>
            </a:r>
            <a:r>
              <a:rPr lang="zh-CN" sz="2400"/>
              <a:t>是否</a:t>
            </a:r>
            <a:endParaRPr lang="zh-CN" sz="2400"/>
          </a:p>
          <a:p>
            <a:pPr marL="0" lvl="0" indent="0">
              <a:spcBef>
                <a:spcPct val="0"/>
              </a:spcBef>
              <a:buNone/>
            </a:pPr>
            <a:r>
              <a:rPr lang="zh-CN" sz="2400"/>
              <a:t>允许空盒则共有 </a:t>
            </a:r>
            <a:r>
              <a:rPr lang="en-US" sz="2400"/>
              <a:t>8</a:t>
            </a:r>
            <a:r>
              <a:rPr lang="zh-CN" sz="2400"/>
              <a:t>种状态</a:t>
            </a:r>
            <a:r>
              <a:rPr lang="en-US" sz="2400"/>
              <a:t>.</a:t>
            </a:r>
            <a:r>
              <a:rPr lang="zh-CN" sz="2400"/>
              <a:t>其方案计数如下表所示</a:t>
            </a:r>
            <a:r>
              <a:rPr lang="en-US" sz="2400"/>
              <a:t>: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3315" name="图片 1"/>
          <p:cNvPicPr/>
          <p:nvPr/>
        </p:nvPicPr>
        <p:blipFill>
          <a:blip r:embed="rId2"/>
          <a:stretch/>
        </p:blipFill>
        <p:spPr>
          <a:xfrm>
            <a:off x="250825" y="836613"/>
            <a:ext cx="83915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图片 2"/>
          <p:cNvPicPr/>
          <p:nvPr/>
        </p:nvPicPr>
        <p:blipFill>
          <a:blip r:embed="rId3"/>
          <a:stretch/>
        </p:blipFill>
        <p:spPr>
          <a:xfrm>
            <a:off x="261938" y="1844675"/>
            <a:ext cx="86201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图片 3"/>
          <p:cNvPicPr/>
          <p:nvPr/>
        </p:nvPicPr>
        <p:blipFill>
          <a:blip r:embed="rId4"/>
          <a:stretch/>
        </p:blipFill>
        <p:spPr>
          <a:xfrm>
            <a:off x="144463" y="3573463"/>
            <a:ext cx="8999537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2.</a:t>
            </a:r>
            <a:r>
              <a:t>组合恒等式</a:t>
            </a:r>
          </a:p>
        </p:txBody>
      </p:sp>
      <p:sp>
        <p:nvSpPr>
          <p:cNvPr id="14339" name="内容占位符 2"/>
          <p:cNvSpPr/>
          <p:nvPr>
            <p:ph idx="1"/>
          </p:nvPr>
        </p:nvSpPr>
        <p:spPr>
          <a:xfrm>
            <a:off x="685800" y="1947863"/>
            <a:ext cx="7772400" cy="4114800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/>
              <a:t>组合意义元素分析法</a:t>
            </a:r>
            <a:endParaRPr lang="en-US"/>
          </a:p>
          <a:p>
            <a:pPr marL="0" lvl="0" indent="0">
              <a:buNone/>
            </a:pPr>
            <a:r>
              <a:rPr lang="en-US"/>
              <a:t>    </a:t>
            </a:r>
            <a:r>
              <a:rPr lang="zh-CN"/>
              <a:t>针对某些元将所有情况分类</a:t>
            </a:r>
            <a:endParaRPr lang="en-US"/>
          </a:p>
          <a:p>
            <a:pPr marL="342900" lvl="0" indent="-342900"/>
            <a:r>
              <a:rPr lang="zh-CN"/>
              <a:t>代数证明法</a:t>
            </a:r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r>
              <a:rPr lang="zh-CN"/>
              <a:t>组合数定义</a:t>
            </a:r>
            <a:endParaRPr lang="en-US"/>
          </a:p>
          <a:p>
            <a:pPr marL="342900" lvl="0" indent="-342900"/>
            <a:endParaRPr lang="zh-CN"/>
          </a:p>
        </p:txBody>
      </p:sp>
      <p:pic>
        <p:nvPicPr>
          <p:cNvPr id="14341" name="Object 20"/>
          <p:cNvPicPr/>
          <p:nvPr/>
        </p:nvPicPr>
        <p:blipFill>
          <a:blip r:embed="rId2"/>
          <a:stretch/>
        </p:blipFill>
        <p:spPr>
          <a:xfrm>
            <a:off x="685800" y="4005263"/>
            <a:ext cx="7772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Object 20"/>
          <p:cNvPicPr/>
          <p:nvPr/>
        </p:nvPicPr>
        <p:blipFill>
          <a:blip r:embed="rId3"/>
          <a:stretch/>
        </p:blipFill>
        <p:spPr>
          <a:xfrm>
            <a:off x="685800" y="4805363"/>
            <a:ext cx="421163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5363" name="图片 2"/>
          <p:cNvPicPr/>
          <p:nvPr/>
        </p:nvPicPr>
        <p:blipFill>
          <a:blip r:embed="rId2"/>
          <a:stretch/>
        </p:blipFill>
        <p:spPr>
          <a:xfrm>
            <a:off x="755650" y="476250"/>
            <a:ext cx="6808788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图片 3"/>
          <p:cNvPicPr/>
          <p:nvPr/>
        </p:nvPicPr>
        <p:blipFill>
          <a:blip r:embed="rId3"/>
          <a:stretch/>
        </p:blipFill>
        <p:spPr>
          <a:xfrm>
            <a:off x="744538" y="2581275"/>
            <a:ext cx="7018337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图片 4"/>
          <p:cNvPicPr/>
          <p:nvPr/>
        </p:nvPicPr>
        <p:blipFill>
          <a:blip r:embed="rId4"/>
          <a:stretch/>
        </p:blipFill>
        <p:spPr>
          <a:xfrm>
            <a:off x="611188" y="4405313"/>
            <a:ext cx="63817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3.</a:t>
            </a:r>
            <a:r>
              <a:t>一一对应</a:t>
            </a:r>
          </a:p>
        </p:txBody>
      </p:sp>
      <p:sp>
        <p:nvSpPr>
          <p:cNvPr id="16387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en-US"/>
              <a:t>Cayley</a:t>
            </a:r>
            <a:r>
              <a:rPr lang="zh-CN"/>
              <a:t>定理</a:t>
            </a:r>
            <a:endParaRPr lang="en-US"/>
          </a:p>
          <a:p>
            <a:pPr marL="342900" lvl="0" indent="-342900"/>
            <a:endParaRPr lang="en-US"/>
          </a:p>
          <a:p>
            <a:pPr marL="0" lvl="0" indent="0">
              <a:buNone/>
            </a:pPr>
            <a:endParaRPr lang="en-US"/>
          </a:p>
          <a:p>
            <a:pPr marL="342900" lvl="0" indent="-342900"/>
            <a:r>
              <a:rPr lang="zh-CN"/>
              <a:t>棋路法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）组合数等价意义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）两种路径</a:t>
            </a:r>
            <a:r>
              <a:rPr lang="en-US"/>
              <a:t>---</a:t>
            </a:r>
            <a:r>
              <a:rPr lang="zh-CN"/>
              <a:t>经过中间点的要求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7411" name="图片 1"/>
          <p:cNvPicPr/>
          <p:nvPr/>
        </p:nvPicPr>
        <p:blipFill>
          <a:blip r:embed="rId2"/>
          <a:stretch/>
        </p:blipFill>
        <p:spPr>
          <a:xfrm>
            <a:off x="357188" y="765175"/>
            <a:ext cx="84296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4.</a:t>
            </a:r>
            <a:r>
              <a:t>母函数</a:t>
            </a:r>
          </a:p>
        </p:txBody>
      </p:sp>
      <p:sp>
        <p:nvSpPr>
          <p:cNvPr id="18435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一般母函数</a:t>
            </a:r>
          </a:p>
          <a:p>
            <a:pPr lvl="0"/>
            <a:r>
              <a:t>指数型母函数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9459" name="图片 1"/>
          <p:cNvPicPr/>
          <p:nvPr/>
        </p:nvPicPr>
        <p:blipFill>
          <a:blip r:embed="rId2"/>
          <a:stretch/>
        </p:blipFill>
        <p:spPr>
          <a:xfrm>
            <a:off x="176213" y="549275"/>
            <a:ext cx="87915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图片 2"/>
          <p:cNvPicPr/>
          <p:nvPr/>
        </p:nvPicPr>
        <p:blipFill>
          <a:blip r:embed="rId3"/>
          <a:stretch/>
        </p:blipFill>
        <p:spPr>
          <a:xfrm>
            <a:off x="209550" y="2133600"/>
            <a:ext cx="8389938" cy="65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图片 3"/>
          <p:cNvPicPr/>
          <p:nvPr/>
        </p:nvPicPr>
        <p:blipFill>
          <a:blip r:embed="rId4"/>
          <a:stretch/>
        </p:blipFill>
        <p:spPr>
          <a:xfrm>
            <a:off x="279400" y="3382963"/>
            <a:ext cx="82105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5.</a:t>
            </a:r>
            <a:r>
              <a:t>线性常系数递推关系</a:t>
            </a:r>
          </a:p>
        </p:txBody>
      </p:sp>
      <p:sp>
        <p:nvSpPr>
          <p:cNvPr id="20483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齐次</a:t>
            </a:r>
          </a:p>
          <a:p>
            <a:pPr lvl="0"/>
            <a:r>
              <a:t>（</a:t>
            </a:r>
            <a:r>
              <a:t>1</a:t>
            </a:r>
            <a:r>
              <a:t>）无重根</a:t>
            </a:r>
          </a:p>
          <a:p>
            <a:pPr lvl="0"/>
            <a:r>
              <a:t>（</a:t>
            </a:r>
            <a:r>
              <a:t>2</a:t>
            </a:r>
            <a:r>
              <a:t>）有重根</a:t>
            </a:r>
          </a:p>
          <a:p>
            <a:pPr lvl="0"/>
            <a:r>
              <a:t>（</a:t>
            </a:r>
            <a:r>
              <a:t>3</a:t>
            </a:r>
            <a:r>
              <a:t>）有复根</a:t>
            </a:r>
          </a:p>
          <a:p>
            <a:pPr lvl="0"/>
            <a:r>
              <a:t>非齐次</a:t>
            </a:r>
          </a:p>
          <a:p>
            <a:pPr lvl="0"/>
            <a:r>
              <a:t>（</a:t>
            </a:r>
            <a:r>
              <a:t>1</a:t>
            </a:r>
            <a:r>
              <a:t>）特解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21507" name="图片 1"/>
          <p:cNvPicPr/>
          <p:nvPr/>
        </p:nvPicPr>
        <p:blipFill>
          <a:blip r:embed="rId2"/>
          <a:stretch/>
        </p:blipFill>
        <p:spPr>
          <a:xfrm>
            <a:off x="252413" y="3054350"/>
            <a:ext cx="86391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图片 2"/>
          <p:cNvPicPr/>
          <p:nvPr/>
        </p:nvPicPr>
        <p:blipFill>
          <a:blip r:embed="rId3"/>
          <a:stretch/>
        </p:blipFill>
        <p:spPr>
          <a:xfrm>
            <a:off x="395288" y="1638300"/>
            <a:ext cx="5608637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图片 4"/>
          <p:cNvPicPr/>
          <p:nvPr/>
        </p:nvPicPr>
        <p:blipFill>
          <a:blip r:embed="rId4"/>
          <a:stretch/>
        </p:blipFill>
        <p:spPr>
          <a:xfrm>
            <a:off x="395288" y="268288"/>
            <a:ext cx="53244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图片 6"/>
          <p:cNvPicPr/>
          <p:nvPr/>
        </p:nvPicPr>
        <p:blipFill>
          <a:blip r:embed="rId5"/>
          <a:stretch/>
        </p:blipFill>
        <p:spPr>
          <a:xfrm>
            <a:off x="611188" y="3703638"/>
            <a:ext cx="7235825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图片 1"/>
          <p:cNvPicPr/>
          <p:nvPr/>
        </p:nvPicPr>
        <p:blipFill>
          <a:blip r:embed="rId6"/>
          <a:stretch/>
        </p:blipFill>
        <p:spPr>
          <a:xfrm>
            <a:off x="539750" y="5634038"/>
            <a:ext cx="8247063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9" name="Rectangle 2"/>
          <p:cNvSpPr/>
          <p:nvPr>
            <p:ph type="title"/>
          </p:nvPr>
        </p:nvSpPr>
        <p:spPr>
          <a:xfrm>
            <a:off x="539750" y="1557338"/>
            <a:ext cx="7772400" cy="3384550"/>
          </a:xfrm>
        </p:spPr>
        <p:txBody>
          <a:bodyPr vert="horz" wrap="square" lIns="91440" tIns="45720" rIns="91440" bIns="45720" numCol="1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marL="0" lvl="0" indent="0"/>
            <a:r>
              <a:rPr lang="zh-CN" b="1"/>
              <a:t>第一部分</a:t>
            </a:r>
            <a:br>
              <a:rPr lang="zh-CN" b="1"/>
            </a:br>
            <a:br>
              <a:rPr lang="zh-CN" b="1"/>
            </a:br>
            <a:r>
              <a:rPr lang="zh-CN" b="1"/>
              <a:t> </a:t>
            </a:r>
            <a:r>
              <a:rPr lang="zh-CN" b="1">
                <a:solidFill>
                  <a:srgbClr val="FF0000"/>
                </a:solidFill>
              </a:rPr>
              <a:t>《组合数学》</a:t>
            </a:r>
            <a:r>
              <a:rPr lang="zh-CN" b="1">
                <a:solidFill>
                  <a:srgbClr val="FF0000"/>
                </a:solidFill>
              </a:rPr>
              <a:t>课程内容</a:t>
            </a:r>
            <a:br>
              <a:rPr lang="zh-CN" b="1"/>
            </a:br>
            <a:endParaRPr lang="zh-CN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6.</a:t>
            </a:r>
            <a:r>
              <a:t>多项式系数</a:t>
            </a:r>
          </a:p>
        </p:txBody>
      </p:sp>
      <p:sp>
        <p:nvSpPr>
          <p:cNvPr id="22532" name="矩形 6"/>
          <p:cNvSpPr/>
          <p:nvPr/>
        </p:nvSpPr>
        <p:spPr>
          <a:xfrm>
            <a:off x="1331640" y="3933056"/>
            <a:ext cx="3393045" cy="709233"/>
          </a:xfrm>
          <a:prstGeom prst="rect">
            <a:avLst/>
          </a:prstGeom>
          <a:blipFill>
            <a:blip r:embed="rId2"/>
            <a:stretch>
              <a:fillRect b="-855"/>
            </a:stretch>
          </a:blip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400" b="0" i="0" u="none" strike="noStrike" kern="1200" spc="0" baseline="0">
                <a:latin typeface="Times New Roman"/>
                <a:ea typeface="宋体"/>
              </a:rPr>
              <a:t> </a:t>
            </a:r>
          </a:p>
        </p:txBody>
      </p:sp>
      <p:sp>
        <p:nvSpPr>
          <p:cNvPr id="22533" name="Object 14"/>
          <p:cNvSpPr txBox="1"/>
          <p:nvPr/>
        </p:nvSpPr>
        <p:spPr>
          <a:xfrm>
            <a:off x="576263" y="1904181"/>
            <a:ext cx="7881937" cy="1020763"/>
          </a:xfrm>
          <a:prstGeom prst="rect">
            <a:avLst/>
          </a:prstGeom>
          <a:blipFill>
            <a:blip r:embed="rId3"/>
            <a:stretch/>
          </a:blipFill>
          <a:ln>
            <a:noFill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400" b="0" i="0" u="none" strike="noStrike" kern="1200" spc="0" baseline="0">
                <a:latin typeface="Times New Roman"/>
                <a:ea typeface="宋体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23555" name="图片 4"/>
          <p:cNvPicPr/>
          <p:nvPr/>
        </p:nvPicPr>
        <p:blipFill>
          <a:blip r:embed="rId2"/>
          <a:stretch/>
        </p:blipFill>
        <p:spPr>
          <a:xfrm>
            <a:off x="250825" y="836613"/>
            <a:ext cx="83058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图片 5"/>
          <p:cNvPicPr/>
          <p:nvPr/>
        </p:nvPicPr>
        <p:blipFill>
          <a:blip r:embed="rId3"/>
          <a:stretch/>
        </p:blipFill>
        <p:spPr>
          <a:xfrm>
            <a:off x="395288" y="1700213"/>
            <a:ext cx="49911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图片 6"/>
          <p:cNvPicPr/>
          <p:nvPr/>
        </p:nvPicPr>
        <p:blipFill>
          <a:blip r:embed="rId4"/>
          <a:stretch/>
        </p:blipFill>
        <p:spPr>
          <a:xfrm>
            <a:off x="374650" y="2647950"/>
            <a:ext cx="6096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en-US"/>
              <a:t>7.</a:t>
            </a:r>
            <a:r>
              <a:rPr lang="zh-CN"/>
              <a:t>几</a:t>
            </a:r>
            <a:r>
              <a:rPr lang="zh-CN"/>
              <a:t>个常见递推关系</a:t>
            </a:r>
            <a:endParaRPr lang="zh-CN"/>
          </a:p>
        </p:txBody>
      </p:sp>
      <p:sp>
        <p:nvSpPr>
          <p:cNvPr id="24579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rPr lang="zh-CN"/>
              <a:t>斐波那契</a:t>
            </a:r>
            <a:r>
              <a:rPr lang="en-US"/>
              <a:t>Fibonacci</a:t>
            </a:r>
            <a:r>
              <a:rPr lang="zh-CN"/>
              <a:t>数列</a:t>
            </a:r>
            <a:endParaRPr lang="en-US"/>
          </a:p>
          <a:p>
            <a:pPr lvl="0"/>
            <a:endParaRPr lang="en-US"/>
          </a:p>
          <a:p>
            <a:pPr lvl="0"/>
            <a:r>
              <a:rPr lang="zh-CN"/>
              <a:t>第一、二类</a:t>
            </a:r>
            <a:r>
              <a:rPr lang="en-US"/>
              <a:t>Stirling</a:t>
            </a:r>
            <a:r>
              <a:rPr lang="zh-CN"/>
              <a:t>数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Catalan</a:t>
            </a:r>
            <a:r>
              <a:rPr lang="zh-CN"/>
              <a:t>数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25603" name="图片 1"/>
          <p:cNvPicPr/>
          <p:nvPr/>
        </p:nvPicPr>
        <p:blipFill>
          <a:blip r:embed="rId2"/>
          <a:stretch/>
        </p:blipFill>
        <p:spPr>
          <a:xfrm>
            <a:off x="395288" y="549275"/>
            <a:ext cx="8570912" cy="227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8.</a:t>
            </a:r>
            <a:r>
              <a:t>容斥原理</a:t>
            </a:r>
          </a:p>
        </p:txBody>
      </p:sp>
      <p:sp>
        <p:nvSpPr>
          <p:cNvPr id="26627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/>
              <a:t>容斥原理</a:t>
            </a:r>
            <a:endParaRPr lang="en-US"/>
          </a:p>
          <a:p>
            <a:pPr marL="342900" lvl="0" indent="-342900"/>
            <a:r>
              <a:rPr lang="zh-CN"/>
              <a:t>广义容斥原理</a:t>
            </a:r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r>
              <a:rPr lang="zh-CN"/>
              <a:t>两个常见应用：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）满足线性方程的非负整数解的数目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）第二类</a:t>
            </a:r>
            <a:r>
              <a:rPr lang="en-US"/>
              <a:t>Stirling</a:t>
            </a:r>
            <a:r>
              <a:rPr lang="zh-CN"/>
              <a:t>数求解</a:t>
            </a:r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27651" name="图片 1"/>
          <p:cNvPicPr/>
          <p:nvPr/>
        </p:nvPicPr>
        <p:blipFill>
          <a:blip r:embed="rId2"/>
          <a:stretch/>
        </p:blipFill>
        <p:spPr>
          <a:xfrm>
            <a:off x="323850" y="333375"/>
            <a:ext cx="8496300" cy="116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图片 2"/>
          <p:cNvPicPr/>
          <p:nvPr/>
        </p:nvPicPr>
        <p:blipFill>
          <a:blip r:embed="rId3"/>
          <a:stretch/>
        </p:blipFill>
        <p:spPr>
          <a:xfrm>
            <a:off x="468313" y="1916113"/>
            <a:ext cx="782796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图片 4"/>
          <p:cNvPicPr/>
          <p:nvPr/>
        </p:nvPicPr>
        <p:blipFill>
          <a:blip r:embed="rId4"/>
          <a:stretch/>
        </p:blipFill>
        <p:spPr>
          <a:xfrm>
            <a:off x="539750" y="3141663"/>
            <a:ext cx="7370763" cy="79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9.</a:t>
            </a:r>
            <a:r>
              <a:t>棋盘多项式</a:t>
            </a:r>
          </a:p>
        </p:txBody>
      </p:sp>
      <p:sp>
        <p:nvSpPr>
          <p:cNvPr id="28675" name="内容占位符 2"/>
          <p:cNvSpPr/>
          <p:nvPr>
            <p:ph idx="1"/>
          </p:nvPr>
        </p:nvSpPr>
        <p:spPr>
          <a:xfrm>
            <a:off x="685800" y="1725613"/>
            <a:ext cx="7772400" cy="4583112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571500" lvl="0" indent="-571500" algn="just">
              <a:buFont typeface="Wingdings" charset="2"/>
              <a:buChar char="§"/>
            </a:pPr>
            <a:r>
              <a:rPr lang="zh-CN"/>
              <a:t>定理</a:t>
            </a:r>
            <a:r>
              <a:rPr lang="en-US"/>
              <a:t>3.3 </a:t>
            </a:r>
            <a:r>
              <a:rPr lang="zh-CN"/>
              <a:t>有禁区的排列数为</a:t>
            </a:r>
            <a:endParaRPr lang="zh-CN"/>
          </a:p>
          <a:p>
            <a:pPr marL="571500" lvl="0" indent="-571500" algn="just">
              <a:buFont typeface="Wingdings" charset="2"/>
              <a:buChar char="§"/>
            </a:pPr>
            <a:endParaRPr lang="zh-CN"/>
          </a:p>
          <a:p>
            <a:pPr marL="571500" lvl="0" indent="-571500" algn="just">
              <a:buFont typeface="Wingdings" charset="2"/>
              <a:buNone/>
            </a:pPr>
            <a:r>
              <a:rPr lang="zh-CN" sz="1800"/>
              <a:t>     </a:t>
            </a:r>
            <a:endParaRPr lang="zh-CN" sz="1800"/>
          </a:p>
          <a:p>
            <a:pPr marL="571500" lvl="0" indent="-571500" algn="just">
              <a:buFont typeface="Wingdings" charset="2"/>
              <a:buNone/>
            </a:pPr>
            <a:r>
              <a:rPr lang="zh-CN"/>
              <a:t>     其中    是有   个棋子布置到禁区部分的方案数。</a:t>
            </a:r>
            <a:endParaRPr lang="en-US"/>
          </a:p>
          <a:p>
            <a:pPr marL="571500" lvl="0" indent="-571500" algn="just">
              <a:buFont typeface="Wingdings" charset="2"/>
              <a:buNone/>
            </a:pPr>
            <a:r>
              <a:rPr lang="zh-CN"/>
              <a:t>应用：</a:t>
            </a:r>
            <a:endParaRPr lang="en-US"/>
          </a:p>
          <a:p>
            <a:pPr marL="571500" lvl="0" indent="-571500" algn="just">
              <a:buFont typeface="Wingdings" charset="2"/>
              <a:buNone/>
            </a:pPr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）写出棋盘多项式</a:t>
            </a:r>
            <a:endParaRPr lang="en-US"/>
          </a:p>
          <a:p>
            <a:pPr marL="571500" lvl="0" indent="-571500" algn="just">
              <a:buFont typeface="Wingdings" charset="2"/>
              <a:buNone/>
            </a:pPr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）依据定理求解方案数</a:t>
            </a:r>
            <a:endParaRPr lang="zh-CN"/>
          </a:p>
          <a:p>
            <a:pPr marL="342900" lvl="0" indent="-342900"/>
            <a:endParaRPr lang="zh-CN"/>
          </a:p>
        </p:txBody>
      </p:sp>
      <p:pic>
        <p:nvPicPr>
          <p:cNvPr id="28677" name="Object 14"/>
          <p:cNvPicPr/>
          <p:nvPr/>
        </p:nvPicPr>
        <p:blipFill>
          <a:blip r:embed="rId2"/>
          <a:stretch/>
        </p:blipFill>
        <p:spPr>
          <a:xfrm>
            <a:off x="1476375" y="2470150"/>
            <a:ext cx="55435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Object 18"/>
          <p:cNvPicPr/>
          <p:nvPr/>
        </p:nvPicPr>
        <p:blipFill>
          <a:blip r:embed="rId3"/>
          <a:stretch/>
        </p:blipFill>
        <p:spPr>
          <a:xfrm>
            <a:off x="2124075" y="3201988"/>
            <a:ext cx="311150" cy="5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Object 20"/>
          <p:cNvPicPr/>
          <p:nvPr/>
        </p:nvPicPr>
        <p:blipFill>
          <a:blip r:embed="rId4"/>
          <a:stretch/>
        </p:blipFill>
        <p:spPr>
          <a:xfrm>
            <a:off x="3563938" y="3287713"/>
            <a:ext cx="244475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29699" name="图片 1"/>
          <p:cNvPicPr/>
          <p:nvPr/>
        </p:nvPicPr>
        <p:blipFill>
          <a:blip r:embed="rId2"/>
          <a:stretch/>
        </p:blipFill>
        <p:spPr>
          <a:xfrm>
            <a:off x="509588" y="620713"/>
            <a:ext cx="81248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图片 2"/>
          <p:cNvPicPr/>
          <p:nvPr/>
        </p:nvPicPr>
        <p:blipFill>
          <a:blip r:embed="rId3"/>
          <a:stretch/>
        </p:blipFill>
        <p:spPr>
          <a:xfrm>
            <a:off x="684213" y="1916113"/>
            <a:ext cx="565626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图片 3"/>
          <p:cNvPicPr/>
          <p:nvPr/>
        </p:nvPicPr>
        <p:blipFill>
          <a:blip r:embed="rId4"/>
          <a:stretch/>
        </p:blipFill>
        <p:spPr>
          <a:xfrm>
            <a:off x="660400" y="2636838"/>
            <a:ext cx="5703888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10.</a:t>
            </a:r>
            <a:r>
              <a:t>鸽巢原理</a:t>
            </a:r>
          </a:p>
        </p:txBody>
      </p:sp>
      <p:sp>
        <p:nvSpPr>
          <p:cNvPr id="30723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/>
              <a:t>鸽巢原理</a:t>
            </a:r>
            <a:endParaRPr lang="en-US"/>
          </a:p>
          <a:p>
            <a:pPr marL="342900" lvl="0" indent="-342900"/>
            <a:r>
              <a:rPr lang="zh-CN"/>
              <a:t>鸽巢原理推广形式</a:t>
            </a:r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r>
              <a:rPr lang="zh-CN"/>
              <a:t>应用：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）平均数思想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）基本题型</a:t>
            </a:r>
            <a:endParaRPr 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31747" name="图片 1"/>
          <p:cNvPicPr/>
          <p:nvPr/>
        </p:nvPicPr>
        <p:blipFill>
          <a:blip r:embed="rId2"/>
          <a:stretch/>
        </p:blipFill>
        <p:spPr>
          <a:xfrm>
            <a:off x="250825" y="476250"/>
            <a:ext cx="83439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图片 2"/>
          <p:cNvPicPr/>
          <p:nvPr/>
        </p:nvPicPr>
        <p:blipFill>
          <a:blip r:embed="rId3"/>
          <a:stretch/>
        </p:blipFill>
        <p:spPr>
          <a:xfrm>
            <a:off x="257175" y="1844675"/>
            <a:ext cx="8401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图片 3"/>
          <p:cNvPicPr/>
          <p:nvPr/>
        </p:nvPicPr>
        <p:blipFill>
          <a:blip r:embed="rId4"/>
          <a:stretch/>
        </p:blipFill>
        <p:spPr>
          <a:xfrm>
            <a:off x="250825" y="2874963"/>
            <a:ext cx="86106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图片 4"/>
          <p:cNvPicPr/>
          <p:nvPr/>
        </p:nvPicPr>
        <p:blipFill>
          <a:blip r:embed="rId5"/>
          <a:stretch/>
        </p:blipFill>
        <p:spPr>
          <a:xfrm>
            <a:off x="131763" y="4868863"/>
            <a:ext cx="8751887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3" name="Rectangle 2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5124" name="Rectangle 3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5125" name="Rectangle 4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5126" name="Rectangle 5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5127" name="Rectangle 6"/>
          <p:cNvSpPr/>
          <p:nvPr/>
        </p:nvSpPr>
        <p:spPr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5128" name="Rectangle 7"/>
          <p:cNvSpPr/>
          <p:nvPr/>
        </p:nvSpPr>
        <p:spPr>
          <a:xfrm>
            <a:off x="395288" y="333375"/>
            <a:ext cx="8496300" cy="6197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1.</a:t>
            </a:r>
            <a:r>
              <a:rPr lang="zh-CN" sz="3600" b="1"/>
              <a:t> 两个基本计数原理: 会正确使用加法原理和乘法原理. </a:t>
            </a:r>
            <a:endParaRPr lang="zh-CN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2.</a:t>
            </a:r>
            <a:r>
              <a:rPr lang="zh-CN" sz="3600" b="1"/>
              <a:t> 排列与组合类型的问题: </a:t>
            </a:r>
            <a:endParaRPr lang="en-US" sz="3600" b="1"/>
          </a:p>
          <a:p>
            <a:pPr marL="609600" lvl="0" indent="-609600">
              <a:buNone/>
            </a:pPr>
            <a:r>
              <a:rPr lang="en-US" sz="3600" b="1"/>
              <a:t>    </a:t>
            </a:r>
            <a:r>
              <a:rPr lang="zh-CN" sz="3600" b="1"/>
              <a:t>普通排列组合、</a:t>
            </a:r>
            <a:endParaRPr lang="en-US" sz="3600" b="1"/>
          </a:p>
          <a:p>
            <a:pPr marL="609600" lvl="0" indent="-609600">
              <a:buNone/>
            </a:pPr>
            <a:r>
              <a:rPr lang="en-US" sz="3600" b="1"/>
              <a:t>    </a:t>
            </a:r>
            <a:r>
              <a:rPr lang="zh-CN" sz="3600" b="1"/>
              <a:t>允许重复的排列组合、</a:t>
            </a:r>
            <a:endParaRPr lang="en-US" sz="3600" b="1"/>
          </a:p>
          <a:p>
            <a:pPr marL="609600" lvl="0" indent="-609600">
              <a:buNone/>
            </a:pPr>
            <a:r>
              <a:rPr lang="en-US" sz="3600" b="1"/>
              <a:t>    </a:t>
            </a:r>
            <a:r>
              <a:rPr lang="zh-CN" sz="3600" b="1"/>
              <a:t>圆排列、有限制的排列等, </a:t>
            </a:r>
            <a:endParaRPr lang="en-US" sz="3600" b="1"/>
          </a:p>
          <a:p>
            <a:pPr marL="609600" lvl="0" indent="-609600">
              <a:buNone/>
            </a:pPr>
            <a:r>
              <a:rPr lang="en-US" sz="3600" b="1"/>
              <a:t>     </a:t>
            </a:r>
            <a:r>
              <a:rPr lang="zh-CN" sz="3600" b="1"/>
              <a:t>这些问题可能用到不同地方的知识. 因此希望把全书关于排列组合的有关问题集中总结一下, 掌握不同问题的不同求解方法.</a:t>
            </a:r>
            <a:endParaRPr lang="zh-CN" sz="3600" b="1"/>
          </a:p>
        </p:txBody>
      </p:sp>
      <p:sp>
        <p:nvSpPr>
          <p:cNvPr id="5129" name="Rectangle 8"/>
          <p:cNvSpPr/>
          <p:nvPr/>
        </p:nvSpPr>
        <p:spPr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2770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11.Ramsey</a:t>
            </a:r>
            <a:r>
              <a:t>数</a:t>
            </a:r>
          </a:p>
        </p:txBody>
      </p:sp>
      <p:sp>
        <p:nvSpPr>
          <p:cNvPr id="32771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en-US"/>
              <a:t>Ramsey</a:t>
            </a:r>
            <a:r>
              <a:rPr lang="zh-CN"/>
              <a:t>问题</a:t>
            </a:r>
            <a:endParaRPr lang="en-US"/>
          </a:p>
          <a:p>
            <a:pPr marL="0" lvl="0" indent="0">
              <a:buNone/>
            </a:pPr>
            <a:r>
              <a:rPr lang="en-US"/>
              <a:t>   </a:t>
            </a:r>
            <a:endParaRPr lang="en-US"/>
          </a:p>
          <a:p>
            <a:pPr marL="342900" lvl="0" indent="-342900"/>
            <a:r>
              <a:rPr lang="en-US"/>
              <a:t>Ramsey</a:t>
            </a:r>
            <a:r>
              <a:rPr lang="zh-CN"/>
              <a:t>数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33795" name="图片 1"/>
          <p:cNvPicPr/>
          <p:nvPr/>
        </p:nvPicPr>
        <p:blipFill>
          <a:blip r:embed="rId2"/>
          <a:stretch/>
        </p:blipFill>
        <p:spPr>
          <a:xfrm>
            <a:off x="773113" y="692150"/>
            <a:ext cx="26289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图片 2"/>
          <p:cNvPicPr/>
          <p:nvPr/>
        </p:nvPicPr>
        <p:blipFill>
          <a:blip r:embed="rId3"/>
          <a:stretch/>
        </p:blipFill>
        <p:spPr>
          <a:xfrm>
            <a:off x="900113" y="3200400"/>
            <a:ext cx="18764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图片 3"/>
          <p:cNvPicPr/>
          <p:nvPr/>
        </p:nvPicPr>
        <p:blipFill>
          <a:blip r:embed="rId4"/>
          <a:stretch/>
        </p:blipFill>
        <p:spPr>
          <a:xfrm>
            <a:off x="900113" y="1844675"/>
            <a:ext cx="6480175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4818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12.Polya</a:t>
            </a:r>
            <a:r>
              <a:t>定理</a:t>
            </a:r>
          </a:p>
        </p:txBody>
      </p:sp>
      <p:sp>
        <p:nvSpPr>
          <p:cNvPr id="34819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/>
            <a:r>
              <a:rPr lang="zh-CN"/>
              <a:t>母函数形式的</a:t>
            </a:r>
            <a:r>
              <a:rPr lang="en-US"/>
              <a:t>Polya</a:t>
            </a:r>
            <a:r>
              <a:rPr lang="zh-CN"/>
              <a:t>定理</a:t>
            </a:r>
            <a:endParaRPr lang="en-US"/>
          </a:p>
          <a:p>
            <a:pPr marL="342900" lvl="0" indent="-342900"/>
            <a:endParaRPr lang="en-US"/>
          </a:p>
          <a:p>
            <a:pPr marL="342900" lvl="0" indent="-342900"/>
            <a:r>
              <a:rPr lang="zh-CN"/>
              <a:t>应用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）正</a:t>
            </a:r>
            <a:r>
              <a:rPr lang="en-US"/>
              <a:t>n</a:t>
            </a:r>
            <a:r>
              <a:rPr lang="zh-CN"/>
              <a:t>边形</a:t>
            </a:r>
            <a:r>
              <a:rPr lang="en-US"/>
              <a:t>---</a:t>
            </a:r>
            <a:r>
              <a:rPr lang="zh-CN"/>
              <a:t>对点、边染色</a:t>
            </a:r>
            <a:endParaRPr lang="en-US"/>
          </a:p>
          <a:p>
            <a:pPr marL="0" lvl="0" indent="0">
              <a:buNone/>
            </a:pPr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）正多面体（正四、六面体）</a:t>
            </a:r>
            <a:r>
              <a:rPr lang="en-US"/>
              <a:t>--</a:t>
            </a:r>
            <a:r>
              <a:rPr lang="zh-CN"/>
              <a:t>对点、面和棱染色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35843" name="图片 1"/>
          <p:cNvPicPr/>
          <p:nvPr/>
        </p:nvPicPr>
        <p:blipFill>
          <a:blip r:embed="rId2"/>
          <a:stretch/>
        </p:blipFill>
        <p:spPr>
          <a:xfrm>
            <a:off x="395288" y="620713"/>
            <a:ext cx="66865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图片 2"/>
          <p:cNvPicPr/>
          <p:nvPr/>
        </p:nvPicPr>
        <p:blipFill>
          <a:blip r:embed="rId3"/>
          <a:stretch/>
        </p:blipFill>
        <p:spPr>
          <a:xfrm>
            <a:off x="395288" y="1624013"/>
            <a:ext cx="8485187" cy="146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图片 3"/>
          <p:cNvPicPr/>
          <p:nvPr/>
        </p:nvPicPr>
        <p:blipFill>
          <a:blip r:embed="rId4"/>
          <a:stretch/>
        </p:blipFill>
        <p:spPr>
          <a:xfrm>
            <a:off x="244475" y="3644900"/>
            <a:ext cx="8570913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6867" name="Rectangle 2"/>
          <p:cNvSpPr/>
          <p:nvPr>
            <p:ph type="title"/>
          </p:nvPr>
        </p:nvSpPr>
        <p:spPr>
          <a:xfrm>
            <a:off x="539750" y="908050"/>
            <a:ext cx="7772400" cy="3816350"/>
          </a:xfrm>
        </p:spPr>
        <p:txBody>
          <a:bodyPr vert="horz" wrap="square" lIns="91440" tIns="45720" rIns="91440" bIns="45720" numCol="1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marL="0" lvl="0" indent="0"/>
            <a:r>
              <a:rPr lang="zh-CN" sz="4800" b="1"/>
              <a:t>第</a:t>
            </a:r>
            <a:r>
              <a:rPr lang="zh-CN" sz="4800" b="1"/>
              <a:t>三</a:t>
            </a:r>
            <a:r>
              <a:rPr lang="zh-CN" sz="4800" b="1"/>
              <a:t>部分</a:t>
            </a:r>
            <a:br>
              <a:rPr lang="zh-CN" sz="4800" b="1"/>
            </a:br>
            <a:br>
              <a:rPr lang="zh-CN" sz="4800" b="1"/>
            </a:br>
            <a:r>
              <a:rPr lang="zh-CN" sz="4800" b="1">
                <a:solidFill>
                  <a:srgbClr val="FF0000"/>
                </a:solidFill>
              </a:rPr>
              <a:t>考试</a:t>
            </a:r>
            <a:r>
              <a:rPr lang="zh-CN" sz="4800" b="1">
                <a:solidFill>
                  <a:srgbClr val="FF0000"/>
                </a:solidFill>
              </a:rPr>
              <a:t>要求</a:t>
            </a:r>
            <a:endParaRPr lang="zh-CN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37891" name="图片 4"/>
          <p:cNvPicPr/>
          <p:nvPr/>
        </p:nvPicPr>
        <p:blipFill>
          <a:blip r:embed="rId2"/>
          <a:stretch/>
        </p:blipFill>
        <p:spPr>
          <a:xfrm>
            <a:off x="517525" y="3463925"/>
            <a:ext cx="7294563" cy="171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7892" name="矩形 5"/>
          <p:cNvSpPr/>
          <p:nvPr/>
        </p:nvSpPr>
        <p:spPr>
          <a:xfrm>
            <a:off x="320675" y="520700"/>
            <a:ext cx="8135938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>
            <a:pPr marL="0" lvl="0" indent="0"/>
            <a:r>
              <a:t>6</a:t>
            </a:r>
            <a:r>
              <a:t>月</a:t>
            </a:r>
            <a:r>
              <a:t>7</a:t>
            </a:r>
            <a:r>
              <a:t>日晚上</a:t>
            </a:r>
            <a:r>
              <a:t>18:30-20:45</a:t>
            </a:r>
            <a:r>
              <a:t>（含</a:t>
            </a:r>
            <a:r>
              <a:t>15</a:t>
            </a:r>
            <a:r>
              <a:t>分钟抄题时间），</a:t>
            </a:r>
          </a:p>
          <a:p>
            <a:pPr marL="0" lvl="0" indent="0"/>
            <a:r>
              <a:t>20:45-21:00</a:t>
            </a:r>
            <a:r>
              <a:t>学生在考后</a:t>
            </a:r>
            <a:r>
              <a:t>15</a:t>
            </a:r>
            <a:r>
              <a:t>分钟内将答题纸拍照生成</a:t>
            </a:r>
            <a:r>
              <a:t>PDF</a:t>
            </a:r>
            <a:r>
              <a:t>文件发送至指定邮箱</a:t>
            </a:r>
            <a:r>
              <a:t>(</a:t>
            </a:r>
            <a:r>
              <a:t>具体由任课老师确定），</a:t>
            </a:r>
          </a:p>
          <a:p>
            <a:pPr marL="0" lvl="0" indent="0"/>
            <a:r>
              <a:t>答题纸拍照生成</a:t>
            </a:r>
            <a:r>
              <a:t>PDF</a:t>
            </a:r>
            <a:r>
              <a:t>文件名格式：学号</a:t>
            </a:r>
            <a:r>
              <a:t>+</a:t>
            </a:r>
            <a:r>
              <a:t>姓名</a:t>
            </a:r>
          </a:p>
          <a:p>
            <a:pPr marL="0" lvl="0" indent="0"/>
            <a:r>
              <a:t>试卷提交时间以接收方邮箱显示时间为准，超出考试结束</a:t>
            </a:r>
            <a:r>
              <a:t>时间</a:t>
            </a:r>
            <a:r>
              <a:t>15</a:t>
            </a:r>
            <a:r>
              <a:t>分钟</a:t>
            </a:r>
            <a:r>
              <a:t>后该试卷</a:t>
            </a:r>
            <a:r>
              <a:t>判为</a:t>
            </a:r>
            <a:r>
              <a:t>0</a:t>
            </a:r>
            <a:r>
              <a:t>分。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38915" name="图片 10"/>
          <p:cNvPicPr/>
          <p:nvPr/>
        </p:nvPicPr>
        <p:blipFill>
          <a:blip r:embed="rId2"/>
          <a:stretch/>
        </p:blipFill>
        <p:spPr>
          <a:xfrm>
            <a:off x="1588" y="3781425"/>
            <a:ext cx="9142412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16" name="矩形 11"/>
          <p:cNvSpPr/>
          <p:nvPr/>
        </p:nvSpPr>
        <p:spPr>
          <a:xfrm>
            <a:off x="1619250" y="1412875"/>
            <a:ext cx="6030588" cy="1433993"/>
          </a:xfrm>
          <a:prstGeom prst="rect">
            <a:avLst/>
          </a:prstGeom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2400" b="0" i="0" u="none" baseline="0">
                <a:solidFill>
                  <a:schemeClr val="tx1"/>
                </a:solidFill>
                <a:latin typeface="Times New Roman"/>
                <a:ea typeface="宋体"/>
              </a:defRPr>
            </a:lvl5pPr>
          </a:lstStyle>
          <a:p>
            <a:pPr marL="0" lvl="0" indent="0"/>
            <a:r>
              <a:rPr lang="zh-CN" sz="4400">
                <a:latin typeface="华文楷体"/>
                <a:ea typeface="华文楷体"/>
              </a:rPr>
              <a:t>冷静分析   沉着应考</a:t>
            </a:r>
            <a:endParaRPr lang="en-US" sz="4400">
              <a:latin typeface="华文楷体"/>
              <a:ea typeface="华文楷体"/>
            </a:endParaRPr>
          </a:p>
          <a:p>
            <a:pPr marL="0" lvl="0" indent="0"/>
            <a:r>
              <a:rPr lang="en-US" sz="4400">
                <a:latin typeface="华文楷体"/>
                <a:ea typeface="华文楷体"/>
              </a:rPr>
              <a:t> </a:t>
            </a:r>
            <a:r>
              <a:rPr lang="zh-CN" sz="4400">
                <a:latin typeface="华文楷体"/>
                <a:ea typeface="华文楷体"/>
              </a:rPr>
              <a:t>     考出真实水平</a:t>
            </a:r>
            <a:endParaRPr lang="zh-CN" sz="4400">
              <a:latin typeface="华文楷体"/>
              <a:ea typeface="华文楷体"/>
            </a:endParaRPr>
          </a:p>
        </p:txBody>
      </p:sp>
      <p:pic>
        <p:nvPicPr>
          <p:cNvPr id="38917" name="图片 17"/>
          <p:cNvPicPr/>
          <p:nvPr/>
        </p:nvPicPr>
        <p:blipFill>
          <a:blip r:embed="rId3"/>
          <a:stretch/>
        </p:blipFill>
        <p:spPr>
          <a:xfrm>
            <a:off x="3175" y="0"/>
            <a:ext cx="23336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7" name="Rectangle 2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6148" name="Rectangle 3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6149" name="Rectangle 4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6150" name="Rectangle 5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6151" name="Rectangle 6"/>
          <p:cNvSpPr/>
          <p:nvPr/>
        </p:nvSpPr>
        <p:spPr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6152" name="Rectangle 7"/>
          <p:cNvSpPr/>
          <p:nvPr/>
        </p:nvSpPr>
        <p:spPr>
          <a:xfrm>
            <a:off x="468313" y="620713"/>
            <a:ext cx="8147050" cy="540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3. 路径问题*:</a:t>
            </a:r>
            <a:r>
              <a:rPr lang="zh-CN" sz="3600" b="1"/>
              <a:t> 路径问题是一类很广泛的问题. 其基本模型是在一个网格中, 确定从一格点到另外一格点满足一定条件的路径的个数. 但是许多许多类型的问题都可以化成网格路径问题, 要掌握这种转化问题的思想方法, 例如排队买票找零钱的问题等.</a:t>
            </a:r>
            <a:endParaRPr lang="zh-CN" sz="3600" b="1"/>
          </a:p>
        </p:txBody>
      </p:sp>
      <p:sp>
        <p:nvSpPr>
          <p:cNvPr id="6153" name="Rectangle 8"/>
          <p:cNvSpPr/>
          <p:nvPr/>
        </p:nvSpPr>
        <p:spPr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1" name="Rectangle 2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7172" name="Rectangle 3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7173" name="Rectangle 4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7174" name="Rectangle 5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7175" name="Rectangle 6"/>
          <p:cNvSpPr/>
          <p:nvPr/>
        </p:nvSpPr>
        <p:spPr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7176" name="Rectangle 7"/>
          <p:cNvSpPr/>
          <p:nvPr/>
        </p:nvSpPr>
        <p:spPr>
          <a:xfrm>
            <a:off x="468313" y="549275"/>
            <a:ext cx="8147050" cy="4537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4．</a:t>
            </a:r>
            <a:r>
              <a:rPr lang="zh-CN" sz="3600" b="1"/>
              <a:t>建立母函数解决组合问题的思想</a:t>
            </a:r>
            <a:endParaRPr lang="en-US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5．</a:t>
            </a:r>
            <a:r>
              <a:rPr lang="zh-CN" sz="3600" b="1"/>
              <a:t>建立递归关系并求通项公式</a:t>
            </a:r>
            <a:endParaRPr lang="en-US" sz="3600" b="1">
              <a:solidFill>
                <a:srgbClr val="FF0000"/>
              </a:solidFill>
            </a:endParaRPr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6.</a:t>
            </a:r>
            <a:r>
              <a:rPr lang="en-US" sz="3600" b="1">
                <a:solidFill>
                  <a:srgbClr val="FF0000"/>
                </a:solidFill>
              </a:rPr>
              <a:t>    </a:t>
            </a:r>
            <a:r>
              <a:rPr lang="zh-CN" sz="3600" b="1"/>
              <a:t>利用特征值方法求解递归关系</a:t>
            </a:r>
            <a:endParaRPr lang="en-US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7.</a:t>
            </a:r>
            <a:r>
              <a:rPr lang="en-US" sz="3600" b="1">
                <a:solidFill>
                  <a:srgbClr val="FF0000"/>
                </a:solidFill>
              </a:rPr>
              <a:t>    </a:t>
            </a:r>
            <a:r>
              <a:rPr lang="zh-CN" sz="3600" b="1"/>
              <a:t>八类基本组合问题的求解</a:t>
            </a:r>
            <a:endParaRPr lang="en-US" sz="3600" b="1"/>
          </a:p>
          <a:p>
            <a:pPr marL="609600" lvl="0" indent="-609600">
              <a:buNone/>
            </a:pPr>
            <a:endParaRPr lang="zh-CN" sz="3600" b="1"/>
          </a:p>
        </p:txBody>
      </p:sp>
      <p:sp>
        <p:nvSpPr>
          <p:cNvPr id="7177" name="Rectangle 8"/>
          <p:cNvSpPr/>
          <p:nvPr/>
        </p:nvSpPr>
        <p:spPr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内容占位符 2"/>
          <p:cNvSpPr/>
          <p:nvPr>
            <p:ph idx="1"/>
          </p:nvPr>
        </p:nvSpPr>
        <p:spPr>
          <a:xfrm>
            <a:off x="685800" y="404813"/>
            <a:ext cx="7772400" cy="5691187"/>
          </a:xfrm>
        </p:spPr>
        <p:txBody>
          <a:bodyPr vert="horz" wrap="square" lIns="91440" tIns="45720" rIns="91440" bIns="45720" numCol="1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342900" lvl="0" indent="-342900">
              <a:buNone/>
            </a:pPr>
            <a:r>
              <a:rPr lang="zh-CN" b="1">
                <a:solidFill>
                  <a:srgbClr val="FF0000"/>
                </a:solidFill>
              </a:rPr>
              <a:t>8.</a:t>
            </a:r>
            <a:r>
              <a:rPr lang="zh-CN" b="1"/>
              <a:t> 熟练掌握容斥原理</a:t>
            </a:r>
            <a:r>
              <a:rPr lang="zh-CN" b="1"/>
              <a:t>和广义</a:t>
            </a:r>
            <a:r>
              <a:rPr lang="zh-CN" b="1"/>
              <a:t>容斥原理, 及其在</a:t>
            </a:r>
            <a:r>
              <a:rPr lang="zh-CN" b="1"/>
              <a:t>整数解组</a:t>
            </a:r>
            <a:r>
              <a:rPr lang="zh-CN" b="1"/>
              <a:t>问题</a:t>
            </a:r>
            <a:r>
              <a:rPr lang="zh-CN" b="1"/>
              <a:t>、棋盘多项式解决禁位问题</a:t>
            </a:r>
            <a:r>
              <a:rPr lang="zh-CN" b="1"/>
              <a:t>中的应用.</a:t>
            </a:r>
            <a:endParaRPr lang="zh-CN" b="1"/>
          </a:p>
          <a:p>
            <a:pPr marL="342900" lvl="0" indent="-342900">
              <a:buNone/>
            </a:pPr>
            <a:endParaRPr lang="en-US" b="1"/>
          </a:p>
          <a:p>
            <a:pPr marL="342900" lvl="0" indent="-342900">
              <a:buNone/>
            </a:pPr>
            <a:r>
              <a:rPr lang="zh-CN" b="1">
                <a:solidFill>
                  <a:srgbClr val="FF0000"/>
                </a:solidFill>
              </a:rPr>
              <a:t>9.</a:t>
            </a:r>
            <a:r>
              <a:rPr lang="zh-CN" b="1"/>
              <a:t> 鸽巢原理与Ramsey理论的基本方法、性质、具体应用实例.</a:t>
            </a:r>
            <a:endParaRPr lang="zh-CN" b="1"/>
          </a:p>
          <a:p>
            <a:pPr marL="342900" lvl="0" indent="-342900"/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9" name="Rectangle 2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9220" name="Rectangle 3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9221" name="Rectangle 4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9222" name="Rectangle 5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9223" name="Rectangle 6"/>
          <p:cNvSpPr/>
          <p:nvPr/>
        </p:nvSpPr>
        <p:spPr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  <p:sp>
        <p:nvSpPr>
          <p:cNvPr id="9224" name="Rectangle 7"/>
          <p:cNvSpPr/>
          <p:nvPr/>
        </p:nvSpPr>
        <p:spPr>
          <a:xfrm>
            <a:off x="539750" y="692150"/>
            <a:ext cx="8147050" cy="540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10.</a:t>
            </a:r>
            <a:r>
              <a:rPr lang="zh-CN" sz="3600" b="1"/>
              <a:t> 对于置换群：</a:t>
            </a:r>
            <a:endParaRPr lang="zh-CN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   (1)</a:t>
            </a:r>
            <a:r>
              <a:rPr lang="zh-CN" sz="3600" b="1"/>
              <a:t> 熟悉置换的轮换分解、类型；</a:t>
            </a:r>
            <a:endParaRPr lang="zh-CN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   (2)</a:t>
            </a:r>
            <a:r>
              <a:rPr lang="zh-CN" sz="3600" b="1"/>
              <a:t> 会</a:t>
            </a:r>
            <a:r>
              <a:rPr lang="zh-CN" sz="3600" b="1"/>
              <a:t>计算</a:t>
            </a:r>
            <a:r>
              <a:rPr lang="zh-CN" sz="3600" b="1"/>
              <a:t>一些</a:t>
            </a:r>
            <a:r>
              <a:rPr lang="zh-CN" sz="3600" b="1"/>
              <a:t>基本</a:t>
            </a:r>
            <a:r>
              <a:rPr lang="zh-CN" sz="3600" b="1"/>
              <a:t>几何图形的置换群和</a:t>
            </a:r>
            <a:r>
              <a:rPr lang="zh-CN" sz="3600" b="1"/>
              <a:t>其</a:t>
            </a:r>
            <a:r>
              <a:rPr lang="zh-CN" sz="3600" b="1"/>
              <a:t>置换群的轮换指标公式.</a:t>
            </a:r>
            <a:endParaRPr lang="zh-CN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11.</a:t>
            </a:r>
            <a:r>
              <a:rPr lang="zh-CN" sz="3600" b="1"/>
              <a:t> 会利用Burnside引理求置换群的轨道数目</a:t>
            </a:r>
            <a:endParaRPr lang="zh-CN" sz="3600" b="1"/>
          </a:p>
          <a:p>
            <a:pPr marL="609600" lvl="0" indent="-609600">
              <a:buNone/>
            </a:pPr>
            <a:r>
              <a:rPr lang="zh-CN" sz="3600" b="1">
                <a:solidFill>
                  <a:srgbClr val="FF0000"/>
                </a:solidFill>
              </a:rPr>
              <a:t>12.</a:t>
            </a:r>
            <a:r>
              <a:rPr lang="zh-CN" sz="3600" b="1"/>
              <a:t> 会应用Polya计数定理来求解一些与对象对称性有</a:t>
            </a:r>
            <a:r>
              <a:rPr lang="zh-CN" sz="3600" b="1"/>
              <a:t>关</a:t>
            </a:r>
            <a:r>
              <a:rPr lang="zh-CN" sz="3600" b="1"/>
              <a:t>的染色问题</a:t>
            </a:r>
            <a:endParaRPr lang="zh-CN" sz="3600" b="1"/>
          </a:p>
        </p:txBody>
      </p:sp>
      <p:sp>
        <p:nvSpPr>
          <p:cNvPr id="9225" name="Rectangle 8"/>
          <p:cNvSpPr/>
          <p:nvPr/>
        </p:nvSpPr>
        <p:spPr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3" name="Rectangle 2"/>
          <p:cNvSpPr/>
          <p:nvPr>
            <p:ph type="title"/>
          </p:nvPr>
        </p:nvSpPr>
        <p:spPr>
          <a:xfrm>
            <a:off x="539750" y="908050"/>
            <a:ext cx="7772400" cy="3816350"/>
          </a:xfrm>
        </p:spPr>
        <p:txBody>
          <a:bodyPr vert="horz" wrap="square" lIns="91440" tIns="45720" rIns="91440" bIns="45720" numCol="1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marL="0" lvl="0" indent="0"/>
            <a:r>
              <a:rPr lang="zh-CN" sz="4800" b="1"/>
              <a:t>第二部分</a:t>
            </a:r>
            <a:br>
              <a:rPr lang="zh-CN" sz="4800" b="1"/>
            </a:br>
            <a:br>
              <a:rPr lang="zh-CN" sz="4800" b="1"/>
            </a:br>
            <a:r>
              <a:rPr lang="zh-CN" sz="4800" b="1">
                <a:solidFill>
                  <a:srgbClr val="FF0000"/>
                </a:solidFill>
              </a:rPr>
              <a:t>知识点例题</a:t>
            </a:r>
            <a:endParaRPr lang="zh-CN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标题 1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400" b="0" i="0" u="none" kern="1200" baseline="0">
                <a:solidFill>
                  <a:schemeClr val="tx2"/>
                </a:solidFill>
                <a:latin typeface="Times New Roman"/>
                <a:ea typeface="宋体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5pPr>
            <a:lvl6pPr marL="457200" lvl="5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6pPr>
            <a:lvl7pPr marL="914400" lvl="6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7pPr>
            <a:lvl8pPr marL="1371600" lvl="7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8pPr>
            <a:lvl9pPr marL="1828800" lvl="8" algn="ctr">
              <a:spcBef>
                <a:spcPct val="0"/>
              </a:spcBef>
              <a:spcAft>
                <a:spcPct val="0"/>
              </a:spcAft>
              <a:defRPr lang="zh-CN" sz="4400">
                <a:solidFill>
                  <a:schemeClr val="tx2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1.</a:t>
            </a:r>
            <a:r>
              <a:t>基本排列组合</a:t>
            </a:r>
          </a:p>
        </p:txBody>
      </p:sp>
      <p:sp>
        <p:nvSpPr>
          <p:cNvPr id="11267" name="内容占位符 2"/>
          <p:cNvSpPr/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kern="1200" baseline="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lvl="0"/>
            <a:r>
              <a:t>组合、可重复组合、不相邻组合</a:t>
            </a:r>
          </a:p>
          <a:p>
            <a:pPr lvl="0"/>
            <a:r>
              <a:t>排列、圆周排列</a:t>
            </a:r>
          </a:p>
          <a:p/>
        </p:txBody>
      </p:sp>
    </p:spTree>
  </p:cSld>
  <p:clrMapOvr>
    <a:masterClrMapping/>
  </p:clrMapOvr>
</p:sld>
</file>