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3" r:id="rId3"/>
    <p:sldId id="327" r:id="rId4"/>
    <p:sldId id="330" r:id="rId5"/>
    <p:sldId id="331" r:id="rId6"/>
    <p:sldId id="328" r:id="rId7"/>
    <p:sldId id="332" r:id="rId8"/>
    <p:sldId id="329"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2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 Harsha Vardhan Reddy" initials="BHVR" lastIdx="0" clrIdx="0">
    <p:extLst>
      <p:ext uri="{19B8F6BF-5375-455C-9EA6-DF929625EA0E}">
        <p15:presenceInfo xmlns:p15="http://schemas.microsoft.com/office/powerpoint/2012/main" userId="S-1-5-21-1684192789-3579350932-231618704-174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420"/>
    <a:srgbClr val="DDED07"/>
    <a:srgbClr val="52BE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2505" autoAdjust="0"/>
  </p:normalViewPr>
  <p:slideViewPr>
    <p:cSldViewPr snapToGrid="0">
      <p:cViewPr>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F38AA3-CA0B-4FDE-9E14-8E15735FC541}"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08124-6279-4BA2-BD52-5EC208573E26}" type="slidenum">
              <a:rPr lang="en-US" smtClean="0"/>
              <a:t>‹#›</a:t>
            </a:fld>
            <a:endParaRPr lang="en-US"/>
          </a:p>
        </p:txBody>
      </p:sp>
    </p:spTree>
    <p:extLst>
      <p:ext uri="{BB962C8B-B14F-4D97-AF65-F5344CB8AC3E}">
        <p14:creationId xmlns:p14="http://schemas.microsoft.com/office/powerpoint/2010/main" val="392474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1</a:t>
            </a:fld>
            <a:endParaRPr lang="en-US"/>
          </a:p>
        </p:txBody>
      </p:sp>
    </p:spTree>
    <p:extLst>
      <p:ext uri="{BB962C8B-B14F-4D97-AF65-F5344CB8AC3E}">
        <p14:creationId xmlns:p14="http://schemas.microsoft.com/office/powerpoint/2010/main" val="3283216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10</a:t>
            </a:fld>
            <a:endParaRPr lang="en-US"/>
          </a:p>
        </p:txBody>
      </p:sp>
    </p:spTree>
    <p:extLst>
      <p:ext uri="{BB962C8B-B14F-4D97-AF65-F5344CB8AC3E}">
        <p14:creationId xmlns:p14="http://schemas.microsoft.com/office/powerpoint/2010/main" val="836903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11</a:t>
            </a:fld>
            <a:endParaRPr lang="en-US"/>
          </a:p>
        </p:txBody>
      </p:sp>
    </p:spTree>
    <p:extLst>
      <p:ext uri="{BB962C8B-B14F-4D97-AF65-F5344CB8AC3E}">
        <p14:creationId xmlns:p14="http://schemas.microsoft.com/office/powerpoint/2010/main" val="2278275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12</a:t>
            </a:fld>
            <a:endParaRPr lang="en-US"/>
          </a:p>
        </p:txBody>
      </p:sp>
    </p:spTree>
    <p:extLst>
      <p:ext uri="{BB962C8B-B14F-4D97-AF65-F5344CB8AC3E}">
        <p14:creationId xmlns:p14="http://schemas.microsoft.com/office/powerpoint/2010/main" val="852689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13</a:t>
            </a:fld>
            <a:endParaRPr lang="en-US"/>
          </a:p>
        </p:txBody>
      </p:sp>
    </p:spTree>
    <p:extLst>
      <p:ext uri="{BB962C8B-B14F-4D97-AF65-F5344CB8AC3E}">
        <p14:creationId xmlns:p14="http://schemas.microsoft.com/office/powerpoint/2010/main" val="1364276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14</a:t>
            </a:fld>
            <a:endParaRPr lang="en-US"/>
          </a:p>
        </p:txBody>
      </p:sp>
    </p:spTree>
    <p:extLst>
      <p:ext uri="{BB962C8B-B14F-4D97-AF65-F5344CB8AC3E}">
        <p14:creationId xmlns:p14="http://schemas.microsoft.com/office/powerpoint/2010/main" val="3793352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15</a:t>
            </a:fld>
            <a:endParaRPr lang="en-US"/>
          </a:p>
        </p:txBody>
      </p:sp>
    </p:spTree>
    <p:extLst>
      <p:ext uri="{BB962C8B-B14F-4D97-AF65-F5344CB8AC3E}">
        <p14:creationId xmlns:p14="http://schemas.microsoft.com/office/powerpoint/2010/main" val="1412943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16</a:t>
            </a:fld>
            <a:endParaRPr lang="en-US"/>
          </a:p>
        </p:txBody>
      </p:sp>
    </p:spTree>
    <p:extLst>
      <p:ext uri="{BB962C8B-B14F-4D97-AF65-F5344CB8AC3E}">
        <p14:creationId xmlns:p14="http://schemas.microsoft.com/office/powerpoint/2010/main" val="1040017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17</a:t>
            </a:fld>
            <a:endParaRPr lang="en-US"/>
          </a:p>
        </p:txBody>
      </p:sp>
    </p:spTree>
    <p:extLst>
      <p:ext uri="{BB962C8B-B14F-4D97-AF65-F5344CB8AC3E}">
        <p14:creationId xmlns:p14="http://schemas.microsoft.com/office/powerpoint/2010/main" val="1146189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18</a:t>
            </a:fld>
            <a:endParaRPr lang="en-US"/>
          </a:p>
        </p:txBody>
      </p:sp>
    </p:spTree>
    <p:extLst>
      <p:ext uri="{BB962C8B-B14F-4D97-AF65-F5344CB8AC3E}">
        <p14:creationId xmlns:p14="http://schemas.microsoft.com/office/powerpoint/2010/main" val="2300513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19</a:t>
            </a:fld>
            <a:endParaRPr lang="en-US"/>
          </a:p>
        </p:txBody>
      </p:sp>
    </p:spTree>
    <p:extLst>
      <p:ext uri="{BB962C8B-B14F-4D97-AF65-F5344CB8AC3E}">
        <p14:creationId xmlns:p14="http://schemas.microsoft.com/office/powerpoint/2010/main" val="70349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2</a:t>
            </a:fld>
            <a:endParaRPr lang="en-US"/>
          </a:p>
        </p:txBody>
      </p:sp>
    </p:spTree>
    <p:extLst>
      <p:ext uri="{BB962C8B-B14F-4D97-AF65-F5344CB8AC3E}">
        <p14:creationId xmlns:p14="http://schemas.microsoft.com/office/powerpoint/2010/main" val="349250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20</a:t>
            </a:fld>
            <a:endParaRPr lang="en-US"/>
          </a:p>
        </p:txBody>
      </p:sp>
    </p:spTree>
    <p:extLst>
      <p:ext uri="{BB962C8B-B14F-4D97-AF65-F5344CB8AC3E}">
        <p14:creationId xmlns:p14="http://schemas.microsoft.com/office/powerpoint/2010/main" val="3210842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21</a:t>
            </a:fld>
            <a:endParaRPr lang="en-US"/>
          </a:p>
        </p:txBody>
      </p:sp>
    </p:spTree>
    <p:extLst>
      <p:ext uri="{BB962C8B-B14F-4D97-AF65-F5344CB8AC3E}">
        <p14:creationId xmlns:p14="http://schemas.microsoft.com/office/powerpoint/2010/main" val="504544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22</a:t>
            </a:fld>
            <a:endParaRPr lang="en-US"/>
          </a:p>
        </p:txBody>
      </p:sp>
    </p:spTree>
    <p:extLst>
      <p:ext uri="{BB962C8B-B14F-4D97-AF65-F5344CB8AC3E}">
        <p14:creationId xmlns:p14="http://schemas.microsoft.com/office/powerpoint/2010/main" val="4166640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23</a:t>
            </a:fld>
            <a:endParaRPr lang="en-US"/>
          </a:p>
        </p:txBody>
      </p:sp>
    </p:spTree>
    <p:extLst>
      <p:ext uri="{BB962C8B-B14F-4D97-AF65-F5344CB8AC3E}">
        <p14:creationId xmlns:p14="http://schemas.microsoft.com/office/powerpoint/2010/main" val="1459167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24</a:t>
            </a:fld>
            <a:endParaRPr lang="en-US"/>
          </a:p>
        </p:txBody>
      </p:sp>
    </p:spTree>
    <p:extLst>
      <p:ext uri="{BB962C8B-B14F-4D97-AF65-F5344CB8AC3E}">
        <p14:creationId xmlns:p14="http://schemas.microsoft.com/office/powerpoint/2010/main" val="4109765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25</a:t>
            </a:fld>
            <a:endParaRPr lang="en-US"/>
          </a:p>
        </p:txBody>
      </p:sp>
    </p:spTree>
    <p:extLst>
      <p:ext uri="{BB962C8B-B14F-4D97-AF65-F5344CB8AC3E}">
        <p14:creationId xmlns:p14="http://schemas.microsoft.com/office/powerpoint/2010/main" val="4055411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26</a:t>
            </a:fld>
            <a:endParaRPr lang="en-US"/>
          </a:p>
        </p:txBody>
      </p:sp>
    </p:spTree>
    <p:extLst>
      <p:ext uri="{BB962C8B-B14F-4D97-AF65-F5344CB8AC3E}">
        <p14:creationId xmlns:p14="http://schemas.microsoft.com/office/powerpoint/2010/main" val="2046744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27</a:t>
            </a:fld>
            <a:endParaRPr lang="en-US"/>
          </a:p>
        </p:txBody>
      </p:sp>
    </p:spTree>
    <p:extLst>
      <p:ext uri="{BB962C8B-B14F-4D97-AF65-F5344CB8AC3E}">
        <p14:creationId xmlns:p14="http://schemas.microsoft.com/office/powerpoint/2010/main" val="1789618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28</a:t>
            </a:fld>
            <a:endParaRPr lang="en-US"/>
          </a:p>
        </p:txBody>
      </p:sp>
    </p:spTree>
    <p:extLst>
      <p:ext uri="{BB962C8B-B14F-4D97-AF65-F5344CB8AC3E}">
        <p14:creationId xmlns:p14="http://schemas.microsoft.com/office/powerpoint/2010/main" val="625428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29</a:t>
            </a:fld>
            <a:endParaRPr lang="en-US"/>
          </a:p>
        </p:txBody>
      </p:sp>
    </p:spTree>
    <p:extLst>
      <p:ext uri="{BB962C8B-B14F-4D97-AF65-F5344CB8AC3E}">
        <p14:creationId xmlns:p14="http://schemas.microsoft.com/office/powerpoint/2010/main" val="2016496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3</a:t>
            </a:fld>
            <a:endParaRPr lang="en-US"/>
          </a:p>
        </p:txBody>
      </p:sp>
    </p:spTree>
    <p:extLst>
      <p:ext uri="{BB962C8B-B14F-4D97-AF65-F5344CB8AC3E}">
        <p14:creationId xmlns:p14="http://schemas.microsoft.com/office/powerpoint/2010/main" val="20637383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30</a:t>
            </a:fld>
            <a:endParaRPr lang="en-US"/>
          </a:p>
        </p:txBody>
      </p:sp>
    </p:spTree>
    <p:extLst>
      <p:ext uri="{BB962C8B-B14F-4D97-AF65-F5344CB8AC3E}">
        <p14:creationId xmlns:p14="http://schemas.microsoft.com/office/powerpoint/2010/main" val="3124193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31</a:t>
            </a:fld>
            <a:endParaRPr lang="en-US"/>
          </a:p>
        </p:txBody>
      </p:sp>
    </p:spTree>
    <p:extLst>
      <p:ext uri="{BB962C8B-B14F-4D97-AF65-F5344CB8AC3E}">
        <p14:creationId xmlns:p14="http://schemas.microsoft.com/office/powerpoint/2010/main" val="277032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32</a:t>
            </a:fld>
            <a:endParaRPr lang="en-US"/>
          </a:p>
        </p:txBody>
      </p:sp>
    </p:spTree>
    <p:extLst>
      <p:ext uri="{BB962C8B-B14F-4D97-AF65-F5344CB8AC3E}">
        <p14:creationId xmlns:p14="http://schemas.microsoft.com/office/powerpoint/2010/main" val="314359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33</a:t>
            </a:fld>
            <a:endParaRPr lang="en-US"/>
          </a:p>
        </p:txBody>
      </p:sp>
    </p:spTree>
    <p:extLst>
      <p:ext uri="{BB962C8B-B14F-4D97-AF65-F5344CB8AC3E}">
        <p14:creationId xmlns:p14="http://schemas.microsoft.com/office/powerpoint/2010/main" val="2910753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34</a:t>
            </a:fld>
            <a:endParaRPr lang="en-US"/>
          </a:p>
        </p:txBody>
      </p:sp>
    </p:spTree>
    <p:extLst>
      <p:ext uri="{BB962C8B-B14F-4D97-AF65-F5344CB8AC3E}">
        <p14:creationId xmlns:p14="http://schemas.microsoft.com/office/powerpoint/2010/main" val="14114187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35</a:t>
            </a:fld>
            <a:endParaRPr lang="en-US"/>
          </a:p>
        </p:txBody>
      </p:sp>
    </p:spTree>
    <p:extLst>
      <p:ext uri="{BB962C8B-B14F-4D97-AF65-F5344CB8AC3E}">
        <p14:creationId xmlns:p14="http://schemas.microsoft.com/office/powerpoint/2010/main" val="2816755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4</a:t>
            </a:fld>
            <a:endParaRPr lang="en-US"/>
          </a:p>
        </p:txBody>
      </p:sp>
    </p:spTree>
    <p:extLst>
      <p:ext uri="{BB962C8B-B14F-4D97-AF65-F5344CB8AC3E}">
        <p14:creationId xmlns:p14="http://schemas.microsoft.com/office/powerpoint/2010/main" val="2793715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5</a:t>
            </a:fld>
            <a:endParaRPr lang="en-US"/>
          </a:p>
        </p:txBody>
      </p:sp>
    </p:spTree>
    <p:extLst>
      <p:ext uri="{BB962C8B-B14F-4D97-AF65-F5344CB8AC3E}">
        <p14:creationId xmlns:p14="http://schemas.microsoft.com/office/powerpoint/2010/main" val="394453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6</a:t>
            </a:fld>
            <a:endParaRPr lang="en-US"/>
          </a:p>
        </p:txBody>
      </p:sp>
    </p:spTree>
    <p:extLst>
      <p:ext uri="{BB962C8B-B14F-4D97-AF65-F5344CB8AC3E}">
        <p14:creationId xmlns:p14="http://schemas.microsoft.com/office/powerpoint/2010/main" val="3328506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7</a:t>
            </a:fld>
            <a:endParaRPr lang="en-US"/>
          </a:p>
        </p:txBody>
      </p:sp>
    </p:spTree>
    <p:extLst>
      <p:ext uri="{BB962C8B-B14F-4D97-AF65-F5344CB8AC3E}">
        <p14:creationId xmlns:p14="http://schemas.microsoft.com/office/powerpoint/2010/main" val="2019537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8</a:t>
            </a:fld>
            <a:endParaRPr lang="en-US"/>
          </a:p>
        </p:txBody>
      </p:sp>
    </p:spTree>
    <p:extLst>
      <p:ext uri="{BB962C8B-B14F-4D97-AF65-F5344CB8AC3E}">
        <p14:creationId xmlns:p14="http://schemas.microsoft.com/office/powerpoint/2010/main" val="2479447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08124-6279-4BA2-BD52-5EC208573E26}" type="slidenum">
              <a:rPr lang="en-US" smtClean="0"/>
              <a:t>9</a:t>
            </a:fld>
            <a:endParaRPr lang="en-US"/>
          </a:p>
        </p:txBody>
      </p:sp>
    </p:spTree>
    <p:extLst>
      <p:ext uri="{BB962C8B-B14F-4D97-AF65-F5344CB8AC3E}">
        <p14:creationId xmlns:p14="http://schemas.microsoft.com/office/powerpoint/2010/main" val="1293390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2638697"/>
            <a:ext cx="9144000" cy="627017"/>
          </a:xfrm>
        </p:spPr>
        <p:txBody>
          <a:bodyPr anchor="b">
            <a:normAutofit/>
          </a:bodyPr>
          <a:lstStyle>
            <a:lvl1pPr algn="l">
              <a:defRPr sz="4400" b="1">
                <a:solidFill>
                  <a:srgbClr val="FFC000"/>
                </a:solidFill>
                <a:latin typeface="+mn-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524000" y="3314652"/>
            <a:ext cx="9144000" cy="473573"/>
          </a:xfrm>
        </p:spPr>
        <p:txBody>
          <a:bodyPr/>
          <a:lstStyle>
            <a:lvl1pPr marL="0" indent="0" algn="l">
              <a:buNone/>
              <a:defRPr sz="2400" b="0">
                <a:solidFill>
                  <a:srgbClr val="FFC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Name &amp; Designation</a:t>
            </a:r>
          </a:p>
        </p:txBody>
      </p:sp>
      <p:sp>
        <p:nvSpPr>
          <p:cNvPr id="4" name="Date Placeholder 3"/>
          <p:cNvSpPr>
            <a:spLocks noGrp="1"/>
          </p:cNvSpPr>
          <p:nvPr>
            <p:ph type="dt" sz="half" idx="10"/>
          </p:nvPr>
        </p:nvSpPr>
        <p:spPr/>
        <p:txBody>
          <a:bodyPr/>
          <a:lstStyle/>
          <a:p>
            <a:fld id="{44452EC3-C91A-4F4D-A818-21C7A019C07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6F62B-F699-4B31-8F3A-BA31D2FC2679}" type="slidenum">
              <a:rPr lang="en-US" smtClean="0"/>
              <a:t>‹#›</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9963" y="146266"/>
            <a:ext cx="3262645" cy="976097"/>
          </a:xfrm>
          <a:prstGeom prst="rect">
            <a:avLst/>
          </a:prstGeom>
          <a:noFill/>
          <a:ln>
            <a:noFill/>
          </a:ln>
        </p:spPr>
      </p:pic>
    </p:spTree>
    <p:extLst>
      <p:ext uri="{BB962C8B-B14F-4D97-AF65-F5344CB8AC3E}">
        <p14:creationId xmlns:p14="http://schemas.microsoft.com/office/powerpoint/2010/main" val="369096951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349492" y="1196602"/>
            <a:ext cx="11425166" cy="5233064"/>
          </a:xfrm>
        </p:spPr>
        <p:txBody>
          <a:bodyPr>
            <a:normAutofit/>
          </a:bodyPr>
          <a:lstStyle>
            <a:lvl1pPr>
              <a:defRPr sz="2800">
                <a:solidFill>
                  <a:schemeClr val="accent5">
                    <a:lumMod val="50000"/>
                  </a:schemeClr>
                </a:solidFill>
              </a:defRPr>
            </a:lvl1pPr>
            <a:lvl2pPr>
              <a:defRPr sz="2400">
                <a:solidFill>
                  <a:schemeClr val="accent5">
                    <a:lumMod val="50000"/>
                  </a:schemeClr>
                </a:solidFill>
              </a:defRPr>
            </a:lvl2pPr>
            <a:lvl3pPr>
              <a:defRPr sz="2000">
                <a:solidFill>
                  <a:schemeClr val="accent5">
                    <a:lumMod val="50000"/>
                  </a:schemeClr>
                </a:solidFill>
              </a:defRPr>
            </a:lvl3pPr>
            <a:lvl4pPr>
              <a:defRPr sz="1800">
                <a:solidFill>
                  <a:schemeClr val="accent5">
                    <a:lumMod val="50000"/>
                  </a:schemeClr>
                </a:solidFill>
              </a:defRPr>
            </a:lvl4pPr>
            <a:lvl5pPr>
              <a:defRPr sz="1600">
                <a:solidFill>
                  <a:schemeClr val="accent5">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p:nvSpPr>
        <p:spPr>
          <a:xfrm flipV="1">
            <a:off x="-5697" y="6658796"/>
            <a:ext cx="12197697" cy="199204"/>
          </a:xfrm>
          <a:prstGeom prst="rect">
            <a:avLst/>
          </a:prstGeom>
          <a:gradFill flip="none" rotWithShape="1">
            <a:gsLst>
              <a:gs pos="1000">
                <a:srgbClr val="61A643">
                  <a:alpha val="92000"/>
                </a:srgbClr>
              </a:gs>
              <a:gs pos="100000">
                <a:srgbClr val="1085B4">
                  <a:alpha val="92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0757" y="112422"/>
            <a:ext cx="1480483" cy="442921"/>
          </a:xfrm>
          <a:prstGeom prst="rect">
            <a:avLst/>
          </a:prstGeom>
          <a:noFill/>
          <a:ln>
            <a:noFill/>
          </a:ln>
        </p:spPr>
      </p:pic>
      <p:sp>
        <p:nvSpPr>
          <p:cNvPr id="10" name="Footer Placeholder 11"/>
          <p:cNvSpPr>
            <a:spLocks noGrp="1"/>
          </p:cNvSpPr>
          <p:nvPr>
            <p:ph type="ftr" sz="quarter" idx="11"/>
          </p:nvPr>
        </p:nvSpPr>
        <p:spPr>
          <a:xfrm>
            <a:off x="4011706" y="6611843"/>
            <a:ext cx="4114800" cy="261779"/>
          </a:xfrm>
        </p:spPr>
        <p:txBody>
          <a:bodyPr/>
          <a:lstStyle>
            <a:lvl1pPr>
              <a:defRPr sz="1100">
                <a:solidFill>
                  <a:schemeClr val="bg1"/>
                </a:solidFill>
              </a:defRPr>
            </a:lvl1pPr>
          </a:lstStyle>
          <a:p>
            <a:endParaRPr lang="en-US"/>
          </a:p>
        </p:txBody>
      </p:sp>
      <p:sp>
        <p:nvSpPr>
          <p:cNvPr id="11" name="Slide Number Placeholder 12"/>
          <p:cNvSpPr>
            <a:spLocks noGrp="1"/>
          </p:cNvSpPr>
          <p:nvPr>
            <p:ph type="sldNum" sz="quarter" idx="12"/>
          </p:nvPr>
        </p:nvSpPr>
        <p:spPr>
          <a:xfrm>
            <a:off x="147654" y="6568084"/>
            <a:ext cx="403676" cy="365125"/>
          </a:xfrm>
        </p:spPr>
        <p:txBody>
          <a:bodyPr/>
          <a:lstStyle>
            <a:lvl1pPr algn="l">
              <a:defRPr sz="1100">
                <a:solidFill>
                  <a:schemeClr val="bg1"/>
                </a:solidFill>
              </a:defRPr>
            </a:lvl1pPr>
          </a:lstStyle>
          <a:p>
            <a:fld id="{9826F62B-F699-4B31-8F3A-BA31D2FC2679}" type="slidenum">
              <a:rPr lang="en-US" smtClean="0"/>
              <a:t>‹#›</a:t>
            </a:fld>
            <a:endParaRPr lang="en-US"/>
          </a:p>
        </p:txBody>
      </p:sp>
      <p:sp>
        <p:nvSpPr>
          <p:cNvPr id="12" name="Footer Placeholder 11"/>
          <p:cNvSpPr txBox="1">
            <a:spLocks/>
          </p:cNvSpPr>
          <p:nvPr/>
        </p:nvSpPr>
        <p:spPr>
          <a:xfrm>
            <a:off x="9390529" y="6617213"/>
            <a:ext cx="2801471" cy="24078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Private &amp; Confidential</a:t>
            </a:r>
          </a:p>
        </p:txBody>
      </p:sp>
      <p:sp>
        <p:nvSpPr>
          <p:cNvPr id="13" name="Title 1"/>
          <p:cNvSpPr>
            <a:spLocks noGrp="1"/>
          </p:cNvSpPr>
          <p:nvPr>
            <p:ph type="title"/>
          </p:nvPr>
        </p:nvSpPr>
        <p:spPr>
          <a:xfrm>
            <a:off x="349492" y="141826"/>
            <a:ext cx="9751111" cy="575626"/>
          </a:xfrm>
        </p:spPr>
        <p:txBody>
          <a:bodyPr>
            <a:normAutofit/>
          </a:bodyPr>
          <a:lstStyle>
            <a:lvl1pPr>
              <a:defRPr sz="3200" b="1">
                <a:solidFill>
                  <a:srgbClr val="002060"/>
                </a:solidFill>
                <a:latin typeface="+mn-lt"/>
              </a:defRPr>
            </a:lvl1pPr>
          </a:lstStyle>
          <a:p>
            <a:r>
              <a:rPr lang="en-US"/>
              <a:t>Click to edit Master title style</a:t>
            </a:r>
            <a:endParaRPr lang="en-US" dirty="0"/>
          </a:p>
        </p:txBody>
      </p:sp>
      <p:sp>
        <p:nvSpPr>
          <p:cNvPr id="14" name="Content Placeholder 5"/>
          <p:cNvSpPr>
            <a:spLocks noGrp="1"/>
          </p:cNvSpPr>
          <p:nvPr>
            <p:ph sz="quarter" idx="13" hasCustomPrompt="1"/>
          </p:nvPr>
        </p:nvSpPr>
        <p:spPr>
          <a:xfrm>
            <a:off x="349249" y="717550"/>
            <a:ext cx="10241507" cy="365125"/>
          </a:xfrm>
        </p:spPr>
        <p:txBody>
          <a:bodyPr>
            <a:noAutofit/>
          </a:bodyPr>
          <a:lstStyle>
            <a:lvl1pPr marL="0" indent="0">
              <a:buNone/>
              <a:defRPr sz="2600" baseline="0">
                <a:solidFill>
                  <a:srgbClr val="0070C0"/>
                </a:solidFill>
              </a:defRPr>
            </a:lvl1pPr>
          </a:lstStyle>
          <a:p>
            <a:pPr lvl="0"/>
            <a:r>
              <a:rPr lang="en-US" dirty="0"/>
              <a:t>Sub title</a:t>
            </a:r>
          </a:p>
        </p:txBody>
      </p:sp>
    </p:spTree>
    <p:extLst>
      <p:ext uri="{BB962C8B-B14F-4D97-AF65-F5344CB8AC3E}">
        <p14:creationId xmlns:p14="http://schemas.microsoft.com/office/powerpoint/2010/main" val="272164149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7" name="Group 6"/>
          <p:cNvGrpSpPr/>
          <p:nvPr/>
        </p:nvGrpSpPr>
        <p:grpSpPr>
          <a:xfrm>
            <a:off x="-11064" y="-18958"/>
            <a:ext cx="12207778" cy="6876958"/>
            <a:chOff x="-11064" y="-18958"/>
            <a:chExt cx="12207778" cy="6876958"/>
          </a:xfrm>
        </p:grpSpPr>
        <p:pic>
          <p:nvPicPr>
            <p:cNvPr id="8" name="Picture 7"/>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1064" y="-18958"/>
              <a:ext cx="12201427" cy="6858000"/>
            </a:xfrm>
            <a:prstGeom prst="rect">
              <a:avLst/>
            </a:prstGeom>
          </p:spPr>
        </p:pic>
        <p:pic>
          <p:nvPicPr>
            <p:cNvPr id="9" name="Picture 8"/>
            <p:cNvPicPr>
              <a:picLocks noChangeAspect="1"/>
            </p:cNvPicPr>
            <p:nvPr/>
          </p:nvPicPr>
          <p:blipFill>
            <a:blip r:embed="rId3" cstate="email">
              <a:alphaModFix amt="58000"/>
              <a:extLst>
                <a:ext uri="{28A0092B-C50C-407E-A947-70E740481C1C}">
                  <a14:useLocalDpi xmlns:a14="http://schemas.microsoft.com/office/drawing/2010/main"/>
                </a:ext>
              </a:extLst>
            </a:blip>
            <a:stretch>
              <a:fillRect/>
            </a:stretch>
          </p:blipFill>
          <p:spPr>
            <a:xfrm rot="16200000">
              <a:off x="7453264" y="2114550"/>
              <a:ext cx="6858000" cy="2628900"/>
            </a:xfrm>
            <a:prstGeom prst="rect">
              <a:avLst/>
            </a:prstGeom>
          </p:spPr>
        </p:pic>
        <p:pic>
          <p:nvPicPr>
            <p:cNvPr id="10" name="Picture 9"/>
            <p:cNvPicPr>
              <a:picLocks noChangeAspect="1"/>
            </p:cNvPicPr>
            <p:nvPr/>
          </p:nvPicPr>
          <p:blipFill>
            <a:blip r:embed="rId3" cstate="email">
              <a:alphaModFix amt="58000"/>
              <a:extLst>
                <a:ext uri="{28A0092B-C50C-407E-A947-70E740481C1C}">
                  <a14:useLocalDpi xmlns:a14="http://schemas.microsoft.com/office/drawing/2010/main"/>
                </a:ext>
              </a:extLst>
            </a:blip>
            <a:stretch>
              <a:fillRect/>
            </a:stretch>
          </p:blipFill>
          <p:spPr>
            <a:xfrm rot="5400000">
              <a:off x="-2105441" y="2114550"/>
              <a:ext cx="6858000" cy="2628900"/>
            </a:xfrm>
            <a:prstGeom prst="rect">
              <a:avLst/>
            </a:prstGeom>
          </p:spPr>
        </p:pic>
      </p:grpSp>
      <p:sp>
        <p:nvSpPr>
          <p:cNvPr id="2" name="Title 1"/>
          <p:cNvSpPr>
            <a:spLocks noGrp="1"/>
          </p:cNvSpPr>
          <p:nvPr>
            <p:ph type="title" hasCustomPrompt="1"/>
          </p:nvPr>
        </p:nvSpPr>
        <p:spPr>
          <a:xfrm>
            <a:off x="962478" y="2769531"/>
            <a:ext cx="10515600" cy="798331"/>
          </a:xfrm>
        </p:spPr>
        <p:txBody>
          <a:bodyPr anchor="b">
            <a:normAutofit/>
          </a:bodyPr>
          <a:lstStyle>
            <a:lvl1pPr algn="ctr">
              <a:defRPr sz="4400" b="1">
                <a:solidFill>
                  <a:srgbClr val="FFC000"/>
                </a:solidFill>
                <a:latin typeface="+mn-lt"/>
              </a:defRPr>
            </a:lvl1pPr>
          </a:lstStyle>
          <a:p>
            <a:r>
              <a:rPr lang="en-US" dirty="0"/>
              <a:t>Section Header</a:t>
            </a:r>
          </a:p>
        </p:txBody>
      </p:sp>
      <p:sp>
        <p:nvSpPr>
          <p:cNvPr id="4" name="Date Placeholder 3"/>
          <p:cNvSpPr>
            <a:spLocks noGrp="1"/>
          </p:cNvSpPr>
          <p:nvPr>
            <p:ph type="dt" sz="half" idx="10"/>
          </p:nvPr>
        </p:nvSpPr>
        <p:spPr/>
        <p:txBody>
          <a:bodyPr/>
          <a:lstStyle/>
          <a:p>
            <a:fld id="{44452EC3-C91A-4F4D-A818-21C7A019C07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6F62B-F699-4B31-8F3A-BA31D2FC2679}" type="slidenum">
              <a:rPr lang="en-US" smtClean="0"/>
              <a:t>‹#›</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328" y="146266"/>
            <a:ext cx="3262645" cy="976097"/>
          </a:xfrm>
          <a:prstGeom prst="rect">
            <a:avLst/>
          </a:prstGeom>
          <a:noFill/>
          <a:ln>
            <a:noFill/>
          </a:ln>
        </p:spPr>
      </p:pic>
    </p:spTree>
    <p:extLst>
      <p:ext uri="{BB962C8B-B14F-4D97-AF65-F5344CB8AC3E}">
        <p14:creationId xmlns:p14="http://schemas.microsoft.com/office/powerpoint/2010/main" val="396855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9249" y="1244881"/>
            <a:ext cx="5181600" cy="5048691"/>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83249" y="1244882"/>
            <a:ext cx="5181600" cy="504869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349492" y="141826"/>
            <a:ext cx="9751111" cy="575626"/>
          </a:xfrm>
        </p:spPr>
        <p:txBody>
          <a:bodyPr>
            <a:normAutofit/>
          </a:bodyPr>
          <a:lstStyle>
            <a:lvl1pPr>
              <a:defRPr sz="3200" b="1">
                <a:solidFill>
                  <a:srgbClr val="002060"/>
                </a:solidFill>
                <a:latin typeface="+mn-lt"/>
              </a:defRPr>
            </a:lvl1pPr>
          </a:lstStyle>
          <a:p>
            <a:r>
              <a:rPr lang="en-US"/>
              <a:t>Click to edit Master title style</a:t>
            </a:r>
            <a:endParaRPr lang="en-US" dirty="0"/>
          </a:p>
        </p:txBody>
      </p:sp>
      <p:sp>
        <p:nvSpPr>
          <p:cNvPr id="9" name="Content Placeholder 5"/>
          <p:cNvSpPr>
            <a:spLocks noGrp="1"/>
          </p:cNvSpPr>
          <p:nvPr>
            <p:ph sz="quarter" idx="13" hasCustomPrompt="1"/>
          </p:nvPr>
        </p:nvSpPr>
        <p:spPr>
          <a:xfrm>
            <a:off x="349249" y="717550"/>
            <a:ext cx="10241507" cy="365125"/>
          </a:xfrm>
        </p:spPr>
        <p:txBody>
          <a:bodyPr>
            <a:noAutofit/>
          </a:bodyPr>
          <a:lstStyle>
            <a:lvl1pPr marL="0" indent="0">
              <a:buNone/>
              <a:defRPr sz="2600" baseline="0">
                <a:solidFill>
                  <a:srgbClr val="0070C0"/>
                </a:solidFill>
              </a:defRPr>
            </a:lvl1pPr>
          </a:lstStyle>
          <a:p>
            <a:pPr lvl="0"/>
            <a:r>
              <a:rPr lang="en-US" dirty="0"/>
              <a:t>Sub title</a:t>
            </a:r>
          </a:p>
        </p:txBody>
      </p:sp>
      <p:sp>
        <p:nvSpPr>
          <p:cNvPr id="10" name="Rectangle 9"/>
          <p:cNvSpPr/>
          <p:nvPr/>
        </p:nvSpPr>
        <p:spPr>
          <a:xfrm flipV="1">
            <a:off x="-5697" y="6658796"/>
            <a:ext cx="12197697" cy="199204"/>
          </a:xfrm>
          <a:prstGeom prst="rect">
            <a:avLst/>
          </a:prstGeom>
          <a:gradFill flip="none" rotWithShape="1">
            <a:gsLst>
              <a:gs pos="1000">
                <a:srgbClr val="61A643">
                  <a:alpha val="92000"/>
                </a:srgbClr>
              </a:gs>
              <a:gs pos="100000">
                <a:srgbClr val="1085B4">
                  <a:alpha val="92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0757" y="112422"/>
            <a:ext cx="1480483" cy="442921"/>
          </a:xfrm>
          <a:prstGeom prst="rect">
            <a:avLst/>
          </a:prstGeom>
          <a:noFill/>
          <a:ln>
            <a:noFill/>
          </a:ln>
        </p:spPr>
      </p:pic>
      <p:sp>
        <p:nvSpPr>
          <p:cNvPr id="12" name="Footer Placeholder 11"/>
          <p:cNvSpPr>
            <a:spLocks noGrp="1"/>
          </p:cNvSpPr>
          <p:nvPr>
            <p:ph type="ftr" sz="quarter" idx="11"/>
          </p:nvPr>
        </p:nvSpPr>
        <p:spPr>
          <a:xfrm>
            <a:off x="4011706" y="6611843"/>
            <a:ext cx="4114800" cy="261779"/>
          </a:xfrm>
        </p:spPr>
        <p:txBody>
          <a:bodyPr/>
          <a:lstStyle>
            <a:lvl1pPr>
              <a:defRPr sz="1100">
                <a:solidFill>
                  <a:schemeClr val="bg1"/>
                </a:solidFill>
              </a:defRPr>
            </a:lvl1pPr>
          </a:lstStyle>
          <a:p>
            <a:endParaRPr lang="en-US"/>
          </a:p>
        </p:txBody>
      </p:sp>
      <p:sp>
        <p:nvSpPr>
          <p:cNvPr id="13" name="Slide Number Placeholder 12"/>
          <p:cNvSpPr>
            <a:spLocks noGrp="1"/>
          </p:cNvSpPr>
          <p:nvPr>
            <p:ph type="sldNum" sz="quarter" idx="12"/>
          </p:nvPr>
        </p:nvSpPr>
        <p:spPr>
          <a:xfrm>
            <a:off x="147654" y="6568084"/>
            <a:ext cx="403676" cy="365125"/>
          </a:xfrm>
        </p:spPr>
        <p:txBody>
          <a:bodyPr/>
          <a:lstStyle>
            <a:lvl1pPr algn="l">
              <a:defRPr sz="1100">
                <a:solidFill>
                  <a:schemeClr val="bg1"/>
                </a:solidFill>
              </a:defRPr>
            </a:lvl1pPr>
          </a:lstStyle>
          <a:p>
            <a:fld id="{9826F62B-F699-4B31-8F3A-BA31D2FC2679}" type="slidenum">
              <a:rPr lang="en-US" smtClean="0"/>
              <a:t>‹#›</a:t>
            </a:fld>
            <a:endParaRPr lang="en-US"/>
          </a:p>
        </p:txBody>
      </p:sp>
      <p:sp>
        <p:nvSpPr>
          <p:cNvPr id="14" name="Footer Placeholder 11"/>
          <p:cNvSpPr txBox="1">
            <a:spLocks/>
          </p:cNvSpPr>
          <p:nvPr/>
        </p:nvSpPr>
        <p:spPr>
          <a:xfrm>
            <a:off x="9390529" y="6617213"/>
            <a:ext cx="2801471" cy="24078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Private &amp; Confidential</a:t>
            </a:r>
          </a:p>
        </p:txBody>
      </p:sp>
    </p:spTree>
    <p:extLst>
      <p:ext uri="{BB962C8B-B14F-4D97-AF65-F5344CB8AC3E}">
        <p14:creationId xmlns:p14="http://schemas.microsoft.com/office/powerpoint/2010/main" val="361126426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9249" y="1251262"/>
            <a:ext cx="5157787" cy="964334"/>
          </a:xfrm>
        </p:spPr>
        <p:txBody>
          <a:bodyPr anchor="b"/>
          <a:lstStyle>
            <a:lvl1pPr marL="0" indent="0">
              <a:buNone/>
              <a:defRPr sz="2400" b="1">
                <a:solidFill>
                  <a:schemeClr val="accent5">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49249" y="2075173"/>
            <a:ext cx="5157787" cy="4312563"/>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81661" y="1251262"/>
            <a:ext cx="5183188" cy="964334"/>
          </a:xfrm>
        </p:spPr>
        <p:txBody>
          <a:bodyPr anchor="b"/>
          <a:lstStyle>
            <a:lvl1pPr marL="0" indent="0">
              <a:buNone/>
              <a:defRPr sz="2400" b="1">
                <a:solidFill>
                  <a:schemeClr val="accent5">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81661" y="2075173"/>
            <a:ext cx="5183188" cy="4312563"/>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flipV="1">
            <a:off x="-5697" y="6658796"/>
            <a:ext cx="12197697" cy="199204"/>
          </a:xfrm>
          <a:prstGeom prst="rect">
            <a:avLst/>
          </a:prstGeom>
          <a:gradFill flip="none" rotWithShape="1">
            <a:gsLst>
              <a:gs pos="1000">
                <a:srgbClr val="61A643">
                  <a:alpha val="92000"/>
                </a:srgbClr>
              </a:gs>
              <a:gs pos="100000">
                <a:srgbClr val="1085B4">
                  <a:alpha val="92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0757" y="112422"/>
            <a:ext cx="1480483" cy="442921"/>
          </a:xfrm>
          <a:prstGeom prst="rect">
            <a:avLst/>
          </a:prstGeom>
          <a:noFill/>
          <a:ln>
            <a:noFill/>
          </a:ln>
        </p:spPr>
      </p:pic>
      <p:sp>
        <p:nvSpPr>
          <p:cNvPr id="12" name="Footer Placeholder 11"/>
          <p:cNvSpPr>
            <a:spLocks noGrp="1"/>
          </p:cNvSpPr>
          <p:nvPr>
            <p:ph type="ftr" sz="quarter" idx="11"/>
          </p:nvPr>
        </p:nvSpPr>
        <p:spPr>
          <a:xfrm>
            <a:off x="4011706" y="6611843"/>
            <a:ext cx="4114800" cy="261779"/>
          </a:xfrm>
        </p:spPr>
        <p:txBody>
          <a:bodyPr/>
          <a:lstStyle>
            <a:lvl1pPr>
              <a:defRPr sz="1100">
                <a:solidFill>
                  <a:schemeClr val="bg1"/>
                </a:solidFill>
              </a:defRPr>
            </a:lvl1pPr>
          </a:lstStyle>
          <a:p>
            <a:endParaRPr lang="en-US"/>
          </a:p>
        </p:txBody>
      </p:sp>
      <p:sp>
        <p:nvSpPr>
          <p:cNvPr id="13" name="Slide Number Placeholder 12"/>
          <p:cNvSpPr>
            <a:spLocks noGrp="1"/>
          </p:cNvSpPr>
          <p:nvPr>
            <p:ph type="sldNum" sz="quarter" idx="12"/>
          </p:nvPr>
        </p:nvSpPr>
        <p:spPr>
          <a:xfrm>
            <a:off x="147654" y="6568084"/>
            <a:ext cx="403676" cy="365125"/>
          </a:xfrm>
        </p:spPr>
        <p:txBody>
          <a:bodyPr/>
          <a:lstStyle>
            <a:lvl1pPr algn="l">
              <a:defRPr sz="1100">
                <a:solidFill>
                  <a:schemeClr val="bg1"/>
                </a:solidFill>
              </a:defRPr>
            </a:lvl1pPr>
          </a:lstStyle>
          <a:p>
            <a:fld id="{9826F62B-F699-4B31-8F3A-BA31D2FC2679}" type="slidenum">
              <a:rPr lang="en-US" smtClean="0"/>
              <a:t>‹#›</a:t>
            </a:fld>
            <a:endParaRPr lang="en-US"/>
          </a:p>
        </p:txBody>
      </p:sp>
      <p:sp>
        <p:nvSpPr>
          <p:cNvPr id="14" name="Footer Placeholder 11"/>
          <p:cNvSpPr txBox="1">
            <a:spLocks/>
          </p:cNvSpPr>
          <p:nvPr/>
        </p:nvSpPr>
        <p:spPr>
          <a:xfrm>
            <a:off x="9390529" y="6617213"/>
            <a:ext cx="2801471" cy="24078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Private &amp; Confidential</a:t>
            </a:r>
          </a:p>
        </p:txBody>
      </p:sp>
      <p:sp>
        <p:nvSpPr>
          <p:cNvPr id="15" name="Title 1"/>
          <p:cNvSpPr>
            <a:spLocks noGrp="1"/>
          </p:cNvSpPr>
          <p:nvPr>
            <p:ph type="title"/>
          </p:nvPr>
        </p:nvSpPr>
        <p:spPr>
          <a:xfrm>
            <a:off x="349492" y="141826"/>
            <a:ext cx="9751111" cy="575626"/>
          </a:xfrm>
        </p:spPr>
        <p:txBody>
          <a:bodyPr>
            <a:normAutofit/>
          </a:bodyPr>
          <a:lstStyle>
            <a:lvl1pPr>
              <a:defRPr sz="3200" b="1">
                <a:solidFill>
                  <a:srgbClr val="002060"/>
                </a:solidFill>
                <a:latin typeface="+mn-lt"/>
              </a:defRPr>
            </a:lvl1pPr>
          </a:lstStyle>
          <a:p>
            <a:r>
              <a:rPr lang="en-US"/>
              <a:t>Click to edit Master title style</a:t>
            </a:r>
            <a:endParaRPr lang="en-US" dirty="0"/>
          </a:p>
        </p:txBody>
      </p:sp>
      <p:sp>
        <p:nvSpPr>
          <p:cNvPr id="16" name="Content Placeholder 5"/>
          <p:cNvSpPr>
            <a:spLocks noGrp="1"/>
          </p:cNvSpPr>
          <p:nvPr>
            <p:ph sz="quarter" idx="13" hasCustomPrompt="1"/>
          </p:nvPr>
        </p:nvSpPr>
        <p:spPr>
          <a:xfrm>
            <a:off x="349249" y="717550"/>
            <a:ext cx="10241507" cy="365125"/>
          </a:xfrm>
        </p:spPr>
        <p:txBody>
          <a:bodyPr>
            <a:noAutofit/>
          </a:bodyPr>
          <a:lstStyle>
            <a:lvl1pPr marL="0" indent="0">
              <a:buNone/>
              <a:defRPr sz="2600" baseline="0">
                <a:solidFill>
                  <a:srgbClr val="0070C0"/>
                </a:solidFill>
              </a:defRPr>
            </a:lvl1pPr>
          </a:lstStyle>
          <a:p>
            <a:pPr lvl="0"/>
            <a:r>
              <a:rPr lang="en-US" dirty="0"/>
              <a:t>Sub title</a:t>
            </a:r>
          </a:p>
        </p:txBody>
      </p:sp>
    </p:spTree>
    <p:extLst>
      <p:ext uri="{BB962C8B-B14F-4D97-AF65-F5344CB8AC3E}">
        <p14:creationId xmlns:p14="http://schemas.microsoft.com/office/powerpoint/2010/main" val="3324916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52EC3-C91A-4F4D-A818-21C7A019C076}" type="datetimeFigureOut">
              <a:rPr lang="en-US" smtClean="0"/>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6F62B-F699-4B31-8F3A-BA31D2FC2679}" type="slidenum">
              <a:rPr lang="en-US" smtClean="0"/>
              <a:t>‹#›</a:t>
            </a:fld>
            <a:endParaRPr lang="en-US"/>
          </a:p>
        </p:txBody>
      </p:sp>
      <p:grpSp>
        <p:nvGrpSpPr>
          <p:cNvPr id="5" name="Group 4"/>
          <p:cNvGrpSpPr/>
          <p:nvPr/>
        </p:nvGrpSpPr>
        <p:grpSpPr>
          <a:xfrm>
            <a:off x="-1" y="0"/>
            <a:ext cx="12201427" cy="6858000"/>
            <a:chOff x="-1" y="0"/>
            <a:chExt cx="12201427" cy="6858000"/>
          </a:xfrm>
        </p:grpSpPr>
        <p:pic>
          <p:nvPicPr>
            <p:cNvPr id="6" name="Picture 5"/>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 y="0"/>
              <a:ext cx="12201427" cy="6858000"/>
            </a:xfrm>
            <a:prstGeom prst="rect">
              <a:avLst/>
            </a:prstGeom>
          </p:spPr>
        </p:pic>
        <p:pic>
          <p:nvPicPr>
            <p:cNvPr id="7" name="Picture 6"/>
            <p:cNvPicPr>
              <a:picLocks noChangeAspect="1"/>
            </p:cNvPicPr>
            <p:nvPr/>
          </p:nvPicPr>
          <p:blipFill>
            <a:blip r:embed="rId3" cstate="email">
              <a:alphaModFix amt="58000"/>
              <a:extLst>
                <a:ext uri="{28A0092B-C50C-407E-A947-70E740481C1C}">
                  <a14:useLocalDpi xmlns:a14="http://schemas.microsoft.com/office/drawing/2010/main"/>
                </a:ext>
              </a:extLst>
            </a:blip>
            <a:stretch>
              <a:fillRect/>
            </a:stretch>
          </p:blipFill>
          <p:spPr>
            <a:xfrm rot="16200000">
              <a:off x="7453264" y="2114550"/>
              <a:ext cx="6858000" cy="2628900"/>
            </a:xfrm>
            <a:prstGeom prst="rect">
              <a:avLst/>
            </a:prstGeom>
          </p:spPr>
        </p:pic>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938" y="146266"/>
            <a:ext cx="3262645" cy="976097"/>
          </a:xfrm>
          <a:prstGeom prst="rect">
            <a:avLst/>
          </a:prstGeom>
          <a:noFill/>
          <a:ln>
            <a:noFill/>
          </a:ln>
        </p:spPr>
      </p:pic>
      <p:sp>
        <p:nvSpPr>
          <p:cNvPr id="9" name="Text Placeholder 8"/>
          <p:cNvSpPr>
            <a:spLocks noGrp="1"/>
          </p:cNvSpPr>
          <p:nvPr>
            <p:ph type="body" sz="quarter" idx="13" hasCustomPrompt="1"/>
          </p:nvPr>
        </p:nvSpPr>
        <p:spPr>
          <a:xfrm>
            <a:off x="1868488" y="2443163"/>
            <a:ext cx="8529637" cy="757237"/>
          </a:xfrm>
        </p:spPr>
        <p:txBody>
          <a:bodyPr>
            <a:normAutofit/>
          </a:bodyPr>
          <a:lstStyle>
            <a:lvl1pPr marL="0" indent="0">
              <a:buNone/>
              <a:defRPr sz="3200" b="1">
                <a:solidFill>
                  <a:srgbClr val="FFC000"/>
                </a:solidFill>
              </a:defRPr>
            </a:lvl1pPr>
          </a:lstStyle>
          <a:p>
            <a:pPr lvl="0"/>
            <a:r>
              <a:rPr lang="en-US" dirty="0"/>
              <a:t>Click here to enter text</a:t>
            </a:r>
          </a:p>
        </p:txBody>
      </p:sp>
      <p:sp>
        <p:nvSpPr>
          <p:cNvPr id="10" name="Text Placeholder 11"/>
          <p:cNvSpPr>
            <a:spLocks noGrp="1"/>
          </p:cNvSpPr>
          <p:nvPr>
            <p:ph type="body" sz="quarter" idx="14" hasCustomPrompt="1"/>
          </p:nvPr>
        </p:nvSpPr>
        <p:spPr>
          <a:xfrm>
            <a:off x="1868488" y="3330575"/>
            <a:ext cx="8529637" cy="796925"/>
          </a:xfrm>
        </p:spPr>
        <p:txBody>
          <a:bodyPr/>
          <a:lstStyle>
            <a:lvl1pPr marL="0" indent="0">
              <a:buNone/>
              <a:defRPr>
                <a:solidFill>
                  <a:srgbClr val="FFC000"/>
                </a:solidFill>
              </a:defRPr>
            </a:lvl1pPr>
          </a:lstStyle>
          <a:p>
            <a:pPr lvl="0"/>
            <a:r>
              <a:rPr lang="en-US" dirty="0"/>
              <a:t>Presenter’s Email Id</a:t>
            </a:r>
          </a:p>
        </p:txBody>
      </p:sp>
    </p:spTree>
    <p:extLst>
      <p:ext uri="{BB962C8B-B14F-4D97-AF65-F5344CB8AC3E}">
        <p14:creationId xmlns:p14="http://schemas.microsoft.com/office/powerpoint/2010/main" val="24798932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52EC3-C91A-4F4D-A818-21C7A019C076}" type="datetimeFigureOut">
              <a:rPr lang="en-US" smtClean="0"/>
              <a:t>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6F62B-F699-4B31-8F3A-BA31D2FC2679}" type="slidenum">
              <a:rPr lang="en-US" smtClean="0"/>
              <a:t>‹#›</a:t>
            </a:fld>
            <a:endParaRPr lang="en-US"/>
          </a:p>
        </p:txBody>
      </p:sp>
    </p:spTree>
    <p:extLst>
      <p:ext uri="{BB962C8B-B14F-4D97-AF65-F5344CB8AC3E}">
        <p14:creationId xmlns:p14="http://schemas.microsoft.com/office/powerpoint/2010/main" val="219327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29000"/>
            <a:ext cx="9144000" cy="1450265"/>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IN" dirty="0"/>
              <a:t>HDP – CDP Upgradation</a:t>
            </a:r>
            <a:br>
              <a:rPr lang="en-IN" b="0" dirty="0"/>
            </a:br>
            <a:br>
              <a:rPr lang="en-IN" dirty="0"/>
            </a:br>
            <a:endParaRPr lang="en-US" dirty="0"/>
          </a:p>
        </p:txBody>
      </p:sp>
    </p:spTree>
    <p:extLst>
      <p:ext uri="{BB962C8B-B14F-4D97-AF65-F5344CB8AC3E}">
        <p14:creationId xmlns:p14="http://schemas.microsoft.com/office/powerpoint/2010/main" val="51495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en-US" dirty="0">
                <a:solidFill>
                  <a:srgbClr val="0070C0"/>
                </a:solidFill>
              </a:rPr>
              <a:t>Turn off Services auto start for all the services and put Ambari metrics and smart sense to maintenance mode.</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10</a:t>
            </a:fld>
            <a:endParaRPr lang="en-US"/>
          </a:p>
        </p:txBody>
      </p:sp>
      <p:sp>
        <p:nvSpPr>
          <p:cNvPr id="14" name="TextBox 13">
            <a:extLst>
              <a:ext uri="{FF2B5EF4-FFF2-40B4-BE49-F238E27FC236}">
                <a16:creationId xmlns:a16="http://schemas.microsoft.com/office/drawing/2014/main" id="{191224FA-9C56-4020-81EE-E77999DBC964}"/>
              </a:ext>
            </a:extLst>
          </p:cNvPr>
          <p:cNvSpPr txBox="1"/>
          <p:nvPr/>
        </p:nvSpPr>
        <p:spPr>
          <a:xfrm>
            <a:off x="360344" y="5768134"/>
            <a:ext cx="5478313" cy="646331"/>
          </a:xfrm>
          <a:prstGeom prst="rect">
            <a:avLst/>
          </a:prstGeom>
          <a:noFill/>
        </p:spPr>
        <p:txBody>
          <a:bodyPr wrap="square">
            <a:spAutoFit/>
          </a:bodyPr>
          <a:lstStyle/>
          <a:p>
            <a:r>
              <a:rPr lang="en-US" dirty="0"/>
              <a:t>Note: Post </a:t>
            </a:r>
            <a:r>
              <a:rPr lang="en-US" dirty="0" err="1"/>
              <a:t>ambari</a:t>
            </a:r>
            <a:r>
              <a:rPr lang="en-US" dirty="0"/>
              <a:t> Upgrade start all the services and check</a:t>
            </a:r>
          </a:p>
        </p:txBody>
      </p:sp>
      <p:pic>
        <p:nvPicPr>
          <p:cNvPr id="3" name="Picture 2">
            <a:extLst>
              <a:ext uri="{FF2B5EF4-FFF2-40B4-BE49-F238E27FC236}">
                <a16:creationId xmlns:a16="http://schemas.microsoft.com/office/drawing/2014/main" id="{DAE3B632-3669-46A2-9FB2-AA756E35AFBA}"/>
              </a:ext>
            </a:extLst>
          </p:cNvPr>
          <p:cNvPicPr>
            <a:picLocks noChangeAspect="1"/>
          </p:cNvPicPr>
          <p:nvPr/>
        </p:nvPicPr>
        <p:blipFill>
          <a:blip r:embed="rId3"/>
          <a:stretch>
            <a:fillRect/>
          </a:stretch>
        </p:blipFill>
        <p:spPr>
          <a:xfrm>
            <a:off x="278295" y="886164"/>
            <a:ext cx="8324559" cy="4830694"/>
          </a:xfrm>
          <a:prstGeom prst="rect">
            <a:avLst/>
          </a:prstGeom>
        </p:spPr>
      </p:pic>
    </p:spTree>
    <p:extLst>
      <p:ext uri="{BB962C8B-B14F-4D97-AF65-F5344CB8AC3E}">
        <p14:creationId xmlns:p14="http://schemas.microsoft.com/office/powerpoint/2010/main" val="264254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HDP Stack Upgrade to 7.1.4</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11</a:t>
            </a:fld>
            <a:endParaRPr lang="en-US"/>
          </a:p>
        </p:txBody>
      </p:sp>
      <p:sp>
        <p:nvSpPr>
          <p:cNvPr id="9" name="TextBox 8">
            <a:extLst>
              <a:ext uri="{FF2B5EF4-FFF2-40B4-BE49-F238E27FC236}">
                <a16:creationId xmlns:a16="http://schemas.microsoft.com/office/drawing/2014/main" id="{26E1EE9F-EFD2-49F6-A15A-63EB07D64BFE}"/>
              </a:ext>
            </a:extLst>
          </p:cNvPr>
          <p:cNvSpPr txBox="1"/>
          <p:nvPr/>
        </p:nvSpPr>
        <p:spPr>
          <a:xfrm>
            <a:off x="0" y="773934"/>
            <a:ext cx="6102626" cy="369332"/>
          </a:xfrm>
          <a:prstGeom prst="rect">
            <a:avLst/>
          </a:prstGeom>
          <a:noFill/>
        </p:spPr>
        <p:txBody>
          <a:bodyPr wrap="square">
            <a:spAutoFit/>
          </a:bodyPr>
          <a:lstStyle/>
          <a:p>
            <a:pPr marL="342900" indent="-342900">
              <a:buAutoNum type="arabicPeriod"/>
            </a:pPr>
            <a:r>
              <a:rPr lang="en-US" dirty="0"/>
              <a:t>Download HDP repos.</a:t>
            </a:r>
          </a:p>
        </p:txBody>
      </p:sp>
      <p:pic>
        <p:nvPicPr>
          <p:cNvPr id="3" name="Picture 2">
            <a:extLst>
              <a:ext uri="{FF2B5EF4-FFF2-40B4-BE49-F238E27FC236}">
                <a16:creationId xmlns:a16="http://schemas.microsoft.com/office/drawing/2014/main" id="{B20F12A4-EB54-4DC5-9F48-B8942C945663}"/>
              </a:ext>
            </a:extLst>
          </p:cNvPr>
          <p:cNvPicPr>
            <a:picLocks noChangeAspect="1"/>
          </p:cNvPicPr>
          <p:nvPr/>
        </p:nvPicPr>
        <p:blipFill>
          <a:blip r:embed="rId3"/>
          <a:stretch>
            <a:fillRect/>
          </a:stretch>
        </p:blipFill>
        <p:spPr>
          <a:xfrm>
            <a:off x="378405" y="1215245"/>
            <a:ext cx="9646146" cy="4134062"/>
          </a:xfrm>
          <a:prstGeom prst="rect">
            <a:avLst/>
          </a:prstGeom>
        </p:spPr>
      </p:pic>
    </p:spTree>
    <p:extLst>
      <p:ext uri="{BB962C8B-B14F-4D97-AF65-F5344CB8AC3E}">
        <p14:creationId xmlns:p14="http://schemas.microsoft.com/office/powerpoint/2010/main" val="391252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HDP Stack Upgrade to 7.1.4</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12</a:t>
            </a:fld>
            <a:endParaRPr lang="en-US"/>
          </a:p>
        </p:txBody>
      </p:sp>
      <p:sp>
        <p:nvSpPr>
          <p:cNvPr id="9" name="TextBox 8">
            <a:extLst>
              <a:ext uri="{FF2B5EF4-FFF2-40B4-BE49-F238E27FC236}">
                <a16:creationId xmlns:a16="http://schemas.microsoft.com/office/drawing/2014/main" id="{26E1EE9F-EFD2-49F6-A15A-63EB07D64BFE}"/>
              </a:ext>
            </a:extLst>
          </p:cNvPr>
          <p:cNvSpPr txBox="1"/>
          <p:nvPr/>
        </p:nvSpPr>
        <p:spPr>
          <a:xfrm>
            <a:off x="0" y="773934"/>
            <a:ext cx="6102626" cy="369332"/>
          </a:xfrm>
          <a:prstGeom prst="rect">
            <a:avLst/>
          </a:prstGeom>
          <a:noFill/>
        </p:spPr>
        <p:txBody>
          <a:bodyPr wrap="square">
            <a:spAutoFit/>
          </a:bodyPr>
          <a:lstStyle/>
          <a:p>
            <a:r>
              <a:rPr lang="en-US" dirty="0"/>
              <a:t>2. Update the version in </a:t>
            </a:r>
            <a:r>
              <a:rPr lang="en-US" dirty="0" err="1"/>
              <a:t>ambari</a:t>
            </a:r>
            <a:r>
              <a:rPr lang="en-US" dirty="0"/>
              <a:t> UI.</a:t>
            </a:r>
          </a:p>
        </p:txBody>
      </p:sp>
      <p:pic>
        <p:nvPicPr>
          <p:cNvPr id="4" name="Picture 3">
            <a:extLst>
              <a:ext uri="{FF2B5EF4-FFF2-40B4-BE49-F238E27FC236}">
                <a16:creationId xmlns:a16="http://schemas.microsoft.com/office/drawing/2014/main" id="{011B8213-34DF-4F2A-B013-718B265C9A9A}"/>
              </a:ext>
            </a:extLst>
          </p:cNvPr>
          <p:cNvPicPr>
            <a:picLocks noChangeAspect="1"/>
          </p:cNvPicPr>
          <p:nvPr/>
        </p:nvPicPr>
        <p:blipFill>
          <a:blip r:embed="rId3"/>
          <a:stretch>
            <a:fillRect/>
          </a:stretch>
        </p:blipFill>
        <p:spPr>
          <a:xfrm>
            <a:off x="441828" y="1723120"/>
            <a:ext cx="2480276" cy="3540865"/>
          </a:xfrm>
          <a:prstGeom prst="rect">
            <a:avLst/>
          </a:prstGeom>
        </p:spPr>
      </p:pic>
      <p:sp>
        <p:nvSpPr>
          <p:cNvPr id="11" name="TextBox 10">
            <a:extLst>
              <a:ext uri="{FF2B5EF4-FFF2-40B4-BE49-F238E27FC236}">
                <a16:creationId xmlns:a16="http://schemas.microsoft.com/office/drawing/2014/main" id="{BD6B8D79-55F2-45F4-A7A2-4F11488D84DC}"/>
              </a:ext>
            </a:extLst>
          </p:cNvPr>
          <p:cNvSpPr txBox="1"/>
          <p:nvPr/>
        </p:nvSpPr>
        <p:spPr>
          <a:xfrm>
            <a:off x="511402" y="1353789"/>
            <a:ext cx="6122504" cy="369332"/>
          </a:xfrm>
          <a:prstGeom prst="rect">
            <a:avLst/>
          </a:prstGeom>
          <a:noFill/>
        </p:spPr>
        <p:txBody>
          <a:bodyPr wrap="square">
            <a:spAutoFit/>
          </a:bodyPr>
          <a:lstStyle/>
          <a:p>
            <a:r>
              <a:rPr lang="en-US" dirty="0"/>
              <a:t>Current Stack versions:</a:t>
            </a:r>
          </a:p>
        </p:txBody>
      </p:sp>
      <p:cxnSp>
        <p:nvCxnSpPr>
          <p:cNvPr id="10" name="Straight Connector 9">
            <a:extLst>
              <a:ext uri="{FF2B5EF4-FFF2-40B4-BE49-F238E27FC236}">
                <a16:creationId xmlns:a16="http://schemas.microsoft.com/office/drawing/2014/main" id="{0E9B6F20-D267-4705-AFD0-1CA3A444B2E7}"/>
              </a:ext>
            </a:extLst>
          </p:cNvPr>
          <p:cNvCxnSpPr/>
          <p:nvPr/>
        </p:nvCxnSpPr>
        <p:spPr>
          <a:xfrm>
            <a:off x="6102626" y="834888"/>
            <a:ext cx="0" cy="513852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56B0318-AD53-4F2A-B800-3EE4AEC0B011}"/>
              </a:ext>
            </a:extLst>
          </p:cNvPr>
          <p:cNvSpPr txBox="1"/>
          <p:nvPr/>
        </p:nvSpPr>
        <p:spPr>
          <a:xfrm>
            <a:off x="6753176" y="1347569"/>
            <a:ext cx="3136255" cy="369332"/>
          </a:xfrm>
          <a:prstGeom prst="rect">
            <a:avLst/>
          </a:prstGeom>
          <a:noFill/>
        </p:spPr>
        <p:txBody>
          <a:bodyPr wrap="square">
            <a:spAutoFit/>
          </a:bodyPr>
          <a:lstStyle/>
          <a:p>
            <a:r>
              <a:rPr lang="en-US" dirty="0"/>
              <a:t>Target Stack versions:</a:t>
            </a:r>
          </a:p>
        </p:txBody>
      </p:sp>
      <p:pic>
        <p:nvPicPr>
          <p:cNvPr id="13" name="Picture 12">
            <a:extLst>
              <a:ext uri="{FF2B5EF4-FFF2-40B4-BE49-F238E27FC236}">
                <a16:creationId xmlns:a16="http://schemas.microsoft.com/office/drawing/2014/main" id="{186354B8-FAF3-4A84-BCE7-B6E2CD8E01C6}"/>
              </a:ext>
            </a:extLst>
          </p:cNvPr>
          <p:cNvPicPr>
            <a:picLocks noChangeAspect="1"/>
          </p:cNvPicPr>
          <p:nvPr/>
        </p:nvPicPr>
        <p:blipFill>
          <a:blip r:embed="rId4"/>
          <a:stretch>
            <a:fillRect/>
          </a:stretch>
        </p:blipFill>
        <p:spPr>
          <a:xfrm>
            <a:off x="6381659" y="1716901"/>
            <a:ext cx="4646180" cy="3547084"/>
          </a:xfrm>
          <a:prstGeom prst="rect">
            <a:avLst/>
          </a:prstGeom>
        </p:spPr>
      </p:pic>
    </p:spTree>
    <p:extLst>
      <p:ext uri="{BB962C8B-B14F-4D97-AF65-F5344CB8AC3E}">
        <p14:creationId xmlns:p14="http://schemas.microsoft.com/office/powerpoint/2010/main" val="182702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HDP Stack Upgrade to 7.1.4</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13</a:t>
            </a:fld>
            <a:endParaRPr lang="en-US"/>
          </a:p>
        </p:txBody>
      </p:sp>
      <p:sp>
        <p:nvSpPr>
          <p:cNvPr id="9" name="TextBox 8">
            <a:extLst>
              <a:ext uri="{FF2B5EF4-FFF2-40B4-BE49-F238E27FC236}">
                <a16:creationId xmlns:a16="http://schemas.microsoft.com/office/drawing/2014/main" id="{26E1EE9F-EFD2-49F6-A15A-63EB07D64BFE}"/>
              </a:ext>
            </a:extLst>
          </p:cNvPr>
          <p:cNvSpPr txBox="1"/>
          <p:nvPr/>
        </p:nvSpPr>
        <p:spPr>
          <a:xfrm>
            <a:off x="0" y="773934"/>
            <a:ext cx="6102626" cy="369332"/>
          </a:xfrm>
          <a:prstGeom prst="rect">
            <a:avLst/>
          </a:prstGeom>
          <a:noFill/>
        </p:spPr>
        <p:txBody>
          <a:bodyPr wrap="square">
            <a:spAutoFit/>
          </a:bodyPr>
          <a:lstStyle/>
          <a:p>
            <a:r>
              <a:rPr lang="en-US" dirty="0"/>
              <a:t>2. Update the version in </a:t>
            </a:r>
            <a:r>
              <a:rPr lang="en-US" dirty="0" err="1"/>
              <a:t>ambari</a:t>
            </a:r>
            <a:r>
              <a:rPr lang="en-US" dirty="0"/>
              <a:t> UI.</a:t>
            </a:r>
          </a:p>
        </p:txBody>
      </p:sp>
      <p:sp>
        <p:nvSpPr>
          <p:cNvPr id="11" name="TextBox 10">
            <a:extLst>
              <a:ext uri="{FF2B5EF4-FFF2-40B4-BE49-F238E27FC236}">
                <a16:creationId xmlns:a16="http://schemas.microsoft.com/office/drawing/2014/main" id="{BD6B8D79-55F2-45F4-A7A2-4F11488D84DC}"/>
              </a:ext>
            </a:extLst>
          </p:cNvPr>
          <p:cNvSpPr txBox="1"/>
          <p:nvPr/>
        </p:nvSpPr>
        <p:spPr>
          <a:xfrm>
            <a:off x="511402" y="1353789"/>
            <a:ext cx="6122504" cy="3693319"/>
          </a:xfrm>
          <a:prstGeom prst="rect">
            <a:avLst/>
          </a:prstGeom>
          <a:noFill/>
        </p:spPr>
        <p:txBody>
          <a:bodyPr wrap="square">
            <a:spAutoFit/>
          </a:bodyPr>
          <a:lstStyle/>
          <a:p>
            <a:pPr marL="342900" indent="-342900">
              <a:buFont typeface="+mj-lt"/>
              <a:buAutoNum type="arabicPeriod"/>
            </a:pPr>
            <a:r>
              <a:rPr lang="en-US" dirty="0"/>
              <a:t>Go To stack versions on Ambari UI.</a:t>
            </a:r>
          </a:p>
          <a:p>
            <a:pPr marL="342900" indent="-342900">
              <a:buFont typeface="+mj-lt"/>
              <a:buAutoNum type="arabicPeriod"/>
            </a:pPr>
            <a:r>
              <a:rPr lang="en-US" dirty="0"/>
              <a:t>Click on Versions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Click on Manage Versions.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3" name="Picture 2">
            <a:extLst>
              <a:ext uri="{FF2B5EF4-FFF2-40B4-BE49-F238E27FC236}">
                <a16:creationId xmlns:a16="http://schemas.microsoft.com/office/drawing/2014/main" id="{A8523BF0-5B9E-4B0F-9B15-2FD4FAC5B88E}"/>
              </a:ext>
            </a:extLst>
          </p:cNvPr>
          <p:cNvPicPr>
            <a:picLocks noChangeAspect="1"/>
          </p:cNvPicPr>
          <p:nvPr/>
        </p:nvPicPr>
        <p:blipFill>
          <a:blip r:embed="rId3"/>
          <a:stretch>
            <a:fillRect/>
          </a:stretch>
        </p:blipFill>
        <p:spPr>
          <a:xfrm>
            <a:off x="827071" y="2036756"/>
            <a:ext cx="3302170" cy="1295467"/>
          </a:xfrm>
          <a:prstGeom prst="rect">
            <a:avLst/>
          </a:prstGeom>
        </p:spPr>
      </p:pic>
      <p:pic>
        <p:nvPicPr>
          <p:cNvPr id="6" name="Picture 5">
            <a:extLst>
              <a:ext uri="{FF2B5EF4-FFF2-40B4-BE49-F238E27FC236}">
                <a16:creationId xmlns:a16="http://schemas.microsoft.com/office/drawing/2014/main" id="{24E47AED-741A-4399-AA5E-C976E30A021C}"/>
              </a:ext>
            </a:extLst>
          </p:cNvPr>
          <p:cNvPicPr>
            <a:picLocks noChangeAspect="1"/>
          </p:cNvPicPr>
          <p:nvPr/>
        </p:nvPicPr>
        <p:blipFill>
          <a:blip r:embed="rId4"/>
          <a:stretch>
            <a:fillRect/>
          </a:stretch>
        </p:blipFill>
        <p:spPr>
          <a:xfrm>
            <a:off x="717723" y="3722170"/>
            <a:ext cx="7511878" cy="2647671"/>
          </a:xfrm>
          <a:prstGeom prst="rect">
            <a:avLst/>
          </a:prstGeom>
        </p:spPr>
      </p:pic>
    </p:spTree>
    <p:extLst>
      <p:ext uri="{BB962C8B-B14F-4D97-AF65-F5344CB8AC3E}">
        <p14:creationId xmlns:p14="http://schemas.microsoft.com/office/powerpoint/2010/main" val="339250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HDP Stack Upgrade to 7.1.4</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14</a:t>
            </a:fld>
            <a:endParaRPr lang="en-US"/>
          </a:p>
        </p:txBody>
      </p:sp>
      <p:sp>
        <p:nvSpPr>
          <p:cNvPr id="9" name="TextBox 8">
            <a:extLst>
              <a:ext uri="{FF2B5EF4-FFF2-40B4-BE49-F238E27FC236}">
                <a16:creationId xmlns:a16="http://schemas.microsoft.com/office/drawing/2014/main" id="{26E1EE9F-EFD2-49F6-A15A-63EB07D64BFE}"/>
              </a:ext>
            </a:extLst>
          </p:cNvPr>
          <p:cNvSpPr txBox="1"/>
          <p:nvPr/>
        </p:nvSpPr>
        <p:spPr>
          <a:xfrm>
            <a:off x="0" y="773934"/>
            <a:ext cx="6102626" cy="369332"/>
          </a:xfrm>
          <a:prstGeom prst="rect">
            <a:avLst/>
          </a:prstGeom>
          <a:noFill/>
        </p:spPr>
        <p:txBody>
          <a:bodyPr wrap="square">
            <a:spAutoFit/>
          </a:bodyPr>
          <a:lstStyle/>
          <a:p>
            <a:r>
              <a:rPr lang="en-US" dirty="0"/>
              <a:t>2. Update the version in </a:t>
            </a:r>
            <a:r>
              <a:rPr lang="en-US" dirty="0" err="1"/>
              <a:t>ambari</a:t>
            </a:r>
            <a:r>
              <a:rPr lang="en-US" dirty="0"/>
              <a:t> UI.</a:t>
            </a:r>
          </a:p>
        </p:txBody>
      </p:sp>
      <p:sp>
        <p:nvSpPr>
          <p:cNvPr id="11" name="TextBox 10">
            <a:extLst>
              <a:ext uri="{FF2B5EF4-FFF2-40B4-BE49-F238E27FC236}">
                <a16:creationId xmlns:a16="http://schemas.microsoft.com/office/drawing/2014/main" id="{BD6B8D79-55F2-45F4-A7A2-4F11488D84DC}"/>
              </a:ext>
            </a:extLst>
          </p:cNvPr>
          <p:cNvSpPr txBox="1"/>
          <p:nvPr/>
        </p:nvSpPr>
        <p:spPr>
          <a:xfrm>
            <a:off x="511402" y="1353790"/>
            <a:ext cx="3861815" cy="3139321"/>
          </a:xfrm>
          <a:prstGeom prst="rect">
            <a:avLst/>
          </a:prstGeom>
          <a:noFill/>
        </p:spPr>
        <p:txBody>
          <a:bodyPr wrap="square">
            <a:spAutoFit/>
          </a:bodyPr>
          <a:lstStyle/>
          <a:p>
            <a:r>
              <a:rPr lang="en-US" dirty="0"/>
              <a:t>4. Go To stack versions on Ambari UI.</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7" name="Picture 6">
            <a:extLst>
              <a:ext uri="{FF2B5EF4-FFF2-40B4-BE49-F238E27FC236}">
                <a16:creationId xmlns:a16="http://schemas.microsoft.com/office/drawing/2014/main" id="{8D7EF9E5-B478-42D7-8162-551DCD5459A4}"/>
              </a:ext>
            </a:extLst>
          </p:cNvPr>
          <p:cNvPicPr>
            <a:picLocks noChangeAspect="1"/>
          </p:cNvPicPr>
          <p:nvPr/>
        </p:nvPicPr>
        <p:blipFill>
          <a:blip r:embed="rId3"/>
          <a:stretch>
            <a:fillRect/>
          </a:stretch>
        </p:blipFill>
        <p:spPr>
          <a:xfrm>
            <a:off x="587576" y="1686267"/>
            <a:ext cx="8293526" cy="2806844"/>
          </a:xfrm>
          <a:prstGeom prst="rect">
            <a:avLst/>
          </a:prstGeom>
        </p:spPr>
      </p:pic>
      <p:pic>
        <p:nvPicPr>
          <p:cNvPr id="13" name="Picture 12">
            <a:extLst>
              <a:ext uri="{FF2B5EF4-FFF2-40B4-BE49-F238E27FC236}">
                <a16:creationId xmlns:a16="http://schemas.microsoft.com/office/drawing/2014/main" id="{834FB46A-26A3-4A70-A579-7F7E1D39D1CA}"/>
              </a:ext>
            </a:extLst>
          </p:cNvPr>
          <p:cNvPicPr>
            <a:picLocks noChangeAspect="1"/>
          </p:cNvPicPr>
          <p:nvPr/>
        </p:nvPicPr>
        <p:blipFill>
          <a:blip r:embed="rId4"/>
          <a:stretch>
            <a:fillRect/>
          </a:stretch>
        </p:blipFill>
        <p:spPr>
          <a:xfrm>
            <a:off x="278295" y="4532610"/>
            <a:ext cx="3499030" cy="1943200"/>
          </a:xfrm>
          <a:prstGeom prst="rect">
            <a:avLst/>
          </a:prstGeom>
        </p:spPr>
      </p:pic>
    </p:spTree>
    <p:extLst>
      <p:ext uri="{BB962C8B-B14F-4D97-AF65-F5344CB8AC3E}">
        <p14:creationId xmlns:p14="http://schemas.microsoft.com/office/powerpoint/2010/main" val="914124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HDP Stack Upgrade to 7.1.4</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15</a:t>
            </a:fld>
            <a:endParaRPr lang="en-US"/>
          </a:p>
        </p:txBody>
      </p:sp>
      <p:sp>
        <p:nvSpPr>
          <p:cNvPr id="9" name="TextBox 8">
            <a:extLst>
              <a:ext uri="{FF2B5EF4-FFF2-40B4-BE49-F238E27FC236}">
                <a16:creationId xmlns:a16="http://schemas.microsoft.com/office/drawing/2014/main" id="{26E1EE9F-EFD2-49F6-A15A-63EB07D64BFE}"/>
              </a:ext>
            </a:extLst>
          </p:cNvPr>
          <p:cNvSpPr txBox="1"/>
          <p:nvPr/>
        </p:nvSpPr>
        <p:spPr>
          <a:xfrm>
            <a:off x="278295" y="683629"/>
            <a:ext cx="6102626" cy="369332"/>
          </a:xfrm>
          <a:prstGeom prst="rect">
            <a:avLst/>
          </a:prstGeom>
          <a:noFill/>
        </p:spPr>
        <p:txBody>
          <a:bodyPr wrap="square">
            <a:spAutoFit/>
          </a:bodyPr>
          <a:lstStyle/>
          <a:p>
            <a:r>
              <a:rPr lang="en-US" dirty="0"/>
              <a:t>Contents of Version File:</a:t>
            </a:r>
          </a:p>
        </p:txBody>
      </p:sp>
      <p:pic>
        <p:nvPicPr>
          <p:cNvPr id="3" name="Picture 2">
            <a:extLst>
              <a:ext uri="{FF2B5EF4-FFF2-40B4-BE49-F238E27FC236}">
                <a16:creationId xmlns:a16="http://schemas.microsoft.com/office/drawing/2014/main" id="{69DC852D-CD86-424E-837B-5EFC74897DFE}"/>
              </a:ext>
            </a:extLst>
          </p:cNvPr>
          <p:cNvPicPr>
            <a:picLocks noChangeAspect="1"/>
          </p:cNvPicPr>
          <p:nvPr/>
        </p:nvPicPr>
        <p:blipFill>
          <a:blip r:embed="rId3"/>
          <a:stretch>
            <a:fillRect/>
          </a:stretch>
        </p:blipFill>
        <p:spPr>
          <a:xfrm>
            <a:off x="394913" y="1143265"/>
            <a:ext cx="6333878" cy="5528413"/>
          </a:xfrm>
          <a:prstGeom prst="rect">
            <a:avLst/>
          </a:prstGeom>
        </p:spPr>
      </p:pic>
    </p:spTree>
    <p:extLst>
      <p:ext uri="{BB962C8B-B14F-4D97-AF65-F5344CB8AC3E}">
        <p14:creationId xmlns:p14="http://schemas.microsoft.com/office/powerpoint/2010/main" val="357677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58627"/>
            <a:ext cx="10084905" cy="525538"/>
          </a:xfrm>
        </p:spPr>
        <p:txBody>
          <a:bodyPr>
            <a:noAutofit/>
          </a:bodyPr>
          <a:lstStyle/>
          <a:p>
            <a:r>
              <a:rPr lang="fr-FR" dirty="0">
                <a:solidFill>
                  <a:srgbClr val="0070C0"/>
                </a:solidFill>
              </a:rPr>
              <a:t>HDP Stack Upgrade to 7.1.4</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16</a:t>
            </a:fld>
            <a:endParaRPr lang="en-US"/>
          </a:p>
        </p:txBody>
      </p:sp>
      <p:sp>
        <p:nvSpPr>
          <p:cNvPr id="9" name="TextBox 8">
            <a:extLst>
              <a:ext uri="{FF2B5EF4-FFF2-40B4-BE49-F238E27FC236}">
                <a16:creationId xmlns:a16="http://schemas.microsoft.com/office/drawing/2014/main" id="{26E1EE9F-EFD2-49F6-A15A-63EB07D64BFE}"/>
              </a:ext>
            </a:extLst>
          </p:cNvPr>
          <p:cNvSpPr txBox="1"/>
          <p:nvPr/>
        </p:nvSpPr>
        <p:spPr>
          <a:xfrm>
            <a:off x="278295" y="556386"/>
            <a:ext cx="6102626" cy="369332"/>
          </a:xfrm>
          <a:prstGeom prst="rect">
            <a:avLst/>
          </a:prstGeom>
          <a:noFill/>
        </p:spPr>
        <p:txBody>
          <a:bodyPr wrap="square">
            <a:spAutoFit/>
          </a:bodyPr>
          <a:lstStyle/>
          <a:p>
            <a:r>
              <a:rPr lang="en-US" dirty="0"/>
              <a:t>Post Update of Version File:</a:t>
            </a:r>
          </a:p>
        </p:txBody>
      </p:sp>
      <p:pic>
        <p:nvPicPr>
          <p:cNvPr id="8" name="Picture 7" descr="Graphical user interface, application&#10;&#10;Description automatically generated">
            <a:extLst>
              <a:ext uri="{FF2B5EF4-FFF2-40B4-BE49-F238E27FC236}">
                <a16:creationId xmlns:a16="http://schemas.microsoft.com/office/drawing/2014/main" id="{ECA4748F-36AF-461A-A398-1DCB18AEFE2D}"/>
              </a:ext>
            </a:extLst>
          </p:cNvPr>
          <p:cNvPicPr>
            <a:picLocks noChangeAspect="1"/>
          </p:cNvPicPr>
          <p:nvPr/>
        </p:nvPicPr>
        <p:blipFill>
          <a:blip r:embed="rId3"/>
          <a:stretch>
            <a:fillRect/>
          </a:stretch>
        </p:blipFill>
        <p:spPr>
          <a:xfrm>
            <a:off x="364490" y="876275"/>
            <a:ext cx="5731510" cy="1746885"/>
          </a:xfrm>
          <a:prstGeom prst="rect">
            <a:avLst/>
          </a:prstGeom>
        </p:spPr>
      </p:pic>
      <p:sp>
        <p:nvSpPr>
          <p:cNvPr id="10" name="TextBox 9">
            <a:extLst>
              <a:ext uri="{FF2B5EF4-FFF2-40B4-BE49-F238E27FC236}">
                <a16:creationId xmlns:a16="http://schemas.microsoft.com/office/drawing/2014/main" id="{C7E22335-C997-4FB7-AF8D-18E3998ACFDF}"/>
              </a:ext>
            </a:extLst>
          </p:cNvPr>
          <p:cNvSpPr txBox="1"/>
          <p:nvPr/>
        </p:nvSpPr>
        <p:spPr>
          <a:xfrm>
            <a:off x="221973" y="2643038"/>
            <a:ext cx="6102626" cy="369332"/>
          </a:xfrm>
          <a:prstGeom prst="rect">
            <a:avLst/>
          </a:prstGeom>
          <a:noFill/>
        </p:spPr>
        <p:txBody>
          <a:bodyPr wrap="square">
            <a:spAutoFit/>
          </a:bodyPr>
          <a:lstStyle/>
          <a:p>
            <a:r>
              <a:rPr lang="en-US" dirty="0"/>
              <a:t>Install the new stack:</a:t>
            </a:r>
          </a:p>
        </p:txBody>
      </p:sp>
      <p:pic>
        <p:nvPicPr>
          <p:cNvPr id="11" name="Picture 10" descr="Table&#10;&#10;Description automatically generated">
            <a:extLst>
              <a:ext uri="{FF2B5EF4-FFF2-40B4-BE49-F238E27FC236}">
                <a16:creationId xmlns:a16="http://schemas.microsoft.com/office/drawing/2014/main" id="{F6A2F792-92E8-405B-950D-1201586A1FEF}"/>
              </a:ext>
            </a:extLst>
          </p:cNvPr>
          <p:cNvPicPr>
            <a:picLocks noChangeAspect="1"/>
          </p:cNvPicPr>
          <p:nvPr/>
        </p:nvPicPr>
        <p:blipFill>
          <a:blip r:embed="rId4"/>
          <a:stretch>
            <a:fillRect/>
          </a:stretch>
        </p:blipFill>
        <p:spPr>
          <a:xfrm>
            <a:off x="364489" y="3015046"/>
            <a:ext cx="5898095" cy="3087580"/>
          </a:xfrm>
          <a:prstGeom prst="rect">
            <a:avLst/>
          </a:prstGeom>
        </p:spPr>
      </p:pic>
      <p:pic>
        <p:nvPicPr>
          <p:cNvPr id="12" name="Picture 11" descr="A picture containing graphical user interface&#10;&#10;Description automatically generated">
            <a:extLst>
              <a:ext uri="{FF2B5EF4-FFF2-40B4-BE49-F238E27FC236}">
                <a16:creationId xmlns:a16="http://schemas.microsoft.com/office/drawing/2014/main" id="{83C0053B-FE42-4938-B2C3-1D08809F0EC4}"/>
              </a:ext>
            </a:extLst>
          </p:cNvPr>
          <p:cNvPicPr>
            <a:picLocks noChangeAspect="1"/>
          </p:cNvPicPr>
          <p:nvPr/>
        </p:nvPicPr>
        <p:blipFill>
          <a:blip r:embed="rId5"/>
          <a:stretch>
            <a:fillRect/>
          </a:stretch>
        </p:blipFill>
        <p:spPr>
          <a:xfrm>
            <a:off x="6288212" y="2970852"/>
            <a:ext cx="5731510" cy="1539240"/>
          </a:xfrm>
          <a:prstGeom prst="rect">
            <a:avLst/>
          </a:prstGeom>
        </p:spPr>
      </p:pic>
      <p:pic>
        <p:nvPicPr>
          <p:cNvPr id="13" name="Picture 12" descr="Graphical user interface, text, application, email&#10;&#10;Description automatically generated">
            <a:extLst>
              <a:ext uri="{FF2B5EF4-FFF2-40B4-BE49-F238E27FC236}">
                <a16:creationId xmlns:a16="http://schemas.microsoft.com/office/drawing/2014/main" id="{3D187C8F-496E-4054-AC70-1361991751A1}"/>
              </a:ext>
            </a:extLst>
          </p:cNvPr>
          <p:cNvPicPr>
            <a:picLocks noChangeAspect="1"/>
          </p:cNvPicPr>
          <p:nvPr/>
        </p:nvPicPr>
        <p:blipFill>
          <a:blip r:embed="rId6"/>
          <a:stretch>
            <a:fillRect/>
          </a:stretch>
        </p:blipFill>
        <p:spPr>
          <a:xfrm>
            <a:off x="6324599" y="4522845"/>
            <a:ext cx="5731510" cy="2107565"/>
          </a:xfrm>
          <a:prstGeom prst="rect">
            <a:avLst/>
          </a:prstGeom>
        </p:spPr>
      </p:pic>
    </p:spTree>
    <p:extLst>
      <p:ext uri="{BB962C8B-B14F-4D97-AF65-F5344CB8AC3E}">
        <p14:creationId xmlns:p14="http://schemas.microsoft.com/office/powerpoint/2010/main" val="872122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58627"/>
            <a:ext cx="10084905" cy="525538"/>
          </a:xfrm>
        </p:spPr>
        <p:txBody>
          <a:bodyPr>
            <a:noAutofit/>
          </a:bodyPr>
          <a:lstStyle/>
          <a:p>
            <a:r>
              <a:rPr lang="fr-FR" dirty="0">
                <a:solidFill>
                  <a:srgbClr val="0070C0"/>
                </a:solidFill>
              </a:rPr>
              <a:t>HDP Stack Upgrade to 7.1.4</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17</a:t>
            </a:fld>
            <a:endParaRPr lang="en-US"/>
          </a:p>
        </p:txBody>
      </p:sp>
      <p:sp>
        <p:nvSpPr>
          <p:cNvPr id="9" name="TextBox 8">
            <a:extLst>
              <a:ext uri="{FF2B5EF4-FFF2-40B4-BE49-F238E27FC236}">
                <a16:creationId xmlns:a16="http://schemas.microsoft.com/office/drawing/2014/main" id="{26E1EE9F-EFD2-49F6-A15A-63EB07D64BFE}"/>
              </a:ext>
            </a:extLst>
          </p:cNvPr>
          <p:cNvSpPr txBox="1"/>
          <p:nvPr/>
        </p:nvSpPr>
        <p:spPr>
          <a:xfrm>
            <a:off x="278295" y="556386"/>
            <a:ext cx="6102626" cy="369332"/>
          </a:xfrm>
          <a:prstGeom prst="rect">
            <a:avLst/>
          </a:prstGeom>
          <a:noFill/>
        </p:spPr>
        <p:txBody>
          <a:bodyPr wrap="square">
            <a:spAutoFit/>
          </a:bodyPr>
          <a:lstStyle/>
          <a:p>
            <a:r>
              <a:rPr lang="en-US" dirty="0"/>
              <a:t>Upgrade the cluster Stack:</a:t>
            </a:r>
          </a:p>
        </p:txBody>
      </p:sp>
      <p:pic>
        <p:nvPicPr>
          <p:cNvPr id="3" name="Picture 2">
            <a:extLst>
              <a:ext uri="{FF2B5EF4-FFF2-40B4-BE49-F238E27FC236}">
                <a16:creationId xmlns:a16="http://schemas.microsoft.com/office/drawing/2014/main" id="{6A5DE1F5-89C5-4342-9BC8-7321A28E7D3B}"/>
              </a:ext>
            </a:extLst>
          </p:cNvPr>
          <p:cNvPicPr>
            <a:picLocks noChangeAspect="1"/>
          </p:cNvPicPr>
          <p:nvPr/>
        </p:nvPicPr>
        <p:blipFill>
          <a:blip r:embed="rId3"/>
          <a:stretch>
            <a:fillRect/>
          </a:stretch>
        </p:blipFill>
        <p:spPr>
          <a:xfrm>
            <a:off x="373739" y="1049059"/>
            <a:ext cx="6102626" cy="5309285"/>
          </a:xfrm>
          <a:prstGeom prst="rect">
            <a:avLst/>
          </a:prstGeom>
        </p:spPr>
      </p:pic>
      <p:sp>
        <p:nvSpPr>
          <p:cNvPr id="14" name="TextBox 13">
            <a:extLst>
              <a:ext uri="{FF2B5EF4-FFF2-40B4-BE49-F238E27FC236}">
                <a16:creationId xmlns:a16="http://schemas.microsoft.com/office/drawing/2014/main" id="{ADEF763B-4D1D-44F9-91D1-E9B4F25B3251}"/>
              </a:ext>
            </a:extLst>
          </p:cNvPr>
          <p:cNvSpPr txBox="1"/>
          <p:nvPr/>
        </p:nvSpPr>
        <p:spPr>
          <a:xfrm>
            <a:off x="6649264" y="530417"/>
            <a:ext cx="6102626" cy="369332"/>
          </a:xfrm>
          <a:prstGeom prst="rect">
            <a:avLst/>
          </a:prstGeom>
          <a:noFill/>
        </p:spPr>
        <p:txBody>
          <a:bodyPr wrap="square">
            <a:spAutoFit/>
          </a:bodyPr>
          <a:lstStyle/>
          <a:p>
            <a:r>
              <a:rPr lang="en-US" dirty="0"/>
              <a:t>Start all the services and Validate them.</a:t>
            </a:r>
          </a:p>
        </p:txBody>
      </p:sp>
      <p:pic>
        <p:nvPicPr>
          <p:cNvPr id="15" name="Picture 14">
            <a:extLst>
              <a:ext uri="{FF2B5EF4-FFF2-40B4-BE49-F238E27FC236}">
                <a16:creationId xmlns:a16="http://schemas.microsoft.com/office/drawing/2014/main" id="{5A1FF599-CF87-435A-840D-081B038C4B58}"/>
              </a:ext>
            </a:extLst>
          </p:cNvPr>
          <p:cNvPicPr>
            <a:picLocks noChangeAspect="1"/>
          </p:cNvPicPr>
          <p:nvPr/>
        </p:nvPicPr>
        <p:blipFill>
          <a:blip r:embed="rId4"/>
          <a:stretch>
            <a:fillRect/>
          </a:stretch>
        </p:blipFill>
        <p:spPr>
          <a:xfrm>
            <a:off x="6722127" y="899749"/>
            <a:ext cx="2809485" cy="5248275"/>
          </a:xfrm>
          <a:prstGeom prst="rect">
            <a:avLst/>
          </a:prstGeom>
        </p:spPr>
      </p:pic>
    </p:spTree>
    <p:extLst>
      <p:ext uri="{BB962C8B-B14F-4D97-AF65-F5344CB8AC3E}">
        <p14:creationId xmlns:p14="http://schemas.microsoft.com/office/powerpoint/2010/main" val="49310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58627"/>
            <a:ext cx="10084905" cy="525538"/>
          </a:xfrm>
        </p:spPr>
        <p:txBody>
          <a:bodyPr>
            <a:noAutofit/>
          </a:bodyPr>
          <a:lstStyle/>
          <a:p>
            <a:r>
              <a:rPr lang="fr-FR" dirty="0">
                <a:solidFill>
                  <a:srgbClr val="0070C0"/>
                </a:solidFill>
              </a:rPr>
              <a:t>Transition </a:t>
            </a:r>
            <a:r>
              <a:rPr lang="fr-FR" dirty="0" err="1">
                <a:solidFill>
                  <a:srgbClr val="0070C0"/>
                </a:solidFill>
              </a:rPr>
              <a:t>Into</a:t>
            </a:r>
            <a:r>
              <a:rPr lang="fr-FR" dirty="0">
                <a:solidFill>
                  <a:srgbClr val="0070C0"/>
                </a:solidFill>
              </a:rPr>
              <a:t> Cloudera Manager</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18</a:t>
            </a:fld>
            <a:endParaRPr lang="en-US"/>
          </a:p>
        </p:txBody>
      </p:sp>
      <p:sp>
        <p:nvSpPr>
          <p:cNvPr id="9" name="TextBox 8">
            <a:extLst>
              <a:ext uri="{FF2B5EF4-FFF2-40B4-BE49-F238E27FC236}">
                <a16:creationId xmlns:a16="http://schemas.microsoft.com/office/drawing/2014/main" id="{26E1EE9F-EFD2-49F6-A15A-63EB07D64BFE}"/>
              </a:ext>
            </a:extLst>
          </p:cNvPr>
          <p:cNvSpPr txBox="1"/>
          <p:nvPr/>
        </p:nvSpPr>
        <p:spPr>
          <a:xfrm>
            <a:off x="407504" y="1166521"/>
            <a:ext cx="6102626" cy="3269485"/>
          </a:xfrm>
          <a:prstGeom prst="rect">
            <a:avLst/>
          </a:prstGeom>
          <a:noFill/>
        </p:spPr>
        <p:txBody>
          <a:bodyPr wrap="square">
            <a:spAutoFit/>
          </a:bodyPr>
          <a:lstStyle/>
          <a:p>
            <a:pPr>
              <a:lnSpc>
                <a:spcPct val="300000"/>
              </a:lnSpc>
            </a:pPr>
            <a:r>
              <a:rPr lang="en-US" b="1" i="1" dirty="0"/>
              <a:t>Step 1: Cloudera manager installation.</a:t>
            </a:r>
          </a:p>
          <a:p>
            <a:pPr>
              <a:lnSpc>
                <a:spcPct val="300000"/>
              </a:lnSpc>
            </a:pPr>
            <a:r>
              <a:rPr lang="en-US" b="1" i="1" dirty="0"/>
              <a:t>Step 2: Start CM server and agent.</a:t>
            </a:r>
          </a:p>
          <a:p>
            <a:pPr>
              <a:lnSpc>
                <a:spcPct val="300000"/>
              </a:lnSpc>
            </a:pPr>
            <a:r>
              <a:rPr lang="en-US" b="1" i="1" dirty="0"/>
              <a:t>Step 3: Download and configure AM2CM tool.</a:t>
            </a:r>
          </a:p>
          <a:p>
            <a:pPr>
              <a:lnSpc>
                <a:spcPct val="300000"/>
              </a:lnSpc>
            </a:pPr>
            <a:r>
              <a:rPr lang="en-US" b="1" i="1" dirty="0"/>
              <a:t>Step 4: Transition into CM using AM2CM tool.</a:t>
            </a:r>
          </a:p>
        </p:txBody>
      </p:sp>
    </p:spTree>
    <p:extLst>
      <p:ext uri="{BB962C8B-B14F-4D97-AF65-F5344CB8AC3E}">
        <p14:creationId xmlns:p14="http://schemas.microsoft.com/office/powerpoint/2010/main" val="428811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Cloudera Manager Installation</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19</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5" name="TextBox 14">
            <a:extLst>
              <a:ext uri="{FF2B5EF4-FFF2-40B4-BE49-F238E27FC236}">
                <a16:creationId xmlns:a16="http://schemas.microsoft.com/office/drawing/2014/main" id="{6E29EDAA-9AA0-44AC-89DC-42F9E8B3B503}"/>
              </a:ext>
            </a:extLst>
          </p:cNvPr>
          <p:cNvSpPr txBox="1"/>
          <p:nvPr/>
        </p:nvSpPr>
        <p:spPr>
          <a:xfrm flipH="1">
            <a:off x="278295" y="689222"/>
            <a:ext cx="5831002" cy="1200329"/>
          </a:xfrm>
          <a:prstGeom prst="rect">
            <a:avLst/>
          </a:prstGeom>
          <a:noFill/>
        </p:spPr>
        <p:txBody>
          <a:bodyPr wrap="square" rtlCol="0">
            <a:spAutoFit/>
          </a:bodyPr>
          <a:lstStyle/>
          <a:p>
            <a:r>
              <a:rPr lang="en-US" b="1" i="1" dirty="0"/>
              <a:t>Step 1</a:t>
            </a:r>
            <a:r>
              <a:rPr lang="en-US" i="1" dirty="0"/>
              <a:t>: Repo Configuration.</a:t>
            </a:r>
          </a:p>
          <a:p>
            <a:r>
              <a:rPr lang="en-US" i="1" dirty="0"/>
              <a:t> </a:t>
            </a:r>
            <a:endParaRPr lang="en-US" dirty="0"/>
          </a:p>
          <a:p>
            <a:br>
              <a:rPr lang="en-US" dirty="0"/>
            </a:br>
            <a:endParaRPr lang="en-US" dirty="0"/>
          </a:p>
        </p:txBody>
      </p:sp>
      <p:pic>
        <p:nvPicPr>
          <p:cNvPr id="3" name="Picture 2">
            <a:extLst>
              <a:ext uri="{FF2B5EF4-FFF2-40B4-BE49-F238E27FC236}">
                <a16:creationId xmlns:a16="http://schemas.microsoft.com/office/drawing/2014/main" id="{64C7A8EF-A904-4B0F-B39D-DFC44CA58A30}"/>
              </a:ext>
            </a:extLst>
          </p:cNvPr>
          <p:cNvPicPr>
            <a:picLocks noChangeAspect="1"/>
          </p:cNvPicPr>
          <p:nvPr/>
        </p:nvPicPr>
        <p:blipFill>
          <a:blip r:embed="rId3"/>
          <a:stretch>
            <a:fillRect/>
          </a:stretch>
        </p:blipFill>
        <p:spPr>
          <a:xfrm>
            <a:off x="278295" y="1044034"/>
            <a:ext cx="7594990" cy="3124361"/>
          </a:xfrm>
          <a:prstGeom prst="rect">
            <a:avLst/>
          </a:prstGeom>
        </p:spPr>
      </p:pic>
      <p:pic>
        <p:nvPicPr>
          <p:cNvPr id="10" name="Picture 9" descr="Text&#10;&#10;Description automatically generated">
            <a:extLst>
              <a:ext uri="{FF2B5EF4-FFF2-40B4-BE49-F238E27FC236}">
                <a16:creationId xmlns:a16="http://schemas.microsoft.com/office/drawing/2014/main" id="{00CF38A8-223A-4F9B-A9BE-1712B11115F1}"/>
              </a:ext>
            </a:extLst>
          </p:cNvPr>
          <p:cNvPicPr>
            <a:picLocks noChangeAspect="1"/>
          </p:cNvPicPr>
          <p:nvPr/>
        </p:nvPicPr>
        <p:blipFill>
          <a:blip r:embed="rId4"/>
          <a:stretch>
            <a:fillRect/>
          </a:stretch>
        </p:blipFill>
        <p:spPr>
          <a:xfrm>
            <a:off x="278294" y="4200299"/>
            <a:ext cx="10061891" cy="2367766"/>
          </a:xfrm>
          <a:prstGeom prst="rect">
            <a:avLst/>
          </a:prstGeom>
        </p:spPr>
      </p:pic>
    </p:spTree>
    <p:extLst>
      <p:ext uri="{BB962C8B-B14F-4D97-AF65-F5344CB8AC3E}">
        <p14:creationId xmlns:p14="http://schemas.microsoft.com/office/powerpoint/2010/main" val="146248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2</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2" name="Rectangle 1">
            <a:extLst>
              <a:ext uri="{FF2B5EF4-FFF2-40B4-BE49-F238E27FC236}">
                <a16:creationId xmlns:a16="http://schemas.microsoft.com/office/drawing/2014/main" id="{7B4D5F62-F313-4644-851E-AA674E7D6CA5}"/>
              </a:ext>
            </a:extLst>
          </p:cNvPr>
          <p:cNvSpPr/>
          <p:nvPr/>
        </p:nvSpPr>
        <p:spPr>
          <a:xfrm>
            <a:off x="278295" y="342966"/>
            <a:ext cx="9583335" cy="461665"/>
          </a:xfrm>
          <a:prstGeom prst="rect">
            <a:avLst/>
          </a:prstGeom>
        </p:spPr>
        <p:txBody>
          <a:bodyPr wrap="square">
            <a:spAutoFit/>
          </a:bodyPr>
          <a:lstStyle/>
          <a:p>
            <a:r>
              <a:rPr lang="en-US" sz="2400" b="1" dirty="0">
                <a:solidFill>
                  <a:srgbClr val="002060"/>
                </a:solidFill>
                <a:ea typeface="+mj-ea"/>
                <a:cs typeface="+mj-cs"/>
              </a:rPr>
              <a:t>Pre-Requisite Checks</a:t>
            </a:r>
            <a:endParaRPr lang="en-IN" sz="2400" b="1" dirty="0">
              <a:solidFill>
                <a:srgbClr val="002060"/>
              </a:solidFill>
              <a:ea typeface="+mj-ea"/>
              <a:cs typeface="+mj-cs"/>
            </a:endParaRPr>
          </a:p>
        </p:txBody>
      </p:sp>
      <p:sp>
        <p:nvSpPr>
          <p:cNvPr id="3" name="Rectangle 2">
            <a:extLst>
              <a:ext uri="{FF2B5EF4-FFF2-40B4-BE49-F238E27FC236}">
                <a16:creationId xmlns:a16="http://schemas.microsoft.com/office/drawing/2014/main" id="{8858199F-807E-4ADF-B8F0-B72E3C4F6B79}"/>
              </a:ext>
            </a:extLst>
          </p:cNvPr>
          <p:cNvSpPr/>
          <p:nvPr/>
        </p:nvSpPr>
        <p:spPr>
          <a:xfrm>
            <a:off x="278295" y="889262"/>
            <a:ext cx="6096000" cy="5493812"/>
          </a:xfrm>
          <a:prstGeom prst="rect">
            <a:avLst/>
          </a:prstGeom>
        </p:spPr>
        <p:txBody>
          <a:bodyPr>
            <a:spAutoFit/>
          </a:bodyPr>
          <a:lstStyle/>
          <a:p>
            <a:pPr marL="285750" indent="-285750">
              <a:spcBef>
                <a:spcPts val="4464"/>
              </a:spcBef>
              <a:buFont typeface="Arial" panose="020B0604020202020204" pitchFamily="34" charset="0"/>
              <a:buChar char="•"/>
            </a:pPr>
            <a:r>
              <a:rPr lang="en-US" b="1" i="1" dirty="0">
                <a:solidFill>
                  <a:srgbClr val="000000"/>
                </a:solidFill>
                <a:latin typeface="Arial" panose="020B0604020202020204" pitchFamily="34" charset="0"/>
              </a:rPr>
              <a:t>Backup the </a:t>
            </a:r>
            <a:r>
              <a:rPr lang="en-US" b="1" i="1" dirty="0" err="1">
                <a:solidFill>
                  <a:srgbClr val="000000"/>
                </a:solidFill>
                <a:latin typeface="Arial" panose="020B0604020202020204" pitchFamily="34" charset="0"/>
              </a:rPr>
              <a:t>ambari</a:t>
            </a:r>
            <a:r>
              <a:rPr lang="en-US" b="1" i="1" dirty="0">
                <a:solidFill>
                  <a:srgbClr val="000000"/>
                </a:solidFill>
                <a:latin typeface="Arial" panose="020B0604020202020204" pitchFamily="34" charset="0"/>
              </a:rPr>
              <a:t> and hive database schemas</a:t>
            </a:r>
          </a:p>
          <a:p>
            <a:pPr marL="285750" indent="-285750">
              <a:spcBef>
                <a:spcPts val="4464"/>
              </a:spcBef>
              <a:buFont typeface="Arial" panose="020B0604020202020204" pitchFamily="34" charset="0"/>
              <a:buChar char="•"/>
            </a:pPr>
            <a:r>
              <a:rPr lang="en-US" b="1" i="1" dirty="0">
                <a:solidFill>
                  <a:srgbClr val="000000"/>
                </a:solidFill>
                <a:latin typeface="Arial" panose="020B0604020202020204" pitchFamily="34" charset="0"/>
              </a:rPr>
              <a:t>Upgrade postgreSQL version to 10.x/11.x/12.x</a:t>
            </a:r>
          </a:p>
          <a:p>
            <a:pPr marL="285750" indent="-285750">
              <a:spcBef>
                <a:spcPts val="4464"/>
              </a:spcBef>
              <a:buFont typeface="Arial" panose="020B0604020202020204" pitchFamily="34" charset="0"/>
              <a:buChar char="•"/>
            </a:pPr>
            <a:r>
              <a:rPr lang="en-US" b="1" i="1" dirty="0">
                <a:solidFill>
                  <a:srgbClr val="000000"/>
                </a:solidFill>
                <a:latin typeface="Arial" panose="020B0604020202020204" pitchFamily="34" charset="0"/>
              </a:rPr>
              <a:t>Backup </a:t>
            </a:r>
            <a:r>
              <a:rPr lang="en-US" b="1" i="1" dirty="0" err="1">
                <a:solidFill>
                  <a:srgbClr val="000000"/>
                </a:solidFill>
                <a:latin typeface="Arial" panose="020B0604020202020204" pitchFamily="34" charset="0"/>
              </a:rPr>
              <a:t>nameNode</a:t>
            </a:r>
            <a:r>
              <a:rPr lang="en-US" b="1" i="1" dirty="0">
                <a:solidFill>
                  <a:srgbClr val="000000"/>
                </a:solidFill>
                <a:latin typeface="Arial" panose="020B0604020202020204" pitchFamily="34" charset="0"/>
              </a:rPr>
              <a:t> metadata directory</a:t>
            </a:r>
          </a:p>
          <a:p>
            <a:pPr marL="285750" indent="-285750">
              <a:spcBef>
                <a:spcPts val="4464"/>
              </a:spcBef>
              <a:buFont typeface="Arial" panose="020B0604020202020204" pitchFamily="34" charset="0"/>
              <a:buChar char="•"/>
            </a:pPr>
            <a:r>
              <a:rPr lang="en-US" b="1" i="1" dirty="0">
                <a:solidFill>
                  <a:srgbClr val="000000"/>
                </a:solidFill>
                <a:latin typeface="Arial" panose="020B0604020202020204" pitchFamily="34" charset="0"/>
              </a:rPr>
              <a:t>HDP 7.1.4 repository </a:t>
            </a:r>
            <a:r>
              <a:rPr lang="en-US" b="1" i="1" dirty="0" err="1">
                <a:solidFill>
                  <a:srgbClr val="000000"/>
                </a:solidFill>
                <a:latin typeface="Arial" panose="020B0604020202020204" pitchFamily="34" charset="0"/>
              </a:rPr>
              <a:t>fdownload</a:t>
            </a:r>
            <a:endParaRPr lang="en-US" b="1" i="1" dirty="0">
              <a:solidFill>
                <a:srgbClr val="000000"/>
              </a:solidFill>
              <a:latin typeface="Arial" panose="020B0604020202020204" pitchFamily="34" charset="0"/>
            </a:endParaRPr>
          </a:p>
          <a:p>
            <a:pPr marL="285750" indent="-285750">
              <a:spcBef>
                <a:spcPts val="4464"/>
              </a:spcBef>
              <a:buFont typeface="Arial" panose="020B0604020202020204" pitchFamily="34" charset="0"/>
              <a:buChar char="•"/>
            </a:pPr>
            <a:r>
              <a:rPr lang="en-US" b="1" i="1" dirty="0">
                <a:solidFill>
                  <a:srgbClr val="000000"/>
                </a:solidFill>
                <a:latin typeface="Arial" panose="020B0604020202020204" pitchFamily="34" charset="0"/>
              </a:rPr>
              <a:t>CDP 7.1.4 repository download</a:t>
            </a:r>
          </a:p>
          <a:p>
            <a:pPr marL="285750" indent="-285750">
              <a:spcBef>
                <a:spcPts val="4464"/>
              </a:spcBef>
              <a:buFont typeface="Arial" panose="020B0604020202020204" pitchFamily="34" charset="0"/>
              <a:buChar char="•"/>
            </a:pPr>
            <a:r>
              <a:rPr lang="en-US" b="1" i="1" dirty="0">
                <a:solidFill>
                  <a:srgbClr val="000000"/>
                </a:solidFill>
                <a:latin typeface="Arial" panose="020B0604020202020204" pitchFamily="34" charset="0"/>
              </a:rPr>
              <a:t>Cloudera Manager repository download</a:t>
            </a:r>
            <a:r>
              <a:rPr lang="en-US" i="1" dirty="0">
                <a:solidFill>
                  <a:srgbClr val="000000"/>
                </a:solidFill>
                <a:latin typeface="Arial" panose="020B0604020202020204" pitchFamily="34" charset="0"/>
              </a:rPr>
              <a:t> </a:t>
            </a:r>
          </a:p>
          <a:p>
            <a:pPr>
              <a:spcBef>
                <a:spcPts val="4464"/>
              </a:spcBef>
            </a:pPr>
            <a:endParaRPr lang="en-US" i="1" dirty="0">
              <a:solidFill>
                <a:srgbClr val="000000"/>
              </a:solidFill>
              <a:latin typeface="Arial" panose="020B0604020202020204" pitchFamily="34" charset="0"/>
            </a:endParaRPr>
          </a:p>
        </p:txBody>
      </p:sp>
    </p:spTree>
    <p:extLst>
      <p:ext uri="{BB962C8B-B14F-4D97-AF65-F5344CB8AC3E}">
        <p14:creationId xmlns:p14="http://schemas.microsoft.com/office/powerpoint/2010/main" val="3834260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Cloudera Manager Installation</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20</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5" name="TextBox 14">
            <a:extLst>
              <a:ext uri="{FF2B5EF4-FFF2-40B4-BE49-F238E27FC236}">
                <a16:creationId xmlns:a16="http://schemas.microsoft.com/office/drawing/2014/main" id="{6E29EDAA-9AA0-44AC-89DC-42F9E8B3B503}"/>
              </a:ext>
            </a:extLst>
          </p:cNvPr>
          <p:cNvSpPr txBox="1"/>
          <p:nvPr/>
        </p:nvSpPr>
        <p:spPr>
          <a:xfrm flipH="1">
            <a:off x="278295" y="689222"/>
            <a:ext cx="5831002" cy="1200329"/>
          </a:xfrm>
          <a:prstGeom prst="rect">
            <a:avLst/>
          </a:prstGeom>
          <a:noFill/>
        </p:spPr>
        <p:txBody>
          <a:bodyPr wrap="square" rtlCol="0">
            <a:spAutoFit/>
          </a:bodyPr>
          <a:lstStyle/>
          <a:p>
            <a:r>
              <a:rPr lang="en-US" b="1" i="1" dirty="0"/>
              <a:t>Step 2</a:t>
            </a:r>
            <a:r>
              <a:rPr lang="en-US" i="1" dirty="0"/>
              <a:t>: Configure JDK.</a:t>
            </a:r>
          </a:p>
          <a:p>
            <a:r>
              <a:rPr lang="en-US" i="1" dirty="0"/>
              <a:t> </a:t>
            </a:r>
            <a:endParaRPr lang="en-US" dirty="0"/>
          </a:p>
          <a:p>
            <a:br>
              <a:rPr lang="en-US" dirty="0"/>
            </a:br>
            <a:endParaRPr lang="en-US" dirty="0"/>
          </a:p>
        </p:txBody>
      </p:sp>
      <p:pic>
        <p:nvPicPr>
          <p:cNvPr id="11" name="Picture 10" descr="Text&#10;&#10;Description automatically generated">
            <a:extLst>
              <a:ext uri="{FF2B5EF4-FFF2-40B4-BE49-F238E27FC236}">
                <a16:creationId xmlns:a16="http://schemas.microsoft.com/office/drawing/2014/main" id="{54DD640C-841D-478E-8820-ED8599F27A61}"/>
              </a:ext>
            </a:extLst>
          </p:cNvPr>
          <p:cNvPicPr>
            <a:picLocks noChangeAspect="1"/>
          </p:cNvPicPr>
          <p:nvPr/>
        </p:nvPicPr>
        <p:blipFill>
          <a:blip r:embed="rId3"/>
          <a:stretch>
            <a:fillRect/>
          </a:stretch>
        </p:blipFill>
        <p:spPr>
          <a:xfrm>
            <a:off x="364490" y="1107775"/>
            <a:ext cx="7154476" cy="1252390"/>
          </a:xfrm>
          <a:prstGeom prst="rect">
            <a:avLst/>
          </a:prstGeom>
        </p:spPr>
      </p:pic>
      <p:pic>
        <p:nvPicPr>
          <p:cNvPr id="12" name="Picture 11" descr="A picture containing graphical user interface&#10;&#10;Description automatically generated">
            <a:extLst>
              <a:ext uri="{FF2B5EF4-FFF2-40B4-BE49-F238E27FC236}">
                <a16:creationId xmlns:a16="http://schemas.microsoft.com/office/drawing/2014/main" id="{5D445527-0423-483F-B850-94DAD7DDF794}"/>
              </a:ext>
            </a:extLst>
          </p:cNvPr>
          <p:cNvPicPr>
            <a:picLocks noChangeAspect="1"/>
          </p:cNvPicPr>
          <p:nvPr/>
        </p:nvPicPr>
        <p:blipFill rotWithShape="1">
          <a:blip r:embed="rId4"/>
          <a:srcRect t="18880"/>
          <a:stretch/>
        </p:blipFill>
        <p:spPr>
          <a:xfrm>
            <a:off x="364490" y="2491839"/>
            <a:ext cx="11373183" cy="2680070"/>
          </a:xfrm>
          <a:prstGeom prst="rect">
            <a:avLst/>
          </a:prstGeom>
        </p:spPr>
      </p:pic>
    </p:spTree>
    <p:extLst>
      <p:ext uri="{BB962C8B-B14F-4D97-AF65-F5344CB8AC3E}">
        <p14:creationId xmlns:p14="http://schemas.microsoft.com/office/powerpoint/2010/main" val="3087515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Cloudera Manager Installation</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21</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5" name="TextBox 14">
            <a:extLst>
              <a:ext uri="{FF2B5EF4-FFF2-40B4-BE49-F238E27FC236}">
                <a16:creationId xmlns:a16="http://schemas.microsoft.com/office/drawing/2014/main" id="{6E29EDAA-9AA0-44AC-89DC-42F9E8B3B503}"/>
              </a:ext>
            </a:extLst>
          </p:cNvPr>
          <p:cNvSpPr txBox="1"/>
          <p:nvPr/>
        </p:nvSpPr>
        <p:spPr>
          <a:xfrm flipH="1">
            <a:off x="278294" y="689222"/>
            <a:ext cx="7875105" cy="1200329"/>
          </a:xfrm>
          <a:prstGeom prst="rect">
            <a:avLst/>
          </a:prstGeom>
          <a:noFill/>
        </p:spPr>
        <p:txBody>
          <a:bodyPr wrap="square" rtlCol="0">
            <a:spAutoFit/>
          </a:bodyPr>
          <a:lstStyle/>
          <a:p>
            <a:r>
              <a:rPr lang="en-US" b="1" i="1" dirty="0"/>
              <a:t>Step 3</a:t>
            </a:r>
            <a:r>
              <a:rPr lang="en-US" i="1" dirty="0"/>
              <a:t>: Install Cloudera manager packages. (server, Agent and Daemons</a:t>
            </a:r>
          </a:p>
          <a:p>
            <a:r>
              <a:rPr lang="en-US" i="1" dirty="0"/>
              <a:t> </a:t>
            </a:r>
            <a:endParaRPr lang="en-US" dirty="0"/>
          </a:p>
          <a:p>
            <a:br>
              <a:rPr lang="en-US" dirty="0"/>
            </a:br>
            <a:endParaRPr lang="en-US" dirty="0"/>
          </a:p>
        </p:txBody>
      </p:sp>
      <p:pic>
        <p:nvPicPr>
          <p:cNvPr id="10" name="Picture 9" descr="Text&#10;&#10;Description automatically generated">
            <a:extLst>
              <a:ext uri="{FF2B5EF4-FFF2-40B4-BE49-F238E27FC236}">
                <a16:creationId xmlns:a16="http://schemas.microsoft.com/office/drawing/2014/main" id="{5E12AAD7-4023-45BD-8E9D-3B449EA01690}"/>
              </a:ext>
            </a:extLst>
          </p:cNvPr>
          <p:cNvPicPr>
            <a:picLocks noChangeAspect="1"/>
          </p:cNvPicPr>
          <p:nvPr/>
        </p:nvPicPr>
        <p:blipFill>
          <a:blip r:embed="rId3"/>
          <a:stretch>
            <a:fillRect/>
          </a:stretch>
        </p:blipFill>
        <p:spPr>
          <a:xfrm>
            <a:off x="364489" y="1064596"/>
            <a:ext cx="11264649" cy="1956899"/>
          </a:xfrm>
          <a:prstGeom prst="rect">
            <a:avLst/>
          </a:prstGeom>
        </p:spPr>
      </p:pic>
      <p:sp>
        <p:nvSpPr>
          <p:cNvPr id="13" name="TextBox 12">
            <a:extLst>
              <a:ext uri="{FF2B5EF4-FFF2-40B4-BE49-F238E27FC236}">
                <a16:creationId xmlns:a16="http://schemas.microsoft.com/office/drawing/2014/main" id="{975BCFCB-65D7-4309-8443-187CDB1D978B}"/>
              </a:ext>
            </a:extLst>
          </p:cNvPr>
          <p:cNvSpPr txBox="1"/>
          <p:nvPr/>
        </p:nvSpPr>
        <p:spPr>
          <a:xfrm flipH="1">
            <a:off x="278294" y="3079892"/>
            <a:ext cx="7875105" cy="1200329"/>
          </a:xfrm>
          <a:prstGeom prst="rect">
            <a:avLst/>
          </a:prstGeom>
          <a:noFill/>
        </p:spPr>
        <p:txBody>
          <a:bodyPr wrap="square" rtlCol="0">
            <a:spAutoFit/>
          </a:bodyPr>
          <a:lstStyle/>
          <a:p>
            <a:r>
              <a:rPr lang="en-US" b="1" i="1" dirty="0"/>
              <a:t>Step 4</a:t>
            </a:r>
            <a:r>
              <a:rPr lang="en-US" i="1" dirty="0"/>
              <a:t>: Point Cloudera manager agent to </a:t>
            </a:r>
            <a:r>
              <a:rPr lang="en-US" i="1" dirty="0" err="1"/>
              <a:t>cloudera</a:t>
            </a:r>
            <a:r>
              <a:rPr lang="en-US" i="1" dirty="0"/>
              <a:t> manager server.</a:t>
            </a:r>
          </a:p>
          <a:p>
            <a:r>
              <a:rPr lang="en-US" i="1" dirty="0"/>
              <a:t> </a:t>
            </a:r>
            <a:endParaRPr lang="en-US" dirty="0"/>
          </a:p>
          <a:p>
            <a:br>
              <a:rPr lang="en-US" dirty="0"/>
            </a:br>
            <a:endParaRPr lang="en-US" dirty="0"/>
          </a:p>
        </p:txBody>
      </p:sp>
      <p:pic>
        <p:nvPicPr>
          <p:cNvPr id="14" name="Picture 13">
            <a:extLst>
              <a:ext uri="{FF2B5EF4-FFF2-40B4-BE49-F238E27FC236}">
                <a16:creationId xmlns:a16="http://schemas.microsoft.com/office/drawing/2014/main" id="{E1A0E0DB-7AA5-42F6-829A-5F375C35C36B}"/>
              </a:ext>
            </a:extLst>
          </p:cNvPr>
          <p:cNvPicPr>
            <a:picLocks noChangeAspect="1"/>
          </p:cNvPicPr>
          <p:nvPr/>
        </p:nvPicPr>
        <p:blipFill>
          <a:blip r:embed="rId4"/>
          <a:stretch>
            <a:fillRect/>
          </a:stretch>
        </p:blipFill>
        <p:spPr>
          <a:xfrm>
            <a:off x="364489" y="3422414"/>
            <a:ext cx="5480050" cy="292100"/>
          </a:xfrm>
          <a:prstGeom prst="rect">
            <a:avLst/>
          </a:prstGeom>
        </p:spPr>
      </p:pic>
      <p:pic>
        <p:nvPicPr>
          <p:cNvPr id="16" name="Picture 15" descr="Text&#10;&#10;Description automatically generated">
            <a:extLst>
              <a:ext uri="{FF2B5EF4-FFF2-40B4-BE49-F238E27FC236}">
                <a16:creationId xmlns:a16="http://schemas.microsoft.com/office/drawing/2014/main" id="{95A7ED93-7BB6-4FE1-B722-D352054CF07C}"/>
              </a:ext>
            </a:extLst>
          </p:cNvPr>
          <p:cNvPicPr>
            <a:picLocks noChangeAspect="1"/>
          </p:cNvPicPr>
          <p:nvPr/>
        </p:nvPicPr>
        <p:blipFill>
          <a:blip r:embed="rId5"/>
          <a:stretch>
            <a:fillRect/>
          </a:stretch>
        </p:blipFill>
        <p:spPr>
          <a:xfrm>
            <a:off x="340415" y="3759597"/>
            <a:ext cx="6584980" cy="2859863"/>
          </a:xfrm>
          <a:prstGeom prst="rect">
            <a:avLst/>
          </a:prstGeom>
        </p:spPr>
      </p:pic>
    </p:spTree>
    <p:extLst>
      <p:ext uri="{BB962C8B-B14F-4D97-AF65-F5344CB8AC3E}">
        <p14:creationId xmlns:p14="http://schemas.microsoft.com/office/powerpoint/2010/main" val="398895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Cloudera Manager Installation</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22</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5" name="TextBox 14">
            <a:extLst>
              <a:ext uri="{FF2B5EF4-FFF2-40B4-BE49-F238E27FC236}">
                <a16:creationId xmlns:a16="http://schemas.microsoft.com/office/drawing/2014/main" id="{6E29EDAA-9AA0-44AC-89DC-42F9E8B3B503}"/>
              </a:ext>
            </a:extLst>
          </p:cNvPr>
          <p:cNvSpPr txBox="1"/>
          <p:nvPr/>
        </p:nvSpPr>
        <p:spPr>
          <a:xfrm flipH="1">
            <a:off x="278294" y="689222"/>
            <a:ext cx="7875105" cy="1200329"/>
          </a:xfrm>
          <a:prstGeom prst="rect">
            <a:avLst/>
          </a:prstGeom>
          <a:noFill/>
        </p:spPr>
        <p:txBody>
          <a:bodyPr wrap="square" rtlCol="0">
            <a:spAutoFit/>
          </a:bodyPr>
          <a:lstStyle/>
          <a:p>
            <a:r>
              <a:rPr lang="en-US" b="1" i="1" dirty="0"/>
              <a:t>Step 5</a:t>
            </a:r>
            <a:r>
              <a:rPr lang="en-US" i="1" dirty="0"/>
              <a:t>: Place </a:t>
            </a:r>
            <a:r>
              <a:rPr lang="en-US" i="1" dirty="0" err="1"/>
              <a:t>jdbc</a:t>
            </a:r>
            <a:r>
              <a:rPr lang="en-US" i="1" dirty="0"/>
              <a:t> connector file.</a:t>
            </a:r>
          </a:p>
          <a:p>
            <a:r>
              <a:rPr lang="en-US" i="1" dirty="0"/>
              <a:t> </a:t>
            </a:r>
            <a:endParaRPr lang="en-US" dirty="0"/>
          </a:p>
          <a:p>
            <a:br>
              <a:rPr lang="en-US" dirty="0"/>
            </a:br>
            <a:endParaRPr lang="en-US" dirty="0"/>
          </a:p>
        </p:txBody>
      </p:sp>
      <p:sp>
        <p:nvSpPr>
          <p:cNvPr id="13" name="TextBox 12">
            <a:extLst>
              <a:ext uri="{FF2B5EF4-FFF2-40B4-BE49-F238E27FC236}">
                <a16:creationId xmlns:a16="http://schemas.microsoft.com/office/drawing/2014/main" id="{975BCFCB-65D7-4309-8443-187CDB1D978B}"/>
              </a:ext>
            </a:extLst>
          </p:cNvPr>
          <p:cNvSpPr txBox="1"/>
          <p:nvPr/>
        </p:nvSpPr>
        <p:spPr>
          <a:xfrm flipH="1">
            <a:off x="278294" y="2700725"/>
            <a:ext cx="7875105" cy="1200329"/>
          </a:xfrm>
          <a:prstGeom prst="rect">
            <a:avLst/>
          </a:prstGeom>
          <a:noFill/>
        </p:spPr>
        <p:txBody>
          <a:bodyPr wrap="square" rtlCol="0">
            <a:spAutoFit/>
          </a:bodyPr>
          <a:lstStyle/>
          <a:p>
            <a:r>
              <a:rPr lang="en-US" b="1" i="1" dirty="0"/>
              <a:t>Step 6</a:t>
            </a:r>
            <a:r>
              <a:rPr lang="en-US" i="1" dirty="0"/>
              <a:t>: Connect SCM service to the database</a:t>
            </a:r>
          </a:p>
          <a:p>
            <a:r>
              <a:rPr lang="en-US" i="1" dirty="0"/>
              <a:t> </a:t>
            </a:r>
            <a:endParaRPr lang="en-US" dirty="0"/>
          </a:p>
          <a:p>
            <a:br>
              <a:rPr lang="en-US" dirty="0"/>
            </a:br>
            <a:endParaRPr lang="en-US" dirty="0"/>
          </a:p>
        </p:txBody>
      </p:sp>
      <p:pic>
        <p:nvPicPr>
          <p:cNvPr id="17" name="Picture 16">
            <a:extLst>
              <a:ext uri="{FF2B5EF4-FFF2-40B4-BE49-F238E27FC236}">
                <a16:creationId xmlns:a16="http://schemas.microsoft.com/office/drawing/2014/main" id="{01234E0C-CB1C-4E44-BCF5-8ABE34F66C00}"/>
              </a:ext>
            </a:extLst>
          </p:cNvPr>
          <p:cNvPicPr>
            <a:picLocks noChangeAspect="1"/>
          </p:cNvPicPr>
          <p:nvPr/>
        </p:nvPicPr>
        <p:blipFill>
          <a:blip r:embed="rId3"/>
          <a:stretch>
            <a:fillRect/>
          </a:stretch>
        </p:blipFill>
        <p:spPr>
          <a:xfrm>
            <a:off x="340414" y="1037972"/>
            <a:ext cx="10602797" cy="566203"/>
          </a:xfrm>
          <a:prstGeom prst="rect">
            <a:avLst/>
          </a:prstGeom>
        </p:spPr>
      </p:pic>
      <p:pic>
        <p:nvPicPr>
          <p:cNvPr id="18" name="Picture 17">
            <a:extLst>
              <a:ext uri="{FF2B5EF4-FFF2-40B4-BE49-F238E27FC236}">
                <a16:creationId xmlns:a16="http://schemas.microsoft.com/office/drawing/2014/main" id="{3C8B6BC7-1639-4329-BE3F-56E9D33D9FCA}"/>
              </a:ext>
            </a:extLst>
          </p:cNvPr>
          <p:cNvPicPr>
            <a:picLocks noChangeAspect="1"/>
          </p:cNvPicPr>
          <p:nvPr/>
        </p:nvPicPr>
        <p:blipFill>
          <a:blip r:embed="rId4"/>
          <a:stretch>
            <a:fillRect/>
          </a:stretch>
        </p:blipFill>
        <p:spPr>
          <a:xfrm>
            <a:off x="278293" y="3237015"/>
            <a:ext cx="10877740" cy="1326877"/>
          </a:xfrm>
          <a:prstGeom prst="rect">
            <a:avLst/>
          </a:prstGeom>
        </p:spPr>
      </p:pic>
    </p:spTree>
    <p:extLst>
      <p:ext uri="{BB962C8B-B14F-4D97-AF65-F5344CB8AC3E}">
        <p14:creationId xmlns:p14="http://schemas.microsoft.com/office/powerpoint/2010/main" val="115070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Cloudera Manager Installation</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23</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5" name="TextBox 14">
            <a:extLst>
              <a:ext uri="{FF2B5EF4-FFF2-40B4-BE49-F238E27FC236}">
                <a16:creationId xmlns:a16="http://schemas.microsoft.com/office/drawing/2014/main" id="{6E29EDAA-9AA0-44AC-89DC-42F9E8B3B503}"/>
              </a:ext>
            </a:extLst>
          </p:cNvPr>
          <p:cNvSpPr txBox="1"/>
          <p:nvPr/>
        </p:nvSpPr>
        <p:spPr>
          <a:xfrm flipH="1">
            <a:off x="278294" y="689222"/>
            <a:ext cx="7875105" cy="1200329"/>
          </a:xfrm>
          <a:prstGeom prst="rect">
            <a:avLst/>
          </a:prstGeom>
          <a:noFill/>
        </p:spPr>
        <p:txBody>
          <a:bodyPr wrap="square" rtlCol="0">
            <a:spAutoFit/>
          </a:bodyPr>
          <a:lstStyle/>
          <a:p>
            <a:r>
              <a:rPr lang="en-US" b="1" i="1" dirty="0"/>
              <a:t>Step 7</a:t>
            </a:r>
            <a:r>
              <a:rPr lang="en-US" i="1" dirty="0"/>
              <a:t>: Start Cloudera manager servers /agent.</a:t>
            </a:r>
          </a:p>
          <a:p>
            <a:r>
              <a:rPr lang="en-US" i="1" dirty="0"/>
              <a:t> </a:t>
            </a:r>
            <a:endParaRPr lang="en-US" dirty="0"/>
          </a:p>
          <a:p>
            <a:br>
              <a:rPr lang="en-US" dirty="0"/>
            </a:br>
            <a:endParaRPr lang="en-US" dirty="0"/>
          </a:p>
        </p:txBody>
      </p:sp>
      <p:pic>
        <p:nvPicPr>
          <p:cNvPr id="11" name="Picture 10" descr="Text&#10;&#10;Description automatically generated">
            <a:extLst>
              <a:ext uri="{FF2B5EF4-FFF2-40B4-BE49-F238E27FC236}">
                <a16:creationId xmlns:a16="http://schemas.microsoft.com/office/drawing/2014/main" id="{BAD430A6-E281-4B15-BAB9-8751FC2023A2}"/>
              </a:ext>
            </a:extLst>
          </p:cNvPr>
          <p:cNvPicPr>
            <a:picLocks noChangeAspect="1"/>
          </p:cNvPicPr>
          <p:nvPr/>
        </p:nvPicPr>
        <p:blipFill>
          <a:blip r:embed="rId3"/>
          <a:stretch>
            <a:fillRect/>
          </a:stretch>
        </p:blipFill>
        <p:spPr>
          <a:xfrm>
            <a:off x="176452" y="1089752"/>
            <a:ext cx="11839096" cy="4847885"/>
          </a:xfrm>
          <a:prstGeom prst="rect">
            <a:avLst/>
          </a:prstGeom>
        </p:spPr>
      </p:pic>
    </p:spTree>
    <p:extLst>
      <p:ext uri="{BB962C8B-B14F-4D97-AF65-F5344CB8AC3E}">
        <p14:creationId xmlns:p14="http://schemas.microsoft.com/office/powerpoint/2010/main" val="648120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AM2CM Tool</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24</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pic>
        <p:nvPicPr>
          <p:cNvPr id="3" name="Picture 2">
            <a:extLst>
              <a:ext uri="{FF2B5EF4-FFF2-40B4-BE49-F238E27FC236}">
                <a16:creationId xmlns:a16="http://schemas.microsoft.com/office/drawing/2014/main" id="{4691C9FA-F1B2-4A39-9A56-7A8FBD9B284F}"/>
              </a:ext>
            </a:extLst>
          </p:cNvPr>
          <p:cNvPicPr>
            <a:picLocks noChangeAspect="1"/>
          </p:cNvPicPr>
          <p:nvPr/>
        </p:nvPicPr>
        <p:blipFill>
          <a:blip r:embed="rId3"/>
          <a:stretch>
            <a:fillRect/>
          </a:stretch>
        </p:blipFill>
        <p:spPr>
          <a:xfrm>
            <a:off x="669775" y="834888"/>
            <a:ext cx="10987654" cy="4744941"/>
          </a:xfrm>
          <a:prstGeom prst="rect">
            <a:avLst/>
          </a:prstGeom>
        </p:spPr>
      </p:pic>
    </p:spTree>
    <p:extLst>
      <p:ext uri="{BB962C8B-B14F-4D97-AF65-F5344CB8AC3E}">
        <p14:creationId xmlns:p14="http://schemas.microsoft.com/office/powerpoint/2010/main" val="651163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AM2CM </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25</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9" name="TextBox 8">
            <a:extLst>
              <a:ext uri="{FF2B5EF4-FFF2-40B4-BE49-F238E27FC236}">
                <a16:creationId xmlns:a16="http://schemas.microsoft.com/office/drawing/2014/main" id="{055FC00D-0A76-45E3-AC3D-445F82D471BD}"/>
              </a:ext>
            </a:extLst>
          </p:cNvPr>
          <p:cNvSpPr txBox="1"/>
          <p:nvPr/>
        </p:nvSpPr>
        <p:spPr>
          <a:xfrm>
            <a:off x="278294" y="834888"/>
            <a:ext cx="7215809" cy="369332"/>
          </a:xfrm>
          <a:prstGeom prst="rect">
            <a:avLst/>
          </a:prstGeom>
          <a:noFill/>
        </p:spPr>
        <p:txBody>
          <a:bodyPr wrap="square">
            <a:spAutoFit/>
          </a:bodyPr>
          <a:lstStyle/>
          <a:p>
            <a:r>
              <a:rPr lang="en-US" dirty="0"/>
              <a:t>Download the AM2CM tool on your device and upload it on the server.</a:t>
            </a:r>
          </a:p>
        </p:txBody>
      </p:sp>
      <p:pic>
        <p:nvPicPr>
          <p:cNvPr id="5" name="Picture 4">
            <a:extLst>
              <a:ext uri="{FF2B5EF4-FFF2-40B4-BE49-F238E27FC236}">
                <a16:creationId xmlns:a16="http://schemas.microsoft.com/office/drawing/2014/main" id="{C68A8337-68EF-4296-9653-E1362F289910}"/>
              </a:ext>
            </a:extLst>
          </p:cNvPr>
          <p:cNvPicPr>
            <a:picLocks noChangeAspect="1"/>
          </p:cNvPicPr>
          <p:nvPr/>
        </p:nvPicPr>
        <p:blipFill>
          <a:blip r:embed="rId3"/>
          <a:stretch>
            <a:fillRect/>
          </a:stretch>
        </p:blipFill>
        <p:spPr>
          <a:xfrm>
            <a:off x="349351" y="1375431"/>
            <a:ext cx="7441801" cy="3365534"/>
          </a:xfrm>
          <a:prstGeom prst="rect">
            <a:avLst/>
          </a:prstGeom>
        </p:spPr>
      </p:pic>
    </p:spTree>
    <p:extLst>
      <p:ext uri="{BB962C8B-B14F-4D97-AF65-F5344CB8AC3E}">
        <p14:creationId xmlns:p14="http://schemas.microsoft.com/office/powerpoint/2010/main" val="1258518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AM2CM </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26</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9" name="TextBox 8">
            <a:extLst>
              <a:ext uri="{FF2B5EF4-FFF2-40B4-BE49-F238E27FC236}">
                <a16:creationId xmlns:a16="http://schemas.microsoft.com/office/drawing/2014/main" id="{055FC00D-0A76-45E3-AC3D-445F82D471BD}"/>
              </a:ext>
            </a:extLst>
          </p:cNvPr>
          <p:cNvSpPr txBox="1"/>
          <p:nvPr/>
        </p:nvSpPr>
        <p:spPr>
          <a:xfrm>
            <a:off x="278294" y="834888"/>
            <a:ext cx="7215809" cy="369332"/>
          </a:xfrm>
          <a:prstGeom prst="rect">
            <a:avLst/>
          </a:prstGeom>
          <a:noFill/>
        </p:spPr>
        <p:txBody>
          <a:bodyPr wrap="square">
            <a:spAutoFit/>
          </a:bodyPr>
          <a:lstStyle/>
          <a:p>
            <a:r>
              <a:rPr lang="en-US" dirty="0"/>
              <a:t>Take Ambari Blueprints in json file format.</a:t>
            </a:r>
          </a:p>
        </p:txBody>
      </p:sp>
      <p:pic>
        <p:nvPicPr>
          <p:cNvPr id="3" name="Picture 2">
            <a:extLst>
              <a:ext uri="{FF2B5EF4-FFF2-40B4-BE49-F238E27FC236}">
                <a16:creationId xmlns:a16="http://schemas.microsoft.com/office/drawing/2014/main" id="{632F5D62-755B-46F9-A3B3-E14214FC1898}"/>
              </a:ext>
            </a:extLst>
          </p:cNvPr>
          <p:cNvPicPr>
            <a:picLocks noChangeAspect="1"/>
          </p:cNvPicPr>
          <p:nvPr/>
        </p:nvPicPr>
        <p:blipFill>
          <a:blip r:embed="rId3"/>
          <a:stretch>
            <a:fillRect/>
          </a:stretch>
        </p:blipFill>
        <p:spPr>
          <a:xfrm>
            <a:off x="368052" y="1273511"/>
            <a:ext cx="9627095" cy="355618"/>
          </a:xfrm>
          <a:prstGeom prst="rect">
            <a:avLst/>
          </a:prstGeom>
        </p:spPr>
      </p:pic>
      <p:pic>
        <p:nvPicPr>
          <p:cNvPr id="6" name="Picture 5">
            <a:extLst>
              <a:ext uri="{FF2B5EF4-FFF2-40B4-BE49-F238E27FC236}">
                <a16:creationId xmlns:a16="http://schemas.microsoft.com/office/drawing/2014/main" id="{ECE555B9-43FF-4186-912F-667BA5D4B4B9}"/>
              </a:ext>
            </a:extLst>
          </p:cNvPr>
          <p:cNvPicPr>
            <a:picLocks noChangeAspect="1"/>
          </p:cNvPicPr>
          <p:nvPr/>
        </p:nvPicPr>
        <p:blipFill>
          <a:blip r:embed="rId4"/>
          <a:stretch>
            <a:fillRect/>
          </a:stretch>
        </p:blipFill>
        <p:spPr>
          <a:xfrm>
            <a:off x="368052" y="1831897"/>
            <a:ext cx="9652496" cy="4191215"/>
          </a:xfrm>
          <a:prstGeom prst="rect">
            <a:avLst/>
          </a:prstGeom>
        </p:spPr>
      </p:pic>
    </p:spTree>
    <p:extLst>
      <p:ext uri="{BB962C8B-B14F-4D97-AF65-F5344CB8AC3E}">
        <p14:creationId xmlns:p14="http://schemas.microsoft.com/office/powerpoint/2010/main" val="2585349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AM2CM </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27</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9" name="TextBox 8">
            <a:extLst>
              <a:ext uri="{FF2B5EF4-FFF2-40B4-BE49-F238E27FC236}">
                <a16:creationId xmlns:a16="http://schemas.microsoft.com/office/drawing/2014/main" id="{055FC00D-0A76-45E3-AC3D-445F82D471BD}"/>
              </a:ext>
            </a:extLst>
          </p:cNvPr>
          <p:cNvSpPr txBox="1"/>
          <p:nvPr/>
        </p:nvSpPr>
        <p:spPr>
          <a:xfrm>
            <a:off x="278294" y="834888"/>
            <a:ext cx="11545654" cy="923330"/>
          </a:xfrm>
          <a:prstGeom prst="rect">
            <a:avLst/>
          </a:prstGeom>
          <a:noFill/>
        </p:spPr>
        <p:txBody>
          <a:bodyPr wrap="square">
            <a:spAutoFit/>
          </a:bodyPr>
          <a:lstStyle/>
          <a:p>
            <a:r>
              <a:rPr lang="en-US" dirty="0"/>
              <a:t>Navigate to the am2cm-2.0.4.0-4/conf/user-settings.ini file and update Parcels, Cluster name, passwords, and JDBC URL information</a:t>
            </a:r>
          </a:p>
          <a:p>
            <a:endParaRPr lang="en-US" dirty="0"/>
          </a:p>
        </p:txBody>
      </p:sp>
      <p:pic>
        <p:nvPicPr>
          <p:cNvPr id="8" name="Picture 7">
            <a:extLst>
              <a:ext uri="{FF2B5EF4-FFF2-40B4-BE49-F238E27FC236}">
                <a16:creationId xmlns:a16="http://schemas.microsoft.com/office/drawing/2014/main" id="{35BFE8EA-CE14-43EB-B1B7-20E2F3B64C66}"/>
              </a:ext>
            </a:extLst>
          </p:cNvPr>
          <p:cNvPicPr>
            <a:picLocks noChangeAspect="1"/>
          </p:cNvPicPr>
          <p:nvPr/>
        </p:nvPicPr>
        <p:blipFill rotWithShape="1">
          <a:blip r:embed="rId3"/>
          <a:srcRect t="46700"/>
          <a:stretch/>
        </p:blipFill>
        <p:spPr>
          <a:xfrm>
            <a:off x="368052" y="1465853"/>
            <a:ext cx="6274122" cy="2051155"/>
          </a:xfrm>
          <a:prstGeom prst="rect">
            <a:avLst/>
          </a:prstGeom>
        </p:spPr>
      </p:pic>
      <p:pic>
        <p:nvPicPr>
          <p:cNvPr id="11" name="Picture 10">
            <a:extLst>
              <a:ext uri="{FF2B5EF4-FFF2-40B4-BE49-F238E27FC236}">
                <a16:creationId xmlns:a16="http://schemas.microsoft.com/office/drawing/2014/main" id="{5D102F86-309B-4773-8FEF-435CDE8F7CAE}"/>
              </a:ext>
            </a:extLst>
          </p:cNvPr>
          <p:cNvPicPr>
            <a:picLocks noChangeAspect="1"/>
          </p:cNvPicPr>
          <p:nvPr/>
        </p:nvPicPr>
        <p:blipFill>
          <a:blip r:embed="rId4"/>
          <a:stretch>
            <a:fillRect/>
          </a:stretch>
        </p:blipFill>
        <p:spPr>
          <a:xfrm>
            <a:off x="368052" y="3843855"/>
            <a:ext cx="9703299" cy="2051155"/>
          </a:xfrm>
          <a:prstGeom prst="rect">
            <a:avLst/>
          </a:prstGeom>
        </p:spPr>
      </p:pic>
    </p:spTree>
    <p:extLst>
      <p:ext uri="{BB962C8B-B14F-4D97-AF65-F5344CB8AC3E}">
        <p14:creationId xmlns:p14="http://schemas.microsoft.com/office/powerpoint/2010/main" val="1917571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AM2CM </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28</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9" name="TextBox 8">
            <a:extLst>
              <a:ext uri="{FF2B5EF4-FFF2-40B4-BE49-F238E27FC236}">
                <a16:creationId xmlns:a16="http://schemas.microsoft.com/office/drawing/2014/main" id="{055FC00D-0A76-45E3-AC3D-445F82D471BD}"/>
              </a:ext>
            </a:extLst>
          </p:cNvPr>
          <p:cNvSpPr txBox="1"/>
          <p:nvPr/>
        </p:nvSpPr>
        <p:spPr>
          <a:xfrm>
            <a:off x="278294" y="834888"/>
            <a:ext cx="11545654" cy="646331"/>
          </a:xfrm>
          <a:prstGeom prst="rect">
            <a:avLst/>
          </a:prstGeom>
          <a:noFill/>
        </p:spPr>
        <p:txBody>
          <a:bodyPr wrap="square">
            <a:spAutoFit/>
          </a:bodyPr>
          <a:lstStyle/>
          <a:p>
            <a:r>
              <a:rPr lang="en-US" b="0" i="0" dirty="0">
                <a:solidFill>
                  <a:srgbClr val="333333"/>
                </a:solidFill>
                <a:effectLst/>
                <a:latin typeface="Roboto" panose="02000000000000000000" pitchFamily="2" charset="0"/>
              </a:rPr>
              <a:t>Generate the Cloudera Manager Deployment template</a:t>
            </a:r>
            <a:endParaRPr lang="en-US" dirty="0"/>
          </a:p>
          <a:p>
            <a:endParaRPr lang="en-US" dirty="0"/>
          </a:p>
        </p:txBody>
      </p:sp>
      <p:pic>
        <p:nvPicPr>
          <p:cNvPr id="3" name="Picture 2">
            <a:extLst>
              <a:ext uri="{FF2B5EF4-FFF2-40B4-BE49-F238E27FC236}">
                <a16:creationId xmlns:a16="http://schemas.microsoft.com/office/drawing/2014/main" id="{C5466D65-D6E7-4134-BD87-CD0C964EC85A}"/>
              </a:ext>
            </a:extLst>
          </p:cNvPr>
          <p:cNvPicPr>
            <a:picLocks noChangeAspect="1"/>
          </p:cNvPicPr>
          <p:nvPr/>
        </p:nvPicPr>
        <p:blipFill>
          <a:blip r:embed="rId3">
            <a:duotone>
              <a:prstClr val="black"/>
              <a:schemeClr val="tx1">
                <a:lumMod val="95000"/>
                <a:lumOff val="5000"/>
                <a:tint val="45000"/>
                <a:satMod val="400000"/>
              </a:schemeClr>
            </a:duotone>
          </a:blip>
          <a:stretch>
            <a:fillRect/>
          </a:stretch>
        </p:blipFill>
        <p:spPr>
          <a:xfrm>
            <a:off x="368052" y="1329088"/>
            <a:ext cx="11268978" cy="3352242"/>
          </a:xfrm>
          <a:prstGeom prst="rect">
            <a:avLst/>
          </a:prstGeom>
          <a:ln>
            <a:solidFill>
              <a:schemeClr val="tx1"/>
            </a:solidFill>
          </a:ln>
        </p:spPr>
      </p:pic>
      <p:pic>
        <p:nvPicPr>
          <p:cNvPr id="5" name="Picture 4">
            <a:extLst>
              <a:ext uri="{FF2B5EF4-FFF2-40B4-BE49-F238E27FC236}">
                <a16:creationId xmlns:a16="http://schemas.microsoft.com/office/drawing/2014/main" id="{1DD5CF38-309E-466F-8383-5C03B8202D89}"/>
              </a:ext>
            </a:extLst>
          </p:cNvPr>
          <p:cNvPicPr>
            <a:picLocks noChangeAspect="1"/>
          </p:cNvPicPr>
          <p:nvPr/>
        </p:nvPicPr>
        <p:blipFill>
          <a:blip r:embed="rId4"/>
          <a:stretch>
            <a:fillRect/>
          </a:stretch>
        </p:blipFill>
        <p:spPr>
          <a:xfrm>
            <a:off x="368052" y="4845313"/>
            <a:ext cx="11678174" cy="600612"/>
          </a:xfrm>
          <a:prstGeom prst="rect">
            <a:avLst/>
          </a:prstGeom>
        </p:spPr>
      </p:pic>
    </p:spTree>
    <p:extLst>
      <p:ext uri="{BB962C8B-B14F-4D97-AF65-F5344CB8AC3E}">
        <p14:creationId xmlns:p14="http://schemas.microsoft.com/office/powerpoint/2010/main" val="1804683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AM2CM </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29</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9" name="TextBox 8">
            <a:extLst>
              <a:ext uri="{FF2B5EF4-FFF2-40B4-BE49-F238E27FC236}">
                <a16:creationId xmlns:a16="http://schemas.microsoft.com/office/drawing/2014/main" id="{055FC00D-0A76-45E3-AC3D-445F82D471BD}"/>
              </a:ext>
            </a:extLst>
          </p:cNvPr>
          <p:cNvSpPr txBox="1"/>
          <p:nvPr/>
        </p:nvSpPr>
        <p:spPr>
          <a:xfrm>
            <a:off x="278294" y="834888"/>
            <a:ext cx="11545654" cy="923330"/>
          </a:xfrm>
          <a:prstGeom prst="rect">
            <a:avLst/>
          </a:prstGeom>
          <a:noFill/>
        </p:spPr>
        <p:txBody>
          <a:bodyPr wrap="square">
            <a:spAutoFit/>
          </a:bodyPr>
          <a:lstStyle/>
          <a:p>
            <a:r>
              <a:rPr lang="en-US" b="0" i="0" dirty="0">
                <a:solidFill>
                  <a:srgbClr val="333333"/>
                </a:solidFill>
                <a:effectLst/>
                <a:latin typeface="Roboto" panose="02000000000000000000" pitchFamily="2" charset="0"/>
              </a:rPr>
              <a:t>Generate the Cloudera Manager Deployment template USING CLI to transition into </a:t>
            </a:r>
            <a:r>
              <a:rPr lang="en-US" b="0" i="0" dirty="0" err="1">
                <a:solidFill>
                  <a:srgbClr val="333333"/>
                </a:solidFill>
                <a:effectLst/>
                <a:latin typeface="Roboto" panose="02000000000000000000" pitchFamily="2" charset="0"/>
              </a:rPr>
              <a:t>cloudera</a:t>
            </a:r>
            <a:r>
              <a:rPr lang="en-US" b="0" i="0" dirty="0">
                <a:solidFill>
                  <a:srgbClr val="333333"/>
                </a:solidFill>
                <a:effectLst/>
                <a:latin typeface="Roboto" panose="02000000000000000000" pitchFamily="2" charset="0"/>
              </a:rPr>
              <a:t> manager for Activation of CDH 7.1.4 parcels</a:t>
            </a:r>
            <a:endParaRPr lang="en-US" dirty="0"/>
          </a:p>
          <a:p>
            <a:endParaRPr lang="en-US" dirty="0"/>
          </a:p>
        </p:txBody>
      </p:sp>
      <p:pic>
        <p:nvPicPr>
          <p:cNvPr id="4" name="Picture 3">
            <a:extLst>
              <a:ext uri="{FF2B5EF4-FFF2-40B4-BE49-F238E27FC236}">
                <a16:creationId xmlns:a16="http://schemas.microsoft.com/office/drawing/2014/main" id="{C42D5239-3FFC-4813-9DB2-B7D6F2F33CB1}"/>
              </a:ext>
            </a:extLst>
          </p:cNvPr>
          <p:cNvPicPr>
            <a:picLocks noChangeAspect="1"/>
          </p:cNvPicPr>
          <p:nvPr/>
        </p:nvPicPr>
        <p:blipFill>
          <a:blip r:embed="rId3"/>
          <a:stretch>
            <a:fillRect/>
          </a:stretch>
        </p:blipFill>
        <p:spPr>
          <a:xfrm>
            <a:off x="278293" y="1776706"/>
            <a:ext cx="11094703" cy="525538"/>
          </a:xfrm>
          <a:prstGeom prst="rect">
            <a:avLst/>
          </a:prstGeom>
        </p:spPr>
      </p:pic>
      <p:sp>
        <p:nvSpPr>
          <p:cNvPr id="12" name="TextBox 11">
            <a:extLst>
              <a:ext uri="{FF2B5EF4-FFF2-40B4-BE49-F238E27FC236}">
                <a16:creationId xmlns:a16="http://schemas.microsoft.com/office/drawing/2014/main" id="{624E98CD-CAFA-44D7-978C-842D4EF8B2B9}"/>
              </a:ext>
            </a:extLst>
          </p:cNvPr>
          <p:cNvSpPr txBox="1"/>
          <p:nvPr/>
        </p:nvSpPr>
        <p:spPr>
          <a:xfrm>
            <a:off x="278293" y="2453094"/>
            <a:ext cx="11191464" cy="1200329"/>
          </a:xfrm>
          <a:prstGeom prst="rect">
            <a:avLst/>
          </a:prstGeom>
          <a:noFill/>
        </p:spPr>
        <p:txBody>
          <a:bodyPr wrap="square">
            <a:spAutoFit/>
          </a:bodyPr>
          <a:lstStyle/>
          <a:p>
            <a:r>
              <a:rPr lang="en-US" b="0" i="0" dirty="0">
                <a:solidFill>
                  <a:srgbClr val="333333"/>
                </a:solidFill>
                <a:effectLst/>
                <a:latin typeface="Roboto" panose="02000000000000000000" pitchFamily="2" charset="0"/>
              </a:rPr>
              <a:t>In Cloudera Manager Parcel screen, download Cloudera Runtime and distribute the parcel. Cloudera Manager deploys the parcel to the cluster hosts. The default is 10 concurrent hosts. You can adjust this to a maximum of 50 by increasing the setting in the Other Parcel Configurations screen, but must be configured before the template is applied.</a:t>
            </a:r>
            <a:endParaRPr lang="en-IN" dirty="0"/>
          </a:p>
        </p:txBody>
      </p:sp>
      <p:pic>
        <p:nvPicPr>
          <p:cNvPr id="7" name="Picture 6">
            <a:extLst>
              <a:ext uri="{FF2B5EF4-FFF2-40B4-BE49-F238E27FC236}">
                <a16:creationId xmlns:a16="http://schemas.microsoft.com/office/drawing/2014/main" id="{30482F6F-6F50-4088-BD1B-D9655657BA99}"/>
              </a:ext>
            </a:extLst>
          </p:cNvPr>
          <p:cNvPicPr>
            <a:picLocks noChangeAspect="1"/>
          </p:cNvPicPr>
          <p:nvPr/>
        </p:nvPicPr>
        <p:blipFill>
          <a:blip r:embed="rId4"/>
          <a:stretch>
            <a:fillRect/>
          </a:stretch>
        </p:blipFill>
        <p:spPr>
          <a:xfrm>
            <a:off x="383414" y="3670867"/>
            <a:ext cx="9979786" cy="1059698"/>
          </a:xfrm>
          <a:prstGeom prst="rect">
            <a:avLst/>
          </a:prstGeom>
        </p:spPr>
      </p:pic>
      <p:pic>
        <p:nvPicPr>
          <p:cNvPr id="10" name="Picture 9">
            <a:extLst>
              <a:ext uri="{FF2B5EF4-FFF2-40B4-BE49-F238E27FC236}">
                <a16:creationId xmlns:a16="http://schemas.microsoft.com/office/drawing/2014/main" id="{890500C4-B90B-4A71-AF2B-A235E43E3554}"/>
              </a:ext>
            </a:extLst>
          </p:cNvPr>
          <p:cNvPicPr>
            <a:picLocks noChangeAspect="1"/>
          </p:cNvPicPr>
          <p:nvPr/>
        </p:nvPicPr>
        <p:blipFill>
          <a:blip r:embed="rId5"/>
          <a:stretch>
            <a:fillRect/>
          </a:stretch>
        </p:blipFill>
        <p:spPr>
          <a:xfrm>
            <a:off x="438146" y="4730565"/>
            <a:ext cx="9796513" cy="1613678"/>
          </a:xfrm>
          <a:prstGeom prst="rect">
            <a:avLst/>
          </a:prstGeom>
        </p:spPr>
      </p:pic>
    </p:spTree>
    <p:extLst>
      <p:ext uri="{BB962C8B-B14F-4D97-AF65-F5344CB8AC3E}">
        <p14:creationId xmlns:p14="http://schemas.microsoft.com/office/powerpoint/2010/main" val="145578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err="1">
                <a:solidFill>
                  <a:srgbClr val="0070C0"/>
                </a:solidFill>
              </a:rPr>
              <a:t>Ambari</a:t>
            </a:r>
            <a:r>
              <a:rPr lang="fr-FR" dirty="0">
                <a:solidFill>
                  <a:srgbClr val="0070C0"/>
                </a:solidFill>
              </a:rPr>
              <a:t>-Upgrade</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3</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5" name="TextBox 14">
            <a:extLst>
              <a:ext uri="{FF2B5EF4-FFF2-40B4-BE49-F238E27FC236}">
                <a16:creationId xmlns:a16="http://schemas.microsoft.com/office/drawing/2014/main" id="{6E29EDAA-9AA0-44AC-89DC-42F9E8B3B503}"/>
              </a:ext>
            </a:extLst>
          </p:cNvPr>
          <p:cNvSpPr txBox="1"/>
          <p:nvPr/>
        </p:nvSpPr>
        <p:spPr>
          <a:xfrm flipH="1">
            <a:off x="431410" y="1044034"/>
            <a:ext cx="5831002" cy="3970318"/>
          </a:xfrm>
          <a:prstGeom prst="rect">
            <a:avLst/>
          </a:prstGeom>
          <a:noFill/>
        </p:spPr>
        <p:txBody>
          <a:bodyPr wrap="square" rtlCol="0">
            <a:spAutoFit/>
          </a:bodyPr>
          <a:lstStyle/>
          <a:p>
            <a:r>
              <a:rPr lang="en-US" b="1" i="1" dirty="0"/>
              <a:t>Step 1</a:t>
            </a:r>
            <a:r>
              <a:rPr lang="en-US" i="1" dirty="0"/>
              <a:t>: Ambari upgradation from 2.x to 7.1.4</a:t>
            </a:r>
          </a:p>
          <a:p>
            <a:r>
              <a:rPr lang="en-US" i="1" dirty="0"/>
              <a:t> </a:t>
            </a:r>
            <a:endParaRPr lang="en-US" dirty="0"/>
          </a:p>
          <a:p>
            <a:pPr marL="342900" indent="-342900">
              <a:buAutoNum type="arabicPeriod"/>
            </a:pPr>
            <a:r>
              <a:rPr lang="en-US" dirty="0"/>
              <a:t>Download </a:t>
            </a:r>
            <a:r>
              <a:rPr lang="en-US" dirty="0" err="1"/>
              <a:t>ambari</a:t>
            </a:r>
            <a:r>
              <a:rPr lang="en-US" dirty="0"/>
              <a:t> repos.</a:t>
            </a:r>
          </a:p>
          <a:p>
            <a:pPr marL="342900" indent="-342900">
              <a:buAutoNum type="arabicPeriod"/>
            </a:pPr>
            <a:r>
              <a:rPr lang="en-US" dirty="0" err="1"/>
              <a:t>Untar</a:t>
            </a:r>
            <a:r>
              <a:rPr lang="en-US" dirty="0"/>
              <a:t> the repository </a:t>
            </a:r>
          </a:p>
          <a:p>
            <a:pPr marL="342900" indent="-342900">
              <a:buAutoNum type="arabicPeriod"/>
            </a:pPr>
            <a:r>
              <a:rPr lang="en-US" dirty="0"/>
              <a:t>Ambari metrics collector Script to be run</a:t>
            </a:r>
          </a:p>
          <a:p>
            <a:pPr marL="342900" indent="-342900">
              <a:buAutoNum type="arabicPeriod"/>
            </a:pPr>
            <a:r>
              <a:rPr lang="en-US" dirty="0"/>
              <a:t>Upgrade </a:t>
            </a:r>
            <a:r>
              <a:rPr lang="en-US" dirty="0" err="1"/>
              <a:t>ambari</a:t>
            </a:r>
            <a:r>
              <a:rPr lang="en-US" dirty="0"/>
              <a:t> server and agent.</a:t>
            </a:r>
          </a:p>
          <a:p>
            <a:pPr marL="342900" indent="-342900">
              <a:buAutoNum type="arabicPeriod"/>
            </a:pPr>
            <a:r>
              <a:rPr lang="en-US" dirty="0"/>
              <a:t>Ambari server upgrade and setup</a:t>
            </a:r>
          </a:p>
          <a:p>
            <a:pPr marL="342900" indent="-342900">
              <a:buAutoNum type="arabicPeriod"/>
            </a:pPr>
            <a:r>
              <a:rPr lang="en-US" dirty="0"/>
              <a:t>Launch Ambari intermediate version.</a:t>
            </a:r>
          </a:p>
          <a:p>
            <a:pPr marL="342900" indent="-342900">
              <a:buAutoNum type="arabicPeriod"/>
            </a:pPr>
            <a:endParaRPr lang="en-US" dirty="0"/>
          </a:p>
          <a:p>
            <a:endParaRPr lang="en-US" dirty="0"/>
          </a:p>
          <a:p>
            <a:r>
              <a:rPr lang="en-US" dirty="0"/>
              <a:t>Note: The configuration changes will be done on all the nodes in the cluster servers. </a:t>
            </a:r>
          </a:p>
          <a:p>
            <a:br>
              <a:rPr lang="en-US" dirty="0"/>
            </a:br>
            <a:endParaRPr lang="en-US" dirty="0"/>
          </a:p>
        </p:txBody>
      </p:sp>
    </p:spTree>
    <p:extLst>
      <p:ext uri="{BB962C8B-B14F-4D97-AF65-F5344CB8AC3E}">
        <p14:creationId xmlns:p14="http://schemas.microsoft.com/office/powerpoint/2010/main" val="2142779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AM2CM </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30</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2" name="TextBox 11">
            <a:extLst>
              <a:ext uri="{FF2B5EF4-FFF2-40B4-BE49-F238E27FC236}">
                <a16:creationId xmlns:a16="http://schemas.microsoft.com/office/drawing/2014/main" id="{624E98CD-CAFA-44D7-978C-842D4EF8B2B9}"/>
              </a:ext>
            </a:extLst>
          </p:cNvPr>
          <p:cNvSpPr txBox="1"/>
          <p:nvPr/>
        </p:nvSpPr>
        <p:spPr>
          <a:xfrm>
            <a:off x="278295" y="924836"/>
            <a:ext cx="11191464" cy="369332"/>
          </a:xfrm>
          <a:prstGeom prst="rect">
            <a:avLst/>
          </a:prstGeom>
          <a:noFill/>
        </p:spPr>
        <p:txBody>
          <a:bodyPr wrap="square">
            <a:spAutoFit/>
          </a:bodyPr>
          <a:lstStyle/>
          <a:p>
            <a:r>
              <a:rPr lang="en-US" b="0" i="0" dirty="0">
                <a:solidFill>
                  <a:srgbClr val="333333"/>
                </a:solidFill>
                <a:effectLst/>
                <a:latin typeface="Roboto" panose="02000000000000000000" pitchFamily="2" charset="0"/>
              </a:rPr>
              <a:t>Parcel Configuration on the Cluster</a:t>
            </a:r>
            <a:endParaRPr lang="en-IN" dirty="0"/>
          </a:p>
        </p:txBody>
      </p:sp>
      <p:pic>
        <p:nvPicPr>
          <p:cNvPr id="14" name="Picture 13" descr="A screenshot of a computer&#10;&#10;Description automatically generated">
            <a:extLst>
              <a:ext uri="{FF2B5EF4-FFF2-40B4-BE49-F238E27FC236}">
                <a16:creationId xmlns:a16="http://schemas.microsoft.com/office/drawing/2014/main" id="{1996F091-525B-4ADE-B062-36D225C276F6}"/>
              </a:ext>
            </a:extLst>
          </p:cNvPr>
          <p:cNvPicPr>
            <a:picLocks noChangeAspect="1"/>
          </p:cNvPicPr>
          <p:nvPr/>
        </p:nvPicPr>
        <p:blipFill>
          <a:blip r:embed="rId3"/>
          <a:stretch>
            <a:fillRect/>
          </a:stretch>
        </p:blipFill>
        <p:spPr>
          <a:xfrm>
            <a:off x="309554" y="1384116"/>
            <a:ext cx="11765123" cy="3927356"/>
          </a:xfrm>
          <a:prstGeom prst="rect">
            <a:avLst/>
          </a:prstGeom>
        </p:spPr>
      </p:pic>
    </p:spTree>
    <p:extLst>
      <p:ext uri="{BB962C8B-B14F-4D97-AF65-F5344CB8AC3E}">
        <p14:creationId xmlns:p14="http://schemas.microsoft.com/office/powerpoint/2010/main" val="2347005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Cloudera Manager </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31</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2" name="TextBox 11">
            <a:extLst>
              <a:ext uri="{FF2B5EF4-FFF2-40B4-BE49-F238E27FC236}">
                <a16:creationId xmlns:a16="http://schemas.microsoft.com/office/drawing/2014/main" id="{624E98CD-CAFA-44D7-978C-842D4EF8B2B9}"/>
              </a:ext>
            </a:extLst>
          </p:cNvPr>
          <p:cNvSpPr txBox="1"/>
          <p:nvPr/>
        </p:nvSpPr>
        <p:spPr>
          <a:xfrm>
            <a:off x="278295" y="932897"/>
            <a:ext cx="11191464" cy="369332"/>
          </a:xfrm>
          <a:prstGeom prst="rect">
            <a:avLst/>
          </a:prstGeom>
          <a:noFill/>
        </p:spPr>
        <p:txBody>
          <a:bodyPr wrap="square">
            <a:spAutoFit/>
          </a:bodyPr>
          <a:lstStyle/>
          <a:p>
            <a:r>
              <a:rPr lang="en-US" b="0" i="0" dirty="0">
                <a:solidFill>
                  <a:srgbClr val="333333"/>
                </a:solidFill>
                <a:effectLst/>
                <a:latin typeface="Roboto" panose="02000000000000000000" pitchFamily="2" charset="0"/>
              </a:rPr>
              <a:t>Post Transition Steps :: Cluster Status</a:t>
            </a:r>
            <a:endParaRPr lang="en-IN" dirty="0"/>
          </a:p>
        </p:txBody>
      </p:sp>
      <p:pic>
        <p:nvPicPr>
          <p:cNvPr id="9" name="Picture 8" descr="Graphical user interface, application&#10;&#10;Description automatically generated">
            <a:extLst>
              <a:ext uri="{FF2B5EF4-FFF2-40B4-BE49-F238E27FC236}">
                <a16:creationId xmlns:a16="http://schemas.microsoft.com/office/drawing/2014/main" id="{F4142B6D-E2FA-453E-9DB2-E7C719209DF2}"/>
              </a:ext>
            </a:extLst>
          </p:cNvPr>
          <p:cNvPicPr>
            <a:picLocks noChangeAspect="1"/>
          </p:cNvPicPr>
          <p:nvPr/>
        </p:nvPicPr>
        <p:blipFill>
          <a:blip r:embed="rId3"/>
          <a:stretch>
            <a:fillRect/>
          </a:stretch>
        </p:blipFill>
        <p:spPr>
          <a:xfrm>
            <a:off x="364489" y="1420116"/>
            <a:ext cx="11291867" cy="4504987"/>
          </a:xfrm>
          <a:prstGeom prst="rect">
            <a:avLst/>
          </a:prstGeom>
        </p:spPr>
      </p:pic>
    </p:spTree>
    <p:extLst>
      <p:ext uri="{BB962C8B-B14F-4D97-AF65-F5344CB8AC3E}">
        <p14:creationId xmlns:p14="http://schemas.microsoft.com/office/powerpoint/2010/main" val="3623344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Cloudera Manager </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32</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2" name="TextBox 11">
            <a:extLst>
              <a:ext uri="{FF2B5EF4-FFF2-40B4-BE49-F238E27FC236}">
                <a16:creationId xmlns:a16="http://schemas.microsoft.com/office/drawing/2014/main" id="{624E98CD-CAFA-44D7-978C-842D4EF8B2B9}"/>
              </a:ext>
            </a:extLst>
          </p:cNvPr>
          <p:cNvSpPr txBox="1"/>
          <p:nvPr/>
        </p:nvSpPr>
        <p:spPr>
          <a:xfrm>
            <a:off x="278295" y="853385"/>
            <a:ext cx="11191464" cy="369332"/>
          </a:xfrm>
          <a:prstGeom prst="rect">
            <a:avLst/>
          </a:prstGeom>
          <a:noFill/>
        </p:spPr>
        <p:txBody>
          <a:bodyPr wrap="square">
            <a:spAutoFit/>
          </a:bodyPr>
          <a:lstStyle/>
          <a:p>
            <a:r>
              <a:rPr lang="en-US" b="0" i="0" dirty="0">
                <a:solidFill>
                  <a:srgbClr val="333333"/>
                </a:solidFill>
                <a:effectLst/>
                <a:latin typeface="Roboto" panose="02000000000000000000" pitchFamily="2" charset="0"/>
              </a:rPr>
              <a:t>Post Transition Steps :: Regenerate Missing Kerberos Credentials</a:t>
            </a:r>
            <a:endParaRPr lang="en-IN" dirty="0"/>
          </a:p>
        </p:txBody>
      </p:sp>
      <p:pic>
        <p:nvPicPr>
          <p:cNvPr id="10" name="Picture 9" descr="Graphical user interface, application&#10;&#10;Description automatically generated">
            <a:extLst>
              <a:ext uri="{FF2B5EF4-FFF2-40B4-BE49-F238E27FC236}">
                <a16:creationId xmlns:a16="http://schemas.microsoft.com/office/drawing/2014/main" id="{385127A3-80CB-49DA-BBC4-414041047826}"/>
              </a:ext>
            </a:extLst>
          </p:cNvPr>
          <p:cNvPicPr>
            <a:picLocks noChangeAspect="1"/>
          </p:cNvPicPr>
          <p:nvPr/>
        </p:nvPicPr>
        <p:blipFill>
          <a:blip r:embed="rId3"/>
          <a:stretch>
            <a:fillRect/>
          </a:stretch>
        </p:blipFill>
        <p:spPr>
          <a:xfrm>
            <a:off x="364490" y="1215245"/>
            <a:ext cx="7388032" cy="183022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94D87A0C-5852-4928-87E5-DA04BD47448E}"/>
              </a:ext>
            </a:extLst>
          </p:cNvPr>
          <p:cNvPicPr>
            <a:picLocks noChangeAspect="1"/>
          </p:cNvPicPr>
          <p:nvPr/>
        </p:nvPicPr>
        <p:blipFill>
          <a:blip r:embed="rId4"/>
          <a:stretch>
            <a:fillRect/>
          </a:stretch>
        </p:blipFill>
        <p:spPr>
          <a:xfrm>
            <a:off x="364490" y="3098083"/>
            <a:ext cx="7788910" cy="3531157"/>
          </a:xfrm>
          <a:prstGeom prst="rect">
            <a:avLst/>
          </a:prstGeom>
        </p:spPr>
      </p:pic>
    </p:spTree>
    <p:extLst>
      <p:ext uri="{BB962C8B-B14F-4D97-AF65-F5344CB8AC3E}">
        <p14:creationId xmlns:p14="http://schemas.microsoft.com/office/powerpoint/2010/main" val="1074349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Cloudera Manager </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33</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2" name="TextBox 11">
            <a:extLst>
              <a:ext uri="{FF2B5EF4-FFF2-40B4-BE49-F238E27FC236}">
                <a16:creationId xmlns:a16="http://schemas.microsoft.com/office/drawing/2014/main" id="{624E98CD-CAFA-44D7-978C-842D4EF8B2B9}"/>
              </a:ext>
            </a:extLst>
          </p:cNvPr>
          <p:cNvSpPr txBox="1"/>
          <p:nvPr/>
        </p:nvSpPr>
        <p:spPr>
          <a:xfrm>
            <a:off x="278295" y="932897"/>
            <a:ext cx="11191464" cy="369332"/>
          </a:xfrm>
          <a:prstGeom prst="rect">
            <a:avLst/>
          </a:prstGeom>
          <a:noFill/>
        </p:spPr>
        <p:txBody>
          <a:bodyPr wrap="square">
            <a:spAutoFit/>
          </a:bodyPr>
          <a:lstStyle/>
          <a:p>
            <a:r>
              <a:rPr lang="en-US" b="0" i="0" dirty="0">
                <a:solidFill>
                  <a:srgbClr val="333333"/>
                </a:solidFill>
                <a:effectLst/>
                <a:latin typeface="Roboto" panose="02000000000000000000" pitchFamily="2" charset="0"/>
              </a:rPr>
              <a:t>Post Transition Steps :: Start Cloudera Management Services</a:t>
            </a:r>
            <a:endParaRPr lang="en-IN" dirty="0"/>
          </a:p>
        </p:txBody>
      </p:sp>
      <p:pic>
        <p:nvPicPr>
          <p:cNvPr id="13" name="Picture 12" descr="Graphical user interface, application&#10;&#10;Description automatically generated">
            <a:extLst>
              <a:ext uri="{FF2B5EF4-FFF2-40B4-BE49-F238E27FC236}">
                <a16:creationId xmlns:a16="http://schemas.microsoft.com/office/drawing/2014/main" id="{85577FC7-94D2-4366-B19C-30EDD4F8D3B2}"/>
              </a:ext>
            </a:extLst>
          </p:cNvPr>
          <p:cNvPicPr>
            <a:picLocks noChangeAspect="1"/>
          </p:cNvPicPr>
          <p:nvPr/>
        </p:nvPicPr>
        <p:blipFill>
          <a:blip r:embed="rId3"/>
          <a:stretch>
            <a:fillRect/>
          </a:stretch>
        </p:blipFill>
        <p:spPr>
          <a:xfrm>
            <a:off x="426991" y="1360666"/>
            <a:ext cx="3060700" cy="4343400"/>
          </a:xfrm>
          <a:prstGeom prst="rect">
            <a:avLst/>
          </a:prstGeom>
        </p:spPr>
      </p:pic>
      <p:pic>
        <p:nvPicPr>
          <p:cNvPr id="14" name="Picture 13" descr="Graphical user interface, text, application, email&#10;&#10;Description automatically generated">
            <a:extLst>
              <a:ext uri="{FF2B5EF4-FFF2-40B4-BE49-F238E27FC236}">
                <a16:creationId xmlns:a16="http://schemas.microsoft.com/office/drawing/2014/main" id="{452FAEBE-A020-4406-96C0-A7A3BE9968E6}"/>
              </a:ext>
            </a:extLst>
          </p:cNvPr>
          <p:cNvPicPr>
            <a:picLocks noChangeAspect="1"/>
          </p:cNvPicPr>
          <p:nvPr/>
        </p:nvPicPr>
        <p:blipFill>
          <a:blip r:embed="rId4"/>
          <a:stretch>
            <a:fillRect/>
          </a:stretch>
        </p:blipFill>
        <p:spPr>
          <a:xfrm>
            <a:off x="3487691" y="1400238"/>
            <a:ext cx="8364288" cy="2931115"/>
          </a:xfrm>
          <a:prstGeom prst="rect">
            <a:avLst/>
          </a:prstGeom>
        </p:spPr>
      </p:pic>
    </p:spTree>
    <p:extLst>
      <p:ext uri="{BB962C8B-B14F-4D97-AF65-F5344CB8AC3E}">
        <p14:creationId xmlns:p14="http://schemas.microsoft.com/office/powerpoint/2010/main" val="2625338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Cloudera Manager </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34</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2" name="TextBox 11">
            <a:extLst>
              <a:ext uri="{FF2B5EF4-FFF2-40B4-BE49-F238E27FC236}">
                <a16:creationId xmlns:a16="http://schemas.microsoft.com/office/drawing/2014/main" id="{624E98CD-CAFA-44D7-978C-842D4EF8B2B9}"/>
              </a:ext>
            </a:extLst>
          </p:cNvPr>
          <p:cNvSpPr txBox="1"/>
          <p:nvPr/>
        </p:nvSpPr>
        <p:spPr>
          <a:xfrm>
            <a:off x="278295" y="932897"/>
            <a:ext cx="11191464" cy="369332"/>
          </a:xfrm>
          <a:prstGeom prst="rect">
            <a:avLst/>
          </a:prstGeom>
          <a:noFill/>
        </p:spPr>
        <p:txBody>
          <a:bodyPr wrap="square">
            <a:spAutoFit/>
          </a:bodyPr>
          <a:lstStyle/>
          <a:p>
            <a:r>
              <a:rPr lang="en-US" b="0" i="0" dirty="0">
                <a:solidFill>
                  <a:srgbClr val="333333"/>
                </a:solidFill>
                <a:effectLst/>
                <a:latin typeface="Roboto" panose="02000000000000000000" pitchFamily="2" charset="0"/>
              </a:rPr>
              <a:t>Post Transition Steps :: Start CDP services</a:t>
            </a:r>
            <a:endParaRPr lang="en-IN" dirty="0"/>
          </a:p>
        </p:txBody>
      </p:sp>
      <p:pic>
        <p:nvPicPr>
          <p:cNvPr id="10" name="Picture 9" descr="Graphical user interface, application&#10;&#10;Description automatically generated">
            <a:extLst>
              <a:ext uri="{FF2B5EF4-FFF2-40B4-BE49-F238E27FC236}">
                <a16:creationId xmlns:a16="http://schemas.microsoft.com/office/drawing/2014/main" id="{CEE11B39-39A7-4D52-BF8A-A0BDD083231F}"/>
              </a:ext>
            </a:extLst>
          </p:cNvPr>
          <p:cNvPicPr>
            <a:picLocks noChangeAspect="1"/>
          </p:cNvPicPr>
          <p:nvPr/>
        </p:nvPicPr>
        <p:blipFill>
          <a:blip r:embed="rId3"/>
          <a:stretch>
            <a:fillRect/>
          </a:stretch>
        </p:blipFill>
        <p:spPr>
          <a:xfrm>
            <a:off x="278295" y="1535530"/>
            <a:ext cx="3098800" cy="3651250"/>
          </a:xfrm>
          <a:prstGeom prst="rect">
            <a:avLst/>
          </a:prstGeom>
        </p:spPr>
      </p:pic>
      <p:pic>
        <p:nvPicPr>
          <p:cNvPr id="15" name="Picture 14">
            <a:extLst>
              <a:ext uri="{FF2B5EF4-FFF2-40B4-BE49-F238E27FC236}">
                <a16:creationId xmlns:a16="http://schemas.microsoft.com/office/drawing/2014/main" id="{9F427E09-643F-4FF2-9991-5B4721485521}"/>
              </a:ext>
            </a:extLst>
          </p:cNvPr>
          <p:cNvPicPr>
            <a:picLocks noChangeAspect="1"/>
          </p:cNvPicPr>
          <p:nvPr/>
        </p:nvPicPr>
        <p:blipFill>
          <a:blip r:embed="rId4"/>
          <a:stretch>
            <a:fillRect/>
          </a:stretch>
        </p:blipFill>
        <p:spPr>
          <a:xfrm>
            <a:off x="3377094" y="1535529"/>
            <a:ext cx="8382231" cy="1201707"/>
          </a:xfrm>
          <a:prstGeom prst="rect">
            <a:avLst/>
          </a:prstGeom>
        </p:spPr>
      </p:pic>
    </p:spTree>
    <p:extLst>
      <p:ext uri="{BB962C8B-B14F-4D97-AF65-F5344CB8AC3E}">
        <p14:creationId xmlns:p14="http://schemas.microsoft.com/office/powerpoint/2010/main" val="1343729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Cloudera Manager </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35</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2" name="TextBox 11">
            <a:extLst>
              <a:ext uri="{FF2B5EF4-FFF2-40B4-BE49-F238E27FC236}">
                <a16:creationId xmlns:a16="http://schemas.microsoft.com/office/drawing/2014/main" id="{624E98CD-CAFA-44D7-978C-842D4EF8B2B9}"/>
              </a:ext>
            </a:extLst>
          </p:cNvPr>
          <p:cNvSpPr txBox="1"/>
          <p:nvPr/>
        </p:nvSpPr>
        <p:spPr>
          <a:xfrm>
            <a:off x="278295" y="932897"/>
            <a:ext cx="11191464" cy="369332"/>
          </a:xfrm>
          <a:prstGeom prst="rect">
            <a:avLst/>
          </a:prstGeom>
          <a:noFill/>
        </p:spPr>
        <p:txBody>
          <a:bodyPr wrap="square">
            <a:spAutoFit/>
          </a:bodyPr>
          <a:lstStyle/>
          <a:p>
            <a:r>
              <a:rPr lang="en-US" b="0" i="0" dirty="0">
                <a:solidFill>
                  <a:srgbClr val="333333"/>
                </a:solidFill>
                <a:effectLst/>
                <a:latin typeface="Roboto" panose="02000000000000000000" pitchFamily="2" charset="0"/>
              </a:rPr>
              <a:t>Post Transition Steps :: Cluster Status Health Check</a:t>
            </a:r>
            <a:endParaRPr lang="en-IN" dirty="0"/>
          </a:p>
        </p:txBody>
      </p:sp>
      <p:pic>
        <p:nvPicPr>
          <p:cNvPr id="3" name="Picture 2">
            <a:extLst>
              <a:ext uri="{FF2B5EF4-FFF2-40B4-BE49-F238E27FC236}">
                <a16:creationId xmlns:a16="http://schemas.microsoft.com/office/drawing/2014/main" id="{CFE37AEA-EBFE-4256-AF0F-C4AE15C24F03}"/>
              </a:ext>
            </a:extLst>
          </p:cNvPr>
          <p:cNvPicPr>
            <a:picLocks noChangeAspect="1"/>
          </p:cNvPicPr>
          <p:nvPr/>
        </p:nvPicPr>
        <p:blipFill>
          <a:blip r:embed="rId3"/>
          <a:stretch>
            <a:fillRect/>
          </a:stretch>
        </p:blipFill>
        <p:spPr>
          <a:xfrm>
            <a:off x="278295" y="1286166"/>
            <a:ext cx="10385180" cy="4985769"/>
          </a:xfrm>
          <a:prstGeom prst="rect">
            <a:avLst/>
          </a:prstGeom>
        </p:spPr>
      </p:pic>
    </p:spTree>
    <p:extLst>
      <p:ext uri="{BB962C8B-B14F-4D97-AF65-F5344CB8AC3E}">
        <p14:creationId xmlns:p14="http://schemas.microsoft.com/office/powerpoint/2010/main" val="3139780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1689"/>
            <a:ext cx="9144000" cy="1265531"/>
          </a:xfrm>
        </p:spPr>
        <p:txBody>
          <a:bodyPr>
            <a:normAutofit/>
          </a:bodyPr>
          <a:lstStyle/>
          <a:p>
            <a:pPr algn="ctr"/>
            <a:r>
              <a:rPr lang="en-IN" sz="6000" dirty="0"/>
              <a:t>Thank you</a:t>
            </a:r>
          </a:p>
        </p:txBody>
      </p:sp>
      <p:sp>
        <p:nvSpPr>
          <p:cNvPr id="4" name="Slide Number Placeholder 3"/>
          <p:cNvSpPr>
            <a:spLocks noGrp="1"/>
          </p:cNvSpPr>
          <p:nvPr>
            <p:ph type="sldNum" sz="quarter" idx="12"/>
          </p:nvPr>
        </p:nvSpPr>
        <p:spPr/>
        <p:txBody>
          <a:bodyPr/>
          <a:lstStyle/>
          <a:p>
            <a:fld id="{AB29DAB9-3648-4397-B9C1-BAB434A80901}" type="slidenum">
              <a:rPr lang="en-US" smtClean="0"/>
              <a:t>36</a:t>
            </a:fld>
            <a:endParaRPr lang="en-US"/>
          </a:p>
        </p:txBody>
      </p:sp>
    </p:spTree>
    <p:extLst>
      <p:ext uri="{BB962C8B-B14F-4D97-AF65-F5344CB8AC3E}">
        <p14:creationId xmlns:p14="http://schemas.microsoft.com/office/powerpoint/2010/main" val="195520006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err="1">
                <a:solidFill>
                  <a:srgbClr val="0070C0"/>
                </a:solidFill>
              </a:rPr>
              <a:t>Ambari</a:t>
            </a:r>
            <a:r>
              <a:rPr lang="fr-FR" dirty="0">
                <a:solidFill>
                  <a:srgbClr val="0070C0"/>
                </a:solidFill>
              </a:rPr>
              <a:t>-Upgrade</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4</a:t>
            </a:fld>
            <a:endParaRPr lang="en-US"/>
          </a:p>
        </p:txBody>
      </p:sp>
      <p:sp>
        <p:nvSpPr>
          <p:cNvPr id="9" name="TextBox 8">
            <a:extLst>
              <a:ext uri="{FF2B5EF4-FFF2-40B4-BE49-F238E27FC236}">
                <a16:creationId xmlns:a16="http://schemas.microsoft.com/office/drawing/2014/main" id="{26E1EE9F-EFD2-49F6-A15A-63EB07D64BFE}"/>
              </a:ext>
            </a:extLst>
          </p:cNvPr>
          <p:cNvSpPr txBox="1"/>
          <p:nvPr/>
        </p:nvSpPr>
        <p:spPr>
          <a:xfrm>
            <a:off x="0" y="773934"/>
            <a:ext cx="6102626" cy="369332"/>
          </a:xfrm>
          <a:prstGeom prst="rect">
            <a:avLst/>
          </a:prstGeom>
          <a:noFill/>
        </p:spPr>
        <p:txBody>
          <a:bodyPr wrap="square">
            <a:spAutoFit/>
          </a:bodyPr>
          <a:lstStyle/>
          <a:p>
            <a:pPr marL="342900" indent="-342900">
              <a:buAutoNum type="arabicPeriod"/>
            </a:pPr>
            <a:r>
              <a:rPr lang="en-US" dirty="0"/>
              <a:t>Download </a:t>
            </a:r>
            <a:r>
              <a:rPr lang="en-US" dirty="0" err="1"/>
              <a:t>ambari</a:t>
            </a:r>
            <a:r>
              <a:rPr lang="en-US" dirty="0"/>
              <a:t> repos.</a:t>
            </a:r>
          </a:p>
        </p:txBody>
      </p:sp>
      <p:pic>
        <p:nvPicPr>
          <p:cNvPr id="4" name="Picture 3">
            <a:extLst>
              <a:ext uri="{FF2B5EF4-FFF2-40B4-BE49-F238E27FC236}">
                <a16:creationId xmlns:a16="http://schemas.microsoft.com/office/drawing/2014/main" id="{6E143341-2728-4293-AED5-9DBB783F8F6C}"/>
              </a:ext>
            </a:extLst>
          </p:cNvPr>
          <p:cNvPicPr>
            <a:picLocks noChangeAspect="1"/>
          </p:cNvPicPr>
          <p:nvPr/>
        </p:nvPicPr>
        <p:blipFill>
          <a:blip r:embed="rId3"/>
          <a:stretch>
            <a:fillRect/>
          </a:stretch>
        </p:blipFill>
        <p:spPr>
          <a:xfrm>
            <a:off x="72931" y="1143266"/>
            <a:ext cx="9004763" cy="2057506"/>
          </a:xfrm>
          <a:prstGeom prst="rect">
            <a:avLst/>
          </a:prstGeom>
        </p:spPr>
      </p:pic>
      <p:sp>
        <p:nvSpPr>
          <p:cNvPr id="13" name="TextBox 12">
            <a:extLst>
              <a:ext uri="{FF2B5EF4-FFF2-40B4-BE49-F238E27FC236}">
                <a16:creationId xmlns:a16="http://schemas.microsoft.com/office/drawing/2014/main" id="{F994D107-9EA8-4599-9BC5-D6F0DDC45DFF}"/>
              </a:ext>
            </a:extLst>
          </p:cNvPr>
          <p:cNvSpPr txBox="1"/>
          <p:nvPr/>
        </p:nvSpPr>
        <p:spPr>
          <a:xfrm>
            <a:off x="-29823" y="3385438"/>
            <a:ext cx="6122504" cy="369332"/>
          </a:xfrm>
          <a:prstGeom prst="rect">
            <a:avLst/>
          </a:prstGeom>
          <a:noFill/>
        </p:spPr>
        <p:txBody>
          <a:bodyPr wrap="square">
            <a:spAutoFit/>
          </a:bodyPr>
          <a:lstStyle/>
          <a:p>
            <a:r>
              <a:rPr lang="en-US" dirty="0"/>
              <a:t>2. Download and run Ambari metrics collector Script</a:t>
            </a:r>
          </a:p>
        </p:txBody>
      </p:sp>
      <p:pic>
        <p:nvPicPr>
          <p:cNvPr id="7" name="Picture 6">
            <a:extLst>
              <a:ext uri="{FF2B5EF4-FFF2-40B4-BE49-F238E27FC236}">
                <a16:creationId xmlns:a16="http://schemas.microsoft.com/office/drawing/2014/main" id="{ADA0AF14-D0BF-4D48-8B42-BBC7AC1D6902}"/>
              </a:ext>
            </a:extLst>
          </p:cNvPr>
          <p:cNvPicPr>
            <a:picLocks noChangeAspect="1"/>
          </p:cNvPicPr>
          <p:nvPr/>
        </p:nvPicPr>
        <p:blipFill>
          <a:blip r:embed="rId4"/>
          <a:stretch>
            <a:fillRect/>
          </a:stretch>
        </p:blipFill>
        <p:spPr>
          <a:xfrm>
            <a:off x="72931" y="3777304"/>
            <a:ext cx="12040219" cy="2730640"/>
          </a:xfrm>
          <a:prstGeom prst="rect">
            <a:avLst/>
          </a:prstGeom>
        </p:spPr>
      </p:pic>
    </p:spTree>
    <p:extLst>
      <p:ext uri="{BB962C8B-B14F-4D97-AF65-F5344CB8AC3E}">
        <p14:creationId xmlns:p14="http://schemas.microsoft.com/office/powerpoint/2010/main" val="105250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err="1">
                <a:solidFill>
                  <a:srgbClr val="0070C0"/>
                </a:solidFill>
              </a:rPr>
              <a:t>Ambari</a:t>
            </a:r>
            <a:r>
              <a:rPr lang="fr-FR" dirty="0">
                <a:solidFill>
                  <a:srgbClr val="0070C0"/>
                </a:solidFill>
              </a:rPr>
              <a:t>-Upgrade</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5</a:t>
            </a:fld>
            <a:endParaRPr lang="en-US"/>
          </a:p>
        </p:txBody>
      </p:sp>
      <p:sp>
        <p:nvSpPr>
          <p:cNvPr id="13" name="TextBox 12">
            <a:extLst>
              <a:ext uri="{FF2B5EF4-FFF2-40B4-BE49-F238E27FC236}">
                <a16:creationId xmlns:a16="http://schemas.microsoft.com/office/drawing/2014/main" id="{F994D107-9EA8-4599-9BC5-D6F0DDC45DFF}"/>
              </a:ext>
            </a:extLst>
          </p:cNvPr>
          <p:cNvSpPr txBox="1"/>
          <p:nvPr/>
        </p:nvSpPr>
        <p:spPr>
          <a:xfrm>
            <a:off x="-26505" y="716449"/>
            <a:ext cx="12142613" cy="369332"/>
          </a:xfrm>
          <a:prstGeom prst="rect">
            <a:avLst/>
          </a:prstGeom>
          <a:noFill/>
        </p:spPr>
        <p:txBody>
          <a:bodyPr wrap="square">
            <a:spAutoFit/>
          </a:bodyPr>
          <a:lstStyle/>
          <a:p>
            <a:r>
              <a:rPr lang="en-US" dirty="0"/>
              <a:t>3. Download and run Ambari metrics collector Script - </a:t>
            </a:r>
            <a:r>
              <a:rPr lang="en-US" b="0" i="0" dirty="0">
                <a:solidFill>
                  <a:srgbClr val="333333"/>
                </a:solidFill>
                <a:effectLst/>
                <a:latin typeface="Roboto" panose="02000000000000000000" pitchFamily="2" charset="0"/>
              </a:rPr>
              <a:t>Ambari Metrics Collector will shut down automatically.</a:t>
            </a:r>
            <a:endParaRPr lang="en-US" dirty="0"/>
          </a:p>
        </p:txBody>
      </p:sp>
      <p:pic>
        <p:nvPicPr>
          <p:cNvPr id="7" name="Picture 6">
            <a:extLst>
              <a:ext uri="{FF2B5EF4-FFF2-40B4-BE49-F238E27FC236}">
                <a16:creationId xmlns:a16="http://schemas.microsoft.com/office/drawing/2014/main" id="{ADA0AF14-D0BF-4D48-8B42-BBC7AC1D6902}"/>
              </a:ext>
            </a:extLst>
          </p:cNvPr>
          <p:cNvPicPr>
            <a:picLocks noChangeAspect="1"/>
          </p:cNvPicPr>
          <p:nvPr/>
        </p:nvPicPr>
        <p:blipFill>
          <a:blip r:embed="rId3"/>
          <a:stretch>
            <a:fillRect/>
          </a:stretch>
        </p:blipFill>
        <p:spPr>
          <a:xfrm>
            <a:off x="75890" y="1138553"/>
            <a:ext cx="12040219" cy="2730640"/>
          </a:xfrm>
          <a:prstGeom prst="rect">
            <a:avLst/>
          </a:prstGeom>
        </p:spPr>
      </p:pic>
      <p:sp>
        <p:nvSpPr>
          <p:cNvPr id="14" name="TextBox 13">
            <a:extLst>
              <a:ext uri="{FF2B5EF4-FFF2-40B4-BE49-F238E27FC236}">
                <a16:creationId xmlns:a16="http://schemas.microsoft.com/office/drawing/2014/main" id="{7A1CAF8C-6518-4BB7-9A3A-E5B6B0338754}"/>
              </a:ext>
            </a:extLst>
          </p:cNvPr>
          <p:cNvSpPr txBox="1"/>
          <p:nvPr/>
        </p:nvSpPr>
        <p:spPr>
          <a:xfrm>
            <a:off x="395080" y="4129027"/>
            <a:ext cx="11333093" cy="1477328"/>
          </a:xfrm>
          <a:prstGeom prst="rect">
            <a:avLst/>
          </a:prstGeom>
          <a:noFill/>
        </p:spPr>
        <p:txBody>
          <a:bodyPr wrap="square">
            <a:spAutoFit/>
          </a:bodyPr>
          <a:lstStyle/>
          <a:p>
            <a:r>
              <a:rPr lang="en-IN" dirty="0"/>
              <a:t>Extract and run the pre-upgrade </a:t>
            </a:r>
            <a:r>
              <a:rPr lang="en-IN" dirty="0" err="1"/>
              <a:t>scriptExtract</a:t>
            </a:r>
            <a:r>
              <a:rPr lang="en-IN" dirty="0"/>
              <a:t> the pre-upgrade </a:t>
            </a:r>
            <a:r>
              <a:rPr lang="en-IN" dirty="0" err="1"/>
              <a:t>tarball</a:t>
            </a:r>
            <a:r>
              <a:rPr lang="en-IN" dirty="0"/>
              <a:t>: $ tar </a:t>
            </a:r>
            <a:r>
              <a:rPr lang="en-IN" dirty="0" err="1"/>
              <a:t>xvzf</a:t>
            </a:r>
            <a:r>
              <a:rPr lang="en-IN" dirty="0"/>
              <a:t> </a:t>
            </a:r>
            <a:r>
              <a:rPr lang="en-IN" dirty="0" err="1"/>
              <a:t>ambari</a:t>
            </a:r>
            <a:r>
              <a:rPr lang="en-IN" dirty="0"/>
              <a:t>-metrics-pre-upgrade-&lt;version&gt;.tar.gz</a:t>
            </a:r>
          </a:p>
          <a:p>
            <a:r>
              <a:rPr lang="en-IN" dirty="0"/>
              <a:t>Change to the </a:t>
            </a:r>
            <a:r>
              <a:rPr lang="en-IN" dirty="0" err="1"/>
              <a:t>ambari</a:t>
            </a:r>
            <a:r>
              <a:rPr lang="en-IN" dirty="0"/>
              <a:t>-metrics-pre-upgrade-&lt;version&gt; directory. $ cd </a:t>
            </a:r>
            <a:r>
              <a:rPr lang="en-IN" dirty="0" err="1"/>
              <a:t>ambari</a:t>
            </a:r>
            <a:r>
              <a:rPr lang="en-IN" dirty="0"/>
              <a:t>-metrics-pre-upgrade-&lt;version&gt;</a:t>
            </a:r>
          </a:p>
          <a:p>
            <a:r>
              <a:rPr lang="en-IN" dirty="0"/>
              <a:t>Make the pre-upgrade script executable: $ </a:t>
            </a:r>
            <a:r>
              <a:rPr lang="en-IN" dirty="0" err="1"/>
              <a:t>chmod</a:t>
            </a:r>
            <a:r>
              <a:rPr lang="en-IN" dirty="0"/>
              <a:t> +x ams-pre-upgrade-2.6-to-7.x-&lt;version&gt;.</a:t>
            </a:r>
            <a:r>
              <a:rPr lang="en-IN" dirty="0" err="1"/>
              <a:t>sh</a:t>
            </a:r>
            <a:endParaRPr lang="en-IN" dirty="0"/>
          </a:p>
          <a:p>
            <a:r>
              <a:rPr lang="en-IN" dirty="0"/>
              <a:t>Run the pre-upgrade script on all Metrics Collector hosts: $ ./ams-pre-upgrade-2.6-to-7.x-&lt;version&gt;.</a:t>
            </a:r>
            <a:r>
              <a:rPr lang="en-IN" dirty="0" err="1"/>
              <a:t>sh</a:t>
            </a:r>
            <a:endParaRPr lang="en-IN" dirty="0"/>
          </a:p>
        </p:txBody>
      </p:sp>
      <p:pic>
        <p:nvPicPr>
          <p:cNvPr id="10" name="Picture 9">
            <a:extLst>
              <a:ext uri="{FF2B5EF4-FFF2-40B4-BE49-F238E27FC236}">
                <a16:creationId xmlns:a16="http://schemas.microsoft.com/office/drawing/2014/main" id="{E3914F82-4E49-4D6D-BEB0-928E3D21121E}"/>
              </a:ext>
            </a:extLst>
          </p:cNvPr>
          <p:cNvPicPr>
            <a:picLocks noChangeAspect="1"/>
          </p:cNvPicPr>
          <p:nvPr/>
        </p:nvPicPr>
        <p:blipFill>
          <a:blip r:embed="rId4"/>
          <a:stretch>
            <a:fillRect/>
          </a:stretch>
        </p:blipFill>
        <p:spPr>
          <a:xfrm>
            <a:off x="75890" y="5646225"/>
            <a:ext cx="9036514" cy="990651"/>
          </a:xfrm>
          <a:prstGeom prst="rect">
            <a:avLst/>
          </a:prstGeom>
        </p:spPr>
      </p:pic>
    </p:spTree>
    <p:extLst>
      <p:ext uri="{BB962C8B-B14F-4D97-AF65-F5344CB8AC3E}">
        <p14:creationId xmlns:p14="http://schemas.microsoft.com/office/powerpoint/2010/main" val="234927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 </a:t>
            </a:r>
            <a:r>
              <a:rPr lang="fr-FR" dirty="0" err="1">
                <a:solidFill>
                  <a:srgbClr val="0070C0"/>
                </a:solidFill>
              </a:rPr>
              <a:t>Ambari</a:t>
            </a:r>
            <a:r>
              <a:rPr lang="fr-FR" dirty="0">
                <a:solidFill>
                  <a:srgbClr val="0070C0"/>
                </a:solidFill>
              </a:rPr>
              <a:t>-Upgrade</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6</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5" name="TextBox 14">
            <a:extLst>
              <a:ext uri="{FF2B5EF4-FFF2-40B4-BE49-F238E27FC236}">
                <a16:creationId xmlns:a16="http://schemas.microsoft.com/office/drawing/2014/main" id="{6E29EDAA-9AA0-44AC-89DC-42F9E8B3B503}"/>
              </a:ext>
            </a:extLst>
          </p:cNvPr>
          <p:cNvSpPr txBox="1"/>
          <p:nvPr/>
        </p:nvSpPr>
        <p:spPr>
          <a:xfrm flipH="1">
            <a:off x="332020" y="437746"/>
            <a:ext cx="5831002" cy="923330"/>
          </a:xfrm>
          <a:prstGeom prst="rect">
            <a:avLst/>
          </a:prstGeom>
          <a:noFill/>
        </p:spPr>
        <p:txBody>
          <a:bodyPr wrap="square" rtlCol="0">
            <a:spAutoFit/>
          </a:bodyPr>
          <a:lstStyle/>
          <a:p>
            <a:r>
              <a:rPr lang="en-US" b="1" i="1" dirty="0"/>
              <a:t>Step 4</a:t>
            </a:r>
            <a:r>
              <a:rPr lang="en-US" i="1" dirty="0"/>
              <a:t>: Ambari upgradation from 2.x to 7.1.4</a:t>
            </a:r>
          </a:p>
          <a:p>
            <a:r>
              <a:rPr lang="en-US" i="1" dirty="0"/>
              <a:t> </a:t>
            </a:r>
            <a:endParaRPr lang="en-US" dirty="0"/>
          </a:p>
          <a:p>
            <a:endParaRPr lang="en-US" dirty="0"/>
          </a:p>
        </p:txBody>
      </p:sp>
      <p:pic>
        <p:nvPicPr>
          <p:cNvPr id="5" name="Picture 4">
            <a:extLst>
              <a:ext uri="{FF2B5EF4-FFF2-40B4-BE49-F238E27FC236}">
                <a16:creationId xmlns:a16="http://schemas.microsoft.com/office/drawing/2014/main" id="{025F9DAF-AE7B-4665-BDCA-5F8D4F6988CB}"/>
              </a:ext>
            </a:extLst>
          </p:cNvPr>
          <p:cNvPicPr>
            <a:picLocks noChangeAspect="1"/>
          </p:cNvPicPr>
          <p:nvPr/>
        </p:nvPicPr>
        <p:blipFill>
          <a:blip r:embed="rId3"/>
          <a:stretch>
            <a:fillRect/>
          </a:stretch>
        </p:blipFill>
        <p:spPr>
          <a:xfrm>
            <a:off x="168314" y="899411"/>
            <a:ext cx="11989416" cy="5658141"/>
          </a:xfrm>
          <a:prstGeom prst="rect">
            <a:avLst/>
          </a:prstGeom>
        </p:spPr>
      </p:pic>
    </p:spTree>
    <p:extLst>
      <p:ext uri="{BB962C8B-B14F-4D97-AF65-F5344CB8AC3E}">
        <p14:creationId xmlns:p14="http://schemas.microsoft.com/office/powerpoint/2010/main" val="284564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fr-FR" dirty="0">
                <a:solidFill>
                  <a:srgbClr val="0070C0"/>
                </a:solidFill>
              </a:rPr>
              <a:t> </a:t>
            </a:r>
            <a:r>
              <a:rPr lang="fr-FR" dirty="0" err="1">
                <a:solidFill>
                  <a:srgbClr val="0070C0"/>
                </a:solidFill>
              </a:rPr>
              <a:t>Ambari</a:t>
            </a:r>
            <a:r>
              <a:rPr lang="fr-FR" dirty="0">
                <a:solidFill>
                  <a:srgbClr val="0070C0"/>
                </a:solidFill>
              </a:rPr>
              <a:t>-Upgrade</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7</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5" name="TextBox 14">
            <a:extLst>
              <a:ext uri="{FF2B5EF4-FFF2-40B4-BE49-F238E27FC236}">
                <a16:creationId xmlns:a16="http://schemas.microsoft.com/office/drawing/2014/main" id="{6E29EDAA-9AA0-44AC-89DC-42F9E8B3B503}"/>
              </a:ext>
            </a:extLst>
          </p:cNvPr>
          <p:cNvSpPr txBox="1"/>
          <p:nvPr/>
        </p:nvSpPr>
        <p:spPr>
          <a:xfrm flipH="1">
            <a:off x="431410" y="1044034"/>
            <a:ext cx="5831002" cy="923330"/>
          </a:xfrm>
          <a:prstGeom prst="rect">
            <a:avLst/>
          </a:prstGeom>
          <a:noFill/>
        </p:spPr>
        <p:txBody>
          <a:bodyPr wrap="square" rtlCol="0">
            <a:spAutoFit/>
          </a:bodyPr>
          <a:lstStyle/>
          <a:p>
            <a:r>
              <a:rPr lang="en-US" b="1" i="1" dirty="0"/>
              <a:t>Step 4</a:t>
            </a:r>
            <a:r>
              <a:rPr lang="en-US" i="1" dirty="0"/>
              <a:t>: Ambari upgradation from 2.x to 7.1.4</a:t>
            </a:r>
          </a:p>
          <a:p>
            <a:r>
              <a:rPr lang="en-US" i="1" dirty="0"/>
              <a:t> </a:t>
            </a:r>
            <a:endParaRPr lang="en-US" dirty="0"/>
          </a:p>
          <a:p>
            <a:endParaRPr lang="en-US" dirty="0"/>
          </a:p>
        </p:txBody>
      </p:sp>
      <p:pic>
        <p:nvPicPr>
          <p:cNvPr id="3" name="Picture 2">
            <a:extLst>
              <a:ext uri="{FF2B5EF4-FFF2-40B4-BE49-F238E27FC236}">
                <a16:creationId xmlns:a16="http://schemas.microsoft.com/office/drawing/2014/main" id="{0BDE85C9-9C91-4300-8743-91DE71BB0BE5}"/>
              </a:ext>
            </a:extLst>
          </p:cNvPr>
          <p:cNvPicPr>
            <a:picLocks noChangeAspect="1"/>
          </p:cNvPicPr>
          <p:nvPr/>
        </p:nvPicPr>
        <p:blipFill>
          <a:blip r:embed="rId3"/>
          <a:stretch>
            <a:fillRect/>
          </a:stretch>
        </p:blipFill>
        <p:spPr>
          <a:xfrm>
            <a:off x="149087" y="1410658"/>
            <a:ext cx="11903148" cy="4274525"/>
          </a:xfrm>
          <a:prstGeom prst="rect">
            <a:avLst/>
          </a:prstGeom>
        </p:spPr>
      </p:pic>
    </p:spTree>
    <p:extLst>
      <p:ext uri="{BB962C8B-B14F-4D97-AF65-F5344CB8AC3E}">
        <p14:creationId xmlns:p14="http://schemas.microsoft.com/office/powerpoint/2010/main" val="300506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en-US" dirty="0">
                <a:solidFill>
                  <a:srgbClr val="0070C0"/>
                </a:solidFill>
              </a:rPr>
              <a:t>Start </a:t>
            </a:r>
            <a:r>
              <a:rPr lang="en-US" dirty="0" err="1">
                <a:solidFill>
                  <a:srgbClr val="0070C0"/>
                </a:solidFill>
              </a:rPr>
              <a:t>ambari</a:t>
            </a:r>
            <a:r>
              <a:rPr lang="en-US" dirty="0">
                <a:solidFill>
                  <a:srgbClr val="0070C0"/>
                </a:solidFill>
              </a:rPr>
              <a:t> server upgraded version</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8</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sp>
        <p:nvSpPr>
          <p:cNvPr id="15" name="TextBox 14">
            <a:extLst>
              <a:ext uri="{FF2B5EF4-FFF2-40B4-BE49-F238E27FC236}">
                <a16:creationId xmlns:a16="http://schemas.microsoft.com/office/drawing/2014/main" id="{6E29EDAA-9AA0-44AC-89DC-42F9E8B3B503}"/>
              </a:ext>
            </a:extLst>
          </p:cNvPr>
          <p:cNvSpPr txBox="1"/>
          <p:nvPr/>
        </p:nvSpPr>
        <p:spPr>
          <a:xfrm flipH="1">
            <a:off x="431410" y="1044034"/>
            <a:ext cx="5831002" cy="923330"/>
          </a:xfrm>
          <a:prstGeom prst="rect">
            <a:avLst/>
          </a:prstGeom>
          <a:noFill/>
        </p:spPr>
        <p:txBody>
          <a:bodyPr wrap="square" rtlCol="0">
            <a:spAutoFit/>
          </a:bodyPr>
          <a:lstStyle/>
          <a:p>
            <a:r>
              <a:rPr lang="en-US" b="1" i="1" dirty="0"/>
              <a:t>Step 5</a:t>
            </a:r>
            <a:r>
              <a:rPr lang="en-US" i="1" dirty="0"/>
              <a:t>: Start </a:t>
            </a:r>
            <a:r>
              <a:rPr lang="en-US" i="1" dirty="0" err="1"/>
              <a:t>ambari</a:t>
            </a:r>
            <a:r>
              <a:rPr lang="en-US" i="1" dirty="0"/>
              <a:t> version 7.1.4</a:t>
            </a:r>
          </a:p>
          <a:p>
            <a:r>
              <a:rPr lang="en-US" i="1" dirty="0"/>
              <a:t> </a:t>
            </a:r>
            <a:endParaRPr lang="en-US" dirty="0"/>
          </a:p>
          <a:p>
            <a:endParaRPr lang="en-US" dirty="0"/>
          </a:p>
        </p:txBody>
      </p:sp>
      <p:pic>
        <p:nvPicPr>
          <p:cNvPr id="3" name="Picture 2">
            <a:extLst>
              <a:ext uri="{FF2B5EF4-FFF2-40B4-BE49-F238E27FC236}">
                <a16:creationId xmlns:a16="http://schemas.microsoft.com/office/drawing/2014/main" id="{29282BFF-AF3B-40AD-96F9-1A850A25142A}"/>
              </a:ext>
            </a:extLst>
          </p:cNvPr>
          <p:cNvPicPr>
            <a:picLocks noChangeAspect="1"/>
          </p:cNvPicPr>
          <p:nvPr/>
        </p:nvPicPr>
        <p:blipFill>
          <a:blip r:embed="rId3"/>
          <a:stretch>
            <a:fillRect/>
          </a:stretch>
        </p:blipFill>
        <p:spPr>
          <a:xfrm>
            <a:off x="431410" y="1621689"/>
            <a:ext cx="11437346" cy="3771810"/>
          </a:xfrm>
          <a:prstGeom prst="rect">
            <a:avLst/>
          </a:prstGeom>
        </p:spPr>
      </p:pic>
    </p:spTree>
    <p:extLst>
      <p:ext uri="{BB962C8B-B14F-4D97-AF65-F5344CB8AC3E}">
        <p14:creationId xmlns:p14="http://schemas.microsoft.com/office/powerpoint/2010/main" val="124747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01D825A3-72A0-4D63-B50E-47CA24D93A03}"/>
              </a:ext>
            </a:extLst>
          </p:cNvPr>
          <p:cNvSpPr>
            <a:spLocks noGrp="1"/>
          </p:cNvSpPr>
          <p:nvPr>
            <p:ph type="title"/>
          </p:nvPr>
        </p:nvSpPr>
        <p:spPr>
          <a:xfrm>
            <a:off x="278295" y="138139"/>
            <a:ext cx="10084905" cy="525538"/>
          </a:xfrm>
        </p:spPr>
        <p:txBody>
          <a:bodyPr>
            <a:noAutofit/>
          </a:bodyPr>
          <a:lstStyle/>
          <a:p>
            <a:r>
              <a:rPr lang="en-US" dirty="0">
                <a:solidFill>
                  <a:srgbClr val="0070C0"/>
                </a:solidFill>
              </a:rPr>
              <a:t>Upgraded Ambari UI</a:t>
            </a:r>
            <a:endParaRPr lang="en-IN" dirty="0">
              <a:solidFill>
                <a:srgbClr val="0070C0"/>
              </a:solidFill>
            </a:endParaRPr>
          </a:p>
        </p:txBody>
      </p:sp>
      <p:sp>
        <p:nvSpPr>
          <p:cNvPr id="37" name="Text Placeholder 3">
            <a:extLst>
              <a:ext uri="{FF2B5EF4-FFF2-40B4-BE49-F238E27FC236}">
                <a16:creationId xmlns:a16="http://schemas.microsoft.com/office/drawing/2014/main" id="{86D51484-35BB-454F-AD3D-B4808D47A9A5}"/>
              </a:ext>
            </a:extLst>
          </p:cNvPr>
          <p:cNvSpPr txBox="1">
            <a:spLocks/>
          </p:cNvSpPr>
          <p:nvPr/>
        </p:nvSpPr>
        <p:spPr>
          <a:xfrm>
            <a:off x="278295" y="518496"/>
            <a:ext cx="10084905" cy="316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8" name="Footer Placeholder 4">
            <a:extLst>
              <a:ext uri="{FF2B5EF4-FFF2-40B4-BE49-F238E27FC236}">
                <a16:creationId xmlns:a16="http://schemas.microsoft.com/office/drawing/2014/main" id="{7F587873-6B3B-4198-89D7-C76410CBFB28}"/>
              </a:ext>
            </a:extLst>
          </p:cNvPr>
          <p:cNvSpPr>
            <a:spLocks noGrp="1"/>
          </p:cNvSpPr>
          <p:nvPr>
            <p:ph type="ftr" sz="quarter" idx="11"/>
          </p:nvPr>
        </p:nvSpPr>
        <p:spPr>
          <a:xfrm>
            <a:off x="4038600" y="6697186"/>
            <a:ext cx="4114800" cy="129898"/>
          </a:xfrm>
        </p:spPr>
        <p:txBody>
          <a:bodyPr/>
          <a:lstStyle/>
          <a:p>
            <a:r>
              <a:rPr lang="en-US"/>
              <a:t>www.subex.com</a:t>
            </a:r>
            <a:endParaRPr lang="en-US" dirty="0"/>
          </a:p>
        </p:txBody>
      </p:sp>
      <p:sp>
        <p:nvSpPr>
          <p:cNvPr id="39" name="Slide Number Placeholder 5">
            <a:extLst>
              <a:ext uri="{FF2B5EF4-FFF2-40B4-BE49-F238E27FC236}">
                <a16:creationId xmlns:a16="http://schemas.microsoft.com/office/drawing/2014/main" id="{B7656985-1364-497E-8873-4BB202CAD68C}"/>
              </a:ext>
            </a:extLst>
          </p:cNvPr>
          <p:cNvSpPr>
            <a:spLocks noGrp="1"/>
          </p:cNvSpPr>
          <p:nvPr>
            <p:ph type="sldNum" sz="quarter" idx="12"/>
          </p:nvPr>
        </p:nvSpPr>
        <p:spPr>
          <a:xfrm>
            <a:off x="9432239" y="6739276"/>
            <a:ext cx="2743200" cy="45719"/>
          </a:xfrm>
        </p:spPr>
        <p:txBody>
          <a:bodyPr/>
          <a:lstStyle/>
          <a:p>
            <a:fld id="{9A73ABD8-3849-4C1C-AB3D-1FF53E6BA7D2}" type="slidenum">
              <a:rPr lang="en-US" smtClean="0"/>
              <a:pPr/>
              <a:t>9</a:t>
            </a:fld>
            <a:endParaRPr lang="en-US"/>
          </a:p>
        </p:txBody>
      </p:sp>
      <p:sp>
        <p:nvSpPr>
          <p:cNvPr id="45" name="Rectangle 44">
            <a:extLst>
              <a:ext uri="{FF2B5EF4-FFF2-40B4-BE49-F238E27FC236}">
                <a16:creationId xmlns:a16="http://schemas.microsoft.com/office/drawing/2014/main" id="{E4954018-C3CB-40F3-A259-A9E038FCA0EE}"/>
              </a:ext>
            </a:extLst>
          </p:cNvPr>
          <p:cNvSpPr/>
          <p:nvPr/>
        </p:nvSpPr>
        <p:spPr>
          <a:xfrm>
            <a:off x="7654014" y="3729685"/>
            <a:ext cx="2580645" cy="2473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accent6">
                  <a:lumMod val="75000"/>
                </a:schemeClr>
              </a:solidFill>
            </a:endParaRPr>
          </a:p>
        </p:txBody>
      </p:sp>
      <p:pic>
        <p:nvPicPr>
          <p:cNvPr id="4" name="Picture 3">
            <a:extLst>
              <a:ext uri="{FF2B5EF4-FFF2-40B4-BE49-F238E27FC236}">
                <a16:creationId xmlns:a16="http://schemas.microsoft.com/office/drawing/2014/main" id="{076BAAAF-D3AE-4430-A180-2182A9A9F877}"/>
              </a:ext>
            </a:extLst>
          </p:cNvPr>
          <p:cNvPicPr>
            <a:picLocks noChangeAspect="1"/>
          </p:cNvPicPr>
          <p:nvPr/>
        </p:nvPicPr>
        <p:blipFill>
          <a:blip r:embed="rId3"/>
          <a:stretch>
            <a:fillRect/>
          </a:stretch>
        </p:blipFill>
        <p:spPr>
          <a:xfrm>
            <a:off x="360047" y="593846"/>
            <a:ext cx="5993593" cy="2149097"/>
          </a:xfrm>
          <a:prstGeom prst="rect">
            <a:avLst/>
          </a:prstGeom>
        </p:spPr>
      </p:pic>
      <p:pic>
        <p:nvPicPr>
          <p:cNvPr id="6" name="Picture 5">
            <a:extLst>
              <a:ext uri="{FF2B5EF4-FFF2-40B4-BE49-F238E27FC236}">
                <a16:creationId xmlns:a16="http://schemas.microsoft.com/office/drawing/2014/main" id="{D73112B3-91BA-477D-B635-FCF36503EE07}"/>
              </a:ext>
            </a:extLst>
          </p:cNvPr>
          <p:cNvPicPr>
            <a:picLocks noChangeAspect="1"/>
          </p:cNvPicPr>
          <p:nvPr/>
        </p:nvPicPr>
        <p:blipFill>
          <a:blip r:embed="rId4"/>
          <a:stretch>
            <a:fillRect/>
          </a:stretch>
        </p:blipFill>
        <p:spPr>
          <a:xfrm>
            <a:off x="360047" y="2788873"/>
            <a:ext cx="7693555" cy="3737102"/>
          </a:xfrm>
          <a:prstGeom prst="rect">
            <a:avLst/>
          </a:prstGeom>
        </p:spPr>
      </p:pic>
      <p:sp>
        <p:nvSpPr>
          <p:cNvPr id="14" name="TextBox 13">
            <a:extLst>
              <a:ext uri="{FF2B5EF4-FFF2-40B4-BE49-F238E27FC236}">
                <a16:creationId xmlns:a16="http://schemas.microsoft.com/office/drawing/2014/main" id="{191224FA-9C56-4020-81EE-E77999DBC964}"/>
              </a:ext>
            </a:extLst>
          </p:cNvPr>
          <p:cNvSpPr txBox="1"/>
          <p:nvPr/>
        </p:nvSpPr>
        <p:spPr>
          <a:xfrm>
            <a:off x="6353640" y="1168885"/>
            <a:ext cx="5478313" cy="646331"/>
          </a:xfrm>
          <a:prstGeom prst="rect">
            <a:avLst/>
          </a:prstGeom>
          <a:noFill/>
        </p:spPr>
        <p:txBody>
          <a:bodyPr wrap="square">
            <a:spAutoFit/>
          </a:bodyPr>
          <a:lstStyle/>
          <a:p>
            <a:r>
              <a:rPr lang="en-US" dirty="0"/>
              <a:t>Note: Post </a:t>
            </a:r>
            <a:r>
              <a:rPr lang="en-US" dirty="0" err="1"/>
              <a:t>ambari</a:t>
            </a:r>
            <a:r>
              <a:rPr lang="en-US" dirty="0"/>
              <a:t> Upgrade start all the services and check</a:t>
            </a:r>
          </a:p>
        </p:txBody>
      </p:sp>
    </p:spTree>
    <p:extLst>
      <p:ext uri="{BB962C8B-B14F-4D97-AF65-F5344CB8AC3E}">
        <p14:creationId xmlns:p14="http://schemas.microsoft.com/office/powerpoint/2010/main" val="3611731625"/>
      </p:ext>
    </p:extLst>
  </p:cSld>
  <p:clrMapOvr>
    <a:masterClrMapping/>
  </p:clrMapOvr>
</p:sld>
</file>

<file path=ppt/theme/theme1.xml><?xml version="1.0" encoding="utf-8"?>
<a:theme xmlns:a="http://schemas.openxmlformats.org/drawingml/2006/main" name="revised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ised theme" id="{BF3B8C7E-DDB0-4919-88E4-EBC6898F829E}" vid="{496E0F2D-7685-45BE-BE03-FB6F9246B7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1003</Words>
  <Application>Microsoft Office PowerPoint</Application>
  <PresentationFormat>Widescreen</PresentationFormat>
  <Paragraphs>241</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Roboto</vt:lpstr>
      <vt:lpstr>revised theme</vt:lpstr>
      <vt:lpstr>          HDP – CDP Upgradation  </vt:lpstr>
      <vt:lpstr>PowerPoint Presentation</vt:lpstr>
      <vt:lpstr>Ambari-Upgrade</vt:lpstr>
      <vt:lpstr>Ambari-Upgrade</vt:lpstr>
      <vt:lpstr>Ambari-Upgrade</vt:lpstr>
      <vt:lpstr> Ambari-Upgrade</vt:lpstr>
      <vt:lpstr> Ambari-Upgrade</vt:lpstr>
      <vt:lpstr>Start ambari server upgraded version</vt:lpstr>
      <vt:lpstr>Upgraded Ambari UI</vt:lpstr>
      <vt:lpstr>Turn off Services auto start for all the services and put Ambari metrics and smart sense to maintenance mode.</vt:lpstr>
      <vt:lpstr>HDP Stack Upgrade to 7.1.4</vt:lpstr>
      <vt:lpstr>HDP Stack Upgrade to 7.1.4</vt:lpstr>
      <vt:lpstr>HDP Stack Upgrade to 7.1.4</vt:lpstr>
      <vt:lpstr>HDP Stack Upgrade to 7.1.4</vt:lpstr>
      <vt:lpstr>HDP Stack Upgrade to 7.1.4</vt:lpstr>
      <vt:lpstr>HDP Stack Upgrade to 7.1.4</vt:lpstr>
      <vt:lpstr>HDP Stack Upgrade to 7.1.4</vt:lpstr>
      <vt:lpstr>Transition Into Cloudera Manager</vt:lpstr>
      <vt:lpstr>Cloudera Manager Installation</vt:lpstr>
      <vt:lpstr>Cloudera Manager Installation</vt:lpstr>
      <vt:lpstr>Cloudera Manager Installation</vt:lpstr>
      <vt:lpstr>Cloudera Manager Installation</vt:lpstr>
      <vt:lpstr>Cloudera Manager Installation</vt:lpstr>
      <vt:lpstr>AM2CM Tool</vt:lpstr>
      <vt:lpstr>AM2CM </vt:lpstr>
      <vt:lpstr>AM2CM </vt:lpstr>
      <vt:lpstr>AM2CM </vt:lpstr>
      <vt:lpstr>AM2CM </vt:lpstr>
      <vt:lpstr>AM2CM </vt:lpstr>
      <vt:lpstr>AM2CM </vt:lpstr>
      <vt:lpstr>Cloudera Manager </vt:lpstr>
      <vt:lpstr>Cloudera Manager </vt:lpstr>
      <vt:lpstr>Cloudera Manager </vt:lpstr>
      <vt:lpstr>Cloudera Manager </vt:lpstr>
      <vt:lpstr>Cloudera Manager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PostgreSQL Deployment Activities-Digi  26-09-2020   </dc:title>
  <dc:creator>Ziaur Rahman</dc:creator>
  <cp:lastModifiedBy>Ziaur Rahman</cp:lastModifiedBy>
  <cp:revision>8</cp:revision>
  <dcterms:created xsi:type="dcterms:W3CDTF">2020-09-10T12:15:09Z</dcterms:created>
  <dcterms:modified xsi:type="dcterms:W3CDTF">2022-02-04T08:20:16Z</dcterms:modified>
</cp:coreProperties>
</file>