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57" r:id="rId3"/>
    <p:sldId id="258" r:id="rId4"/>
    <p:sldId id="268" r:id="rId5"/>
    <p:sldId id="260" r:id="rId6"/>
    <p:sldId id="269" r:id="rId7"/>
    <p:sldId id="262" r:id="rId8"/>
    <p:sldId id="271" r:id="rId9"/>
    <p:sldId id="272" r:id="rId10"/>
    <p:sldId id="273" r:id="rId11"/>
    <p:sldId id="274" r:id="rId12"/>
    <p:sldId id="266" r:id="rId13"/>
    <p:sldId id="276" r:id="rId14"/>
    <p:sldId id="275" r:id="rId15"/>
    <p:sldId id="267" r:id="rId16"/>
  </p:sldIdLst>
  <p:sldSz cx="18288000" cy="10287000"/>
  <p:notesSz cx="6858000" cy="9144000"/>
  <p:embeddedFontLst>
    <p:embeddedFont>
      <p:font typeface="Open Sans" panose="020B0606030504020204" pitchFamily="34" charset="0"/>
      <p:regular r:id="rId18"/>
      <p:bold r:id="rId19"/>
      <p:italic r:id="rId20"/>
      <p:boldItalic r:id="rId21"/>
    </p:embeddedFont>
    <p:embeddedFont>
      <p:font typeface="Open Sans Bold" panose="020B0806030504020204" charset="0"/>
      <p:regular r:id="rId22"/>
    </p:embeddedFont>
    <p:embeddedFont>
      <p:font typeface="Playfair Display" panose="00000500000000000000" pitchFamily="2"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4844"/>
    <a:srgbClr val="BFCECC"/>
    <a:srgbClr val="E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50" d="100"/>
          <a:sy n="50" d="100"/>
        </p:scale>
        <p:origin x="946" y="2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1333D6-C43B-4F41-BE38-3B73DACADF42}" type="datetimeFigureOut">
              <a:rPr lang="en-US" smtClean="0"/>
              <a:t>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D57916-3548-48E9-A654-3B5EA0F03C48}" type="slidenum">
              <a:rPr lang="en-US" smtClean="0"/>
              <a:t>‹#›</a:t>
            </a:fld>
            <a:endParaRPr lang="en-US"/>
          </a:p>
        </p:txBody>
      </p:sp>
    </p:spTree>
    <p:extLst>
      <p:ext uri="{BB962C8B-B14F-4D97-AF65-F5344CB8AC3E}">
        <p14:creationId xmlns:p14="http://schemas.microsoft.com/office/powerpoint/2010/main" val="3315676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D57916-3548-48E9-A654-3B5EA0F03C48}" type="slidenum">
              <a:rPr lang="en-US" smtClean="0"/>
              <a:t>12</a:t>
            </a:fld>
            <a:endParaRPr lang="en-US"/>
          </a:p>
        </p:txBody>
      </p:sp>
    </p:spTree>
    <p:extLst>
      <p:ext uri="{BB962C8B-B14F-4D97-AF65-F5344CB8AC3E}">
        <p14:creationId xmlns:p14="http://schemas.microsoft.com/office/powerpoint/2010/main" val="3141051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D57916-3548-48E9-A654-3B5EA0F03C48}" type="slidenum">
              <a:rPr lang="en-US" smtClean="0"/>
              <a:t>13</a:t>
            </a:fld>
            <a:endParaRPr lang="en-US"/>
          </a:p>
        </p:txBody>
      </p:sp>
    </p:spTree>
    <p:extLst>
      <p:ext uri="{BB962C8B-B14F-4D97-AF65-F5344CB8AC3E}">
        <p14:creationId xmlns:p14="http://schemas.microsoft.com/office/powerpoint/2010/main" val="2504529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1.sv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1.sv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1.sv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1.sv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3.png"/><Relationship Id="rId16"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1.sv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1.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24.png"/><Relationship Id="rId4" Type="http://schemas.openxmlformats.org/officeDocument/2006/relationships/image" Target="../media/image23.jpe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1.sv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4844"/>
        </a:solidFill>
        <a:effectLst/>
      </p:bgPr>
    </p:bg>
    <p:spTree>
      <p:nvGrpSpPr>
        <p:cNvPr id="1" name=""/>
        <p:cNvGrpSpPr/>
        <p:nvPr/>
      </p:nvGrpSpPr>
      <p:grpSpPr>
        <a:xfrm>
          <a:off x="0" y="0"/>
          <a:ext cx="0" cy="0"/>
          <a:chOff x="0" y="0"/>
          <a:chExt cx="0" cy="0"/>
        </a:xfrm>
      </p:grpSpPr>
      <p:sp>
        <p:nvSpPr>
          <p:cNvPr id="2" name="AutoShape 2"/>
          <p:cNvSpPr/>
          <p:nvPr/>
        </p:nvSpPr>
        <p:spPr>
          <a:xfrm>
            <a:off x="12915900" y="0"/>
            <a:ext cx="6629400" cy="10287000"/>
          </a:xfrm>
          <a:prstGeom prst="rect">
            <a:avLst/>
          </a:prstGeom>
          <a:solidFill>
            <a:srgbClr val="FFFFFF"/>
          </a:solidFill>
        </p:spPr>
        <p:txBody>
          <a:bodyPr/>
          <a:lstStyle/>
          <a:p>
            <a:endParaRPr lang="en-US"/>
          </a:p>
        </p:txBody>
      </p:sp>
      <p:sp>
        <p:nvSpPr>
          <p:cNvPr id="3" name="Freeform 3"/>
          <p:cNvSpPr/>
          <p:nvPr/>
        </p:nvSpPr>
        <p:spPr>
          <a:xfrm>
            <a:off x="11925826" y="329640"/>
            <a:ext cx="6084486" cy="9627719"/>
          </a:xfrm>
          <a:custGeom>
            <a:avLst/>
            <a:gdLst/>
            <a:ahLst/>
            <a:cxnLst/>
            <a:rect l="l" t="t" r="r" b="b"/>
            <a:pathLst>
              <a:path w="6084486" h="9627719">
                <a:moveTo>
                  <a:pt x="0" y="0"/>
                </a:moveTo>
                <a:lnTo>
                  <a:pt x="6084486" y="0"/>
                </a:lnTo>
                <a:lnTo>
                  <a:pt x="6084486" y="9627720"/>
                </a:lnTo>
                <a:lnTo>
                  <a:pt x="0" y="9627720"/>
                </a:lnTo>
                <a:lnTo>
                  <a:pt x="0" y="0"/>
                </a:lnTo>
                <a:close/>
              </a:path>
            </a:pathLst>
          </a:custGeom>
          <a:blipFill>
            <a:blip r:embed="rId2"/>
            <a:stretch>
              <a:fillRect/>
            </a:stretch>
          </a:blipFill>
        </p:spPr>
        <p:txBody>
          <a:bodyPr/>
          <a:lstStyle/>
          <a:p>
            <a:endParaRPr lang="en-US" dirty="0"/>
          </a:p>
        </p:txBody>
      </p:sp>
      <p:sp>
        <p:nvSpPr>
          <p:cNvPr id="4" name="TextBox 4"/>
          <p:cNvSpPr txBox="1"/>
          <p:nvPr/>
        </p:nvSpPr>
        <p:spPr>
          <a:xfrm>
            <a:off x="672458" y="2299394"/>
            <a:ext cx="10601368" cy="1450525"/>
          </a:xfrm>
          <a:prstGeom prst="rect">
            <a:avLst/>
          </a:prstGeom>
        </p:spPr>
        <p:txBody>
          <a:bodyPr lIns="0" tIns="0" rIns="0" bIns="0" rtlCol="0" anchor="t">
            <a:spAutoFit/>
          </a:bodyPr>
          <a:lstStyle/>
          <a:p>
            <a:pPr algn="ctr">
              <a:lnSpc>
                <a:spcPts val="5891"/>
              </a:lnSpc>
              <a:spcBef>
                <a:spcPct val="0"/>
              </a:spcBef>
            </a:pPr>
            <a:r>
              <a:rPr lang="en-US" sz="4208" dirty="0">
                <a:solidFill>
                  <a:srgbClr val="FFFFFF"/>
                </a:solidFill>
                <a:latin typeface="Times New Roman" panose="02020603050405020304" pitchFamily="18" charset="0"/>
                <a:cs typeface="Times New Roman" panose="02020603050405020304" pitchFamily="18" charset="0"/>
              </a:rPr>
              <a:t>QUR'ANIC PASSAGES RETRIEVAL (DLALAT)</a:t>
            </a:r>
          </a:p>
        </p:txBody>
      </p:sp>
      <p:sp>
        <p:nvSpPr>
          <p:cNvPr id="5" name="Freeform 5"/>
          <p:cNvSpPr/>
          <p:nvPr/>
        </p:nvSpPr>
        <p:spPr>
          <a:xfrm>
            <a:off x="3793340" y="-1568062"/>
            <a:ext cx="4359604" cy="5193525"/>
          </a:xfrm>
          <a:custGeom>
            <a:avLst/>
            <a:gdLst/>
            <a:ahLst/>
            <a:cxnLst/>
            <a:rect l="l" t="t" r="r" b="b"/>
            <a:pathLst>
              <a:path w="4359604" h="5193525">
                <a:moveTo>
                  <a:pt x="0" y="0"/>
                </a:moveTo>
                <a:lnTo>
                  <a:pt x="4359604" y="0"/>
                </a:lnTo>
                <a:lnTo>
                  <a:pt x="4359604" y="5193524"/>
                </a:lnTo>
                <a:lnTo>
                  <a:pt x="0" y="5193524"/>
                </a:lnTo>
                <a:lnTo>
                  <a:pt x="0" y="0"/>
                </a:lnTo>
                <a:close/>
              </a:path>
            </a:pathLst>
          </a:custGeom>
          <a:blipFill>
            <a:blip r:embed="rId3"/>
            <a:stretch>
              <a:fillRect l="-34460" r="-34020"/>
            </a:stretch>
          </a:blipFill>
        </p:spPr>
        <p:txBody>
          <a:bodyPr/>
          <a:lstStyle/>
          <a:p>
            <a:endParaRPr lang="en-US" dirty="0"/>
          </a:p>
        </p:txBody>
      </p:sp>
      <p:sp>
        <p:nvSpPr>
          <p:cNvPr id="6" name="TextBox 6"/>
          <p:cNvSpPr txBox="1"/>
          <p:nvPr/>
        </p:nvSpPr>
        <p:spPr>
          <a:xfrm>
            <a:off x="415968" y="3847207"/>
            <a:ext cx="11114348" cy="638316"/>
          </a:xfrm>
          <a:prstGeom prst="rect">
            <a:avLst/>
          </a:prstGeom>
        </p:spPr>
        <p:txBody>
          <a:bodyPr lIns="0" tIns="0" rIns="0" bIns="0" rtlCol="0" anchor="t">
            <a:spAutoFit/>
          </a:bodyPr>
          <a:lstStyle/>
          <a:p>
            <a:pPr algn="ctr">
              <a:lnSpc>
                <a:spcPts val="2553"/>
              </a:lnSpc>
              <a:spcBef>
                <a:spcPct val="0"/>
              </a:spcBef>
            </a:pPr>
            <a:r>
              <a:rPr lang="en-US" sz="1823" b="1" dirty="0">
                <a:solidFill>
                  <a:srgbClr val="FFFFFF"/>
                </a:solidFill>
                <a:latin typeface="Times New Roman" panose="02020603050405020304" pitchFamily="18" charset="0"/>
                <a:cs typeface="Times New Roman" panose="02020603050405020304" pitchFamily="18" charset="0"/>
              </a:rPr>
              <a:t>ARTIFCIAL INTELLIGENCE DEPARTMENT, KING ABDULLA II SCHOOL FOR INFORMATION TECHNOLOGY, UNIVERSITY OF JORDAN, 2023 - 2024, AMMAN - JORDAN. </a:t>
            </a:r>
          </a:p>
        </p:txBody>
      </p:sp>
      <p:sp>
        <p:nvSpPr>
          <p:cNvPr id="7" name="TextBox 7"/>
          <p:cNvSpPr txBox="1"/>
          <p:nvPr/>
        </p:nvSpPr>
        <p:spPr>
          <a:xfrm>
            <a:off x="2697018" y="5290113"/>
            <a:ext cx="6552248" cy="4342407"/>
          </a:xfrm>
          <a:prstGeom prst="rect">
            <a:avLst/>
          </a:prstGeom>
        </p:spPr>
        <p:txBody>
          <a:bodyPr lIns="0" tIns="0" rIns="0" bIns="0" rtlCol="0" anchor="t">
            <a:spAutoFit/>
          </a:bodyPr>
          <a:lstStyle/>
          <a:p>
            <a:pPr algn="ctr">
              <a:lnSpc>
                <a:spcPts val="3791"/>
              </a:lnSpc>
            </a:pPr>
            <a:r>
              <a:rPr lang="en-US" sz="2708" b="1" dirty="0">
                <a:solidFill>
                  <a:srgbClr val="FFFFFF"/>
                </a:solidFill>
                <a:latin typeface="Times New Roman" panose="02020603050405020304" pitchFamily="18" charset="0"/>
                <a:cs typeface="Times New Roman" panose="02020603050405020304" pitchFamily="18" charset="0"/>
              </a:rPr>
              <a:t>Abdullah Mohammad </a:t>
            </a:r>
            <a:r>
              <a:rPr lang="en-US" sz="2708" b="1" dirty="0" err="1">
                <a:solidFill>
                  <a:srgbClr val="FFFFFF"/>
                </a:solidFill>
                <a:latin typeface="Times New Roman" panose="02020603050405020304" pitchFamily="18" charset="0"/>
                <a:cs typeface="Times New Roman" panose="02020603050405020304" pitchFamily="18" charset="0"/>
              </a:rPr>
              <a:t>Abuzeidan</a:t>
            </a:r>
            <a:r>
              <a:rPr lang="en-US" sz="2708" b="1" dirty="0">
                <a:solidFill>
                  <a:srgbClr val="FFFFFF"/>
                </a:solidFill>
                <a:latin typeface="Times New Roman" panose="02020603050405020304" pitchFamily="18" charset="0"/>
                <a:cs typeface="Times New Roman" panose="02020603050405020304" pitchFamily="18" charset="0"/>
              </a:rPr>
              <a:t> - 0201393</a:t>
            </a:r>
          </a:p>
          <a:p>
            <a:pPr algn="ctr">
              <a:lnSpc>
                <a:spcPts val="3791"/>
              </a:lnSpc>
            </a:pPr>
            <a:r>
              <a:rPr lang="en-US" sz="2708" b="1" dirty="0" err="1">
                <a:solidFill>
                  <a:srgbClr val="FFFFFF"/>
                </a:solidFill>
                <a:latin typeface="Times New Roman" panose="02020603050405020304" pitchFamily="18" charset="0"/>
                <a:cs typeface="Times New Roman" panose="02020603050405020304" pitchFamily="18" charset="0"/>
              </a:rPr>
              <a:t>Abdulelah</a:t>
            </a:r>
            <a:r>
              <a:rPr lang="en-US" sz="2708" b="1" dirty="0">
                <a:solidFill>
                  <a:srgbClr val="FFFFFF"/>
                </a:solidFill>
                <a:latin typeface="Times New Roman" panose="02020603050405020304" pitchFamily="18" charset="0"/>
                <a:cs typeface="Times New Roman" panose="02020603050405020304" pitchFamily="18" charset="0"/>
              </a:rPr>
              <a:t> Mohd </a:t>
            </a:r>
            <a:r>
              <a:rPr lang="en-US" sz="2708" b="1" dirty="0" err="1">
                <a:solidFill>
                  <a:srgbClr val="FFFFFF"/>
                </a:solidFill>
                <a:latin typeface="Times New Roman" panose="02020603050405020304" pitchFamily="18" charset="0"/>
                <a:cs typeface="Times New Roman" panose="02020603050405020304" pitchFamily="18" charset="0"/>
              </a:rPr>
              <a:t>Santrisi</a:t>
            </a:r>
            <a:r>
              <a:rPr lang="en-US" sz="2708" b="1" dirty="0">
                <a:solidFill>
                  <a:srgbClr val="FFFFFF"/>
                </a:solidFill>
                <a:latin typeface="Times New Roman" panose="02020603050405020304" pitchFamily="18" charset="0"/>
                <a:cs typeface="Times New Roman" panose="02020603050405020304" pitchFamily="18" charset="0"/>
              </a:rPr>
              <a:t> - 0205589</a:t>
            </a:r>
          </a:p>
          <a:p>
            <a:pPr algn="ctr">
              <a:lnSpc>
                <a:spcPts val="3791"/>
              </a:lnSpc>
            </a:pPr>
            <a:r>
              <a:rPr lang="en-US" sz="2708" b="1" dirty="0">
                <a:solidFill>
                  <a:srgbClr val="FFFFFF"/>
                </a:solidFill>
                <a:latin typeface="Times New Roman" panose="02020603050405020304" pitchFamily="18" charset="0"/>
                <a:cs typeface="Times New Roman" panose="02020603050405020304" pitchFamily="18" charset="0"/>
              </a:rPr>
              <a:t>Omar </a:t>
            </a:r>
            <a:r>
              <a:rPr lang="en-US" sz="2708" b="1" dirty="0" err="1">
                <a:solidFill>
                  <a:srgbClr val="FFFFFF"/>
                </a:solidFill>
                <a:latin typeface="Times New Roman" panose="02020603050405020304" pitchFamily="18" charset="0"/>
                <a:cs typeface="Times New Roman" panose="02020603050405020304" pitchFamily="18" charset="0"/>
              </a:rPr>
              <a:t>Eihab</a:t>
            </a:r>
            <a:r>
              <a:rPr lang="en-US" sz="2708" b="1" dirty="0">
                <a:solidFill>
                  <a:srgbClr val="FFFFFF"/>
                </a:solidFill>
                <a:latin typeface="Times New Roman" panose="02020603050405020304" pitchFamily="18" charset="0"/>
                <a:cs typeface="Times New Roman" panose="02020603050405020304" pitchFamily="18" charset="0"/>
              </a:rPr>
              <a:t> Zamil - 0204071</a:t>
            </a:r>
          </a:p>
          <a:p>
            <a:pPr algn="ctr">
              <a:lnSpc>
                <a:spcPts val="3791"/>
              </a:lnSpc>
            </a:pPr>
            <a:endParaRPr lang="en-US" sz="2708" b="1" dirty="0">
              <a:solidFill>
                <a:srgbClr val="FFFFFF"/>
              </a:solidFill>
              <a:latin typeface="Times New Roman" panose="02020603050405020304" pitchFamily="18" charset="0"/>
              <a:cs typeface="Times New Roman" panose="02020603050405020304" pitchFamily="18" charset="0"/>
            </a:endParaRPr>
          </a:p>
          <a:p>
            <a:pPr algn="ctr">
              <a:lnSpc>
                <a:spcPts val="3791"/>
              </a:lnSpc>
            </a:pPr>
            <a:r>
              <a:rPr lang="en-US" sz="2708" b="1" dirty="0">
                <a:solidFill>
                  <a:srgbClr val="FFFFFF"/>
                </a:solidFill>
                <a:latin typeface="Times New Roman" panose="02020603050405020304" pitchFamily="18" charset="0"/>
                <a:cs typeface="Times New Roman" panose="02020603050405020304" pitchFamily="18" charset="0"/>
              </a:rPr>
              <a:t>Supervised By:</a:t>
            </a:r>
          </a:p>
          <a:p>
            <a:pPr algn="ctr">
              <a:lnSpc>
                <a:spcPts val="3791"/>
              </a:lnSpc>
            </a:pPr>
            <a:r>
              <a:rPr lang="en-US" sz="2708" b="1" dirty="0">
                <a:solidFill>
                  <a:srgbClr val="FFFFFF"/>
                </a:solidFill>
                <a:latin typeface="Times New Roman" panose="02020603050405020304" pitchFamily="18" charset="0"/>
                <a:cs typeface="Times New Roman" panose="02020603050405020304" pitchFamily="18" charset="0"/>
              </a:rPr>
              <a:t> </a:t>
            </a:r>
          </a:p>
          <a:p>
            <a:pPr algn="ctr">
              <a:lnSpc>
                <a:spcPts val="3791"/>
              </a:lnSpc>
            </a:pPr>
            <a:r>
              <a:rPr lang="en-US" sz="2708" b="1" dirty="0">
                <a:solidFill>
                  <a:srgbClr val="FFFFFF"/>
                </a:solidFill>
                <a:latin typeface="Times New Roman" panose="02020603050405020304" pitchFamily="18" charset="0"/>
                <a:cs typeface="Times New Roman" panose="02020603050405020304" pitchFamily="18" charset="0"/>
              </a:rPr>
              <a:t>Dr. </a:t>
            </a:r>
            <a:r>
              <a:rPr lang="en-US" sz="2708" b="1" dirty="0" err="1">
                <a:solidFill>
                  <a:srgbClr val="FFFFFF"/>
                </a:solidFill>
                <a:latin typeface="Times New Roman" panose="02020603050405020304" pitchFamily="18" charset="0"/>
                <a:cs typeface="Times New Roman" panose="02020603050405020304" pitchFamily="18" charset="0"/>
              </a:rPr>
              <a:t>Ruba</a:t>
            </a:r>
            <a:r>
              <a:rPr lang="en-US" sz="2708" b="1" dirty="0">
                <a:solidFill>
                  <a:srgbClr val="FFFFFF"/>
                </a:solidFill>
                <a:latin typeface="Times New Roman" panose="02020603050405020304" pitchFamily="18" charset="0"/>
                <a:cs typeface="Times New Roman" panose="02020603050405020304" pitchFamily="18" charset="0"/>
              </a:rPr>
              <a:t> </a:t>
            </a:r>
            <a:r>
              <a:rPr lang="en-US" sz="2708" b="1" dirty="0" err="1">
                <a:solidFill>
                  <a:srgbClr val="FFFFFF"/>
                </a:solidFill>
                <a:latin typeface="Times New Roman" panose="02020603050405020304" pitchFamily="18" charset="0"/>
                <a:cs typeface="Times New Roman" panose="02020603050405020304" pitchFamily="18" charset="0"/>
              </a:rPr>
              <a:t>Obiedat</a:t>
            </a:r>
            <a:r>
              <a:rPr lang="en-US" sz="2708" b="1" dirty="0">
                <a:solidFill>
                  <a:srgbClr val="FFFFFF"/>
                </a:solidFill>
                <a:latin typeface="Times New Roman" panose="02020603050405020304" pitchFamily="18" charset="0"/>
                <a:cs typeface="Times New Roman" panose="02020603050405020304" pitchFamily="18" charset="0"/>
              </a:rPr>
              <a:t> </a:t>
            </a:r>
          </a:p>
          <a:p>
            <a:pPr algn="ctr">
              <a:lnSpc>
                <a:spcPts val="3791"/>
              </a:lnSpc>
            </a:pPr>
            <a:r>
              <a:rPr lang="en-US" sz="2708" b="1" dirty="0">
                <a:solidFill>
                  <a:srgbClr val="FFFFFF"/>
                </a:solidFill>
                <a:latin typeface="Times New Roman" panose="02020603050405020304" pitchFamily="18" charset="0"/>
                <a:cs typeface="Times New Roman" panose="02020603050405020304" pitchFamily="18" charset="0"/>
              </a:rPr>
              <a:t>Dr. Nadim </a:t>
            </a:r>
            <a:r>
              <a:rPr lang="en-US" sz="2708" b="1" dirty="0" err="1">
                <a:solidFill>
                  <a:srgbClr val="FFFFFF"/>
                </a:solidFill>
                <a:latin typeface="Times New Roman" panose="02020603050405020304" pitchFamily="18" charset="0"/>
                <a:cs typeface="Times New Roman" panose="02020603050405020304" pitchFamily="18" charset="0"/>
              </a:rPr>
              <a:t>Obied</a:t>
            </a:r>
            <a:endParaRPr lang="en-US" sz="2708" b="1" dirty="0">
              <a:solidFill>
                <a:srgbClr val="FFFFFF"/>
              </a:solidFill>
              <a:latin typeface="Times New Roman" panose="02020603050405020304" pitchFamily="18" charset="0"/>
              <a:cs typeface="Times New Roman" panose="02020603050405020304" pitchFamily="18" charset="0"/>
            </a:endParaRPr>
          </a:p>
          <a:p>
            <a:pPr algn="ctr">
              <a:lnSpc>
                <a:spcPts val="3791"/>
              </a:lnSpc>
              <a:spcBef>
                <a:spcPct val="0"/>
              </a:spcBef>
            </a:pPr>
            <a:endParaRPr lang="en-US" sz="2708" dirty="0">
              <a:solidFill>
                <a:srgbClr val="FFFFFF"/>
              </a:solidFill>
              <a:latin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0" y="367058"/>
            <a:ext cx="18288000" cy="1323285"/>
            <a:chOff x="0" y="0"/>
            <a:chExt cx="4873833" cy="348519"/>
          </a:xfrm>
        </p:grpSpPr>
        <p:sp>
          <p:nvSpPr>
            <p:cNvPr id="3" name="Freeform 3"/>
            <p:cNvSpPr/>
            <p:nvPr/>
          </p:nvSpPr>
          <p:spPr>
            <a:xfrm>
              <a:off x="0" y="0"/>
              <a:ext cx="4873833" cy="348519"/>
            </a:xfrm>
            <a:custGeom>
              <a:avLst/>
              <a:gdLst/>
              <a:ahLst/>
              <a:cxnLst/>
              <a:rect l="l" t="t" r="r" b="b"/>
              <a:pathLst>
                <a:path w="4873833" h="348519">
                  <a:moveTo>
                    <a:pt x="0" y="0"/>
                  </a:moveTo>
                  <a:lnTo>
                    <a:pt x="4873833" y="0"/>
                  </a:lnTo>
                  <a:lnTo>
                    <a:pt x="4873833" y="348519"/>
                  </a:lnTo>
                  <a:lnTo>
                    <a:pt x="0" y="348519"/>
                  </a:lnTo>
                  <a:close/>
                </a:path>
              </a:pathLst>
            </a:custGeom>
            <a:solidFill>
              <a:srgbClr val="1E4844"/>
            </a:solidFill>
          </p:spPr>
          <p:txBody>
            <a:bodyPr/>
            <a:lstStyle/>
            <a:p>
              <a:endParaRPr lang="en-US" dirty="0"/>
            </a:p>
          </p:txBody>
        </p:sp>
        <p:sp>
          <p:nvSpPr>
            <p:cNvPr id="4" name="TextBox 4"/>
            <p:cNvSpPr txBox="1"/>
            <p:nvPr/>
          </p:nvSpPr>
          <p:spPr>
            <a:xfrm>
              <a:off x="0" y="-95250"/>
              <a:ext cx="4873833" cy="443769"/>
            </a:xfrm>
            <a:prstGeom prst="rect">
              <a:avLst/>
            </a:prstGeom>
          </p:spPr>
          <p:txBody>
            <a:bodyPr lIns="50800" tIns="50800" rIns="50800" bIns="50800" rtlCol="0" anchor="ctr"/>
            <a:lstStyle/>
            <a:p>
              <a:pPr algn="ctr">
                <a:lnSpc>
                  <a:spcPts val="6999"/>
                </a:lnSpc>
                <a:spcBef>
                  <a:spcPct val="0"/>
                </a:spcBef>
              </a:pPr>
              <a:r>
                <a:rPr lang="en-US" sz="4999" b="1" dirty="0">
                  <a:solidFill>
                    <a:srgbClr val="EFEFEF"/>
                  </a:solidFill>
                  <a:latin typeface="Times New Roman" panose="02020603050405020304" pitchFamily="18" charset="0"/>
                  <a:cs typeface="Times New Roman" panose="02020603050405020304" pitchFamily="18" charset="0"/>
                </a:rPr>
                <a:t>Model Reports</a:t>
              </a:r>
            </a:p>
          </p:txBody>
        </p:sp>
      </p:grpSp>
      <p:sp>
        <p:nvSpPr>
          <p:cNvPr id="5" name="Freeform 5"/>
          <p:cNvSpPr/>
          <p:nvPr/>
        </p:nvSpPr>
        <p:spPr>
          <a:xfrm>
            <a:off x="164141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2"/>
            <a:stretch>
              <a:fillRect/>
            </a:stretch>
          </a:blipFill>
        </p:spPr>
        <p:txBody>
          <a:bodyPr/>
          <a:lstStyle/>
          <a:p>
            <a:endParaRPr lang="en-US"/>
          </a:p>
        </p:txBody>
      </p:sp>
      <p:sp>
        <p:nvSpPr>
          <p:cNvPr id="6" name="Freeform 6"/>
          <p:cNvSpPr/>
          <p:nvPr/>
        </p:nvSpPr>
        <p:spPr>
          <a:xfrm>
            <a:off x="1835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2"/>
            <a:stretch>
              <a:fillRect/>
            </a:stretch>
          </a:blipFill>
        </p:spPr>
        <p:txBody>
          <a:bodyPr/>
          <a:lstStyle/>
          <a:p>
            <a:endParaRPr lang="en-US"/>
          </a:p>
        </p:txBody>
      </p:sp>
      <p:sp>
        <p:nvSpPr>
          <p:cNvPr id="8" name="TextBox 7">
            <a:extLst>
              <a:ext uri="{FF2B5EF4-FFF2-40B4-BE49-F238E27FC236}">
                <a16:creationId xmlns:a16="http://schemas.microsoft.com/office/drawing/2014/main" id="{2103C999-BC3C-5A4A-B5A8-D46FB0F04A75}"/>
              </a:ext>
            </a:extLst>
          </p:cNvPr>
          <p:cNvSpPr txBox="1"/>
          <p:nvPr/>
        </p:nvSpPr>
        <p:spPr>
          <a:xfrm>
            <a:off x="183529" y="2051995"/>
            <a:ext cx="17075772" cy="8031045"/>
          </a:xfrm>
          <a:prstGeom prst="rect">
            <a:avLst/>
          </a:prstGeom>
        </p:spPr>
        <p:txBody>
          <a:bodyPr wrap="square" lIns="0" tIns="0" rIns="0" bIns="0" rtlCol="0" anchor="t">
            <a:spAutoFit/>
          </a:bodyPr>
          <a:lstStyle/>
          <a:p>
            <a:pPr marL="700081" lvl="1" indent="-350041">
              <a:lnSpc>
                <a:spcPts val="4539"/>
              </a:lnSpc>
              <a:buFont typeface="Arial"/>
              <a:buChar char="•"/>
            </a:pPr>
            <a:r>
              <a:rPr lang="en-US" sz="3200" b="1" dirty="0">
                <a:solidFill>
                  <a:srgbClr val="000000"/>
                </a:solidFill>
                <a:latin typeface="Times New Roman" panose="02020603050405020304" pitchFamily="18" charset="0"/>
                <a:cs typeface="Times New Roman" panose="02020603050405020304" pitchFamily="18" charset="0"/>
              </a:rPr>
              <a:t>Task B (Question Answering):</a:t>
            </a:r>
          </a:p>
          <a:p>
            <a:pPr marL="350040" lvl="1">
              <a:lnSpc>
                <a:spcPts val="4539"/>
              </a:lnSpc>
            </a:pPr>
            <a:endParaRPr lang="en-US" sz="3200" b="1" dirty="0">
              <a:solidFill>
                <a:srgbClr val="000000"/>
              </a:solidFill>
              <a:latin typeface="Times New Roman" panose="02020603050405020304" pitchFamily="18" charset="0"/>
              <a:cs typeface="Times New Roman" panose="02020603050405020304" pitchFamily="18" charset="0"/>
            </a:endParaRPr>
          </a:p>
          <a:p>
            <a:pPr>
              <a:lnSpc>
                <a:spcPts val="4539"/>
              </a:lnSpc>
            </a:pPr>
            <a:r>
              <a:rPr lang="en-US" sz="3200" dirty="0">
                <a:latin typeface="Times New Roman" panose="02020603050405020304" pitchFamily="18" charset="0"/>
                <a:cs typeface="Times New Roman" panose="02020603050405020304" pitchFamily="18" charset="0"/>
              </a:rPr>
              <a:t>	</a:t>
            </a:r>
            <a:r>
              <a:rPr lang="en-US" sz="3200" dirty="0"/>
              <a:t>The Question Answering task extracts answer spans from retrieved passages by reading and understanding the verses given a question.  Model used </a:t>
            </a:r>
            <a:r>
              <a:rPr lang="en-US" sz="3200" b="1" dirty="0" err="1"/>
              <a:t>AraELECTRA</a:t>
            </a:r>
            <a:r>
              <a:rPr lang="en-US" sz="3200" dirty="0"/>
              <a:t>.</a:t>
            </a:r>
            <a:endParaRPr lang="en-US" sz="3200" dirty="0">
              <a:solidFill>
                <a:srgbClr val="000000"/>
              </a:solidFill>
              <a:latin typeface="Times New Roman" panose="02020603050405020304" pitchFamily="18" charset="0"/>
              <a:cs typeface="Times New Roman" panose="02020603050405020304" pitchFamily="18" charset="0"/>
            </a:endParaRPr>
          </a:p>
          <a:p>
            <a:pPr>
              <a:lnSpc>
                <a:spcPts val="4539"/>
              </a:lnSpc>
            </a:pPr>
            <a:endParaRPr lang="en-US" sz="3200" dirty="0">
              <a:solidFill>
                <a:srgbClr val="000000"/>
              </a:solidFill>
              <a:latin typeface="Times New Roman" panose="02020603050405020304" pitchFamily="18" charset="0"/>
              <a:cs typeface="Times New Roman" panose="02020603050405020304" pitchFamily="18" charset="0"/>
            </a:endParaRPr>
          </a:p>
          <a:p>
            <a:pPr>
              <a:lnSpc>
                <a:spcPts val="4539"/>
              </a:lnSpc>
            </a:pPr>
            <a:endParaRPr lang="en-US" sz="3200" dirty="0">
              <a:solidFill>
                <a:srgbClr val="000000"/>
              </a:solidFill>
              <a:latin typeface="Times New Roman" panose="02020603050405020304" pitchFamily="18" charset="0"/>
              <a:cs typeface="Times New Roman" panose="02020603050405020304" pitchFamily="18" charset="0"/>
            </a:endParaRPr>
          </a:p>
          <a:p>
            <a:pPr>
              <a:lnSpc>
                <a:spcPts val="4539"/>
              </a:lnSpc>
            </a:pPr>
            <a:endParaRPr lang="en-US" sz="3200" dirty="0">
              <a:solidFill>
                <a:srgbClr val="000000"/>
              </a:solidFill>
              <a:latin typeface="Times New Roman" panose="02020603050405020304" pitchFamily="18" charset="0"/>
              <a:cs typeface="Times New Roman" panose="02020603050405020304" pitchFamily="18" charset="0"/>
            </a:endParaRPr>
          </a:p>
          <a:p>
            <a:pPr>
              <a:lnSpc>
                <a:spcPts val="4539"/>
              </a:lnSpc>
            </a:pPr>
            <a:endParaRPr lang="en-US" sz="3200" dirty="0">
              <a:solidFill>
                <a:srgbClr val="000000"/>
              </a:solidFill>
              <a:latin typeface="Times New Roman" panose="02020603050405020304" pitchFamily="18" charset="0"/>
              <a:cs typeface="Times New Roman" panose="02020603050405020304" pitchFamily="18" charset="0"/>
            </a:endParaRPr>
          </a:p>
          <a:p>
            <a:pPr>
              <a:lnSpc>
                <a:spcPts val="4539"/>
              </a:lnSpc>
            </a:pPr>
            <a:endParaRPr lang="en-US" sz="3200" dirty="0">
              <a:solidFill>
                <a:srgbClr val="000000"/>
              </a:solidFill>
              <a:latin typeface="Times New Roman" panose="02020603050405020304" pitchFamily="18" charset="0"/>
              <a:cs typeface="Times New Roman" panose="02020603050405020304" pitchFamily="18" charset="0"/>
            </a:endParaRPr>
          </a:p>
          <a:p>
            <a:pPr>
              <a:lnSpc>
                <a:spcPts val="4539"/>
              </a:lnSpc>
            </a:pPr>
            <a:endParaRPr lang="en-US" sz="3200" dirty="0">
              <a:solidFill>
                <a:srgbClr val="000000"/>
              </a:solidFill>
              <a:latin typeface="Times New Roman" panose="02020603050405020304" pitchFamily="18" charset="0"/>
              <a:cs typeface="Times New Roman" panose="02020603050405020304" pitchFamily="18" charset="0"/>
            </a:endParaRPr>
          </a:p>
          <a:p>
            <a:pPr>
              <a:lnSpc>
                <a:spcPts val="4539"/>
              </a:lnSpc>
            </a:pPr>
            <a:endParaRPr lang="en-US" sz="3200" dirty="0">
              <a:solidFill>
                <a:srgbClr val="000000"/>
              </a:solidFill>
              <a:latin typeface="Times New Roman" panose="02020603050405020304" pitchFamily="18" charset="0"/>
              <a:cs typeface="Times New Roman" panose="02020603050405020304" pitchFamily="18" charset="0"/>
            </a:endParaRPr>
          </a:p>
          <a:p>
            <a:pPr>
              <a:lnSpc>
                <a:spcPts val="4539"/>
              </a:lnSpc>
            </a:pPr>
            <a:r>
              <a:rPr lang="en-US" sz="3200" dirty="0">
                <a:solidFill>
                  <a:srgbClr val="000000"/>
                </a:solidFill>
                <a:latin typeface="Times New Roman" panose="02020603050405020304" pitchFamily="18" charset="0"/>
                <a:cs typeface="Times New Roman" panose="02020603050405020304" pitchFamily="18" charset="0"/>
              </a:rPr>
              <a:t>Total span extraction loss: the sum of a Cross-Entropy for the start and end positions. The model is trained on the preprocessed and augmented dataset with continuous monitoring for performance and potential overfitting. </a:t>
            </a:r>
          </a:p>
        </p:txBody>
      </p:sp>
      <p:pic>
        <p:nvPicPr>
          <p:cNvPr id="11" name="Picture 10" descr="A diagram of a question&#10;&#10;Description automatically generated">
            <a:extLst>
              <a:ext uri="{FF2B5EF4-FFF2-40B4-BE49-F238E27FC236}">
                <a16:creationId xmlns:a16="http://schemas.microsoft.com/office/drawing/2014/main" id="{0FEF13FB-36CC-E561-8DA9-27B5AC9EA67E}"/>
              </a:ext>
            </a:extLst>
          </p:cNvPr>
          <p:cNvPicPr>
            <a:picLocks noChangeAspect="1"/>
          </p:cNvPicPr>
          <p:nvPr/>
        </p:nvPicPr>
        <p:blipFill>
          <a:blip r:embed="rId3">
            <a:duotone>
              <a:prstClr val="black"/>
              <a:srgbClr val="1E4844">
                <a:tint val="45000"/>
                <a:satMod val="400000"/>
              </a:srgbClr>
            </a:duotone>
            <a:extLst>
              <a:ext uri="{28A0092B-C50C-407E-A947-70E740481C1C}">
                <a14:useLocalDpi xmlns:a14="http://schemas.microsoft.com/office/drawing/2010/main" val="0"/>
              </a:ext>
            </a:extLst>
          </a:blip>
          <a:stretch>
            <a:fillRect/>
          </a:stretch>
        </p:blipFill>
        <p:spPr>
          <a:xfrm>
            <a:off x="6320571" y="4957966"/>
            <a:ext cx="5646857" cy="2631213"/>
          </a:xfrm>
          <a:prstGeom prst="rect">
            <a:avLst/>
          </a:prstGeom>
        </p:spPr>
      </p:pic>
      <p:sp>
        <p:nvSpPr>
          <p:cNvPr id="12" name="Freeform 8">
            <a:extLst>
              <a:ext uri="{FF2B5EF4-FFF2-40B4-BE49-F238E27FC236}">
                <a16:creationId xmlns:a16="http://schemas.microsoft.com/office/drawing/2014/main" id="{A1401C17-5ABD-7145-D6F8-5A910971A9C8}"/>
              </a:ext>
            </a:extLst>
          </p:cNvPr>
          <p:cNvSpPr/>
          <p:nvPr/>
        </p:nvSpPr>
        <p:spPr>
          <a:xfrm>
            <a:off x="16737105" y="9258300"/>
            <a:ext cx="1367367" cy="1028700"/>
          </a:xfrm>
          <a:custGeom>
            <a:avLst/>
            <a:gdLst/>
            <a:ahLst/>
            <a:cxnLst/>
            <a:rect l="l" t="t" r="r" b="b"/>
            <a:pathLst>
              <a:path w="1367367" h="1028700">
                <a:moveTo>
                  <a:pt x="0" y="0"/>
                </a:moveTo>
                <a:lnTo>
                  <a:pt x="1367366" y="0"/>
                </a:lnTo>
                <a:lnTo>
                  <a:pt x="1367366" y="1028700"/>
                </a:lnTo>
                <a:lnTo>
                  <a:pt x="0" y="10287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extLst>
      <p:ext uri="{BB962C8B-B14F-4D97-AF65-F5344CB8AC3E}">
        <p14:creationId xmlns:p14="http://schemas.microsoft.com/office/powerpoint/2010/main" val="1379135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0" y="367058"/>
            <a:ext cx="18288000" cy="1323285"/>
            <a:chOff x="0" y="0"/>
            <a:chExt cx="4873833" cy="348519"/>
          </a:xfrm>
        </p:grpSpPr>
        <p:sp>
          <p:nvSpPr>
            <p:cNvPr id="3" name="Freeform 3"/>
            <p:cNvSpPr/>
            <p:nvPr/>
          </p:nvSpPr>
          <p:spPr>
            <a:xfrm>
              <a:off x="0" y="0"/>
              <a:ext cx="4873833" cy="348519"/>
            </a:xfrm>
            <a:custGeom>
              <a:avLst/>
              <a:gdLst/>
              <a:ahLst/>
              <a:cxnLst/>
              <a:rect l="l" t="t" r="r" b="b"/>
              <a:pathLst>
                <a:path w="4873833" h="348519">
                  <a:moveTo>
                    <a:pt x="0" y="0"/>
                  </a:moveTo>
                  <a:lnTo>
                    <a:pt x="4873833" y="0"/>
                  </a:lnTo>
                  <a:lnTo>
                    <a:pt x="4873833" y="348519"/>
                  </a:lnTo>
                  <a:lnTo>
                    <a:pt x="0" y="348519"/>
                  </a:lnTo>
                  <a:close/>
                </a:path>
              </a:pathLst>
            </a:custGeom>
            <a:solidFill>
              <a:srgbClr val="1E4844"/>
            </a:solidFill>
          </p:spPr>
          <p:txBody>
            <a:bodyPr/>
            <a:lstStyle/>
            <a:p>
              <a:endParaRPr lang="en-US" dirty="0"/>
            </a:p>
          </p:txBody>
        </p:sp>
        <p:sp>
          <p:nvSpPr>
            <p:cNvPr id="4" name="TextBox 4"/>
            <p:cNvSpPr txBox="1"/>
            <p:nvPr/>
          </p:nvSpPr>
          <p:spPr>
            <a:xfrm>
              <a:off x="0" y="-95250"/>
              <a:ext cx="4873833" cy="443769"/>
            </a:xfrm>
            <a:prstGeom prst="rect">
              <a:avLst/>
            </a:prstGeom>
          </p:spPr>
          <p:txBody>
            <a:bodyPr lIns="50800" tIns="50800" rIns="50800" bIns="50800" rtlCol="0" anchor="ctr"/>
            <a:lstStyle/>
            <a:p>
              <a:pPr algn="ctr">
                <a:lnSpc>
                  <a:spcPts val="6999"/>
                </a:lnSpc>
                <a:spcBef>
                  <a:spcPct val="0"/>
                </a:spcBef>
              </a:pPr>
              <a:r>
                <a:rPr lang="en-US" sz="4999" b="1" dirty="0">
                  <a:solidFill>
                    <a:srgbClr val="EFEFEF"/>
                  </a:solidFill>
                  <a:latin typeface="Times New Roman" panose="02020603050405020304" pitchFamily="18" charset="0"/>
                  <a:cs typeface="Times New Roman" panose="02020603050405020304" pitchFamily="18" charset="0"/>
                </a:rPr>
                <a:t>Model Reports</a:t>
              </a:r>
            </a:p>
          </p:txBody>
        </p:sp>
      </p:grpSp>
      <p:sp>
        <p:nvSpPr>
          <p:cNvPr id="5" name="Freeform 5"/>
          <p:cNvSpPr/>
          <p:nvPr/>
        </p:nvSpPr>
        <p:spPr>
          <a:xfrm>
            <a:off x="164141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2"/>
            <a:stretch>
              <a:fillRect/>
            </a:stretch>
          </a:blipFill>
        </p:spPr>
        <p:txBody>
          <a:bodyPr/>
          <a:lstStyle/>
          <a:p>
            <a:endParaRPr lang="en-US"/>
          </a:p>
        </p:txBody>
      </p:sp>
      <p:sp>
        <p:nvSpPr>
          <p:cNvPr id="6" name="Freeform 6"/>
          <p:cNvSpPr/>
          <p:nvPr/>
        </p:nvSpPr>
        <p:spPr>
          <a:xfrm>
            <a:off x="1835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2"/>
            <a:stretch>
              <a:fillRect/>
            </a:stretch>
          </a:blipFill>
        </p:spPr>
        <p:txBody>
          <a:bodyPr/>
          <a:lstStyle/>
          <a:p>
            <a:endParaRPr lang="en-US"/>
          </a:p>
        </p:txBody>
      </p:sp>
      <p:sp>
        <p:nvSpPr>
          <p:cNvPr id="8" name="TextBox 7">
            <a:extLst>
              <a:ext uri="{FF2B5EF4-FFF2-40B4-BE49-F238E27FC236}">
                <a16:creationId xmlns:a16="http://schemas.microsoft.com/office/drawing/2014/main" id="{2103C999-BC3C-5A4A-B5A8-D46FB0F04A75}"/>
              </a:ext>
            </a:extLst>
          </p:cNvPr>
          <p:cNvSpPr txBox="1"/>
          <p:nvPr/>
        </p:nvSpPr>
        <p:spPr>
          <a:xfrm>
            <a:off x="183529" y="2252171"/>
            <a:ext cx="17075772" cy="5722720"/>
          </a:xfrm>
          <a:prstGeom prst="rect">
            <a:avLst/>
          </a:prstGeom>
        </p:spPr>
        <p:txBody>
          <a:bodyPr wrap="square" lIns="0" tIns="0" rIns="0" bIns="0" rtlCol="0" anchor="t">
            <a:spAutoFit/>
          </a:bodyPr>
          <a:lstStyle/>
          <a:p>
            <a:pPr marL="700081" lvl="1" indent="-350041">
              <a:lnSpc>
                <a:spcPts val="4539"/>
              </a:lnSpc>
              <a:buFont typeface="Arial"/>
              <a:buChar char="•"/>
            </a:pPr>
            <a:r>
              <a:rPr lang="en-US" sz="3200" b="1" dirty="0">
                <a:solidFill>
                  <a:srgbClr val="000000"/>
                </a:solidFill>
                <a:latin typeface="Times New Roman" panose="02020603050405020304" pitchFamily="18" charset="0"/>
                <a:cs typeface="Times New Roman" panose="02020603050405020304" pitchFamily="18" charset="0"/>
              </a:rPr>
              <a:t>Data: </a:t>
            </a:r>
            <a:r>
              <a:rPr lang="en-US" sz="3200" dirty="0">
                <a:latin typeface="Times New Roman" panose="02020603050405020304" pitchFamily="18" charset="0"/>
                <a:cs typeface="Times New Roman" panose="02020603050405020304" pitchFamily="18" charset="0"/>
              </a:rPr>
              <a:t>To simplify the structure of the dataset, each tuple contains one passage, one question and a list that may contain one or more answers to that question.</a:t>
            </a:r>
          </a:p>
          <a:p>
            <a:pPr marL="700081" lvl="1" indent="-350041">
              <a:lnSpc>
                <a:spcPts val="4539"/>
              </a:lnSpc>
              <a:buFont typeface="Arial"/>
              <a:buChar char="•"/>
            </a:pPr>
            <a:endParaRPr lang="en-US" sz="3200" dirty="0">
              <a:latin typeface="Times New Roman" panose="02020603050405020304" pitchFamily="18" charset="0"/>
              <a:cs typeface="Times New Roman" panose="02020603050405020304" pitchFamily="18" charset="0"/>
            </a:endParaRPr>
          </a:p>
          <a:p>
            <a:pPr marL="700081" lvl="1" indent="-350041">
              <a:lnSpc>
                <a:spcPts val="4539"/>
              </a:lnSpc>
              <a:buFont typeface="Arial"/>
              <a:buChar char="•"/>
            </a:pPr>
            <a:endParaRPr lang="en-US" sz="3200" dirty="0">
              <a:latin typeface="Times New Roman" panose="02020603050405020304" pitchFamily="18" charset="0"/>
              <a:cs typeface="Times New Roman" panose="02020603050405020304" pitchFamily="18" charset="0"/>
            </a:endParaRPr>
          </a:p>
          <a:p>
            <a:pPr marL="700081" lvl="1" indent="-350041">
              <a:lnSpc>
                <a:spcPts val="4539"/>
              </a:lnSpc>
              <a:buFont typeface="Arial"/>
              <a:buChar char="•"/>
            </a:pPr>
            <a:endParaRPr lang="en-US" sz="3200" dirty="0">
              <a:latin typeface="Times New Roman" panose="02020603050405020304" pitchFamily="18" charset="0"/>
              <a:cs typeface="Times New Roman" panose="02020603050405020304" pitchFamily="18" charset="0"/>
            </a:endParaRPr>
          </a:p>
          <a:p>
            <a:pPr marL="350040" lvl="1">
              <a:lnSpc>
                <a:spcPts val="4539"/>
              </a:lnSpc>
            </a:pPr>
            <a:endParaRPr lang="en-US" sz="3200" dirty="0">
              <a:latin typeface="Times New Roman" panose="02020603050405020304" pitchFamily="18" charset="0"/>
              <a:cs typeface="Times New Roman" panose="02020603050405020304" pitchFamily="18" charset="0"/>
            </a:endParaRPr>
          </a:p>
          <a:p>
            <a:pPr marL="350040" lvl="1">
              <a:lnSpc>
                <a:spcPts val="4539"/>
              </a:lnSpc>
            </a:pPr>
            <a:endParaRPr lang="en-US" sz="3200" dirty="0">
              <a:latin typeface="Times New Roman" panose="02020603050405020304" pitchFamily="18" charset="0"/>
              <a:cs typeface="Times New Roman" panose="02020603050405020304" pitchFamily="18" charset="0"/>
            </a:endParaRPr>
          </a:p>
          <a:p>
            <a:pPr marL="807240" lvl="1" indent="-457200">
              <a:lnSpc>
                <a:spcPts val="4539"/>
              </a:lnSpc>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Results: </a:t>
            </a:r>
          </a:p>
          <a:p>
            <a:pPr marL="700081" lvl="1" indent="-350041">
              <a:lnSpc>
                <a:spcPts val="4539"/>
              </a:lnSpc>
              <a:buFont typeface="Arial"/>
              <a:buChar char="•"/>
            </a:pPr>
            <a:endParaRPr lang="en-US" sz="3200" b="1" dirty="0">
              <a:solidFill>
                <a:srgbClr val="000000"/>
              </a:solidFill>
              <a:latin typeface="Times New Roman" panose="02020603050405020304" pitchFamily="18" charset="0"/>
              <a:cs typeface="Times New Roman" panose="02020603050405020304" pitchFamily="18" charset="0"/>
            </a:endParaRPr>
          </a:p>
          <a:p>
            <a:pPr marL="350040" lvl="1">
              <a:lnSpc>
                <a:spcPts val="4539"/>
              </a:lnSpc>
            </a:pPr>
            <a:endParaRPr lang="en-US" sz="3200" b="1" dirty="0">
              <a:solidFill>
                <a:srgbClr val="000000"/>
              </a:solidFill>
              <a:latin typeface="Times New Roman" panose="02020603050405020304" pitchFamily="18"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9006FEC0-FF09-90AB-6236-081A4A7B26A9}"/>
              </a:ext>
            </a:extLst>
          </p:cNvPr>
          <p:cNvGraphicFramePr>
            <a:graphicFrameLocks noGrp="1"/>
          </p:cNvGraphicFramePr>
          <p:nvPr>
            <p:extLst>
              <p:ext uri="{D42A27DB-BD31-4B8C-83A1-F6EECF244321}">
                <p14:modId xmlns:p14="http://schemas.microsoft.com/office/powerpoint/2010/main" val="2527771265"/>
              </p:ext>
            </p:extLst>
          </p:nvPr>
        </p:nvGraphicFramePr>
        <p:xfrm>
          <a:off x="1981200" y="7134770"/>
          <a:ext cx="4419600" cy="3146825"/>
        </p:xfrm>
        <a:graphic>
          <a:graphicData uri="http://schemas.openxmlformats.org/drawingml/2006/table">
            <a:tbl>
              <a:tblPr/>
              <a:tblGrid>
                <a:gridCol w="2209800">
                  <a:extLst>
                    <a:ext uri="{9D8B030D-6E8A-4147-A177-3AD203B41FA5}">
                      <a16:colId xmlns:a16="http://schemas.microsoft.com/office/drawing/2014/main" val="772584012"/>
                    </a:ext>
                  </a:extLst>
                </a:gridCol>
                <a:gridCol w="2209800">
                  <a:extLst>
                    <a:ext uri="{9D8B030D-6E8A-4147-A177-3AD203B41FA5}">
                      <a16:colId xmlns:a16="http://schemas.microsoft.com/office/drawing/2014/main" val="1744880159"/>
                    </a:ext>
                  </a:extLst>
                </a:gridCol>
              </a:tblGrid>
              <a:tr h="661389">
                <a:tc>
                  <a:txBody>
                    <a:bodyPr/>
                    <a:lstStyle/>
                    <a:p>
                      <a:pPr algn="ctr"/>
                      <a:r>
                        <a:rPr lang="en-US" b="1" dirty="0">
                          <a:solidFill>
                            <a:schemeClr val="bg1"/>
                          </a:solidFill>
                          <a:effectLst/>
                          <a:latin typeface="Times New Roman" panose="02020603050405020304" pitchFamily="18" charset="0"/>
                          <a:cs typeface="Times New Roman" panose="02020603050405020304" pitchFamily="18" charset="0"/>
                        </a:rPr>
                        <a:t>Epochs</a:t>
                      </a:r>
                      <a:endParaRPr lang="en-US" dirty="0">
                        <a:solidFill>
                          <a:schemeClr val="bg1"/>
                        </a:solidFill>
                        <a:effectLst/>
                        <a:latin typeface="Times New Roman" panose="02020603050405020304" pitchFamily="18" charset="0"/>
                        <a:cs typeface="Times New Roman" panose="02020603050405020304" pitchFamily="18" charset="0"/>
                      </a:endParaRP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b="1" dirty="0">
                          <a:solidFill>
                            <a:schemeClr val="bg1"/>
                          </a:solidFill>
                          <a:effectLst/>
                          <a:latin typeface="Times New Roman" panose="02020603050405020304" pitchFamily="18" charset="0"/>
                          <a:cs typeface="Times New Roman" panose="02020603050405020304" pitchFamily="18" charset="0"/>
                        </a:rPr>
                        <a:t>32</a:t>
                      </a:r>
                      <a:endParaRPr lang="en-US" dirty="0">
                        <a:solidFill>
                          <a:schemeClr val="bg1"/>
                        </a:solidFill>
                        <a:effectLst/>
                        <a:latin typeface="Times New Roman" panose="02020603050405020304" pitchFamily="18" charset="0"/>
                        <a:cs typeface="Times New Roman" panose="02020603050405020304" pitchFamily="18" charset="0"/>
                      </a:endParaRP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extLst>
                  <a:ext uri="{0D108BD9-81ED-4DB2-BD59-A6C34878D82A}">
                    <a16:rowId xmlns:a16="http://schemas.microsoft.com/office/drawing/2014/main" val="581661439"/>
                  </a:ext>
                </a:extLst>
              </a:tr>
              <a:tr h="621359">
                <a:tc>
                  <a:txBody>
                    <a:bodyPr/>
                    <a:lstStyle/>
                    <a:p>
                      <a:pPr algn="ctr"/>
                      <a:r>
                        <a:rPr lang="en-US" dirty="0">
                          <a:solidFill>
                            <a:schemeClr val="bg1"/>
                          </a:solidFill>
                          <a:effectLst/>
                          <a:latin typeface="Times New Roman" panose="02020603050405020304" pitchFamily="18" charset="0"/>
                          <a:cs typeface="Times New Roman" panose="02020603050405020304" pitchFamily="18" charset="0"/>
                        </a:rPr>
                        <a:t>Batch Size</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dirty="0">
                          <a:solidFill>
                            <a:schemeClr val="bg1"/>
                          </a:solidFill>
                          <a:effectLst/>
                          <a:latin typeface="Times New Roman" panose="02020603050405020304" pitchFamily="18" charset="0"/>
                          <a:cs typeface="Times New Roman" panose="02020603050405020304" pitchFamily="18" charset="0"/>
                        </a:rPr>
                        <a:t>4</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extLst>
                  <a:ext uri="{0D108BD9-81ED-4DB2-BD59-A6C34878D82A}">
                    <a16:rowId xmlns:a16="http://schemas.microsoft.com/office/drawing/2014/main" val="2035341657"/>
                  </a:ext>
                </a:extLst>
              </a:tr>
              <a:tr h="621359">
                <a:tc>
                  <a:txBody>
                    <a:bodyPr/>
                    <a:lstStyle/>
                    <a:p>
                      <a:pPr algn="ctr"/>
                      <a:r>
                        <a:rPr lang="en-US" dirty="0">
                          <a:solidFill>
                            <a:schemeClr val="bg1"/>
                          </a:solidFill>
                          <a:effectLst/>
                          <a:latin typeface="Times New Roman" panose="02020603050405020304" pitchFamily="18" charset="0"/>
                          <a:cs typeface="Times New Roman" panose="02020603050405020304" pitchFamily="18" charset="0"/>
                        </a:rPr>
                        <a:t>Learning Rate</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dirty="0">
                          <a:solidFill>
                            <a:schemeClr val="bg1"/>
                          </a:solidFill>
                          <a:effectLst/>
                          <a:latin typeface="Times New Roman" panose="02020603050405020304" pitchFamily="18" charset="0"/>
                          <a:cs typeface="Times New Roman" panose="02020603050405020304" pitchFamily="18" charset="0"/>
                        </a:rPr>
                        <a:t>4e-5</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extLst>
                  <a:ext uri="{0D108BD9-81ED-4DB2-BD59-A6C34878D82A}">
                    <a16:rowId xmlns:a16="http://schemas.microsoft.com/office/drawing/2014/main" val="2439367879"/>
                  </a:ext>
                </a:extLst>
              </a:tr>
              <a:tr h="621359">
                <a:tc>
                  <a:txBody>
                    <a:bodyPr/>
                    <a:lstStyle/>
                    <a:p>
                      <a:pPr algn="ctr"/>
                      <a:r>
                        <a:rPr lang="en-US" dirty="0">
                          <a:solidFill>
                            <a:schemeClr val="bg1"/>
                          </a:solidFill>
                          <a:effectLst/>
                          <a:latin typeface="Times New Roman" panose="02020603050405020304" pitchFamily="18" charset="0"/>
                          <a:cs typeface="Times New Roman" panose="02020603050405020304" pitchFamily="18" charset="0"/>
                        </a:rPr>
                        <a:t>F1-score</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dirty="0">
                          <a:solidFill>
                            <a:schemeClr val="bg1"/>
                          </a:solidFill>
                          <a:effectLst/>
                          <a:latin typeface="Times New Roman" panose="02020603050405020304" pitchFamily="18" charset="0"/>
                          <a:cs typeface="Times New Roman" panose="02020603050405020304" pitchFamily="18" charset="0"/>
                        </a:rPr>
                        <a:t>0.70</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extLst>
                  <a:ext uri="{0D108BD9-81ED-4DB2-BD59-A6C34878D82A}">
                    <a16:rowId xmlns:a16="http://schemas.microsoft.com/office/drawing/2014/main" val="352938877"/>
                  </a:ext>
                </a:extLst>
              </a:tr>
              <a:tr h="621359">
                <a:tc>
                  <a:txBody>
                    <a:bodyPr/>
                    <a:lstStyle/>
                    <a:p>
                      <a:pPr algn="ctr"/>
                      <a:r>
                        <a:rPr lang="en-US" dirty="0">
                          <a:solidFill>
                            <a:schemeClr val="bg1"/>
                          </a:solidFill>
                          <a:effectLst/>
                          <a:latin typeface="Times New Roman" panose="02020603050405020304" pitchFamily="18" charset="0"/>
                          <a:cs typeface="Times New Roman" panose="02020603050405020304" pitchFamily="18" charset="0"/>
                        </a:rPr>
                        <a:t>Exact Match</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dirty="0">
                          <a:solidFill>
                            <a:schemeClr val="bg1"/>
                          </a:solidFill>
                          <a:effectLst/>
                          <a:latin typeface="Times New Roman" panose="02020603050405020304" pitchFamily="18" charset="0"/>
                          <a:cs typeface="Times New Roman" panose="02020603050405020304" pitchFamily="18" charset="0"/>
                        </a:rPr>
                        <a:t>0.72</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extLst>
                  <a:ext uri="{0D108BD9-81ED-4DB2-BD59-A6C34878D82A}">
                    <a16:rowId xmlns:a16="http://schemas.microsoft.com/office/drawing/2014/main" val="2903623008"/>
                  </a:ext>
                </a:extLst>
              </a:tr>
            </a:tbl>
          </a:graphicData>
        </a:graphic>
      </p:graphicFrame>
      <p:graphicFrame>
        <p:nvGraphicFramePr>
          <p:cNvPr id="7" name="Table 6">
            <a:extLst>
              <a:ext uri="{FF2B5EF4-FFF2-40B4-BE49-F238E27FC236}">
                <a16:creationId xmlns:a16="http://schemas.microsoft.com/office/drawing/2014/main" id="{F7708A1D-0742-D9F5-1F04-56FC0B60A4BE}"/>
              </a:ext>
            </a:extLst>
          </p:cNvPr>
          <p:cNvGraphicFramePr>
            <a:graphicFrameLocks noGrp="1"/>
          </p:cNvGraphicFramePr>
          <p:nvPr>
            <p:extLst>
              <p:ext uri="{D42A27DB-BD31-4B8C-83A1-F6EECF244321}">
                <p14:modId xmlns:p14="http://schemas.microsoft.com/office/powerpoint/2010/main" val="1885421331"/>
              </p:ext>
            </p:extLst>
          </p:nvPr>
        </p:nvGraphicFramePr>
        <p:xfrm>
          <a:off x="1981200" y="3735150"/>
          <a:ext cx="8229600" cy="1828800"/>
        </p:xfrm>
        <a:graphic>
          <a:graphicData uri="http://schemas.openxmlformats.org/drawingml/2006/table">
            <a:tbl>
              <a:tblPr/>
              <a:tblGrid>
                <a:gridCol w="2057400">
                  <a:extLst>
                    <a:ext uri="{9D8B030D-6E8A-4147-A177-3AD203B41FA5}">
                      <a16:colId xmlns:a16="http://schemas.microsoft.com/office/drawing/2014/main" val="2749512384"/>
                    </a:ext>
                  </a:extLst>
                </a:gridCol>
                <a:gridCol w="2057400">
                  <a:extLst>
                    <a:ext uri="{9D8B030D-6E8A-4147-A177-3AD203B41FA5}">
                      <a16:colId xmlns:a16="http://schemas.microsoft.com/office/drawing/2014/main" val="1222009067"/>
                    </a:ext>
                  </a:extLst>
                </a:gridCol>
                <a:gridCol w="2057400">
                  <a:extLst>
                    <a:ext uri="{9D8B030D-6E8A-4147-A177-3AD203B41FA5}">
                      <a16:colId xmlns:a16="http://schemas.microsoft.com/office/drawing/2014/main" val="3472924976"/>
                    </a:ext>
                  </a:extLst>
                </a:gridCol>
                <a:gridCol w="2057400">
                  <a:extLst>
                    <a:ext uri="{9D8B030D-6E8A-4147-A177-3AD203B41FA5}">
                      <a16:colId xmlns:a16="http://schemas.microsoft.com/office/drawing/2014/main" val="2356476368"/>
                    </a:ext>
                  </a:extLst>
                </a:gridCol>
              </a:tblGrid>
              <a:tr h="914400">
                <a:tc>
                  <a:txBody>
                    <a:bodyPr/>
                    <a:lstStyle/>
                    <a:p>
                      <a:r>
                        <a:rPr lang="en-US" b="1">
                          <a:ln>
                            <a:noFill/>
                          </a:ln>
                          <a:solidFill>
                            <a:schemeClr val="bg1"/>
                          </a:solidFill>
                          <a:effectLst/>
                        </a:rPr>
                        <a:t>Dataset</a:t>
                      </a:r>
                      <a:endParaRPr lang="en-US">
                        <a:ln>
                          <a:noFill/>
                        </a:ln>
                        <a:solidFill>
                          <a:schemeClr val="bg1"/>
                        </a:solidFill>
                        <a:effectLst/>
                      </a:endParaRP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b="1" dirty="0">
                          <a:ln>
                            <a:noFill/>
                          </a:ln>
                          <a:solidFill>
                            <a:schemeClr val="bg1"/>
                          </a:solidFill>
                          <a:effectLst/>
                        </a:rPr>
                        <a:t># Questions</a:t>
                      </a:r>
                      <a:endParaRPr lang="en-US" dirty="0">
                        <a:ln>
                          <a:noFill/>
                        </a:ln>
                        <a:solidFill>
                          <a:schemeClr val="bg1"/>
                        </a:solidFill>
                        <a:effectLst/>
                      </a:endParaRP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b="1">
                          <a:ln>
                            <a:noFill/>
                          </a:ln>
                          <a:solidFill>
                            <a:schemeClr val="bg1"/>
                          </a:solidFill>
                          <a:effectLst/>
                        </a:rPr>
                        <a:t># Question-Passage Pairs</a:t>
                      </a:r>
                      <a:endParaRPr lang="en-US">
                        <a:ln>
                          <a:noFill/>
                        </a:ln>
                        <a:solidFill>
                          <a:schemeClr val="bg1"/>
                        </a:solidFill>
                        <a:effectLst/>
                      </a:endParaRP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b="1" dirty="0">
                          <a:ln>
                            <a:noFill/>
                          </a:ln>
                          <a:solidFill>
                            <a:schemeClr val="bg1"/>
                          </a:solidFill>
                          <a:effectLst/>
                        </a:rPr>
                        <a:t># Question-Passage-Answer Triplets</a:t>
                      </a:r>
                      <a:endParaRPr lang="en-US" dirty="0">
                        <a:ln>
                          <a:noFill/>
                        </a:ln>
                        <a:solidFill>
                          <a:schemeClr val="bg1"/>
                        </a:solidFill>
                        <a:effectLst/>
                      </a:endParaRP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extLst>
                  <a:ext uri="{0D108BD9-81ED-4DB2-BD59-A6C34878D82A}">
                    <a16:rowId xmlns:a16="http://schemas.microsoft.com/office/drawing/2014/main" val="1666165025"/>
                  </a:ext>
                </a:extLst>
              </a:tr>
              <a:tr h="457200">
                <a:tc>
                  <a:txBody>
                    <a:bodyPr/>
                    <a:lstStyle/>
                    <a:p>
                      <a:r>
                        <a:rPr lang="en-US">
                          <a:ln>
                            <a:noFill/>
                          </a:ln>
                          <a:solidFill>
                            <a:schemeClr val="bg1"/>
                          </a:solidFill>
                          <a:effectLst/>
                        </a:rPr>
                        <a:t>Training</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a:ln>
                            <a:noFill/>
                          </a:ln>
                          <a:solidFill>
                            <a:schemeClr val="bg1"/>
                          </a:solidFill>
                          <a:effectLst/>
                        </a:rPr>
                        <a:t>174</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a:ln>
                            <a:noFill/>
                          </a:ln>
                          <a:solidFill>
                            <a:schemeClr val="bg1"/>
                          </a:solidFill>
                          <a:effectLst/>
                        </a:rPr>
                        <a:t>992</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a:ln>
                            <a:noFill/>
                          </a:ln>
                          <a:solidFill>
                            <a:schemeClr val="bg1"/>
                          </a:solidFill>
                          <a:effectLst/>
                        </a:rPr>
                        <a:t>1179</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extLst>
                  <a:ext uri="{0D108BD9-81ED-4DB2-BD59-A6C34878D82A}">
                    <a16:rowId xmlns:a16="http://schemas.microsoft.com/office/drawing/2014/main" val="1234488835"/>
                  </a:ext>
                </a:extLst>
              </a:tr>
              <a:tr h="457200">
                <a:tc>
                  <a:txBody>
                    <a:bodyPr/>
                    <a:lstStyle/>
                    <a:p>
                      <a:r>
                        <a:rPr lang="en-US">
                          <a:ln>
                            <a:noFill/>
                          </a:ln>
                          <a:solidFill>
                            <a:schemeClr val="bg1"/>
                          </a:solidFill>
                          <a:effectLst/>
                        </a:rPr>
                        <a:t>Development</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a:ln>
                            <a:noFill/>
                          </a:ln>
                          <a:solidFill>
                            <a:schemeClr val="bg1"/>
                          </a:solidFill>
                          <a:effectLst/>
                        </a:rPr>
                        <a:t>25</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a:ln>
                            <a:noFill/>
                          </a:ln>
                          <a:solidFill>
                            <a:schemeClr val="bg1"/>
                          </a:solidFill>
                          <a:effectLst/>
                        </a:rPr>
                        <a:t>163</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dirty="0">
                          <a:ln>
                            <a:noFill/>
                          </a:ln>
                          <a:solidFill>
                            <a:schemeClr val="bg1"/>
                          </a:solidFill>
                          <a:effectLst/>
                        </a:rPr>
                        <a:t>220</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extLst>
                  <a:ext uri="{0D108BD9-81ED-4DB2-BD59-A6C34878D82A}">
                    <a16:rowId xmlns:a16="http://schemas.microsoft.com/office/drawing/2014/main" val="1837490662"/>
                  </a:ext>
                </a:extLst>
              </a:tr>
            </a:tbl>
          </a:graphicData>
        </a:graphic>
      </p:graphicFrame>
      <p:pic>
        <p:nvPicPr>
          <p:cNvPr id="9" name="Picture 8" descr="A close up of a text&#10;&#10;Description automatically generated">
            <a:extLst>
              <a:ext uri="{FF2B5EF4-FFF2-40B4-BE49-F238E27FC236}">
                <a16:creationId xmlns:a16="http://schemas.microsoft.com/office/drawing/2014/main" id="{B623DF48-469A-B88B-B90A-6A396AB55D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6429" y="6151587"/>
            <a:ext cx="8801415" cy="2608714"/>
          </a:xfrm>
          <a:prstGeom prst="rect">
            <a:avLst/>
          </a:prstGeom>
          <a:ln>
            <a:solidFill>
              <a:schemeClr val="tx1"/>
            </a:solidFill>
          </a:ln>
        </p:spPr>
      </p:pic>
      <p:cxnSp>
        <p:nvCxnSpPr>
          <p:cNvPr id="13" name="Connector: Elbow 12">
            <a:extLst>
              <a:ext uri="{FF2B5EF4-FFF2-40B4-BE49-F238E27FC236}">
                <a16:creationId xmlns:a16="http://schemas.microsoft.com/office/drawing/2014/main" id="{DE17071C-4602-517F-8292-699951859376}"/>
              </a:ext>
            </a:extLst>
          </p:cNvPr>
          <p:cNvCxnSpPr>
            <a:cxnSpLocks/>
          </p:cNvCxnSpPr>
          <p:nvPr/>
        </p:nvCxnSpPr>
        <p:spPr>
          <a:xfrm>
            <a:off x="10515599" y="3204338"/>
            <a:ext cx="3371537" cy="289042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4" name="Freeform 8">
            <a:extLst>
              <a:ext uri="{FF2B5EF4-FFF2-40B4-BE49-F238E27FC236}">
                <a16:creationId xmlns:a16="http://schemas.microsoft.com/office/drawing/2014/main" id="{15614CCE-6496-96E4-8D04-317AD38FB9D1}"/>
              </a:ext>
            </a:extLst>
          </p:cNvPr>
          <p:cNvSpPr/>
          <p:nvPr/>
        </p:nvSpPr>
        <p:spPr>
          <a:xfrm>
            <a:off x="16737105" y="9258300"/>
            <a:ext cx="1367367" cy="1028700"/>
          </a:xfrm>
          <a:custGeom>
            <a:avLst/>
            <a:gdLst/>
            <a:ahLst/>
            <a:cxnLst/>
            <a:rect l="l" t="t" r="r" b="b"/>
            <a:pathLst>
              <a:path w="1367367" h="1028700">
                <a:moveTo>
                  <a:pt x="0" y="0"/>
                </a:moveTo>
                <a:lnTo>
                  <a:pt x="1367366" y="0"/>
                </a:lnTo>
                <a:lnTo>
                  <a:pt x="1367366" y="1028700"/>
                </a:lnTo>
                <a:lnTo>
                  <a:pt x="0" y="10287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extLst>
      <p:ext uri="{BB962C8B-B14F-4D97-AF65-F5344CB8AC3E}">
        <p14:creationId xmlns:p14="http://schemas.microsoft.com/office/powerpoint/2010/main" val="1527350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0" y="367058"/>
            <a:ext cx="18288000" cy="1323285"/>
            <a:chOff x="0" y="0"/>
            <a:chExt cx="4873833" cy="348519"/>
          </a:xfrm>
        </p:grpSpPr>
        <p:sp>
          <p:nvSpPr>
            <p:cNvPr id="3" name="Freeform 3"/>
            <p:cNvSpPr/>
            <p:nvPr/>
          </p:nvSpPr>
          <p:spPr>
            <a:xfrm>
              <a:off x="0" y="0"/>
              <a:ext cx="4873833" cy="348519"/>
            </a:xfrm>
            <a:custGeom>
              <a:avLst/>
              <a:gdLst/>
              <a:ahLst/>
              <a:cxnLst/>
              <a:rect l="l" t="t" r="r" b="b"/>
              <a:pathLst>
                <a:path w="4873833" h="348519">
                  <a:moveTo>
                    <a:pt x="0" y="0"/>
                  </a:moveTo>
                  <a:lnTo>
                    <a:pt x="4873833" y="0"/>
                  </a:lnTo>
                  <a:lnTo>
                    <a:pt x="4873833" y="348519"/>
                  </a:lnTo>
                  <a:lnTo>
                    <a:pt x="0" y="348519"/>
                  </a:lnTo>
                  <a:close/>
                </a:path>
              </a:pathLst>
            </a:custGeom>
            <a:solidFill>
              <a:srgbClr val="1E4844"/>
            </a:solidFill>
          </p:spPr>
          <p:txBody>
            <a:bodyPr/>
            <a:lstStyle/>
            <a:p>
              <a:endParaRPr lang="en-US"/>
            </a:p>
          </p:txBody>
        </p:sp>
        <p:sp>
          <p:nvSpPr>
            <p:cNvPr id="4" name="TextBox 4"/>
            <p:cNvSpPr txBox="1"/>
            <p:nvPr/>
          </p:nvSpPr>
          <p:spPr>
            <a:xfrm>
              <a:off x="0" y="-95250"/>
              <a:ext cx="4873833" cy="443769"/>
            </a:xfrm>
            <a:prstGeom prst="rect">
              <a:avLst/>
            </a:prstGeom>
          </p:spPr>
          <p:txBody>
            <a:bodyPr lIns="50800" tIns="50800" rIns="50800" bIns="50800" rtlCol="0" anchor="ctr"/>
            <a:lstStyle/>
            <a:p>
              <a:pPr algn="ctr">
                <a:lnSpc>
                  <a:spcPts val="6999"/>
                </a:lnSpc>
                <a:spcBef>
                  <a:spcPct val="0"/>
                </a:spcBef>
              </a:pPr>
              <a:r>
                <a:rPr lang="en-US" sz="4999" b="1" dirty="0">
                  <a:solidFill>
                    <a:srgbClr val="EFEFEF"/>
                  </a:solidFill>
                  <a:latin typeface="Times New Roman" panose="02020603050405020304" pitchFamily="18" charset="0"/>
                  <a:cs typeface="Times New Roman" panose="02020603050405020304" pitchFamily="18" charset="0"/>
                </a:rPr>
                <a:t>Approach</a:t>
              </a:r>
            </a:p>
          </p:txBody>
        </p:sp>
      </p:grpSp>
      <p:sp>
        <p:nvSpPr>
          <p:cNvPr id="5" name="Freeform 5"/>
          <p:cNvSpPr/>
          <p:nvPr/>
        </p:nvSpPr>
        <p:spPr>
          <a:xfrm>
            <a:off x="164141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3"/>
            <a:stretch>
              <a:fillRect/>
            </a:stretch>
          </a:blipFill>
        </p:spPr>
        <p:txBody>
          <a:bodyPr/>
          <a:lstStyle/>
          <a:p>
            <a:endParaRPr lang="en-US"/>
          </a:p>
        </p:txBody>
      </p:sp>
      <p:sp>
        <p:nvSpPr>
          <p:cNvPr id="6" name="Freeform 6"/>
          <p:cNvSpPr/>
          <p:nvPr/>
        </p:nvSpPr>
        <p:spPr>
          <a:xfrm>
            <a:off x="1835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3"/>
            <a:stretch>
              <a:fillRect/>
            </a:stretch>
          </a:blipFill>
        </p:spPr>
        <p:txBody>
          <a:bodyPr/>
          <a:lstStyle/>
          <a:p>
            <a:endParaRPr lang="en-US"/>
          </a:p>
        </p:txBody>
      </p:sp>
      <p:sp>
        <p:nvSpPr>
          <p:cNvPr id="7" name="TextBox 7"/>
          <p:cNvSpPr txBox="1"/>
          <p:nvPr/>
        </p:nvSpPr>
        <p:spPr>
          <a:xfrm>
            <a:off x="183529" y="2201053"/>
            <a:ext cx="17920942" cy="7463133"/>
          </a:xfrm>
          <a:prstGeom prst="rect">
            <a:avLst/>
          </a:prstGeom>
        </p:spPr>
        <p:txBody>
          <a:bodyPr wrap="square" lIns="0" tIns="0" rIns="0" bIns="0" rtlCol="0" anchor="t">
            <a:spAutoFit/>
          </a:bodyPr>
          <a:lstStyle/>
          <a:p>
            <a:pPr marL="914400" lvl="1" indent="-457200">
              <a:lnSpc>
                <a:spcPts val="4457"/>
              </a:lnSpc>
              <a:buFont typeface="Arial" panose="020B0604020202020204" pitchFamily="34" charset="0"/>
              <a:buChar char="•"/>
            </a:pPr>
            <a:r>
              <a:rPr lang="en-US" sz="3200" b="1" dirty="0">
                <a:solidFill>
                  <a:srgbClr val="000000"/>
                </a:solidFill>
                <a:latin typeface="Times New Roman" panose="02020603050405020304" pitchFamily="18" charset="0"/>
                <a:cs typeface="Times New Roman" panose="02020603050405020304" pitchFamily="18" charset="0"/>
              </a:rPr>
              <a:t>Methodology:</a:t>
            </a:r>
          </a:p>
          <a:p>
            <a:pPr lvl="1">
              <a:lnSpc>
                <a:spcPts val="4457"/>
              </a:lnSpc>
            </a:pPr>
            <a:endParaRPr lang="en-US" sz="3200" b="1" dirty="0">
              <a:solidFill>
                <a:srgbClr val="000000"/>
              </a:solidFill>
              <a:latin typeface="Times New Roman" panose="02020603050405020304" pitchFamily="18" charset="0"/>
              <a:cs typeface="Times New Roman" panose="02020603050405020304" pitchFamily="18" charset="0"/>
            </a:endParaRPr>
          </a:p>
          <a:p>
            <a:pPr lvl="1">
              <a:lnSpc>
                <a:spcPts val="4457"/>
              </a:lnSpc>
            </a:pPr>
            <a:r>
              <a:rPr lang="en-US" sz="3200" b="1" dirty="0">
                <a:solidFill>
                  <a:srgbClr val="000000"/>
                </a:solidFill>
                <a:latin typeface="Times New Roman" panose="02020603050405020304" pitchFamily="18" charset="0"/>
                <a:cs typeface="Times New Roman" panose="02020603050405020304" pitchFamily="18" charset="0"/>
              </a:rPr>
              <a:t>        </a:t>
            </a:r>
            <a:r>
              <a:rPr lang="en-US" sz="3200" dirty="0">
                <a:solidFill>
                  <a:srgbClr val="000000"/>
                </a:solidFill>
                <a:latin typeface="Times New Roman" panose="02020603050405020304" pitchFamily="18" charset="0"/>
                <a:cs typeface="Times New Roman" panose="02020603050405020304" pitchFamily="18" charset="0"/>
              </a:rPr>
              <a:t>The project follows a comprehensive NLP methodology, starting from data acquisition, preprocessing, model training, and post-processing of results. Advanced techniques in data augmentation, semantic analysis. </a:t>
            </a:r>
          </a:p>
          <a:p>
            <a:pPr lvl="1">
              <a:lnSpc>
                <a:spcPts val="4457"/>
              </a:lnSpc>
            </a:pPr>
            <a:endParaRPr lang="en-US" sz="3200" b="1" dirty="0">
              <a:solidFill>
                <a:srgbClr val="000000"/>
              </a:solidFill>
              <a:latin typeface="Times New Roman" panose="02020603050405020304" pitchFamily="18" charset="0"/>
              <a:cs typeface="Times New Roman" panose="02020603050405020304" pitchFamily="18" charset="0"/>
            </a:endParaRPr>
          </a:p>
          <a:p>
            <a:pPr marL="914400" lvl="1" indent="-457200">
              <a:lnSpc>
                <a:spcPts val="4457"/>
              </a:lnSpc>
              <a:buFont typeface="Arial" panose="020B0604020202020204" pitchFamily="34" charset="0"/>
              <a:buChar char="•"/>
            </a:pPr>
            <a:r>
              <a:rPr lang="en-US" sz="3200" b="1" dirty="0">
                <a:solidFill>
                  <a:srgbClr val="000000"/>
                </a:solidFill>
                <a:latin typeface="Times New Roman" panose="02020603050405020304" pitchFamily="18" charset="0"/>
                <a:cs typeface="Times New Roman" panose="02020603050405020304" pitchFamily="18" charset="0"/>
              </a:rPr>
              <a:t>Custom model layers</a:t>
            </a:r>
          </a:p>
          <a:p>
            <a:pPr marL="914400" lvl="1" indent="-457200">
              <a:lnSpc>
                <a:spcPts val="4457"/>
              </a:lnSpc>
              <a:buFont typeface="Arial" panose="020B0604020202020204" pitchFamily="34" charset="0"/>
              <a:buChar char="•"/>
            </a:pPr>
            <a:endParaRPr lang="en-US" sz="3200" b="1" dirty="0">
              <a:solidFill>
                <a:srgbClr val="000000"/>
              </a:solidFill>
              <a:latin typeface="Times New Roman" panose="02020603050405020304" pitchFamily="18" charset="0"/>
              <a:cs typeface="Times New Roman" panose="02020603050405020304" pitchFamily="18" charset="0"/>
            </a:endParaRPr>
          </a:p>
          <a:p>
            <a:pPr marL="914400" lvl="1" indent="-457200">
              <a:lnSpc>
                <a:spcPts val="4457"/>
              </a:lnSpc>
              <a:buFont typeface="Arial" panose="020B0604020202020204" pitchFamily="34" charset="0"/>
              <a:buChar char="•"/>
            </a:pPr>
            <a:r>
              <a:rPr lang="en-US" sz="3200" b="1" dirty="0">
                <a:solidFill>
                  <a:srgbClr val="000000"/>
                </a:solidFill>
                <a:latin typeface="Times New Roman" panose="02020603050405020304" pitchFamily="18" charset="0"/>
                <a:cs typeface="Times New Roman" panose="02020603050405020304" pitchFamily="18" charset="0"/>
              </a:rPr>
              <a:t>Indexing Passage Embeddings</a:t>
            </a:r>
          </a:p>
          <a:p>
            <a:pPr marL="914400" lvl="1" indent="-457200">
              <a:lnSpc>
                <a:spcPts val="4457"/>
              </a:lnSpc>
              <a:buFont typeface="Arial" panose="020B0604020202020204" pitchFamily="34" charset="0"/>
              <a:buChar char="•"/>
            </a:pPr>
            <a:endParaRPr lang="en-US" sz="3200" b="1" dirty="0">
              <a:solidFill>
                <a:srgbClr val="000000"/>
              </a:solidFill>
              <a:latin typeface="Times New Roman" panose="02020603050405020304" pitchFamily="18" charset="0"/>
              <a:cs typeface="Times New Roman" panose="02020603050405020304" pitchFamily="18" charset="0"/>
            </a:endParaRPr>
          </a:p>
          <a:p>
            <a:pPr marL="914400" lvl="1" indent="-457200">
              <a:lnSpc>
                <a:spcPts val="4457"/>
              </a:lnSpc>
              <a:buFont typeface="Arial" panose="020B0604020202020204" pitchFamily="34" charset="0"/>
              <a:buChar char="•"/>
            </a:pPr>
            <a:r>
              <a:rPr lang="en-US" sz="3200" b="1" dirty="0">
                <a:solidFill>
                  <a:srgbClr val="000000"/>
                </a:solidFill>
                <a:latin typeface="Times New Roman" panose="02020603050405020304" pitchFamily="18" charset="0"/>
                <a:cs typeface="Times New Roman" panose="02020603050405020304" pitchFamily="18" charset="0"/>
              </a:rPr>
              <a:t>Future Scope and Scalability</a:t>
            </a:r>
          </a:p>
          <a:p>
            <a:pPr>
              <a:lnSpc>
                <a:spcPts val="4457"/>
              </a:lnSpc>
            </a:pPr>
            <a:endParaRPr lang="en-US" sz="3183" dirty="0">
              <a:solidFill>
                <a:srgbClr val="000000"/>
              </a:solidFill>
              <a:latin typeface="Open Sans Bold"/>
            </a:endParaRPr>
          </a:p>
          <a:p>
            <a:pPr>
              <a:lnSpc>
                <a:spcPts val="4457"/>
              </a:lnSpc>
              <a:spcBef>
                <a:spcPct val="0"/>
              </a:spcBef>
            </a:pPr>
            <a:endParaRPr lang="en-US" sz="3183" dirty="0">
              <a:solidFill>
                <a:srgbClr val="000000"/>
              </a:solidFill>
              <a:latin typeface="Open Sans Bold"/>
            </a:endParaRPr>
          </a:p>
        </p:txBody>
      </p:sp>
      <p:sp>
        <p:nvSpPr>
          <p:cNvPr id="8" name="Freeform 8"/>
          <p:cNvSpPr/>
          <p:nvPr/>
        </p:nvSpPr>
        <p:spPr>
          <a:xfrm>
            <a:off x="16737105" y="9258300"/>
            <a:ext cx="1367367" cy="1028700"/>
          </a:xfrm>
          <a:custGeom>
            <a:avLst/>
            <a:gdLst/>
            <a:ahLst/>
            <a:cxnLst/>
            <a:rect l="l" t="t" r="r" b="b"/>
            <a:pathLst>
              <a:path w="1367367" h="1028700">
                <a:moveTo>
                  <a:pt x="0" y="0"/>
                </a:moveTo>
                <a:lnTo>
                  <a:pt x="1367366" y="0"/>
                </a:lnTo>
                <a:lnTo>
                  <a:pt x="1367366" y="1028700"/>
                </a:lnTo>
                <a:lnTo>
                  <a:pt x="0" y="10287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0" y="367058"/>
            <a:ext cx="18288000" cy="1323285"/>
            <a:chOff x="0" y="0"/>
            <a:chExt cx="4873833" cy="348519"/>
          </a:xfrm>
        </p:grpSpPr>
        <p:sp>
          <p:nvSpPr>
            <p:cNvPr id="3" name="Freeform 3"/>
            <p:cNvSpPr/>
            <p:nvPr/>
          </p:nvSpPr>
          <p:spPr>
            <a:xfrm>
              <a:off x="0" y="0"/>
              <a:ext cx="4873833" cy="348519"/>
            </a:xfrm>
            <a:custGeom>
              <a:avLst/>
              <a:gdLst/>
              <a:ahLst/>
              <a:cxnLst/>
              <a:rect l="l" t="t" r="r" b="b"/>
              <a:pathLst>
                <a:path w="4873833" h="348519">
                  <a:moveTo>
                    <a:pt x="0" y="0"/>
                  </a:moveTo>
                  <a:lnTo>
                    <a:pt x="4873833" y="0"/>
                  </a:lnTo>
                  <a:lnTo>
                    <a:pt x="4873833" y="348519"/>
                  </a:lnTo>
                  <a:lnTo>
                    <a:pt x="0" y="348519"/>
                  </a:lnTo>
                  <a:close/>
                </a:path>
              </a:pathLst>
            </a:custGeom>
            <a:solidFill>
              <a:srgbClr val="1E4844"/>
            </a:solidFill>
          </p:spPr>
          <p:txBody>
            <a:bodyPr/>
            <a:lstStyle/>
            <a:p>
              <a:endParaRPr lang="en-US"/>
            </a:p>
          </p:txBody>
        </p:sp>
        <p:sp>
          <p:nvSpPr>
            <p:cNvPr id="4" name="TextBox 4"/>
            <p:cNvSpPr txBox="1"/>
            <p:nvPr/>
          </p:nvSpPr>
          <p:spPr>
            <a:xfrm>
              <a:off x="0" y="-95250"/>
              <a:ext cx="4873833" cy="443769"/>
            </a:xfrm>
            <a:prstGeom prst="rect">
              <a:avLst/>
            </a:prstGeom>
          </p:spPr>
          <p:txBody>
            <a:bodyPr lIns="50800" tIns="50800" rIns="50800" bIns="50800" rtlCol="0" anchor="ctr"/>
            <a:lstStyle/>
            <a:p>
              <a:pPr algn="ctr">
                <a:lnSpc>
                  <a:spcPts val="6999"/>
                </a:lnSpc>
                <a:spcBef>
                  <a:spcPct val="0"/>
                </a:spcBef>
              </a:pPr>
              <a:r>
                <a:rPr lang="en-US" sz="4999" b="1" dirty="0">
                  <a:solidFill>
                    <a:srgbClr val="EFEFEF"/>
                  </a:solidFill>
                  <a:latin typeface="Times New Roman" panose="02020603050405020304" pitchFamily="18" charset="0"/>
                  <a:cs typeface="Times New Roman" panose="02020603050405020304" pitchFamily="18" charset="0"/>
                </a:rPr>
                <a:t>Conclusion</a:t>
              </a:r>
            </a:p>
          </p:txBody>
        </p:sp>
      </p:grpSp>
      <p:sp>
        <p:nvSpPr>
          <p:cNvPr id="5" name="Freeform 5"/>
          <p:cNvSpPr/>
          <p:nvPr/>
        </p:nvSpPr>
        <p:spPr>
          <a:xfrm>
            <a:off x="164141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3"/>
            <a:stretch>
              <a:fillRect/>
            </a:stretch>
          </a:blipFill>
        </p:spPr>
        <p:txBody>
          <a:bodyPr/>
          <a:lstStyle/>
          <a:p>
            <a:endParaRPr lang="en-US"/>
          </a:p>
        </p:txBody>
      </p:sp>
      <p:sp>
        <p:nvSpPr>
          <p:cNvPr id="6" name="Freeform 6"/>
          <p:cNvSpPr/>
          <p:nvPr/>
        </p:nvSpPr>
        <p:spPr>
          <a:xfrm>
            <a:off x="1835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3"/>
            <a:stretch>
              <a:fillRect/>
            </a:stretch>
          </a:blipFill>
        </p:spPr>
        <p:txBody>
          <a:bodyPr/>
          <a:lstStyle/>
          <a:p>
            <a:endParaRPr lang="en-US"/>
          </a:p>
        </p:txBody>
      </p:sp>
      <p:sp>
        <p:nvSpPr>
          <p:cNvPr id="7" name="TextBox 7"/>
          <p:cNvSpPr txBox="1"/>
          <p:nvPr/>
        </p:nvSpPr>
        <p:spPr>
          <a:xfrm>
            <a:off x="183529" y="2201053"/>
            <a:ext cx="17920942" cy="8617295"/>
          </a:xfrm>
          <a:prstGeom prst="rect">
            <a:avLst/>
          </a:prstGeom>
        </p:spPr>
        <p:txBody>
          <a:bodyPr wrap="square" lIns="0" tIns="0" rIns="0" bIns="0" rtlCol="0" anchor="t">
            <a:spAutoFit/>
          </a:bodyPr>
          <a:lstStyle/>
          <a:p>
            <a:pPr marL="914400" lvl="1" indent="-457200">
              <a:lnSpc>
                <a:spcPts val="4457"/>
              </a:lnSpc>
              <a:buFont typeface="Arial" panose="020B0604020202020204" pitchFamily="34" charset="0"/>
              <a:buChar char="•"/>
            </a:pPr>
            <a:r>
              <a:rPr lang="en-US" sz="3200" b="1" dirty="0">
                <a:solidFill>
                  <a:srgbClr val="000000"/>
                </a:solidFill>
                <a:latin typeface="Times New Roman" panose="02020603050405020304" pitchFamily="18" charset="0"/>
                <a:cs typeface="Times New Roman" panose="02020603050405020304" pitchFamily="18" charset="0"/>
              </a:rPr>
              <a:t>Overall Weaknesses:</a:t>
            </a:r>
          </a:p>
          <a:p>
            <a:pPr>
              <a:lnSpc>
                <a:spcPts val="4457"/>
              </a:lnSpc>
            </a:pPr>
            <a:r>
              <a:rPr lang="en-US" sz="3200" dirty="0">
                <a:solidFill>
                  <a:srgbClr val="000000"/>
                </a:solidFill>
                <a:latin typeface="Times New Roman" panose="02020603050405020304" pitchFamily="18" charset="0"/>
                <a:cs typeface="Times New Roman" panose="02020603050405020304" pitchFamily="18" charset="0"/>
              </a:rPr>
              <a:t>         While the chatbot represents a significant stride in digital religious studies, it exhibits certain limitations. These include challenges in comprehending the deep contextual and theological nuances of the Qur'anic text, potential biases in the BERT model, and the inherent complexities of translating sacred texts into a format understandable by AI. Moreover, ensuring the respect and reverence due to the sacred text in every interaction remains a delicate balance.</a:t>
            </a:r>
          </a:p>
          <a:p>
            <a:pPr>
              <a:lnSpc>
                <a:spcPts val="4457"/>
              </a:lnSpc>
            </a:pPr>
            <a:endParaRPr lang="en-US" sz="3200" dirty="0">
              <a:solidFill>
                <a:srgbClr val="000000"/>
              </a:solidFill>
              <a:latin typeface="Times New Roman" panose="02020603050405020304" pitchFamily="18" charset="0"/>
              <a:cs typeface="Times New Roman" panose="02020603050405020304" pitchFamily="18" charset="0"/>
            </a:endParaRPr>
          </a:p>
          <a:p>
            <a:pPr marL="914400" lvl="1" indent="-457200">
              <a:lnSpc>
                <a:spcPts val="4457"/>
              </a:lnSpc>
              <a:buFont typeface="Arial" panose="020B0604020202020204" pitchFamily="34" charset="0"/>
              <a:buChar char="•"/>
            </a:pPr>
            <a:r>
              <a:rPr lang="en-US" sz="3200" b="1" dirty="0">
                <a:solidFill>
                  <a:srgbClr val="000000"/>
                </a:solidFill>
                <a:latin typeface="Times New Roman" panose="02020603050405020304" pitchFamily="18" charset="0"/>
                <a:cs typeface="Times New Roman" panose="02020603050405020304" pitchFamily="18" charset="0"/>
              </a:rPr>
              <a:t>Overall Strengths:</a:t>
            </a:r>
          </a:p>
          <a:p>
            <a:pPr>
              <a:lnSpc>
                <a:spcPts val="4457"/>
              </a:lnSpc>
            </a:pPr>
            <a:r>
              <a:rPr lang="en-US" sz="3200" dirty="0">
                <a:solidFill>
                  <a:srgbClr val="000000"/>
                </a:solidFill>
                <a:latin typeface="Times New Roman" panose="02020603050405020304" pitchFamily="18" charset="0"/>
                <a:cs typeface="Times New Roman" panose="02020603050405020304" pitchFamily="18" charset="0"/>
              </a:rPr>
              <a:t>         Despite these challenges, the chatbot stands as a testament to technological innovation in the service of religious education. Its strengths lie in its ability to make Qur'anic teachings more accessible to a wider audience, provide quick and relevant responses to users’ queries, and support a diverse range of question types. Additionally, its user-friendly interface and the integration of advanced AI technology make it a pioneering tool in religious studies and digital humanities.</a:t>
            </a:r>
          </a:p>
          <a:p>
            <a:pPr>
              <a:lnSpc>
                <a:spcPts val="4457"/>
              </a:lnSpc>
            </a:pPr>
            <a:endParaRPr lang="en-US" sz="3183" dirty="0">
              <a:solidFill>
                <a:srgbClr val="000000"/>
              </a:solidFill>
              <a:latin typeface="Open Sans Bold"/>
            </a:endParaRPr>
          </a:p>
          <a:p>
            <a:pPr>
              <a:lnSpc>
                <a:spcPts val="4457"/>
              </a:lnSpc>
              <a:spcBef>
                <a:spcPct val="0"/>
              </a:spcBef>
            </a:pPr>
            <a:endParaRPr lang="en-US" sz="3183" dirty="0">
              <a:solidFill>
                <a:srgbClr val="000000"/>
              </a:solidFill>
              <a:latin typeface="Open Sans Bold"/>
            </a:endParaRPr>
          </a:p>
        </p:txBody>
      </p:sp>
      <p:sp>
        <p:nvSpPr>
          <p:cNvPr id="8" name="Freeform 8"/>
          <p:cNvSpPr/>
          <p:nvPr/>
        </p:nvSpPr>
        <p:spPr>
          <a:xfrm>
            <a:off x="16737105" y="9258300"/>
            <a:ext cx="1367367" cy="1028700"/>
          </a:xfrm>
          <a:custGeom>
            <a:avLst/>
            <a:gdLst/>
            <a:ahLst/>
            <a:cxnLst/>
            <a:rect l="l" t="t" r="r" b="b"/>
            <a:pathLst>
              <a:path w="1367367" h="1028700">
                <a:moveTo>
                  <a:pt x="0" y="0"/>
                </a:moveTo>
                <a:lnTo>
                  <a:pt x="1367366" y="0"/>
                </a:lnTo>
                <a:lnTo>
                  <a:pt x="1367366" y="1028700"/>
                </a:lnTo>
                <a:lnTo>
                  <a:pt x="0" y="10287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extLst>
      <p:ext uri="{BB962C8B-B14F-4D97-AF65-F5344CB8AC3E}">
        <p14:creationId xmlns:p14="http://schemas.microsoft.com/office/powerpoint/2010/main" val="655596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0" y="367058"/>
            <a:ext cx="18288000" cy="1323285"/>
            <a:chOff x="0" y="0"/>
            <a:chExt cx="4873833" cy="348519"/>
          </a:xfrm>
        </p:grpSpPr>
        <p:sp>
          <p:nvSpPr>
            <p:cNvPr id="3" name="Freeform 3"/>
            <p:cNvSpPr/>
            <p:nvPr/>
          </p:nvSpPr>
          <p:spPr>
            <a:xfrm>
              <a:off x="0" y="0"/>
              <a:ext cx="4873833" cy="348519"/>
            </a:xfrm>
            <a:custGeom>
              <a:avLst/>
              <a:gdLst/>
              <a:ahLst/>
              <a:cxnLst/>
              <a:rect l="l" t="t" r="r" b="b"/>
              <a:pathLst>
                <a:path w="4873833" h="348519">
                  <a:moveTo>
                    <a:pt x="0" y="0"/>
                  </a:moveTo>
                  <a:lnTo>
                    <a:pt x="4873833" y="0"/>
                  </a:lnTo>
                  <a:lnTo>
                    <a:pt x="4873833" y="348519"/>
                  </a:lnTo>
                  <a:lnTo>
                    <a:pt x="0" y="348519"/>
                  </a:lnTo>
                  <a:close/>
                </a:path>
              </a:pathLst>
            </a:custGeom>
            <a:solidFill>
              <a:srgbClr val="1E4844"/>
            </a:solidFill>
          </p:spPr>
          <p:txBody>
            <a:bodyPr/>
            <a:lstStyle/>
            <a:p>
              <a:endParaRPr lang="en-US"/>
            </a:p>
          </p:txBody>
        </p:sp>
        <p:sp>
          <p:nvSpPr>
            <p:cNvPr id="4" name="TextBox 4"/>
            <p:cNvSpPr txBox="1"/>
            <p:nvPr/>
          </p:nvSpPr>
          <p:spPr>
            <a:xfrm>
              <a:off x="0" y="-95250"/>
              <a:ext cx="4873833" cy="443769"/>
            </a:xfrm>
            <a:prstGeom prst="rect">
              <a:avLst/>
            </a:prstGeom>
          </p:spPr>
          <p:txBody>
            <a:bodyPr lIns="50800" tIns="50800" rIns="50800" bIns="50800" rtlCol="0" anchor="ctr"/>
            <a:lstStyle/>
            <a:p>
              <a:pPr algn="ctr">
                <a:lnSpc>
                  <a:spcPts val="6999"/>
                </a:lnSpc>
                <a:spcBef>
                  <a:spcPct val="0"/>
                </a:spcBef>
              </a:pPr>
              <a:r>
                <a:rPr lang="en-US" sz="4999" b="1" dirty="0">
                  <a:solidFill>
                    <a:srgbClr val="EFEFEF"/>
                  </a:solidFill>
                  <a:latin typeface="Times New Roman" panose="02020603050405020304" pitchFamily="18" charset="0"/>
                  <a:cs typeface="Times New Roman" panose="02020603050405020304" pitchFamily="18" charset="0"/>
                </a:rPr>
                <a:t>Future Work</a:t>
              </a:r>
            </a:p>
          </p:txBody>
        </p:sp>
      </p:grpSp>
      <p:sp>
        <p:nvSpPr>
          <p:cNvPr id="5" name="Freeform 5"/>
          <p:cNvSpPr/>
          <p:nvPr/>
        </p:nvSpPr>
        <p:spPr>
          <a:xfrm>
            <a:off x="164141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2"/>
            <a:stretch>
              <a:fillRect/>
            </a:stretch>
          </a:blipFill>
        </p:spPr>
        <p:txBody>
          <a:bodyPr/>
          <a:lstStyle/>
          <a:p>
            <a:endParaRPr lang="en-US"/>
          </a:p>
        </p:txBody>
      </p:sp>
      <p:sp>
        <p:nvSpPr>
          <p:cNvPr id="6" name="Freeform 6"/>
          <p:cNvSpPr/>
          <p:nvPr/>
        </p:nvSpPr>
        <p:spPr>
          <a:xfrm>
            <a:off x="1835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2"/>
            <a:stretch>
              <a:fillRect/>
            </a:stretch>
          </a:blipFill>
        </p:spPr>
        <p:txBody>
          <a:bodyPr/>
          <a:lstStyle/>
          <a:p>
            <a:endParaRPr lang="en-US"/>
          </a:p>
        </p:txBody>
      </p:sp>
      <p:sp>
        <p:nvSpPr>
          <p:cNvPr id="7" name="TextBox 7"/>
          <p:cNvSpPr txBox="1"/>
          <p:nvPr/>
        </p:nvSpPr>
        <p:spPr>
          <a:xfrm>
            <a:off x="183529" y="4229100"/>
            <a:ext cx="17920942" cy="4577728"/>
          </a:xfrm>
          <a:prstGeom prst="rect">
            <a:avLst/>
          </a:prstGeom>
        </p:spPr>
        <p:txBody>
          <a:bodyPr lIns="0" tIns="0" rIns="0" bIns="0" rtlCol="0" anchor="t">
            <a:spAutoFit/>
          </a:bodyPr>
          <a:lstStyle/>
          <a:p>
            <a:pPr>
              <a:lnSpc>
                <a:spcPts val="4457"/>
              </a:lnSpc>
            </a:pPr>
            <a:r>
              <a:rPr lang="en-US" sz="3200" dirty="0">
                <a:solidFill>
                  <a:srgbClr val="000000"/>
                </a:solidFill>
                <a:latin typeface="Open Sans Bold"/>
              </a:rPr>
              <a:t>        </a:t>
            </a:r>
            <a:r>
              <a:rPr lang="en-US" sz="3200" dirty="0">
                <a:solidFill>
                  <a:srgbClr val="000000"/>
                </a:solidFill>
                <a:latin typeface="Times New Roman" panose="02020603050405020304" pitchFamily="18" charset="0"/>
                <a:cs typeface="Times New Roman" panose="02020603050405020304" pitchFamily="18" charset="0"/>
              </a:rPr>
              <a:t>Looking ahead, several enhancements are envisioned for the chatbot. These include improving its understanding of complex theological concepts, expanding its database to include more diverse interpretative readings of the Qur'an, and integrating more languages to reach a broader audience. Additionally, continuous updates to the BERT model and user feedback mechanisms will be crucial in evolving the chatbot's accuracy and relevance. Collaborations with Islamic scholars and technologists could further refine its capabilities, ensuring it remains a respectful and informative portal to Qur'anic wisdom.</a:t>
            </a:r>
          </a:p>
          <a:p>
            <a:pPr>
              <a:lnSpc>
                <a:spcPts val="4457"/>
              </a:lnSpc>
            </a:pPr>
            <a:endParaRPr lang="en-US" sz="3183" dirty="0">
              <a:solidFill>
                <a:srgbClr val="000000"/>
              </a:solidFill>
              <a:latin typeface="Open Sans Bold"/>
            </a:endParaRPr>
          </a:p>
          <a:p>
            <a:pPr>
              <a:lnSpc>
                <a:spcPts val="4457"/>
              </a:lnSpc>
              <a:spcBef>
                <a:spcPct val="0"/>
              </a:spcBef>
            </a:pPr>
            <a:endParaRPr lang="en-US" sz="3183" dirty="0">
              <a:solidFill>
                <a:srgbClr val="000000"/>
              </a:solidFill>
              <a:latin typeface="Open Sans Bold"/>
            </a:endParaRPr>
          </a:p>
        </p:txBody>
      </p:sp>
      <p:sp>
        <p:nvSpPr>
          <p:cNvPr id="9" name="Freeform 8">
            <a:extLst>
              <a:ext uri="{FF2B5EF4-FFF2-40B4-BE49-F238E27FC236}">
                <a16:creationId xmlns:a16="http://schemas.microsoft.com/office/drawing/2014/main" id="{4B6F8658-BBD0-BC3F-2970-DCC3C656F2A1}"/>
              </a:ext>
            </a:extLst>
          </p:cNvPr>
          <p:cNvSpPr/>
          <p:nvPr/>
        </p:nvSpPr>
        <p:spPr>
          <a:xfrm>
            <a:off x="15647243" y="8461128"/>
            <a:ext cx="2629871" cy="1842201"/>
          </a:xfrm>
          <a:custGeom>
            <a:avLst/>
            <a:gdLst/>
            <a:ahLst/>
            <a:cxnLst/>
            <a:rect l="l" t="t" r="r" b="b"/>
            <a:pathLst>
              <a:path w="2629871" h="1842201">
                <a:moveTo>
                  <a:pt x="0" y="0"/>
                </a:moveTo>
                <a:lnTo>
                  <a:pt x="2629871" y="0"/>
                </a:lnTo>
                <a:lnTo>
                  <a:pt x="2629871" y="1842200"/>
                </a:lnTo>
                <a:lnTo>
                  <a:pt x="0" y="18422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extLst>
      <p:ext uri="{BB962C8B-B14F-4D97-AF65-F5344CB8AC3E}">
        <p14:creationId xmlns:p14="http://schemas.microsoft.com/office/powerpoint/2010/main" val="204316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E4844"/>
        </a:solidFill>
        <a:effectLst/>
      </p:bgPr>
    </p:bg>
    <p:spTree>
      <p:nvGrpSpPr>
        <p:cNvPr id="1" name=""/>
        <p:cNvGrpSpPr/>
        <p:nvPr/>
      </p:nvGrpSpPr>
      <p:grpSpPr>
        <a:xfrm>
          <a:off x="0" y="0"/>
          <a:ext cx="0" cy="0"/>
          <a:chOff x="0" y="0"/>
          <a:chExt cx="0" cy="0"/>
        </a:xfrm>
      </p:grpSpPr>
      <p:sp>
        <p:nvSpPr>
          <p:cNvPr id="2" name="Freeform 2"/>
          <p:cNvSpPr/>
          <p:nvPr/>
        </p:nvSpPr>
        <p:spPr>
          <a:xfrm>
            <a:off x="6272980" y="-340161"/>
            <a:ext cx="5778062" cy="5778062"/>
          </a:xfrm>
          <a:custGeom>
            <a:avLst/>
            <a:gdLst/>
            <a:ahLst/>
            <a:cxnLst/>
            <a:rect l="l" t="t" r="r" b="b"/>
            <a:pathLst>
              <a:path w="5778062" h="5778062">
                <a:moveTo>
                  <a:pt x="0" y="0"/>
                </a:moveTo>
                <a:lnTo>
                  <a:pt x="5778062" y="0"/>
                </a:lnTo>
                <a:lnTo>
                  <a:pt x="5778062" y="5778062"/>
                </a:lnTo>
                <a:lnTo>
                  <a:pt x="0" y="5778062"/>
                </a:lnTo>
                <a:lnTo>
                  <a:pt x="0" y="0"/>
                </a:lnTo>
                <a:close/>
              </a:path>
            </a:pathLst>
          </a:custGeom>
          <a:blipFill>
            <a:blip r:embed="rId2"/>
            <a:stretch>
              <a:fillRect/>
            </a:stretch>
          </a:blipFill>
        </p:spPr>
        <p:txBody>
          <a:bodyPr/>
          <a:lstStyle/>
          <a:p>
            <a:endParaRPr lang="en-US"/>
          </a:p>
        </p:txBody>
      </p:sp>
      <p:sp>
        <p:nvSpPr>
          <p:cNvPr id="3" name="Freeform 3"/>
          <p:cNvSpPr/>
          <p:nvPr/>
        </p:nvSpPr>
        <p:spPr>
          <a:xfrm>
            <a:off x="-4156" y="2047009"/>
            <a:ext cx="6599110" cy="8229600"/>
          </a:xfrm>
          <a:custGeom>
            <a:avLst/>
            <a:gdLst/>
            <a:ahLst/>
            <a:cxnLst/>
            <a:rect l="l" t="t" r="r" b="b"/>
            <a:pathLst>
              <a:path w="6599110" h="8229600">
                <a:moveTo>
                  <a:pt x="0" y="0"/>
                </a:moveTo>
                <a:lnTo>
                  <a:pt x="6599111" y="0"/>
                </a:lnTo>
                <a:lnTo>
                  <a:pt x="6599111" y="8229600"/>
                </a:lnTo>
                <a:lnTo>
                  <a:pt x="0" y="8229600"/>
                </a:lnTo>
                <a:lnTo>
                  <a:pt x="0" y="0"/>
                </a:lnTo>
                <a:close/>
              </a:path>
            </a:pathLst>
          </a:custGeom>
          <a:blipFill>
            <a:blip r:embed="rId3"/>
            <a:stretch>
              <a:fillRect/>
            </a:stretch>
          </a:blipFill>
        </p:spPr>
        <p:txBody>
          <a:bodyPr/>
          <a:lstStyle/>
          <a:p>
            <a:endParaRPr lang="en-US"/>
          </a:p>
        </p:txBody>
      </p:sp>
      <p:sp>
        <p:nvSpPr>
          <p:cNvPr id="4" name="TextBox 4"/>
          <p:cNvSpPr txBox="1"/>
          <p:nvPr/>
        </p:nvSpPr>
        <p:spPr>
          <a:xfrm>
            <a:off x="4743095" y="5437901"/>
            <a:ext cx="8837831" cy="854077"/>
          </a:xfrm>
          <a:prstGeom prst="rect">
            <a:avLst/>
          </a:prstGeom>
        </p:spPr>
        <p:txBody>
          <a:bodyPr wrap="square" lIns="0" tIns="0" rIns="0" bIns="0" rtlCol="0" anchor="t">
            <a:spAutoFit/>
          </a:bodyPr>
          <a:lstStyle/>
          <a:p>
            <a:pPr algn="ctr">
              <a:lnSpc>
                <a:spcPts val="6999"/>
              </a:lnSpc>
              <a:spcBef>
                <a:spcPct val="0"/>
              </a:spcBef>
            </a:pPr>
            <a:r>
              <a:rPr lang="en-US" sz="4999" b="1" dirty="0">
                <a:solidFill>
                  <a:srgbClr val="EFEFEF"/>
                </a:solidFill>
                <a:latin typeface="Times New Roman" panose="02020603050405020304" pitchFamily="18" charset="0"/>
                <a:cs typeface="Times New Roman" panose="02020603050405020304" pitchFamily="18" charset="0"/>
              </a:rPr>
              <a:t>Thank You For Listening</a:t>
            </a:r>
          </a:p>
        </p:txBody>
      </p:sp>
      <p:sp>
        <p:nvSpPr>
          <p:cNvPr id="5" name="Freeform 5"/>
          <p:cNvSpPr/>
          <p:nvPr/>
        </p:nvSpPr>
        <p:spPr>
          <a:xfrm flipH="1">
            <a:off x="11684879" y="2016930"/>
            <a:ext cx="6599110" cy="8229600"/>
          </a:xfrm>
          <a:custGeom>
            <a:avLst/>
            <a:gdLst/>
            <a:ahLst/>
            <a:cxnLst/>
            <a:rect l="l" t="t" r="r" b="b"/>
            <a:pathLst>
              <a:path w="6599110" h="8229600">
                <a:moveTo>
                  <a:pt x="6599111" y="0"/>
                </a:moveTo>
                <a:lnTo>
                  <a:pt x="0" y="0"/>
                </a:lnTo>
                <a:lnTo>
                  <a:pt x="0" y="8229600"/>
                </a:lnTo>
                <a:lnTo>
                  <a:pt x="6599111" y="8229600"/>
                </a:lnTo>
                <a:lnTo>
                  <a:pt x="6599111" y="0"/>
                </a:lnTo>
                <a:close/>
              </a:path>
            </a:pathLst>
          </a:custGeom>
          <a:blipFill>
            <a:blip r:embed="rId3"/>
            <a:stretch>
              <a:fillRect/>
            </a:stretch>
          </a:blipFill>
        </p:spPr>
        <p:txBody>
          <a:bodyPr/>
          <a:lstStyle/>
          <a:p>
            <a:endParaRPr lang="en-US"/>
          </a:p>
        </p:txBody>
      </p:sp>
      <p:sp>
        <p:nvSpPr>
          <p:cNvPr id="12" name="Freeform 8">
            <a:extLst>
              <a:ext uri="{FF2B5EF4-FFF2-40B4-BE49-F238E27FC236}">
                <a16:creationId xmlns:a16="http://schemas.microsoft.com/office/drawing/2014/main" id="{13BB15DF-A1D4-611F-5776-BB0DFE0F18F0}"/>
              </a:ext>
            </a:extLst>
          </p:cNvPr>
          <p:cNvSpPr/>
          <p:nvPr/>
        </p:nvSpPr>
        <p:spPr>
          <a:xfrm>
            <a:off x="6019800" y="6972300"/>
            <a:ext cx="6248400" cy="3274230"/>
          </a:xfrm>
          <a:custGeom>
            <a:avLst/>
            <a:gdLst/>
            <a:ahLst/>
            <a:cxnLst/>
            <a:rect l="l" t="t" r="r" b="b"/>
            <a:pathLst>
              <a:path w="2629871" h="1842201">
                <a:moveTo>
                  <a:pt x="0" y="0"/>
                </a:moveTo>
                <a:lnTo>
                  <a:pt x="2629871" y="0"/>
                </a:lnTo>
                <a:lnTo>
                  <a:pt x="2629871" y="1842200"/>
                </a:lnTo>
                <a:lnTo>
                  <a:pt x="0" y="18422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solidFill>
                <a:srgbClr val="EFEFE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83529" y="3507461"/>
            <a:ext cx="18104472" cy="4430893"/>
          </a:xfrm>
          <a:prstGeom prst="rect">
            <a:avLst/>
          </a:prstGeom>
        </p:spPr>
        <p:txBody>
          <a:bodyPr wrap="square" lIns="0" tIns="0" rIns="0" bIns="0" rtlCol="0" anchor="t">
            <a:spAutoFit/>
          </a:bodyPr>
          <a:lstStyle/>
          <a:p>
            <a:pPr>
              <a:lnSpc>
                <a:spcPts val="4967"/>
              </a:lnSpc>
            </a:pPr>
            <a:r>
              <a:rPr lang="en-US" sz="3548"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The Holy Qur'an is a central text in Islam, containing spiritual, moral, and legal guidance for Muslims. With the advancement of technology, web chatbot services have become a popular medium for disseminating information and facilitating discussions. This presentation explores the development of a web chatbot that offers detailed insights into the Qur'an using the capabilities of the BERT model. The chatbot's primary function is to receive free-text questions in MSA and return a ranked list of passages that potentially contain relevant answers.</a:t>
            </a:r>
          </a:p>
          <a:p>
            <a:pPr>
              <a:lnSpc>
                <a:spcPts val="4967"/>
              </a:lnSpc>
              <a:spcBef>
                <a:spcPct val="0"/>
              </a:spcBef>
            </a:pPr>
            <a:endParaRPr lang="en-US" sz="3548" dirty="0">
              <a:solidFill>
                <a:srgbClr val="EFEFEF"/>
              </a:solidFill>
              <a:latin typeface="Playfair Display"/>
            </a:endParaRPr>
          </a:p>
        </p:txBody>
      </p:sp>
      <p:grpSp>
        <p:nvGrpSpPr>
          <p:cNvPr id="3" name="Group 3"/>
          <p:cNvGrpSpPr/>
          <p:nvPr/>
        </p:nvGrpSpPr>
        <p:grpSpPr>
          <a:xfrm>
            <a:off x="0" y="367058"/>
            <a:ext cx="18288000" cy="1323285"/>
            <a:chOff x="0" y="0"/>
            <a:chExt cx="4816593" cy="348519"/>
          </a:xfrm>
        </p:grpSpPr>
        <p:sp>
          <p:nvSpPr>
            <p:cNvPr id="4" name="Freeform 4"/>
            <p:cNvSpPr/>
            <p:nvPr/>
          </p:nvSpPr>
          <p:spPr>
            <a:xfrm>
              <a:off x="0" y="0"/>
              <a:ext cx="4816592" cy="348519"/>
            </a:xfrm>
            <a:custGeom>
              <a:avLst/>
              <a:gdLst/>
              <a:ahLst/>
              <a:cxnLst/>
              <a:rect l="l" t="t" r="r" b="b"/>
              <a:pathLst>
                <a:path w="4816592" h="348519">
                  <a:moveTo>
                    <a:pt x="0" y="0"/>
                  </a:moveTo>
                  <a:lnTo>
                    <a:pt x="4816592" y="0"/>
                  </a:lnTo>
                  <a:lnTo>
                    <a:pt x="4816592" y="348519"/>
                  </a:lnTo>
                  <a:lnTo>
                    <a:pt x="0" y="348519"/>
                  </a:lnTo>
                  <a:close/>
                </a:path>
              </a:pathLst>
            </a:custGeom>
            <a:solidFill>
              <a:srgbClr val="1E4844"/>
            </a:solidFill>
          </p:spPr>
          <p:txBody>
            <a:bodyPr/>
            <a:lstStyle/>
            <a:p>
              <a:endParaRPr lang="en-US" dirty="0"/>
            </a:p>
          </p:txBody>
        </p:sp>
        <p:sp>
          <p:nvSpPr>
            <p:cNvPr id="5" name="TextBox 5"/>
            <p:cNvSpPr txBox="1"/>
            <p:nvPr/>
          </p:nvSpPr>
          <p:spPr>
            <a:xfrm>
              <a:off x="0" y="-95250"/>
              <a:ext cx="4816593" cy="443769"/>
            </a:xfrm>
            <a:prstGeom prst="rect">
              <a:avLst/>
            </a:prstGeom>
          </p:spPr>
          <p:txBody>
            <a:bodyPr lIns="50800" tIns="50800" rIns="50800" bIns="50800" rtlCol="0" anchor="ctr"/>
            <a:lstStyle/>
            <a:p>
              <a:pPr algn="ctr">
                <a:lnSpc>
                  <a:spcPts val="6999"/>
                </a:lnSpc>
                <a:spcBef>
                  <a:spcPct val="0"/>
                </a:spcBef>
              </a:pPr>
              <a:r>
                <a:rPr lang="en-US" sz="4999" b="1" dirty="0">
                  <a:solidFill>
                    <a:srgbClr val="EFEFEF"/>
                  </a:solidFill>
                  <a:latin typeface="Times New Roman" panose="02020603050405020304" pitchFamily="18" charset="0"/>
                  <a:cs typeface="Times New Roman" panose="02020603050405020304" pitchFamily="18" charset="0"/>
                </a:rPr>
                <a:t>Introduction</a:t>
              </a:r>
            </a:p>
          </p:txBody>
        </p:sp>
      </p:grpSp>
      <p:sp>
        <p:nvSpPr>
          <p:cNvPr id="6" name="Freeform 6"/>
          <p:cNvSpPr/>
          <p:nvPr/>
        </p:nvSpPr>
        <p:spPr>
          <a:xfrm>
            <a:off x="164141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2"/>
            <a:stretch>
              <a:fillRect/>
            </a:stretch>
          </a:blipFill>
        </p:spPr>
        <p:txBody>
          <a:bodyPr/>
          <a:lstStyle/>
          <a:p>
            <a:endParaRPr lang="en-US"/>
          </a:p>
        </p:txBody>
      </p:sp>
      <p:sp>
        <p:nvSpPr>
          <p:cNvPr id="7" name="Freeform 7"/>
          <p:cNvSpPr/>
          <p:nvPr/>
        </p:nvSpPr>
        <p:spPr>
          <a:xfrm>
            <a:off x="1835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2"/>
            <a:stretch>
              <a:fillRect/>
            </a:stretch>
          </a:blipFill>
        </p:spPr>
        <p:txBody>
          <a:bodyPr/>
          <a:lstStyle/>
          <a:p>
            <a:endParaRPr lang="en-US"/>
          </a:p>
        </p:txBody>
      </p:sp>
      <p:sp>
        <p:nvSpPr>
          <p:cNvPr id="8" name="Freeform 8"/>
          <p:cNvSpPr/>
          <p:nvPr/>
        </p:nvSpPr>
        <p:spPr>
          <a:xfrm>
            <a:off x="15936196" y="8513214"/>
            <a:ext cx="2351804" cy="1773786"/>
          </a:xfrm>
          <a:custGeom>
            <a:avLst/>
            <a:gdLst/>
            <a:ahLst/>
            <a:cxnLst/>
            <a:rect l="l" t="t" r="r" b="b"/>
            <a:pathLst>
              <a:path w="2351804" h="1773786">
                <a:moveTo>
                  <a:pt x="0" y="0"/>
                </a:moveTo>
                <a:lnTo>
                  <a:pt x="2351804" y="0"/>
                </a:lnTo>
                <a:lnTo>
                  <a:pt x="2351804" y="1773786"/>
                </a:lnTo>
                <a:lnTo>
                  <a:pt x="0" y="177378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0" y="367058"/>
            <a:ext cx="18288000" cy="1323285"/>
            <a:chOff x="0" y="0"/>
            <a:chExt cx="4873833" cy="348519"/>
          </a:xfrm>
        </p:grpSpPr>
        <p:sp>
          <p:nvSpPr>
            <p:cNvPr id="3" name="Freeform 3"/>
            <p:cNvSpPr/>
            <p:nvPr/>
          </p:nvSpPr>
          <p:spPr>
            <a:xfrm>
              <a:off x="0" y="0"/>
              <a:ext cx="4873833" cy="348519"/>
            </a:xfrm>
            <a:custGeom>
              <a:avLst/>
              <a:gdLst/>
              <a:ahLst/>
              <a:cxnLst/>
              <a:rect l="l" t="t" r="r" b="b"/>
              <a:pathLst>
                <a:path w="4873833" h="348519">
                  <a:moveTo>
                    <a:pt x="0" y="0"/>
                  </a:moveTo>
                  <a:lnTo>
                    <a:pt x="4873833" y="0"/>
                  </a:lnTo>
                  <a:lnTo>
                    <a:pt x="4873833" y="348519"/>
                  </a:lnTo>
                  <a:lnTo>
                    <a:pt x="0" y="348519"/>
                  </a:lnTo>
                  <a:close/>
                </a:path>
              </a:pathLst>
            </a:custGeom>
            <a:solidFill>
              <a:srgbClr val="1E4844"/>
            </a:solidFill>
          </p:spPr>
          <p:txBody>
            <a:bodyPr/>
            <a:lstStyle/>
            <a:p>
              <a:endParaRPr lang="en-US"/>
            </a:p>
          </p:txBody>
        </p:sp>
        <p:sp>
          <p:nvSpPr>
            <p:cNvPr id="4" name="TextBox 4"/>
            <p:cNvSpPr txBox="1"/>
            <p:nvPr/>
          </p:nvSpPr>
          <p:spPr>
            <a:xfrm>
              <a:off x="0" y="-95250"/>
              <a:ext cx="4873833" cy="443769"/>
            </a:xfrm>
            <a:prstGeom prst="rect">
              <a:avLst/>
            </a:prstGeom>
          </p:spPr>
          <p:txBody>
            <a:bodyPr lIns="50800" tIns="50800" rIns="50800" bIns="50800" rtlCol="0" anchor="ctr"/>
            <a:lstStyle/>
            <a:p>
              <a:pPr algn="ctr">
                <a:lnSpc>
                  <a:spcPts val="6999"/>
                </a:lnSpc>
                <a:spcBef>
                  <a:spcPct val="0"/>
                </a:spcBef>
              </a:pPr>
              <a:r>
                <a:rPr lang="en-US" sz="4999" b="1" dirty="0">
                  <a:solidFill>
                    <a:srgbClr val="EFEFEF"/>
                  </a:solidFill>
                  <a:latin typeface="Times New Roman" panose="02020603050405020304" pitchFamily="18" charset="0"/>
                  <a:cs typeface="Times New Roman" panose="02020603050405020304" pitchFamily="18" charset="0"/>
                </a:rPr>
                <a:t>Problem Statement</a:t>
              </a:r>
            </a:p>
          </p:txBody>
        </p:sp>
      </p:grpSp>
      <p:sp>
        <p:nvSpPr>
          <p:cNvPr id="5" name="Freeform 5"/>
          <p:cNvSpPr/>
          <p:nvPr/>
        </p:nvSpPr>
        <p:spPr>
          <a:xfrm>
            <a:off x="164141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2"/>
            <a:stretch>
              <a:fillRect/>
            </a:stretch>
          </a:blipFill>
        </p:spPr>
        <p:txBody>
          <a:bodyPr/>
          <a:lstStyle/>
          <a:p>
            <a:endParaRPr lang="en-US"/>
          </a:p>
        </p:txBody>
      </p:sp>
      <p:sp>
        <p:nvSpPr>
          <p:cNvPr id="6" name="Freeform 6"/>
          <p:cNvSpPr/>
          <p:nvPr/>
        </p:nvSpPr>
        <p:spPr>
          <a:xfrm>
            <a:off x="1835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2"/>
            <a:stretch>
              <a:fillRect/>
            </a:stretch>
          </a:blipFill>
        </p:spPr>
        <p:txBody>
          <a:bodyPr/>
          <a:lstStyle/>
          <a:p>
            <a:endParaRPr lang="en-US"/>
          </a:p>
        </p:txBody>
      </p:sp>
      <p:sp>
        <p:nvSpPr>
          <p:cNvPr id="7" name="TextBox 7"/>
          <p:cNvSpPr txBox="1"/>
          <p:nvPr/>
        </p:nvSpPr>
        <p:spPr>
          <a:xfrm>
            <a:off x="183529" y="3579905"/>
            <a:ext cx="18104472" cy="3783087"/>
          </a:xfrm>
          <a:prstGeom prst="rect">
            <a:avLst/>
          </a:prstGeom>
        </p:spPr>
        <p:txBody>
          <a:bodyPr wrap="square" lIns="0" tIns="0" rIns="0" bIns="0" rtlCol="0" anchor="t">
            <a:spAutoFit/>
          </a:bodyPr>
          <a:lstStyle/>
          <a:p>
            <a:pPr>
              <a:lnSpc>
                <a:spcPts val="4967"/>
              </a:lnSpc>
            </a:pPr>
            <a:r>
              <a:rPr lang="en-US" sz="3548" b="1" dirty="0">
                <a:solidFill>
                  <a:srgbClr val="000000"/>
                </a:solidFill>
                <a:latin typeface="Times New Roman" panose="02020603050405020304" pitchFamily="18" charset="0"/>
                <a:cs typeface="Times New Roman" panose="02020603050405020304" pitchFamily="18" charset="0"/>
              </a:rPr>
              <a:t>         </a:t>
            </a:r>
            <a:r>
              <a:rPr lang="en-US" sz="3200" dirty="0">
                <a:solidFill>
                  <a:srgbClr val="000000"/>
                </a:solidFill>
                <a:latin typeface="Times New Roman" panose="02020603050405020304" pitchFamily="18" charset="0"/>
                <a:cs typeface="Times New Roman" panose="02020603050405020304" pitchFamily="18" charset="0"/>
              </a:rPr>
              <a:t>The challenge is to design a system that effectively understands user questions, retrieves relevant Qur'anic passages, and ranks them based on their likelihood of containing pertinent answers, the system then searches in these passages for answers.</a:t>
            </a:r>
          </a:p>
          <a:p>
            <a:pPr>
              <a:lnSpc>
                <a:spcPts val="4967"/>
              </a:lnSpc>
            </a:pPr>
            <a:endParaRPr lang="en-US" sz="3200" b="1" dirty="0">
              <a:solidFill>
                <a:srgbClr val="000000"/>
              </a:solidFill>
              <a:latin typeface="Times New Roman" panose="02020603050405020304" pitchFamily="18" charset="0"/>
              <a:cs typeface="Times New Roman" panose="02020603050405020304" pitchFamily="18" charset="0"/>
            </a:endParaRPr>
          </a:p>
          <a:p>
            <a:pPr>
              <a:lnSpc>
                <a:spcPts val="4967"/>
              </a:lnSpc>
              <a:spcBef>
                <a:spcPct val="0"/>
              </a:spcBef>
            </a:pPr>
            <a:r>
              <a:rPr lang="en-US" sz="3200" b="1" dirty="0">
                <a:solidFill>
                  <a:srgbClr val="000000"/>
                </a:solidFill>
                <a:latin typeface="Times New Roman" panose="02020603050405020304" pitchFamily="18" charset="0"/>
                <a:cs typeface="Times New Roman" panose="02020603050405020304" pitchFamily="18" charset="0"/>
              </a:rPr>
              <a:t>         </a:t>
            </a:r>
            <a:r>
              <a:rPr lang="en-US" sz="3200" dirty="0">
                <a:solidFill>
                  <a:srgbClr val="000000"/>
                </a:solidFill>
                <a:latin typeface="Times New Roman" panose="02020603050405020304" pitchFamily="18" charset="0"/>
                <a:cs typeface="Times New Roman" panose="02020603050405020304" pitchFamily="18" charset="0"/>
              </a:rPr>
              <a:t>This involves leveraging the capabilities of the BERT &amp; ELECTRA models to retrieve coherent and informative responses while ensuring that the system remains accurate and respectful of the sacred text.</a:t>
            </a:r>
          </a:p>
        </p:txBody>
      </p:sp>
      <p:sp>
        <p:nvSpPr>
          <p:cNvPr id="8" name="Freeform 8"/>
          <p:cNvSpPr/>
          <p:nvPr/>
        </p:nvSpPr>
        <p:spPr>
          <a:xfrm>
            <a:off x="15658129" y="8439394"/>
            <a:ext cx="2629871" cy="1842201"/>
          </a:xfrm>
          <a:custGeom>
            <a:avLst/>
            <a:gdLst/>
            <a:ahLst/>
            <a:cxnLst/>
            <a:rect l="l" t="t" r="r" b="b"/>
            <a:pathLst>
              <a:path w="2629871" h="1842201">
                <a:moveTo>
                  <a:pt x="0" y="0"/>
                </a:moveTo>
                <a:lnTo>
                  <a:pt x="2629871" y="0"/>
                </a:lnTo>
                <a:lnTo>
                  <a:pt x="2629871" y="1842200"/>
                </a:lnTo>
                <a:lnTo>
                  <a:pt x="0" y="18422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0" y="367058"/>
            <a:ext cx="18288000" cy="1323285"/>
            <a:chOff x="0" y="0"/>
            <a:chExt cx="4873833" cy="348519"/>
          </a:xfrm>
        </p:grpSpPr>
        <p:sp>
          <p:nvSpPr>
            <p:cNvPr id="3" name="Freeform 3"/>
            <p:cNvSpPr/>
            <p:nvPr/>
          </p:nvSpPr>
          <p:spPr>
            <a:xfrm>
              <a:off x="0" y="0"/>
              <a:ext cx="4873833" cy="348519"/>
            </a:xfrm>
            <a:custGeom>
              <a:avLst/>
              <a:gdLst/>
              <a:ahLst/>
              <a:cxnLst/>
              <a:rect l="l" t="t" r="r" b="b"/>
              <a:pathLst>
                <a:path w="4873833" h="348519">
                  <a:moveTo>
                    <a:pt x="0" y="0"/>
                  </a:moveTo>
                  <a:lnTo>
                    <a:pt x="4873833" y="0"/>
                  </a:lnTo>
                  <a:lnTo>
                    <a:pt x="4873833" y="348519"/>
                  </a:lnTo>
                  <a:lnTo>
                    <a:pt x="0" y="348519"/>
                  </a:lnTo>
                  <a:close/>
                </a:path>
              </a:pathLst>
            </a:custGeom>
            <a:solidFill>
              <a:srgbClr val="1E4844"/>
            </a:solidFill>
          </p:spPr>
          <p:txBody>
            <a:bodyPr/>
            <a:lstStyle/>
            <a:p>
              <a:endParaRPr lang="en-US"/>
            </a:p>
          </p:txBody>
        </p:sp>
        <p:sp>
          <p:nvSpPr>
            <p:cNvPr id="4" name="TextBox 4"/>
            <p:cNvSpPr txBox="1"/>
            <p:nvPr/>
          </p:nvSpPr>
          <p:spPr>
            <a:xfrm>
              <a:off x="0" y="-95250"/>
              <a:ext cx="4873833" cy="443769"/>
            </a:xfrm>
            <a:prstGeom prst="rect">
              <a:avLst/>
            </a:prstGeom>
          </p:spPr>
          <p:txBody>
            <a:bodyPr lIns="50800" tIns="50800" rIns="50800" bIns="50800" rtlCol="0" anchor="ctr"/>
            <a:lstStyle/>
            <a:p>
              <a:pPr algn="ctr">
                <a:lnSpc>
                  <a:spcPts val="6999"/>
                </a:lnSpc>
                <a:spcBef>
                  <a:spcPct val="0"/>
                </a:spcBef>
              </a:pPr>
              <a:r>
                <a:rPr lang="en-US" sz="4999" b="1" dirty="0">
                  <a:solidFill>
                    <a:srgbClr val="EFEFEF"/>
                  </a:solidFill>
                  <a:latin typeface="Times New Roman" panose="02020603050405020304" pitchFamily="18" charset="0"/>
                  <a:cs typeface="Times New Roman" panose="02020603050405020304" pitchFamily="18" charset="0"/>
                </a:rPr>
                <a:t>Project Aim and Objectives</a:t>
              </a:r>
            </a:p>
          </p:txBody>
        </p:sp>
      </p:grpSp>
      <p:sp>
        <p:nvSpPr>
          <p:cNvPr id="5" name="Freeform 5"/>
          <p:cNvSpPr/>
          <p:nvPr/>
        </p:nvSpPr>
        <p:spPr>
          <a:xfrm>
            <a:off x="164141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2"/>
            <a:stretch>
              <a:fillRect/>
            </a:stretch>
          </a:blipFill>
        </p:spPr>
        <p:txBody>
          <a:bodyPr/>
          <a:lstStyle/>
          <a:p>
            <a:endParaRPr lang="en-US"/>
          </a:p>
        </p:txBody>
      </p:sp>
      <p:sp>
        <p:nvSpPr>
          <p:cNvPr id="6" name="Freeform 6"/>
          <p:cNvSpPr/>
          <p:nvPr/>
        </p:nvSpPr>
        <p:spPr>
          <a:xfrm>
            <a:off x="1835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2"/>
            <a:stretch>
              <a:fillRect/>
            </a:stretch>
          </a:blipFill>
        </p:spPr>
        <p:txBody>
          <a:bodyPr/>
          <a:lstStyle/>
          <a:p>
            <a:endParaRPr lang="en-US"/>
          </a:p>
        </p:txBody>
      </p:sp>
      <p:sp>
        <p:nvSpPr>
          <p:cNvPr id="7" name="TextBox 7"/>
          <p:cNvSpPr txBox="1"/>
          <p:nvPr/>
        </p:nvSpPr>
        <p:spPr>
          <a:xfrm>
            <a:off x="1676400" y="2656706"/>
            <a:ext cx="16611600" cy="6989093"/>
          </a:xfrm>
          <a:prstGeom prst="rect">
            <a:avLst/>
          </a:prstGeom>
        </p:spPr>
        <p:txBody>
          <a:bodyPr wrap="square" lIns="0" tIns="0" rIns="0" bIns="0" rtlCol="0" anchor="t">
            <a:spAutoFit/>
          </a:bodyPr>
          <a:lstStyle/>
          <a:p>
            <a:pPr>
              <a:lnSpc>
                <a:spcPts val="4967"/>
              </a:lnSpc>
            </a:pPr>
            <a:r>
              <a:rPr lang="en-US" sz="3200" dirty="0">
                <a:solidFill>
                  <a:srgbClr val="000000"/>
                </a:solidFill>
                <a:latin typeface="Times New Roman" panose="02020603050405020304" pitchFamily="18" charset="0"/>
                <a:cs typeface="Times New Roman" panose="02020603050405020304" pitchFamily="18" charset="0"/>
              </a:rPr>
              <a:t>Developing a web chatbot service for Qur'anic analysis.</a:t>
            </a:r>
          </a:p>
          <a:p>
            <a:pPr>
              <a:lnSpc>
                <a:spcPts val="4967"/>
              </a:lnSpc>
            </a:pPr>
            <a:endParaRPr lang="en-US" sz="3200" dirty="0">
              <a:solidFill>
                <a:srgbClr val="000000"/>
              </a:solidFill>
              <a:latin typeface="Times New Roman" panose="02020603050405020304" pitchFamily="18" charset="0"/>
              <a:cs typeface="Times New Roman" panose="02020603050405020304" pitchFamily="18" charset="0"/>
            </a:endParaRPr>
          </a:p>
          <a:p>
            <a:pPr>
              <a:lnSpc>
                <a:spcPts val="4967"/>
              </a:lnSpc>
            </a:pPr>
            <a:r>
              <a:rPr lang="en-US" sz="3200" dirty="0">
                <a:solidFill>
                  <a:srgbClr val="000000"/>
                </a:solidFill>
                <a:latin typeface="Times New Roman" panose="02020603050405020304" pitchFamily="18" charset="0"/>
                <a:cs typeface="Times New Roman" panose="02020603050405020304" pitchFamily="18" charset="0"/>
              </a:rPr>
              <a:t>Implementing a system that interprets free-text questions in MSA (Modern Standard Arabic).</a:t>
            </a:r>
          </a:p>
          <a:p>
            <a:pPr>
              <a:lnSpc>
                <a:spcPts val="4967"/>
              </a:lnSpc>
            </a:pPr>
            <a:endParaRPr lang="en-US" sz="3200" dirty="0">
              <a:solidFill>
                <a:srgbClr val="000000"/>
              </a:solidFill>
              <a:latin typeface="Times New Roman" panose="02020603050405020304" pitchFamily="18" charset="0"/>
              <a:cs typeface="Times New Roman" panose="02020603050405020304" pitchFamily="18" charset="0"/>
            </a:endParaRPr>
          </a:p>
          <a:p>
            <a:pPr>
              <a:lnSpc>
                <a:spcPts val="4967"/>
              </a:lnSpc>
            </a:pPr>
            <a:r>
              <a:rPr lang="en-US" sz="3200" dirty="0">
                <a:solidFill>
                  <a:srgbClr val="000000"/>
                </a:solidFill>
                <a:latin typeface="Times New Roman" panose="02020603050405020304" pitchFamily="18" charset="0"/>
                <a:cs typeface="Times New Roman" panose="02020603050405020304" pitchFamily="18" charset="0"/>
              </a:rPr>
              <a:t>Finding a collection of Qur'anic passages that contain answers to questions.</a:t>
            </a:r>
          </a:p>
          <a:p>
            <a:pPr>
              <a:lnSpc>
                <a:spcPts val="4967"/>
              </a:lnSpc>
            </a:pPr>
            <a:endParaRPr lang="en-US" sz="3200" dirty="0">
              <a:solidFill>
                <a:srgbClr val="000000"/>
              </a:solidFill>
              <a:latin typeface="Times New Roman" panose="02020603050405020304" pitchFamily="18" charset="0"/>
              <a:cs typeface="Times New Roman" panose="02020603050405020304" pitchFamily="18" charset="0"/>
            </a:endParaRPr>
          </a:p>
          <a:p>
            <a:pPr>
              <a:lnSpc>
                <a:spcPts val="4967"/>
              </a:lnSpc>
            </a:pPr>
            <a:r>
              <a:rPr lang="en-US" sz="3200" dirty="0">
                <a:solidFill>
                  <a:srgbClr val="000000"/>
                </a:solidFill>
                <a:latin typeface="Times New Roman" panose="02020603050405020304" pitchFamily="18" charset="0"/>
                <a:cs typeface="Times New Roman" panose="02020603050405020304" pitchFamily="18" charset="0"/>
              </a:rPr>
              <a:t>Utilizing the BERT model to retrieve relevant passages.</a:t>
            </a:r>
          </a:p>
          <a:p>
            <a:pPr>
              <a:lnSpc>
                <a:spcPts val="4967"/>
              </a:lnSpc>
            </a:pPr>
            <a:endParaRPr lang="en-US" sz="3200" dirty="0">
              <a:solidFill>
                <a:srgbClr val="000000"/>
              </a:solidFill>
              <a:latin typeface="Times New Roman" panose="02020603050405020304" pitchFamily="18" charset="0"/>
              <a:cs typeface="Times New Roman" panose="02020603050405020304" pitchFamily="18" charset="0"/>
            </a:endParaRPr>
          </a:p>
          <a:p>
            <a:pPr>
              <a:lnSpc>
                <a:spcPts val="4967"/>
              </a:lnSpc>
            </a:pPr>
            <a:r>
              <a:rPr lang="en-US" sz="3200" dirty="0">
                <a:solidFill>
                  <a:srgbClr val="000000"/>
                </a:solidFill>
                <a:latin typeface="Times New Roman" panose="02020603050405020304" pitchFamily="18" charset="0"/>
                <a:cs typeface="Times New Roman" panose="02020603050405020304" pitchFamily="18" charset="0"/>
              </a:rPr>
              <a:t>Ranking passages based on their potential to contain relevant answers.</a:t>
            </a:r>
          </a:p>
          <a:p>
            <a:pPr>
              <a:lnSpc>
                <a:spcPts val="4967"/>
              </a:lnSpc>
            </a:pPr>
            <a:endParaRPr lang="en-US" sz="3200" dirty="0">
              <a:solidFill>
                <a:srgbClr val="000000"/>
              </a:solidFill>
              <a:latin typeface="Times New Roman" panose="02020603050405020304" pitchFamily="18" charset="0"/>
              <a:cs typeface="Times New Roman" panose="02020603050405020304" pitchFamily="18" charset="0"/>
            </a:endParaRPr>
          </a:p>
          <a:p>
            <a:pPr>
              <a:lnSpc>
                <a:spcPts val="4967"/>
              </a:lnSpc>
            </a:pPr>
            <a:r>
              <a:rPr lang="en-US" sz="3200" dirty="0">
                <a:solidFill>
                  <a:srgbClr val="000000"/>
                </a:solidFill>
                <a:latin typeface="Times New Roman" panose="02020603050405020304" pitchFamily="18" charset="0"/>
                <a:cs typeface="Times New Roman" panose="02020603050405020304" pitchFamily="18" charset="0"/>
              </a:rPr>
              <a:t>Handling both factoid and non-factoid questions to provide informative responses.</a:t>
            </a:r>
          </a:p>
        </p:txBody>
      </p:sp>
      <p:sp>
        <p:nvSpPr>
          <p:cNvPr id="9" name="Freeform 8">
            <a:extLst>
              <a:ext uri="{FF2B5EF4-FFF2-40B4-BE49-F238E27FC236}">
                <a16:creationId xmlns:a16="http://schemas.microsoft.com/office/drawing/2014/main" id="{688B3B99-DA79-DDEC-1298-64B19FE7F88C}"/>
              </a:ext>
            </a:extLst>
          </p:cNvPr>
          <p:cNvSpPr/>
          <p:nvPr/>
        </p:nvSpPr>
        <p:spPr>
          <a:xfrm>
            <a:off x="826024" y="8796446"/>
            <a:ext cx="571260" cy="917686"/>
          </a:xfrm>
          <a:custGeom>
            <a:avLst/>
            <a:gdLst/>
            <a:ahLst/>
            <a:cxnLst/>
            <a:rect l="l" t="t" r="r" b="b"/>
            <a:pathLst>
              <a:path w="571260" h="917686">
                <a:moveTo>
                  <a:pt x="0" y="0"/>
                </a:moveTo>
                <a:lnTo>
                  <a:pt x="571260" y="0"/>
                </a:lnTo>
                <a:lnTo>
                  <a:pt x="571260" y="917686"/>
                </a:lnTo>
                <a:lnTo>
                  <a:pt x="0" y="91768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dirty="0"/>
          </a:p>
        </p:txBody>
      </p:sp>
      <p:sp>
        <p:nvSpPr>
          <p:cNvPr id="10" name="Freeform 9">
            <a:extLst>
              <a:ext uri="{FF2B5EF4-FFF2-40B4-BE49-F238E27FC236}">
                <a16:creationId xmlns:a16="http://schemas.microsoft.com/office/drawing/2014/main" id="{75B72936-F3CE-DFEB-A252-88641414B7F4}"/>
              </a:ext>
            </a:extLst>
          </p:cNvPr>
          <p:cNvSpPr/>
          <p:nvPr/>
        </p:nvSpPr>
        <p:spPr>
          <a:xfrm>
            <a:off x="781245" y="7643004"/>
            <a:ext cx="600247" cy="809777"/>
          </a:xfrm>
          <a:custGeom>
            <a:avLst/>
            <a:gdLst/>
            <a:ahLst/>
            <a:cxnLst/>
            <a:rect l="l" t="t" r="r" b="b"/>
            <a:pathLst>
              <a:path w="600247" h="809777">
                <a:moveTo>
                  <a:pt x="0" y="0"/>
                </a:moveTo>
                <a:lnTo>
                  <a:pt x="600247" y="0"/>
                </a:lnTo>
                <a:lnTo>
                  <a:pt x="600247" y="809777"/>
                </a:lnTo>
                <a:lnTo>
                  <a:pt x="0" y="80977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1" name="Freeform 10">
            <a:extLst>
              <a:ext uri="{FF2B5EF4-FFF2-40B4-BE49-F238E27FC236}">
                <a16:creationId xmlns:a16="http://schemas.microsoft.com/office/drawing/2014/main" id="{613BD9B9-2F1F-E0ED-2E7F-E17EC64681FF}"/>
              </a:ext>
            </a:extLst>
          </p:cNvPr>
          <p:cNvSpPr/>
          <p:nvPr/>
        </p:nvSpPr>
        <p:spPr>
          <a:xfrm>
            <a:off x="907077" y="2581588"/>
            <a:ext cx="600247" cy="789799"/>
          </a:xfrm>
          <a:custGeom>
            <a:avLst/>
            <a:gdLst/>
            <a:ahLst/>
            <a:cxnLst/>
            <a:rect l="l" t="t" r="r" b="b"/>
            <a:pathLst>
              <a:path w="600247" h="789799">
                <a:moveTo>
                  <a:pt x="0" y="0"/>
                </a:moveTo>
                <a:lnTo>
                  <a:pt x="600247" y="0"/>
                </a:lnTo>
                <a:lnTo>
                  <a:pt x="600247" y="789799"/>
                </a:lnTo>
                <a:lnTo>
                  <a:pt x="0" y="78979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dirty="0"/>
          </a:p>
        </p:txBody>
      </p:sp>
      <p:sp>
        <p:nvSpPr>
          <p:cNvPr id="12" name="Freeform 11">
            <a:extLst>
              <a:ext uri="{FF2B5EF4-FFF2-40B4-BE49-F238E27FC236}">
                <a16:creationId xmlns:a16="http://schemas.microsoft.com/office/drawing/2014/main" id="{D75E4876-B450-E4C0-FDF5-0B140037898D}"/>
              </a:ext>
            </a:extLst>
          </p:cNvPr>
          <p:cNvSpPr/>
          <p:nvPr/>
        </p:nvSpPr>
        <p:spPr>
          <a:xfrm>
            <a:off x="838200" y="3786501"/>
            <a:ext cx="592506" cy="828679"/>
          </a:xfrm>
          <a:custGeom>
            <a:avLst/>
            <a:gdLst/>
            <a:ahLst/>
            <a:cxnLst/>
            <a:rect l="l" t="t" r="r" b="b"/>
            <a:pathLst>
              <a:path w="592506" h="828679">
                <a:moveTo>
                  <a:pt x="0" y="0"/>
                </a:moveTo>
                <a:lnTo>
                  <a:pt x="592505" y="0"/>
                </a:lnTo>
                <a:lnTo>
                  <a:pt x="592505" y="828679"/>
                </a:lnTo>
                <a:lnTo>
                  <a:pt x="0" y="82867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13" name="Freeform 12">
            <a:extLst>
              <a:ext uri="{FF2B5EF4-FFF2-40B4-BE49-F238E27FC236}">
                <a16:creationId xmlns:a16="http://schemas.microsoft.com/office/drawing/2014/main" id="{3A86DB98-46CC-A2C7-4F8E-63B46614DA2F}"/>
              </a:ext>
            </a:extLst>
          </p:cNvPr>
          <p:cNvSpPr/>
          <p:nvPr/>
        </p:nvSpPr>
        <p:spPr>
          <a:xfrm>
            <a:off x="797264" y="4924555"/>
            <a:ext cx="628780" cy="1074838"/>
          </a:xfrm>
          <a:custGeom>
            <a:avLst/>
            <a:gdLst/>
            <a:ahLst/>
            <a:cxnLst/>
            <a:rect l="l" t="t" r="r" b="b"/>
            <a:pathLst>
              <a:path w="628780" h="1074838">
                <a:moveTo>
                  <a:pt x="0" y="0"/>
                </a:moveTo>
                <a:lnTo>
                  <a:pt x="628780" y="0"/>
                </a:lnTo>
                <a:lnTo>
                  <a:pt x="628780" y="1074838"/>
                </a:lnTo>
                <a:lnTo>
                  <a:pt x="0" y="1074838"/>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14" name="Freeform 13">
            <a:extLst>
              <a:ext uri="{FF2B5EF4-FFF2-40B4-BE49-F238E27FC236}">
                <a16:creationId xmlns:a16="http://schemas.microsoft.com/office/drawing/2014/main" id="{FA85E00F-4501-0165-57C0-7AF9D256E0D1}"/>
              </a:ext>
            </a:extLst>
          </p:cNvPr>
          <p:cNvSpPr/>
          <p:nvPr/>
        </p:nvSpPr>
        <p:spPr>
          <a:xfrm>
            <a:off x="854383" y="6376392"/>
            <a:ext cx="514543" cy="922947"/>
          </a:xfrm>
          <a:custGeom>
            <a:avLst/>
            <a:gdLst/>
            <a:ahLst/>
            <a:cxnLst/>
            <a:rect l="l" t="t" r="r" b="b"/>
            <a:pathLst>
              <a:path w="514543" h="922947">
                <a:moveTo>
                  <a:pt x="0" y="0"/>
                </a:moveTo>
                <a:lnTo>
                  <a:pt x="514543" y="0"/>
                </a:lnTo>
                <a:lnTo>
                  <a:pt x="514543" y="922946"/>
                </a:lnTo>
                <a:lnTo>
                  <a:pt x="0" y="922946"/>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en-US"/>
          </a:p>
        </p:txBody>
      </p:sp>
      <p:sp>
        <p:nvSpPr>
          <p:cNvPr id="15" name="Freeform 8">
            <a:extLst>
              <a:ext uri="{FF2B5EF4-FFF2-40B4-BE49-F238E27FC236}">
                <a16:creationId xmlns:a16="http://schemas.microsoft.com/office/drawing/2014/main" id="{D01F69F7-5ADD-47E5-461B-599D694F7FF1}"/>
              </a:ext>
            </a:extLst>
          </p:cNvPr>
          <p:cNvSpPr/>
          <p:nvPr/>
        </p:nvSpPr>
        <p:spPr>
          <a:xfrm>
            <a:off x="16737105" y="9258300"/>
            <a:ext cx="1367367" cy="1028700"/>
          </a:xfrm>
          <a:custGeom>
            <a:avLst/>
            <a:gdLst/>
            <a:ahLst/>
            <a:cxnLst/>
            <a:rect l="l" t="t" r="r" b="b"/>
            <a:pathLst>
              <a:path w="1367367" h="1028700">
                <a:moveTo>
                  <a:pt x="0" y="0"/>
                </a:moveTo>
                <a:lnTo>
                  <a:pt x="1367366" y="0"/>
                </a:lnTo>
                <a:lnTo>
                  <a:pt x="1367366" y="1028700"/>
                </a:lnTo>
                <a:lnTo>
                  <a:pt x="0" y="1028700"/>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txBody>
          <a:bodyPr/>
          <a:lstStyle/>
          <a:p>
            <a:endParaRPr lang="en-US"/>
          </a:p>
        </p:txBody>
      </p:sp>
    </p:spTree>
    <p:extLst>
      <p:ext uri="{BB962C8B-B14F-4D97-AF65-F5344CB8AC3E}">
        <p14:creationId xmlns:p14="http://schemas.microsoft.com/office/powerpoint/2010/main" val="3379737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1" y="367058"/>
            <a:ext cx="18288000" cy="1323285"/>
            <a:chOff x="0" y="0"/>
            <a:chExt cx="4873833" cy="348519"/>
          </a:xfrm>
        </p:grpSpPr>
        <p:sp>
          <p:nvSpPr>
            <p:cNvPr id="3" name="Freeform 3"/>
            <p:cNvSpPr/>
            <p:nvPr/>
          </p:nvSpPr>
          <p:spPr>
            <a:xfrm>
              <a:off x="0" y="0"/>
              <a:ext cx="4873833" cy="348519"/>
            </a:xfrm>
            <a:custGeom>
              <a:avLst/>
              <a:gdLst/>
              <a:ahLst/>
              <a:cxnLst/>
              <a:rect l="l" t="t" r="r" b="b"/>
              <a:pathLst>
                <a:path w="4873833" h="348519">
                  <a:moveTo>
                    <a:pt x="0" y="0"/>
                  </a:moveTo>
                  <a:lnTo>
                    <a:pt x="4873833" y="0"/>
                  </a:lnTo>
                  <a:lnTo>
                    <a:pt x="4873833" y="348519"/>
                  </a:lnTo>
                  <a:lnTo>
                    <a:pt x="0" y="348519"/>
                  </a:lnTo>
                  <a:close/>
                </a:path>
              </a:pathLst>
            </a:custGeom>
            <a:solidFill>
              <a:srgbClr val="1E4844"/>
            </a:solidFill>
          </p:spPr>
          <p:txBody>
            <a:bodyPr/>
            <a:lstStyle/>
            <a:p>
              <a:endParaRPr lang="en-US" dirty="0"/>
            </a:p>
          </p:txBody>
        </p:sp>
        <p:sp>
          <p:nvSpPr>
            <p:cNvPr id="4" name="TextBox 4"/>
            <p:cNvSpPr txBox="1"/>
            <p:nvPr/>
          </p:nvSpPr>
          <p:spPr>
            <a:xfrm>
              <a:off x="0" y="-95250"/>
              <a:ext cx="4873833" cy="443769"/>
            </a:xfrm>
            <a:prstGeom prst="rect">
              <a:avLst/>
            </a:prstGeom>
          </p:spPr>
          <p:txBody>
            <a:bodyPr lIns="50800" tIns="50800" rIns="50800" bIns="50800" rtlCol="0" anchor="ctr"/>
            <a:lstStyle/>
            <a:p>
              <a:pPr algn="ctr">
                <a:lnSpc>
                  <a:spcPts val="6999"/>
                </a:lnSpc>
                <a:spcBef>
                  <a:spcPct val="0"/>
                </a:spcBef>
              </a:pPr>
              <a:r>
                <a:rPr lang="en-US" sz="4999" b="1" dirty="0">
                  <a:solidFill>
                    <a:srgbClr val="EFEFEF"/>
                  </a:solidFill>
                  <a:latin typeface="Times New Roman" panose="02020603050405020304" pitchFamily="18" charset="0"/>
                  <a:cs typeface="Times New Roman" panose="02020603050405020304" pitchFamily="18" charset="0"/>
                </a:rPr>
                <a:t>Datasets</a:t>
              </a:r>
            </a:p>
          </p:txBody>
        </p:sp>
      </p:grpSp>
      <p:sp>
        <p:nvSpPr>
          <p:cNvPr id="5" name="Freeform 5"/>
          <p:cNvSpPr/>
          <p:nvPr/>
        </p:nvSpPr>
        <p:spPr>
          <a:xfrm>
            <a:off x="164141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2"/>
            <a:stretch>
              <a:fillRect/>
            </a:stretch>
          </a:blipFill>
        </p:spPr>
        <p:txBody>
          <a:bodyPr/>
          <a:lstStyle/>
          <a:p>
            <a:endParaRPr lang="en-US"/>
          </a:p>
        </p:txBody>
      </p:sp>
      <p:sp>
        <p:nvSpPr>
          <p:cNvPr id="6" name="Freeform 6"/>
          <p:cNvSpPr/>
          <p:nvPr/>
        </p:nvSpPr>
        <p:spPr>
          <a:xfrm>
            <a:off x="1835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2"/>
            <a:stretch>
              <a:fillRect/>
            </a:stretch>
          </a:blipFill>
        </p:spPr>
        <p:txBody>
          <a:bodyPr/>
          <a:lstStyle/>
          <a:p>
            <a:endParaRPr lang="en-US"/>
          </a:p>
        </p:txBody>
      </p:sp>
      <p:sp>
        <p:nvSpPr>
          <p:cNvPr id="8" name="TextBox 7">
            <a:extLst>
              <a:ext uri="{FF2B5EF4-FFF2-40B4-BE49-F238E27FC236}">
                <a16:creationId xmlns:a16="http://schemas.microsoft.com/office/drawing/2014/main" id="{2103C999-BC3C-5A4A-B5A8-D46FB0F04A75}"/>
              </a:ext>
            </a:extLst>
          </p:cNvPr>
          <p:cNvSpPr txBox="1"/>
          <p:nvPr/>
        </p:nvSpPr>
        <p:spPr>
          <a:xfrm>
            <a:off x="183529" y="2252171"/>
            <a:ext cx="17075772" cy="6798015"/>
          </a:xfrm>
          <a:prstGeom prst="rect">
            <a:avLst/>
          </a:prstGeom>
        </p:spPr>
        <p:txBody>
          <a:bodyPr wrap="square" lIns="0" tIns="0" rIns="0" bIns="0" rtlCol="0" anchor="t">
            <a:spAutoFit/>
          </a:bodyPr>
          <a:lstStyle/>
          <a:p>
            <a:pPr marL="700081" lvl="1" indent="-350041">
              <a:lnSpc>
                <a:spcPts val="4539"/>
              </a:lnSpc>
              <a:buFont typeface="Arial"/>
              <a:buChar char="•"/>
            </a:pPr>
            <a:r>
              <a:rPr lang="en-US" sz="3200" b="1" dirty="0">
                <a:solidFill>
                  <a:srgbClr val="000000"/>
                </a:solidFill>
                <a:latin typeface="Times New Roman" panose="02020603050405020304" pitchFamily="18" charset="0"/>
                <a:cs typeface="Times New Roman" panose="02020603050405020304" pitchFamily="18" charset="0"/>
              </a:rPr>
              <a:t>Introduction:   </a:t>
            </a:r>
          </a:p>
          <a:p>
            <a:pPr>
              <a:lnSpc>
                <a:spcPts val="4539"/>
              </a:lnSpc>
            </a:pPr>
            <a:endParaRPr lang="en-US" sz="3200" dirty="0">
              <a:solidFill>
                <a:srgbClr val="000000"/>
              </a:solidFill>
              <a:latin typeface="Times New Roman" panose="02020603050405020304" pitchFamily="18" charset="0"/>
              <a:cs typeface="Times New Roman" panose="02020603050405020304" pitchFamily="18" charset="0"/>
            </a:endParaRPr>
          </a:p>
          <a:p>
            <a:pPr>
              <a:lnSpc>
                <a:spcPts val="4411"/>
              </a:lnSpc>
              <a:spcBef>
                <a:spcPct val="0"/>
              </a:spcBef>
            </a:pPr>
            <a:r>
              <a:rPr lang="en-US" sz="3200" dirty="0">
                <a:solidFill>
                  <a:srgbClr val="000000"/>
                </a:solidFill>
                <a:latin typeface="Times New Roman" panose="02020603050405020304" pitchFamily="18" charset="0"/>
                <a:cs typeface="Times New Roman" panose="02020603050405020304" pitchFamily="18" charset="0"/>
              </a:rPr>
              <a:t>        The primary dataset for this project consists of the Holy Qur'an translated into text format, it </a:t>
            </a:r>
            <a:r>
              <a:rPr lang="en-US" sz="3200" b="0" i="0" dirty="0">
                <a:solidFill>
                  <a:srgbClr val="1F2328"/>
                </a:solidFill>
                <a:effectLst/>
                <a:latin typeface="Times New Roman" panose="02020603050405020304" pitchFamily="18" charset="0"/>
                <a:cs typeface="Times New Roman" panose="02020603050405020304" pitchFamily="18" charset="0"/>
              </a:rPr>
              <a:t>contains 1,266 thematic Qur'anic passages that cover the whole Holy Qur'an.</a:t>
            </a:r>
            <a:r>
              <a:rPr lang="en-US" sz="3200" dirty="0">
                <a:solidFill>
                  <a:srgbClr val="000000"/>
                </a:solidFill>
                <a:latin typeface="Times New Roman" panose="02020603050405020304" pitchFamily="18" charset="0"/>
                <a:cs typeface="Times New Roman" panose="02020603050405020304" pitchFamily="18" charset="0"/>
              </a:rPr>
              <a:t> Additionally, a collection of factoid and non-factoid questions related to various aspects of the Qur'an is compiled to assess the system's performance. The system relies on these datasets to provide accurate and informative responses.</a:t>
            </a:r>
          </a:p>
          <a:p>
            <a:pPr>
              <a:lnSpc>
                <a:spcPts val="4539"/>
              </a:lnSpc>
              <a:spcBef>
                <a:spcPct val="0"/>
              </a:spcBef>
            </a:pPr>
            <a:endParaRPr lang="en-US" sz="3200" dirty="0">
              <a:solidFill>
                <a:srgbClr val="000000"/>
              </a:solidFill>
              <a:latin typeface="Times New Roman" panose="02020603050405020304" pitchFamily="18" charset="0"/>
              <a:cs typeface="Times New Roman" panose="02020603050405020304" pitchFamily="18" charset="0"/>
            </a:endParaRPr>
          </a:p>
          <a:p>
            <a:pPr marL="700081" lvl="1" indent="-350041">
              <a:lnSpc>
                <a:spcPts val="4539"/>
              </a:lnSpc>
              <a:spcBef>
                <a:spcPct val="0"/>
              </a:spcBef>
              <a:buFont typeface="Arial"/>
              <a:buChar char="•"/>
            </a:pPr>
            <a:r>
              <a:rPr lang="en-US" sz="3200" b="1" dirty="0">
                <a:solidFill>
                  <a:srgbClr val="000000"/>
                </a:solidFill>
                <a:latin typeface="Times New Roman" panose="02020603050405020304" pitchFamily="18" charset="0"/>
                <a:cs typeface="Times New Roman" panose="02020603050405020304" pitchFamily="18" charset="0"/>
              </a:rPr>
              <a:t>Source and Composition:</a:t>
            </a:r>
          </a:p>
          <a:p>
            <a:pPr>
              <a:lnSpc>
                <a:spcPts val="4539"/>
              </a:lnSpc>
              <a:spcBef>
                <a:spcPct val="0"/>
              </a:spcBef>
            </a:pPr>
            <a:endParaRPr lang="en-US" sz="3200" dirty="0">
              <a:solidFill>
                <a:srgbClr val="000000"/>
              </a:solidFill>
              <a:latin typeface="Times New Roman" panose="02020603050405020304" pitchFamily="18" charset="0"/>
              <a:cs typeface="Times New Roman" panose="02020603050405020304" pitchFamily="18" charset="0"/>
            </a:endParaRPr>
          </a:p>
          <a:p>
            <a:pPr>
              <a:lnSpc>
                <a:spcPts val="4411"/>
              </a:lnSpc>
              <a:spcBef>
                <a:spcPct val="0"/>
              </a:spcBef>
            </a:pPr>
            <a:r>
              <a:rPr lang="en-US" sz="3200" dirty="0">
                <a:solidFill>
                  <a:srgbClr val="000000"/>
                </a:solidFill>
                <a:latin typeface="Times New Roman" panose="02020603050405020304" pitchFamily="18" charset="0"/>
                <a:cs typeface="Times New Roman" panose="02020603050405020304" pitchFamily="18" charset="0"/>
              </a:rPr>
              <a:t>        The primary dataset for this project is sourced from a QA2023 competition. This dataset includes Quranic verses, detailed with surah number, verse range, and passage text.</a:t>
            </a:r>
            <a:endParaRPr lang="en-US" sz="3151" dirty="0">
              <a:solidFill>
                <a:srgbClr val="000000"/>
              </a:solidFill>
              <a:latin typeface="Open Sans"/>
            </a:endParaRPr>
          </a:p>
        </p:txBody>
      </p:sp>
      <p:sp>
        <p:nvSpPr>
          <p:cNvPr id="9" name="Freeform 8">
            <a:extLst>
              <a:ext uri="{FF2B5EF4-FFF2-40B4-BE49-F238E27FC236}">
                <a16:creationId xmlns:a16="http://schemas.microsoft.com/office/drawing/2014/main" id="{4FCB975D-2B53-A95C-A4F8-6A4925CE3D64}"/>
              </a:ext>
            </a:extLst>
          </p:cNvPr>
          <p:cNvSpPr/>
          <p:nvPr/>
        </p:nvSpPr>
        <p:spPr>
          <a:xfrm>
            <a:off x="16737105" y="9258300"/>
            <a:ext cx="1367367" cy="1028700"/>
          </a:xfrm>
          <a:custGeom>
            <a:avLst/>
            <a:gdLst/>
            <a:ahLst/>
            <a:cxnLst/>
            <a:rect l="l" t="t" r="r" b="b"/>
            <a:pathLst>
              <a:path w="1367367" h="1028700">
                <a:moveTo>
                  <a:pt x="0" y="0"/>
                </a:moveTo>
                <a:lnTo>
                  <a:pt x="1367366" y="0"/>
                </a:lnTo>
                <a:lnTo>
                  <a:pt x="1367366" y="1028700"/>
                </a:lnTo>
                <a:lnTo>
                  <a:pt x="0" y="10287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0" y="367058"/>
            <a:ext cx="18288000" cy="1323285"/>
            <a:chOff x="0" y="0"/>
            <a:chExt cx="4873833" cy="348519"/>
          </a:xfrm>
        </p:grpSpPr>
        <p:sp>
          <p:nvSpPr>
            <p:cNvPr id="3" name="Freeform 3"/>
            <p:cNvSpPr/>
            <p:nvPr/>
          </p:nvSpPr>
          <p:spPr>
            <a:xfrm>
              <a:off x="0" y="0"/>
              <a:ext cx="4873833" cy="348519"/>
            </a:xfrm>
            <a:custGeom>
              <a:avLst/>
              <a:gdLst/>
              <a:ahLst/>
              <a:cxnLst/>
              <a:rect l="l" t="t" r="r" b="b"/>
              <a:pathLst>
                <a:path w="4873833" h="348519">
                  <a:moveTo>
                    <a:pt x="0" y="0"/>
                  </a:moveTo>
                  <a:lnTo>
                    <a:pt x="4873833" y="0"/>
                  </a:lnTo>
                  <a:lnTo>
                    <a:pt x="4873833" y="348519"/>
                  </a:lnTo>
                  <a:lnTo>
                    <a:pt x="0" y="348519"/>
                  </a:lnTo>
                  <a:close/>
                </a:path>
              </a:pathLst>
            </a:custGeom>
            <a:solidFill>
              <a:srgbClr val="1E4844"/>
            </a:solidFill>
          </p:spPr>
          <p:txBody>
            <a:bodyPr/>
            <a:lstStyle/>
            <a:p>
              <a:endParaRPr lang="en-US" dirty="0"/>
            </a:p>
          </p:txBody>
        </p:sp>
        <p:sp>
          <p:nvSpPr>
            <p:cNvPr id="4" name="TextBox 4"/>
            <p:cNvSpPr txBox="1"/>
            <p:nvPr/>
          </p:nvSpPr>
          <p:spPr>
            <a:xfrm>
              <a:off x="0" y="-95250"/>
              <a:ext cx="4873833" cy="443769"/>
            </a:xfrm>
            <a:prstGeom prst="rect">
              <a:avLst/>
            </a:prstGeom>
          </p:spPr>
          <p:txBody>
            <a:bodyPr lIns="50800" tIns="50800" rIns="50800" bIns="50800" rtlCol="0" anchor="ctr"/>
            <a:lstStyle/>
            <a:p>
              <a:pPr algn="ctr">
                <a:lnSpc>
                  <a:spcPts val="6999"/>
                </a:lnSpc>
                <a:spcBef>
                  <a:spcPct val="0"/>
                </a:spcBef>
              </a:pPr>
              <a:r>
                <a:rPr lang="en-US" sz="4999" b="1" dirty="0">
                  <a:solidFill>
                    <a:srgbClr val="EFEFEF"/>
                  </a:solidFill>
                  <a:latin typeface="Times New Roman" panose="02020603050405020304" pitchFamily="18" charset="0"/>
                  <a:cs typeface="Times New Roman" panose="02020603050405020304" pitchFamily="18" charset="0"/>
                </a:rPr>
                <a:t>Datasets</a:t>
              </a:r>
            </a:p>
          </p:txBody>
        </p:sp>
      </p:grpSp>
      <p:sp>
        <p:nvSpPr>
          <p:cNvPr id="5" name="Freeform 5"/>
          <p:cNvSpPr/>
          <p:nvPr/>
        </p:nvSpPr>
        <p:spPr>
          <a:xfrm>
            <a:off x="164141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2"/>
            <a:stretch>
              <a:fillRect/>
            </a:stretch>
          </a:blipFill>
        </p:spPr>
        <p:txBody>
          <a:bodyPr/>
          <a:lstStyle/>
          <a:p>
            <a:endParaRPr lang="en-US"/>
          </a:p>
        </p:txBody>
      </p:sp>
      <p:sp>
        <p:nvSpPr>
          <p:cNvPr id="6" name="Freeform 6"/>
          <p:cNvSpPr/>
          <p:nvPr/>
        </p:nvSpPr>
        <p:spPr>
          <a:xfrm>
            <a:off x="1835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2"/>
            <a:stretch>
              <a:fillRect/>
            </a:stretch>
          </a:blipFill>
        </p:spPr>
        <p:txBody>
          <a:bodyPr/>
          <a:lstStyle/>
          <a:p>
            <a:endParaRPr lang="en-US"/>
          </a:p>
        </p:txBody>
      </p:sp>
      <p:sp>
        <p:nvSpPr>
          <p:cNvPr id="7" name="TextBox 7"/>
          <p:cNvSpPr txBox="1"/>
          <p:nvPr/>
        </p:nvSpPr>
        <p:spPr>
          <a:xfrm>
            <a:off x="183529" y="2252171"/>
            <a:ext cx="17075771" cy="1104598"/>
          </a:xfrm>
          <a:prstGeom prst="rect">
            <a:avLst/>
          </a:prstGeom>
        </p:spPr>
        <p:txBody>
          <a:bodyPr wrap="square" lIns="0" tIns="0" rIns="0" bIns="0" rtlCol="0" anchor="t">
            <a:spAutoFit/>
          </a:bodyPr>
          <a:lstStyle/>
          <a:p>
            <a:pPr marL="350040" lvl="1">
              <a:lnSpc>
                <a:spcPts val="4539"/>
              </a:lnSpc>
            </a:pPr>
            <a:endParaRPr lang="en-US" sz="3200" dirty="0">
              <a:solidFill>
                <a:srgbClr val="000000"/>
              </a:solidFill>
              <a:latin typeface="Times New Roman" panose="02020603050405020304" pitchFamily="18" charset="0"/>
              <a:cs typeface="Times New Roman" panose="02020603050405020304" pitchFamily="18" charset="0"/>
            </a:endParaRPr>
          </a:p>
          <a:p>
            <a:pPr>
              <a:lnSpc>
                <a:spcPts val="4411"/>
              </a:lnSpc>
              <a:spcBef>
                <a:spcPct val="0"/>
              </a:spcBef>
            </a:pPr>
            <a:endParaRPr lang="en-US" sz="3151" dirty="0">
              <a:solidFill>
                <a:srgbClr val="000000"/>
              </a:solidFill>
              <a:latin typeface="Open Sans"/>
            </a:endParaRPr>
          </a:p>
        </p:txBody>
      </p:sp>
      <p:pic>
        <p:nvPicPr>
          <p:cNvPr id="11" name="Picture 10" descr="A close up of a text&#10;&#10;Description automatically generated">
            <a:extLst>
              <a:ext uri="{FF2B5EF4-FFF2-40B4-BE49-F238E27FC236}">
                <a16:creationId xmlns:a16="http://schemas.microsoft.com/office/drawing/2014/main" id="{EF399F7D-74AC-7469-92AC-D64FDC4760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4656" y="4022896"/>
            <a:ext cx="8801415" cy="2608714"/>
          </a:xfrm>
          <a:prstGeom prst="rect">
            <a:avLst/>
          </a:prstGeom>
          <a:ln>
            <a:solidFill>
              <a:schemeClr val="tx1"/>
            </a:solidFill>
          </a:ln>
        </p:spPr>
      </p:pic>
      <p:sp>
        <p:nvSpPr>
          <p:cNvPr id="12" name="TextBox 11">
            <a:extLst>
              <a:ext uri="{FF2B5EF4-FFF2-40B4-BE49-F238E27FC236}">
                <a16:creationId xmlns:a16="http://schemas.microsoft.com/office/drawing/2014/main" id="{1A067D21-A981-5B79-BA4E-DBBC60F33317}"/>
              </a:ext>
            </a:extLst>
          </p:cNvPr>
          <p:cNvSpPr txBox="1"/>
          <p:nvPr/>
        </p:nvSpPr>
        <p:spPr>
          <a:xfrm>
            <a:off x="102375" y="3649246"/>
            <a:ext cx="4409766" cy="369332"/>
          </a:xfrm>
          <a:prstGeom prst="rect">
            <a:avLst/>
          </a:prstGeom>
          <a:solidFill>
            <a:srgbClr val="1E4844"/>
          </a:solidFill>
        </p:spPr>
        <p:txBody>
          <a:bodyPr wrap="square" rtlCol="0">
            <a:spAutoFit/>
          </a:bodyPr>
          <a:lstStyle/>
          <a:p>
            <a:pPr algn="ctr"/>
            <a:r>
              <a:rPr lang="en-US" b="1" dirty="0">
                <a:solidFill>
                  <a:srgbClr val="EFEFEF"/>
                </a:solidFill>
                <a:latin typeface="Times New Roman" panose="02020603050405020304" pitchFamily="18" charset="0"/>
                <a:cs typeface="Times New Roman" panose="02020603050405020304" pitchFamily="18" charset="0"/>
              </a:rPr>
              <a:t>Qur'an Passage Collection (QPC)</a:t>
            </a:r>
          </a:p>
        </p:txBody>
      </p:sp>
      <p:sp>
        <p:nvSpPr>
          <p:cNvPr id="13" name="TextBox 12">
            <a:extLst>
              <a:ext uri="{FF2B5EF4-FFF2-40B4-BE49-F238E27FC236}">
                <a16:creationId xmlns:a16="http://schemas.microsoft.com/office/drawing/2014/main" id="{1DDBF597-97F9-7507-2D86-131C5157936F}"/>
              </a:ext>
            </a:extLst>
          </p:cNvPr>
          <p:cNvSpPr txBox="1"/>
          <p:nvPr/>
        </p:nvSpPr>
        <p:spPr>
          <a:xfrm>
            <a:off x="183529" y="2090567"/>
            <a:ext cx="6172200" cy="107721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Task A: (PA) Passage Retrieval</a:t>
            </a:r>
          </a:p>
          <a:p>
            <a:r>
              <a:rPr lang="en-US" sz="3200" dirty="0">
                <a:latin typeface="Times New Roman" panose="02020603050405020304" pitchFamily="18" charset="0"/>
                <a:cs typeface="Times New Roman" panose="02020603050405020304" pitchFamily="18" charset="0"/>
              </a:rPr>
              <a:t>Task B: (QA) Question Answering</a:t>
            </a:r>
          </a:p>
        </p:txBody>
      </p:sp>
      <p:sp>
        <p:nvSpPr>
          <p:cNvPr id="14" name="TextBox 13">
            <a:extLst>
              <a:ext uri="{FF2B5EF4-FFF2-40B4-BE49-F238E27FC236}">
                <a16:creationId xmlns:a16="http://schemas.microsoft.com/office/drawing/2014/main" id="{66257644-C807-12EA-8AA7-53F29DD36DE5}"/>
              </a:ext>
            </a:extLst>
          </p:cNvPr>
          <p:cNvSpPr txBox="1"/>
          <p:nvPr/>
        </p:nvSpPr>
        <p:spPr>
          <a:xfrm>
            <a:off x="10908319" y="3681492"/>
            <a:ext cx="5954088" cy="369332"/>
          </a:xfrm>
          <a:prstGeom prst="rect">
            <a:avLst/>
          </a:prstGeom>
          <a:solidFill>
            <a:srgbClr val="1E4844"/>
          </a:solidFill>
        </p:spPr>
        <p:txBody>
          <a:bodyPr wrap="square" rtlCol="0">
            <a:spAutoFit/>
          </a:bodyPr>
          <a:lstStyle/>
          <a:p>
            <a:pPr algn="ctr"/>
            <a:r>
              <a:rPr lang="en-US" b="1" dirty="0">
                <a:solidFill>
                  <a:srgbClr val="EFEFEF"/>
                </a:solidFill>
                <a:latin typeface="Times New Roman" panose="02020603050405020304" pitchFamily="18" charset="0"/>
                <a:cs typeface="Times New Roman" panose="02020603050405020304" pitchFamily="18" charset="0"/>
              </a:rPr>
              <a:t>Qur'anic Reading Comprehension Dataset (QRCD) Task B</a:t>
            </a:r>
          </a:p>
        </p:txBody>
      </p:sp>
      <p:pic>
        <p:nvPicPr>
          <p:cNvPr id="16" name="Picture 15" descr="A white sheet with black text&#10;&#10;Description automatically generated with medium confidence">
            <a:extLst>
              <a:ext uri="{FF2B5EF4-FFF2-40B4-BE49-F238E27FC236}">
                <a16:creationId xmlns:a16="http://schemas.microsoft.com/office/drawing/2014/main" id="{B688E279-C37D-9F57-5CF5-FE3D1BE174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5035" y="4022896"/>
            <a:ext cx="4229100" cy="6301414"/>
          </a:xfrm>
          <a:prstGeom prst="rect">
            <a:avLst/>
          </a:prstGeom>
          <a:ln>
            <a:solidFill>
              <a:schemeClr val="tx1"/>
            </a:solidFill>
          </a:ln>
        </p:spPr>
      </p:pic>
      <p:sp>
        <p:nvSpPr>
          <p:cNvPr id="17" name="TextBox 16">
            <a:extLst>
              <a:ext uri="{FF2B5EF4-FFF2-40B4-BE49-F238E27FC236}">
                <a16:creationId xmlns:a16="http://schemas.microsoft.com/office/drawing/2014/main" id="{2C87B0C4-DBEF-CE3F-0D1F-47D49B29204B}"/>
              </a:ext>
            </a:extLst>
          </p:cNvPr>
          <p:cNvSpPr txBox="1"/>
          <p:nvPr/>
        </p:nvSpPr>
        <p:spPr>
          <a:xfrm>
            <a:off x="5813114" y="3681492"/>
            <a:ext cx="2472941" cy="369332"/>
          </a:xfrm>
          <a:prstGeom prst="rect">
            <a:avLst/>
          </a:prstGeom>
          <a:solidFill>
            <a:srgbClr val="1E4844"/>
          </a:solidFill>
        </p:spPr>
        <p:txBody>
          <a:bodyPr wrap="square" rtlCol="0">
            <a:spAutoFit/>
          </a:bodyPr>
          <a:lstStyle/>
          <a:p>
            <a:pPr algn="ctr"/>
            <a:r>
              <a:rPr lang="en-US" b="1" dirty="0">
                <a:solidFill>
                  <a:srgbClr val="EFEFEF"/>
                </a:solidFill>
                <a:latin typeface="Times New Roman" panose="02020603050405020304" pitchFamily="18" charset="0"/>
                <a:cs typeface="Times New Roman" panose="02020603050405020304" pitchFamily="18" charset="0"/>
              </a:rPr>
              <a:t>Task A</a:t>
            </a:r>
          </a:p>
        </p:txBody>
      </p:sp>
      <p:pic>
        <p:nvPicPr>
          <p:cNvPr id="19" name="Picture 18" descr="A close up of a text&#10;&#10;Description automatically generated">
            <a:extLst>
              <a:ext uri="{FF2B5EF4-FFF2-40B4-BE49-F238E27FC236}">
                <a16:creationId xmlns:a16="http://schemas.microsoft.com/office/drawing/2014/main" id="{FCDFB3B7-0C83-A20E-965B-50E6505AF5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4022896"/>
            <a:ext cx="4614514" cy="6301414"/>
          </a:xfrm>
          <a:prstGeom prst="rect">
            <a:avLst/>
          </a:prstGeom>
          <a:ln>
            <a:solidFill>
              <a:srgbClr val="1E4844"/>
            </a:solidFill>
          </a:ln>
        </p:spPr>
      </p:pic>
      <p:sp>
        <p:nvSpPr>
          <p:cNvPr id="20" name="Freeform 8">
            <a:extLst>
              <a:ext uri="{FF2B5EF4-FFF2-40B4-BE49-F238E27FC236}">
                <a16:creationId xmlns:a16="http://schemas.microsoft.com/office/drawing/2014/main" id="{1CF2FE72-0A9A-EE97-E492-CE4FE40AB148}"/>
              </a:ext>
            </a:extLst>
          </p:cNvPr>
          <p:cNvSpPr/>
          <p:nvPr/>
        </p:nvSpPr>
        <p:spPr>
          <a:xfrm>
            <a:off x="16737105" y="9258300"/>
            <a:ext cx="1367367" cy="1028700"/>
          </a:xfrm>
          <a:custGeom>
            <a:avLst/>
            <a:gdLst/>
            <a:ahLst/>
            <a:cxnLst/>
            <a:rect l="l" t="t" r="r" b="b"/>
            <a:pathLst>
              <a:path w="1367367" h="1028700">
                <a:moveTo>
                  <a:pt x="0" y="0"/>
                </a:moveTo>
                <a:lnTo>
                  <a:pt x="1367366" y="0"/>
                </a:lnTo>
                <a:lnTo>
                  <a:pt x="1367366" y="1028700"/>
                </a:lnTo>
                <a:lnTo>
                  <a:pt x="0" y="10287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extLst>
      <p:ext uri="{BB962C8B-B14F-4D97-AF65-F5344CB8AC3E}">
        <p14:creationId xmlns:p14="http://schemas.microsoft.com/office/powerpoint/2010/main" val="1317033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0" y="367058"/>
            <a:ext cx="18288000" cy="1323285"/>
            <a:chOff x="0" y="0"/>
            <a:chExt cx="4873833" cy="348519"/>
          </a:xfrm>
        </p:grpSpPr>
        <p:sp>
          <p:nvSpPr>
            <p:cNvPr id="3" name="Freeform 3"/>
            <p:cNvSpPr/>
            <p:nvPr/>
          </p:nvSpPr>
          <p:spPr>
            <a:xfrm>
              <a:off x="0" y="0"/>
              <a:ext cx="4873833" cy="348519"/>
            </a:xfrm>
            <a:custGeom>
              <a:avLst/>
              <a:gdLst/>
              <a:ahLst/>
              <a:cxnLst/>
              <a:rect l="l" t="t" r="r" b="b"/>
              <a:pathLst>
                <a:path w="4873833" h="348519">
                  <a:moveTo>
                    <a:pt x="0" y="0"/>
                  </a:moveTo>
                  <a:lnTo>
                    <a:pt x="4873833" y="0"/>
                  </a:lnTo>
                  <a:lnTo>
                    <a:pt x="4873833" y="348519"/>
                  </a:lnTo>
                  <a:lnTo>
                    <a:pt x="0" y="348519"/>
                  </a:lnTo>
                  <a:close/>
                </a:path>
              </a:pathLst>
            </a:custGeom>
            <a:solidFill>
              <a:srgbClr val="1E4844"/>
            </a:solidFill>
          </p:spPr>
          <p:txBody>
            <a:bodyPr/>
            <a:lstStyle/>
            <a:p>
              <a:endParaRPr lang="en-US"/>
            </a:p>
          </p:txBody>
        </p:sp>
        <p:sp>
          <p:nvSpPr>
            <p:cNvPr id="4" name="TextBox 4"/>
            <p:cNvSpPr txBox="1"/>
            <p:nvPr/>
          </p:nvSpPr>
          <p:spPr>
            <a:xfrm>
              <a:off x="0" y="-95250"/>
              <a:ext cx="4873833" cy="443769"/>
            </a:xfrm>
            <a:prstGeom prst="rect">
              <a:avLst/>
            </a:prstGeom>
          </p:spPr>
          <p:txBody>
            <a:bodyPr lIns="50800" tIns="50800" rIns="50800" bIns="50800" rtlCol="0" anchor="ctr"/>
            <a:lstStyle/>
            <a:p>
              <a:pPr algn="ctr">
                <a:lnSpc>
                  <a:spcPts val="6999"/>
                </a:lnSpc>
                <a:spcBef>
                  <a:spcPct val="0"/>
                </a:spcBef>
              </a:pPr>
              <a:r>
                <a:rPr lang="en-US" sz="4999" b="1" dirty="0">
                  <a:solidFill>
                    <a:srgbClr val="EFEFEF"/>
                  </a:solidFill>
                  <a:latin typeface="Times New Roman" panose="02020603050405020304" pitchFamily="18" charset="0"/>
                  <a:cs typeface="Times New Roman" panose="02020603050405020304" pitchFamily="18" charset="0"/>
                </a:rPr>
                <a:t>Data Preprocessing:</a:t>
              </a:r>
            </a:p>
          </p:txBody>
        </p:sp>
      </p:grpSp>
      <p:sp>
        <p:nvSpPr>
          <p:cNvPr id="5" name="Freeform 5"/>
          <p:cNvSpPr/>
          <p:nvPr/>
        </p:nvSpPr>
        <p:spPr>
          <a:xfrm>
            <a:off x="164141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2"/>
            <a:stretch>
              <a:fillRect/>
            </a:stretch>
          </a:blipFill>
        </p:spPr>
        <p:txBody>
          <a:bodyPr/>
          <a:lstStyle/>
          <a:p>
            <a:endParaRPr lang="en-US"/>
          </a:p>
        </p:txBody>
      </p:sp>
      <p:sp>
        <p:nvSpPr>
          <p:cNvPr id="6" name="Freeform 6"/>
          <p:cNvSpPr/>
          <p:nvPr/>
        </p:nvSpPr>
        <p:spPr>
          <a:xfrm>
            <a:off x="1835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2"/>
            <a:stretch>
              <a:fillRect/>
            </a:stretch>
          </a:blipFill>
        </p:spPr>
        <p:txBody>
          <a:bodyPr/>
          <a:lstStyle/>
          <a:p>
            <a:endParaRPr lang="en-US"/>
          </a:p>
        </p:txBody>
      </p:sp>
      <p:sp>
        <p:nvSpPr>
          <p:cNvPr id="10" name="Rectangle 9">
            <a:extLst>
              <a:ext uri="{FF2B5EF4-FFF2-40B4-BE49-F238E27FC236}">
                <a16:creationId xmlns:a16="http://schemas.microsoft.com/office/drawing/2014/main" id="{935F9C89-8151-5570-267D-017855D0CE79}"/>
              </a:ext>
            </a:extLst>
          </p:cNvPr>
          <p:cNvSpPr/>
          <p:nvPr/>
        </p:nvSpPr>
        <p:spPr>
          <a:xfrm>
            <a:off x="609600" y="3467100"/>
            <a:ext cx="3048000" cy="2514600"/>
          </a:xfrm>
          <a:prstGeom prst="rect">
            <a:avLst/>
          </a:prstGeom>
          <a:solidFill>
            <a:srgbClr val="1E48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kern="0" dirty="0">
                <a:effectLst/>
                <a:latin typeface="Times New Roman" panose="02020603050405020304" pitchFamily="18" charset="0"/>
                <a:ea typeface="Calibri" panose="020F0502020204030204" pitchFamily="34" charset="0"/>
                <a:cs typeface="Times New Roman" panose="02020603050405020304" pitchFamily="18" charset="0"/>
              </a:rPr>
              <a:t>Text Cleaning</a:t>
            </a:r>
            <a:endParaRPr lang="en-US" sz="32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F7BA1057-0B81-F1FE-E7E6-8A26A9369166}"/>
              </a:ext>
            </a:extLst>
          </p:cNvPr>
          <p:cNvSpPr/>
          <p:nvPr/>
        </p:nvSpPr>
        <p:spPr>
          <a:xfrm>
            <a:off x="5181600" y="3467100"/>
            <a:ext cx="3048000" cy="2514600"/>
          </a:xfrm>
          <a:prstGeom prst="rect">
            <a:avLst/>
          </a:prstGeom>
          <a:solidFill>
            <a:srgbClr val="1E48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err="1">
                <a:latin typeface="Times New Roman" panose="02020603050405020304" pitchFamily="18" charset="0"/>
                <a:cs typeface="Times New Roman" panose="02020603050405020304" pitchFamily="18" charset="0"/>
              </a:rPr>
              <a:t>Stopword</a:t>
            </a:r>
            <a:r>
              <a:rPr lang="en-US" sz="3200" b="1" dirty="0">
                <a:latin typeface="Times New Roman" panose="02020603050405020304" pitchFamily="18" charset="0"/>
                <a:cs typeface="Times New Roman" panose="02020603050405020304" pitchFamily="18" charset="0"/>
              </a:rPr>
              <a:t> Removal</a:t>
            </a:r>
          </a:p>
        </p:txBody>
      </p:sp>
      <p:sp>
        <p:nvSpPr>
          <p:cNvPr id="12" name="Rectangle 11">
            <a:extLst>
              <a:ext uri="{FF2B5EF4-FFF2-40B4-BE49-F238E27FC236}">
                <a16:creationId xmlns:a16="http://schemas.microsoft.com/office/drawing/2014/main" id="{10A199ED-3EF0-7591-274B-AF82191BD425}"/>
              </a:ext>
            </a:extLst>
          </p:cNvPr>
          <p:cNvSpPr/>
          <p:nvPr/>
        </p:nvSpPr>
        <p:spPr>
          <a:xfrm>
            <a:off x="9753600" y="3467100"/>
            <a:ext cx="3048000" cy="2514600"/>
          </a:xfrm>
          <a:prstGeom prst="rect">
            <a:avLst/>
          </a:prstGeom>
          <a:solidFill>
            <a:srgbClr val="1E48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err="1">
                <a:latin typeface="Times New Roman" panose="02020603050405020304" pitchFamily="18" charset="0"/>
                <a:cs typeface="Times New Roman" panose="02020603050405020304" pitchFamily="18" charset="0"/>
              </a:rPr>
              <a:t>Farasa</a:t>
            </a:r>
            <a:r>
              <a:rPr lang="en-US" sz="3200" b="1" dirty="0">
                <a:latin typeface="Times New Roman" panose="02020603050405020304" pitchFamily="18" charset="0"/>
                <a:cs typeface="Times New Roman" panose="02020603050405020304" pitchFamily="18" charset="0"/>
              </a:rPr>
              <a:t> stemmer </a:t>
            </a:r>
          </a:p>
        </p:txBody>
      </p:sp>
      <p:sp>
        <p:nvSpPr>
          <p:cNvPr id="13" name="Rectangle 12">
            <a:extLst>
              <a:ext uri="{FF2B5EF4-FFF2-40B4-BE49-F238E27FC236}">
                <a16:creationId xmlns:a16="http://schemas.microsoft.com/office/drawing/2014/main" id="{95F9D1C4-3664-5B65-D6B8-DF8DCC8834FA}"/>
              </a:ext>
            </a:extLst>
          </p:cNvPr>
          <p:cNvSpPr/>
          <p:nvPr/>
        </p:nvSpPr>
        <p:spPr>
          <a:xfrm>
            <a:off x="14325600" y="3467100"/>
            <a:ext cx="3048000" cy="2514600"/>
          </a:xfrm>
          <a:prstGeom prst="rect">
            <a:avLst/>
          </a:prstGeom>
          <a:solidFill>
            <a:srgbClr val="1E48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latin typeface="Times New Roman" panose="02020603050405020304" pitchFamily="18" charset="0"/>
                <a:cs typeface="Times New Roman" panose="02020603050405020304" pitchFamily="18" charset="0"/>
              </a:rPr>
              <a:t>Tokenization</a:t>
            </a:r>
          </a:p>
        </p:txBody>
      </p:sp>
      <p:sp>
        <p:nvSpPr>
          <p:cNvPr id="14" name="Rectangle 13">
            <a:extLst>
              <a:ext uri="{FF2B5EF4-FFF2-40B4-BE49-F238E27FC236}">
                <a16:creationId xmlns:a16="http://schemas.microsoft.com/office/drawing/2014/main" id="{254DC1E6-B328-33AE-E226-B89043791371}"/>
              </a:ext>
            </a:extLst>
          </p:cNvPr>
          <p:cNvSpPr/>
          <p:nvPr/>
        </p:nvSpPr>
        <p:spPr>
          <a:xfrm>
            <a:off x="2400300" y="7160936"/>
            <a:ext cx="13487400" cy="2033242"/>
          </a:xfrm>
          <a:prstGeom prst="rect">
            <a:avLst/>
          </a:prstGeom>
          <a:solidFill>
            <a:srgbClr val="1E48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latin typeface="Times New Roman" panose="02020603050405020304" pitchFamily="18" charset="0"/>
                <a:cs typeface="Times New Roman" panose="02020603050405020304" pitchFamily="18" charset="0"/>
              </a:rPr>
              <a:t>The qur'anic passages where embedded using our trained BERT model, these embeddings where the indexed using FAISS.</a:t>
            </a:r>
          </a:p>
        </p:txBody>
      </p:sp>
      <p:sp>
        <p:nvSpPr>
          <p:cNvPr id="16" name="Freeform 8">
            <a:extLst>
              <a:ext uri="{FF2B5EF4-FFF2-40B4-BE49-F238E27FC236}">
                <a16:creationId xmlns:a16="http://schemas.microsoft.com/office/drawing/2014/main" id="{A1017484-9FE8-1B18-10B3-E5A9FDD173EB}"/>
              </a:ext>
            </a:extLst>
          </p:cNvPr>
          <p:cNvSpPr/>
          <p:nvPr/>
        </p:nvSpPr>
        <p:spPr>
          <a:xfrm>
            <a:off x="16737105" y="9258300"/>
            <a:ext cx="1367367" cy="1028700"/>
          </a:xfrm>
          <a:custGeom>
            <a:avLst/>
            <a:gdLst/>
            <a:ahLst/>
            <a:cxnLst/>
            <a:rect l="l" t="t" r="r" b="b"/>
            <a:pathLst>
              <a:path w="1367367" h="1028700">
                <a:moveTo>
                  <a:pt x="0" y="0"/>
                </a:moveTo>
                <a:lnTo>
                  <a:pt x="1367366" y="0"/>
                </a:lnTo>
                <a:lnTo>
                  <a:pt x="1367366" y="1028700"/>
                </a:lnTo>
                <a:lnTo>
                  <a:pt x="0" y="10287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0" y="367058"/>
            <a:ext cx="18288000" cy="1323285"/>
            <a:chOff x="0" y="0"/>
            <a:chExt cx="4873833" cy="348519"/>
          </a:xfrm>
        </p:grpSpPr>
        <p:sp>
          <p:nvSpPr>
            <p:cNvPr id="3" name="Freeform 3"/>
            <p:cNvSpPr/>
            <p:nvPr/>
          </p:nvSpPr>
          <p:spPr>
            <a:xfrm>
              <a:off x="0" y="0"/>
              <a:ext cx="4873833" cy="348519"/>
            </a:xfrm>
            <a:custGeom>
              <a:avLst/>
              <a:gdLst/>
              <a:ahLst/>
              <a:cxnLst/>
              <a:rect l="l" t="t" r="r" b="b"/>
              <a:pathLst>
                <a:path w="4873833" h="348519">
                  <a:moveTo>
                    <a:pt x="0" y="0"/>
                  </a:moveTo>
                  <a:lnTo>
                    <a:pt x="4873833" y="0"/>
                  </a:lnTo>
                  <a:lnTo>
                    <a:pt x="4873833" y="348519"/>
                  </a:lnTo>
                  <a:lnTo>
                    <a:pt x="0" y="348519"/>
                  </a:lnTo>
                  <a:close/>
                </a:path>
              </a:pathLst>
            </a:custGeom>
            <a:solidFill>
              <a:srgbClr val="1E4844"/>
            </a:solidFill>
          </p:spPr>
          <p:txBody>
            <a:bodyPr/>
            <a:lstStyle/>
            <a:p>
              <a:endParaRPr lang="en-US" dirty="0"/>
            </a:p>
          </p:txBody>
        </p:sp>
        <p:sp>
          <p:nvSpPr>
            <p:cNvPr id="4" name="TextBox 4"/>
            <p:cNvSpPr txBox="1"/>
            <p:nvPr/>
          </p:nvSpPr>
          <p:spPr>
            <a:xfrm>
              <a:off x="0" y="-95250"/>
              <a:ext cx="4873833" cy="443769"/>
            </a:xfrm>
            <a:prstGeom prst="rect">
              <a:avLst/>
            </a:prstGeom>
          </p:spPr>
          <p:txBody>
            <a:bodyPr lIns="50800" tIns="50800" rIns="50800" bIns="50800" rtlCol="0" anchor="ctr"/>
            <a:lstStyle/>
            <a:p>
              <a:pPr algn="ctr">
                <a:lnSpc>
                  <a:spcPts val="6999"/>
                </a:lnSpc>
                <a:spcBef>
                  <a:spcPct val="0"/>
                </a:spcBef>
              </a:pPr>
              <a:r>
                <a:rPr lang="en-US" sz="4999" b="1" dirty="0">
                  <a:solidFill>
                    <a:srgbClr val="EFEFEF"/>
                  </a:solidFill>
                  <a:latin typeface="Times New Roman" panose="02020603050405020304" pitchFamily="18" charset="0"/>
                  <a:cs typeface="Times New Roman" panose="02020603050405020304" pitchFamily="18" charset="0"/>
                </a:rPr>
                <a:t>Model Reports</a:t>
              </a:r>
            </a:p>
          </p:txBody>
        </p:sp>
      </p:grpSp>
      <p:sp>
        <p:nvSpPr>
          <p:cNvPr id="5" name="Freeform 5"/>
          <p:cNvSpPr/>
          <p:nvPr/>
        </p:nvSpPr>
        <p:spPr>
          <a:xfrm>
            <a:off x="164141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2"/>
            <a:stretch>
              <a:fillRect/>
            </a:stretch>
          </a:blipFill>
        </p:spPr>
        <p:txBody>
          <a:bodyPr/>
          <a:lstStyle/>
          <a:p>
            <a:endParaRPr lang="en-US"/>
          </a:p>
        </p:txBody>
      </p:sp>
      <p:sp>
        <p:nvSpPr>
          <p:cNvPr id="6" name="Freeform 6"/>
          <p:cNvSpPr/>
          <p:nvPr/>
        </p:nvSpPr>
        <p:spPr>
          <a:xfrm>
            <a:off x="1835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2"/>
            <a:stretch>
              <a:fillRect/>
            </a:stretch>
          </a:blipFill>
        </p:spPr>
        <p:txBody>
          <a:bodyPr/>
          <a:lstStyle/>
          <a:p>
            <a:endParaRPr lang="en-US"/>
          </a:p>
        </p:txBody>
      </p:sp>
      <p:sp>
        <p:nvSpPr>
          <p:cNvPr id="8" name="TextBox 7">
            <a:extLst>
              <a:ext uri="{FF2B5EF4-FFF2-40B4-BE49-F238E27FC236}">
                <a16:creationId xmlns:a16="http://schemas.microsoft.com/office/drawing/2014/main" id="{2103C999-BC3C-5A4A-B5A8-D46FB0F04A75}"/>
              </a:ext>
            </a:extLst>
          </p:cNvPr>
          <p:cNvSpPr txBox="1"/>
          <p:nvPr/>
        </p:nvSpPr>
        <p:spPr>
          <a:xfrm>
            <a:off x="183529" y="2051995"/>
            <a:ext cx="17075772" cy="8031045"/>
          </a:xfrm>
          <a:prstGeom prst="rect">
            <a:avLst/>
          </a:prstGeom>
        </p:spPr>
        <p:txBody>
          <a:bodyPr wrap="square" lIns="0" tIns="0" rIns="0" bIns="0" rtlCol="0" anchor="t">
            <a:spAutoFit/>
          </a:bodyPr>
          <a:lstStyle/>
          <a:p>
            <a:pPr marL="700081" lvl="1" indent="-350041">
              <a:lnSpc>
                <a:spcPts val="4539"/>
              </a:lnSpc>
              <a:buFont typeface="Arial"/>
              <a:buChar char="•"/>
            </a:pPr>
            <a:r>
              <a:rPr lang="en-US" sz="3200" b="1" dirty="0">
                <a:solidFill>
                  <a:srgbClr val="000000"/>
                </a:solidFill>
                <a:latin typeface="Times New Roman" panose="02020603050405020304" pitchFamily="18" charset="0"/>
                <a:cs typeface="Times New Roman" panose="02020603050405020304" pitchFamily="18" charset="0"/>
              </a:rPr>
              <a:t>Task A (Passage Retrieval):</a:t>
            </a:r>
          </a:p>
          <a:p>
            <a:pPr marL="350040" lvl="1">
              <a:lnSpc>
                <a:spcPts val="4539"/>
              </a:lnSpc>
            </a:pPr>
            <a:endParaRPr lang="en-US" sz="3200" b="1" dirty="0">
              <a:solidFill>
                <a:srgbClr val="000000"/>
              </a:solidFill>
              <a:latin typeface="Times New Roman" panose="02020603050405020304" pitchFamily="18" charset="0"/>
              <a:cs typeface="Times New Roman" panose="02020603050405020304" pitchFamily="18" charset="0"/>
            </a:endParaRPr>
          </a:p>
          <a:p>
            <a:pPr>
              <a:lnSpc>
                <a:spcPts val="4539"/>
              </a:lnSpc>
            </a:pPr>
            <a:r>
              <a:rPr lang="en-US" sz="3200" dirty="0">
                <a:latin typeface="Times New Roman" panose="02020603050405020304" pitchFamily="18" charset="0"/>
                <a:cs typeface="Times New Roman" panose="02020603050405020304" pitchFamily="18" charset="0"/>
              </a:rPr>
              <a:t>	Given a free-text question in Modern Standard Arabic (MSA), the task requires retrieving and ranking relevant Quran verses that potentially contain the answer. Pretraining the multiple negative ranking loss was used to pretrain the </a:t>
            </a:r>
            <a:r>
              <a:rPr lang="en-US" sz="3200" b="1" dirty="0">
                <a:latin typeface="Times New Roman" panose="02020603050405020304" pitchFamily="18" charset="0"/>
                <a:cs typeface="Times New Roman" panose="02020603050405020304" pitchFamily="18" charset="0"/>
              </a:rPr>
              <a:t>CL-</a:t>
            </a:r>
            <a:r>
              <a:rPr lang="en-US" sz="3200" b="1" dirty="0" err="1">
                <a:latin typeface="Times New Roman" panose="02020603050405020304" pitchFamily="18" charset="0"/>
                <a:cs typeface="Times New Roman" panose="02020603050405020304" pitchFamily="18" charset="0"/>
              </a:rPr>
              <a:t>AraBERT</a:t>
            </a:r>
            <a:r>
              <a:rPr lang="en-US" sz="3200" dirty="0">
                <a:latin typeface="Times New Roman" panose="02020603050405020304" pitchFamily="18" charset="0"/>
                <a:cs typeface="Times New Roman" panose="02020603050405020304" pitchFamily="18" charset="0"/>
              </a:rPr>
              <a:t> model on our dataset. The triplet loss function was used to finetune the </a:t>
            </a:r>
            <a:r>
              <a:rPr lang="en-US" sz="3200" b="1" dirty="0">
                <a:latin typeface="Times New Roman" panose="02020603050405020304" pitchFamily="18" charset="0"/>
                <a:cs typeface="Times New Roman" panose="02020603050405020304" pitchFamily="18" charset="0"/>
              </a:rPr>
              <a:t>CL-</a:t>
            </a:r>
            <a:r>
              <a:rPr lang="en-US" sz="3200" b="1" dirty="0" err="1">
                <a:latin typeface="Times New Roman" panose="02020603050405020304" pitchFamily="18" charset="0"/>
                <a:cs typeface="Times New Roman" panose="02020603050405020304" pitchFamily="18" charset="0"/>
              </a:rPr>
              <a:t>AraBERT</a:t>
            </a:r>
            <a:r>
              <a:rPr lang="en-US" sz="3200" dirty="0">
                <a:latin typeface="Times New Roman" panose="02020603050405020304" pitchFamily="18" charset="0"/>
                <a:cs typeface="Times New Roman" panose="02020603050405020304" pitchFamily="18" charset="0"/>
              </a:rPr>
              <a:t> model.</a:t>
            </a:r>
            <a:r>
              <a:rPr lang="en-US" sz="3200" dirty="0">
                <a:solidFill>
                  <a:srgbClr val="000000"/>
                </a:solidFill>
                <a:latin typeface="Times New Roman" panose="02020603050405020304" pitchFamily="18" charset="0"/>
                <a:cs typeface="Times New Roman" panose="02020603050405020304" pitchFamily="18" charset="0"/>
              </a:rPr>
              <a:t>   </a:t>
            </a:r>
          </a:p>
          <a:p>
            <a:pPr>
              <a:lnSpc>
                <a:spcPts val="4539"/>
              </a:lnSpc>
            </a:pPr>
            <a:endParaRPr lang="en-US" sz="3200" dirty="0">
              <a:solidFill>
                <a:srgbClr val="000000"/>
              </a:solidFill>
              <a:latin typeface="Times New Roman" panose="02020603050405020304" pitchFamily="18" charset="0"/>
              <a:cs typeface="Times New Roman" panose="02020603050405020304" pitchFamily="18" charset="0"/>
            </a:endParaRPr>
          </a:p>
          <a:p>
            <a:pPr>
              <a:lnSpc>
                <a:spcPts val="4539"/>
              </a:lnSpc>
            </a:pPr>
            <a:endParaRPr lang="en-US" sz="3200" dirty="0">
              <a:solidFill>
                <a:srgbClr val="000000"/>
              </a:solidFill>
              <a:latin typeface="Times New Roman" panose="02020603050405020304" pitchFamily="18" charset="0"/>
              <a:cs typeface="Times New Roman" panose="02020603050405020304" pitchFamily="18" charset="0"/>
            </a:endParaRPr>
          </a:p>
          <a:p>
            <a:pPr>
              <a:lnSpc>
                <a:spcPts val="4539"/>
              </a:lnSpc>
            </a:pPr>
            <a:endParaRPr lang="en-US" sz="3200" dirty="0">
              <a:solidFill>
                <a:srgbClr val="000000"/>
              </a:solidFill>
              <a:latin typeface="Times New Roman" panose="02020603050405020304" pitchFamily="18" charset="0"/>
              <a:cs typeface="Times New Roman" panose="02020603050405020304" pitchFamily="18" charset="0"/>
            </a:endParaRPr>
          </a:p>
          <a:p>
            <a:pPr>
              <a:lnSpc>
                <a:spcPts val="4539"/>
              </a:lnSpc>
            </a:pPr>
            <a:endParaRPr lang="en-US" sz="3200" dirty="0">
              <a:solidFill>
                <a:srgbClr val="000000"/>
              </a:solidFill>
              <a:latin typeface="Times New Roman" panose="02020603050405020304" pitchFamily="18" charset="0"/>
              <a:cs typeface="Times New Roman" panose="02020603050405020304" pitchFamily="18" charset="0"/>
            </a:endParaRPr>
          </a:p>
          <a:p>
            <a:pPr>
              <a:lnSpc>
                <a:spcPts val="4539"/>
              </a:lnSpc>
            </a:pPr>
            <a:endParaRPr lang="en-US" sz="3200" dirty="0">
              <a:solidFill>
                <a:srgbClr val="000000"/>
              </a:solidFill>
              <a:latin typeface="Times New Roman" panose="02020603050405020304" pitchFamily="18" charset="0"/>
              <a:cs typeface="Times New Roman" panose="02020603050405020304" pitchFamily="18" charset="0"/>
            </a:endParaRPr>
          </a:p>
          <a:p>
            <a:pPr>
              <a:lnSpc>
                <a:spcPts val="4539"/>
              </a:lnSpc>
            </a:pPr>
            <a:r>
              <a:rPr lang="en-US" sz="3200" dirty="0">
                <a:solidFill>
                  <a:srgbClr val="000000"/>
                </a:solidFill>
                <a:latin typeface="Times New Roman" panose="02020603050405020304" pitchFamily="18" charset="0"/>
                <a:cs typeface="Times New Roman" panose="02020603050405020304" pitchFamily="18" charset="0"/>
              </a:rPr>
              <a:t>Loss=max ((1-cosinesim(anchor, positive)) - (1-cosinesim(anchor, negative)) +margin, where margin is a hyper-parameter that specifies the minimum distance between the similarities between (anchor, positive) and (anchor, negative).     </a:t>
            </a:r>
          </a:p>
        </p:txBody>
      </p:sp>
      <p:pic>
        <p:nvPicPr>
          <p:cNvPr id="9" name="Picture 8" descr="A diagram of a computer hardware system&#10;&#10;Description automatically generated">
            <a:extLst>
              <a:ext uri="{FF2B5EF4-FFF2-40B4-BE49-F238E27FC236}">
                <a16:creationId xmlns:a16="http://schemas.microsoft.com/office/drawing/2014/main" id="{E3485865-95B5-DC66-4D32-C3077F0A1072}"/>
              </a:ext>
            </a:extLst>
          </p:cNvPr>
          <p:cNvPicPr>
            <a:picLocks noChangeAspect="1"/>
          </p:cNvPicPr>
          <p:nvPr/>
        </p:nvPicPr>
        <p:blipFill>
          <a:blip r:embed="rId3">
            <a:duotone>
              <a:prstClr val="black"/>
              <a:srgbClr val="1E4844">
                <a:tint val="45000"/>
                <a:satMod val="400000"/>
              </a:srgb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6475718" y="5654960"/>
            <a:ext cx="4491393" cy="2177479"/>
          </a:xfrm>
          <a:prstGeom prst="rect">
            <a:avLst/>
          </a:prstGeom>
        </p:spPr>
      </p:pic>
      <p:sp>
        <p:nvSpPr>
          <p:cNvPr id="7" name="Rectangle 6">
            <a:extLst>
              <a:ext uri="{FF2B5EF4-FFF2-40B4-BE49-F238E27FC236}">
                <a16:creationId xmlns:a16="http://schemas.microsoft.com/office/drawing/2014/main" id="{DF8FE3DD-147B-AB5E-C8C1-0405D25223D9}"/>
              </a:ext>
            </a:extLst>
          </p:cNvPr>
          <p:cNvSpPr/>
          <p:nvPr/>
        </p:nvSpPr>
        <p:spPr>
          <a:xfrm>
            <a:off x="8458200" y="6896100"/>
            <a:ext cx="1219200" cy="693419"/>
          </a:xfrm>
          <a:prstGeom prst="rect">
            <a:avLst/>
          </a:prstGeom>
          <a:solidFill>
            <a:srgbClr val="BFCE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Encoder</a:t>
            </a:r>
          </a:p>
        </p:txBody>
      </p:sp>
      <p:sp>
        <p:nvSpPr>
          <p:cNvPr id="10" name="Freeform 8">
            <a:extLst>
              <a:ext uri="{FF2B5EF4-FFF2-40B4-BE49-F238E27FC236}">
                <a16:creationId xmlns:a16="http://schemas.microsoft.com/office/drawing/2014/main" id="{E05F76F0-ACD1-4BCB-4007-705B19AD3EC2}"/>
              </a:ext>
            </a:extLst>
          </p:cNvPr>
          <p:cNvSpPr/>
          <p:nvPr/>
        </p:nvSpPr>
        <p:spPr>
          <a:xfrm>
            <a:off x="16737105" y="9258300"/>
            <a:ext cx="1367367" cy="1028700"/>
          </a:xfrm>
          <a:custGeom>
            <a:avLst/>
            <a:gdLst/>
            <a:ahLst/>
            <a:cxnLst/>
            <a:rect l="l" t="t" r="r" b="b"/>
            <a:pathLst>
              <a:path w="1367367" h="1028700">
                <a:moveTo>
                  <a:pt x="0" y="0"/>
                </a:moveTo>
                <a:lnTo>
                  <a:pt x="1367366" y="0"/>
                </a:lnTo>
                <a:lnTo>
                  <a:pt x="1367366" y="1028700"/>
                </a:lnTo>
                <a:lnTo>
                  <a:pt x="0" y="10287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Tree>
    <p:extLst>
      <p:ext uri="{BB962C8B-B14F-4D97-AF65-F5344CB8AC3E}">
        <p14:creationId xmlns:p14="http://schemas.microsoft.com/office/powerpoint/2010/main" val="1469106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0" y="367058"/>
            <a:ext cx="18288000" cy="1323285"/>
            <a:chOff x="0" y="0"/>
            <a:chExt cx="4873833" cy="348519"/>
          </a:xfrm>
        </p:grpSpPr>
        <p:sp>
          <p:nvSpPr>
            <p:cNvPr id="3" name="Freeform 3"/>
            <p:cNvSpPr/>
            <p:nvPr/>
          </p:nvSpPr>
          <p:spPr>
            <a:xfrm>
              <a:off x="0" y="0"/>
              <a:ext cx="4873833" cy="348519"/>
            </a:xfrm>
            <a:custGeom>
              <a:avLst/>
              <a:gdLst/>
              <a:ahLst/>
              <a:cxnLst/>
              <a:rect l="l" t="t" r="r" b="b"/>
              <a:pathLst>
                <a:path w="4873833" h="348519">
                  <a:moveTo>
                    <a:pt x="0" y="0"/>
                  </a:moveTo>
                  <a:lnTo>
                    <a:pt x="4873833" y="0"/>
                  </a:lnTo>
                  <a:lnTo>
                    <a:pt x="4873833" y="348519"/>
                  </a:lnTo>
                  <a:lnTo>
                    <a:pt x="0" y="348519"/>
                  </a:lnTo>
                  <a:close/>
                </a:path>
              </a:pathLst>
            </a:custGeom>
            <a:solidFill>
              <a:srgbClr val="1E4844"/>
            </a:solidFill>
          </p:spPr>
          <p:txBody>
            <a:bodyPr/>
            <a:lstStyle/>
            <a:p>
              <a:endParaRPr lang="en-US" dirty="0"/>
            </a:p>
          </p:txBody>
        </p:sp>
        <p:sp>
          <p:nvSpPr>
            <p:cNvPr id="4" name="TextBox 4"/>
            <p:cNvSpPr txBox="1"/>
            <p:nvPr/>
          </p:nvSpPr>
          <p:spPr>
            <a:xfrm>
              <a:off x="0" y="-95250"/>
              <a:ext cx="4873833" cy="443769"/>
            </a:xfrm>
            <a:prstGeom prst="rect">
              <a:avLst/>
            </a:prstGeom>
          </p:spPr>
          <p:txBody>
            <a:bodyPr lIns="50800" tIns="50800" rIns="50800" bIns="50800" rtlCol="0" anchor="ctr"/>
            <a:lstStyle/>
            <a:p>
              <a:pPr algn="ctr">
                <a:lnSpc>
                  <a:spcPts val="6999"/>
                </a:lnSpc>
                <a:spcBef>
                  <a:spcPct val="0"/>
                </a:spcBef>
              </a:pPr>
              <a:r>
                <a:rPr lang="en-US" sz="4999" b="1" dirty="0">
                  <a:solidFill>
                    <a:srgbClr val="EFEFEF"/>
                  </a:solidFill>
                  <a:latin typeface="Times New Roman" panose="02020603050405020304" pitchFamily="18" charset="0"/>
                  <a:cs typeface="Times New Roman" panose="02020603050405020304" pitchFamily="18" charset="0"/>
                </a:rPr>
                <a:t>Model Reports</a:t>
              </a:r>
            </a:p>
          </p:txBody>
        </p:sp>
      </p:grpSp>
      <p:sp>
        <p:nvSpPr>
          <p:cNvPr id="5" name="Freeform 5"/>
          <p:cNvSpPr/>
          <p:nvPr/>
        </p:nvSpPr>
        <p:spPr>
          <a:xfrm>
            <a:off x="164141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2"/>
            <a:stretch>
              <a:fillRect/>
            </a:stretch>
          </a:blipFill>
        </p:spPr>
        <p:txBody>
          <a:bodyPr/>
          <a:lstStyle/>
          <a:p>
            <a:endParaRPr lang="en-US"/>
          </a:p>
        </p:txBody>
      </p:sp>
      <p:sp>
        <p:nvSpPr>
          <p:cNvPr id="6" name="Freeform 6"/>
          <p:cNvSpPr/>
          <p:nvPr/>
        </p:nvSpPr>
        <p:spPr>
          <a:xfrm>
            <a:off x="183529" y="183529"/>
            <a:ext cx="1690342" cy="1690342"/>
          </a:xfrm>
          <a:custGeom>
            <a:avLst/>
            <a:gdLst/>
            <a:ahLst/>
            <a:cxnLst/>
            <a:rect l="l" t="t" r="r" b="b"/>
            <a:pathLst>
              <a:path w="1690342" h="1690342">
                <a:moveTo>
                  <a:pt x="0" y="0"/>
                </a:moveTo>
                <a:lnTo>
                  <a:pt x="1690342" y="0"/>
                </a:lnTo>
                <a:lnTo>
                  <a:pt x="1690342" y="1690342"/>
                </a:lnTo>
                <a:lnTo>
                  <a:pt x="0" y="1690342"/>
                </a:lnTo>
                <a:lnTo>
                  <a:pt x="0" y="0"/>
                </a:lnTo>
                <a:close/>
              </a:path>
            </a:pathLst>
          </a:custGeom>
          <a:blipFill>
            <a:blip r:embed="rId2"/>
            <a:stretch>
              <a:fillRect/>
            </a:stretch>
          </a:blipFill>
        </p:spPr>
        <p:txBody>
          <a:bodyPr/>
          <a:lstStyle/>
          <a:p>
            <a:endParaRPr lang="en-US"/>
          </a:p>
        </p:txBody>
      </p:sp>
      <p:sp>
        <p:nvSpPr>
          <p:cNvPr id="8" name="TextBox 7">
            <a:extLst>
              <a:ext uri="{FF2B5EF4-FFF2-40B4-BE49-F238E27FC236}">
                <a16:creationId xmlns:a16="http://schemas.microsoft.com/office/drawing/2014/main" id="{2103C999-BC3C-5A4A-B5A8-D46FB0F04A75}"/>
              </a:ext>
            </a:extLst>
          </p:cNvPr>
          <p:cNvSpPr txBox="1"/>
          <p:nvPr/>
        </p:nvSpPr>
        <p:spPr>
          <a:xfrm>
            <a:off x="183529" y="2252171"/>
            <a:ext cx="17075772" cy="5145639"/>
          </a:xfrm>
          <a:prstGeom prst="rect">
            <a:avLst/>
          </a:prstGeom>
        </p:spPr>
        <p:txBody>
          <a:bodyPr wrap="square" lIns="0" tIns="0" rIns="0" bIns="0" rtlCol="0" anchor="t">
            <a:spAutoFit/>
          </a:bodyPr>
          <a:lstStyle/>
          <a:p>
            <a:pPr marL="700081" lvl="1" indent="-350041">
              <a:lnSpc>
                <a:spcPts val="4539"/>
              </a:lnSpc>
              <a:buFont typeface="Arial"/>
              <a:buChar char="•"/>
            </a:pPr>
            <a:r>
              <a:rPr lang="en-US" sz="3200" b="1" dirty="0">
                <a:solidFill>
                  <a:srgbClr val="000000"/>
                </a:solidFill>
                <a:latin typeface="Times New Roman" panose="02020603050405020304" pitchFamily="18" charset="0"/>
                <a:cs typeface="Times New Roman" panose="02020603050405020304" pitchFamily="18" charset="0"/>
              </a:rPr>
              <a:t>Data: </a:t>
            </a:r>
            <a:r>
              <a:rPr lang="en-US" sz="3200" dirty="0">
                <a:latin typeface="Times New Roman" panose="02020603050405020304" pitchFamily="18" charset="0"/>
                <a:cs typeface="Times New Roman" panose="02020603050405020304" pitchFamily="18" charset="0"/>
              </a:rPr>
              <a:t>The data contains 30 zero-answer questions across splits.</a:t>
            </a:r>
          </a:p>
          <a:p>
            <a:pPr marL="700081" lvl="1" indent="-350041">
              <a:lnSpc>
                <a:spcPts val="4539"/>
              </a:lnSpc>
              <a:buFont typeface="Arial"/>
              <a:buChar char="•"/>
            </a:pPr>
            <a:endParaRPr lang="en-US" sz="3200" dirty="0">
              <a:latin typeface="Times New Roman" panose="02020603050405020304" pitchFamily="18" charset="0"/>
              <a:cs typeface="Times New Roman" panose="02020603050405020304" pitchFamily="18" charset="0"/>
            </a:endParaRPr>
          </a:p>
          <a:p>
            <a:pPr marL="700081" lvl="1" indent="-350041">
              <a:lnSpc>
                <a:spcPts val="4539"/>
              </a:lnSpc>
              <a:buFont typeface="Arial"/>
              <a:buChar char="•"/>
            </a:pPr>
            <a:endParaRPr lang="en-US" sz="3200" dirty="0">
              <a:latin typeface="Times New Roman" panose="02020603050405020304" pitchFamily="18" charset="0"/>
              <a:cs typeface="Times New Roman" panose="02020603050405020304" pitchFamily="18" charset="0"/>
            </a:endParaRPr>
          </a:p>
          <a:p>
            <a:pPr marL="700081" lvl="1" indent="-350041">
              <a:lnSpc>
                <a:spcPts val="4539"/>
              </a:lnSpc>
              <a:buFont typeface="Arial"/>
              <a:buChar char="•"/>
            </a:pPr>
            <a:endParaRPr lang="en-US" sz="3200" dirty="0">
              <a:latin typeface="Times New Roman" panose="02020603050405020304" pitchFamily="18" charset="0"/>
              <a:cs typeface="Times New Roman" panose="02020603050405020304" pitchFamily="18" charset="0"/>
            </a:endParaRPr>
          </a:p>
          <a:p>
            <a:pPr marL="700081" lvl="1" indent="-350041">
              <a:lnSpc>
                <a:spcPts val="4539"/>
              </a:lnSpc>
              <a:buFont typeface="Arial"/>
              <a:buChar char="•"/>
            </a:pPr>
            <a:endParaRPr lang="en-US" sz="3200" dirty="0">
              <a:latin typeface="Times New Roman" panose="02020603050405020304" pitchFamily="18" charset="0"/>
              <a:cs typeface="Times New Roman" panose="02020603050405020304" pitchFamily="18" charset="0"/>
            </a:endParaRPr>
          </a:p>
          <a:p>
            <a:pPr marL="350040" lvl="1">
              <a:lnSpc>
                <a:spcPts val="4539"/>
              </a:lnSpc>
            </a:pPr>
            <a:endParaRPr lang="en-US" sz="3200" dirty="0">
              <a:latin typeface="Times New Roman" panose="02020603050405020304" pitchFamily="18" charset="0"/>
              <a:cs typeface="Times New Roman" panose="02020603050405020304" pitchFamily="18" charset="0"/>
            </a:endParaRPr>
          </a:p>
          <a:p>
            <a:pPr marL="807240" lvl="1" indent="-457200">
              <a:lnSpc>
                <a:spcPts val="4539"/>
              </a:lnSpc>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Results: </a:t>
            </a:r>
          </a:p>
          <a:p>
            <a:pPr marL="700081" lvl="1" indent="-350041">
              <a:lnSpc>
                <a:spcPts val="4539"/>
              </a:lnSpc>
              <a:buFont typeface="Arial"/>
              <a:buChar char="•"/>
            </a:pPr>
            <a:endParaRPr lang="en-US" sz="3200" b="1" dirty="0">
              <a:solidFill>
                <a:srgbClr val="000000"/>
              </a:solidFill>
              <a:latin typeface="Times New Roman" panose="02020603050405020304" pitchFamily="18" charset="0"/>
              <a:cs typeface="Times New Roman" panose="02020603050405020304" pitchFamily="18" charset="0"/>
            </a:endParaRPr>
          </a:p>
          <a:p>
            <a:pPr marL="350040" lvl="1">
              <a:lnSpc>
                <a:spcPts val="4539"/>
              </a:lnSpc>
            </a:pPr>
            <a:endParaRPr lang="en-US" sz="3200" b="1" dirty="0">
              <a:solidFill>
                <a:srgbClr val="000000"/>
              </a:solidFill>
              <a:latin typeface="Times New Roman" panose="02020603050405020304" pitchFamily="18"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BCE19B0E-8BC7-3C10-7505-A57A2E9B0AD4}"/>
              </a:ext>
            </a:extLst>
          </p:cNvPr>
          <p:cNvGraphicFramePr>
            <a:graphicFrameLocks noGrp="1"/>
          </p:cNvGraphicFramePr>
          <p:nvPr>
            <p:extLst>
              <p:ext uri="{D42A27DB-BD31-4B8C-83A1-F6EECF244321}">
                <p14:modId xmlns:p14="http://schemas.microsoft.com/office/powerpoint/2010/main" val="2275018732"/>
              </p:ext>
            </p:extLst>
          </p:nvPr>
        </p:nvGraphicFramePr>
        <p:xfrm>
          <a:off x="1981200" y="3314700"/>
          <a:ext cx="8229600" cy="1683153"/>
        </p:xfrm>
        <a:graphic>
          <a:graphicData uri="http://schemas.openxmlformats.org/drawingml/2006/table">
            <a:tbl>
              <a:tblPr/>
              <a:tblGrid>
                <a:gridCol w="2743200">
                  <a:extLst>
                    <a:ext uri="{9D8B030D-6E8A-4147-A177-3AD203B41FA5}">
                      <a16:colId xmlns:a16="http://schemas.microsoft.com/office/drawing/2014/main" val="3921708791"/>
                    </a:ext>
                  </a:extLst>
                </a:gridCol>
                <a:gridCol w="2743200">
                  <a:extLst>
                    <a:ext uri="{9D8B030D-6E8A-4147-A177-3AD203B41FA5}">
                      <a16:colId xmlns:a16="http://schemas.microsoft.com/office/drawing/2014/main" val="772584012"/>
                    </a:ext>
                  </a:extLst>
                </a:gridCol>
                <a:gridCol w="2743200">
                  <a:extLst>
                    <a:ext uri="{9D8B030D-6E8A-4147-A177-3AD203B41FA5}">
                      <a16:colId xmlns:a16="http://schemas.microsoft.com/office/drawing/2014/main" val="1744880159"/>
                    </a:ext>
                  </a:extLst>
                </a:gridCol>
              </a:tblGrid>
              <a:tr h="584641">
                <a:tc>
                  <a:txBody>
                    <a:bodyPr/>
                    <a:lstStyle/>
                    <a:p>
                      <a:r>
                        <a:rPr lang="en-US" b="1" dirty="0">
                          <a:solidFill>
                            <a:schemeClr val="bg1"/>
                          </a:solidFill>
                          <a:effectLst/>
                          <a:latin typeface="Times New Roman" panose="02020603050405020304" pitchFamily="18" charset="0"/>
                          <a:cs typeface="Times New Roman" panose="02020603050405020304" pitchFamily="18" charset="0"/>
                        </a:rPr>
                        <a:t>Dataset</a:t>
                      </a:r>
                      <a:endParaRPr lang="en-US" dirty="0">
                        <a:solidFill>
                          <a:schemeClr val="bg1"/>
                        </a:solidFill>
                        <a:effectLst/>
                        <a:latin typeface="Times New Roman" panose="02020603050405020304" pitchFamily="18" charset="0"/>
                        <a:cs typeface="Times New Roman" panose="02020603050405020304" pitchFamily="18" charset="0"/>
                      </a:endParaRP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b="1" dirty="0">
                          <a:solidFill>
                            <a:schemeClr val="bg1"/>
                          </a:solidFill>
                          <a:effectLst/>
                          <a:latin typeface="Times New Roman" panose="02020603050405020304" pitchFamily="18" charset="0"/>
                          <a:cs typeface="Times New Roman" panose="02020603050405020304" pitchFamily="18" charset="0"/>
                        </a:rPr>
                        <a:t>#Questions</a:t>
                      </a:r>
                      <a:endParaRPr lang="en-US" dirty="0">
                        <a:solidFill>
                          <a:schemeClr val="bg1"/>
                        </a:solidFill>
                        <a:effectLst/>
                        <a:latin typeface="Times New Roman" panose="02020603050405020304" pitchFamily="18" charset="0"/>
                        <a:cs typeface="Times New Roman" panose="02020603050405020304" pitchFamily="18" charset="0"/>
                      </a:endParaRP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b="1" dirty="0">
                          <a:solidFill>
                            <a:schemeClr val="bg1"/>
                          </a:solidFill>
                          <a:effectLst/>
                          <a:latin typeface="Times New Roman" panose="02020603050405020304" pitchFamily="18" charset="0"/>
                          <a:cs typeface="Times New Roman" panose="02020603050405020304" pitchFamily="18" charset="0"/>
                        </a:rPr>
                        <a:t>#Question-Passage Pairs</a:t>
                      </a:r>
                      <a:endParaRPr lang="en-US" dirty="0">
                        <a:solidFill>
                          <a:schemeClr val="bg1"/>
                        </a:solidFill>
                        <a:effectLst/>
                        <a:latin typeface="Times New Roman" panose="02020603050405020304" pitchFamily="18" charset="0"/>
                        <a:cs typeface="Times New Roman" panose="02020603050405020304" pitchFamily="18" charset="0"/>
                      </a:endParaRP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extLst>
                  <a:ext uri="{0D108BD9-81ED-4DB2-BD59-A6C34878D82A}">
                    <a16:rowId xmlns:a16="http://schemas.microsoft.com/office/drawing/2014/main" val="581661439"/>
                  </a:ext>
                </a:extLst>
              </a:tr>
              <a:tr h="549256">
                <a:tc>
                  <a:txBody>
                    <a:bodyPr/>
                    <a:lstStyle/>
                    <a:p>
                      <a:r>
                        <a:rPr lang="en-US" dirty="0">
                          <a:solidFill>
                            <a:schemeClr val="bg1"/>
                          </a:solidFill>
                          <a:effectLst/>
                          <a:latin typeface="Times New Roman" panose="02020603050405020304" pitchFamily="18" charset="0"/>
                          <a:cs typeface="Times New Roman" panose="02020603050405020304" pitchFamily="18" charset="0"/>
                        </a:rPr>
                        <a:t>Training</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dirty="0">
                          <a:solidFill>
                            <a:schemeClr val="bg1"/>
                          </a:solidFill>
                          <a:effectLst/>
                          <a:latin typeface="Times New Roman" panose="02020603050405020304" pitchFamily="18" charset="0"/>
                          <a:cs typeface="Times New Roman" panose="02020603050405020304" pitchFamily="18" charset="0"/>
                        </a:rPr>
                        <a:t>174</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a:solidFill>
                            <a:schemeClr val="bg1"/>
                          </a:solidFill>
                          <a:effectLst/>
                          <a:latin typeface="Times New Roman" panose="02020603050405020304" pitchFamily="18" charset="0"/>
                          <a:cs typeface="Times New Roman" panose="02020603050405020304" pitchFamily="18" charset="0"/>
                        </a:rPr>
                        <a:t>972</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extLst>
                  <a:ext uri="{0D108BD9-81ED-4DB2-BD59-A6C34878D82A}">
                    <a16:rowId xmlns:a16="http://schemas.microsoft.com/office/drawing/2014/main" val="2035341657"/>
                  </a:ext>
                </a:extLst>
              </a:tr>
              <a:tr h="549256">
                <a:tc>
                  <a:txBody>
                    <a:bodyPr/>
                    <a:lstStyle/>
                    <a:p>
                      <a:r>
                        <a:rPr lang="en-US">
                          <a:solidFill>
                            <a:schemeClr val="bg1"/>
                          </a:solidFill>
                          <a:effectLst/>
                          <a:latin typeface="Times New Roman" panose="02020603050405020304" pitchFamily="18" charset="0"/>
                          <a:cs typeface="Times New Roman" panose="02020603050405020304" pitchFamily="18" charset="0"/>
                        </a:rPr>
                        <a:t>Development</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dirty="0">
                          <a:solidFill>
                            <a:schemeClr val="bg1"/>
                          </a:solidFill>
                          <a:effectLst/>
                          <a:latin typeface="Times New Roman" panose="02020603050405020304" pitchFamily="18" charset="0"/>
                          <a:cs typeface="Times New Roman" panose="02020603050405020304" pitchFamily="18" charset="0"/>
                        </a:rPr>
                        <a:t>25</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dirty="0">
                          <a:solidFill>
                            <a:schemeClr val="bg1"/>
                          </a:solidFill>
                          <a:effectLst/>
                          <a:latin typeface="Times New Roman" panose="02020603050405020304" pitchFamily="18" charset="0"/>
                          <a:cs typeface="Times New Roman" panose="02020603050405020304" pitchFamily="18" charset="0"/>
                        </a:rPr>
                        <a:t>160</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extLst>
                  <a:ext uri="{0D108BD9-81ED-4DB2-BD59-A6C34878D82A}">
                    <a16:rowId xmlns:a16="http://schemas.microsoft.com/office/drawing/2014/main" val="2439367879"/>
                  </a:ext>
                </a:extLst>
              </a:tr>
            </a:tbl>
          </a:graphicData>
        </a:graphic>
      </p:graphicFrame>
      <p:graphicFrame>
        <p:nvGraphicFramePr>
          <p:cNvPr id="11" name="Table 10">
            <a:extLst>
              <a:ext uri="{FF2B5EF4-FFF2-40B4-BE49-F238E27FC236}">
                <a16:creationId xmlns:a16="http://schemas.microsoft.com/office/drawing/2014/main" id="{9006FEC0-FF09-90AB-6236-081A4A7B26A9}"/>
              </a:ext>
            </a:extLst>
          </p:cNvPr>
          <p:cNvGraphicFramePr>
            <a:graphicFrameLocks noGrp="1"/>
          </p:cNvGraphicFramePr>
          <p:nvPr>
            <p:extLst>
              <p:ext uri="{D42A27DB-BD31-4B8C-83A1-F6EECF244321}">
                <p14:modId xmlns:p14="http://schemas.microsoft.com/office/powerpoint/2010/main" val="3420455289"/>
              </p:ext>
            </p:extLst>
          </p:nvPr>
        </p:nvGraphicFramePr>
        <p:xfrm>
          <a:off x="1981200" y="6667500"/>
          <a:ext cx="4419600" cy="3146825"/>
        </p:xfrm>
        <a:graphic>
          <a:graphicData uri="http://schemas.openxmlformats.org/drawingml/2006/table">
            <a:tbl>
              <a:tblPr/>
              <a:tblGrid>
                <a:gridCol w="2209800">
                  <a:extLst>
                    <a:ext uri="{9D8B030D-6E8A-4147-A177-3AD203B41FA5}">
                      <a16:colId xmlns:a16="http://schemas.microsoft.com/office/drawing/2014/main" val="772584012"/>
                    </a:ext>
                  </a:extLst>
                </a:gridCol>
                <a:gridCol w="2209800">
                  <a:extLst>
                    <a:ext uri="{9D8B030D-6E8A-4147-A177-3AD203B41FA5}">
                      <a16:colId xmlns:a16="http://schemas.microsoft.com/office/drawing/2014/main" val="1744880159"/>
                    </a:ext>
                  </a:extLst>
                </a:gridCol>
              </a:tblGrid>
              <a:tr h="661389">
                <a:tc>
                  <a:txBody>
                    <a:bodyPr/>
                    <a:lstStyle/>
                    <a:p>
                      <a:pPr algn="ctr"/>
                      <a:r>
                        <a:rPr lang="en-US" b="1" dirty="0">
                          <a:solidFill>
                            <a:schemeClr val="bg1"/>
                          </a:solidFill>
                          <a:effectLst/>
                          <a:latin typeface="Times New Roman" panose="02020603050405020304" pitchFamily="18" charset="0"/>
                          <a:cs typeface="Times New Roman" panose="02020603050405020304" pitchFamily="18" charset="0"/>
                        </a:rPr>
                        <a:t>Epochs</a:t>
                      </a:r>
                      <a:endParaRPr lang="en-US" dirty="0">
                        <a:solidFill>
                          <a:schemeClr val="bg1"/>
                        </a:solidFill>
                        <a:effectLst/>
                        <a:latin typeface="Times New Roman" panose="02020603050405020304" pitchFamily="18" charset="0"/>
                        <a:cs typeface="Times New Roman" panose="02020603050405020304" pitchFamily="18" charset="0"/>
                      </a:endParaRP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b="1" dirty="0">
                          <a:solidFill>
                            <a:schemeClr val="bg1"/>
                          </a:solidFill>
                          <a:effectLst/>
                          <a:latin typeface="Times New Roman" panose="02020603050405020304" pitchFamily="18" charset="0"/>
                          <a:cs typeface="Times New Roman" panose="02020603050405020304" pitchFamily="18" charset="0"/>
                        </a:rPr>
                        <a:t>10</a:t>
                      </a:r>
                      <a:endParaRPr lang="en-US" dirty="0">
                        <a:solidFill>
                          <a:schemeClr val="bg1"/>
                        </a:solidFill>
                        <a:effectLst/>
                        <a:latin typeface="Times New Roman" panose="02020603050405020304" pitchFamily="18" charset="0"/>
                        <a:cs typeface="Times New Roman" panose="02020603050405020304" pitchFamily="18" charset="0"/>
                      </a:endParaRP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extLst>
                  <a:ext uri="{0D108BD9-81ED-4DB2-BD59-A6C34878D82A}">
                    <a16:rowId xmlns:a16="http://schemas.microsoft.com/office/drawing/2014/main" val="581661439"/>
                  </a:ext>
                </a:extLst>
              </a:tr>
              <a:tr h="621359">
                <a:tc>
                  <a:txBody>
                    <a:bodyPr/>
                    <a:lstStyle/>
                    <a:p>
                      <a:pPr algn="ctr"/>
                      <a:r>
                        <a:rPr lang="en-US" dirty="0">
                          <a:solidFill>
                            <a:schemeClr val="bg1"/>
                          </a:solidFill>
                          <a:effectLst/>
                          <a:latin typeface="Times New Roman" panose="02020603050405020304" pitchFamily="18" charset="0"/>
                          <a:cs typeface="Times New Roman" panose="02020603050405020304" pitchFamily="18" charset="0"/>
                        </a:rPr>
                        <a:t>Batch Size</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dirty="0">
                          <a:solidFill>
                            <a:schemeClr val="bg1"/>
                          </a:solidFill>
                          <a:effectLst/>
                          <a:latin typeface="Times New Roman" panose="02020603050405020304" pitchFamily="18" charset="0"/>
                          <a:cs typeface="Times New Roman" panose="02020603050405020304" pitchFamily="18" charset="0"/>
                        </a:rPr>
                        <a:t>16</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extLst>
                  <a:ext uri="{0D108BD9-81ED-4DB2-BD59-A6C34878D82A}">
                    <a16:rowId xmlns:a16="http://schemas.microsoft.com/office/drawing/2014/main" val="2035341657"/>
                  </a:ext>
                </a:extLst>
              </a:tr>
              <a:tr h="621359">
                <a:tc>
                  <a:txBody>
                    <a:bodyPr/>
                    <a:lstStyle/>
                    <a:p>
                      <a:pPr algn="ctr"/>
                      <a:r>
                        <a:rPr lang="en-US" dirty="0">
                          <a:solidFill>
                            <a:schemeClr val="bg1"/>
                          </a:solidFill>
                          <a:effectLst/>
                          <a:latin typeface="Times New Roman" panose="02020603050405020304" pitchFamily="18" charset="0"/>
                          <a:cs typeface="Times New Roman" panose="02020603050405020304" pitchFamily="18" charset="0"/>
                        </a:rPr>
                        <a:t>Learning Rate</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dirty="0">
                          <a:solidFill>
                            <a:schemeClr val="bg1"/>
                          </a:solidFill>
                          <a:effectLst/>
                          <a:latin typeface="Times New Roman" panose="02020603050405020304" pitchFamily="18" charset="0"/>
                          <a:cs typeface="Times New Roman" panose="02020603050405020304" pitchFamily="18" charset="0"/>
                        </a:rPr>
                        <a:t>2e-5</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extLst>
                  <a:ext uri="{0D108BD9-81ED-4DB2-BD59-A6C34878D82A}">
                    <a16:rowId xmlns:a16="http://schemas.microsoft.com/office/drawing/2014/main" val="2439367879"/>
                  </a:ext>
                </a:extLst>
              </a:tr>
              <a:tr h="621359">
                <a:tc>
                  <a:txBody>
                    <a:bodyPr/>
                    <a:lstStyle/>
                    <a:p>
                      <a:pPr algn="ctr"/>
                      <a:r>
                        <a:rPr lang="en-US" dirty="0">
                          <a:solidFill>
                            <a:schemeClr val="bg1"/>
                          </a:solidFill>
                          <a:effectLst/>
                          <a:latin typeface="Times New Roman" panose="02020603050405020304" pitchFamily="18" charset="0"/>
                          <a:cs typeface="Times New Roman" panose="02020603050405020304" pitchFamily="18" charset="0"/>
                        </a:rPr>
                        <a:t>MAP</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dirty="0">
                          <a:solidFill>
                            <a:schemeClr val="bg1"/>
                          </a:solidFill>
                          <a:effectLst/>
                          <a:latin typeface="Times New Roman" panose="02020603050405020304" pitchFamily="18" charset="0"/>
                          <a:cs typeface="Times New Roman" panose="02020603050405020304" pitchFamily="18" charset="0"/>
                        </a:rPr>
                        <a:t>0.40</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extLst>
                  <a:ext uri="{0D108BD9-81ED-4DB2-BD59-A6C34878D82A}">
                    <a16:rowId xmlns:a16="http://schemas.microsoft.com/office/drawing/2014/main" val="352938877"/>
                  </a:ext>
                </a:extLst>
              </a:tr>
              <a:tr h="621359">
                <a:tc>
                  <a:txBody>
                    <a:bodyPr/>
                    <a:lstStyle/>
                    <a:p>
                      <a:pPr algn="ctr"/>
                      <a:r>
                        <a:rPr lang="en-US" dirty="0">
                          <a:solidFill>
                            <a:schemeClr val="bg1"/>
                          </a:solidFill>
                          <a:effectLst/>
                          <a:latin typeface="Times New Roman" panose="02020603050405020304" pitchFamily="18" charset="0"/>
                          <a:cs typeface="Times New Roman" panose="02020603050405020304" pitchFamily="18" charset="0"/>
                        </a:rPr>
                        <a:t>MRR</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tc>
                  <a:txBody>
                    <a:bodyPr/>
                    <a:lstStyle/>
                    <a:p>
                      <a:pPr algn="ctr"/>
                      <a:r>
                        <a:rPr lang="en-US" dirty="0">
                          <a:solidFill>
                            <a:schemeClr val="bg1"/>
                          </a:solidFill>
                          <a:effectLst/>
                          <a:latin typeface="Times New Roman" panose="02020603050405020304" pitchFamily="18" charset="0"/>
                          <a:cs typeface="Times New Roman" panose="02020603050405020304" pitchFamily="18" charset="0"/>
                        </a:rPr>
                        <a:t>0.60</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4844"/>
                    </a:solidFill>
                  </a:tcPr>
                </a:tc>
                <a:extLst>
                  <a:ext uri="{0D108BD9-81ED-4DB2-BD59-A6C34878D82A}">
                    <a16:rowId xmlns:a16="http://schemas.microsoft.com/office/drawing/2014/main" val="3636619124"/>
                  </a:ext>
                </a:extLst>
              </a:tr>
            </a:tbl>
          </a:graphicData>
        </a:graphic>
      </p:graphicFrame>
      <p:pic>
        <p:nvPicPr>
          <p:cNvPr id="12" name="Picture 11" descr="A white sheet with black text&#10;&#10;Description automatically generated with medium confidence">
            <a:extLst>
              <a:ext uri="{FF2B5EF4-FFF2-40B4-BE49-F238E27FC236}">
                <a16:creationId xmlns:a16="http://schemas.microsoft.com/office/drawing/2014/main" id="{768D2708-E19C-FC7E-5EF8-FC6013B8CD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58900" y="3980181"/>
            <a:ext cx="4229100" cy="6301414"/>
          </a:xfrm>
          <a:prstGeom prst="rect">
            <a:avLst/>
          </a:prstGeom>
          <a:ln>
            <a:solidFill>
              <a:schemeClr val="tx1"/>
            </a:solidFill>
          </a:ln>
        </p:spPr>
      </p:pic>
      <p:cxnSp>
        <p:nvCxnSpPr>
          <p:cNvPr id="13" name="Connector: Elbow 12">
            <a:extLst>
              <a:ext uri="{FF2B5EF4-FFF2-40B4-BE49-F238E27FC236}">
                <a16:creationId xmlns:a16="http://schemas.microsoft.com/office/drawing/2014/main" id="{008ABA2C-03F1-9862-F5AD-445B51307503}"/>
              </a:ext>
            </a:extLst>
          </p:cNvPr>
          <p:cNvCxnSpPr>
            <a:cxnSpLocks/>
            <a:endCxn id="12" idx="0"/>
          </p:cNvCxnSpPr>
          <p:nvPr/>
        </p:nvCxnSpPr>
        <p:spPr>
          <a:xfrm>
            <a:off x="11506200" y="2552700"/>
            <a:ext cx="4667250" cy="142748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97152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960</TotalTime>
  <Words>1058</Words>
  <Application>Microsoft Office PowerPoint</Application>
  <PresentationFormat>Custom</PresentationFormat>
  <Paragraphs>149</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vt:lpstr>
      <vt:lpstr>Open Sans</vt:lpstr>
      <vt:lpstr>Open Sans Bold</vt:lpstr>
      <vt:lpstr>Times New Roman</vt:lpstr>
      <vt:lpstr>Arial</vt:lpstr>
      <vt:lpstr>Playfair Display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أخضر وأبيض شركة مبيعات تسويق</dc:title>
  <cp:lastModifiedBy>Abdallah Mohammad Ahmad ABUZEIDAN</cp:lastModifiedBy>
  <cp:revision>10</cp:revision>
  <dcterms:created xsi:type="dcterms:W3CDTF">2006-08-16T00:00:00Z</dcterms:created>
  <dcterms:modified xsi:type="dcterms:W3CDTF">2024-01-15T07:17:50Z</dcterms:modified>
  <dc:identifier>DAF5zr8sEEQ</dc:identifier>
</cp:coreProperties>
</file>