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9071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3015720"/>
            <a:ext cx="9071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400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268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71200" y="91440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38040" y="91440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301572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71200" y="301572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38040" y="3015720"/>
            <a:ext cx="29206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914400"/>
            <a:ext cx="9071640" cy="402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907164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04000" y="82080"/>
            <a:ext cx="9071640" cy="334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301572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914400"/>
            <a:ext cx="4426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15720"/>
            <a:ext cx="9071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latin typeface="Frutiger Next LT W1G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504000" y="914400"/>
            <a:ext cx="9071640" cy="402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Click to edit the outline text format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Second Outline Level</a:t>
            </a:r>
            <a:endParaRPr b="0" lang="en-US" sz="1800" spc="-1" strike="noStrike">
              <a:latin typeface="Frutiger Next LT W1G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Third Outline Level</a:t>
            </a:r>
            <a:endParaRPr b="0" lang="en-US" sz="1800" spc="-1" strike="noStrike">
              <a:latin typeface="Frutiger Next LT W1G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Fourth Outline Level</a:t>
            </a:r>
            <a:endParaRPr b="0" lang="en-US" sz="1800" spc="-1" strike="noStrike">
              <a:latin typeface="Frutiger Next LT W1G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Fifth Outline Level</a:t>
            </a:r>
            <a:endParaRPr b="0" lang="en-US" sz="1800" spc="-1" strike="noStrike">
              <a:latin typeface="Frutiger Next LT W1G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Sixth Outline Level</a:t>
            </a:r>
            <a:endParaRPr b="0" lang="en-US" sz="1800" spc="-1" strike="noStrike">
              <a:latin typeface="Frutiger Next LT W1G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Frutiger Next LT W1G"/>
              </a:rPr>
              <a:t>Seventh Outline Level</a:t>
            </a:r>
            <a:endParaRPr b="0" lang="en-US" sz="1800" spc="-1" strike="noStrike">
              <a:latin typeface="Frutiger Next LT W1G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72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Click to edit the title text format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EA32092-EDE4-4B79-A185-AB9B9FE5A71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8595360" y="82080"/>
            <a:ext cx="12801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/>
            <a:fld id="{0C779CB4-4A0D-4A1E-B8D0-80C29E46C185}" type="slidenum">
              <a:rPr b="1" lang="en-US" sz="1600" spc="-1" strike="noStrike">
                <a:latin typeface="Frutiger Next LT W1G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8229600" y="5760720"/>
            <a:ext cx="1792800" cy="122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703360" y="5907600"/>
            <a:ext cx="914400" cy="91440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242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latin typeface="Frutiger Next LT W1G Medium"/>
              </a:rPr>
              <a:t>Einführung in die Fotografie</a:t>
            </a:r>
            <a:endParaRPr b="0" lang="en-US" sz="5400" spc="-1" strike="noStrike">
              <a:latin typeface="Frutiger Next LT W1G Medium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2926080"/>
            <a:ext cx="907164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  <a:ea typeface="Noto Sans CJK SC Regular"/>
              </a:rPr>
              <a:t>Brennweite und Schärfentiefe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Bokeh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Verschwommener Hintergrund durch gerine Schärfentiefe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Lenkt Blick auf das Motiv und wird als ästhetisch empfunden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Verwendung in Portrait- und Produktfotografie</a:t>
            </a:r>
            <a:endParaRPr b="0" lang="en-US" sz="2200" spc="-1" strike="noStrike">
              <a:latin typeface="Frutiger Next LT W1G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14400" y="2560320"/>
            <a:ext cx="3383280" cy="2103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Bild mit Bokeh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480560" y="2560320"/>
            <a:ext cx="3383280" cy="2103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Bild mit Bokeh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Sensorgröße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Die Größe des Sensors beeinflusst den abgebildeten Bildausschnitt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Kleinerer Sensor bei selbem Objektiv → kleinerer Ausschnitt</a:t>
            </a:r>
            <a:endParaRPr b="0" lang="en-US" sz="2200" spc="-1" strike="noStrike">
              <a:latin typeface="Frutiger Next LT W1G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012040" y="1965240"/>
            <a:ext cx="4663080" cy="341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Sensorgröße beeinflusst...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Bildausschnitt: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Kleinerer</a:t>
            </a:r>
            <a:r>
              <a:rPr b="0" lang="en-US" sz="1800" spc="-1" strike="noStrike">
                <a:latin typeface="Frutiger Next LT W1G"/>
              </a:rPr>
              <a:t> Sensor deckt kleineren Ausschnitt des Lichtkegels ab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→ </a:t>
            </a:r>
            <a:r>
              <a:rPr b="0" lang="en-US" sz="1800" spc="-1" strike="noStrike">
                <a:latin typeface="Frutiger Next LT W1G"/>
              </a:rPr>
              <a:t>Motiv wird </a:t>
            </a:r>
            <a:r>
              <a:rPr b="1" lang="en-US" sz="1800" spc="-1" strike="noStrike">
                <a:latin typeface="Frutiger Next LT W1G"/>
              </a:rPr>
              <a:t>größer abgebildet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Schärfentiefe: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Um selben Bildausschnitt abzubilden, muss man entweder eine kürzere Brennweite oder weiter vom Motiv weg stehen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→ </a:t>
            </a:r>
            <a:r>
              <a:rPr b="0" lang="en-US" sz="1800" spc="-1" strike="noStrike">
                <a:latin typeface="Frutiger Next LT W1G"/>
              </a:rPr>
              <a:t>beides </a:t>
            </a:r>
            <a:r>
              <a:rPr b="1" lang="en-US" sz="1800" spc="-1" strike="noStrike">
                <a:latin typeface="Frutiger Next LT W1G"/>
              </a:rPr>
              <a:t>vergrößert die Schärfentiefe</a:t>
            </a:r>
            <a:endParaRPr b="0" lang="en-US" sz="18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Lichtempfindlichkeit: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Ein kleinerer Sensor hat kleinere Pixel, die deshalb weniger Licht aufnehmen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→ </a:t>
            </a:r>
            <a:r>
              <a:rPr b="1" lang="en-US" sz="1800" spc="-1" strike="noStrike">
                <a:latin typeface="Frutiger Next LT W1G"/>
              </a:rPr>
              <a:t>stärkeres</a:t>
            </a:r>
            <a:r>
              <a:rPr b="0" lang="en-US" sz="1800" spc="-1" strike="noStrike">
                <a:latin typeface="Frutiger Next LT W1G"/>
              </a:rPr>
              <a:t> Rauschen bei hohen ISO-Werten</a:t>
            </a:r>
            <a:endParaRPr b="0" lang="en-US" sz="18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Sensorgröße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914400"/>
            <a:ext cx="388512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Früher: Format des Films war standardisiert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Film-Maße als Vorlage für digitale Sensoren (z.B. Vollformat)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Mittlerweile digitale Sensoren mit allen möglichen Größen</a:t>
            </a:r>
            <a:endParaRPr b="0" lang="en-US" sz="2200" spc="-1" strike="noStrike">
              <a:latin typeface="Frutiger Next LT W1G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4846320" y="914400"/>
            <a:ext cx="5120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latin typeface="Frutiger Next LT W1G"/>
              </a:rPr>
              <a:t>Super-8-Film: 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7.1 mm</a:t>
            </a:r>
            <a:endParaRPr b="0" lang="en-US" sz="2000" spc="-1" strike="noStrike">
              <a:latin typeface="Frutiger Next LT W1G"/>
            </a:endParaRPr>
          </a:p>
          <a:p>
            <a:r>
              <a:rPr b="0" lang="en-US" sz="2000" spc="-1" strike="noStrike">
                <a:latin typeface="Frutiger Next LT W1G"/>
              </a:rPr>
              <a:t>Smartphones: 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4.5 mm – 9.5 mm</a:t>
            </a:r>
            <a:endParaRPr b="0" lang="en-US" sz="2000" spc="-1" strike="noStrike">
              <a:latin typeface="Frutiger Next LT W1G"/>
            </a:endParaRPr>
          </a:p>
          <a:p>
            <a:r>
              <a:rPr b="0" lang="en-US" sz="2000" spc="-1" strike="noStrike">
                <a:latin typeface="Frutiger Next LT W1G"/>
              </a:rPr>
              <a:t>Kompaktkameras: 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7.7 mm – 15.9 mm</a:t>
            </a:r>
            <a:endParaRPr b="0" lang="en-US" sz="2000" spc="-1" strike="noStrike">
              <a:latin typeface="Frutiger Next LT W1G"/>
            </a:endParaRPr>
          </a:p>
          <a:p>
            <a:r>
              <a:rPr b="0" lang="en-US" sz="2000" spc="-1" strike="noStrike">
                <a:latin typeface="Frutiger Next LT W1G"/>
              </a:rPr>
              <a:t>Micro Four Thirds: 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21.6 mm</a:t>
            </a:r>
            <a:endParaRPr b="0" lang="en-US" sz="2000" spc="-1" strike="noStrike">
              <a:latin typeface="Frutiger Next LT W1G"/>
            </a:endParaRPr>
          </a:p>
          <a:p>
            <a:r>
              <a:rPr b="0" lang="en-US" sz="2000" spc="-1" strike="noStrike">
                <a:latin typeface="Frutiger Next LT W1G"/>
              </a:rPr>
              <a:t>APS-C: 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28 mm</a:t>
            </a:r>
            <a:endParaRPr b="0" lang="en-US" sz="2000" spc="-1" strike="noStrike">
              <a:latin typeface="Frutiger Next LT W1G"/>
            </a:endParaRPr>
          </a:p>
          <a:p>
            <a:r>
              <a:rPr b="0" lang="en-US" sz="2000" spc="-1" strike="noStrike">
                <a:latin typeface="Frutiger Next LT W1G"/>
              </a:rPr>
              <a:t>Vollformat/Kleinbild: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43.3 mm</a:t>
            </a:r>
            <a:endParaRPr b="0" lang="en-US" sz="2000" spc="-1" strike="noStrike">
              <a:latin typeface="Frutiger Next LT W1G"/>
            </a:endParaRPr>
          </a:p>
          <a:p>
            <a:r>
              <a:rPr b="0" lang="en-US" sz="2000" spc="-1" strike="noStrike">
                <a:latin typeface="Frutiger Next LT W1G"/>
              </a:rPr>
              <a:t>Mittelformat: 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54.1 mm – 100 mm</a:t>
            </a:r>
            <a:endParaRPr b="0" lang="en-US" sz="2000" spc="-1" strike="noStrike">
              <a:latin typeface="Frutiger Next LT W1G"/>
            </a:endParaRPr>
          </a:p>
          <a:p>
            <a:r>
              <a:rPr b="0" lang="en-US" sz="2000" spc="-1" strike="noStrike">
                <a:latin typeface="Frutiger Next LT W1G"/>
              </a:rPr>
              <a:t>Großformat: 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	</a:t>
            </a:r>
            <a:r>
              <a:rPr b="0" lang="en-US" sz="2000" spc="-1" strike="noStrike">
                <a:latin typeface="Frutiger Next LT W1G"/>
              </a:rPr>
              <a:t>alles darüber</a:t>
            </a:r>
            <a:endParaRPr b="0" lang="en-US" sz="20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Zuschnittsfaktor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Aufgrund der vielen Sensorgrößen: Kleinbild (Vollformat) als Referenz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Umrechnen in das </a:t>
            </a:r>
            <a:r>
              <a:rPr b="1" lang="en-US" sz="2200" spc="-1" strike="noStrike">
                <a:latin typeface="Frutiger Next LT W1G"/>
              </a:rPr>
              <a:t>Kleinbild-Äquivalent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latin typeface="Frutiger Next LT W1G"/>
              </a:rPr>
              <a:t>Zuschnittfaktor:</a:t>
            </a:r>
            <a:r>
              <a:rPr b="0" lang="en-US" sz="2200" spc="-1" strike="noStrike">
                <a:latin typeface="Frutiger Next LT W1G"/>
              </a:rPr>
              <a:t> Verhältnis der Diagonalen vom Kleinbild zur Diagonalen des gewählten Sensors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Brennweite und Blendenzahl müssen mit den Zuschnittfaktor multipliziert werden, um Kleinbild-Äquivalent zu berechnen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Beispiel: Bild aus APS-C-Sensor (Zuschnittfaktor 1.5) bei 50 mm mit f/2.0 entspricht einem Kleinbild-Äquivalent von 75 mm mit f/3.5</a:t>
            </a:r>
            <a:endParaRPr b="0" lang="en-US" sz="22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Brennweite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3704400" y="914400"/>
            <a:ext cx="6171120" cy="237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Entfernung zwischen Hauptebene des Objektivs zur Bildebene der Kamera (in Millimeter)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Wirkt sich auf den abgebildeten Bildausschnitt und die Vergrößerung des Motivs aus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Kurze Brennweite = Weites Blickfeld (Weitwinkel)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Lange Brennweite = Enges Blickfeld (Tele)</a:t>
            </a:r>
            <a:endParaRPr b="0" lang="en-US" sz="2200" spc="-1" strike="noStrike">
              <a:latin typeface="Frutiger Next LT W1G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3800" y="-96480"/>
            <a:ext cx="5686920" cy="547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Brennweite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3704400" y="914400"/>
            <a:ext cx="6171120" cy="237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Entfernung zwischen Hauptebene des Objektivs zur Bildebene der Kamera (in Millimeter)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Wirkt sich auf den abgebildeten Bildausschnitt und die Vergrößerung des Motivs aus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Kurze Brennweite = Weites Blickfeld (Weitwinkel)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Lange Brennweite = Enges Blickfeld (Tele)</a:t>
            </a:r>
            <a:endParaRPr b="0" lang="en-US" sz="2200" spc="-1" strike="noStrike">
              <a:latin typeface="Frutiger Next LT W1G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91440" y="377640"/>
            <a:ext cx="3474720" cy="512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Brennweite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82880" y="1025280"/>
            <a:ext cx="219456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2651760" y="1025280"/>
            <a:ext cx="219456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18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5120640" y="1025280"/>
            <a:ext cx="219456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24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7589520" y="1025280"/>
            <a:ext cx="219456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35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182880" y="2671200"/>
            <a:ext cx="219456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50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2651760" y="2671200"/>
            <a:ext cx="219456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85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5120640" y="2671200"/>
            <a:ext cx="219456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135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9"/>
          <p:cNvSpPr/>
          <p:nvPr/>
        </p:nvSpPr>
        <p:spPr>
          <a:xfrm>
            <a:off x="7589520" y="2671200"/>
            <a:ext cx="2194560" cy="1463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200 mm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Weitwinkel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Kurze Brennweite (16 – 35 mm)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Großes Blickfeld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Starke perspektivische Verzerrung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Große Schärfentiefe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Geeignet für: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Landschaften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Innenräume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Dramatische Kompositionen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Video</a:t>
            </a:r>
            <a:endParaRPr b="0" lang="en-US" sz="1800" spc="-1" strike="noStrike">
              <a:latin typeface="Frutiger Next LT W1G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486400" y="914400"/>
            <a:ext cx="3657600" cy="274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Weitwinkel-Foto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Standardbrennweite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Etwa 35 – 70 mm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Entspricht menschlichem Blickfeld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Objektive oft recht günstig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Geeignet für: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Fotojournalismus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Portraits mit Kontext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Produktfotografie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Alltagsfotografie</a:t>
            </a:r>
            <a:endParaRPr b="0" lang="en-US" sz="1800" spc="-1" strike="noStrike">
              <a:latin typeface="Frutiger Next LT W1G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5486400" y="914400"/>
            <a:ext cx="3657600" cy="274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50mm-Foto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Tele-Brennweite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Lange Brennweite (70 – 600 mm)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Enges Blickfeld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Geringe Schärfentiefe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Geringe perspektivische Verzerrung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Motiv wird isoliert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Geeignet für:</a:t>
            </a:r>
            <a:endParaRPr b="0" lang="en-US" sz="22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Portraits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Tierfotografie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Sportfotografie</a:t>
            </a:r>
            <a:endParaRPr b="0" lang="en-US" sz="1800" spc="-1" strike="noStrike">
              <a:latin typeface="Frutiger Next LT W1G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Frutiger Next LT W1G"/>
              </a:rPr>
              <a:t>Abstrakte Kompositionen</a:t>
            </a:r>
            <a:endParaRPr b="0" lang="en-US" sz="1800" spc="-1" strike="noStrike">
              <a:latin typeface="Frutiger Next LT W1G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486400" y="914400"/>
            <a:ext cx="3657600" cy="2743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Tele-Foto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Schärfentiefe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914400"/>
            <a:ext cx="907164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Durch fokussieren des Objektivs wird die Fokusebene verschoben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Theoretisch wird nur die Fokusebene scharf abgebildet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Aber: Bereich um die Fokusebene ist “scharf genug”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Größe dieses Bereichs = Schärfentiefe</a:t>
            </a:r>
            <a:endParaRPr b="0" lang="en-US" sz="2200" spc="-1" strike="noStrike">
              <a:latin typeface="Frutiger Next LT W1G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Frutiger Next LT W1G"/>
              </a:rPr>
              <a:t>Hängt ab von Brennweite, Entfernung zum Motiv und Blendenöffnung</a:t>
            </a:r>
            <a:endParaRPr b="0" lang="en-US" sz="22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82080"/>
            <a:ext cx="9071640" cy="72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Frutiger Next LT W1G Medium"/>
              </a:rPr>
              <a:t>Schärfentiefe</a:t>
            </a:r>
            <a:endParaRPr b="0" lang="en-US" sz="3600" spc="-1" strike="noStrike">
              <a:latin typeface="Frutiger Next LT W1G Medium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914400"/>
            <a:ext cx="9071640" cy="36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200" spc="-1" strike="noStrike">
                <a:latin typeface="Frutiger Next LT W1G"/>
              </a:rPr>
              <a:t>Hängt ab von:</a:t>
            </a:r>
            <a:endParaRPr b="0" lang="en-US" sz="2200" spc="-1" strike="noStrike">
              <a:latin typeface="Frutiger Next LT W1G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538960" y="1828800"/>
            <a:ext cx="246888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F/1.8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5538960" y="3657600"/>
            <a:ext cx="246888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F/1.8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2978640" y="1828800"/>
            <a:ext cx="246888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Portrait mit 200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2978640" y="3657600"/>
            <a:ext cx="246888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Portrait mit 50 mm,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Gecroppt auf selben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Ausschnitt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418320" y="1828800"/>
            <a:ext cx="246888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Bild von Meterstab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18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418320" y="3657600"/>
            <a:ext cx="2468880" cy="1737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Bild von Meterstab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35 mm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Shape 9"/>
          <p:cNvSpPr txBox="1"/>
          <p:nvPr/>
        </p:nvSpPr>
        <p:spPr>
          <a:xfrm>
            <a:off x="584640" y="1460160"/>
            <a:ext cx="219456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800" spc="-1" strike="noStrike">
                <a:latin typeface="Frutiger Next LT W1G"/>
              </a:rPr>
              <a:t>Brennweite</a:t>
            </a:r>
            <a:endParaRPr b="1" lang="en-US" sz="1800" spc="-1" strike="noStrike">
              <a:latin typeface="Frutiger Next LT W1G"/>
            </a:endParaRPr>
          </a:p>
        </p:txBody>
      </p:sp>
      <p:sp>
        <p:nvSpPr>
          <p:cNvPr id="81" name="TextShape 10"/>
          <p:cNvSpPr txBox="1"/>
          <p:nvPr/>
        </p:nvSpPr>
        <p:spPr>
          <a:xfrm>
            <a:off x="3164400" y="1460160"/>
            <a:ext cx="219456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800" spc="-1" strike="noStrike">
                <a:latin typeface="Frutiger Next LT W1G"/>
              </a:rPr>
              <a:t>Abstand</a:t>
            </a:r>
            <a:endParaRPr b="1" lang="en-US" sz="1800" spc="-1" strike="noStrike">
              <a:latin typeface="Frutiger Next LT W1G"/>
            </a:endParaRPr>
          </a:p>
        </p:txBody>
      </p:sp>
      <p:sp>
        <p:nvSpPr>
          <p:cNvPr id="82" name="TextShape 11"/>
          <p:cNvSpPr txBox="1"/>
          <p:nvPr/>
        </p:nvSpPr>
        <p:spPr>
          <a:xfrm>
            <a:off x="5669280" y="1463040"/>
            <a:ext cx="219456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800" spc="-1" strike="noStrike">
                <a:latin typeface="Frutiger Next LT W1G"/>
              </a:rPr>
              <a:t>Blende</a:t>
            </a:r>
            <a:endParaRPr b="1" lang="en-US" sz="1800" spc="-1" strike="noStrike">
              <a:latin typeface="Frutiger Next LT W1G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4595</TotalTime>
  <Application>LibreOffice/6.4.5.1$Linux_X86_64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2019-08-26T16:28:53Z</dcterms:created>
  <dc:creator/>
  <dc:description/>
  <dc:language>en-US</dc:language>
  <cp:lastModifiedBy/>
  <dcterms:modified xsi:type="dcterms:W3CDTF">2020-12-23T22:47:47Z</dcterms:modified>
  <cp:revision>106</cp:revision>
  <dc:subject/>
  <dc:title/>
</cp:coreProperties>
</file>