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914400"/>
            <a:ext cx="9071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3015720"/>
            <a:ext cx="9071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91440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2680" y="91440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04000" y="301572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2680" y="301572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914400"/>
            <a:ext cx="29206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71200" y="914400"/>
            <a:ext cx="29206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38040" y="914400"/>
            <a:ext cx="29206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04000" y="3015720"/>
            <a:ext cx="29206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71200" y="3015720"/>
            <a:ext cx="29206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38040" y="3015720"/>
            <a:ext cx="29206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914400"/>
            <a:ext cx="9071640" cy="402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914400"/>
            <a:ext cx="9071640" cy="40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914400"/>
            <a:ext cx="4426920" cy="40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914400"/>
            <a:ext cx="4426920" cy="40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04000" y="82080"/>
            <a:ext cx="9071640" cy="334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91440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914400"/>
            <a:ext cx="4426920" cy="40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01572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914400"/>
            <a:ext cx="4426920" cy="40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91440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2680" y="301572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91440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91440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3015720"/>
            <a:ext cx="9071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504000" y="914400"/>
            <a:ext cx="9071640" cy="40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Click to edit the outline text format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Second Outline Level</a:t>
            </a:r>
            <a:endParaRPr b="0" lang="en-US" sz="1800" spc="-1" strike="noStrike">
              <a:latin typeface="Frutiger Next LT W1G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Frutiger Next LT W1G"/>
              </a:rPr>
              <a:t>Third Outline Level</a:t>
            </a:r>
            <a:endParaRPr b="0" lang="en-US" sz="1800" spc="-1" strike="noStrike">
              <a:latin typeface="Frutiger Next LT W1G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Fourth Outline Level</a:t>
            </a:r>
            <a:endParaRPr b="0" lang="en-US" sz="1800" spc="-1" strike="noStrike">
              <a:latin typeface="Frutiger Next LT W1G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Frutiger Next LT W1G"/>
              </a:rPr>
              <a:t>Fifth Outline Level</a:t>
            </a:r>
            <a:endParaRPr b="0" lang="en-US" sz="1800" spc="-1" strike="noStrike">
              <a:latin typeface="Frutiger Next LT W1G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Frutiger Next LT W1G"/>
              </a:rPr>
              <a:t>Sixth Outline Level</a:t>
            </a:r>
            <a:endParaRPr b="0" lang="en-US" sz="1800" spc="-1" strike="noStrike">
              <a:latin typeface="Frutiger Next LT W1G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Frutiger Next LT W1G"/>
              </a:rPr>
              <a:t>Seventh Outline Level</a:t>
            </a:r>
            <a:endParaRPr b="0" lang="en-US" sz="1800" spc="-1" strike="noStrike">
              <a:latin typeface="Frutiger Next LT W1G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Click to edit the title text format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7A4705A-9B9F-43F8-A8D4-80483101565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TextShape 6"/>
          <p:cNvSpPr txBox="1"/>
          <p:nvPr/>
        </p:nvSpPr>
        <p:spPr>
          <a:xfrm>
            <a:off x="8595360" y="82080"/>
            <a:ext cx="1280160" cy="36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/>
            <a:fld id="{230286C7-FEDE-40F6-A277-E5529137ADC6}" type="slidenum">
              <a:rPr b="1" lang="en-US" sz="1600" spc="-1" strike="noStrike">
                <a:latin typeface="Frutiger Next LT W1G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8229600" y="5760720"/>
            <a:ext cx="1792800" cy="1224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8703360" y="5907600"/>
            <a:ext cx="914400" cy="91440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242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5400" spc="-1" strike="noStrike">
                <a:latin typeface="Frutiger Next LT W1G Medium"/>
              </a:rPr>
              <a:t>Einführung in die Fotografie</a:t>
            </a:r>
            <a:endParaRPr b="0" lang="en-US" sz="5400" spc="-1" strike="noStrike">
              <a:latin typeface="Frutiger Next LT W1G Medium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2926080"/>
            <a:ext cx="9071640" cy="168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Noto Sans CJK SC Regular"/>
              </a:rPr>
              <a:t>Funktionsweise einer Kamera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Funktionsweise einer Kamera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914400"/>
            <a:ext cx="534816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Licht fällt durch Objektiv mit Linsensystem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Durch Verschieben von Linsen kann Fokusebene eingestellt werden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Spiegel im Gehäuse lenkt Licht weg vom Sensor/Film durch ein Prisma zum Sucher</a:t>
            </a:r>
            <a:endParaRPr b="0" lang="en-US" sz="2200" spc="-1" strike="noStrike">
              <a:latin typeface="Frutiger Next LT W1G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5924880" y="1240920"/>
            <a:ext cx="4227120" cy="232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Funktionsweise einer Kamera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914400"/>
            <a:ext cx="534816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Licht fällt durch Objektiv mit Linsensystem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Durch Verschieben von Linsen kann Fokusebene eingestellt werden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Spiegel im Gehäuse lenkt Licht weg vom Sensor/Film durch ein Prisma zum Sucher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Beim Auslösen klappt der Spiegel zur Seite und der Verschluss öffnet sich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→ </a:t>
            </a:r>
            <a:r>
              <a:rPr b="0" lang="en-US" sz="2200" spc="-1" strike="noStrike">
                <a:latin typeface="Frutiger Next LT W1G"/>
              </a:rPr>
              <a:t>Licht fällt auf den Sensor</a:t>
            </a:r>
            <a:endParaRPr b="0" lang="en-US" sz="2200" spc="-1" strike="noStrike">
              <a:latin typeface="Frutiger Next LT W1G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5922720" y="1244160"/>
            <a:ext cx="4227120" cy="232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Funktionsweise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914400"/>
            <a:ext cx="907164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In einem Gehäuse befindet sich ein Film oder Sensor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Öffnung im Gehäuse wird geöffnet, sodass Licht auf den Sensor fällt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Licht wird durch eine Linsenkonstruktion fokussiert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Bei Film: Entwickeln um das Material lichtbeständig zu machen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Bei Sensor: Auslesen von Spannungswerten und speichern des Bildes</a:t>
            </a:r>
            <a:endParaRPr b="0" lang="en-US" sz="2200" spc="-1" strike="noStrike">
              <a:latin typeface="Frutiger Next LT W1G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Aufbau einer Spiegelreflexkamera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914400"/>
            <a:ext cx="479952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Kamera besteht aus Objektiv, Gehäuse und Film/Sensor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Objektiv: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Legt Fokusebene und Brennweite fest</a:t>
            </a:r>
            <a:endParaRPr b="0" lang="en-US" sz="18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Gehäuse: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Elektronik zum Auslösen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Spiegel lenkt Licht über Prisma zum Sucher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Spiegel und Verschluss können sich öffnen, um Sensor zu belichten</a:t>
            </a:r>
            <a:endParaRPr b="0" lang="en-US" sz="18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Sensor: Entweder analoger Film oder elektronischer Sensor</a:t>
            </a:r>
            <a:endParaRPr b="0" lang="en-US" sz="2200" spc="-1" strike="noStrike">
              <a:latin typeface="Frutiger Next LT W1G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5394960" y="731520"/>
            <a:ext cx="4485960" cy="330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Verschluss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914400"/>
            <a:ext cx="907164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Öffnet sich beim Auslösen, sodass Licht auf den Sensor fällt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Anfangs: Objektivdeckel wurde händisch geöffnet/geschlossen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Zentralverschluss: Lamellen im Obektiv öffnen sich radial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Schlitzverschluss: Lamellen mit Schlitz laufen am Sensor vorbei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Elektronisches Auslesen des Sensors: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Kein eigentlicher Verschluss → nur Sensordaten werden ausgelesen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Völlig geräuschlos</a:t>
            </a:r>
            <a:endParaRPr b="0" lang="en-US" sz="1800" spc="-1" strike="noStrike">
              <a:latin typeface="Frutiger Next LT W1G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Sensor/Film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914400"/>
            <a:ext cx="907164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Film: Celluloidfilm mit lichtempfindlicher Beschichtung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Ändert Farbe, wenn Licht darauf trifft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Bild kann durch chemische Prozesse (Entwickeln und Fixieren) persistiert werden</a:t>
            </a:r>
            <a:endParaRPr b="0" lang="en-US" sz="18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CCD-Sensor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Raster aus Photosensoren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Bei Aufnahme wird an Sensoren anliegende Spannung gemessen und digitalisiert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Abwechselnd rote, grüne und blaue Sensoren → Farbbild</a:t>
            </a:r>
            <a:endParaRPr b="0" lang="en-US" sz="18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Größe des Sensors/Films hat Einfluss auf das Bild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Kleinerer Sensor → kleinerer Bildausschnitt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Größerer Sensor → höhere Lichtempfindlichkeit</a:t>
            </a:r>
            <a:endParaRPr b="0" lang="en-US" sz="1800" spc="-1" strike="noStrike">
              <a:latin typeface="Frutiger Next LT W1G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Sensorauflösungen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914400"/>
            <a:ext cx="907164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Auflösung = Anzahl der Photosensoren (Pixel) auf dem Sensor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Erste Digitalkamera (1975): 0.01 Megapixel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Kodak DCS (1991): 1.3 Megapixel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Nikon D1 (1999): 2.6 Megapixel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iPhone (2007): 2 Megapixel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Durchschnittliches Smartphone (2020): 12 – 20 Megapixel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Einsteiger-Kamera (2020): 18 – 24 Megapixel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Professionelle Kamera (2020): 40 – 50 Megapixel</a:t>
            </a:r>
            <a:endParaRPr b="0" lang="en-US" sz="2200" spc="-1" strike="noStrike">
              <a:latin typeface="Frutiger Next LT W1G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Sucher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914400"/>
            <a:ext cx="907164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Zeigt aktuell erfassten Bildausschnitt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Hilft bei Komposition des Bildes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Spiegelreflexkameras: Blick über Prisma und Spiegel durchs Objektiv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Messucherkameras: Blick durch Sucher mit Fokussierungshilfen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Elektronischer Sucher: Bildschirm im Sucher zeigt live das vom Sensor erfasste Bild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Vorteil: Anzeige von Menü/Histogramm/Fokussierungshilfe möglich</a:t>
            </a:r>
            <a:endParaRPr b="0" lang="en-US" sz="1800" spc="-1" strike="noStrike">
              <a:latin typeface="Frutiger Next LT W1G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Objektiv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914400"/>
            <a:ext cx="907164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Linsensystem mit bestimmter Brennweite, das einfallendes Licht auf Sensor leitet und auf Sensorebene fokussiert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Blende: Radiale Lamellen im Objektiv mit variabler Öffnung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Beeinflusst Helligkeit und Schärfentiefe des Bildes</a:t>
            </a:r>
            <a:endParaRPr b="0" lang="en-US" sz="18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Festbrennweite: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Objektiv ist limitiert auf eine Brennweite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Simplere Konstruktion → Größere Blendenöffnungen möglich</a:t>
            </a:r>
            <a:endParaRPr b="0" lang="en-US" sz="18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Zoomobjektiv: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Brennweite ist einstellbar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Kompliziertere Konstruktion mit mehr Linsen mindert oft Bildqualität</a:t>
            </a:r>
            <a:endParaRPr b="0" lang="en-US" sz="1800" spc="-1" strike="noStrike">
              <a:latin typeface="Frutiger Next LT W1G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Funktionsweise einer Kamera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914400"/>
            <a:ext cx="534816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Licht fällt durch Objektiv mit Linsensystem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Durch Verschieben von Linsen kann Fokusebene eingestellt werden</a:t>
            </a:r>
            <a:endParaRPr b="0" lang="en-US" sz="2200" spc="-1" strike="noStrike">
              <a:latin typeface="Frutiger Next LT W1G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5924880" y="1240920"/>
            <a:ext cx="4227120" cy="232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4669</TotalTime>
  <Application>LibreOffice/6.4.5.1$Linux_X86_64 LibreOffice_project/40$Build-1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2019-08-26T16:28:53Z</dcterms:created>
  <dc:creator/>
  <dc:description/>
  <dc:language>en-US</dc:language>
  <cp:lastModifiedBy/>
  <dcterms:modified xsi:type="dcterms:W3CDTF">2020-12-28T20:18:29Z</dcterms:modified>
  <cp:revision>119</cp:revision>
  <dc:subject/>
  <dc:title/>
</cp:coreProperties>
</file>