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57" r:id="rId4"/>
    <p:sldId id="262" r:id="rId5"/>
    <p:sldId id="264" r:id="rId6"/>
    <p:sldId id="263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F985F-18A4-4BE4-AE1D-5316C66A744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3974B-F0DA-437C-817B-E9EF6D60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3974B-F0DA-437C-817B-E9EF6D6002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C91C-9BC7-0518-24E9-9E3A69A5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F658-3ECB-C9DC-60CD-342CAC8F9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3E37-6A5A-F073-3D87-2ED09E2C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98F-6BCD-2E38-25E7-6ECA0322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8E2D-6928-25FD-8C74-FFE9D66D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0D3-ABDA-74CD-4EC8-2985014C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AAED-D3F4-AAE3-0C95-325E5C72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4A0B-0AF9-3E85-20EB-24FA6774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17E0-B031-AA61-C616-D70C7A5C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AF95-C772-A5CC-9D3F-A11DCB3E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C1665-DDEE-2816-CE4F-794370602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45171-FBED-C5C2-6053-13490E97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4D78-4A04-01CE-D01B-F576770D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BE05-1690-7B1F-EB01-4C73A192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B02B-486B-CD93-353B-005ED06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63A0-0ADF-E3F2-97AE-81F1B80E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A6F2-8FF7-8887-6E8B-4C1471E9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9F46-65D1-B67A-456B-36E984CE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F111-1179-88A9-D724-7F4FDF3C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6637-8206-FF14-43C1-059896E2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4D45-9863-676B-9F51-C767A704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84DEC-B915-4824-1D05-625084E7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71F1-6ABF-8EF4-2FEB-618166E8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6EDE-0247-5A5C-3861-2A7AFABA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E54E-A97C-178E-3936-E4D8F92B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4104-BEE9-C382-435F-C87D6D09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5472-295D-C9C3-C211-4C2B3A646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24899-7892-2355-D5C6-ECAD86261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CBA2-E9E7-1797-05DC-DD6C8492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3F16-A378-47C8-30CD-025518B1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82ED-6C20-36DC-29D8-8B99644B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254B-3D90-CF97-9C9B-4F6A93A8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F5125-B697-E95D-70B7-4F00387B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F100-882F-ED40-2464-97D3AFC0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DD12B-38FD-2794-D7DC-3BC9D47F7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A25E5-4274-2C3D-0E32-2D6FA62F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C2F82-3EAF-432F-20DC-DFFFAC1D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6A11F-CD3B-7CE0-3697-9EAB2D2C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852B0-9F89-2FDF-7000-89279EFE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FCF6-CB1C-30A2-7253-8D7B5B04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5C518-0346-FAAC-D5E0-9CA44B73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234C4-10D1-FAFD-F440-26EFF7A2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2603-18D3-D682-801C-C66E56A0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077F0-8DC4-2306-F630-CBFC3726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1EDBA-E7FE-B110-3AA7-BD5169EA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28D1F-4629-0CB1-DE74-474D51EF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04E8-B52A-250E-A8CB-C5592B5E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1D59-A270-D0C1-E8EA-77FE06C8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24CAD-E041-4185-B2C2-06DD92EC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23030-F25B-4FC3-115B-98127A5F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16282-C35C-7EB2-D6A9-500B16D7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88836-A1C2-6A97-2D20-F6BBBA0B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B85B-9A5A-3609-BDDB-A0D23000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C656F-9CD4-2FF7-BCC6-68157D65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B1B30-F3AD-2514-7F93-A10D02FEE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2EEDB-BE2D-579C-22F5-372914D7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418B7-1DB8-C866-DDDA-FCDE5E11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298E3-A8EB-7038-5141-6B2A0DEC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AC7EE-2B9C-60CF-F826-251F915D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4EF9-B466-268B-FA0F-64289CD1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A9F5-6582-9DEF-334B-906BA100D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76062-C081-4860-8E31-6537936A8A9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EDA9-F1B0-9969-4364-EDEA5D1CF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CE2C-BBFD-AD13-CDC9-888E0856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E6A2D-027C-41DF-865D-F07F6906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holding a device in a kitchen">
            <a:extLst>
              <a:ext uri="{FF2B5EF4-FFF2-40B4-BE49-F238E27FC236}">
                <a16:creationId xmlns:a16="http://schemas.microsoft.com/office/drawing/2014/main" id="{670DEF38-EB44-C72E-F8AE-EABDF0B50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A979C23-17CA-6AE9-5C75-84A353223428}"/>
              </a:ext>
            </a:extLst>
          </p:cNvPr>
          <p:cNvSpPr/>
          <p:nvPr/>
        </p:nvSpPr>
        <p:spPr>
          <a:xfrm>
            <a:off x="1665094" y="0"/>
            <a:ext cx="8861811" cy="6858000"/>
          </a:xfrm>
          <a:prstGeom prst="ellipse">
            <a:avLst/>
          </a:prstGeom>
          <a:gradFill flip="none" rotWithShape="1">
            <a:gsLst>
              <a:gs pos="59000">
                <a:schemeClr val="tx1">
                  <a:alpha val="0"/>
                </a:schemeClr>
              </a:gs>
              <a:gs pos="0">
                <a:schemeClr val="tx1">
                  <a:alpha val="83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F555A5-2A8B-3536-A2AD-3A86E97DA392}"/>
              </a:ext>
            </a:extLst>
          </p:cNvPr>
          <p:cNvSpPr/>
          <p:nvPr/>
        </p:nvSpPr>
        <p:spPr>
          <a:xfrm>
            <a:off x="3184862" y="1851645"/>
            <a:ext cx="5822276" cy="31547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381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 O T</a:t>
            </a:r>
          </a:p>
        </p:txBody>
      </p:sp>
    </p:spTree>
    <p:extLst>
      <p:ext uri="{BB962C8B-B14F-4D97-AF65-F5344CB8AC3E}">
        <p14:creationId xmlns:p14="http://schemas.microsoft.com/office/powerpoint/2010/main" val="3006676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holding a device in a kitchen">
            <a:extLst>
              <a:ext uri="{FF2B5EF4-FFF2-40B4-BE49-F238E27FC236}">
                <a16:creationId xmlns:a16="http://schemas.microsoft.com/office/drawing/2014/main" id="{670DEF38-EB44-C72E-F8AE-EABDF0B50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EE3705-A2FB-189E-E5F1-20EFAA227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602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24955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5749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90516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5754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780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5397248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5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67421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60593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41519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5430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13B6D7F6-54A0-4262-DC35-FF326014B2E9}"/>
              </a:ext>
            </a:extLst>
          </p:cNvPr>
          <p:cNvSpPr/>
          <p:nvPr/>
        </p:nvSpPr>
        <p:spPr>
          <a:xfrm>
            <a:off x="1665094" y="0"/>
            <a:ext cx="8861811" cy="6858000"/>
          </a:xfrm>
          <a:prstGeom prst="ellipse">
            <a:avLst/>
          </a:prstGeom>
          <a:gradFill flip="none" rotWithShape="1">
            <a:gsLst>
              <a:gs pos="59000">
                <a:schemeClr val="tx1">
                  <a:alpha val="0"/>
                </a:schemeClr>
              </a:gs>
              <a:gs pos="0">
                <a:schemeClr val="tx1">
                  <a:alpha val="83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EC8C5-5AF0-91BA-A2DE-86EF254BD966}"/>
              </a:ext>
            </a:extLst>
          </p:cNvPr>
          <p:cNvSpPr/>
          <p:nvPr/>
        </p:nvSpPr>
        <p:spPr>
          <a:xfrm>
            <a:off x="737015" y="197346"/>
            <a:ext cx="10717967" cy="646330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381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Internet </a:t>
            </a:r>
          </a:p>
          <a:p>
            <a:pPr algn="ctr"/>
            <a:r>
              <a:rPr lang="en-US" sz="13800" b="1" cap="none" spc="0" dirty="0">
                <a:ln w="381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 </a:t>
            </a:r>
          </a:p>
          <a:p>
            <a:pPr algn="ctr"/>
            <a:r>
              <a:rPr lang="en-US" sz="13800" b="1" cap="none" spc="0" dirty="0">
                <a:ln w="381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1642299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holding a device in a kitchen">
            <a:extLst>
              <a:ext uri="{FF2B5EF4-FFF2-40B4-BE49-F238E27FC236}">
                <a16:creationId xmlns:a16="http://schemas.microsoft.com/office/drawing/2014/main" id="{670DEF38-EB44-C72E-F8AE-EABDF0B50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EE3705-A2FB-189E-E5F1-20EFAA227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5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24955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5749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90516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5754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780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5397248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5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7421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0593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41519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54309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D42BB2-048E-B9B4-2577-0B0E168DD2C9}"/>
              </a:ext>
            </a:extLst>
          </p:cNvPr>
          <p:cNvSpPr/>
          <p:nvPr/>
        </p:nvSpPr>
        <p:spPr>
          <a:xfrm>
            <a:off x="6273562" y="1556989"/>
            <a:ext cx="5778953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Internet Of Things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46B0E-37F5-78D8-A86D-76BA47B52701}"/>
              </a:ext>
            </a:extLst>
          </p:cNvPr>
          <p:cNvSpPr/>
          <p:nvPr/>
        </p:nvSpPr>
        <p:spPr>
          <a:xfrm>
            <a:off x="8090419" y="2967335"/>
            <a:ext cx="4156331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4FF98-414B-A6AE-0EFF-35CB605556EA}"/>
              </a:ext>
            </a:extLst>
          </p:cNvPr>
          <p:cNvSpPr/>
          <p:nvPr/>
        </p:nvSpPr>
        <p:spPr>
          <a:xfrm>
            <a:off x="4585294" y="4261148"/>
            <a:ext cx="7010252" cy="110799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 M A R T   H O M E</a:t>
            </a:r>
          </a:p>
        </p:txBody>
      </p:sp>
    </p:spTree>
    <p:extLst>
      <p:ext uri="{BB962C8B-B14F-4D97-AF65-F5344CB8AC3E}">
        <p14:creationId xmlns:p14="http://schemas.microsoft.com/office/powerpoint/2010/main" val="32300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evice on a circuit board">
            <a:extLst>
              <a:ext uri="{FF2B5EF4-FFF2-40B4-BE49-F238E27FC236}">
                <a16:creationId xmlns:a16="http://schemas.microsoft.com/office/drawing/2014/main" id="{05194A25-F352-747A-6623-44E6A408E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6936351-D288-FF5D-E39D-042E1DB4E04A}"/>
              </a:ext>
            </a:extLst>
          </p:cNvPr>
          <p:cNvGrpSpPr/>
          <p:nvPr/>
        </p:nvGrpSpPr>
        <p:grpSpPr>
          <a:xfrm>
            <a:off x="0" y="4604086"/>
            <a:ext cx="12188952" cy="2124296"/>
            <a:chOff x="0" y="4604086"/>
            <a:chExt cx="12188952" cy="21242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3357260-9E9B-5F97-211C-58367466E5C5}"/>
                </a:ext>
              </a:extLst>
            </p:cNvPr>
            <p:cNvSpPr/>
            <p:nvPr/>
          </p:nvSpPr>
          <p:spPr>
            <a:xfrm>
              <a:off x="0" y="4604086"/>
              <a:ext cx="12188952" cy="2124296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634137-9335-BED0-DABF-772AD66C7C49}"/>
                </a:ext>
              </a:extLst>
            </p:cNvPr>
            <p:cNvSpPr txBox="1"/>
            <p:nvPr/>
          </p:nvSpPr>
          <p:spPr>
            <a:xfrm>
              <a:off x="209862" y="4676931"/>
              <a:ext cx="11767279" cy="193899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Smart home is a new concept that involves using modern technology to make homes more comfortable, safe, and efficient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It is a network of connected devices that exchange data and work together to achieve certain tasks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6AC355-5FCF-3DED-3843-1EC7E7911814}"/>
              </a:ext>
            </a:extLst>
          </p:cNvPr>
          <p:cNvGrpSpPr/>
          <p:nvPr/>
        </p:nvGrpSpPr>
        <p:grpSpPr>
          <a:xfrm>
            <a:off x="7058526" y="0"/>
            <a:ext cx="5130425" cy="1134368"/>
            <a:chOff x="7058526" y="0"/>
            <a:chExt cx="5130425" cy="11343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05EFA4-60D6-3100-2C54-0FFE31BF02EF}"/>
                </a:ext>
              </a:extLst>
            </p:cNvPr>
            <p:cNvSpPr/>
            <p:nvPr/>
          </p:nvSpPr>
          <p:spPr>
            <a:xfrm>
              <a:off x="7058526" y="0"/>
              <a:ext cx="5130425" cy="738455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50674-DF7E-19FE-FA9E-C745ADEB3405}"/>
                </a:ext>
              </a:extLst>
            </p:cNvPr>
            <p:cNvSpPr txBox="1"/>
            <p:nvPr/>
          </p:nvSpPr>
          <p:spPr>
            <a:xfrm>
              <a:off x="8210550" y="57150"/>
              <a:ext cx="3766591" cy="107721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Introduction:</a:t>
              </a:r>
            </a:p>
            <a:p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273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evice on a circuit board">
            <a:extLst>
              <a:ext uri="{FF2B5EF4-FFF2-40B4-BE49-F238E27FC236}">
                <a16:creationId xmlns:a16="http://schemas.microsoft.com/office/drawing/2014/main" id="{05194A25-F352-747A-6623-44E6A408E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544BFA0-2B17-40CD-D210-BA02792287E9}"/>
              </a:ext>
            </a:extLst>
          </p:cNvPr>
          <p:cNvGrpSpPr/>
          <p:nvPr/>
        </p:nvGrpSpPr>
        <p:grpSpPr>
          <a:xfrm>
            <a:off x="7058526" y="0"/>
            <a:ext cx="5130425" cy="1145928"/>
            <a:chOff x="7058526" y="0"/>
            <a:chExt cx="5130425" cy="1145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3357260-9E9B-5F97-211C-58367466E5C5}"/>
                </a:ext>
              </a:extLst>
            </p:cNvPr>
            <p:cNvSpPr/>
            <p:nvPr/>
          </p:nvSpPr>
          <p:spPr>
            <a:xfrm>
              <a:off x="7058526" y="0"/>
              <a:ext cx="5130425" cy="738455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634137-9335-BED0-DABF-772AD66C7C49}"/>
                </a:ext>
              </a:extLst>
            </p:cNvPr>
            <p:cNvSpPr txBox="1"/>
            <p:nvPr/>
          </p:nvSpPr>
          <p:spPr>
            <a:xfrm>
              <a:off x="7373928" y="68710"/>
              <a:ext cx="4665205" cy="107721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Benefits of smart home:</a:t>
              </a:r>
            </a:p>
            <a:p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DCBB13-90F3-BBFC-2285-8B6E031B951B}"/>
              </a:ext>
            </a:extLst>
          </p:cNvPr>
          <p:cNvGrpSpPr/>
          <p:nvPr/>
        </p:nvGrpSpPr>
        <p:grpSpPr>
          <a:xfrm>
            <a:off x="1168378" y="0"/>
            <a:ext cx="2496162" cy="6858000"/>
            <a:chOff x="1168378" y="0"/>
            <a:chExt cx="2496162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434DD0-1FD4-9C68-5780-2E2065C687C6}"/>
                </a:ext>
              </a:extLst>
            </p:cNvPr>
            <p:cNvGrpSpPr/>
            <p:nvPr/>
          </p:nvGrpSpPr>
          <p:grpSpPr>
            <a:xfrm>
              <a:off x="1168378" y="0"/>
              <a:ext cx="2496162" cy="6858000"/>
              <a:chOff x="1317356" y="0"/>
              <a:chExt cx="808994" cy="68580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CFC2723-D54D-9E1B-09FB-E69CD67AFD2B}"/>
                  </a:ext>
                </a:extLst>
              </p:cNvPr>
              <p:cNvSpPr/>
              <p:nvPr/>
            </p:nvSpPr>
            <p:spPr>
              <a:xfrm>
                <a:off x="1317356" y="0"/>
                <a:ext cx="73845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FE75D901-E46B-3398-558D-315AF71981F8}"/>
                  </a:ext>
                </a:extLst>
              </p:cNvPr>
              <p:cNvSpPr/>
              <p:nvPr/>
            </p:nvSpPr>
            <p:spPr>
              <a:xfrm rot="5400000">
                <a:off x="1720907" y="624649"/>
                <a:ext cx="738455" cy="72431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178F72-E396-A375-07F4-D4FBE4AB70ED}"/>
                </a:ext>
              </a:extLst>
            </p:cNvPr>
            <p:cNvSpPr txBox="1"/>
            <p:nvPr/>
          </p:nvSpPr>
          <p:spPr>
            <a:xfrm>
              <a:off x="2420034" y="5886450"/>
              <a:ext cx="1013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3.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0E08E2-DD98-934E-B96E-4D3B860E563A}"/>
              </a:ext>
            </a:extLst>
          </p:cNvPr>
          <p:cNvGrpSpPr/>
          <p:nvPr/>
        </p:nvGrpSpPr>
        <p:grpSpPr>
          <a:xfrm>
            <a:off x="152867" y="-2564"/>
            <a:ext cx="2490654" cy="6858000"/>
            <a:chOff x="152867" y="-2564"/>
            <a:chExt cx="2490654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C01146-C460-4DC5-3AE2-C6BA6A459D79}"/>
                </a:ext>
              </a:extLst>
            </p:cNvPr>
            <p:cNvGrpSpPr/>
            <p:nvPr/>
          </p:nvGrpSpPr>
          <p:grpSpPr>
            <a:xfrm>
              <a:off x="152867" y="-2564"/>
              <a:ext cx="2490654" cy="6858000"/>
              <a:chOff x="728417" y="0"/>
              <a:chExt cx="2490654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EA4299-5A9A-B37F-5BB0-C59C08BB58A9}"/>
                  </a:ext>
                </a:extLst>
              </p:cNvPr>
              <p:cNvSpPr/>
              <p:nvPr/>
            </p:nvSpPr>
            <p:spPr>
              <a:xfrm>
                <a:off x="728417" y="0"/>
                <a:ext cx="2273005" cy="685800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F08510-2492-2B0A-EFC6-CD449BA43267}"/>
                  </a:ext>
                </a:extLst>
              </p:cNvPr>
              <p:cNvSpPr/>
              <p:nvPr/>
            </p:nvSpPr>
            <p:spPr>
              <a:xfrm rot="5400000">
                <a:off x="2738100" y="547838"/>
                <a:ext cx="738455" cy="223487"/>
              </a:xfrm>
              <a:prstGeom prst="triangle">
                <a:avLst>
                  <a:gd name="adj" fmla="val 500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C09964-0E4D-F314-54CA-240AE6D26884}"/>
                </a:ext>
              </a:extLst>
            </p:cNvPr>
            <p:cNvSpPr txBox="1"/>
            <p:nvPr/>
          </p:nvSpPr>
          <p:spPr>
            <a:xfrm>
              <a:off x="1373720" y="5886449"/>
              <a:ext cx="1013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2.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458EE8-2B56-83C5-4489-18D4C4538782}"/>
              </a:ext>
            </a:extLst>
          </p:cNvPr>
          <p:cNvGrpSpPr/>
          <p:nvPr/>
        </p:nvGrpSpPr>
        <p:grpSpPr>
          <a:xfrm>
            <a:off x="-41652" y="-1282"/>
            <a:ext cx="1568042" cy="6858000"/>
            <a:chOff x="-41652" y="-1282"/>
            <a:chExt cx="1568042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34C132-CBB4-F2F3-9F21-54B621E39A56}"/>
                </a:ext>
              </a:extLst>
            </p:cNvPr>
            <p:cNvGrpSpPr/>
            <p:nvPr/>
          </p:nvGrpSpPr>
          <p:grpSpPr>
            <a:xfrm>
              <a:off x="-41652" y="-1282"/>
              <a:ext cx="1568042" cy="6858000"/>
              <a:chOff x="-10037" y="0"/>
              <a:chExt cx="742907" cy="6858000"/>
            </a:xfrm>
            <a:solidFill>
              <a:schemeClr val="tx2">
                <a:lumMod val="90000"/>
                <a:lumOff val="1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6B993E-DA68-754E-0E27-71E542F7B6B5}"/>
                  </a:ext>
                </a:extLst>
              </p:cNvPr>
              <p:cNvSpPr/>
              <p:nvPr/>
            </p:nvSpPr>
            <p:spPr>
              <a:xfrm>
                <a:off x="-10037" y="0"/>
                <a:ext cx="63670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3486B8C0-41FD-863E-B31F-FD32F8BCAE45}"/>
                  </a:ext>
                </a:extLst>
              </p:cNvPr>
              <p:cNvSpPr/>
              <p:nvPr/>
            </p:nvSpPr>
            <p:spPr>
              <a:xfrm rot="5400000">
                <a:off x="310701" y="555659"/>
                <a:ext cx="738455" cy="10588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718C2F-B052-C4EF-4F43-35E83FEEF4EA}"/>
                </a:ext>
              </a:extLst>
            </p:cNvPr>
            <p:cNvSpPr txBox="1"/>
            <p:nvPr/>
          </p:nvSpPr>
          <p:spPr>
            <a:xfrm>
              <a:off x="152867" y="5886450"/>
              <a:ext cx="1013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1.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AE0031-77EE-F8F4-B27C-39ACA5D9C378}"/>
              </a:ext>
            </a:extLst>
          </p:cNvPr>
          <p:cNvGrpSpPr/>
          <p:nvPr/>
        </p:nvGrpSpPr>
        <p:grpSpPr>
          <a:xfrm>
            <a:off x="7920946" y="0"/>
            <a:ext cx="4258430" cy="6858000"/>
            <a:chOff x="7920946" y="0"/>
            <a:chExt cx="425843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7491F5-1E7C-EC97-D4EF-4656F50C8D49}"/>
                </a:ext>
              </a:extLst>
            </p:cNvPr>
            <p:cNvGrpSpPr/>
            <p:nvPr/>
          </p:nvGrpSpPr>
          <p:grpSpPr>
            <a:xfrm>
              <a:off x="7920946" y="0"/>
              <a:ext cx="4258430" cy="6858000"/>
              <a:chOff x="1168378" y="0"/>
              <a:chExt cx="2278513" cy="6858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064A1A-9F79-FC63-EF16-170C2FAF76C8}"/>
                  </a:ext>
                </a:extLst>
              </p:cNvPr>
              <p:cNvSpPr/>
              <p:nvPr/>
            </p:nvSpPr>
            <p:spPr>
              <a:xfrm>
                <a:off x="1168378" y="0"/>
                <a:ext cx="2278513" cy="68580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6CCF4F-B313-601F-5C18-73D664258950}"/>
                  </a:ext>
                </a:extLst>
              </p:cNvPr>
              <p:cNvSpPr txBox="1"/>
              <p:nvPr/>
            </p:nvSpPr>
            <p:spPr>
              <a:xfrm>
                <a:off x="1910674" y="5886449"/>
                <a:ext cx="10139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</a:rPr>
                  <a:t>3.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14DB86-615C-6AE7-970F-3780C841CF1C}"/>
                </a:ext>
              </a:extLst>
            </p:cNvPr>
            <p:cNvSpPr txBox="1"/>
            <p:nvPr/>
          </p:nvSpPr>
          <p:spPr>
            <a:xfrm>
              <a:off x="8014911" y="140553"/>
              <a:ext cx="41057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Improved security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F9C1B-69DC-6648-215B-379C26976397}"/>
                </a:ext>
              </a:extLst>
            </p:cNvPr>
            <p:cNvSpPr txBox="1"/>
            <p:nvPr/>
          </p:nvSpPr>
          <p:spPr>
            <a:xfrm>
              <a:off x="8291785" y="1908916"/>
              <a:ext cx="3516750" cy="368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Smart security systems such as cameras and sensors provide additional home security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592E07-AE0C-C557-215C-4EB58B97C340}"/>
              </a:ext>
            </a:extLst>
          </p:cNvPr>
          <p:cNvGrpSpPr/>
          <p:nvPr/>
        </p:nvGrpSpPr>
        <p:grpSpPr>
          <a:xfrm>
            <a:off x="3698766" y="-1282"/>
            <a:ext cx="4258430" cy="6858000"/>
            <a:chOff x="3714808" y="-1282"/>
            <a:chExt cx="4258430" cy="6858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A28EE7B-3040-68B4-10EA-7051348662A2}"/>
                </a:ext>
              </a:extLst>
            </p:cNvPr>
            <p:cNvGrpSpPr/>
            <p:nvPr/>
          </p:nvGrpSpPr>
          <p:grpSpPr>
            <a:xfrm>
              <a:off x="3714808" y="-1282"/>
              <a:ext cx="4258430" cy="6858000"/>
              <a:chOff x="152867" y="-2564"/>
              <a:chExt cx="2273005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72FC645-D636-18FD-0232-F8E401041A38}"/>
                  </a:ext>
                </a:extLst>
              </p:cNvPr>
              <p:cNvSpPr/>
              <p:nvPr/>
            </p:nvSpPr>
            <p:spPr>
              <a:xfrm>
                <a:off x="152867" y="-2564"/>
                <a:ext cx="2273005" cy="685800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AFA31B-E57E-5111-EC18-3E5DB30CBA91}"/>
                  </a:ext>
                </a:extLst>
              </p:cNvPr>
              <p:cNvSpPr txBox="1"/>
              <p:nvPr/>
            </p:nvSpPr>
            <p:spPr>
              <a:xfrm>
                <a:off x="865457" y="5885167"/>
                <a:ext cx="10139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6973EE-C292-41F1-8387-DF223026CF8D}"/>
                </a:ext>
              </a:extLst>
            </p:cNvPr>
            <p:cNvSpPr txBox="1"/>
            <p:nvPr/>
          </p:nvSpPr>
          <p:spPr>
            <a:xfrm>
              <a:off x="4001345" y="140553"/>
              <a:ext cx="36853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Better comfort 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and control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D7CE87-6869-16C2-1DA6-7963BAFB498E}"/>
                </a:ext>
              </a:extLst>
            </p:cNvPr>
            <p:cNvSpPr txBox="1"/>
            <p:nvPr/>
          </p:nvSpPr>
          <p:spPr>
            <a:xfrm>
              <a:off x="4085647" y="1903482"/>
              <a:ext cx="3516750" cy="1874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Home appliances can be controlled via mobile apps or voice commands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D851F1-40D6-32FE-1929-22B34A34F983}"/>
              </a:ext>
            </a:extLst>
          </p:cNvPr>
          <p:cNvGrpSpPr/>
          <p:nvPr/>
        </p:nvGrpSpPr>
        <p:grpSpPr>
          <a:xfrm>
            <a:off x="-41652" y="-1282"/>
            <a:ext cx="3754935" cy="6858000"/>
            <a:chOff x="-41652" y="-1282"/>
            <a:chExt cx="3754935" cy="6858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563BCA-DC9A-AE18-EB7F-8A3B46A31245}"/>
                </a:ext>
              </a:extLst>
            </p:cNvPr>
            <p:cNvGrpSpPr/>
            <p:nvPr/>
          </p:nvGrpSpPr>
          <p:grpSpPr>
            <a:xfrm>
              <a:off x="-41652" y="-1282"/>
              <a:ext cx="3754935" cy="6858000"/>
              <a:chOff x="-41652" y="-1282"/>
              <a:chExt cx="1343883" cy="6858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07ECBF8-77DE-ED62-D10A-648128E08F14}"/>
                  </a:ext>
                </a:extLst>
              </p:cNvPr>
              <p:cNvSpPr/>
              <p:nvPr/>
            </p:nvSpPr>
            <p:spPr>
              <a:xfrm>
                <a:off x="-41652" y="-1282"/>
                <a:ext cx="1343883" cy="6858000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0608D3-0587-A88C-736D-BB378C16D686}"/>
                  </a:ext>
                </a:extLst>
              </p:cNvPr>
              <p:cNvSpPr txBox="1"/>
              <p:nvPr/>
            </p:nvSpPr>
            <p:spPr>
              <a:xfrm>
                <a:off x="327089" y="5886450"/>
                <a:ext cx="6263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</a:rPr>
                  <a:t>1.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5A95EB-4764-3321-6856-5CA07402B03D}"/>
                </a:ext>
              </a:extLst>
            </p:cNvPr>
            <p:cNvSpPr txBox="1"/>
            <p:nvPr/>
          </p:nvSpPr>
          <p:spPr>
            <a:xfrm>
              <a:off x="71353" y="140553"/>
              <a:ext cx="35167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Energy saving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419AC6-9A1E-A98C-4868-85E049ECDF6D}"/>
                </a:ext>
              </a:extLst>
            </p:cNvPr>
            <p:cNvSpPr txBox="1"/>
            <p:nvPr/>
          </p:nvSpPr>
          <p:spPr>
            <a:xfrm>
              <a:off x="12624" y="1866899"/>
              <a:ext cx="351675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Smart systems can reduce energy consumption by automatically controlling lighting, heating and cooling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48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evice on a circuit board">
            <a:extLst>
              <a:ext uri="{FF2B5EF4-FFF2-40B4-BE49-F238E27FC236}">
                <a16:creationId xmlns:a16="http://schemas.microsoft.com/office/drawing/2014/main" id="{05194A25-F352-747A-6623-44E6A408E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D021345-681E-74D8-E43F-101DFD739A06}"/>
              </a:ext>
            </a:extLst>
          </p:cNvPr>
          <p:cNvGrpSpPr/>
          <p:nvPr/>
        </p:nvGrpSpPr>
        <p:grpSpPr>
          <a:xfrm>
            <a:off x="0" y="0"/>
            <a:ext cx="5130425" cy="738455"/>
            <a:chOff x="7058526" y="0"/>
            <a:chExt cx="5130425" cy="7384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ED15B6-5E32-943F-8163-EC1DD8B5CA3E}"/>
                </a:ext>
              </a:extLst>
            </p:cNvPr>
            <p:cNvSpPr/>
            <p:nvPr/>
          </p:nvSpPr>
          <p:spPr>
            <a:xfrm>
              <a:off x="7058526" y="0"/>
              <a:ext cx="5130425" cy="738455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B58032-7592-F662-E72D-61A5891E51F9}"/>
                </a:ext>
              </a:extLst>
            </p:cNvPr>
            <p:cNvSpPr txBox="1"/>
            <p:nvPr/>
          </p:nvSpPr>
          <p:spPr>
            <a:xfrm>
              <a:off x="7058526" y="57150"/>
              <a:ext cx="5130425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Smart home components: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40D58F-76B6-12C6-93B6-F3A851D03F6A}"/>
              </a:ext>
            </a:extLst>
          </p:cNvPr>
          <p:cNvGrpSpPr/>
          <p:nvPr/>
        </p:nvGrpSpPr>
        <p:grpSpPr>
          <a:xfrm>
            <a:off x="-1504" y="1677299"/>
            <a:ext cx="12188952" cy="4241856"/>
            <a:chOff x="0" y="4604086"/>
            <a:chExt cx="12188952" cy="21242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8DC5D1-E99C-C28B-9E18-B6133260B5F6}"/>
                </a:ext>
              </a:extLst>
            </p:cNvPr>
            <p:cNvSpPr/>
            <p:nvPr/>
          </p:nvSpPr>
          <p:spPr>
            <a:xfrm>
              <a:off x="0" y="4604086"/>
              <a:ext cx="12188952" cy="2124296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4D9AB-E112-170D-0FF7-865D4C8D4753}"/>
                </a:ext>
              </a:extLst>
            </p:cNvPr>
            <p:cNvSpPr txBox="1"/>
            <p:nvPr/>
          </p:nvSpPr>
          <p:spPr>
            <a:xfrm>
              <a:off x="210836" y="4789390"/>
              <a:ext cx="11767279" cy="152591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1- Sensors: 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</a:rPr>
                <a:t>measure various conditions such as movement, temperature and humidity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2- Connected appliances: 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</a:rPr>
                <a:t>include lights, refrigerators, washing machines, </a:t>
              </a:r>
              <a:r>
                <a:rPr lang="en-US" sz="2400" b="1" dirty="0" err="1">
                  <a:solidFill>
                    <a:schemeClr val="bg1"/>
                  </a:solidFill>
                </a:rPr>
                <a:t>etc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3200" b="1" dirty="0">
                  <a:solidFill>
                    <a:schemeClr val="bg1"/>
                  </a:solidFill>
                </a:rPr>
                <a:t>3- Central control system: 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</a:rPr>
                <a:t>such as smartphones or tablets that control all connected devices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945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evice on a circuit board">
            <a:extLst>
              <a:ext uri="{FF2B5EF4-FFF2-40B4-BE49-F238E27FC236}">
                <a16:creationId xmlns:a16="http://schemas.microsoft.com/office/drawing/2014/main" id="{05194A25-F352-747A-6623-44E6A408E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D021345-681E-74D8-E43F-101DFD739A06}"/>
              </a:ext>
            </a:extLst>
          </p:cNvPr>
          <p:cNvGrpSpPr/>
          <p:nvPr/>
        </p:nvGrpSpPr>
        <p:grpSpPr>
          <a:xfrm>
            <a:off x="0" y="0"/>
            <a:ext cx="8935453" cy="1626810"/>
            <a:chOff x="7058526" y="0"/>
            <a:chExt cx="5130425" cy="16268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ED15B6-5E32-943F-8163-EC1DD8B5CA3E}"/>
                </a:ext>
              </a:extLst>
            </p:cNvPr>
            <p:cNvSpPr/>
            <p:nvPr/>
          </p:nvSpPr>
          <p:spPr>
            <a:xfrm>
              <a:off x="7058526" y="0"/>
              <a:ext cx="5130425" cy="738455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B58032-7592-F662-E72D-61A5891E51F9}"/>
                </a:ext>
              </a:extLst>
            </p:cNvPr>
            <p:cNvSpPr txBox="1"/>
            <p:nvPr/>
          </p:nvSpPr>
          <p:spPr>
            <a:xfrm>
              <a:off x="7058526" y="57150"/>
              <a:ext cx="5130425" cy="156966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Internet of Things applications in smart homes: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40D58F-76B6-12C6-93B6-F3A851D03F6A}"/>
              </a:ext>
            </a:extLst>
          </p:cNvPr>
          <p:cNvGrpSpPr/>
          <p:nvPr/>
        </p:nvGrpSpPr>
        <p:grpSpPr>
          <a:xfrm>
            <a:off x="-1504" y="1677299"/>
            <a:ext cx="12188952" cy="4241856"/>
            <a:chOff x="0" y="4604086"/>
            <a:chExt cx="12188952" cy="21242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8DC5D1-E99C-C28B-9E18-B6133260B5F6}"/>
                </a:ext>
              </a:extLst>
            </p:cNvPr>
            <p:cNvSpPr/>
            <p:nvPr/>
          </p:nvSpPr>
          <p:spPr>
            <a:xfrm>
              <a:off x="0" y="4604086"/>
              <a:ext cx="12188952" cy="2124296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4D9AB-E112-170D-0FF7-865D4C8D4753}"/>
                </a:ext>
              </a:extLst>
            </p:cNvPr>
            <p:cNvSpPr txBox="1"/>
            <p:nvPr/>
          </p:nvSpPr>
          <p:spPr>
            <a:xfrm>
              <a:off x="210836" y="4789390"/>
              <a:ext cx="11767279" cy="152591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1- Lighting control: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</a:rPr>
                <a:t>Lights can be turned on and off automatically or remotely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2- Security and surveillance systems: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</a:rPr>
                <a:t>Surveillance cameras, door and window sensors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3- Temperature control: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	</a:t>
              </a:r>
              <a:r>
                <a:rPr lang="en-US" sz="2400" b="1" dirty="0">
                  <a:solidFill>
                    <a:schemeClr val="bg1"/>
                  </a:solidFill>
                </a:rPr>
                <a:t>Smart thermostats adjust temperature based on 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533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evice on a circuit board">
            <a:extLst>
              <a:ext uri="{FF2B5EF4-FFF2-40B4-BE49-F238E27FC236}">
                <a16:creationId xmlns:a16="http://schemas.microsoft.com/office/drawing/2014/main" id="{05194A25-F352-747A-6623-44E6A408E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6936351-D288-FF5D-E39D-042E1DB4E04A}"/>
              </a:ext>
            </a:extLst>
          </p:cNvPr>
          <p:cNvGrpSpPr/>
          <p:nvPr/>
        </p:nvGrpSpPr>
        <p:grpSpPr>
          <a:xfrm>
            <a:off x="-976" y="2878248"/>
            <a:ext cx="12188952" cy="1554568"/>
            <a:chOff x="0" y="4604086"/>
            <a:chExt cx="12188952" cy="21242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3357260-9E9B-5F97-211C-58367466E5C5}"/>
                </a:ext>
              </a:extLst>
            </p:cNvPr>
            <p:cNvSpPr/>
            <p:nvPr/>
          </p:nvSpPr>
          <p:spPr>
            <a:xfrm>
              <a:off x="0" y="4604086"/>
              <a:ext cx="12188952" cy="2124296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634137-9335-BED0-DABF-772AD66C7C49}"/>
                </a:ext>
              </a:extLst>
            </p:cNvPr>
            <p:cNvSpPr txBox="1"/>
            <p:nvPr/>
          </p:nvSpPr>
          <p:spPr>
            <a:xfrm>
              <a:off x="209862" y="4676931"/>
              <a:ext cx="11767279" cy="120032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Continuous technology development will make smart homes more efficient and convenient</a:t>
              </a:r>
              <a:r>
                <a:rPr lang="ar-EG" sz="2400" b="1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This should be the general trend in the future</a:t>
              </a:r>
              <a:r>
                <a:rPr lang="ar-EG" sz="2400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6AC355-5FCF-3DED-3843-1EC7E7911814}"/>
              </a:ext>
            </a:extLst>
          </p:cNvPr>
          <p:cNvGrpSpPr/>
          <p:nvPr/>
        </p:nvGrpSpPr>
        <p:grpSpPr>
          <a:xfrm>
            <a:off x="3528288" y="1686730"/>
            <a:ext cx="5130425" cy="1134368"/>
            <a:chOff x="7058526" y="0"/>
            <a:chExt cx="5130425" cy="11343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05EFA4-60D6-3100-2C54-0FFE31BF02EF}"/>
                </a:ext>
              </a:extLst>
            </p:cNvPr>
            <p:cNvSpPr/>
            <p:nvPr/>
          </p:nvSpPr>
          <p:spPr>
            <a:xfrm>
              <a:off x="7058526" y="0"/>
              <a:ext cx="5130425" cy="738455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50674-DF7E-19FE-FA9E-C745ADEB3405}"/>
                </a:ext>
              </a:extLst>
            </p:cNvPr>
            <p:cNvSpPr txBox="1"/>
            <p:nvPr/>
          </p:nvSpPr>
          <p:spPr>
            <a:xfrm>
              <a:off x="8210550" y="57150"/>
              <a:ext cx="3766591" cy="107721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Conclusion:</a:t>
              </a:r>
            </a:p>
            <a:p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251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evice on a circuit board">
            <a:extLst>
              <a:ext uri="{FF2B5EF4-FFF2-40B4-BE49-F238E27FC236}">
                <a16:creationId xmlns:a16="http://schemas.microsoft.com/office/drawing/2014/main" id="{05194A25-F352-747A-6623-44E6A408E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1DCF4E-A6BF-36AA-AF4E-578B835BAA5C}"/>
              </a:ext>
            </a:extLst>
          </p:cNvPr>
          <p:cNvSpPr/>
          <p:nvPr/>
        </p:nvSpPr>
        <p:spPr>
          <a:xfrm>
            <a:off x="403925" y="5036766"/>
            <a:ext cx="61412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  <a:effectLst>
                  <a:outerShdw blurRad="50800" dist="50800" dir="5400000" sx="102000" sy="102000" algn="ctr" rotWithShape="0">
                    <a:schemeClr val="bg1">
                      <a:alpha val="43000"/>
                    </a:schemeClr>
                  </a:outerShdw>
                </a:effectLst>
              </a:rPr>
              <a:t>Thank you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8B0B17-4554-88C6-AB4E-AEA4EBC5B7C4}"/>
              </a:ext>
            </a:extLst>
          </p:cNvPr>
          <p:cNvGrpSpPr/>
          <p:nvPr/>
        </p:nvGrpSpPr>
        <p:grpSpPr>
          <a:xfrm>
            <a:off x="0" y="0"/>
            <a:ext cx="6096000" cy="1626810"/>
            <a:chOff x="7058526" y="0"/>
            <a:chExt cx="5130425" cy="16268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5FF2B8-FF57-651D-AA16-A94E7800EA2F}"/>
                </a:ext>
              </a:extLst>
            </p:cNvPr>
            <p:cNvSpPr/>
            <p:nvPr/>
          </p:nvSpPr>
          <p:spPr>
            <a:xfrm>
              <a:off x="7058526" y="0"/>
              <a:ext cx="5130425" cy="738455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A67A63-6033-0E55-95DD-39027D0F6440}"/>
                </a:ext>
              </a:extLst>
            </p:cNvPr>
            <p:cNvSpPr txBox="1"/>
            <p:nvPr/>
          </p:nvSpPr>
          <p:spPr>
            <a:xfrm>
              <a:off x="7253398" y="57150"/>
              <a:ext cx="4723743" cy="156966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Created by: Ahmed </a:t>
              </a:r>
              <a:r>
                <a:rPr lang="en-US" sz="3200" b="1" dirty="0" err="1">
                  <a:solidFill>
                    <a:schemeClr val="bg1"/>
                  </a:solidFill>
                </a:rPr>
                <a:t>Serag</a:t>
              </a:r>
              <a:endParaRPr lang="en-US" sz="3200" b="1" dirty="0">
                <a:solidFill>
                  <a:schemeClr val="bg1"/>
                </a:solidFill>
              </a:endParaRPr>
            </a:p>
            <a:p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706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250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 A.SeRaG</dc:creator>
  <cp:lastModifiedBy>ENG A.SeRaG</cp:lastModifiedBy>
  <cp:revision>9</cp:revision>
  <dcterms:created xsi:type="dcterms:W3CDTF">2024-07-01T11:57:15Z</dcterms:created>
  <dcterms:modified xsi:type="dcterms:W3CDTF">2024-07-02T04:57:10Z</dcterms:modified>
</cp:coreProperties>
</file>