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Alatsi" charset="1" panose="00000500000000000000"/>
      <p:regular r:id="rId26"/>
    </p:embeddedFont>
    <p:embeddedFont>
      <p:font typeface="Open Sans Bold" charset="1" panose="020B0806030504020204"/>
      <p:regular r:id="rId27"/>
    </p:embeddedFont>
    <p:embeddedFont>
      <p:font typeface="Abhaya Libre" charset="1" panose="02000503000000000000"/>
      <p:regular r:id="rId28"/>
    </p:embeddedFont>
    <p:embeddedFont>
      <p:font typeface="Abhaya Libre Bold" charset="1" panose="02000803000000000000"/>
      <p:regular r:id="rId29"/>
    </p:embeddedFont>
    <p:embeddedFont>
      <p:font typeface="Arimo" charset="1" panose="020B0604020202020204"/>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https://www.sciencedirect.com/science/article/pii/S0010482523013793" TargetMode="External" Type="http://schemas.openxmlformats.org/officeDocument/2006/relationships/hyperlink"/></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 Id="rId6" Target="https://pdfs.semanticscholar.org/da73/71cd9854aacdcd805d0f195f58e524251c73.pdf" TargetMode="External" Type="http://schemas.openxmlformats.org/officeDocument/2006/relationships/hyperlink"/></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https://www.degruyter.com/document/doi/10.1515/med-2020-0028/html" TargetMode="External" Type="http://schemas.openxmlformats.org/officeDocument/2006/relationships/hyperlink"/></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 Id="rId6" Target="https://dl.acm.org/doi/pdf/10.1145/3478905.3478995" TargetMode="External" Type="http://schemas.openxmlformats.org/officeDocument/2006/relationships/hyperlink"/></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png" Type="http://schemas.openxmlformats.org/officeDocument/2006/relationships/image"/><Relationship Id="rId6" Target="https://journals.plos.org/plosone/article?id=10.1371/journal.pone.0230536" TargetMode="External" Type="http://schemas.openxmlformats.org/officeDocument/2006/relationships/hyperlink"/></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0.png" Type="http://schemas.openxmlformats.org/officeDocument/2006/relationships/image"/><Relationship Id="rId5" Target="https://link.springer.com/article/10.1007/s11227-020-03575-6" TargetMode="External" Type="http://schemas.openxmlformats.org/officeDocument/2006/relationships/hyperlink"/></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1.png" Type="http://schemas.openxmlformats.org/officeDocument/2006/relationships/image"/><Relationship Id="rId5" Target="https://www.sciencedirect.com/science/article/pii/S1386505621002951" TargetMode="External" Type="http://schemas.openxmlformats.org/officeDocument/2006/relationships/hyperlink"/></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2.png" Type="http://schemas.openxmlformats.org/officeDocument/2006/relationships/image"/><Relationship Id="rId5" Target="../media/image23.png" Type="http://schemas.openxmlformats.org/officeDocument/2006/relationships/image"/><Relationship Id="rId6" Target="https://www.sciencedirect.com/science/article/pii/S0893395223000236"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https://www.sciencedirect.com/science/article/pii/S2666827021000177#b15" TargetMode="External" Type="http://schemas.openxmlformats.org/officeDocument/2006/relationships/hyperlink"/></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 Id="rId7" Target="https://ieeexplore.ieee.org/document/9160933" TargetMode="External" Type="http://schemas.openxmlformats.org/officeDocument/2006/relationships/hyperlink"/></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https://link.springer.com/article/10.1007/s11042-023-17735-2" TargetMode="External" Type="http://schemas.openxmlformats.org/officeDocument/2006/relationships/hyperlink"/></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https://www.sciencedirect.com/science/article/pii/S0167865519301059" TargetMode="External" Type="http://schemas.openxmlformats.org/officeDocument/2006/relationships/hyperlink"/></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 Id="rId6" Target="../media/image11.png" Type="http://schemas.openxmlformats.org/officeDocument/2006/relationships/image"/><Relationship Id="rId7" Target="https://ieeexplore.ieee.org/abstract/document/9427477"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CFCFC"/>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TextBox 12" id="12"/>
          <p:cNvSpPr txBox="true"/>
          <p:nvPr/>
        </p:nvSpPr>
        <p:spPr>
          <a:xfrm rot="0">
            <a:off x="4428440" y="4357198"/>
            <a:ext cx="13705855" cy="1725004"/>
          </a:xfrm>
          <a:prstGeom prst="rect">
            <a:avLst/>
          </a:prstGeom>
        </p:spPr>
        <p:txBody>
          <a:bodyPr anchor="t" rtlCol="false" tIns="0" lIns="0" bIns="0" rIns="0">
            <a:spAutoFit/>
          </a:bodyPr>
          <a:lstStyle/>
          <a:p>
            <a:pPr algn="ctr">
              <a:lnSpc>
                <a:spcPts val="6653"/>
              </a:lnSpc>
            </a:pPr>
            <a:r>
              <a:rPr lang="en-US" sz="6859">
                <a:solidFill>
                  <a:srgbClr val="000000"/>
                </a:solidFill>
                <a:latin typeface="Alatsi"/>
                <a:ea typeface="Alatsi"/>
                <a:cs typeface="Alatsi"/>
                <a:sym typeface="Alatsi"/>
              </a:rPr>
              <a:t>TRANSFER LEARNING BASED MEDICAL IMAGE ANALYSIS</a:t>
            </a:r>
          </a:p>
        </p:txBody>
      </p:sp>
      <p:sp>
        <p:nvSpPr>
          <p:cNvPr name="Freeform 13" id="13"/>
          <p:cNvSpPr/>
          <p:nvPr/>
        </p:nvSpPr>
        <p:spPr>
          <a:xfrm flipH="false" flipV="false" rot="0">
            <a:off x="12646898"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8263990" y="7198932"/>
            <a:ext cx="9692930" cy="514350"/>
          </a:xfrm>
          <a:prstGeom prst="rect">
            <a:avLst/>
          </a:prstGeom>
        </p:spPr>
        <p:txBody>
          <a:bodyPr anchor="t" rtlCol="false" tIns="0" lIns="0" bIns="0" rIns="0">
            <a:spAutoFit/>
          </a:bodyPr>
          <a:lstStyle/>
          <a:p>
            <a:pPr algn="ctr">
              <a:lnSpc>
                <a:spcPts val="4200"/>
              </a:lnSpc>
            </a:pPr>
            <a:r>
              <a:rPr lang="en-US" sz="3000">
                <a:solidFill>
                  <a:srgbClr val="000000"/>
                </a:solidFill>
                <a:latin typeface="Alatsi"/>
                <a:ea typeface="Alatsi"/>
                <a:cs typeface="Alatsi"/>
                <a:sym typeface="Alatsi"/>
              </a:rPr>
              <a:t>Presented By : Shubhi Agarwal</a:t>
            </a:r>
          </a:p>
        </p:txBody>
      </p:sp>
      <p:sp>
        <p:nvSpPr>
          <p:cNvPr name="Freeform 15" id="15"/>
          <p:cNvSpPr/>
          <p:nvPr/>
        </p:nvSpPr>
        <p:spPr>
          <a:xfrm flipH="false" flipV="false" rot="0">
            <a:off x="11118095"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0" y="9808580"/>
            <a:ext cx="11466944" cy="0"/>
          </a:xfrm>
          <a:prstGeom prst="line">
            <a:avLst/>
          </a:prstGeom>
          <a:ln cap="flat" w="114300">
            <a:solidFill>
              <a:srgbClr val="9FC3D0"/>
            </a:solidFill>
            <a:prstDash val="solid"/>
            <a:headEnd type="none" len="sm" w="sm"/>
            <a:tailEnd type="none" len="sm" w="sm"/>
          </a:ln>
        </p:spPr>
      </p:sp>
      <p:sp>
        <p:nvSpPr>
          <p:cNvPr name="Freeform 3" id="3"/>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892148" y="-107206"/>
            <a:ext cx="12922885" cy="1295400"/>
          </a:xfrm>
          <a:prstGeom prst="rect">
            <a:avLst/>
          </a:prstGeom>
        </p:spPr>
        <p:txBody>
          <a:bodyPr anchor="t" rtlCol="false" tIns="0" lIns="0" bIns="0" rIns="0">
            <a:spAutoFit/>
          </a:bodyPr>
          <a:lstStyle/>
          <a:p>
            <a:pPr algn="ctr">
              <a:lnSpc>
                <a:spcPts val="10500"/>
              </a:lnSpc>
            </a:pPr>
            <a:r>
              <a:rPr lang="en-US" sz="7500">
                <a:solidFill>
                  <a:srgbClr val="000000"/>
                </a:solidFill>
                <a:latin typeface="Alatsi"/>
                <a:ea typeface="Alatsi"/>
                <a:cs typeface="Alatsi"/>
                <a:sym typeface="Alatsi"/>
              </a:rPr>
              <a:t>BREAST CANCER</a:t>
            </a:r>
          </a:p>
        </p:txBody>
      </p:sp>
      <p:grpSp>
        <p:nvGrpSpPr>
          <p:cNvPr name="Group 5" id="5"/>
          <p:cNvGrpSpPr/>
          <p:nvPr/>
        </p:nvGrpSpPr>
        <p:grpSpPr>
          <a:xfrm rot="0">
            <a:off x="15859155" y="0"/>
            <a:ext cx="1420982" cy="1521569"/>
            <a:chOff x="0" y="0"/>
            <a:chExt cx="1894642" cy="2028759"/>
          </a:xfrm>
        </p:grpSpPr>
        <p:grpSp>
          <p:nvGrpSpPr>
            <p:cNvPr name="Group 6" id="6"/>
            <p:cNvGrpSpPr/>
            <p:nvPr/>
          </p:nvGrpSpPr>
          <p:grpSpPr>
            <a:xfrm rot="0">
              <a:off x="68747" y="0"/>
              <a:ext cx="1757148" cy="2028759"/>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06611"/>
              <a:ext cx="1894642" cy="1120288"/>
            </a:xfrm>
            <a:prstGeom prst="rect">
              <a:avLst/>
            </a:prstGeom>
          </p:spPr>
          <p:txBody>
            <a:bodyPr anchor="t" rtlCol="false" tIns="0" lIns="0" bIns="0" rIns="0">
              <a:spAutoFit/>
            </a:bodyPr>
            <a:lstStyle/>
            <a:p>
              <a:pPr algn="ctr">
                <a:lnSpc>
                  <a:spcPts val="7097"/>
                </a:lnSpc>
              </a:pPr>
              <a:r>
                <a:rPr lang="en-US" sz="5069" b="true">
                  <a:solidFill>
                    <a:srgbClr val="000000"/>
                  </a:solidFill>
                  <a:latin typeface="Open Sans Bold"/>
                  <a:ea typeface="Open Sans Bold"/>
                  <a:cs typeface="Open Sans Bold"/>
                  <a:sym typeface="Open Sans Bold"/>
                </a:rPr>
                <a:t>9</a:t>
              </a:r>
            </a:p>
          </p:txBody>
        </p:sp>
      </p:grpSp>
      <p:sp>
        <p:nvSpPr>
          <p:cNvPr name="Freeform 10" id="10"/>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9991544" y="4648975"/>
            <a:ext cx="8111805" cy="4609325"/>
          </a:xfrm>
          <a:custGeom>
            <a:avLst/>
            <a:gdLst/>
            <a:ahLst/>
            <a:cxnLst/>
            <a:rect r="r" b="b" t="t" l="l"/>
            <a:pathLst>
              <a:path h="4609325" w="8111805">
                <a:moveTo>
                  <a:pt x="0" y="0"/>
                </a:moveTo>
                <a:lnTo>
                  <a:pt x="8111805" y="0"/>
                </a:lnTo>
                <a:lnTo>
                  <a:pt x="8111805" y="4609325"/>
                </a:lnTo>
                <a:lnTo>
                  <a:pt x="0" y="4609325"/>
                </a:lnTo>
                <a:lnTo>
                  <a:pt x="0" y="0"/>
                </a:lnTo>
                <a:close/>
              </a:path>
            </a:pathLst>
          </a:custGeom>
          <a:blipFill>
            <a:blip r:embed="rId4"/>
            <a:stretch>
              <a:fillRect l="0" t="0" r="0" b="0"/>
            </a:stretch>
          </a:blipFill>
        </p:spPr>
      </p:sp>
      <p:graphicFrame>
        <p:nvGraphicFramePr>
          <p:cNvPr name="Table 12" id="12"/>
          <p:cNvGraphicFramePr>
            <a:graphicFrameLocks noGrp="true"/>
          </p:cNvGraphicFramePr>
          <p:nvPr/>
        </p:nvGraphicFramePr>
        <p:xfrm>
          <a:off x="403788" y="4764348"/>
          <a:ext cx="9264658" cy="4670235"/>
        </p:xfrm>
        <a:graphic>
          <a:graphicData uri="http://schemas.openxmlformats.org/drawingml/2006/table">
            <a:tbl>
              <a:tblPr/>
              <a:tblGrid>
                <a:gridCol w="3164330"/>
                <a:gridCol w="1460233"/>
                <a:gridCol w="936852"/>
                <a:gridCol w="920980"/>
                <a:gridCol w="927881"/>
                <a:gridCol w="927605"/>
                <a:gridCol w="926777"/>
              </a:tblGrid>
              <a:tr h="543098">
                <a:tc>
                  <a:txBody>
                    <a:bodyPr anchor="t" rtlCol="false"/>
                    <a:lstStyle/>
                    <a:p>
                      <a:pPr algn="l">
                        <a:lnSpc>
                          <a:spcPts val="2939"/>
                        </a:lnSpc>
                        <a:defRPr/>
                      </a:pPr>
                      <a:r>
                        <a:rPr lang="en-US" sz="2099">
                          <a:solidFill>
                            <a:srgbClr val="000000"/>
                          </a:solidFill>
                          <a:latin typeface="Abhaya Libre"/>
                          <a:ea typeface="Abhaya Libre"/>
                          <a:cs typeface="Abhaya Libre"/>
                          <a:sym typeface="Abhaya Libre"/>
                        </a:rPr>
                        <a:t>TL models</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Abhaya Libre"/>
                          <a:ea typeface="Abhaya Libre"/>
                          <a:cs typeface="Abhaya Libre"/>
                          <a:sym typeface="Abhaya Libre"/>
                        </a:rPr>
                        <a:t>KAbc</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Abhaya Libre"/>
                          <a:ea typeface="Abhaya Libre"/>
                          <a:cs typeface="Abhaya Libre"/>
                          <a:sym typeface="Abhaya Libre"/>
                        </a:rPr>
                        <a:t>KPbc</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Abhaya Libre"/>
                          <a:ea typeface="Abhaya Libre"/>
                          <a:cs typeface="Abhaya Libre"/>
                          <a:sym typeface="Abhaya Libre"/>
                        </a:rPr>
                        <a:t>KRbc</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Abhaya Libre"/>
                          <a:ea typeface="Abhaya Libre"/>
                          <a:cs typeface="Abhaya Libre"/>
                          <a:sym typeface="Abhaya Libre"/>
                        </a:rPr>
                        <a:t>KFbc</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Abhaya Libre"/>
                          <a:ea typeface="Abhaya Libre"/>
                          <a:cs typeface="Abhaya Libre"/>
                          <a:sym typeface="Abhaya Libre"/>
                        </a:rPr>
                        <a:t>KMbc</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Abhaya Libre"/>
                          <a:ea typeface="Abhaya Libre"/>
                          <a:cs typeface="Abhaya Libre"/>
                          <a:sym typeface="Abhaya Libre"/>
                        </a:rPr>
                        <a:t>KKbc</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543098">
                <a:tc>
                  <a:txBody>
                    <a:bodyPr anchor="t" rtlCol="false"/>
                    <a:lstStyle/>
                    <a:p>
                      <a:pPr algn="l">
                        <a:lnSpc>
                          <a:spcPts val="2939"/>
                        </a:lnSpc>
                        <a:defRPr/>
                      </a:pPr>
                      <a:r>
                        <a:rPr lang="en-US" sz="2099">
                          <a:solidFill>
                            <a:srgbClr val="000000"/>
                          </a:solidFill>
                          <a:latin typeface="Abhaya Libre"/>
                          <a:ea typeface="Abhaya Libre"/>
                          <a:cs typeface="Abhaya Libre"/>
                          <a:sym typeface="Abhaya Libre"/>
                        </a:rPr>
                        <a:t>Xception</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Abhaya Libre"/>
                          <a:ea typeface="Abhaya Libre"/>
                          <a:cs typeface="Abhaya Libre"/>
                          <a:sym typeface="Abhaya Libre"/>
                        </a:rPr>
                        <a:t>84.1 %</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Abhaya Libre"/>
                          <a:ea typeface="Abhaya Libre"/>
                          <a:cs typeface="Abhaya Libre"/>
                          <a:sym typeface="Abhaya Libre"/>
                        </a:rPr>
                        <a:t>88.8 %</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Abhaya Libre"/>
                          <a:ea typeface="Abhaya Libre"/>
                          <a:cs typeface="Abhaya Libre"/>
                          <a:sym typeface="Abhaya Libre"/>
                        </a:rPr>
                        <a:t>86.4 %</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Abhaya Libre"/>
                          <a:ea typeface="Abhaya Libre"/>
                          <a:cs typeface="Abhaya Libre"/>
                          <a:sym typeface="Abhaya Libre"/>
                        </a:rPr>
                        <a:t>87.2 %</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Abhaya Libre"/>
                          <a:ea typeface="Abhaya Libre"/>
                          <a:cs typeface="Abhaya Libre"/>
                          <a:sym typeface="Abhaya Libre"/>
                        </a:rPr>
                        <a:t>80.9 %</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Abhaya Libre"/>
                          <a:ea typeface="Abhaya Libre"/>
                          <a:cs typeface="Abhaya Libre"/>
                          <a:sym typeface="Abhaya Libre"/>
                        </a:rPr>
                        <a:t>80.6 %</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543098">
                <a:tc>
                  <a:txBody>
                    <a:bodyPr anchor="t" rtlCol="false"/>
                    <a:lstStyle/>
                    <a:p>
                      <a:pPr algn="l">
                        <a:lnSpc>
                          <a:spcPts val="2939"/>
                        </a:lnSpc>
                        <a:defRPr/>
                      </a:pPr>
                      <a:r>
                        <a:rPr lang="en-US" sz="2099">
                          <a:solidFill>
                            <a:srgbClr val="000000"/>
                          </a:solidFill>
                          <a:latin typeface="Abhaya Libre"/>
                          <a:ea typeface="Abhaya Libre"/>
                          <a:cs typeface="Abhaya Libre"/>
                          <a:sym typeface="Abhaya Libre"/>
                        </a:rPr>
                        <a:t>NASNetMobile</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Abhaya Libre"/>
                          <a:ea typeface="Abhaya Libre"/>
                          <a:cs typeface="Abhaya Libre"/>
                          <a:sym typeface="Abhaya Libre"/>
                        </a:rPr>
                        <a:t>89.8 %</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Abhaya Libre"/>
                          <a:ea typeface="Abhaya Libre"/>
                          <a:cs typeface="Abhaya Libre"/>
                          <a:sym typeface="Abhaya Libre"/>
                        </a:rPr>
                        <a:t>89.1 %</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Abhaya Libre"/>
                          <a:ea typeface="Abhaya Libre"/>
                          <a:cs typeface="Abhaya Libre"/>
                          <a:sym typeface="Abhaya Libre"/>
                        </a:rPr>
                        <a:t>87.2 %</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Abhaya Libre"/>
                          <a:ea typeface="Abhaya Libre"/>
                          <a:cs typeface="Abhaya Libre"/>
                          <a:sym typeface="Abhaya Libre"/>
                        </a:rPr>
                        <a:t>87.8 %</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Abhaya Libre"/>
                          <a:ea typeface="Abhaya Libre"/>
                          <a:cs typeface="Abhaya Libre"/>
                          <a:sym typeface="Abhaya Libre"/>
                        </a:rPr>
                        <a:t>81.3 %</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Abhaya Libre"/>
                          <a:ea typeface="Abhaya Libre"/>
                          <a:cs typeface="Abhaya Libre"/>
                          <a:sym typeface="Abhaya Libre"/>
                        </a:rPr>
                        <a:t>81.0 %</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543098">
                <a:tc>
                  <a:txBody>
                    <a:bodyPr anchor="t" rtlCol="false"/>
                    <a:lstStyle/>
                    <a:p>
                      <a:pPr algn="l">
                        <a:lnSpc>
                          <a:spcPts val="2939"/>
                        </a:lnSpc>
                        <a:defRPr/>
                      </a:pPr>
                      <a:r>
                        <a:rPr lang="en-US" sz="2099">
                          <a:solidFill>
                            <a:srgbClr val="000000"/>
                          </a:solidFill>
                          <a:latin typeface="Abhaya Libre"/>
                          <a:ea typeface="Abhaya Libre"/>
                          <a:cs typeface="Abhaya Libre"/>
                          <a:sym typeface="Abhaya Libre"/>
                        </a:rPr>
                        <a:t>InceptionResNetV2</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Abhaya Libre"/>
                          <a:ea typeface="Abhaya Libre"/>
                          <a:cs typeface="Abhaya Libre"/>
                          <a:sym typeface="Abhaya Libre"/>
                        </a:rPr>
                        <a:t>94.5 %</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Abhaya Libre"/>
                          <a:ea typeface="Abhaya Libre"/>
                          <a:cs typeface="Abhaya Libre"/>
                          <a:sym typeface="Abhaya Libre"/>
                        </a:rPr>
                        <a:t>88.6 %</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Abhaya Libre"/>
                          <a:ea typeface="Abhaya Libre"/>
                          <a:cs typeface="Abhaya Libre"/>
                          <a:sym typeface="Abhaya Libre"/>
                        </a:rPr>
                        <a:t>88.7 %</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Abhaya Libre"/>
                          <a:ea typeface="Abhaya Libre"/>
                          <a:cs typeface="Abhaya Libre"/>
                          <a:sym typeface="Abhaya Libre"/>
                        </a:rPr>
                        <a:t>88.4 %</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Abhaya Libre"/>
                          <a:ea typeface="Abhaya Libre"/>
                          <a:cs typeface="Abhaya Libre"/>
                          <a:sym typeface="Abhaya Libre"/>
                        </a:rPr>
                        <a:t>81.7 %</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Abhaya Libre"/>
                          <a:ea typeface="Abhaya Libre"/>
                          <a:cs typeface="Abhaya Libre"/>
                          <a:sym typeface="Abhaya Libre"/>
                        </a:rPr>
                        <a:t>81.4 %</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543098">
                <a:tc>
                  <a:txBody>
                    <a:bodyPr anchor="t" rtlCol="false"/>
                    <a:lstStyle/>
                    <a:p>
                      <a:pPr algn="l">
                        <a:lnSpc>
                          <a:spcPts val="2939"/>
                        </a:lnSpc>
                        <a:defRPr/>
                      </a:pPr>
                      <a:r>
                        <a:rPr lang="en-US" sz="2099">
                          <a:solidFill>
                            <a:srgbClr val="000000"/>
                          </a:solidFill>
                          <a:latin typeface="Abhaya Libre"/>
                          <a:ea typeface="Abhaya Libre"/>
                          <a:cs typeface="Abhaya Libre"/>
                          <a:sym typeface="Abhaya Libre"/>
                        </a:rPr>
                        <a:t>MobileNetV2</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Abhaya Libre"/>
                          <a:ea typeface="Abhaya Libre"/>
                          <a:cs typeface="Abhaya Libre"/>
                          <a:sym typeface="Abhaya Libre"/>
                        </a:rPr>
                        <a:t>86.0 %</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Abhaya Libre"/>
                          <a:ea typeface="Abhaya Libre"/>
                          <a:cs typeface="Abhaya Libre"/>
                          <a:sym typeface="Abhaya Libre"/>
                        </a:rPr>
                        <a:t>88.7 %</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Abhaya Libre"/>
                          <a:ea typeface="Abhaya Libre"/>
                          <a:cs typeface="Abhaya Libre"/>
                          <a:sym typeface="Abhaya Libre"/>
                        </a:rPr>
                        <a:t>86.1 %</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Abhaya Libre"/>
                          <a:ea typeface="Abhaya Libre"/>
                          <a:cs typeface="Abhaya Libre"/>
                          <a:sym typeface="Abhaya Libre"/>
                        </a:rPr>
                        <a:t>86.7 %</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Abhaya Libre"/>
                          <a:ea typeface="Abhaya Libre"/>
                          <a:cs typeface="Abhaya Libre"/>
                          <a:sym typeface="Abhaya Libre"/>
                        </a:rPr>
                        <a:t>79.7 %</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Abhaya Libre"/>
                          <a:ea typeface="Abhaya Libre"/>
                          <a:cs typeface="Abhaya Libre"/>
                          <a:sym typeface="Abhaya Libre"/>
                        </a:rPr>
                        <a:t>78.9 %</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543098">
                <a:tc>
                  <a:txBody>
                    <a:bodyPr anchor="t" rtlCol="false"/>
                    <a:lstStyle/>
                    <a:p>
                      <a:pPr algn="l">
                        <a:lnSpc>
                          <a:spcPts val="2939"/>
                        </a:lnSpc>
                        <a:defRPr/>
                      </a:pPr>
                      <a:r>
                        <a:rPr lang="en-US" sz="2099">
                          <a:solidFill>
                            <a:srgbClr val="000000"/>
                          </a:solidFill>
                          <a:latin typeface="Abhaya Libre"/>
                          <a:ea typeface="Abhaya Libre"/>
                          <a:cs typeface="Abhaya Libre"/>
                          <a:sym typeface="Abhaya Libre"/>
                        </a:rPr>
                        <a:t>ResNet50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Abhaya Libre"/>
                          <a:ea typeface="Abhaya Libre"/>
                          <a:cs typeface="Abhaya Libre"/>
                          <a:sym typeface="Abhaya Libre"/>
                        </a:rPr>
                        <a:t>79.6 %</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Abhaya Libre"/>
                          <a:ea typeface="Abhaya Libre"/>
                          <a:cs typeface="Abhaya Libre"/>
                          <a:sym typeface="Abhaya Libre"/>
                        </a:rPr>
                        <a:t>81.3 %</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Abhaya Libre"/>
                          <a:ea typeface="Abhaya Libre"/>
                          <a:cs typeface="Abhaya Libre"/>
                          <a:sym typeface="Abhaya Libre"/>
                        </a:rPr>
                        <a:t>68.1 %</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Abhaya Libre"/>
                          <a:ea typeface="Abhaya Libre"/>
                          <a:cs typeface="Abhaya Libre"/>
                          <a:sym typeface="Abhaya Libre"/>
                        </a:rPr>
                        <a:t>70.1 %</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Abhaya Libre"/>
                          <a:ea typeface="Abhaya Libre"/>
                          <a:cs typeface="Abhaya Libre"/>
                          <a:sym typeface="Abhaya Libre"/>
                        </a:rPr>
                        <a:t>60.1 %</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Abhaya Libre"/>
                          <a:ea typeface="Abhaya Libre"/>
                          <a:cs typeface="Abhaya Libre"/>
                          <a:sym typeface="Abhaya Libre"/>
                        </a:rPr>
                        <a:t>55.6 %</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543098">
                <a:tc>
                  <a:txBody>
                    <a:bodyPr anchor="t" rtlCol="false"/>
                    <a:lstStyle/>
                    <a:p>
                      <a:pPr algn="l">
                        <a:lnSpc>
                          <a:spcPts val="2939"/>
                        </a:lnSpc>
                        <a:defRPr/>
                      </a:pPr>
                      <a:r>
                        <a:rPr lang="en-US" sz="2099">
                          <a:solidFill>
                            <a:srgbClr val="000000"/>
                          </a:solidFill>
                          <a:latin typeface="Abhaya Libre"/>
                          <a:ea typeface="Abhaya Libre"/>
                          <a:cs typeface="Abhaya Libre"/>
                          <a:sym typeface="Abhaya Libre"/>
                        </a:rPr>
                        <a:t>VGG16</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Abhaya Libre"/>
                          <a:ea typeface="Abhaya Libre"/>
                          <a:cs typeface="Abhaya Libre"/>
                          <a:sym typeface="Abhaya Libre"/>
                        </a:rPr>
                        <a:t>87.2 %</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Abhaya Libre"/>
                          <a:ea typeface="Abhaya Libre"/>
                          <a:cs typeface="Abhaya Libre"/>
                          <a:sym typeface="Abhaya Libre"/>
                        </a:rPr>
                        <a:t>88.8 %</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Abhaya Libre"/>
                          <a:ea typeface="Abhaya Libre"/>
                          <a:cs typeface="Abhaya Libre"/>
                          <a:sym typeface="Abhaya Libre"/>
                        </a:rPr>
                        <a:t>87.1 %</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Abhaya Libre"/>
                          <a:ea typeface="Abhaya Libre"/>
                          <a:cs typeface="Abhaya Libre"/>
                          <a:sym typeface="Abhaya Libre"/>
                        </a:rPr>
                        <a:t>87.8 %</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Abhaya Libre"/>
                          <a:ea typeface="Abhaya Libre"/>
                          <a:cs typeface="Abhaya Libre"/>
                          <a:sym typeface="Abhaya Libre"/>
                        </a:rPr>
                        <a:t>81.4 %</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Abhaya Libre"/>
                          <a:ea typeface="Abhaya Libre"/>
                          <a:cs typeface="Abhaya Libre"/>
                          <a:sym typeface="Abhaya Libre"/>
                        </a:rPr>
                        <a:t>81.2 %</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868546">
                <a:tc>
                  <a:txBody>
                    <a:bodyPr anchor="t" rtlCol="false"/>
                    <a:lstStyle/>
                    <a:p>
                      <a:pPr algn="l">
                        <a:lnSpc>
                          <a:spcPts val="2939"/>
                        </a:lnSpc>
                        <a:defRPr/>
                      </a:pPr>
                      <a:r>
                        <a:rPr lang="en-US" sz="2099" b="true">
                          <a:solidFill>
                            <a:srgbClr val="000000"/>
                          </a:solidFill>
                          <a:latin typeface="Abhaya Libre Bold"/>
                          <a:ea typeface="Abhaya Libre Bold"/>
                          <a:cs typeface="Abhaya Libre Bold"/>
                          <a:sym typeface="Abhaya Libre Bold"/>
                        </a:rPr>
                        <a:t>VGG16-LSTM</a:t>
                      </a:r>
                      <a:endParaRPr lang="en-US" sz="1100"/>
                    </a:p>
                    <a:p>
                      <a:pPr algn="l">
                        <a:lnSpc>
                          <a:spcPts val="2939"/>
                        </a:lnSpc>
                      </a:pPr>
                      <a:r>
                        <a:rPr lang="en-US" sz="2099" b="true">
                          <a:solidFill>
                            <a:srgbClr val="000000"/>
                          </a:solidFill>
                          <a:latin typeface="Abhaya Libre Bold"/>
                          <a:ea typeface="Abhaya Libre Bold"/>
                          <a:cs typeface="Abhaya Libre Bold"/>
                          <a:sym typeface="Abhaya Libre Bold"/>
                        </a:rPr>
                        <a:t>  with SMOTETomek-LR-L</a:t>
                      </a:r>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Abhaya Libre Bold"/>
                          <a:ea typeface="Abhaya Libre Bold"/>
                          <a:cs typeface="Abhaya Libre Bold"/>
                          <a:sym typeface="Abhaya Libre Bold"/>
                        </a:rPr>
                        <a:t>96.1 %</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Abhaya Libre Bold"/>
                          <a:ea typeface="Abhaya Libre Bold"/>
                          <a:cs typeface="Abhaya Libre Bold"/>
                          <a:sym typeface="Abhaya Libre Bold"/>
                        </a:rPr>
                        <a:t>96.1 %</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Abhaya Libre Bold"/>
                          <a:ea typeface="Abhaya Libre Bold"/>
                          <a:cs typeface="Abhaya Libre Bold"/>
                          <a:sym typeface="Abhaya Libre Bold"/>
                        </a:rPr>
                        <a:t>96.3 %</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Abhaya Libre Bold"/>
                          <a:ea typeface="Abhaya Libre Bold"/>
                          <a:cs typeface="Abhaya Libre Bold"/>
                          <a:sym typeface="Abhaya Libre Bold"/>
                        </a:rPr>
                        <a:t>96.0 %</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Abhaya Libre Bold"/>
                          <a:ea typeface="Abhaya Libre Bold"/>
                          <a:cs typeface="Abhaya Libre Bold"/>
                          <a:sym typeface="Abhaya Libre Bold"/>
                        </a:rPr>
                        <a:t>94.2 %</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Abhaya Libre Bold"/>
                          <a:ea typeface="Abhaya Libre Bold"/>
                          <a:cs typeface="Abhaya Libre Bold"/>
                          <a:sym typeface="Abhaya Libre Bold"/>
                        </a:rPr>
                        <a:t>94.1 %</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bl>
          </a:graphicData>
        </a:graphic>
      </p:graphicFrame>
      <p:sp>
        <p:nvSpPr>
          <p:cNvPr name="TextBox 13" id="13"/>
          <p:cNvSpPr txBox="true"/>
          <p:nvPr/>
        </p:nvSpPr>
        <p:spPr>
          <a:xfrm rot="0">
            <a:off x="174919" y="1538887"/>
            <a:ext cx="17579009" cy="472540"/>
          </a:xfrm>
          <a:prstGeom prst="rect">
            <a:avLst/>
          </a:prstGeom>
        </p:spPr>
        <p:txBody>
          <a:bodyPr anchor="t" rtlCol="false" tIns="0" lIns="0" bIns="0" rIns="0">
            <a:spAutoFit/>
          </a:bodyPr>
          <a:lstStyle/>
          <a:p>
            <a:pPr algn="ctr">
              <a:lnSpc>
                <a:spcPts val="3879"/>
              </a:lnSpc>
            </a:pPr>
            <a:r>
              <a:rPr lang="en-US" sz="2771">
                <a:solidFill>
                  <a:srgbClr val="000000"/>
                </a:solidFill>
                <a:latin typeface="Alatsi"/>
                <a:ea typeface="Alatsi"/>
                <a:cs typeface="Alatsi"/>
                <a:sym typeface="Alatsi"/>
              </a:rPr>
              <a:t>Fusion of transfer learning models with LSTM for detection of breast cancer using ultrasound images</a:t>
            </a:r>
          </a:p>
        </p:txBody>
      </p:sp>
      <p:sp>
        <p:nvSpPr>
          <p:cNvPr name="TextBox 14" id="14"/>
          <p:cNvSpPr txBox="true"/>
          <p:nvPr/>
        </p:nvSpPr>
        <p:spPr>
          <a:xfrm rot="0">
            <a:off x="11567402" y="9615766"/>
            <a:ext cx="6535948" cy="274502"/>
          </a:xfrm>
          <a:prstGeom prst="rect">
            <a:avLst/>
          </a:prstGeom>
        </p:spPr>
        <p:txBody>
          <a:bodyPr anchor="t" rtlCol="false" tIns="0" lIns="0" bIns="0" rIns="0">
            <a:spAutoFit/>
          </a:bodyPr>
          <a:lstStyle/>
          <a:p>
            <a:pPr algn="l">
              <a:lnSpc>
                <a:spcPts val="2194"/>
              </a:lnSpc>
            </a:pPr>
            <a:r>
              <a:rPr lang="en-US" sz="1567" u="sng">
                <a:solidFill>
                  <a:srgbClr val="000000"/>
                </a:solidFill>
                <a:latin typeface="Arimo"/>
                <a:ea typeface="Arimo"/>
                <a:cs typeface="Arimo"/>
                <a:sym typeface="Arimo"/>
                <a:hlinkClick r:id="rId5" tooltip="https://www.sciencedirect.com/science/article/pii/S0010482523013793"/>
              </a:rPr>
              <a:t>https://www.sciencedirect.com/science/article/pii/S0010482523013793</a:t>
            </a:r>
          </a:p>
        </p:txBody>
      </p:sp>
      <p:sp>
        <p:nvSpPr>
          <p:cNvPr name="TextBox 15" id="15"/>
          <p:cNvSpPr txBox="true"/>
          <p:nvPr/>
        </p:nvSpPr>
        <p:spPr>
          <a:xfrm rot="0">
            <a:off x="1304568" y="2949906"/>
            <a:ext cx="15265078" cy="1028700"/>
          </a:xfrm>
          <a:prstGeom prst="rect">
            <a:avLst/>
          </a:prstGeom>
        </p:spPr>
        <p:txBody>
          <a:bodyPr anchor="t" rtlCol="false" tIns="0" lIns="0" bIns="0" rIns="0">
            <a:spAutoFit/>
          </a:bodyPr>
          <a:lstStyle/>
          <a:p>
            <a:pPr algn="ctr">
              <a:lnSpc>
                <a:spcPts val="4199"/>
              </a:lnSpc>
              <a:spcBef>
                <a:spcPct val="0"/>
              </a:spcBef>
            </a:pPr>
            <a:r>
              <a:rPr lang="en-US" b="true" sz="2999">
                <a:solidFill>
                  <a:srgbClr val="000000"/>
                </a:solidFill>
                <a:latin typeface="Abhaya Libre Bold"/>
                <a:ea typeface="Abhaya Libre Bold"/>
                <a:cs typeface="Abhaya Libre Bold"/>
                <a:sym typeface="Abhaya Libre Bold"/>
              </a:rPr>
              <a:t>Goal : automatic detection and diagnosis of the BC suspected area (Detection and Classification),  also considered imbalanced dataset.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CFCFC"/>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TextBox 12" id="12"/>
          <p:cNvSpPr txBox="true"/>
          <p:nvPr/>
        </p:nvSpPr>
        <p:spPr>
          <a:xfrm rot="0">
            <a:off x="3131928" y="4257012"/>
            <a:ext cx="13705855" cy="886488"/>
          </a:xfrm>
          <a:prstGeom prst="rect">
            <a:avLst/>
          </a:prstGeom>
        </p:spPr>
        <p:txBody>
          <a:bodyPr anchor="t" rtlCol="false" tIns="0" lIns="0" bIns="0" rIns="0">
            <a:spAutoFit/>
          </a:bodyPr>
          <a:lstStyle/>
          <a:p>
            <a:pPr algn="ctr">
              <a:lnSpc>
                <a:spcPts val="6653"/>
              </a:lnSpc>
            </a:pPr>
            <a:r>
              <a:rPr lang="en-US" sz="6859">
                <a:solidFill>
                  <a:srgbClr val="000000"/>
                </a:solidFill>
                <a:latin typeface="Alatsi"/>
                <a:ea typeface="Alatsi"/>
                <a:cs typeface="Alatsi"/>
                <a:sym typeface="Alatsi"/>
              </a:rPr>
              <a:t>LUNG CANCER</a:t>
            </a:r>
          </a:p>
        </p:txBody>
      </p:sp>
      <p:sp>
        <p:nvSpPr>
          <p:cNvPr name="Freeform 13" id="13"/>
          <p:cNvSpPr/>
          <p:nvPr/>
        </p:nvSpPr>
        <p:spPr>
          <a:xfrm flipH="false" flipV="false" rot="0">
            <a:off x="12646898"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1118095"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0" y="9808580"/>
            <a:ext cx="15528094" cy="0"/>
          </a:xfrm>
          <a:prstGeom prst="line">
            <a:avLst/>
          </a:prstGeom>
          <a:ln cap="flat" w="114300">
            <a:solidFill>
              <a:srgbClr val="9FC3D0"/>
            </a:solidFill>
            <a:prstDash val="solid"/>
            <a:headEnd type="none" len="sm" w="sm"/>
            <a:tailEnd type="none" len="sm" w="sm"/>
          </a:ln>
        </p:spPr>
      </p:sp>
      <p:sp>
        <p:nvSpPr>
          <p:cNvPr name="Freeform 3" id="3"/>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892148" y="-107206"/>
            <a:ext cx="12922885" cy="1295400"/>
          </a:xfrm>
          <a:prstGeom prst="rect">
            <a:avLst/>
          </a:prstGeom>
        </p:spPr>
        <p:txBody>
          <a:bodyPr anchor="t" rtlCol="false" tIns="0" lIns="0" bIns="0" rIns="0">
            <a:spAutoFit/>
          </a:bodyPr>
          <a:lstStyle/>
          <a:p>
            <a:pPr algn="ctr">
              <a:lnSpc>
                <a:spcPts val="10500"/>
              </a:lnSpc>
            </a:pPr>
            <a:r>
              <a:rPr lang="en-US" sz="7500">
                <a:solidFill>
                  <a:srgbClr val="000000"/>
                </a:solidFill>
                <a:latin typeface="Alatsi"/>
                <a:ea typeface="Alatsi"/>
                <a:cs typeface="Alatsi"/>
                <a:sym typeface="Alatsi"/>
              </a:rPr>
              <a:t>LUNG CANCER</a:t>
            </a:r>
          </a:p>
        </p:txBody>
      </p:sp>
      <p:grpSp>
        <p:nvGrpSpPr>
          <p:cNvPr name="Group 5" id="5"/>
          <p:cNvGrpSpPr/>
          <p:nvPr/>
        </p:nvGrpSpPr>
        <p:grpSpPr>
          <a:xfrm rot="0">
            <a:off x="15859155" y="0"/>
            <a:ext cx="1420982" cy="1521569"/>
            <a:chOff x="0" y="0"/>
            <a:chExt cx="1894642" cy="2028759"/>
          </a:xfrm>
        </p:grpSpPr>
        <p:grpSp>
          <p:nvGrpSpPr>
            <p:cNvPr name="Group 6" id="6"/>
            <p:cNvGrpSpPr/>
            <p:nvPr/>
          </p:nvGrpSpPr>
          <p:grpSpPr>
            <a:xfrm rot="0">
              <a:off x="68747" y="0"/>
              <a:ext cx="1757148" cy="2028759"/>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06611"/>
              <a:ext cx="1894642" cy="1120288"/>
            </a:xfrm>
            <a:prstGeom prst="rect">
              <a:avLst/>
            </a:prstGeom>
          </p:spPr>
          <p:txBody>
            <a:bodyPr anchor="t" rtlCol="false" tIns="0" lIns="0" bIns="0" rIns="0">
              <a:spAutoFit/>
            </a:bodyPr>
            <a:lstStyle/>
            <a:p>
              <a:pPr algn="ctr">
                <a:lnSpc>
                  <a:spcPts val="7097"/>
                </a:lnSpc>
              </a:pPr>
              <a:r>
                <a:rPr lang="en-US" sz="5069" b="true">
                  <a:solidFill>
                    <a:srgbClr val="000000"/>
                  </a:solidFill>
                  <a:latin typeface="Open Sans Bold"/>
                  <a:ea typeface="Open Sans Bold"/>
                  <a:cs typeface="Open Sans Bold"/>
                  <a:sym typeface="Open Sans Bold"/>
                </a:rPr>
                <a:t>10</a:t>
              </a:r>
            </a:p>
          </p:txBody>
        </p:sp>
      </p:grpSp>
      <p:sp>
        <p:nvSpPr>
          <p:cNvPr name="Freeform 10" id="10"/>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5846352" y="2944000"/>
            <a:ext cx="11907577" cy="4052034"/>
          </a:xfrm>
          <a:custGeom>
            <a:avLst/>
            <a:gdLst/>
            <a:ahLst/>
            <a:cxnLst/>
            <a:rect r="r" b="b" t="t" l="l"/>
            <a:pathLst>
              <a:path h="4052034" w="11907577">
                <a:moveTo>
                  <a:pt x="0" y="0"/>
                </a:moveTo>
                <a:lnTo>
                  <a:pt x="11907576" y="0"/>
                </a:lnTo>
                <a:lnTo>
                  <a:pt x="11907576" y="4052034"/>
                </a:lnTo>
                <a:lnTo>
                  <a:pt x="0" y="4052034"/>
                </a:lnTo>
                <a:lnTo>
                  <a:pt x="0" y="0"/>
                </a:lnTo>
                <a:close/>
              </a:path>
            </a:pathLst>
          </a:custGeom>
          <a:blipFill>
            <a:blip r:embed="rId4"/>
            <a:stretch>
              <a:fillRect l="0" t="0" r="0" b="0"/>
            </a:stretch>
          </a:blipFill>
        </p:spPr>
      </p:sp>
      <p:sp>
        <p:nvSpPr>
          <p:cNvPr name="Freeform 12" id="12"/>
          <p:cNvSpPr/>
          <p:nvPr/>
        </p:nvSpPr>
        <p:spPr>
          <a:xfrm flipH="false" flipV="false" rot="0">
            <a:off x="361320" y="6032528"/>
            <a:ext cx="11791407" cy="3580472"/>
          </a:xfrm>
          <a:custGeom>
            <a:avLst/>
            <a:gdLst/>
            <a:ahLst/>
            <a:cxnLst/>
            <a:rect r="r" b="b" t="t" l="l"/>
            <a:pathLst>
              <a:path h="3580472" w="11791407">
                <a:moveTo>
                  <a:pt x="0" y="0"/>
                </a:moveTo>
                <a:lnTo>
                  <a:pt x="11791407" y="0"/>
                </a:lnTo>
                <a:lnTo>
                  <a:pt x="11791407" y="3580472"/>
                </a:lnTo>
                <a:lnTo>
                  <a:pt x="0" y="3580472"/>
                </a:lnTo>
                <a:lnTo>
                  <a:pt x="0" y="0"/>
                </a:lnTo>
                <a:close/>
              </a:path>
            </a:pathLst>
          </a:custGeom>
          <a:blipFill>
            <a:blip r:embed="rId5"/>
            <a:stretch>
              <a:fillRect l="0" t="0" r="0" b="0"/>
            </a:stretch>
          </a:blipFill>
        </p:spPr>
      </p:sp>
      <p:sp>
        <p:nvSpPr>
          <p:cNvPr name="TextBox 13" id="13"/>
          <p:cNvSpPr txBox="true"/>
          <p:nvPr/>
        </p:nvSpPr>
        <p:spPr>
          <a:xfrm rot="0">
            <a:off x="174919" y="1538887"/>
            <a:ext cx="17579009" cy="472540"/>
          </a:xfrm>
          <a:prstGeom prst="rect">
            <a:avLst/>
          </a:prstGeom>
        </p:spPr>
        <p:txBody>
          <a:bodyPr anchor="t" rtlCol="false" tIns="0" lIns="0" bIns="0" rIns="0">
            <a:spAutoFit/>
          </a:bodyPr>
          <a:lstStyle/>
          <a:p>
            <a:pPr algn="ctr">
              <a:lnSpc>
                <a:spcPts val="3879"/>
              </a:lnSpc>
            </a:pPr>
            <a:r>
              <a:rPr lang="en-US" sz="2771">
                <a:solidFill>
                  <a:srgbClr val="000000"/>
                </a:solidFill>
                <a:latin typeface="Alatsi"/>
                <a:ea typeface="Alatsi"/>
                <a:cs typeface="Alatsi"/>
                <a:sym typeface="Alatsi"/>
              </a:rPr>
              <a:t>Transfer learning with GoogLeNet for detection of lung cancer </a:t>
            </a:r>
          </a:p>
        </p:txBody>
      </p:sp>
      <p:sp>
        <p:nvSpPr>
          <p:cNvPr name="TextBox 14" id="14"/>
          <p:cNvSpPr txBox="true"/>
          <p:nvPr/>
        </p:nvSpPr>
        <p:spPr>
          <a:xfrm rot="0">
            <a:off x="1028700" y="2362975"/>
            <a:ext cx="15265078" cy="504825"/>
          </a:xfrm>
          <a:prstGeom prst="rect">
            <a:avLst/>
          </a:prstGeom>
        </p:spPr>
        <p:txBody>
          <a:bodyPr anchor="t" rtlCol="false" tIns="0" lIns="0" bIns="0" rIns="0">
            <a:spAutoFit/>
          </a:bodyPr>
          <a:lstStyle/>
          <a:p>
            <a:pPr algn="ctr">
              <a:lnSpc>
                <a:spcPts val="4199"/>
              </a:lnSpc>
              <a:spcBef>
                <a:spcPct val="0"/>
              </a:spcBef>
            </a:pPr>
            <a:r>
              <a:rPr lang="en-US" b="true" sz="2999">
                <a:solidFill>
                  <a:srgbClr val="000000"/>
                </a:solidFill>
                <a:latin typeface="Abhaya Libre Bold"/>
                <a:ea typeface="Abhaya Libre Bold"/>
                <a:cs typeface="Abhaya Libre Bold"/>
                <a:sym typeface="Abhaya Libre Bold"/>
              </a:rPr>
              <a:t>Goal : classification of lung cancer using ROI, GoogleLeNet</a:t>
            </a:r>
          </a:p>
        </p:txBody>
      </p:sp>
      <p:sp>
        <p:nvSpPr>
          <p:cNvPr name="TextBox 15" id="15"/>
          <p:cNvSpPr txBox="true"/>
          <p:nvPr/>
        </p:nvSpPr>
        <p:spPr>
          <a:xfrm rot="0">
            <a:off x="15859155" y="9546325"/>
            <a:ext cx="2280642" cy="457836"/>
          </a:xfrm>
          <a:prstGeom prst="rect">
            <a:avLst/>
          </a:prstGeom>
        </p:spPr>
        <p:txBody>
          <a:bodyPr anchor="t" rtlCol="false" tIns="0" lIns="0" bIns="0" rIns="0">
            <a:spAutoFit/>
          </a:bodyPr>
          <a:lstStyle/>
          <a:p>
            <a:pPr algn="ctr">
              <a:lnSpc>
                <a:spcPts val="3639"/>
              </a:lnSpc>
              <a:spcBef>
                <a:spcPct val="0"/>
              </a:spcBef>
            </a:pPr>
            <a:r>
              <a:rPr lang="en-US" sz="2599" u="sng">
                <a:solidFill>
                  <a:srgbClr val="000000"/>
                </a:solidFill>
                <a:latin typeface="Abhaya Libre"/>
                <a:ea typeface="Abhaya Libre"/>
                <a:cs typeface="Abhaya Libre"/>
                <a:sym typeface="Abhaya Libre"/>
                <a:hlinkClick r:id="rId6" tooltip="https://pdfs.semanticscholar.org/da73/71cd9854aacdcd805d0f195f58e524251c73.pdf"/>
              </a:rPr>
              <a:t>Link to the paper</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V="true">
            <a:off x="0" y="9741124"/>
            <a:ext cx="10805444" cy="0"/>
          </a:xfrm>
          <a:prstGeom prst="line">
            <a:avLst/>
          </a:prstGeom>
          <a:ln cap="flat" w="114300">
            <a:solidFill>
              <a:srgbClr val="9FC3D0"/>
            </a:solidFill>
            <a:prstDash val="solid"/>
            <a:headEnd type="none" len="sm" w="sm"/>
            <a:tailEnd type="none" len="sm" w="sm"/>
          </a:ln>
        </p:spPr>
      </p:sp>
      <p:sp>
        <p:nvSpPr>
          <p:cNvPr name="Freeform 3" id="3"/>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892148" y="-107206"/>
            <a:ext cx="12922885" cy="1295400"/>
          </a:xfrm>
          <a:prstGeom prst="rect">
            <a:avLst/>
          </a:prstGeom>
        </p:spPr>
        <p:txBody>
          <a:bodyPr anchor="t" rtlCol="false" tIns="0" lIns="0" bIns="0" rIns="0">
            <a:spAutoFit/>
          </a:bodyPr>
          <a:lstStyle/>
          <a:p>
            <a:pPr algn="ctr">
              <a:lnSpc>
                <a:spcPts val="10500"/>
              </a:lnSpc>
            </a:pPr>
            <a:r>
              <a:rPr lang="en-US" sz="7500">
                <a:solidFill>
                  <a:srgbClr val="000000"/>
                </a:solidFill>
                <a:latin typeface="Alatsi"/>
                <a:ea typeface="Alatsi"/>
                <a:cs typeface="Alatsi"/>
                <a:sym typeface="Alatsi"/>
              </a:rPr>
              <a:t>LUNG CANCER</a:t>
            </a:r>
          </a:p>
        </p:txBody>
      </p:sp>
      <p:grpSp>
        <p:nvGrpSpPr>
          <p:cNvPr name="Group 5" id="5"/>
          <p:cNvGrpSpPr/>
          <p:nvPr/>
        </p:nvGrpSpPr>
        <p:grpSpPr>
          <a:xfrm rot="0">
            <a:off x="15859155" y="0"/>
            <a:ext cx="1420982" cy="1521569"/>
            <a:chOff x="0" y="0"/>
            <a:chExt cx="1894642" cy="2028759"/>
          </a:xfrm>
        </p:grpSpPr>
        <p:grpSp>
          <p:nvGrpSpPr>
            <p:cNvPr name="Group 6" id="6"/>
            <p:cNvGrpSpPr/>
            <p:nvPr/>
          </p:nvGrpSpPr>
          <p:grpSpPr>
            <a:xfrm rot="0">
              <a:off x="68747" y="0"/>
              <a:ext cx="1757148" cy="2028759"/>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06611"/>
              <a:ext cx="1894642" cy="1120288"/>
            </a:xfrm>
            <a:prstGeom prst="rect">
              <a:avLst/>
            </a:prstGeom>
          </p:spPr>
          <p:txBody>
            <a:bodyPr anchor="t" rtlCol="false" tIns="0" lIns="0" bIns="0" rIns="0">
              <a:spAutoFit/>
            </a:bodyPr>
            <a:lstStyle/>
            <a:p>
              <a:pPr algn="ctr">
                <a:lnSpc>
                  <a:spcPts val="7097"/>
                </a:lnSpc>
              </a:pPr>
              <a:r>
                <a:rPr lang="en-US" sz="5069" b="true">
                  <a:solidFill>
                    <a:srgbClr val="000000"/>
                  </a:solidFill>
                  <a:latin typeface="Open Sans Bold"/>
                  <a:ea typeface="Open Sans Bold"/>
                  <a:cs typeface="Open Sans Bold"/>
                  <a:sym typeface="Open Sans Bold"/>
                </a:rPr>
                <a:t>11</a:t>
              </a:r>
            </a:p>
          </p:txBody>
        </p:sp>
      </p:grpSp>
      <p:sp>
        <p:nvSpPr>
          <p:cNvPr name="Freeform 10" id="10"/>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505998" y="2759139"/>
            <a:ext cx="12087106" cy="3943390"/>
          </a:xfrm>
          <a:custGeom>
            <a:avLst/>
            <a:gdLst/>
            <a:ahLst/>
            <a:cxnLst/>
            <a:rect r="r" b="b" t="t" l="l"/>
            <a:pathLst>
              <a:path h="3943390" w="12087106">
                <a:moveTo>
                  <a:pt x="0" y="0"/>
                </a:moveTo>
                <a:lnTo>
                  <a:pt x="12087106" y="0"/>
                </a:lnTo>
                <a:lnTo>
                  <a:pt x="12087106" y="3943390"/>
                </a:lnTo>
                <a:lnTo>
                  <a:pt x="0" y="3943390"/>
                </a:lnTo>
                <a:lnTo>
                  <a:pt x="0" y="0"/>
                </a:lnTo>
                <a:close/>
              </a:path>
            </a:pathLst>
          </a:custGeom>
          <a:blipFill>
            <a:blip r:embed="rId4"/>
            <a:stretch>
              <a:fillRect l="0" t="0" r="0" b="0"/>
            </a:stretch>
          </a:blipFill>
        </p:spPr>
      </p:sp>
      <p:graphicFrame>
        <p:nvGraphicFramePr>
          <p:cNvPr name="Table 12" id="12"/>
          <p:cNvGraphicFramePr>
            <a:graphicFrameLocks noGrp="true"/>
          </p:cNvGraphicFramePr>
          <p:nvPr/>
        </p:nvGraphicFramePr>
        <p:xfrm>
          <a:off x="843136" y="6702529"/>
          <a:ext cx="14425841" cy="2476500"/>
        </p:xfrm>
        <a:graphic>
          <a:graphicData uri="http://schemas.openxmlformats.org/drawingml/2006/table">
            <a:tbl>
              <a:tblPr/>
              <a:tblGrid>
                <a:gridCol w="2455143"/>
                <a:gridCol w="2265453"/>
                <a:gridCol w="2597409"/>
                <a:gridCol w="3119055"/>
                <a:gridCol w="3988781"/>
              </a:tblGrid>
              <a:tr h="1509117">
                <a:tc>
                  <a:txBody>
                    <a:bodyPr anchor="t" rtlCol="false"/>
                    <a:lstStyle/>
                    <a:p>
                      <a:pPr algn="l">
                        <a:lnSpc>
                          <a:spcPts val="4200"/>
                        </a:lnSpc>
                        <a:defRPr/>
                      </a:pPr>
                      <a:r>
                        <a:rPr lang="en-US" sz="3000">
                          <a:solidFill>
                            <a:srgbClr val="000000"/>
                          </a:solidFill>
                          <a:latin typeface="Abhaya Libre"/>
                          <a:ea typeface="Abhaya Libre"/>
                          <a:cs typeface="Abhaya Libre"/>
                          <a:sym typeface="Abhaya Libre"/>
                        </a:rPr>
                        <a:t>AlexNet[26]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4200"/>
                        </a:lnSpc>
                        <a:defRPr/>
                      </a:pPr>
                      <a:r>
                        <a:rPr lang="en-US" sz="3000">
                          <a:solidFill>
                            <a:srgbClr val="000000"/>
                          </a:solidFill>
                          <a:latin typeface="Abhaya Libre"/>
                          <a:ea typeface="Abhaya Libre"/>
                          <a:cs typeface="Abhaya Libre"/>
                          <a:sym typeface="Abhaya Libre"/>
                        </a:rPr>
                        <a:t>VGG16[27]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4200"/>
                        </a:lnSpc>
                        <a:defRPr/>
                      </a:pPr>
                      <a:r>
                        <a:rPr lang="en-US" sz="3000">
                          <a:solidFill>
                            <a:srgbClr val="000000"/>
                          </a:solidFill>
                          <a:latin typeface="Abhaya Libre"/>
                          <a:ea typeface="Abhaya Libre"/>
                          <a:cs typeface="Abhaya Libre"/>
                          <a:sym typeface="Abhaya Libre"/>
                        </a:rPr>
                        <a:t>DenseNet[28]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4200"/>
                        </a:lnSpc>
                        <a:defRPr/>
                      </a:pPr>
                      <a:r>
                        <a:rPr lang="en-US" sz="3000">
                          <a:solidFill>
                            <a:srgbClr val="000000"/>
                          </a:solidFill>
                          <a:latin typeface="Abhaya Libre"/>
                          <a:ea typeface="Abhaya Libre"/>
                          <a:cs typeface="Abhaya Libre"/>
                          <a:sym typeface="Abhaya Libre"/>
                        </a:rPr>
                        <a:t>Ours without transfer learning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4200"/>
                        </a:lnSpc>
                        <a:defRPr/>
                      </a:pPr>
                      <a:r>
                        <a:rPr lang="en-US" sz="3000">
                          <a:solidFill>
                            <a:srgbClr val="000000"/>
                          </a:solidFill>
                          <a:latin typeface="Abhaya Libre"/>
                          <a:ea typeface="Abhaya Libre"/>
                          <a:cs typeface="Abhaya Libre"/>
                          <a:sym typeface="Abhaya Libre"/>
                        </a:rPr>
                        <a:t>Ours with transfer learning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67383">
                <a:tc>
                  <a:txBody>
                    <a:bodyPr anchor="t" rtlCol="false"/>
                    <a:lstStyle/>
                    <a:p>
                      <a:pPr algn="l">
                        <a:lnSpc>
                          <a:spcPts val="4200"/>
                        </a:lnSpc>
                        <a:defRPr/>
                      </a:pPr>
                      <a:r>
                        <a:rPr lang="en-US" sz="3000">
                          <a:solidFill>
                            <a:srgbClr val="000000"/>
                          </a:solidFill>
                          <a:latin typeface="Abhaya Libre"/>
                          <a:ea typeface="Abhaya Libre"/>
                          <a:cs typeface="Abhaya Libre"/>
                          <a:sym typeface="Abhaya Libre"/>
                        </a:rPr>
                        <a:t>63.980.10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4200"/>
                        </a:lnSpc>
                        <a:defRPr/>
                      </a:pPr>
                      <a:r>
                        <a:rPr lang="en-US" sz="3000">
                          <a:solidFill>
                            <a:srgbClr val="000000"/>
                          </a:solidFill>
                          <a:latin typeface="Abhaya Libre"/>
                          <a:ea typeface="Abhaya Libre"/>
                          <a:cs typeface="Abhaya Libre"/>
                          <a:sym typeface="Abhaya Libre"/>
                        </a:rPr>
                        <a:t>78.42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4200"/>
                        </a:lnSpc>
                        <a:defRPr/>
                      </a:pPr>
                      <a:r>
                        <a:rPr lang="en-US" sz="3000">
                          <a:solidFill>
                            <a:srgbClr val="000000"/>
                          </a:solidFill>
                          <a:latin typeface="Abhaya Libre"/>
                          <a:ea typeface="Abhaya Libre"/>
                          <a:cs typeface="Abhaya Libre"/>
                          <a:sym typeface="Abhaya Libre"/>
                        </a:rPr>
                        <a:t>80.7.89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4200"/>
                        </a:lnSpc>
                        <a:defRPr/>
                      </a:pPr>
                      <a:r>
                        <a:rPr lang="en-US" sz="3000">
                          <a:solidFill>
                            <a:srgbClr val="000000"/>
                          </a:solidFill>
                          <a:latin typeface="Abhaya Libre"/>
                          <a:ea typeface="Abhaya Libre"/>
                          <a:cs typeface="Abhaya Libre"/>
                          <a:sym typeface="Abhaya Libre"/>
                        </a:rPr>
                        <a:t>79.532.64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4200"/>
                        </a:lnSpc>
                        <a:defRPr/>
                      </a:pPr>
                      <a:r>
                        <a:rPr lang="en-US" sz="3000">
                          <a:solidFill>
                            <a:srgbClr val="000000"/>
                          </a:solidFill>
                          <a:latin typeface="Abhaya Libre"/>
                          <a:ea typeface="Abhaya Libre"/>
                          <a:cs typeface="Abhaya Libre"/>
                          <a:sym typeface="Abhaya Libre"/>
                        </a:rPr>
                        <a:t>85.71.29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13" id="13"/>
          <p:cNvSpPr txBox="true"/>
          <p:nvPr/>
        </p:nvSpPr>
        <p:spPr>
          <a:xfrm rot="0">
            <a:off x="2143805" y="1516972"/>
            <a:ext cx="14149973" cy="1444090"/>
          </a:xfrm>
          <a:prstGeom prst="rect">
            <a:avLst/>
          </a:prstGeom>
        </p:spPr>
        <p:txBody>
          <a:bodyPr anchor="t" rtlCol="false" tIns="0" lIns="0" bIns="0" rIns="0">
            <a:spAutoFit/>
          </a:bodyPr>
          <a:lstStyle/>
          <a:p>
            <a:pPr algn="ctr">
              <a:lnSpc>
                <a:spcPts val="3879"/>
              </a:lnSpc>
            </a:pPr>
            <a:r>
              <a:rPr lang="en-US" sz="2771">
                <a:solidFill>
                  <a:srgbClr val="000000"/>
                </a:solidFill>
                <a:latin typeface="Alatsi"/>
                <a:ea typeface="Alatsi"/>
                <a:cs typeface="Alatsi"/>
                <a:sym typeface="Alatsi"/>
              </a:rPr>
              <a:t>Classification of pathological types of lung cancer from CT images by deep residual neural networks with transfer learning strategy</a:t>
            </a:r>
          </a:p>
          <a:p>
            <a:pPr algn="ctr">
              <a:lnSpc>
                <a:spcPts val="3879"/>
              </a:lnSpc>
            </a:pPr>
          </a:p>
        </p:txBody>
      </p:sp>
      <p:sp>
        <p:nvSpPr>
          <p:cNvPr name="TextBox 14" id="14"/>
          <p:cNvSpPr txBox="true"/>
          <p:nvPr/>
        </p:nvSpPr>
        <p:spPr>
          <a:xfrm rot="0">
            <a:off x="1028700" y="2701989"/>
            <a:ext cx="15265078" cy="504825"/>
          </a:xfrm>
          <a:prstGeom prst="rect">
            <a:avLst/>
          </a:prstGeom>
        </p:spPr>
        <p:txBody>
          <a:bodyPr anchor="t" rtlCol="false" tIns="0" lIns="0" bIns="0" rIns="0">
            <a:spAutoFit/>
          </a:bodyPr>
          <a:lstStyle/>
          <a:p>
            <a:pPr algn="ctr">
              <a:lnSpc>
                <a:spcPts val="4199"/>
              </a:lnSpc>
              <a:spcBef>
                <a:spcPct val="0"/>
              </a:spcBef>
            </a:pPr>
            <a:r>
              <a:rPr lang="en-US" b="true" sz="2999">
                <a:solidFill>
                  <a:srgbClr val="000000"/>
                </a:solidFill>
                <a:latin typeface="Abhaya Libre Bold"/>
                <a:ea typeface="Abhaya Libre Bold"/>
                <a:cs typeface="Abhaya Libre Bold"/>
                <a:sym typeface="Abhaya Libre Bold"/>
              </a:rPr>
              <a:t>Goal : classification of lung cancer using ROI, GoogleLeNet</a:t>
            </a:r>
          </a:p>
        </p:txBody>
      </p:sp>
      <p:sp>
        <p:nvSpPr>
          <p:cNvPr name="TextBox 15" id="15"/>
          <p:cNvSpPr txBox="true"/>
          <p:nvPr/>
        </p:nvSpPr>
        <p:spPr>
          <a:xfrm rot="0">
            <a:off x="10839615" y="9550941"/>
            <a:ext cx="7224356" cy="332740"/>
          </a:xfrm>
          <a:prstGeom prst="rect">
            <a:avLst/>
          </a:prstGeom>
        </p:spPr>
        <p:txBody>
          <a:bodyPr anchor="t" rtlCol="false" tIns="0" lIns="0" bIns="0" rIns="0">
            <a:spAutoFit/>
          </a:bodyPr>
          <a:lstStyle/>
          <a:p>
            <a:pPr algn="ctr">
              <a:lnSpc>
                <a:spcPts val="2659"/>
              </a:lnSpc>
              <a:spcBef>
                <a:spcPct val="0"/>
              </a:spcBef>
            </a:pPr>
            <a:r>
              <a:rPr lang="en-US" sz="1899" u="sng">
                <a:solidFill>
                  <a:srgbClr val="000000"/>
                </a:solidFill>
                <a:latin typeface="Abhaya Libre"/>
                <a:ea typeface="Abhaya Libre"/>
                <a:cs typeface="Abhaya Libre"/>
                <a:sym typeface="Abhaya Libre"/>
                <a:hlinkClick r:id="rId5" tooltip="https://www.degruyter.com/document/doi/10.1515/med-2020-0028/html"/>
              </a:rPr>
              <a:t>https://www.degruyter.com/document/doi/10.1515/med-2020-0028/html</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0" y="9741124"/>
            <a:ext cx="12593104" cy="0"/>
          </a:xfrm>
          <a:prstGeom prst="line">
            <a:avLst/>
          </a:prstGeom>
          <a:ln cap="flat" w="114300">
            <a:solidFill>
              <a:srgbClr val="9FC3D0"/>
            </a:solidFill>
            <a:prstDash val="solid"/>
            <a:headEnd type="none" len="sm" w="sm"/>
            <a:tailEnd type="none" len="sm" w="sm"/>
          </a:ln>
        </p:spPr>
      </p:sp>
      <p:sp>
        <p:nvSpPr>
          <p:cNvPr name="Freeform 3" id="3"/>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069014" y="-38675"/>
            <a:ext cx="12922885" cy="1295400"/>
          </a:xfrm>
          <a:prstGeom prst="rect">
            <a:avLst/>
          </a:prstGeom>
        </p:spPr>
        <p:txBody>
          <a:bodyPr anchor="t" rtlCol="false" tIns="0" lIns="0" bIns="0" rIns="0">
            <a:spAutoFit/>
          </a:bodyPr>
          <a:lstStyle/>
          <a:p>
            <a:pPr algn="ctr">
              <a:lnSpc>
                <a:spcPts val="10500"/>
              </a:lnSpc>
            </a:pPr>
            <a:r>
              <a:rPr lang="en-US" sz="7500">
                <a:solidFill>
                  <a:srgbClr val="000000"/>
                </a:solidFill>
                <a:latin typeface="Alatsi"/>
                <a:ea typeface="Alatsi"/>
                <a:cs typeface="Alatsi"/>
                <a:sym typeface="Alatsi"/>
              </a:rPr>
              <a:t>LUNG CANCER</a:t>
            </a:r>
          </a:p>
        </p:txBody>
      </p:sp>
      <p:grpSp>
        <p:nvGrpSpPr>
          <p:cNvPr name="Group 5" id="5"/>
          <p:cNvGrpSpPr/>
          <p:nvPr/>
        </p:nvGrpSpPr>
        <p:grpSpPr>
          <a:xfrm rot="0">
            <a:off x="15859155" y="0"/>
            <a:ext cx="1420982" cy="1521569"/>
            <a:chOff x="0" y="0"/>
            <a:chExt cx="1894642" cy="2028759"/>
          </a:xfrm>
        </p:grpSpPr>
        <p:grpSp>
          <p:nvGrpSpPr>
            <p:cNvPr name="Group 6" id="6"/>
            <p:cNvGrpSpPr/>
            <p:nvPr/>
          </p:nvGrpSpPr>
          <p:grpSpPr>
            <a:xfrm rot="0">
              <a:off x="68747" y="0"/>
              <a:ext cx="1757148" cy="2028759"/>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06611"/>
              <a:ext cx="1894642" cy="1120288"/>
            </a:xfrm>
            <a:prstGeom prst="rect">
              <a:avLst/>
            </a:prstGeom>
          </p:spPr>
          <p:txBody>
            <a:bodyPr anchor="t" rtlCol="false" tIns="0" lIns="0" bIns="0" rIns="0">
              <a:spAutoFit/>
            </a:bodyPr>
            <a:lstStyle/>
            <a:p>
              <a:pPr algn="ctr">
                <a:lnSpc>
                  <a:spcPts val="7097"/>
                </a:lnSpc>
              </a:pPr>
              <a:r>
                <a:rPr lang="en-US" sz="5069" b="true">
                  <a:solidFill>
                    <a:srgbClr val="000000"/>
                  </a:solidFill>
                  <a:latin typeface="Open Sans Bold"/>
                  <a:ea typeface="Open Sans Bold"/>
                  <a:cs typeface="Open Sans Bold"/>
                  <a:sym typeface="Open Sans Bold"/>
                </a:rPr>
                <a:t>12</a:t>
              </a:r>
            </a:p>
          </p:txBody>
        </p:sp>
      </p:grpSp>
      <p:sp>
        <p:nvSpPr>
          <p:cNvPr name="Freeform 10" id="10"/>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74919" y="1729264"/>
            <a:ext cx="10272088" cy="5412290"/>
          </a:xfrm>
          <a:custGeom>
            <a:avLst/>
            <a:gdLst/>
            <a:ahLst/>
            <a:cxnLst/>
            <a:rect r="r" b="b" t="t" l="l"/>
            <a:pathLst>
              <a:path h="5412290" w="10272088">
                <a:moveTo>
                  <a:pt x="0" y="0"/>
                </a:moveTo>
                <a:lnTo>
                  <a:pt x="10272088" y="0"/>
                </a:lnTo>
                <a:lnTo>
                  <a:pt x="10272088" y="5412290"/>
                </a:lnTo>
                <a:lnTo>
                  <a:pt x="0" y="5412290"/>
                </a:lnTo>
                <a:lnTo>
                  <a:pt x="0" y="0"/>
                </a:lnTo>
                <a:close/>
              </a:path>
            </a:pathLst>
          </a:custGeom>
          <a:blipFill>
            <a:blip r:embed="rId4"/>
            <a:stretch>
              <a:fillRect l="-9567" t="0" r="-5742" b="0"/>
            </a:stretch>
          </a:blipFill>
        </p:spPr>
      </p:sp>
      <p:sp>
        <p:nvSpPr>
          <p:cNvPr name="Freeform 12" id="12"/>
          <p:cNvSpPr/>
          <p:nvPr/>
        </p:nvSpPr>
        <p:spPr>
          <a:xfrm flipH="false" flipV="false" rot="0">
            <a:off x="7168165" y="7267234"/>
            <a:ext cx="10849878" cy="2277753"/>
          </a:xfrm>
          <a:custGeom>
            <a:avLst/>
            <a:gdLst/>
            <a:ahLst/>
            <a:cxnLst/>
            <a:rect r="r" b="b" t="t" l="l"/>
            <a:pathLst>
              <a:path h="2277753" w="10849878">
                <a:moveTo>
                  <a:pt x="0" y="0"/>
                </a:moveTo>
                <a:lnTo>
                  <a:pt x="10849878" y="0"/>
                </a:lnTo>
                <a:lnTo>
                  <a:pt x="10849878" y="2277752"/>
                </a:lnTo>
                <a:lnTo>
                  <a:pt x="0" y="2277752"/>
                </a:lnTo>
                <a:lnTo>
                  <a:pt x="0" y="0"/>
                </a:lnTo>
                <a:close/>
              </a:path>
            </a:pathLst>
          </a:custGeom>
          <a:blipFill>
            <a:blip r:embed="rId5"/>
            <a:stretch>
              <a:fillRect l="-1576" t="0" r="-10230" b="0"/>
            </a:stretch>
          </a:blipFill>
        </p:spPr>
      </p:sp>
      <p:sp>
        <p:nvSpPr>
          <p:cNvPr name="TextBox 13" id="13"/>
          <p:cNvSpPr txBox="true"/>
          <p:nvPr/>
        </p:nvSpPr>
        <p:spPr>
          <a:xfrm rot="0">
            <a:off x="2069014" y="1199575"/>
            <a:ext cx="14149973" cy="472540"/>
          </a:xfrm>
          <a:prstGeom prst="rect">
            <a:avLst/>
          </a:prstGeom>
        </p:spPr>
        <p:txBody>
          <a:bodyPr anchor="t" rtlCol="false" tIns="0" lIns="0" bIns="0" rIns="0">
            <a:spAutoFit/>
          </a:bodyPr>
          <a:lstStyle/>
          <a:p>
            <a:pPr algn="ctr">
              <a:lnSpc>
                <a:spcPts val="3879"/>
              </a:lnSpc>
            </a:pPr>
            <a:r>
              <a:rPr lang="en-US" sz="2771">
                <a:solidFill>
                  <a:srgbClr val="000000"/>
                </a:solidFill>
                <a:latin typeface="Alatsi"/>
                <a:ea typeface="Alatsi"/>
                <a:cs typeface="Alatsi"/>
                <a:sym typeface="Alatsi"/>
              </a:rPr>
              <a:t>Ensemble Transfer Learning for Lung Cancer</a:t>
            </a:r>
          </a:p>
        </p:txBody>
      </p:sp>
      <p:sp>
        <p:nvSpPr>
          <p:cNvPr name="TextBox 14" id="14"/>
          <p:cNvSpPr txBox="true"/>
          <p:nvPr/>
        </p:nvSpPr>
        <p:spPr>
          <a:xfrm rot="0">
            <a:off x="1706593" y="1762766"/>
            <a:ext cx="15265078" cy="504825"/>
          </a:xfrm>
          <a:prstGeom prst="rect">
            <a:avLst/>
          </a:prstGeom>
        </p:spPr>
        <p:txBody>
          <a:bodyPr anchor="t" rtlCol="false" tIns="0" lIns="0" bIns="0" rIns="0">
            <a:spAutoFit/>
          </a:bodyPr>
          <a:lstStyle/>
          <a:p>
            <a:pPr algn="ctr">
              <a:lnSpc>
                <a:spcPts val="4199"/>
              </a:lnSpc>
              <a:spcBef>
                <a:spcPct val="0"/>
              </a:spcBef>
            </a:pPr>
            <a:r>
              <a:rPr lang="en-US" b="true" sz="2999">
                <a:solidFill>
                  <a:srgbClr val="000000"/>
                </a:solidFill>
                <a:latin typeface="Abhaya Libre Bold"/>
                <a:ea typeface="Abhaya Libre Bold"/>
                <a:cs typeface="Abhaya Libre Bold"/>
                <a:sym typeface="Abhaya Libre Bold"/>
              </a:rPr>
              <a:t>Goal : detection and classification of lung cancer </a:t>
            </a:r>
          </a:p>
        </p:txBody>
      </p:sp>
      <p:sp>
        <p:nvSpPr>
          <p:cNvPr name="TextBox 15" id="15"/>
          <p:cNvSpPr txBox="true"/>
          <p:nvPr/>
        </p:nvSpPr>
        <p:spPr>
          <a:xfrm rot="0">
            <a:off x="12811783" y="9550941"/>
            <a:ext cx="5200293" cy="332740"/>
          </a:xfrm>
          <a:prstGeom prst="rect">
            <a:avLst/>
          </a:prstGeom>
        </p:spPr>
        <p:txBody>
          <a:bodyPr anchor="t" rtlCol="false" tIns="0" lIns="0" bIns="0" rIns="0">
            <a:spAutoFit/>
          </a:bodyPr>
          <a:lstStyle/>
          <a:p>
            <a:pPr algn="ctr">
              <a:lnSpc>
                <a:spcPts val="2659"/>
              </a:lnSpc>
              <a:spcBef>
                <a:spcPct val="0"/>
              </a:spcBef>
            </a:pPr>
            <a:r>
              <a:rPr lang="en-US" sz="1899" u="sng">
                <a:solidFill>
                  <a:srgbClr val="000000"/>
                </a:solidFill>
                <a:latin typeface="Abhaya Libre"/>
                <a:ea typeface="Abhaya Libre"/>
                <a:cs typeface="Abhaya Libre"/>
                <a:sym typeface="Abhaya Libre"/>
                <a:hlinkClick r:id="rId6" tooltip="https://dl.acm.org/doi/pdf/10.1145/3478905.3478995"/>
              </a:rPr>
              <a:t>https://dl.acm.org/doi/pdf/10.1145/3478905.3478995</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V="true">
            <a:off x="0" y="9741124"/>
            <a:ext cx="10805444" cy="0"/>
          </a:xfrm>
          <a:prstGeom prst="line">
            <a:avLst/>
          </a:prstGeom>
          <a:ln cap="flat" w="114300">
            <a:solidFill>
              <a:srgbClr val="9FC3D0"/>
            </a:solidFill>
            <a:prstDash val="solid"/>
            <a:headEnd type="none" len="sm" w="sm"/>
            <a:tailEnd type="none" len="sm" w="sm"/>
          </a:ln>
        </p:spPr>
      </p:sp>
      <p:sp>
        <p:nvSpPr>
          <p:cNvPr name="Freeform 3" id="3"/>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892148" y="-107206"/>
            <a:ext cx="12922885" cy="1295400"/>
          </a:xfrm>
          <a:prstGeom prst="rect">
            <a:avLst/>
          </a:prstGeom>
        </p:spPr>
        <p:txBody>
          <a:bodyPr anchor="t" rtlCol="false" tIns="0" lIns="0" bIns="0" rIns="0">
            <a:spAutoFit/>
          </a:bodyPr>
          <a:lstStyle/>
          <a:p>
            <a:pPr algn="ctr">
              <a:lnSpc>
                <a:spcPts val="10500"/>
              </a:lnSpc>
            </a:pPr>
            <a:r>
              <a:rPr lang="en-US" sz="7500">
                <a:solidFill>
                  <a:srgbClr val="000000"/>
                </a:solidFill>
                <a:latin typeface="Alatsi"/>
                <a:ea typeface="Alatsi"/>
                <a:cs typeface="Alatsi"/>
                <a:sym typeface="Alatsi"/>
              </a:rPr>
              <a:t>LUNG CANCER</a:t>
            </a:r>
          </a:p>
        </p:txBody>
      </p:sp>
      <p:grpSp>
        <p:nvGrpSpPr>
          <p:cNvPr name="Group 5" id="5"/>
          <p:cNvGrpSpPr/>
          <p:nvPr/>
        </p:nvGrpSpPr>
        <p:grpSpPr>
          <a:xfrm rot="0">
            <a:off x="15859155" y="0"/>
            <a:ext cx="1420982" cy="1521569"/>
            <a:chOff x="0" y="0"/>
            <a:chExt cx="1894642" cy="2028759"/>
          </a:xfrm>
        </p:grpSpPr>
        <p:grpSp>
          <p:nvGrpSpPr>
            <p:cNvPr name="Group 6" id="6"/>
            <p:cNvGrpSpPr/>
            <p:nvPr/>
          </p:nvGrpSpPr>
          <p:grpSpPr>
            <a:xfrm rot="0">
              <a:off x="68747" y="0"/>
              <a:ext cx="1757148" cy="2028759"/>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06611"/>
              <a:ext cx="1894642" cy="1120288"/>
            </a:xfrm>
            <a:prstGeom prst="rect">
              <a:avLst/>
            </a:prstGeom>
          </p:spPr>
          <p:txBody>
            <a:bodyPr anchor="t" rtlCol="false" tIns="0" lIns="0" bIns="0" rIns="0">
              <a:spAutoFit/>
            </a:bodyPr>
            <a:lstStyle/>
            <a:p>
              <a:pPr algn="ctr">
                <a:lnSpc>
                  <a:spcPts val="7097"/>
                </a:lnSpc>
              </a:pPr>
              <a:r>
                <a:rPr lang="en-US" sz="5069" b="true">
                  <a:solidFill>
                    <a:srgbClr val="000000"/>
                  </a:solidFill>
                  <a:latin typeface="Open Sans Bold"/>
                  <a:ea typeface="Open Sans Bold"/>
                  <a:cs typeface="Open Sans Bold"/>
                  <a:sym typeface="Open Sans Bold"/>
                </a:rPr>
                <a:t>13</a:t>
              </a:r>
            </a:p>
          </p:txBody>
        </p:sp>
      </p:grpSp>
      <p:sp>
        <p:nvSpPr>
          <p:cNvPr name="Freeform 10" id="10"/>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8470057" y="5899236"/>
            <a:ext cx="9682734" cy="3699330"/>
          </a:xfrm>
          <a:custGeom>
            <a:avLst/>
            <a:gdLst/>
            <a:ahLst/>
            <a:cxnLst/>
            <a:rect r="r" b="b" t="t" l="l"/>
            <a:pathLst>
              <a:path h="3699330" w="9682734">
                <a:moveTo>
                  <a:pt x="0" y="0"/>
                </a:moveTo>
                <a:lnTo>
                  <a:pt x="9682734" y="0"/>
                </a:lnTo>
                <a:lnTo>
                  <a:pt x="9682734" y="3699330"/>
                </a:lnTo>
                <a:lnTo>
                  <a:pt x="0" y="3699330"/>
                </a:lnTo>
                <a:lnTo>
                  <a:pt x="0" y="0"/>
                </a:lnTo>
                <a:close/>
              </a:path>
            </a:pathLst>
          </a:custGeom>
          <a:blipFill>
            <a:blip r:embed="rId4"/>
            <a:stretch>
              <a:fillRect l="-1881" t="0" r="0" b="0"/>
            </a:stretch>
          </a:blipFill>
        </p:spPr>
      </p:sp>
      <p:sp>
        <p:nvSpPr>
          <p:cNvPr name="Freeform 12" id="12"/>
          <p:cNvSpPr/>
          <p:nvPr/>
        </p:nvSpPr>
        <p:spPr>
          <a:xfrm flipH="false" flipV="false" rot="0">
            <a:off x="174919" y="3406353"/>
            <a:ext cx="7910624" cy="4251960"/>
          </a:xfrm>
          <a:custGeom>
            <a:avLst/>
            <a:gdLst/>
            <a:ahLst/>
            <a:cxnLst/>
            <a:rect r="r" b="b" t="t" l="l"/>
            <a:pathLst>
              <a:path h="4251960" w="7910624">
                <a:moveTo>
                  <a:pt x="0" y="0"/>
                </a:moveTo>
                <a:lnTo>
                  <a:pt x="7910624" y="0"/>
                </a:lnTo>
                <a:lnTo>
                  <a:pt x="7910624" y="4251960"/>
                </a:lnTo>
                <a:lnTo>
                  <a:pt x="0" y="4251960"/>
                </a:lnTo>
                <a:lnTo>
                  <a:pt x="0" y="0"/>
                </a:lnTo>
                <a:close/>
              </a:path>
            </a:pathLst>
          </a:custGeom>
          <a:blipFill>
            <a:blip r:embed="rId5"/>
            <a:stretch>
              <a:fillRect l="0" t="0" r="0" b="0"/>
            </a:stretch>
          </a:blipFill>
        </p:spPr>
      </p:sp>
      <p:sp>
        <p:nvSpPr>
          <p:cNvPr name="TextBox 13" id="13"/>
          <p:cNvSpPr txBox="true"/>
          <p:nvPr/>
        </p:nvSpPr>
        <p:spPr>
          <a:xfrm rot="0">
            <a:off x="174919" y="1632622"/>
            <a:ext cx="17342524" cy="958315"/>
          </a:xfrm>
          <a:prstGeom prst="rect">
            <a:avLst/>
          </a:prstGeom>
        </p:spPr>
        <p:txBody>
          <a:bodyPr anchor="t" rtlCol="false" tIns="0" lIns="0" bIns="0" rIns="0">
            <a:spAutoFit/>
          </a:bodyPr>
          <a:lstStyle/>
          <a:p>
            <a:pPr algn="ctr">
              <a:lnSpc>
                <a:spcPts val="3879"/>
              </a:lnSpc>
            </a:pPr>
            <a:r>
              <a:rPr lang="en-US" sz="2771">
                <a:solidFill>
                  <a:srgbClr val="000000"/>
                </a:solidFill>
                <a:latin typeface="Alatsi"/>
                <a:ea typeface="Alatsi"/>
                <a:cs typeface="Alatsi"/>
                <a:sym typeface="Alatsi"/>
              </a:rPr>
              <a:t>Transfer learning with convolutional neural networks for cancer survival prediction using gene-expression data</a:t>
            </a:r>
          </a:p>
          <a:p>
            <a:pPr algn="ctr">
              <a:lnSpc>
                <a:spcPts val="3879"/>
              </a:lnSpc>
            </a:pPr>
          </a:p>
        </p:txBody>
      </p:sp>
      <p:sp>
        <p:nvSpPr>
          <p:cNvPr name="TextBox 14" id="14"/>
          <p:cNvSpPr txBox="true"/>
          <p:nvPr/>
        </p:nvSpPr>
        <p:spPr>
          <a:xfrm rot="0">
            <a:off x="1028700" y="2216213"/>
            <a:ext cx="15265078" cy="504825"/>
          </a:xfrm>
          <a:prstGeom prst="rect">
            <a:avLst/>
          </a:prstGeom>
        </p:spPr>
        <p:txBody>
          <a:bodyPr anchor="t" rtlCol="false" tIns="0" lIns="0" bIns="0" rIns="0">
            <a:spAutoFit/>
          </a:bodyPr>
          <a:lstStyle/>
          <a:p>
            <a:pPr algn="ctr">
              <a:lnSpc>
                <a:spcPts val="4199"/>
              </a:lnSpc>
              <a:spcBef>
                <a:spcPct val="0"/>
              </a:spcBef>
            </a:pPr>
            <a:r>
              <a:rPr lang="en-US" b="true" sz="2999">
                <a:solidFill>
                  <a:srgbClr val="000000"/>
                </a:solidFill>
                <a:latin typeface="Abhaya Libre Bold"/>
                <a:ea typeface="Abhaya Libre Bold"/>
                <a:cs typeface="Abhaya Libre Bold"/>
                <a:sym typeface="Abhaya Libre Bold"/>
              </a:rPr>
              <a:t>Goal : predict lung cancer PFI outcome on gene-expression data.</a:t>
            </a:r>
          </a:p>
        </p:txBody>
      </p:sp>
      <p:sp>
        <p:nvSpPr>
          <p:cNvPr name="TextBox 15" id="15"/>
          <p:cNvSpPr txBox="true"/>
          <p:nvPr/>
        </p:nvSpPr>
        <p:spPr>
          <a:xfrm rot="0">
            <a:off x="10805444" y="9550941"/>
            <a:ext cx="7347347" cy="332740"/>
          </a:xfrm>
          <a:prstGeom prst="rect">
            <a:avLst/>
          </a:prstGeom>
        </p:spPr>
        <p:txBody>
          <a:bodyPr anchor="t" rtlCol="false" tIns="0" lIns="0" bIns="0" rIns="0">
            <a:spAutoFit/>
          </a:bodyPr>
          <a:lstStyle/>
          <a:p>
            <a:pPr algn="ctr">
              <a:lnSpc>
                <a:spcPts val="2659"/>
              </a:lnSpc>
              <a:spcBef>
                <a:spcPct val="0"/>
              </a:spcBef>
            </a:pPr>
            <a:r>
              <a:rPr lang="en-US" sz="1899" u="sng">
                <a:solidFill>
                  <a:srgbClr val="000000"/>
                </a:solidFill>
                <a:latin typeface="Abhaya Libre"/>
                <a:ea typeface="Abhaya Libre"/>
                <a:cs typeface="Abhaya Libre"/>
                <a:sym typeface="Abhaya Libre"/>
                <a:hlinkClick r:id="rId6" tooltip="https://journals.plos.org/plosone/article?id=10.1371/journal.pone.0230536"/>
              </a:rPr>
              <a:t>https://journals.plos.org/plosone/article?id=10.1371/journal.pone.0230536</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CFCFC"/>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TextBox 12" id="12"/>
          <p:cNvSpPr txBox="true"/>
          <p:nvPr/>
        </p:nvSpPr>
        <p:spPr>
          <a:xfrm rot="0">
            <a:off x="3131928" y="4257012"/>
            <a:ext cx="13705855" cy="886488"/>
          </a:xfrm>
          <a:prstGeom prst="rect">
            <a:avLst/>
          </a:prstGeom>
        </p:spPr>
        <p:txBody>
          <a:bodyPr anchor="t" rtlCol="false" tIns="0" lIns="0" bIns="0" rIns="0">
            <a:spAutoFit/>
          </a:bodyPr>
          <a:lstStyle/>
          <a:p>
            <a:pPr algn="ctr">
              <a:lnSpc>
                <a:spcPts val="6653"/>
              </a:lnSpc>
            </a:pPr>
            <a:r>
              <a:rPr lang="en-US" sz="6859">
                <a:solidFill>
                  <a:srgbClr val="000000"/>
                </a:solidFill>
                <a:latin typeface="Alatsi"/>
                <a:ea typeface="Alatsi"/>
                <a:cs typeface="Alatsi"/>
                <a:sym typeface="Alatsi"/>
              </a:rPr>
              <a:t>COLORECTAL CANCER</a:t>
            </a:r>
          </a:p>
        </p:txBody>
      </p:sp>
      <p:sp>
        <p:nvSpPr>
          <p:cNvPr name="Freeform 13" id="13"/>
          <p:cNvSpPr/>
          <p:nvPr/>
        </p:nvSpPr>
        <p:spPr>
          <a:xfrm flipH="false" flipV="false" rot="0">
            <a:off x="12646898"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1118095"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0" y="9808580"/>
            <a:ext cx="9846117" cy="0"/>
          </a:xfrm>
          <a:prstGeom prst="line">
            <a:avLst/>
          </a:prstGeom>
          <a:ln cap="flat" w="114300">
            <a:solidFill>
              <a:srgbClr val="9FC3D0"/>
            </a:solidFill>
            <a:prstDash val="solid"/>
            <a:headEnd type="none" len="sm" w="sm"/>
            <a:tailEnd type="none" len="sm" w="sm"/>
          </a:ln>
        </p:spPr>
      </p:sp>
      <p:sp>
        <p:nvSpPr>
          <p:cNvPr name="Freeform 3" id="3"/>
          <p:cNvSpPr/>
          <p:nvPr/>
        </p:nvSpPr>
        <p:spPr>
          <a:xfrm flipH="false" flipV="false" rot="0">
            <a:off x="13124752" y="335440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915796" y="36885"/>
            <a:ext cx="12922885" cy="1295400"/>
          </a:xfrm>
          <a:prstGeom prst="rect">
            <a:avLst/>
          </a:prstGeom>
        </p:spPr>
        <p:txBody>
          <a:bodyPr anchor="t" rtlCol="false" tIns="0" lIns="0" bIns="0" rIns="0">
            <a:spAutoFit/>
          </a:bodyPr>
          <a:lstStyle/>
          <a:p>
            <a:pPr algn="ctr">
              <a:lnSpc>
                <a:spcPts val="10500"/>
              </a:lnSpc>
            </a:pPr>
            <a:r>
              <a:rPr lang="en-US" sz="7500">
                <a:solidFill>
                  <a:srgbClr val="000000"/>
                </a:solidFill>
                <a:latin typeface="Alatsi"/>
                <a:ea typeface="Alatsi"/>
                <a:cs typeface="Alatsi"/>
                <a:sym typeface="Alatsi"/>
              </a:rPr>
              <a:t>COLORECTAL CANCER</a:t>
            </a:r>
          </a:p>
        </p:txBody>
      </p:sp>
      <p:grpSp>
        <p:nvGrpSpPr>
          <p:cNvPr name="Group 5" id="5"/>
          <p:cNvGrpSpPr/>
          <p:nvPr/>
        </p:nvGrpSpPr>
        <p:grpSpPr>
          <a:xfrm rot="0">
            <a:off x="15859155" y="0"/>
            <a:ext cx="1420982" cy="1521569"/>
            <a:chOff x="0" y="0"/>
            <a:chExt cx="1894642" cy="2028759"/>
          </a:xfrm>
        </p:grpSpPr>
        <p:grpSp>
          <p:nvGrpSpPr>
            <p:cNvPr name="Group 6" id="6"/>
            <p:cNvGrpSpPr/>
            <p:nvPr/>
          </p:nvGrpSpPr>
          <p:grpSpPr>
            <a:xfrm rot="0">
              <a:off x="68747" y="0"/>
              <a:ext cx="1757148" cy="2028759"/>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06611"/>
              <a:ext cx="1894642" cy="1120288"/>
            </a:xfrm>
            <a:prstGeom prst="rect">
              <a:avLst/>
            </a:prstGeom>
          </p:spPr>
          <p:txBody>
            <a:bodyPr anchor="t" rtlCol="false" tIns="0" lIns="0" bIns="0" rIns="0">
              <a:spAutoFit/>
            </a:bodyPr>
            <a:lstStyle/>
            <a:p>
              <a:pPr algn="ctr">
                <a:lnSpc>
                  <a:spcPts val="7097"/>
                </a:lnSpc>
              </a:pPr>
              <a:r>
                <a:rPr lang="en-US" sz="5069" b="true">
                  <a:solidFill>
                    <a:srgbClr val="000000"/>
                  </a:solidFill>
                  <a:latin typeface="Open Sans Bold"/>
                  <a:ea typeface="Open Sans Bold"/>
                  <a:cs typeface="Open Sans Bold"/>
                  <a:sym typeface="Open Sans Bold"/>
                </a:rPr>
                <a:t>15</a:t>
              </a:r>
            </a:p>
          </p:txBody>
        </p:sp>
      </p:grpSp>
      <p:sp>
        <p:nvSpPr>
          <p:cNvPr name="Freeform 10" id="10"/>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624241" y="2305692"/>
            <a:ext cx="12030744" cy="3214053"/>
          </a:xfrm>
          <a:custGeom>
            <a:avLst/>
            <a:gdLst/>
            <a:ahLst/>
            <a:cxnLst/>
            <a:rect r="r" b="b" t="t" l="l"/>
            <a:pathLst>
              <a:path h="3214053" w="12030744">
                <a:moveTo>
                  <a:pt x="0" y="0"/>
                </a:moveTo>
                <a:lnTo>
                  <a:pt x="12030744" y="0"/>
                </a:lnTo>
                <a:lnTo>
                  <a:pt x="12030744" y="3214053"/>
                </a:lnTo>
                <a:lnTo>
                  <a:pt x="0" y="3214053"/>
                </a:lnTo>
                <a:lnTo>
                  <a:pt x="0" y="0"/>
                </a:lnTo>
                <a:close/>
              </a:path>
            </a:pathLst>
          </a:custGeom>
          <a:blipFill>
            <a:blip r:embed="rId4"/>
            <a:stretch>
              <a:fillRect l="0" t="0" r="0" b="0"/>
            </a:stretch>
          </a:blipFill>
        </p:spPr>
      </p:sp>
      <p:graphicFrame>
        <p:nvGraphicFramePr>
          <p:cNvPr name="Table 12" id="12"/>
          <p:cNvGraphicFramePr>
            <a:graphicFrameLocks noGrp="true"/>
          </p:cNvGraphicFramePr>
          <p:nvPr/>
        </p:nvGraphicFramePr>
        <p:xfrm>
          <a:off x="174919" y="5761030"/>
          <a:ext cx="17623583" cy="3848100"/>
        </p:xfrm>
        <a:graphic>
          <a:graphicData uri="http://schemas.openxmlformats.org/drawingml/2006/table">
            <a:tbl>
              <a:tblPr/>
              <a:tblGrid>
                <a:gridCol w="2725587"/>
                <a:gridCol w="2192885"/>
                <a:gridCol w="6065712"/>
                <a:gridCol w="3559347"/>
                <a:gridCol w="3080052"/>
              </a:tblGrid>
              <a:tr h="603060">
                <a:tc>
                  <a:txBody>
                    <a:bodyPr anchor="t" rtlCol="false"/>
                    <a:lstStyle/>
                    <a:p>
                      <a:pPr algn="l">
                        <a:lnSpc>
                          <a:spcPts val="2239"/>
                        </a:lnSpc>
                        <a:defRPr/>
                      </a:pPr>
                      <a:r>
                        <a:rPr lang="en-US" sz="1599" b="true">
                          <a:solidFill>
                            <a:srgbClr val="000000"/>
                          </a:solidFill>
                          <a:latin typeface="Abhaya Libre Bold"/>
                          <a:ea typeface="Abhaya Libre Bold"/>
                          <a:cs typeface="Abhaya Libre Bold"/>
                          <a:sym typeface="Abhaya Libre Bold"/>
                        </a:rPr>
                        <a:t>Author</a:t>
                      </a:r>
                      <a:endParaRPr lang="en-US" sz="1100"/>
                    </a:p>
                  </a:txBody>
                  <a:tcPr marL="152400" marR="152400" marT="152400" marB="1524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r>
                        <a:rPr lang="en-US" sz="1599" b="true">
                          <a:solidFill>
                            <a:srgbClr val="000000"/>
                          </a:solidFill>
                          <a:latin typeface="Abhaya Libre Bold"/>
                          <a:ea typeface="Abhaya Libre Bold"/>
                          <a:cs typeface="Abhaya Libre Bold"/>
                          <a:sym typeface="Abhaya Libre Bold"/>
                        </a:rPr>
                        <a:t>Number of images</a:t>
                      </a:r>
                      <a:endParaRPr lang="en-US" sz="1100"/>
                    </a:p>
                  </a:txBody>
                  <a:tcPr marL="152400" marR="152400" marT="152400" marB="1524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r>
                        <a:rPr lang="en-US" sz="1599" b="true">
                          <a:solidFill>
                            <a:srgbClr val="000000"/>
                          </a:solidFill>
                          <a:latin typeface="Abhaya Libre Bold"/>
                          <a:ea typeface="Abhaya Libre Bold"/>
                          <a:cs typeface="Abhaya Libre Bold"/>
                          <a:sym typeface="Abhaya Libre Bold"/>
                        </a:rPr>
                        <a:t>Approach</a:t>
                      </a:r>
                      <a:endParaRPr lang="en-US" sz="1100"/>
                    </a:p>
                  </a:txBody>
                  <a:tcPr marL="152400" marR="152400" marT="152400" marB="1524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r>
                        <a:rPr lang="en-US" sz="1599" b="true">
                          <a:solidFill>
                            <a:srgbClr val="000000"/>
                          </a:solidFill>
                          <a:latin typeface="Abhaya Libre Bold"/>
                          <a:ea typeface="Abhaya Libre Bold"/>
                          <a:cs typeface="Abhaya Libre Bold"/>
                          <a:sym typeface="Abhaya Libre Bold"/>
                        </a:rPr>
                        <a:t>Method</a:t>
                      </a:r>
                      <a:endParaRPr lang="en-US" sz="1100"/>
                    </a:p>
                  </a:txBody>
                  <a:tcPr marL="152400" marR="152400" marT="152400" marB="1524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r>
                        <a:rPr lang="en-US" sz="1599" b="true">
                          <a:solidFill>
                            <a:srgbClr val="000000"/>
                          </a:solidFill>
                          <a:latin typeface="Abhaya Libre Bold"/>
                          <a:ea typeface="Abhaya Libre Bold"/>
                          <a:cs typeface="Abhaya Libre Bold"/>
                          <a:sym typeface="Abhaya Libre Bold"/>
                        </a:rPr>
                        <a:t>Results</a:t>
                      </a:r>
                      <a:endParaRPr lang="en-US" sz="1100"/>
                    </a:p>
                  </a:txBody>
                  <a:tcPr marL="152400" marR="152400" marT="152400" marB="1524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80660">
                <a:tc>
                  <a:txBody>
                    <a:bodyPr anchor="t" rtlCol="false"/>
                    <a:lstStyle/>
                    <a:p>
                      <a:pPr algn="l">
                        <a:lnSpc>
                          <a:spcPts val="2239"/>
                        </a:lnSpc>
                        <a:defRPr/>
                      </a:pPr>
                      <a:r>
                        <a:rPr lang="en-US" sz="1599" b="true">
                          <a:solidFill>
                            <a:srgbClr val="000000"/>
                          </a:solidFill>
                          <a:latin typeface="Abhaya Libre Bold"/>
                          <a:ea typeface="Abhaya Libre Bold"/>
                          <a:cs typeface="Abhaya Libre Bold"/>
                          <a:sym typeface="Abhaya Libre Bold"/>
                        </a:rPr>
                        <a:t>Our approach</a:t>
                      </a:r>
                      <a:endParaRPr lang="en-US" sz="1100"/>
                    </a:p>
                  </a:txBody>
                  <a:tcPr marL="152400" marR="152400" marT="152400" marB="1524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r>
                        <a:rPr lang="en-US" sz="1599" b="true">
                          <a:solidFill>
                            <a:srgbClr val="000000"/>
                          </a:solidFill>
                          <a:latin typeface="Abhaya Libre Bold"/>
                          <a:ea typeface="Abhaya Libre Bold"/>
                          <a:cs typeface="Abhaya Libre Bold"/>
                          <a:sym typeface="Abhaya Libre Bold"/>
                        </a:rPr>
                        <a:t>5000</a:t>
                      </a:r>
                      <a:endParaRPr lang="en-US" sz="1100"/>
                    </a:p>
                  </a:txBody>
                  <a:tcPr marL="152400" marR="152400" marT="152400" marB="1524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r>
                        <a:rPr lang="en-US" sz="1599" b="true">
                          <a:solidFill>
                            <a:srgbClr val="000000"/>
                          </a:solidFill>
                          <a:latin typeface="Abhaya Libre Bold"/>
                          <a:ea typeface="Abhaya Libre Bold"/>
                          <a:cs typeface="Abhaya Libre Bold"/>
                          <a:sym typeface="Abhaya Libre Bold"/>
                        </a:rPr>
                        <a:t>Feature extraction using CNNs through transfer learning, and then, classification with machine learning methods</a:t>
                      </a:r>
                      <a:endParaRPr lang="en-US" sz="1100"/>
                    </a:p>
                  </a:txBody>
                  <a:tcPr marL="152400" marR="152400" marT="152400" marB="1524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r>
                        <a:rPr lang="en-US" sz="1599" b="true">
                          <a:solidFill>
                            <a:srgbClr val="000000"/>
                          </a:solidFill>
                          <a:latin typeface="Abhaya Libre Bold"/>
                          <a:ea typeface="Abhaya Libre Bold"/>
                          <a:cs typeface="Abhaya Libre Bold"/>
                          <a:sym typeface="Abhaya Libre Bold"/>
                        </a:rPr>
                        <a:t>DenseNet169 + SVM (RBF)</a:t>
                      </a:r>
                      <a:endParaRPr lang="en-US" sz="1100"/>
                    </a:p>
                  </a:txBody>
                  <a:tcPr marL="152400" marR="152400" marT="152400" marB="1524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r>
                        <a:rPr lang="en-US" sz="1599" b="true">
                          <a:solidFill>
                            <a:srgbClr val="000000"/>
                          </a:solidFill>
                          <a:latin typeface="Abhaya Libre Bold"/>
                          <a:ea typeface="Abhaya Libre Bold"/>
                          <a:cs typeface="Abhaya Libre Bold"/>
                          <a:sym typeface="Abhaya Libre Bold"/>
                        </a:rPr>
                        <a:t>Acc: 92.08%F1-Score: 92.12%Error rate: 7.9%</a:t>
                      </a:r>
                      <a:endParaRPr lang="en-US" sz="1100"/>
                    </a:p>
                  </a:txBody>
                  <a:tcPr marL="152400" marR="152400" marT="152400" marB="1524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80660">
                <a:tc>
                  <a:txBody>
                    <a:bodyPr anchor="t" rtlCol="false"/>
                    <a:lstStyle/>
                    <a:p>
                      <a:pPr algn="l">
                        <a:lnSpc>
                          <a:spcPts val="2239"/>
                        </a:lnSpc>
                        <a:defRPr/>
                      </a:pPr>
                      <a:r>
                        <a:rPr lang="en-US" sz="1599">
                          <a:solidFill>
                            <a:srgbClr val="000000"/>
                          </a:solidFill>
                          <a:latin typeface="Abhaya Libre"/>
                          <a:ea typeface="Abhaya Libre"/>
                          <a:cs typeface="Abhaya Libre"/>
                          <a:sym typeface="Abhaya Libre"/>
                        </a:rPr>
                        <a:t>Wang et al. [53]</a:t>
                      </a:r>
                      <a:endParaRPr lang="en-US" sz="1100"/>
                    </a:p>
                  </a:txBody>
                  <a:tcPr marL="152400" marR="152400" marT="152400" marB="1524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r>
                        <a:rPr lang="en-US" sz="1599">
                          <a:solidFill>
                            <a:srgbClr val="000000"/>
                          </a:solidFill>
                          <a:latin typeface="Abhaya Libre"/>
                          <a:ea typeface="Abhaya Libre"/>
                          <a:cs typeface="Abhaya Libre"/>
                          <a:sym typeface="Abhaya Libre"/>
                        </a:rPr>
                        <a:t>1000</a:t>
                      </a:r>
                      <a:endParaRPr lang="en-US" sz="1100"/>
                    </a:p>
                  </a:txBody>
                  <a:tcPr marL="152400" marR="152400" marT="152400" marB="1524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r>
                        <a:rPr lang="en-US" sz="1599">
                          <a:solidFill>
                            <a:srgbClr val="000000"/>
                          </a:solidFill>
                          <a:latin typeface="Abhaya Libre"/>
                          <a:ea typeface="Abhaya Libre"/>
                          <a:cs typeface="Abhaya Libre"/>
                          <a:sym typeface="Abhaya Libre"/>
                        </a:rPr>
                        <a:t>Decomposed the H&amp;E components, and then, applied a BCNN-based to classify the decomposed images</a:t>
                      </a:r>
                      <a:endParaRPr lang="en-US" sz="1100"/>
                    </a:p>
                  </a:txBody>
                  <a:tcPr marL="152400" marR="152400" marT="152400" marB="1524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r>
                        <a:rPr lang="en-US" sz="1599">
                          <a:solidFill>
                            <a:srgbClr val="000000"/>
                          </a:solidFill>
                          <a:latin typeface="Abhaya Libre"/>
                          <a:ea typeface="Abhaya Libre"/>
                          <a:cs typeface="Abhaya Libre"/>
                          <a:sym typeface="Abhaya Libre"/>
                        </a:rPr>
                        <a:t>Decomposition + BCNN</a:t>
                      </a:r>
                      <a:endParaRPr lang="en-US" sz="1100"/>
                    </a:p>
                  </a:txBody>
                  <a:tcPr marL="152400" marR="152400" marT="152400" marB="1524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r>
                        <a:rPr lang="en-US" sz="1599">
                          <a:solidFill>
                            <a:srgbClr val="000000"/>
                          </a:solidFill>
                          <a:latin typeface="Abhaya Libre"/>
                          <a:ea typeface="Abhaya Libre"/>
                          <a:cs typeface="Abhaya Libre"/>
                          <a:sym typeface="Abhaya Libre"/>
                        </a:rPr>
                        <a:t>Acc: 92.6%</a:t>
                      </a:r>
                      <a:endParaRPr lang="en-US" sz="1100"/>
                    </a:p>
                  </a:txBody>
                  <a:tcPr marL="152400" marR="152400" marT="152400" marB="1524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03060">
                <a:tc>
                  <a:txBody>
                    <a:bodyPr anchor="t" rtlCol="false"/>
                    <a:lstStyle/>
                    <a:p>
                      <a:pPr algn="l">
                        <a:lnSpc>
                          <a:spcPts val="2239"/>
                        </a:lnSpc>
                        <a:defRPr/>
                      </a:pPr>
                      <a:r>
                        <a:rPr lang="en-US" sz="1599">
                          <a:solidFill>
                            <a:srgbClr val="000000"/>
                          </a:solidFill>
                          <a:latin typeface="Abhaya Libre"/>
                          <a:ea typeface="Abhaya Libre"/>
                          <a:cs typeface="Abhaya Libre"/>
                          <a:sym typeface="Abhaya Libre"/>
                        </a:rPr>
                        <a:t>Rachapudi and Devi [37]</a:t>
                      </a:r>
                      <a:endParaRPr lang="en-US" sz="1100"/>
                    </a:p>
                  </a:txBody>
                  <a:tcPr marL="152400" marR="152400" marT="152400" marB="1524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r>
                        <a:rPr lang="en-US" sz="1599">
                          <a:solidFill>
                            <a:srgbClr val="000000"/>
                          </a:solidFill>
                          <a:latin typeface="Abhaya Libre"/>
                          <a:ea typeface="Abhaya Libre"/>
                          <a:cs typeface="Abhaya Libre"/>
                          <a:sym typeface="Abhaya Libre"/>
                        </a:rPr>
                        <a:t>5000</a:t>
                      </a:r>
                      <a:endParaRPr lang="en-US" sz="1100"/>
                    </a:p>
                  </a:txBody>
                  <a:tcPr marL="152400" marR="152400" marT="152400" marB="1524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r>
                        <a:rPr lang="en-US" sz="1599">
                          <a:solidFill>
                            <a:srgbClr val="000000"/>
                          </a:solidFill>
                          <a:latin typeface="Abhaya Libre"/>
                          <a:ea typeface="Abhaya Libre"/>
                          <a:cs typeface="Abhaya Libre"/>
                          <a:sym typeface="Abhaya Libre"/>
                        </a:rPr>
                        <a:t>A new CNN architecture</a:t>
                      </a:r>
                      <a:endParaRPr lang="en-US" sz="1100"/>
                    </a:p>
                  </a:txBody>
                  <a:tcPr marL="152400" marR="152400" marT="152400" marB="1524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r>
                        <a:rPr lang="en-US" sz="1599">
                          <a:solidFill>
                            <a:srgbClr val="000000"/>
                          </a:solidFill>
                          <a:latin typeface="Abhaya Libre"/>
                          <a:ea typeface="Abhaya Libre"/>
                          <a:cs typeface="Abhaya Libre"/>
                          <a:sym typeface="Abhaya Libre"/>
                        </a:rPr>
                        <a:t>CNN with five blocks of layers</a:t>
                      </a:r>
                      <a:endParaRPr lang="en-US" sz="1100"/>
                    </a:p>
                  </a:txBody>
                  <a:tcPr marL="152400" marR="152400" marT="152400" marB="1524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r>
                        <a:rPr lang="en-US" sz="1599">
                          <a:solidFill>
                            <a:srgbClr val="000000"/>
                          </a:solidFill>
                          <a:latin typeface="Abhaya Libre"/>
                          <a:ea typeface="Abhaya Libre"/>
                          <a:cs typeface="Abhaya Libre"/>
                          <a:sym typeface="Abhaya Libre"/>
                        </a:rPr>
                        <a:t>Error rate: 22.7%</a:t>
                      </a:r>
                      <a:endParaRPr lang="en-US" sz="1100"/>
                    </a:p>
                  </a:txBody>
                  <a:tcPr marL="152400" marR="152400" marT="152400" marB="1524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80660">
                <a:tc>
                  <a:txBody>
                    <a:bodyPr anchor="t" rtlCol="false"/>
                    <a:lstStyle/>
                    <a:p>
                      <a:pPr algn="l">
                        <a:lnSpc>
                          <a:spcPts val="2239"/>
                        </a:lnSpc>
                        <a:defRPr/>
                      </a:pPr>
                      <a:r>
                        <a:rPr lang="en-US" sz="1599">
                          <a:solidFill>
                            <a:srgbClr val="000000"/>
                          </a:solidFill>
                          <a:latin typeface="Abhaya Libre"/>
                          <a:ea typeface="Abhaya Libre"/>
                          <a:cs typeface="Abhaya Libre"/>
                          <a:sym typeface="Abhaya Libre"/>
                        </a:rPr>
                        <a:t>Kather et al. [25]</a:t>
                      </a:r>
                      <a:endParaRPr lang="en-US" sz="1100"/>
                    </a:p>
                  </a:txBody>
                  <a:tcPr marL="152400" marR="152400" marT="152400" marB="1524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r>
                        <a:rPr lang="en-US" sz="1599">
                          <a:solidFill>
                            <a:srgbClr val="000000"/>
                          </a:solidFill>
                          <a:latin typeface="Abhaya Libre"/>
                          <a:ea typeface="Abhaya Libre"/>
                          <a:cs typeface="Abhaya Libre"/>
                          <a:sym typeface="Abhaya Libre"/>
                        </a:rPr>
                        <a:t>5000</a:t>
                      </a:r>
                      <a:endParaRPr lang="en-US" sz="1100"/>
                    </a:p>
                  </a:txBody>
                  <a:tcPr marL="152400" marR="152400" marT="152400" marB="1524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r>
                        <a:rPr lang="en-US" sz="1599">
                          <a:solidFill>
                            <a:srgbClr val="000000"/>
                          </a:solidFill>
                          <a:latin typeface="Abhaya Libre"/>
                          <a:ea typeface="Abhaya Libre"/>
                          <a:cs typeface="Abhaya Libre"/>
                          <a:sym typeface="Abhaya Libre"/>
                        </a:rPr>
                        <a:t>Feature extraction combining traditional feature extraction methods, and then, classification with machine learning methods</a:t>
                      </a:r>
                      <a:endParaRPr lang="en-US" sz="1100"/>
                    </a:p>
                  </a:txBody>
                  <a:tcPr marL="152400" marR="152400" marT="152400" marB="1524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r>
                        <a:rPr lang="en-US" sz="1599">
                          <a:solidFill>
                            <a:srgbClr val="000000"/>
                          </a:solidFill>
                          <a:latin typeface="Abhaya Libre"/>
                          <a:ea typeface="Abhaya Libre"/>
                          <a:cs typeface="Abhaya Libre"/>
                          <a:sym typeface="Abhaya Libre"/>
                        </a:rPr>
                        <a:t>Combination of feature extractiontechniques + SVM (RBF)</a:t>
                      </a:r>
                      <a:endParaRPr lang="en-US" sz="1100"/>
                    </a:p>
                  </a:txBody>
                  <a:tcPr marL="152400" marR="152400" marT="152400" marB="1524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r>
                        <a:rPr lang="en-US" sz="1599">
                          <a:solidFill>
                            <a:srgbClr val="000000"/>
                          </a:solidFill>
                          <a:latin typeface="Abhaya Libre"/>
                          <a:ea typeface="Abhaya Libre"/>
                          <a:cs typeface="Abhaya Libre"/>
                          <a:sym typeface="Abhaya Libre"/>
                        </a:rPr>
                        <a:t>Acc: 87.4%Error Rate: 12.6%</a:t>
                      </a:r>
                      <a:endParaRPr lang="en-US" sz="1100"/>
                    </a:p>
                  </a:txBody>
                  <a:tcPr marL="152400" marR="152400" marT="152400" marB="1524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13" id="13"/>
          <p:cNvSpPr txBox="true"/>
          <p:nvPr/>
        </p:nvSpPr>
        <p:spPr>
          <a:xfrm rot="0">
            <a:off x="1028700" y="1309277"/>
            <a:ext cx="15354061" cy="958315"/>
          </a:xfrm>
          <a:prstGeom prst="rect">
            <a:avLst/>
          </a:prstGeom>
        </p:spPr>
        <p:txBody>
          <a:bodyPr anchor="t" rtlCol="false" tIns="0" lIns="0" bIns="0" rIns="0">
            <a:spAutoFit/>
          </a:bodyPr>
          <a:lstStyle/>
          <a:p>
            <a:pPr algn="ctr">
              <a:lnSpc>
                <a:spcPts val="3879"/>
              </a:lnSpc>
            </a:pPr>
            <a:r>
              <a:rPr lang="en-US" sz="2771">
                <a:solidFill>
                  <a:srgbClr val="000000"/>
                </a:solidFill>
                <a:latin typeface="Alatsi"/>
                <a:ea typeface="Alatsi"/>
                <a:cs typeface="Alatsi"/>
                <a:sym typeface="Alatsi"/>
              </a:rPr>
              <a:t>A novel transfer learning approach for the classification of histological images of colorectal cancer</a:t>
            </a:r>
          </a:p>
          <a:p>
            <a:pPr algn="ctr">
              <a:lnSpc>
                <a:spcPts val="3879"/>
              </a:lnSpc>
            </a:pPr>
          </a:p>
        </p:txBody>
      </p:sp>
      <p:sp>
        <p:nvSpPr>
          <p:cNvPr name="TextBox 14" id="14"/>
          <p:cNvSpPr txBox="true"/>
          <p:nvPr/>
        </p:nvSpPr>
        <p:spPr>
          <a:xfrm rot="0">
            <a:off x="1274797" y="2134241"/>
            <a:ext cx="16230600" cy="504825"/>
          </a:xfrm>
          <a:prstGeom prst="rect">
            <a:avLst/>
          </a:prstGeom>
        </p:spPr>
        <p:txBody>
          <a:bodyPr anchor="t" rtlCol="false" tIns="0" lIns="0" bIns="0" rIns="0">
            <a:spAutoFit/>
          </a:bodyPr>
          <a:lstStyle/>
          <a:p>
            <a:pPr algn="ctr">
              <a:lnSpc>
                <a:spcPts val="4199"/>
              </a:lnSpc>
              <a:spcBef>
                <a:spcPct val="0"/>
              </a:spcBef>
            </a:pPr>
            <a:r>
              <a:rPr lang="en-US" b="true" sz="2999">
                <a:solidFill>
                  <a:srgbClr val="000000"/>
                </a:solidFill>
                <a:latin typeface="Abhaya Libre Bold"/>
                <a:ea typeface="Abhaya Libre Bold"/>
                <a:cs typeface="Abhaya Libre Bold"/>
                <a:sym typeface="Abhaya Libre Bold"/>
              </a:rPr>
              <a:t>Goal : classify tissue images of colorectal cancer histology in eight classes.</a:t>
            </a:r>
          </a:p>
        </p:txBody>
      </p:sp>
      <p:sp>
        <p:nvSpPr>
          <p:cNvPr name="TextBox 15" id="15"/>
          <p:cNvSpPr txBox="true"/>
          <p:nvPr/>
        </p:nvSpPr>
        <p:spPr>
          <a:xfrm rot="0">
            <a:off x="9846117" y="9546325"/>
            <a:ext cx="8441883" cy="457836"/>
          </a:xfrm>
          <a:prstGeom prst="rect">
            <a:avLst/>
          </a:prstGeom>
        </p:spPr>
        <p:txBody>
          <a:bodyPr anchor="t" rtlCol="false" tIns="0" lIns="0" bIns="0" rIns="0">
            <a:spAutoFit/>
          </a:bodyPr>
          <a:lstStyle/>
          <a:p>
            <a:pPr algn="ctr">
              <a:lnSpc>
                <a:spcPts val="3639"/>
              </a:lnSpc>
              <a:spcBef>
                <a:spcPct val="0"/>
              </a:spcBef>
            </a:pPr>
            <a:r>
              <a:rPr lang="en-US" sz="2599" u="sng">
                <a:solidFill>
                  <a:srgbClr val="000000"/>
                </a:solidFill>
                <a:latin typeface="Abhaya Libre"/>
                <a:ea typeface="Abhaya Libre"/>
                <a:cs typeface="Abhaya Libre"/>
                <a:sym typeface="Abhaya Libre"/>
                <a:hlinkClick r:id="rId5" tooltip="https://link.springer.com/article/10.1007/s11227-020-03575-6"/>
              </a:rPr>
              <a:t>https://link.springer.com/article/10.1007/s11227-020-03575-6</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0" y="9808580"/>
            <a:ext cx="8427205" cy="0"/>
          </a:xfrm>
          <a:prstGeom prst="line">
            <a:avLst/>
          </a:prstGeom>
          <a:ln cap="flat" w="114300">
            <a:solidFill>
              <a:srgbClr val="9FC3D0"/>
            </a:solidFill>
            <a:prstDash val="solid"/>
            <a:headEnd type="none" len="sm" w="sm"/>
            <a:tailEnd type="none" len="sm" w="sm"/>
          </a:ln>
        </p:spPr>
      </p:sp>
      <p:sp>
        <p:nvSpPr>
          <p:cNvPr name="Freeform 3" id="3"/>
          <p:cNvSpPr/>
          <p:nvPr/>
        </p:nvSpPr>
        <p:spPr>
          <a:xfrm flipH="false" flipV="false" rot="0">
            <a:off x="13124752" y="335440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301098" y="-152400"/>
            <a:ext cx="12922885" cy="1295400"/>
          </a:xfrm>
          <a:prstGeom prst="rect">
            <a:avLst/>
          </a:prstGeom>
        </p:spPr>
        <p:txBody>
          <a:bodyPr anchor="t" rtlCol="false" tIns="0" lIns="0" bIns="0" rIns="0">
            <a:spAutoFit/>
          </a:bodyPr>
          <a:lstStyle/>
          <a:p>
            <a:pPr algn="ctr">
              <a:lnSpc>
                <a:spcPts val="10500"/>
              </a:lnSpc>
            </a:pPr>
            <a:r>
              <a:rPr lang="en-US" sz="7500">
                <a:solidFill>
                  <a:srgbClr val="000000"/>
                </a:solidFill>
                <a:latin typeface="Alatsi"/>
                <a:ea typeface="Alatsi"/>
                <a:cs typeface="Alatsi"/>
                <a:sym typeface="Alatsi"/>
              </a:rPr>
              <a:t>COLORECTAL CANCER</a:t>
            </a:r>
          </a:p>
        </p:txBody>
      </p:sp>
      <p:grpSp>
        <p:nvGrpSpPr>
          <p:cNvPr name="Group 5" id="5"/>
          <p:cNvGrpSpPr/>
          <p:nvPr/>
        </p:nvGrpSpPr>
        <p:grpSpPr>
          <a:xfrm rot="0">
            <a:off x="15859155" y="0"/>
            <a:ext cx="1420982" cy="1521569"/>
            <a:chOff x="0" y="0"/>
            <a:chExt cx="1894642" cy="2028759"/>
          </a:xfrm>
        </p:grpSpPr>
        <p:grpSp>
          <p:nvGrpSpPr>
            <p:cNvPr name="Group 6" id="6"/>
            <p:cNvGrpSpPr/>
            <p:nvPr/>
          </p:nvGrpSpPr>
          <p:grpSpPr>
            <a:xfrm rot="0">
              <a:off x="68747" y="0"/>
              <a:ext cx="1757148" cy="2028759"/>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06611"/>
              <a:ext cx="1894642" cy="1120288"/>
            </a:xfrm>
            <a:prstGeom prst="rect">
              <a:avLst/>
            </a:prstGeom>
          </p:spPr>
          <p:txBody>
            <a:bodyPr anchor="t" rtlCol="false" tIns="0" lIns="0" bIns="0" rIns="0">
              <a:spAutoFit/>
            </a:bodyPr>
            <a:lstStyle/>
            <a:p>
              <a:pPr algn="ctr">
                <a:lnSpc>
                  <a:spcPts val="7097"/>
                </a:lnSpc>
              </a:pPr>
              <a:r>
                <a:rPr lang="en-US" sz="5069" b="true">
                  <a:solidFill>
                    <a:srgbClr val="000000"/>
                  </a:solidFill>
                  <a:latin typeface="Open Sans Bold"/>
                  <a:ea typeface="Open Sans Bold"/>
                  <a:cs typeface="Open Sans Bold"/>
                  <a:sym typeface="Open Sans Bold"/>
                </a:rPr>
                <a:t>16</a:t>
              </a:r>
            </a:p>
          </p:txBody>
        </p:sp>
      </p:grpSp>
      <p:sp>
        <p:nvSpPr>
          <p:cNvPr name="Freeform 10" id="10"/>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028700" y="3848628"/>
            <a:ext cx="9273120" cy="5764372"/>
          </a:xfrm>
          <a:custGeom>
            <a:avLst/>
            <a:gdLst/>
            <a:ahLst/>
            <a:cxnLst/>
            <a:rect r="r" b="b" t="t" l="l"/>
            <a:pathLst>
              <a:path h="5764372" w="9273120">
                <a:moveTo>
                  <a:pt x="0" y="0"/>
                </a:moveTo>
                <a:lnTo>
                  <a:pt x="9273120" y="0"/>
                </a:lnTo>
                <a:lnTo>
                  <a:pt x="9273120" y="5764372"/>
                </a:lnTo>
                <a:lnTo>
                  <a:pt x="0" y="5764372"/>
                </a:lnTo>
                <a:lnTo>
                  <a:pt x="0" y="0"/>
                </a:lnTo>
                <a:close/>
              </a:path>
            </a:pathLst>
          </a:custGeom>
          <a:blipFill>
            <a:blip r:embed="rId4"/>
            <a:stretch>
              <a:fillRect l="0" t="0" r="0" b="0"/>
            </a:stretch>
          </a:blipFill>
        </p:spPr>
      </p:sp>
      <p:sp>
        <p:nvSpPr>
          <p:cNvPr name="TextBox 12" id="12"/>
          <p:cNvSpPr txBox="true"/>
          <p:nvPr/>
        </p:nvSpPr>
        <p:spPr>
          <a:xfrm rot="0">
            <a:off x="1889069" y="1242601"/>
            <a:ext cx="14195283" cy="1444090"/>
          </a:xfrm>
          <a:prstGeom prst="rect">
            <a:avLst/>
          </a:prstGeom>
        </p:spPr>
        <p:txBody>
          <a:bodyPr anchor="t" rtlCol="false" tIns="0" lIns="0" bIns="0" rIns="0">
            <a:spAutoFit/>
          </a:bodyPr>
          <a:lstStyle/>
          <a:p>
            <a:pPr algn="ctr">
              <a:lnSpc>
                <a:spcPts val="3879"/>
              </a:lnSpc>
            </a:pPr>
            <a:r>
              <a:rPr lang="en-US" sz="2771">
                <a:solidFill>
                  <a:srgbClr val="000000"/>
                </a:solidFill>
                <a:latin typeface="Alatsi"/>
                <a:ea typeface="Alatsi"/>
                <a:cs typeface="Alatsi"/>
                <a:sym typeface="Alatsi"/>
              </a:rPr>
              <a:t>Deep transfer learning based model for colorectal cancer histopathology segmentation: </a:t>
            </a:r>
          </a:p>
          <a:p>
            <a:pPr algn="ctr">
              <a:lnSpc>
                <a:spcPts val="3879"/>
              </a:lnSpc>
            </a:pPr>
            <a:r>
              <a:rPr lang="en-US" sz="2771">
                <a:solidFill>
                  <a:srgbClr val="000000"/>
                </a:solidFill>
                <a:latin typeface="Alatsi"/>
                <a:ea typeface="Alatsi"/>
                <a:cs typeface="Alatsi"/>
                <a:sym typeface="Alatsi"/>
              </a:rPr>
              <a:t>A comparative study of deep pre-trained models</a:t>
            </a:r>
          </a:p>
          <a:p>
            <a:pPr algn="ctr">
              <a:lnSpc>
                <a:spcPts val="3879"/>
              </a:lnSpc>
            </a:pPr>
          </a:p>
        </p:txBody>
      </p:sp>
      <p:sp>
        <p:nvSpPr>
          <p:cNvPr name="TextBox 13" id="13"/>
          <p:cNvSpPr txBox="true"/>
          <p:nvPr/>
        </p:nvSpPr>
        <p:spPr>
          <a:xfrm rot="0">
            <a:off x="647241" y="2405703"/>
            <a:ext cx="16230600" cy="1028700"/>
          </a:xfrm>
          <a:prstGeom prst="rect">
            <a:avLst/>
          </a:prstGeom>
        </p:spPr>
        <p:txBody>
          <a:bodyPr anchor="t" rtlCol="false" tIns="0" lIns="0" bIns="0" rIns="0">
            <a:spAutoFit/>
          </a:bodyPr>
          <a:lstStyle/>
          <a:p>
            <a:pPr algn="ctr">
              <a:lnSpc>
                <a:spcPts val="4199"/>
              </a:lnSpc>
              <a:spcBef>
                <a:spcPct val="0"/>
              </a:spcBef>
            </a:pPr>
            <a:r>
              <a:rPr lang="en-US" b="true" sz="2999">
                <a:solidFill>
                  <a:srgbClr val="000000"/>
                </a:solidFill>
                <a:latin typeface="Abhaya Libre Bold"/>
                <a:ea typeface="Abhaya Libre Bold"/>
                <a:cs typeface="Abhaya Libre Bold"/>
                <a:sym typeface="Abhaya Libre Bold"/>
              </a:rPr>
              <a:t>Goal : compares various pre-trained deep learning models, particularly Convolutional Neural Networks (CNNs) and Transformer-based architectures, for their effectiveness in tumor segmentation</a:t>
            </a:r>
          </a:p>
        </p:txBody>
      </p:sp>
      <p:sp>
        <p:nvSpPr>
          <p:cNvPr name="TextBox 14" id="14"/>
          <p:cNvSpPr txBox="true"/>
          <p:nvPr/>
        </p:nvSpPr>
        <p:spPr>
          <a:xfrm rot="0">
            <a:off x="8427205" y="9546325"/>
            <a:ext cx="9860795" cy="457836"/>
          </a:xfrm>
          <a:prstGeom prst="rect">
            <a:avLst/>
          </a:prstGeom>
        </p:spPr>
        <p:txBody>
          <a:bodyPr anchor="t" rtlCol="false" tIns="0" lIns="0" bIns="0" rIns="0">
            <a:spAutoFit/>
          </a:bodyPr>
          <a:lstStyle/>
          <a:p>
            <a:pPr algn="ctr">
              <a:lnSpc>
                <a:spcPts val="3639"/>
              </a:lnSpc>
              <a:spcBef>
                <a:spcPct val="0"/>
              </a:spcBef>
            </a:pPr>
            <a:r>
              <a:rPr lang="en-US" sz="2599" u="sng">
                <a:solidFill>
                  <a:srgbClr val="000000"/>
                </a:solidFill>
                <a:latin typeface="Abhaya Libre"/>
                <a:ea typeface="Abhaya Libre"/>
                <a:cs typeface="Abhaya Libre"/>
                <a:sym typeface="Abhaya Libre"/>
                <a:hlinkClick r:id="rId5" tooltip="https://www.sciencedirect.com/science/article/pii/S1386505621002951"/>
              </a:rPr>
              <a:t>https://www.sciencedirect.com/science/article/pii/S1386505621002951</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0" y="9808580"/>
            <a:ext cx="8427205" cy="0"/>
          </a:xfrm>
          <a:prstGeom prst="line">
            <a:avLst/>
          </a:prstGeom>
          <a:ln cap="flat" w="114300">
            <a:solidFill>
              <a:srgbClr val="9FC3D0"/>
            </a:solidFill>
            <a:prstDash val="solid"/>
            <a:headEnd type="none" len="sm" w="sm"/>
            <a:tailEnd type="none" len="sm" w="sm"/>
          </a:ln>
        </p:spPr>
      </p:sp>
      <p:sp>
        <p:nvSpPr>
          <p:cNvPr name="Freeform 3" id="3"/>
          <p:cNvSpPr/>
          <p:nvPr/>
        </p:nvSpPr>
        <p:spPr>
          <a:xfrm flipH="false" flipV="false" rot="0">
            <a:off x="13124752" y="335440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301098" y="-152400"/>
            <a:ext cx="12922885" cy="1295400"/>
          </a:xfrm>
          <a:prstGeom prst="rect">
            <a:avLst/>
          </a:prstGeom>
        </p:spPr>
        <p:txBody>
          <a:bodyPr anchor="t" rtlCol="false" tIns="0" lIns="0" bIns="0" rIns="0">
            <a:spAutoFit/>
          </a:bodyPr>
          <a:lstStyle/>
          <a:p>
            <a:pPr algn="ctr">
              <a:lnSpc>
                <a:spcPts val="10500"/>
              </a:lnSpc>
            </a:pPr>
            <a:r>
              <a:rPr lang="en-US" sz="7500">
                <a:solidFill>
                  <a:srgbClr val="000000"/>
                </a:solidFill>
                <a:latin typeface="Alatsi"/>
                <a:ea typeface="Alatsi"/>
                <a:cs typeface="Alatsi"/>
                <a:sym typeface="Alatsi"/>
              </a:rPr>
              <a:t>COLORECTAL CANCER</a:t>
            </a:r>
          </a:p>
        </p:txBody>
      </p:sp>
      <p:grpSp>
        <p:nvGrpSpPr>
          <p:cNvPr name="Group 5" id="5"/>
          <p:cNvGrpSpPr/>
          <p:nvPr/>
        </p:nvGrpSpPr>
        <p:grpSpPr>
          <a:xfrm rot="0">
            <a:off x="15859155" y="0"/>
            <a:ext cx="1420982" cy="1521569"/>
            <a:chOff x="0" y="0"/>
            <a:chExt cx="1894642" cy="2028759"/>
          </a:xfrm>
        </p:grpSpPr>
        <p:grpSp>
          <p:nvGrpSpPr>
            <p:cNvPr name="Group 6" id="6"/>
            <p:cNvGrpSpPr/>
            <p:nvPr/>
          </p:nvGrpSpPr>
          <p:grpSpPr>
            <a:xfrm rot="0">
              <a:off x="68747" y="0"/>
              <a:ext cx="1757148" cy="2028759"/>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06611"/>
              <a:ext cx="1894642" cy="1120288"/>
            </a:xfrm>
            <a:prstGeom prst="rect">
              <a:avLst/>
            </a:prstGeom>
          </p:spPr>
          <p:txBody>
            <a:bodyPr anchor="t" rtlCol="false" tIns="0" lIns="0" bIns="0" rIns="0">
              <a:spAutoFit/>
            </a:bodyPr>
            <a:lstStyle/>
            <a:p>
              <a:pPr algn="ctr">
                <a:lnSpc>
                  <a:spcPts val="7097"/>
                </a:lnSpc>
              </a:pPr>
              <a:r>
                <a:rPr lang="en-US" sz="5069" b="true">
                  <a:solidFill>
                    <a:srgbClr val="000000"/>
                  </a:solidFill>
                  <a:latin typeface="Open Sans Bold"/>
                  <a:ea typeface="Open Sans Bold"/>
                  <a:cs typeface="Open Sans Bold"/>
                  <a:sym typeface="Open Sans Bold"/>
                </a:rPr>
                <a:t>17</a:t>
              </a:r>
            </a:p>
          </p:txBody>
        </p:sp>
      </p:grpSp>
      <p:sp>
        <p:nvSpPr>
          <p:cNvPr name="Freeform 10" id="10"/>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505350" y="3434403"/>
            <a:ext cx="9242370" cy="6211351"/>
          </a:xfrm>
          <a:custGeom>
            <a:avLst/>
            <a:gdLst/>
            <a:ahLst/>
            <a:cxnLst/>
            <a:rect r="r" b="b" t="t" l="l"/>
            <a:pathLst>
              <a:path h="6211351" w="9242370">
                <a:moveTo>
                  <a:pt x="0" y="0"/>
                </a:moveTo>
                <a:lnTo>
                  <a:pt x="9242370" y="0"/>
                </a:lnTo>
                <a:lnTo>
                  <a:pt x="9242370" y="6211351"/>
                </a:lnTo>
                <a:lnTo>
                  <a:pt x="0" y="6211351"/>
                </a:lnTo>
                <a:lnTo>
                  <a:pt x="0" y="0"/>
                </a:lnTo>
                <a:close/>
              </a:path>
            </a:pathLst>
          </a:custGeom>
          <a:blipFill>
            <a:blip r:embed="rId4"/>
            <a:stretch>
              <a:fillRect l="0" t="0" r="0" b="0"/>
            </a:stretch>
          </a:blipFill>
        </p:spPr>
      </p:sp>
      <p:sp>
        <p:nvSpPr>
          <p:cNvPr name="Freeform 12" id="12"/>
          <p:cNvSpPr/>
          <p:nvPr/>
        </p:nvSpPr>
        <p:spPr>
          <a:xfrm flipH="false" flipV="false" rot="0">
            <a:off x="10081953" y="3447288"/>
            <a:ext cx="7425646" cy="6152828"/>
          </a:xfrm>
          <a:custGeom>
            <a:avLst/>
            <a:gdLst/>
            <a:ahLst/>
            <a:cxnLst/>
            <a:rect r="r" b="b" t="t" l="l"/>
            <a:pathLst>
              <a:path h="6152828" w="7425646">
                <a:moveTo>
                  <a:pt x="0" y="0"/>
                </a:moveTo>
                <a:lnTo>
                  <a:pt x="7425645" y="0"/>
                </a:lnTo>
                <a:lnTo>
                  <a:pt x="7425645" y="6152827"/>
                </a:lnTo>
                <a:lnTo>
                  <a:pt x="0" y="6152827"/>
                </a:lnTo>
                <a:lnTo>
                  <a:pt x="0" y="0"/>
                </a:lnTo>
                <a:close/>
              </a:path>
            </a:pathLst>
          </a:custGeom>
          <a:blipFill>
            <a:blip r:embed="rId5"/>
            <a:stretch>
              <a:fillRect l="0" t="0" r="-4354" b="0"/>
            </a:stretch>
          </a:blipFill>
        </p:spPr>
      </p:sp>
      <p:sp>
        <p:nvSpPr>
          <p:cNvPr name="TextBox 13" id="13"/>
          <p:cNvSpPr txBox="true"/>
          <p:nvPr/>
        </p:nvSpPr>
        <p:spPr>
          <a:xfrm rot="0">
            <a:off x="1889069" y="1242601"/>
            <a:ext cx="14195283" cy="958315"/>
          </a:xfrm>
          <a:prstGeom prst="rect">
            <a:avLst/>
          </a:prstGeom>
        </p:spPr>
        <p:txBody>
          <a:bodyPr anchor="t" rtlCol="false" tIns="0" lIns="0" bIns="0" rIns="0">
            <a:spAutoFit/>
          </a:bodyPr>
          <a:lstStyle/>
          <a:p>
            <a:pPr algn="ctr">
              <a:lnSpc>
                <a:spcPts val="3879"/>
              </a:lnSpc>
            </a:pPr>
            <a:r>
              <a:rPr lang="en-US" sz="2771">
                <a:solidFill>
                  <a:srgbClr val="000000"/>
                </a:solidFill>
                <a:latin typeface="Alatsi"/>
                <a:ea typeface="Alatsi"/>
                <a:cs typeface="Alatsi"/>
                <a:sym typeface="Alatsi"/>
              </a:rPr>
              <a:t>Computer-Assisted Diagnosis of Lymph Node Metastases in Colorectal Cancers Using Transfer Learning With an Ensemble Model</a:t>
            </a:r>
          </a:p>
        </p:txBody>
      </p:sp>
      <p:sp>
        <p:nvSpPr>
          <p:cNvPr name="TextBox 14" id="14"/>
          <p:cNvSpPr txBox="true"/>
          <p:nvPr/>
        </p:nvSpPr>
        <p:spPr>
          <a:xfrm rot="0">
            <a:off x="647241" y="2405703"/>
            <a:ext cx="16230600" cy="1028700"/>
          </a:xfrm>
          <a:prstGeom prst="rect">
            <a:avLst/>
          </a:prstGeom>
        </p:spPr>
        <p:txBody>
          <a:bodyPr anchor="t" rtlCol="false" tIns="0" lIns="0" bIns="0" rIns="0">
            <a:spAutoFit/>
          </a:bodyPr>
          <a:lstStyle/>
          <a:p>
            <a:pPr algn="ctr">
              <a:lnSpc>
                <a:spcPts val="4199"/>
              </a:lnSpc>
              <a:spcBef>
                <a:spcPct val="0"/>
              </a:spcBef>
            </a:pPr>
            <a:r>
              <a:rPr lang="en-US" b="true" sz="2999">
                <a:solidFill>
                  <a:srgbClr val="000000"/>
                </a:solidFill>
                <a:latin typeface="Abhaya Libre Bold"/>
                <a:ea typeface="Abhaya Libre Bold"/>
                <a:cs typeface="Abhaya Libre Bold"/>
                <a:sym typeface="Abhaya Libre Bold"/>
              </a:rPr>
              <a:t>Goal : create a robust computer-assisted diagnostic tool using artificial intelligence (AI) to streamline the detection of lymph node metastases in CRC</a:t>
            </a:r>
          </a:p>
        </p:txBody>
      </p:sp>
      <p:sp>
        <p:nvSpPr>
          <p:cNvPr name="TextBox 15" id="15"/>
          <p:cNvSpPr txBox="true"/>
          <p:nvPr/>
        </p:nvSpPr>
        <p:spPr>
          <a:xfrm rot="0">
            <a:off x="8427205" y="9546325"/>
            <a:ext cx="9860795" cy="457836"/>
          </a:xfrm>
          <a:prstGeom prst="rect">
            <a:avLst/>
          </a:prstGeom>
        </p:spPr>
        <p:txBody>
          <a:bodyPr anchor="t" rtlCol="false" tIns="0" lIns="0" bIns="0" rIns="0">
            <a:spAutoFit/>
          </a:bodyPr>
          <a:lstStyle/>
          <a:p>
            <a:pPr algn="ctr">
              <a:lnSpc>
                <a:spcPts val="3639"/>
              </a:lnSpc>
              <a:spcBef>
                <a:spcPct val="0"/>
              </a:spcBef>
            </a:pPr>
            <a:r>
              <a:rPr lang="en-US" sz="2599" u="sng">
                <a:solidFill>
                  <a:srgbClr val="000000"/>
                </a:solidFill>
                <a:latin typeface="Abhaya Libre"/>
                <a:ea typeface="Abhaya Libre"/>
                <a:cs typeface="Abhaya Libre"/>
                <a:sym typeface="Abhaya Libre"/>
                <a:hlinkClick r:id="rId6" tooltip="https://www.sciencedirect.com/science/article/pii/S0893395223000236"/>
              </a:rPr>
              <a:t>https://www.sciencedirect.com/science/article/pii/S0893395223000236</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733735" y="674688"/>
            <a:ext cx="1045121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CANCER</a:t>
            </a:r>
          </a:p>
        </p:txBody>
      </p:sp>
      <p:grpSp>
        <p:nvGrpSpPr>
          <p:cNvPr name="Group 3" id="3"/>
          <p:cNvGrpSpPr/>
          <p:nvPr/>
        </p:nvGrpSpPr>
        <p:grpSpPr>
          <a:xfrm rot="0">
            <a:off x="857779" y="2468057"/>
            <a:ext cx="13327176" cy="1371599"/>
            <a:chOff x="0" y="0"/>
            <a:chExt cx="3510038" cy="361244"/>
          </a:xfrm>
        </p:grpSpPr>
        <p:sp>
          <p:nvSpPr>
            <p:cNvPr name="Freeform 4" id="4"/>
            <p:cNvSpPr/>
            <p:nvPr/>
          </p:nvSpPr>
          <p:spPr>
            <a:xfrm flipH="false" flipV="false" rot="0">
              <a:off x="0" y="0"/>
              <a:ext cx="3510038" cy="361244"/>
            </a:xfrm>
            <a:custGeom>
              <a:avLst/>
              <a:gdLst/>
              <a:ahLst/>
              <a:cxnLst/>
              <a:rect r="r" b="b" t="t" l="l"/>
              <a:pathLst>
                <a:path h="361244" w="3510038">
                  <a:moveTo>
                    <a:pt x="29627" y="0"/>
                  </a:moveTo>
                  <a:lnTo>
                    <a:pt x="3480412" y="0"/>
                  </a:lnTo>
                  <a:cubicBezTo>
                    <a:pt x="3488269" y="0"/>
                    <a:pt x="3495804" y="3121"/>
                    <a:pt x="3501361" y="8677"/>
                  </a:cubicBezTo>
                  <a:cubicBezTo>
                    <a:pt x="3506917" y="14233"/>
                    <a:pt x="3510038" y="21769"/>
                    <a:pt x="3510038" y="29627"/>
                  </a:cubicBezTo>
                  <a:lnTo>
                    <a:pt x="3510038" y="331618"/>
                  </a:lnTo>
                  <a:cubicBezTo>
                    <a:pt x="3510038" y="339475"/>
                    <a:pt x="3506917" y="347011"/>
                    <a:pt x="3501361" y="352567"/>
                  </a:cubicBezTo>
                  <a:cubicBezTo>
                    <a:pt x="3495804" y="358123"/>
                    <a:pt x="3488269" y="361244"/>
                    <a:pt x="3480412" y="361244"/>
                  </a:cubicBezTo>
                  <a:lnTo>
                    <a:pt x="29627" y="361244"/>
                  </a:lnTo>
                  <a:cubicBezTo>
                    <a:pt x="21769" y="361244"/>
                    <a:pt x="14233" y="358123"/>
                    <a:pt x="8677" y="352567"/>
                  </a:cubicBezTo>
                  <a:cubicBezTo>
                    <a:pt x="3121" y="347011"/>
                    <a:pt x="0" y="339475"/>
                    <a:pt x="0" y="331618"/>
                  </a:cubicBezTo>
                  <a:lnTo>
                    <a:pt x="0" y="29627"/>
                  </a:lnTo>
                  <a:cubicBezTo>
                    <a:pt x="0" y="21769"/>
                    <a:pt x="3121" y="14233"/>
                    <a:pt x="8677" y="8677"/>
                  </a:cubicBezTo>
                  <a:cubicBezTo>
                    <a:pt x="14233" y="3121"/>
                    <a:pt x="21769" y="0"/>
                    <a:pt x="29627" y="0"/>
                  </a:cubicBezTo>
                  <a:close/>
                </a:path>
              </a:pathLst>
            </a:custGeom>
            <a:solidFill>
              <a:srgbClr val="E9C7C6"/>
            </a:solidFill>
          </p:spPr>
        </p:sp>
        <p:sp>
          <p:nvSpPr>
            <p:cNvPr name="TextBox 5" id="5"/>
            <p:cNvSpPr txBox="true"/>
            <p:nvPr/>
          </p:nvSpPr>
          <p:spPr>
            <a:xfrm>
              <a:off x="0" y="-57150"/>
              <a:ext cx="3510038" cy="418394"/>
            </a:xfrm>
            <a:prstGeom prst="rect">
              <a:avLst/>
            </a:prstGeom>
          </p:spPr>
          <p:txBody>
            <a:bodyPr anchor="ctr" rtlCol="false" tIns="50800" lIns="50800" bIns="50800" rIns="50800"/>
            <a:lstStyle/>
            <a:p>
              <a:pPr algn="ctr">
                <a:lnSpc>
                  <a:spcPts val="4199"/>
                </a:lnSpc>
              </a:pPr>
              <a:r>
                <a:rPr lang="en-US" sz="2999">
                  <a:solidFill>
                    <a:srgbClr val="000000"/>
                  </a:solidFill>
                  <a:latin typeface="Alatsi"/>
                  <a:ea typeface="Alatsi"/>
                  <a:cs typeface="Alatsi"/>
                  <a:sym typeface="Alatsi"/>
                </a:rPr>
                <a:t>Cancer is a complex group of diseases characterized by the uncontrolled growth and spread of abnormal cells in the body, affecting almost any organ or tissue.</a:t>
              </a:r>
              <a:r>
                <a:rPr lang="en-US" sz="2999">
                  <a:solidFill>
                    <a:srgbClr val="000000"/>
                  </a:solidFill>
                  <a:latin typeface="Alatsi"/>
                  <a:ea typeface="Alatsi"/>
                  <a:cs typeface="Alatsi"/>
                  <a:sym typeface="Alatsi"/>
                </a:rPr>
                <a:t> </a:t>
              </a:r>
            </a:p>
          </p:txBody>
        </p:sp>
      </p:grpSp>
      <p:sp>
        <p:nvSpPr>
          <p:cNvPr name="TextBox 6" id="6"/>
          <p:cNvSpPr txBox="true"/>
          <p:nvPr/>
        </p:nvSpPr>
        <p:spPr>
          <a:xfrm rot="0">
            <a:off x="3004310" y="4068256"/>
            <a:ext cx="14936798" cy="1581150"/>
          </a:xfrm>
          <a:prstGeom prst="rect">
            <a:avLst/>
          </a:prstGeom>
        </p:spPr>
        <p:txBody>
          <a:bodyPr anchor="t" rtlCol="false" tIns="0" lIns="0" bIns="0" rIns="0">
            <a:spAutoFit/>
          </a:bodyPr>
          <a:lstStyle/>
          <a:p>
            <a:pPr algn="l">
              <a:lnSpc>
                <a:spcPts val="4200"/>
              </a:lnSpc>
            </a:pPr>
            <a:r>
              <a:rPr lang="en-US" sz="3000">
                <a:solidFill>
                  <a:srgbClr val="000000"/>
                </a:solidFill>
                <a:latin typeface="Alatsi"/>
                <a:ea typeface="Alatsi"/>
                <a:cs typeface="Alatsi"/>
                <a:sym typeface="Alatsi"/>
              </a:rPr>
              <a:t>The causes of cancer are multifactorial, including genetic mutations, environmental exposures, lifestyle factors, and infections. These factors can lead to alterations in normal cell growth and division, ultimately resulting in the formation of tumors or malignancies.</a:t>
            </a:r>
          </a:p>
        </p:txBody>
      </p:sp>
      <p:grpSp>
        <p:nvGrpSpPr>
          <p:cNvPr name="Group 7" id="7"/>
          <p:cNvGrpSpPr/>
          <p:nvPr/>
        </p:nvGrpSpPr>
        <p:grpSpPr>
          <a:xfrm rot="0">
            <a:off x="848577" y="5935156"/>
            <a:ext cx="16221535" cy="1371598"/>
            <a:chOff x="0" y="0"/>
            <a:chExt cx="4272338" cy="361244"/>
          </a:xfrm>
        </p:grpSpPr>
        <p:sp>
          <p:nvSpPr>
            <p:cNvPr name="Freeform 8" id="8"/>
            <p:cNvSpPr/>
            <p:nvPr/>
          </p:nvSpPr>
          <p:spPr>
            <a:xfrm flipH="false" flipV="false" rot="0">
              <a:off x="0" y="0"/>
              <a:ext cx="4272338" cy="361244"/>
            </a:xfrm>
            <a:custGeom>
              <a:avLst/>
              <a:gdLst/>
              <a:ahLst/>
              <a:cxnLst/>
              <a:rect r="r" b="b" t="t" l="l"/>
              <a:pathLst>
                <a:path h="361244" w="4272338">
                  <a:moveTo>
                    <a:pt x="24340" y="0"/>
                  </a:moveTo>
                  <a:lnTo>
                    <a:pt x="4247998" y="0"/>
                  </a:lnTo>
                  <a:cubicBezTo>
                    <a:pt x="4254453" y="0"/>
                    <a:pt x="4260645" y="2564"/>
                    <a:pt x="4265209" y="7129"/>
                  </a:cubicBezTo>
                  <a:cubicBezTo>
                    <a:pt x="4269774" y="11694"/>
                    <a:pt x="4272338" y="17885"/>
                    <a:pt x="4272338" y="24340"/>
                  </a:cubicBezTo>
                  <a:lnTo>
                    <a:pt x="4272338" y="336903"/>
                  </a:lnTo>
                  <a:cubicBezTo>
                    <a:pt x="4272338" y="343359"/>
                    <a:pt x="4269774" y="349550"/>
                    <a:pt x="4265209" y="354115"/>
                  </a:cubicBezTo>
                  <a:cubicBezTo>
                    <a:pt x="4260645" y="358679"/>
                    <a:pt x="4254453" y="361244"/>
                    <a:pt x="4247998" y="361244"/>
                  </a:cubicBezTo>
                  <a:lnTo>
                    <a:pt x="24340" y="361244"/>
                  </a:lnTo>
                  <a:cubicBezTo>
                    <a:pt x="17885" y="361244"/>
                    <a:pt x="11694" y="358679"/>
                    <a:pt x="7129" y="354115"/>
                  </a:cubicBezTo>
                  <a:cubicBezTo>
                    <a:pt x="2564" y="349550"/>
                    <a:pt x="0" y="343359"/>
                    <a:pt x="0" y="336903"/>
                  </a:cubicBezTo>
                  <a:lnTo>
                    <a:pt x="0" y="24340"/>
                  </a:lnTo>
                  <a:cubicBezTo>
                    <a:pt x="0" y="17885"/>
                    <a:pt x="2564" y="11694"/>
                    <a:pt x="7129" y="7129"/>
                  </a:cubicBezTo>
                  <a:cubicBezTo>
                    <a:pt x="11694" y="2564"/>
                    <a:pt x="17885" y="0"/>
                    <a:pt x="24340" y="0"/>
                  </a:cubicBezTo>
                  <a:close/>
                </a:path>
              </a:pathLst>
            </a:custGeom>
            <a:solidFill>
              <a:srgbClr val="E9C7C6"/>
            </a:solidFill>
          </p:spPr>
        </p:sp>
        <p:sp>
          <p:nvSpPr>
            <p:cNvPr name="TextBox 9" id="9"/>
            <p:cNvSpPr txBox="true"/>
            <p:nvPr/>
          </p:nvSpPr>
          <p:spPr>
            <a:xfrm>
              <a:off x="0" y="-57150"/>
              <a:ext cx="4272338" cy="418394"/>
            </a:xfrm>
            <a:prstGeom prst="rect">
              <a:avLst/>
            </a:prstGeom>
          </p:spPr>
          <p:txBody>
            <a:bodyPr anchor="ctr" rtlCol="false" tIns="50800" lIns="50800" bIns="50800" rIns="50800"/>
            <a:lstStyle/>
            <a:p>
              <a:pPr algn="ctr">
                <a:lnSpc>
                  <a:spcPts val="4199"/>
                </a:lnSpc>
              </a:pPr>
              <a:r>
                <a:rPr lang="en-US" sz="2999">
                  <a:solidFill>
                    <a:srgbClr val="000000"/>
                  </a:solidFill>
                  <a:latin typeface="Alatsi"/>
                  <a:ea typeface="Alatsi"/>
                  <a:cs typeface="Alatsi"/>
                  <a:sym typeface="Alatsi"/>
                </a:rPr>
                <a:t>The advent of Machine Learning (ML) in cancer research and treatment has revolutionized the field, offering significant improvements in early detection, diagnosis, and personalized treatment.</a:t>
              </a:r>
            </a:p>
          </p:txBody>
        </p:sp>
      </p:grpSp>
      <p:sp>
        <p:nvSpPr>
          <p:cNvPr name="TextBox 10" id="10"/>
          <p:cNvSpPr txBox="true"/>
          <p:nvPr/>
        </p:nvSpPr>
        <p:spPr>
          <a:xfrm rot="0">
            <a:off x="3075256" y="7535354"/>
            <a:ext cx="15668829" cy="1047750"/>
          </a:xfrm>
          <a:prstGeom prst="rect">
            <a:avLst/>
          </a:prstGeom>
        </p:spPr>
        <p:txBody>
          <a:bodyPr anchor="t" rtlCol="false" tIns="0" lIns="0" bIns="0" rIns="0">
            <a:spAutoFit/>
          </a:bodyPr>
          <a:lstStyle/>
          <a:p>
            <a:pPr algn="l">
              <a:lnSpc>
                <a:spcPts val="4200"/>
              </a:lnSpc>
            </a:pPr>
            <a:r>
              <a:rPr lang="en-US" sz="3000">
                <a:solidFill>
                  <a:srgbClr val="000000"/>
                </a:solidFill>
                <a:latin typeface="Alatsi"/>
                <a:ea typeface="Alatsi"/>
                <a:cs typeface="Alatsi"/>
                <a:sym typeface="Alatsi"/>
              </a:rPr>
              <a:t>Globally, the top five cancers in terms of incidence and mortality are: Breast cancer, lung cancer, colorectal cancer, prostate cancer, skin cancer</a:t>
            </a:r>
          </a:p>
        </p:txBody>
      </p:sp>
      <p:sp>
        <p:nvSpPr>
          <p:cNvPr name="AutoShape 11" id="11"/>
          <p:cNvSpPr/>
          <p:nvPr/>
        </p:nvSpPr>
        <p:spPr>
          <a:xfrm flipV="true">
            <a:off x="555729" y="-104864"/>
            <a:ext cx="61790" cy="10391525"/>
          </a:xfrm>
          <a:prstGeom prst="line">
            <a:avLst/>
          </a:prstGeom>
          <a:ln cap="flat" w="114300">
            <a:solidFill>
              <a:srgbClr val="9FC3D0"/>
            </a:solidFill>
            <a:prstDash val="solid"/>
            <a:headEnd type="none" len="sm" w="sm"/>
            <a:tailEnd type="none" len="sm" w="sm"/>
          </a:ln>
        </p:spPr>
      </p:sp>
      <p:grpSp>
        <p:nvGrpSpPr>
          <p:cNvPr name="Group 12" id="12"/>
          <p:cNvGrpSpPr/>
          <p:nvPr/>
        </p:nvGrpSpPr>
        <p:grpSpPr>
          <a:xfrm rot="0">
            <a:off x="15859155" y="0"/>
            <a:ext cx="1562612" cy="1673225"/>
            <a:chOff x="0" y="0"/>
            <a:chExt cx="2083482" cy="2230967"/>
          </a:xfrm>
        </p:grpSpPr>
        <p:grpSp>
          <p:nvGrpSpPr>
            <p:cNvPr name="Group 13" id="13"/>
            <p:cNvGrpSpPr/>
            <p:nvPr/>
          </p:nvGrpSpPr>
          <p:grpSpPr>
            <a:xfrm rot="0">
              <a:off x="75599" y="0"/>
              <a:ext cx="1932284" cy="2230967"/>
              <a:chOff x="0" y="0"/>
              <a:chExt cx="703982" cy="812800"/>
            </a:xfrm>
          </p:grpSpPr>
          <p:sp>
            <p:nvSpPr>
              <p:cNvPr name="Freeform 14" id="14"/>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5" id="15"/>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a:t>
              </a:r>
            </a:p>
          </p:txBody>
        </p:sp>
      </p:grpSp>
      <p:sp>
        <p:nvSpPr>
          <p:cNvPr name="Freeform 17" id="17"/>
          <p:cNvSpPr/>
          <p:nvPr/>
        </p:nvSpPr>
        <p:spPr>
          <a:xfrm flipH="false" flipV="false" rot="0">
            <a:off x="7512165" y="-155385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724236" y="891469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9" id="19"/>
          <p:cNvSpPr txBox="true"/>
          <p:nvPr/>
        </p:nvSpPr>
        <p:spPr>
          <a:xfrm rot="0">
            <a:off x="6621588" y="9820848"/>
            <a:ext cx="11666412" cy="332740"/>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Abhaya Libre"/>
                <a:ea typeface="Abhaya Libre"/>
                <a:cs typeface="Abhaya Libre"/>
                <a:sym typeface="Abhaya Libre"/>
              </a:rPr>
              <a:t>https://www.cancer.org/research/cancer-facts-statistics/all-cancer-facts-figures/2024-cancer-facts-figures.html</a:t>
            </a:r>
          </a:p>
        </p:txBody>
      </p:sp>
      <p:sp>
        <p:nvSpPr>
          <p:cNvPr name="TextBox 20" id="20"/>
          <p:cNvSpPr txBox="true"/>
          <p:nvPr/>
        </p:nvSpPr>
        <p:spPr>
          <a:xfrm rot="0">
            <a:off x="12136930" y="9373173"/>
            <a:ext cx="5804178" cy="332740"/>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Abhaya Libre"/>
                <a:ea typeface="Abhaya Libre"/>
                <a:cs typeface="Abhaya Libre"/>
                <a:sym typeface="Abhaya Libre"/>
              </a:rPr>
              <a:t>https://www.who.int/news-room/fact-sheets/detail/cancer</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CFCFC"/>
        </a:solidFill>
      </p:bgPr>
    </p:bg>
    <p:spTree>
      <p:nvGrpSpPr>
        <p:cNvPr id="1" name=""/>
        <p:cNvGrpSpPr/>
        <p:nvPr/>
      </p:nvGrpSpPr>
      <p:grpSpPr>
        <a:xfrm>
          <a:off x="0" y="0"/>
          <a:ext cx="0" cy="0"/>
          <a:chOff x="0" y="0"/>
          <a:chExt cx="0" cy="0"/>
        </a:xfrm>
      </p:grpSpPr>
      <p:sp>
        <p:nvSpPr>
          <p:cNvPr name="TextBox 2" id="2"/>
          <p:cNvSpPr txBox="true"/>
          <p:nvPr/>
        </p:nvSpPr>
        <p:spPr>
          <a:xfrm rot="0">
            <a:off x="4554977" y="3748035"/>
            <a:ext cx="11627497" cy="2514704"/>
          </a:xfrm>
          <a:prstGeom prst="rect">
            <a:avLst/>
          </a:prstGeom>
        </p:spPr>
        <p:txBody>
          <a:bodyPr anchor="t" rtlCol="false" tIns="0" lIns="0" bIns="0" rIns="0">
            <a:spAutoFit/>
          </a:bodyPr>
          <a:lstStyle/>
          <a:p>
            <a:pPr algn="ctr">
              <a:lnSpc>
                <a:spcPts val="20573"/>
              </a:lnSpc>
            </a:pPr>
            <a:r>
              <a:rPr lang="en-US" sz="14695">
                <a:solidFill>
                  <a:srgbClr val="000000"/>
                </a:solidFill>
                <a:latin typeface="Alatsi"/>
                <a:ea typeface="Alatsi"/>
                <a:cs typeface="Alatsi"/>
                <a:sym typeface="Alatsi"/>
              </a:rPr>
              <a:t>THANK YOU</a:t>
            </a:r>
          </a:p>
        </p:txBody>
      </p:sp>
      <p:grpSp>
        <p:nvGrpSpPr>
          <p:cNvPr name="Group 3" id="3"/>
          <p:cNvGrpSpPr/>
          <p:nvPr/>
        </p:nvGrpSpPr>
        <p:grpSpPr>
          <a:xfrm rot="0">
            <a:off x="-31071" y="0"/>
            <a:ext cx="4239083" cy="10287000"/>
            <a:chOff x="0" y="0"/>
            <a:chExt cx="5652111" cy="13716000"/>
          </a:xfrm>
        </p:grpSpPr>
        <p:grpSp>
          <p:nvGrpSpPr>
            <p:cNvPr name="Group 4" id="4"/>
            <p:cNvGrpSpPr/>
            <p:nvPr/>
          </p:nvGrpSpPr>
          <p:grpSpPr>
            <a:xfrm rot="0">
              <a:off x="2826056" y="0"/>
              <a:ext cx="2826056" cy="13716000"/>
              <a:chOff x="0" y="0"/>
              <a:chExt cx="558233" cy="2709333"/>
            </a:xfrm>
          </p:grpSpPr>
          <p:sp>
            <p:nvSpPr>
              <p:cNvPr name="Freeform 5" id="5"/>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6" id="6"/>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413028" y="0"/>
              <a:ext cx="2826056" cy="13716000"/>
              <a:chOff x="0" y="0"/>
              <a:chExt cx="558233" cy="2709333"/>
            </a:xfrm>
          </p:grpSpPr>
          <p:sp>
            <p:nvSpPr>
              <p:cNvPr name="Freeform 8" id="8"/>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9" id="9"/>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2826056" cy="13716000"/>
              <a:chOff x="0" y="0"/>
              <a:chExt cx="558233" cy="2709333"/>
            </a:xfrm>
          </p:grpSpPr>
          <p:sp>
            <p:nvSpPr>
              <p:cNvPr name="Freeform 11" id="11"/>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2" id="12"/>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Freeform 13" id="13"/>
          <p:cNvSpPr/>
          <p:nvPr/>
        </p:nvSpPr>
        <p:spPr>
          <a:xfrm flipH="false" flipV="false" rot="0">
            <a:off x="12412831" y="802621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1413653" y="-573693"/>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TextBox 12" id="12"/>
          <p:cNvSpPr txBox="true"/>
          <p:nvPr/>
        </p:nvSpPr>
        <p:spPr>
          <a:xfrm rot="0">
            <a:off x="3131928" y="4257012"/>
            <a:ext cx="13705855" cy="886488"/>
          </a:xfrm>
          <a:prstGeom prst="rect">
            <a:avLst/>
          </a:prstGeom>
        </p:spPr>
        <p:txBody>
          <a:bodyPr anchor="t" rtlCol="false" tIns="0" lIns="0" bIns="0" rIns="0">
            <a:spAutoFit/>
          </a:bodyPr>
          <a:lstStyle/>
          <a:p>
            <a:pPr algn="ctr">
              <a:lnSpc>
                <a:spcPts val="6653"/>
              </a:lnSpc>
            </a:pPr>
            <a:r>
              <a:rPr lang="en-US" sz="6859">
                <a:solidFill>
                  <a:srgbClr val="000000"/>
                </a:solidFill>
                <a:latin typeface="Alatsi"/>
                <a:ea typeface="Alatsi"/>
                <a:cs typeface="Alatsi"/>
                <a:sym typeface="Alatsi"/>
              </a:rPr>
              <a:t>SKIN CANCER</a:t>
            </a:r>
          </a:p>
        </p:txBody>
      </p:sp>
      <p:sp>
        <p:nvSpPr>
          <p:cNvPr name="Freeform 13" id="13"/>
          <p:cNvSpPr/>
          <p:nvPr/>
        </p:nvSpPr>
        <p:spPr>
          <a:xfrm flipH="false" flipV="false" rot="0">
            <a:off x="12646898"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1118095"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CFCFC"/>
        </a:solidFill>
      </p:bgPr>
    </p:bg>
    <p:spTree>
      <p:nvGrpSpPr>
        <p:cNvPr id="1" name=""/>
        <p:cNvGrpSpPr/>
        <p:nvPr/>
      </p:nvGrpSpPr>
      <p:grpSpPr>
        <a:xfrm>
          <a:off x="0" y="0"/>
          <a:ext cx="0" cy="0"/>
          <a:chOff x="0" y="0"/>
          <a:chExt cx="0" cy="0"/>
        </a:xfrm>
      </p:grpSpPr>
      <p:sp>
        <p:nvSpPr>
          <p:cNvPr name="AutoShape 2" id="2"/>
          <p:cNvSpPr/>
          <p:nvPr/>
        </p:nvSpPr>
        <p:spPr>
          <a:xfrm flipV="true">
            <a:off x="-260446" y="9803130"/>
            <a:ext cx="9848630" cy="0"/>
          </a:xfrm>
          <a:prstGeom prst="line">
            <a:avLst/>
          </a:prstGeom>
          <a:ln cap="flat" w="114300">
            <a:solidFill>
              <a:srgbClr val="9FC3D0"/>
            </a:solidFill>
            <a:prstDash val="solid"/>
            <a:headEnd type="none" len="sm" w="sm"/>
            <a:tailEnd type="none" len="sm" w="sm"/>
          </a:ln>
        </p:spPr>
      </p:sp>
      <p:sp>
        <p:nvSpPr>
          <p:cNvPr name="Freeform 3" id="3"/>
          <p:cNvSpPr/>
          <p:nvPr/>
        </p:nvSpPr>
        <p:spPr>
          <a:xfrm flipH="false" flipV="false" rot="0">
            <a:off x="12923703" y="5880647"/>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822468" y="25732"/>
            <a:ext cx="13180039" cy="1295394"/>
          </a:xfrm>
          <a:prstGeom prst="rect">
            <a:avLst/>
          </a:prstGeom>
        </p:spPr>
        <p:txBody>
          <a:bodyPr anchor="t" rtlCol="false" tIns="0" lIns="0" bIns="0" rIns="0">
            <a:spAutoFit/>
          </a:bodyPr>
          <a:lstStyle/>
          <a:p>
            <a:pPr algn="ctr">
              <a:lnSpc>
                <a:spcPts val="10500"/>
              </a:lnSpc>
            </a:pPr>
            <a:r>
              <a:rPr lang="en-US" sz="7500">
                <a:solidFill>
                  <a:srgbClr val="000000"/>
                </a:solidFill>
                <a:latin typeface="Alatsi"/>
                <a:ea typeface="Alatsi"/>
                <a:cs typeface="Alatsi"/>
                <a:sym typeface="Alatsi"/>
              </a:rPr>
              <a:t>SKIN CANCER</a:t>
            </a:r>
          </a:p>
        </p:txBody>
      </p:sp>
      <p:grpSp>
        <p:nvGrpSpPr>
          <p:cNvPr name="Group 5" id="5"/>
          <p:cNvGrpSpPr/>
          <p:nvPr/>
        </p:nvGrpSpPr>
        <p:grpSpPr>
          <a:xfrm rot="0">
            <a:off x="15859155" y="0"/>
            <a:ext cx="1400145" cy="1499258"/>
            <a:chOff x="0" y="0"/>
            <a:chExt cx="1866860" cy="1999010"/>
          </a:xfrm>
        </p:grpSpPr>
        <p:grpSp>
          <p:nvGrpSpPr>
            <p:cNvPr name="Group 6" id="6"/>
            <p:cNvGrpSpPr/>
            <p:nvPr/>
          </p:nvGrpSpPr>
          <p:grpSpPr>
            <a:xfrm rot="0">
              <a:off x="67739" y="0"/>
              <a:ext cx="1731381" cy="1999010"/>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60"/>
                  </a:lnSpc>
                </a:pPr>
              </a:p>
            </p:txBody>
          </p:sp>
        </p:grpSp>
        <p:sp>
          <p:nvSpPr>
            <p:cNvPr name="TextBox 9" id="9"/>
            <p:cNvSpPr txBox="true"/>
            <p:nvPr/>
          </p:nvSpPr>
          <p:spPr>
            <a:xfrm rot="0">
              <a:off x="0" y="399252"/>
              <a:ext cx="1866860" cy="1105257"/>
            </a:xfrm>
            <a:prstGeom prst="rect">
              <a:avLst/>
            </a:prstGeom>
          </p:spPr>
          <p:txBody>
            <a:bodyPr anchor="t" rtlCol="false" tIns="0" lIns="0" bIns="0" rIns="0">
              <a:spAutoFit/>
            </a:bodyPr>
            <a:lstStyle/>
            <a:p>
              <a:pPr algn="ctr">
                <a:lnSpc>
                  <a:spcPts val="6993"/>
                </a:lnSpc>
              </a:pPr>
              <a:r>
                <a:rPr lang="en-US" sz="4995" b="true">
                  <a:solidFill>
                    <a:srgbClr val="000000"/>
                  </a:solidFill>
                  <a:latin typeface="Open Sans Bold"/>
                  <a:ea typeface="Open Sans Bold"/>
                  <a:cs typeface="Open Sans Bold"/>
                  <a:sym typeface="Open Sans Bold"/>
                </a:rPr>
                <a:t>3</a:t>
              </a:r>
            </a:p>
          </p:txBody>
        </p:sp>
      </p:grpSp>
      <p:sp>
        <p:nvSpPr>
          <p:cNvPr name="Freeform 10" id="10"/>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11" id="11"/>
          <p:cNvGraphicFramePr>
            <a:graphicFrameLocks noGrp="true"/>
          </p:cNvGraphicFramePr>
          <p:nvPr/>
        </p:nvGraphicFramePr>
        <p:xfrm>
          <a:off x="1264742" y="4740728"/>
          <a:ext cx="13471907" cy="4752975"/>
        </p:xfrm>
        <a:graphic>
          <a:graphicData uri="http://schemas.openxmlformats.org/drawingml/2006/table">
            <a:tbl>
              <a:tblPr/>
              <a:tblGrid>
                <a:gridCol w="4232700"/>
                <a:gridCol w="1417710"/>
                <a:gridCol w="1054539"/>
                <a:gridCol w="1393064"/>
                <a:gridCol w="1828497"/>
                <a:gridCol w="1741176"/>
                <a:gridCol w="1804220"/>
              </a:tblGrid>
              <a:tr h="621616">
                <a:tc>
                  <a:txBody>
                    <a:bodyPr anchor="t" rtlCol="false"/>
                    <a:lstStyle/>
                    <a:p>
                      <a:pPr algn="l">
                        <a:lnSpc>
                          <a:spcPts val="3079"/>
                        </a:lnSpc>
                        <a:defRPr/>
                      </a:pPr>
                      <a:r>
                        <a:rPr lang="en-US" sz="2199" b="true">
                          <a:solidFill>
                            <a:srgbClr val="000000"/>
                          </a:solidFill>
                          <a:latin typeface="Abhaya Libre Bold"/>
                          <a:ea typeface="Abhaya Libre Bold"/>
                          <a:cs typeface="Abhaya Libre Bold"/>
                          <a:sym typeface="Abhaya Libre Bold"/>
                        </a:rPr>
                        <a:t>Model</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r>
                        <a:rPr lang="en-US" sz="2199" b="true">
                          <a:solidFill>
                            <a:srgbClr val="000000"/>
                          </a:solidFill>
                          <a:latin typeface="Abhaya Libre Bold"/>
                          <a:ea typeface="Abhaya Libre Bold"/>
                          <a:cs typeface="Abhaya Libre Bold"/>
                          <a:sym typeface="Abhaya Libre Bold"/>
                        </a:rPr>
                        <a:t>Precision</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r>
                        <a:rPr lang="en-US" sz="2199" b="true">
                          <a:solidFill>
                            <a:srgbClr val="000000"/>
                          </a:solidFill>
                          <a:latin typeface="Abhaya Libre Bold"/>
                          <a:ea typeface="Abhaya Libre Bold"/>
                          <a:cs typeface="Abhaya Libre Bold"/>
                          <a:sym typeface="Abhaya Libre Bold"/>
                        </a:rPr>
                        <a:t>Recall</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r>
                        <a:rPr lang="en-US" sz="2199" b="true">
                          <a:solidFill>
                            <a:srgbClr val="000000"/>
                          </a:solidFill>
                          <a:latin typeface="Abhaya Libre Bold"/>
                          <a:ea typeface="Abhaya Libre Bold"/>
                          <a:cs typeface="Abhaya Libre Bold"/>
                          <a:sym typeface="Abhaya Libre Bold"/>
                        </a:rPr>
                        <a:t>F1 score</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r>
                        <a:rPr lang="en-US" sz="2199" b="true">
                          <a:solidFill>
                            <a:srgbClr val="000000"/>
                          </a:solidFill>
                          <a:latin typeface="Abhaya Libre Bold"/>
                          <a:ea typeface="Abhaya Libre Bold"/>
                          <a:cs typeface="Abhaya Libre Bold"/>
                          <a:sym typeface="Abhaya Libre Bold"/>
                        </a:rPr>
                        <a:t>Training Acc</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r>
                        <a:rPr lang="en-US" sz="2199" b="true">
                          <a:solidFill>
                            <a:srgbClr val="000000"/>
                          </a:solidFill>
                          <a:latin typeface="Abhaya Libre Bold"/>
                          <a:ea typeface="Abhaya Libre Bold"/>
                          <a:cs typeface="Abhaya Libre Bold"/>
                          <a:sym typeface="Abhaya Libre Bold"/>
                        </a:rPr>
                        <a:t>Testing Acc</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r>
                        <a:rPr lang="en-US" sz="2199" b="true">
                          <a:solidFill>
                            <a:srgbClr val="000000"/>
                          </a:solidFill>
                          <a:latin typeface="Abhaya Libre Bold"/>
                          <a:ea typeface="Abhaya Libre Bold"/>
                          <a:cs typeface="Abhaya Libre Bold"/>
                          <a:sym typeface="Abhaya Libre Bold"/>
                        </a:rPr>
                        <a:t>Time/epoch</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21616">
                <a:tc>
                  <a:txBody>
                    <a:bodyPr anchor="t" rtlCol="false"/>
                    <a:lstStyle/>
                    <a:p>
                      <a:pPr algn="l">
                        <a:lnSpc>
                          <a:spcPts val="3079"/>
                        </a:lnSpc>
                        <a:defRPr/>
                      </a:pPr>
                      <a:r>
                        <a:rPr lang="en-US" sz="2199">
                          <a:solidFill>
                            <a:srgbClr val="000000"/>
                          </a:solidFill>
                          <a:latin typeface="Abhaya Libre"/>
                          <a:ea typeface="Abhaya Libre"/>
                          <a:cs typeface="Abhaya Libre"/>
                          <a:sym typeface="Abhaya Libre"/>
                        </a:rPr>
                        <a:t>AlexNet (Han et al., 2017)</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Abhaya Libre"/>
                          <a:ea typeface="Abhaya Libre"/>
                          <a:cs typeface="Abhaya Libre"/>
                          <a:sym typeface="Abhaya Libre"/>
                        </a:rPr>
                        <a:t>97.88</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Abhaya Libre"/>
                          <a:ea typeface="Abhaya Libre"/>
                          <a:cs typeface="Abhaya Libre"/>
                          <a:sym typeface="Abhaya Libre"/>
                        </a:rPr>
                        <a:t>92.01</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Abhaya Libre"/>
                          <a:ea typeface="Abhaya Libre"/>
                          <a:cs typeface="Abhaya Libre"/>
                          <a:sym typeface="Abhaya Libre"/>
                        </a:rPr>
                        <a:t>94.85</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Abhaya Libre"/>
                          <a:ea typeface="Abhaya Libre"/>
                          <a:cs typeface="Abhaya Libre"/>
                          <a:sym typeface="Abhaya Libre"/>
                        </a:rPr>
                        <a:t>93.82</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Abhaya Libre"/>
                          <a:ea typeface="Abhaya Libre"/>
                          <a:cs typeface="Abhaya Libre"/>
                          <a:sym typeface="Abhaya Libre"/>
                        </a:rPr>
                        <a:t>90.86</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Abhaya Libre"/>
                          <a:ea typeface="Abhaya Libre"/>
                          <a:cs typeface="Abhaya Libre"/>
                          <a:sym typeface="Abhaya Libre"/>
                        </a:rPr>
                        <a:t>14-16 s</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21616">
                <a:tc>
                  <a:txBody>
                    <a:bodyPr anchor="t" rtlCol="false"/>
                    <a:lstStyle/>
                    <a:p>
                      <a:pPr algn="l">
                        <a:lnSpc>
                          <a:spcPts val="3079"/>
                        </a:lnSpc>
                        <a:defRPr/>
                      </a:pPr>
                      <a:r>
                        <a:rPr lang="en-US" sz="2199" b="true">
                          <a:solidFill>
                            <a:srgbClr val="000000"/>
                          </a:solidFill>
                          <a:latin typeface="Abhaya Libre Bold"/>
                          <a:ea typeface="Abhaya Libre Bold"/>
                          <a:cs typeface="Abhaya Libre Bold"/>
                          <a:sym typeface="Abhaya Libre Bold"/>
                        </a:rPr>
                        <a:t>ResNet (Targ et al., 2016)</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Abhaya Libre"/>
                          <a:ea typeface="Abhaya Libre"/>
                          <a:cs typeface="Abhaya Libre"/>
                          <a:sym typeface="Abhaya Libre"/>
                        </a:rPr>
                        <a:t>96.00</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Abhaya Libre"/>
                          <a:ea typeface="Abhaya Libre"/>
                          <a:cs typeface="Abhaya Libre"/>
                          <a:sym typeface="Abhaya Libre"/>
                        </a:rPr>
                        <a:t>93.63</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Abhaya Libre"/>
                          <a:ea typeface="Abhaya Libre"/>
                          <a:cs typeface="Abhaya Libre"/>
                          <a:sym typeface="Abhaya Libre"/>
                        </a:rPr>
                        <a:t>94.80</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Abhaya Libre"/>
                          <a:ea typeface="Abhaya Libre"/>
                          <a:cs typeface="Abhaya Libre"/>
                          <a:sym typeface="Abhaya Libre"/>
                        </a:rPr>
                        <a:t>91.25</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Abhaya Libre"/>
                          <a:ea typeface="Abhaya Libre"/>
                          <a:cs typeface="Abhaya Libre"/>
                          <a:sym typeface="Abhaya Libre"/>
                        </a:rPr>
                        <a:t>90.93</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1F1F1F"/>
                          </a:solidFill>
                          <a:latin typeface="Abhaya Libre"/>
                          <a:ea typeface="Abhaya Libre"/>
                          <a:cs typeface="Abhaya Libre"/>
                          <a:sym typeface="Abhaya Libre"/>
                        </a:rPr>
                        <a:t>13-15 s</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21616">
                <a:tc>
                  <a:txBody>
                    <a:bodyPr anchor="t" rtlCol="false"/>
                    <a:lstStyle/>
                    <a:p>
                      <a:pPr algn="l">
                        <a:lnSpc>
                          <a:spcPts val="3079"/>
                        </a:lnSpc>
                        <a:defRPr/>
                      </a:pPr>
                      <a:r>
                        <a:rPr lang="en-US" sz="2199" b="true">
                          <a:solidFill>
                            <a:srgbClr val="000000"/>
                          </a:solidFill>
                          <a:latin typeface="Abhaya Libre Bold"/>
                          <a:ea typeface="Abhaya Libre Bold"/>
                          <a:cs typeface="Abhaya Libre Bold"/>
                          <a:sym typeface="Abhaya Libre Bold"/>
                        </a:rPr>
                        <a:t>VGG-16 (Guan et al., 2019)</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Abhaya Libre"/>
                          <a:ea typeface="Abhaya Libre"/>
                          <a:cs typeface="Abhaya Libre"/>
                          <a:sym typeface="Abhaya Libre"/>
                        </a:rPr>
                        <a:t>1.00</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Abhaya Libre"/>
                          <a:ea typeface="Abhaya Libre"/>
                          <a:cs typeface="Abhaya Libre"/>
                          <a:sym typeface="Abhaya Libre"/>
                        </a:rPr>
                        <a:t>86.02</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Abhaya Libre"/>
                          <a:ea typeface="Abhaya Libre"/>
                          <a:cs typeface="Abhaya Libre"/>
                          <a:sym typeface="Abhaya Libre"/>
                        </a:rPr>
                        <a:t>92.48</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Abhaya Libre"/>
                          <a:ea typeface="Abhaya Libre"/>
                          <a:cs typeface="Abhaya Libre"/>
                          <a:sym typeface="Abhaya Libre"/>
                        </a:rPr>
                        <a:t>86.17</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Abhaya Libre"/>
                          <a:ea typeface="Abhaya Libre"/>
                          <a:cs typeface="Abhaya Libre"/>
                          <a:sym typeface="Abhaya Libre"/>
                        </a:rPr>
                        <a:t>86.02</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Abhaya Libre"/>
                          <a:ea typeface="Abhaya Libre"/>
                          <a:cs typeface="Abhaya Libre"/>
                          <a:sym typeface="Abhaya Libre"/>
                        </a:rPr>
                        <a:t>14-15 s</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21616">
                <a:tc>
                  <a:txBody>
                    <a:bodyPr anchor="t" rtlCol="false"/>
                    <a:lstStyle/>
                    <a:p>
                      <a:pPr algn="l">
                        <a:lnSpc>
                          <a:spcPts val="3079"/>
                        </a:lnSpc>
                        <a:defRPr/>
                      </a:pPr>
                      <a:r>
                        <a:rPr lang="en-US" sz="2199" b="true">
                          <a:solidFill>
                            <a:srgbClr val="000000"/>
                          </a:solidFill>
                          <a:latin typeface="Abhaya Libre Bold"/>
                          <a:ea typeface="Abhaya Libre Bold"/>
                          <a:cs typeface="Abhaya Libre Bold"/>
                          <a:sym typeface="Abhaya Libre Bold"/>
                        </a:rPr>
                        <a:t>DenseNet (Carcagnì et al., 2019)</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Abhaya Libre"/>
                          <a:ea typeface="Abhaya Libre"/>
                          <a:cs typeface="Abhaya Libre"/>
                          <a:sym typeface="Abhaya Libre"/>
                        </a:rPr>
                        <a:t>91.42</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Abhaya Libre"/>
                          <a:ea typeface="Abhaya Libre"/>
                          <a:cs typeface="Abhaya Libre"/>
                          <a:sym typeface="Abhaya Libre"/>
                        </a:rPr>
                        <a:t>94.83</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Abhaya Libre"/>
                          <a:ea typeface="Abhaya Libre"/>
                          <a:cs typeface="Abhaya Libre"/>
                          <a:sym typeface="Abhaya Libre"/>
                        </a:rPr>
                        <a:t>93.09</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Abhaya Libre"/>
                          <a:ea typeface="Abhaya Libre"/>
                          <a:cs typeface="Abhaya Libre"/>
                          <a:sym typeface="Abhaya Libre"/>
                        </a:rPr>
                        <a:t>91.64</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Abhaya Libre"/>
                          <a:ea typeface="Abhaya Libre"/>
                          <a:cs typeface="Abhaya Libre"/>
                          <a:sym typeface="Abhaya Libre"/>
                        </a:rPr>
                        <a:t>88.33</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Abhaya Libre"/>
                          <a:ea typeface="Abhaya Libre"/>
                          <a:cs typeface="Abhaya Libre"/>
                          <a:sym typeface="Abhaya Libre"/>
                        </a:rPr>
                        <a:t>16-18 s</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013713">
                <a:tc>
                  <a:txBody>
                    <a:bodyPr anchor="t" rtlCol="false"/>
                    <a:lstStyle/>
                    <a:p>
                      <a:pPr algn="l">
                        <a:lnSpc>
                          <a:spcPts val="3079"/>
                        </a:lnSpc>
                        <a:defRPr/>
                      </a:pPr>
                      <a:r>
                        <a:rPr lang="en-US" sz="2199" b="true">
                          <a:solidFill>
                            <a:srgbClr val="000000"/>
                          </a:solidFill>
                          <a:latin typeface="Abhaya Libre Bold"/>
                          <a:ea typeface="Abhaya Libre Bold"/>
                          <a:cs typeface="Abhaya Libre Bold"/>
                          <a:sym typeface="Abhaya Libre Bold"/>
                        </a:rPr>
                        <a:t>MobileNet (Sinha &amp; El-Sharkawy, 2019)</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Abhaya Libre"/>
                          <a:ea typeface="Abhaya Libre"/>
                          <a:cs typeface="Abhaya Libre"/>
                          <a:sym typeface="Abhaya Libre"/>
                        </a:rPr>
                        <a:t>92.08</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Abhaya Libre"/>
                          <a:ea typeface="Abhaya Libre"/>
                          <a:cs typeface="Abhaya Libre"/>
                          <a:sym typeface="Abhaya Libre"/>
                        </a:rPr>
                        <a:t>94.15</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Abhaya Libre"/>
                          <a:ea typeface="Abhaya Libre"/>
                          <a:cs typeface="Abhaya Libre"/>
                          <a:sym typeface="Abhaya Libre"/>
                        </a:rPr>
                        <a:t>93.10</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Abhaya Libre"/>
                          <a:ea typeface="Abhaya Libre"/>
                          <a:cs typeface="Abhaya Libre"/>
                          <a:sym typeface="Abhaya Libre"/>
                        </a:rPr>
                        <a:t>90.31</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Abhaya Libre"/>
                          <a:ea typeface="Abhaya Libre"/>
                          <a:cs typeface="Abhaya Libre"/>
                          <a:sym typeface="Abhaya Libre"/>
                        </a:rPr>
                        <a:t>88.26</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1F1F1F"/>
                          </a:solidFill>
                          <a:latin typeface="Abhaya Libre"/>
                          <a:ea typeface="Abhaya Libre"/>
                          <a:cs typeface="Abhaya Libre"/>
                          <a:sym typeface="Abhaya Libre"/>
                        </a:rPr>
                        <a:t>11-12 s</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1180">
                <a:tc>
                  <a:txBody>
                    <a:bodyPr anchor="t" rtlCol="false"/>
                    <a:lstStyle/>
                    <a:p>
                      <a:pPr algn="l">
                        <a:lnSpc>
                          <a:spcPts val="3079"/>
                        </a:lnSpc>
                        <a:defRPr/>
                      </a:pPr>
                      <a:r>
                        <a:rPr lang="en-US" sz="2199" b="true">
                          <a:solidFill>
                            <a:srgbClr val="000000"/>
                          </a:solidFill>
                          <a:latin typeface="Abhaya Libre Bold"/>
                          <a:ea typeface="Abhaya Libre Bold"/>
                          <a:cs typeface="Abhaya Libre Bold"/>
                          <a:sym typeface="Abhaya Libre Bold"/>
                        </a:rPr>
                        <a:t>Proposed DCNN model</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b="true">
                          <a:solidFill>
                            <a:srgbClr val="000000"/>
                          </a:solidFill>
                          <a:latin typeface="Abhaya Libre Bold"/>
                          <a:ea typeface="Abhaya Libre Bold"/>
                          <a:cs typeface="Abhaya Libre Bold"/>
                          <a:sym typeface="Abhaya Libre Bold"/>
                        </a:rPr>
                        <a:t>96.57</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b="true">
                          <a:solidFill>
                            <a:srgbClr val="000000"/>
                          </a:solidFill>
                          <a:latin typeface="Abhaya Libre Bold"/>
                          <a:ea typeface="Abhaya Libre Bold"/>
                          <a:cs typeface="Abhaya Libre Bold"/>
                          <a:sym typeface="Abhaya Libre Bold"/>
                        </a:rPr>
                        <a:t>93.66</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b="true">
                          <a:solidFill>
                            <a:srgbClr val="000000"/>
                          </a:solidFill>
                          <a:latin typeface="Abhaya Libre Bold"/>
                          <a:ea typeface="Abhaya Libre Bold"/>
                          <a:cs typeface="Abhaya Libre Bold"/>
                          <a:sym typeface="Abhaya Libre Bold"/>
                        </a:rPr>
                        <a:t>95.09</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b="true">
                          <a:solidFill>
                            <a:srgbClr val="000000"/>
                          </a:solidFill>
                          <a:latin typeface="Abhaya Libre Bold"/>
                          <a:ea typeface="Abhaya Libre Bold"/>
                          <a:cs typeface="Abhaya Libre Bold"/>
                          <a:sym typeface="Abhaya Libre Bold"/>
                        </a:rPr>
                        <a:t>93.16</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b="true">
                          <a:solidFill>
                            <a:srgbClr val="000000"/>
                          </a:solidFill>
                          <a:latin typeface="Abhaya Libre Bold"/>
                          <a:ea typeface="Abhaya Libre Bold"/>
                          <a:cs typeface="Abhaya Libre Bold"/>
                          <a:sym typeface="Abhaya Libre Bold"/>
                        </a:rPr>
                        <a:t>91.43</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r>
                        <a:rPr lang="en-US" sz="2199" b="true">
                          <a:solidFill>
                            <a:srgbClr val="1F1F1F"/>
                          </a:solidFill>
                          <a:latin typeface="Abhaya Libre Bold"/>
                          <a:ea typeface="Abhaya Libre Bold"/>
                          <a:cs typeface="Abhaya Libre Bold"/>
                          <a:sym typeface="Abhaya Libre Bold"/>
                        </a:rPr>
                        <a:t>9-10 s</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Freeform 12" id="12"/>
          <p:cNvSpPr/>
          <p:nvPr/>
        </p:nvSpPr>
        <p:spPr>
          <a:xfrm flipH="false" flipV="false" rot="0">
            <a:off x="15454659" y="2267592"/>
            <a:ext cx="2253288" cy="7226111"/>
          </a:xfrm>
          <a:custGeom>
            <a:avLst/>
            <a:gdLst/>
            <a:ahLst/>
            <a:cxnLst/>
            <a:rect r="r" b="b" t="t" l="l"/>
            <a:pathLst>
              <a:path h="7226111" w="2253288">
                <a:moveTo>
                  <a:pt x="0" y="0"/>
                </a:moveTo>
                <a:lnTo>
                  <a:pt x="2253288" y="0"/>
                </a:lnTo>
                <a:lnTo>
                  <a:pt x="2253288" y="7226111"/>
                </a:lnTo>
                <a:lnTo>
                  <a:pt x="0" y="7226111"/>
                </a:lnTo>
                <a:lnTo>
                  <a:pt x="0" y="0"/>
                </a:lnTo>
                <a:close/>
              </a:path>
            </a:pathLst>
          </a:custGeom>
          <a:blipFill>
            <a:blip r:embed="rId4"/>
            <a:stretch>
              <a:fillRect l="-2121" t="0" r="-2121" b="0"/>
            </a:stretch>
          </a:blipFill>
        </p:spPr>
      </p:sp>
      <p:sp>
        <p:nvSpPr>
          <p:cNvPr name="TextBox 13" id="13"/>
          <p:cNvSpPr txBox="true"/>
          <p:nvPr/>
        </p:nvSpPr>
        <p:spPr>
          <a:xfrm rot="0">
            <a:off x="460692" y="1532186"/>
            <a:ext cx="17579009" cy="1444090"/>
          </a:xfrm>
          <a:prstGeom prst="rect">
            <a:avLst/>
          </a:prstGeom>
        </p:spPr>
        <p:txBody>
          <a:bodyPr anchor="t" rtlCol="false" tIns="0" lIns="0" bIns="0" rIns="0">
            <a:spAutoFit/>
          </a:bodyPr>
          <a:lstStyle/>
          <a:p>
            <a:pPr algn="l">
              <a:lnSpc>
                <a:spcPts val="3879"/>
              </a:lnSpc>
            </a:pPr>
            <a:r>
              <a:rPr lang="en-US" sz="2771">
                <a:solidFill>
                  <a:srgbClr val="000000"/>
                </a:solidFill>
                <a:latin typeface="Alatsi"/>
                <a:ea typeface="Alatsi"/>
                <a:cs typeface="Alatsi"/>
                <a:sym typeface="Alatsi"/>
              </a:rPr>
              <a:t>An enhanced technique of skin cancer classification using deep convolutional neural network with transfer learning models</a:t>
            </a:r>
          </a:p>
          <a:p>
            <a:pPr algn="l">
              <a:lnSpc>
                <a:spcPts val="3879"/>
              </a:lnSpc>
            </a:pPr>
          </a:p>
        </p:txBody>
      </p:sp>
      <p:sp>
        <p:nvSpPr>
          <p:cNvPr name="TextBox 14" id="14"/>
          <p:cNvSpPr txBox="true"/>
          <p:nvPr/>
        </p:nvSpPr>
        <p:spPr>
          <a:xfrm rot="0">
            <a:off x="3096754" y="2509550"/>
            <a:ext cx="12982861" cy="52387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Abhaya Libre Bold"/>
                <a:ea typeface="Abhaya Libre Bold"/>
                <a:cs typeface="Abhaya Libre Bold"/>
                <a:sym typeface="Abhaya Libre Bold"/>
              </a:rPr>
              <a:t>Goal : classification between benign and malignant skin lesions</a:t>
            </a:r>
          </a:p>
        </p:txBody>
      </p:sp>
      <p:sp>
        <p:nvSpPr>
          <p:cNvPr name="TextBox 15" id="15"/>
          <p:cNvSpPr txBox="true"/>
          <p:nvPr/>
        </p:nvSpPr>
        <p:spPr>
          <a:xfrm rot="0">
            <a:off x="9730076" y="9531803"/>
            <a:ext cx="8789505" cy="349248"/>
          </a:xfrm>
          <a:prstGeom prst="rect">
            <a:avLst/>
          </a:prstGeom>
        </p:spPr>
        <p:txBody>
          <a:bodyPr anchor="t" rtlCol="false" tIns="0" lIns="0" bIns="0" rIns="0">
            <a:spAutoFit/>
          </a:bodyPr>
          <a:lstStyle/>
          <a:p>
            <a:pPr algn="l">
              <a:lnSpc>
                <a:spcPts val="2800"/>
              </a:lnSpc>
            </a:pPr>
            <a:r>
              <a:rPr lang="en-US" sz="2000" u="sng">
                <a:solidFill>
                  <a:srgbClr val="000000"/>
                </a:solidFill>
                <a:latin typeface="Arimo"/>
                <a:ea typeface="Arimo"/>
                <a:cs typeface="Arimo"/>
                <a:sym typeface="Arimo"/>
                <a:hlinkClick r:id="rId5" tooltip="https://www.sciencedirect.com/science/article/pii/S2666827021000177#b15"/>
              </a:rPr>
              <a:t>https://www.sciencedirect.com/science/article/pii/S2666827021000177#b15</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CFCFC"/>
        </a:solidFill>
      </p:bgPr>
    </p:bg>
    <p:spTree>
      <p:nvGrpSpPr>
        <p:cNvPr id="1" name=""/>
        <p:cNvGrpSpPr/>
        <p:nvPr/>
      </p:nvGrpSpPr>
      <p:grpSpPr>
        <a:xfrm>
          <a:off x="0" y="0"/>
          <a:ext cx="0" cy="0"/>
          <a:chOff x="0" y="0"/>
          <a:chExt cx="0" cy="0"/>
        </a:xfrm>
      </p:grpSpPr>
      <p:sp>
        <p:nvSpPr>
          <p:cNvPr name="AutoShape 2" id="2"/>
          <p:cNvSpPr/>
          <p:nvPr/>
        </p:nvSpPr>
        <p:spPr>
          <a:xfrm>
            <a:off x="-260446" y="9803130"/>
            <a:ext cx="12074276" cy="0"/>
          </a:xfrm>
          <a:prstGeom prst="line">
            <a:avLst/>
          </a:prstGeom>
          <a:ln cap="flat" w="114300">
            <a:solidFill>
              <a:srgbClr val="9FC3D0"/>
            </a:solidFill>
            <a:prstDash val="solid"/>
            <a:headEnd type="none" len="sm" w="sm"/>
            <a:tailEnd type="none" len="sm" w="sm"/>
          </a:ln>
        </p:spPr>
      </p:sp>
      <p:sp>
        <p:nvSpPr>
          <p:cNvPr name="Freeform 3" id="3"/>
          <p:cNvSpPr/>
          <p:nvPr/>
        </p:nvSpPr>
        <p:spPr>
          <a:xfrm flipH="false" flipV="false" rot="0">
            <a:off x="12923703" y="5880647"/>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5859155" y="0"/>
            <a:ext cx="1400145" cy="1499258"/>
            <a:chOff x="0" y="0"/>
            <a:chExt cx="1866860" cy="1999010"/>
          </a:xfrm>
        </p:grpSpPr>
        <p:grpSp>
          <p:nvGrpSpPr>
            <p:cNvPr name="Group 5" id="5"/>
            <p:cNvGrpSpPr/>
            <p:nvPr/>
          </p:nvGrpSpPr>
          <p:grpSpPr>
            <a:xfrm rot="0">
              <a:off x="67739" y="0"/>
              <a:ext cx="1731381" cy="1999010"/>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60"/>
                  </a:lnSpc>
                </a:pPr>
              </a:p>
            </p:txBody>
          </p:sp>
        </p:grpSp>
        <p:sp>
          <p:nvSpPr>
            <p:cNvPr name="TextBox 8" id="8"/>
            <p:cNvSpPr txBox="true"/>
            <p:nvPr/>
          </p:nvSpPr>
          <p:spPr>
            <a:xfrm rot="0">
              <a:off x="0" y="399252"/>
              <a:ext cx="1866860" cy="1105257"/>
            </a:xfrm>
            <a:prstGeom prst="rect">
              <a:avLst/>
            </a:prstGeom>
          </p:spPr>
          <p:txBody>
            <a:bodyPr anchor="t" rtlCol="false" tIns="0" lIns="0" bIns="0" rIns="0">
              <a:spAutoFit/>
            </a:bodyPr>
            <a:lstStyle/>
            <a:p>
              <a:pPr algn="ctr">
                <a:lnSpc>
                  <a:spcPts val="6993"/>
                </a:lnSpc>
              </a:pPr>
              <a:r>
                <a:rPr lang="en-US" sz="4995" b="true">
                  <a:solidFill>
                    <a:srgbClr val="000000"/>
                  </a:solidFill>
                  <a:latin typeface="Open Sans Bold"/>
                  <a:ea typeface="Open Sans Bold"/>
                  <a:cs typeface="Open Sans Bold"/>
                  <a:sym typeface="Open Sans Bold"/>
                </a:rPr>
                <a:t>4</a:t>
              </a:r>
            </a:p>
          </p:txBody>
        </p:sp>
      </p:grpSp>
      <p:sp>
        <p:nvSpPr>
          <p:cNvPr name="Freeform 9" id="9"/>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9097681" y="2431811"/>
            <a:ext cx="9015400" cy="4336146"/>
          </a:xfrm>
          <a:custGeom>
            <a:avLst/>
            <a:gdLst/>
            <a:ahLst/>
            <a:cxnLst/>
            <a:rect r="r" b="b" t="t" l="l"/>
            <a:pathLst>
              <a:path h="4336146" w="9015400">
                <a:moveTo>
                  <a:pt x="0" y="0"/>
                </a:moveTo>
                <a:lnTo>
                  <a:pt x="9015400" y="0"/>
                </a:lnTo>
                <a:lnTo>
                  <a:pt x="9015400" y="4336146"/>
                </a:lnTo>
                <a:lnTo>
                  <a:pt x="0" y="4336146"/>
                </a:lnTo>
                <a:lnTo>
                  <a:pt x="0" y="0"/>
                </a:lnTo>
                <a:close/>
              </a:path>
            </a:pathLst>
          </a:custGeom>
          <a:blipFill>
            <a:blip r:embed="rId4"/>
            <a:stretch>
              <a:fillRect l="-3672" t="0" r="-3934" b="0"/>
            </a:stretch>
          </a:blipFill>
        </p:spPr>
      </p:sp>
      <p:sp>
        <p:nvSpPr>
          <p:cNvPr name="Freeform 11" id="11"/>
          <p:cNvSpPr/>
          <p:nvPr/>
        </p:nvSpPr>
        <p:spPr>
          <a:xfrm flipH="false" flipV="false" rot="0">
            <a:off x="9144000" y="6985276"/>
            <a:ext cx="8969081" cy="2495035"/>
          </a:xfrm>
          <a:custGeom>
            <a:avLst/>
            <a:gdLst/>
            <a:ahLst/>
            <a:cxnLst/>
            <a:rect r="r" b="b" t="t" l="l"/>
            <a:pathLst>
              <a:path h="2495035" w="8969081">
                <a:moveTo>
                  <a:pt x="0" y="0"/>
                </a:moveTo>
                <a:lnTo>
                  <a:pt x="8969081" y="0"/>
                </a:lnTo>
                <a:lnTo>
                  <a:pt x="8969081" y="2495035"/>
                </a:lnTo>
                <a:lnTo>
                  <a:pt x="0" y="2495035"/>
                </a:lnTo>
                <a:lnTo>
                  <a:pt x="0" y="0"/>
                </a:lnTo>
                <a:close/>
              </a:path>
            </a:pathLst>
          </a:custGeom>
          <a:blipFill>
            <a:blip r:embed="rId5"/>
            <a:stretch>
              <a:fillRect l="0" t="0" r="0" b="0"/>
            </a:stretch>
          </a:blipFill>
        </p:spPr>
      </p:sp>
      <p:sp>
        <p:nvSpPr>
          <p:cNvPr name="Freeform 12" id="12"/>
          <p:cNvSpPr/>
          <p:nvPr/>
        </p:nvSpPr>
        <p:spPr>
          <a:xfrm flipH="false" flipV="false" rot="0">
            <a:off x="535935" y="3293111"/>
            <a:ext cx="8391783" cy="5427350"/>
          </a:xfrm>
          <a:custGeom>
            <a:avLst/>
            <a:gdLst/>
            <a:ahLst/>
            <a:cxnLst/>
            <a:rect r="r" b="b" t="t" l="l"/>
            <a:pathLst>
              <a:path h="5427350" w="8391783">
                <a:moveTo>
                  <a:pt x="0" y="0"/>
                </a:moveTo>
                <a:lnTo>
                  <a:pt x="8391783" y="0"/>
                </a:lnTo>
                <a:lnTo>
                  <a:pt x="8391783" y="5427350"/>
                </a:lnTo>
                <a:lnTo>
                  <a:pt x="0" y="5427350"/>
                </a:lnTo>
                <a:lnTo>
                  <a:pt x="0" y="0"/>
                </a:lnTo>
                <a:close/>
              </a:path>
            </a:pathLst>
          </a:custGeom>
          <a:blipFill>
            <a:blip r:embed="rId6"/>
            <a:stretch>
              <a:fillRect l="-886" t="0" r="-6254" b="0"/>
            </a:stretch>
          </a:blipFill>
        </p:spPr>
      </p:sp>
      <p:sp>
        <p:nvSpPr>
          <p:cNvPr name="TextBox 13" id="13"/>
          <p:cNvSpPr txBox="true"/>
          <p:nvPr/>
        </p:nvSpPr>
        <p:spPr>
          <a:xfrm rot="0">
            <a:off x="1170591" y="778172"/>
            <a:ext cx="14315512" cy="958315"/>
          </a:xfrm>
          <a:prstGeom prst="rect">
            <a:avLst/>
          </a:prstGeom>
        </p:spPr>
        <p:txBody>
          <a:bodyPr anchor="t" rtlCol="false" tIns="0" lIns="0" bIns="0" rIns="0">
            <a:spAutoFit/>
          </a:bodyPr>
          <a:lstStyle/>
          <a:p>
            <a:pPr algn="l">
              <a:lnSpc>
                <a:spcPts val="3879"/>
              </a:lnSpc>
            </a:pPr>
            <a:r>
              <a:rPr lang="en-US" sz="2771">
                <a:solidFill>
                  <a:srgbClr val="000000"/>
                </a:solidFill>
                <a:latin typeface="Alatsi"/>
                <a:ea typeface="Alatsi"/>
                <a:cs typeface="Alatsi"/>
                <a:sym typeface="Alatsi"/>
              </a:rPr>
              <a:t>Region-of-Interest Based Transfer Learning Assisted Framework for Skin Cancer Detection</a:t>
            </a:r>
          </a:p>
          <a:p>
            <a:pPr algn="l">
              <a:lnSpc>
                <a:spcPts val="3879"/>
              </a:lnSpc>
            </a:pPr>
          </a:p>
        </p:txBody>
      </p:sp>
      <p:sp>
        <p:nvSpPr>
          <p:cNvPr name="TextBox 14" id="14"/>
          <p:cNvSpPr txBox="true"/>
          <p:nvPr/>
        </p:nvSpPr>
        <p:spPr>
          <a:xfrm rot="0">
            <a:off x="1519032" y="1669811"/>
            <a:ext cx="12982861" cy="52387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Abhaya Libre Bold"/>
                <a:ea typeface="Abhaya Libre Bold"/>
                <a:cs typeface="Abhaya Libre Bold"/>
                <a:sym typeface="Abhaya Libre Bold"/>
              </a:rPr>
              <a:t>Goal : Skin cancer classification based on Region on interest</a:t>
            </a:r>
          </a:p>
        </p:txBody>
      </p:sp>
      <p:sp>
        <p:nvSpPr>
          <p:cNvPr name="TextBox 15" id="15"/>
          <p:cNvSpPr txBox="true"/>
          <p:nvPr/>
        </p:nvSpPr>
        <p:spPr>
          <a:xfrm rot="0">
            <a:off x="11903435" y="9496108"/>
            <a:ext cx="6041561" cy="408304"/>
          </a:xfrm>
          <a:prstGeom prst="rect">
            <a:avLst/>
          </a:prstGeom>
        </p:spPr>
        <p:txBody>
          <a:bodyPr anchor="t" rtlCol="false" tIns="0" lIns="0" bIns="0" rIns="0">
            <a:spAutoFit/>
          </a:bodyPr>
          <a:lstStyle/>
          <a:p>
            <a:pPr algn="l">
              <a:lnSpc>
                <a:spcPts val="3220"/>
              </a:lnSpc>
            </a:pPr>
            <a:r>
              <a:rPr lang="en-US" sz="2300" u="sng">
                <a:solidFill>
                  <a:srgbClr val="000000"/>
                </a:solidFill>
                <a:latin typeface="Arimo"/>
                <a:ea typeface="Arimo"/>
                <a:cs typeface="Arimo"/>
                <a:sym typeface="Arimo"/>
                <a:hlinkClick r:id="rId7" tooltip="https://ieeexplore.ieee.org/document/9160933"/>
              </a:rPr>
              <a:t>https://ieeexplore.ieee.org/document/9160933</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CFCFC"/>
        </a:solidFill>
      </p:bgPr>
    </p:bg>
    <p:spTree>
      <p:nvGrpSpPr>
        <p:cNvPr id="1" name=""/>
        <p:cNvGrpSpPr/>
        <p:nvPr/>
      </p:nvGrpSpPr>
      <p:grpSpPr>
        <a:xfrm>
          <a:off x="0" y="0"/>
          <a:ext cx="0" cy="0"/>
          <a:chOff x="0" y="0"/>
          <a:chExt cx="0" cy="0"/>
        </a:xfrm>
      </p:grpSpPr>
      <p:sp>
        <p:nvSpPr>
          <p:cNvPr name="AutoShape 2" id="2"/>
          <p:cNvSpPr/>
          <p:nvPr/>
        </p:nvSpPr>
        <p:spPr>
          <a:xfrm>
            <a:off x="-260446" y="9803130"/>
            <a:ext cx="12074276" cy="0"/>
          </a:xfrm>
          <a:prstGeom prst="line">
            <a:avLst/>
          </a:prstGeom>
          <a:ln cap="flat" w="114300">
            <a:solidFill>
              <a:srgbClr val="9FC3D0"/>
            </a:solidFill>
            <a:prstDash val="solid"/>
            <a:headEnd type="none" len="sm" w="sm"/>
            <a:tailEnd type="none" len="sm" w="sm"/>
          </a:ln>
        </p:spPr>
      </p:sp>
      <p:sp>
        <p:nvSpPr>
          <p:cNvPr name="Freeform 3" id="3"/>
          <p:cNvSpPr/>
          <p:nvPr/>
        </p:nvSpPr>
        <p:spPr>
          <a:xfrm flipH="false" flipV="false" rot="0">
            <a:off x="12923703" y="5880647"/>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254904" y="203863"/>
            <a:ext cx="13180039" cy="1295394"/>
          </a:xfrm>
          <a:prstGeom prst="rect">
            <a:avLst/>
          </a:prstGeom>
        </p:spPr>
        <p:txBody>
          <a:bodyPr anchor="t" rtlCol="false" tIns="0" lIns="0" bIns="0" rIns="0">
            <a:spAutoFit/>
          </a:bodyPr>
          <a:lstStyle/>
          <a:p>
            <a:pPr algn="ctr">
              <a:lnSpc>
                <a:spcPts val="10500"/>
              </a:lnSpc>
            </a:pPr>
            <a:r>
              <a:rPr lang="en-US" sz="7500">
                <a:solidFill>
                  <a:srgbClr val="000000"/>
                </a:solidFill>
                <a:latin typeface="Alatsi"/>
                <a:ea typeface="Alatsi"/>
                <a:cs typeface="Alatsi"/>
                <a:sym typeface="Alatsi"/>
              </a:rPr>
              <a:t>SKIN CANCER</a:t>
            </a:r>
          </a:p>
        </p:txBody>
      </p:sp>
      <p:grpSp>
        <p:nvGrpSpPr>
          <p:cNvPr name="Group 5" id="5"/>
          <p:cNvGrpSpPr/>
          <p:nvPr/>
        </p:nvGrpSpPr>
        <p:grpSpPr>
          <a:xfrm rot="0">
            <a:off x="15859155" y="0"/>
            <a:ext cx="1400145" cy="1499258"/>
            <a:chOff x="0" y="0"/>
            <a:chExt cx="1866860" cy="1999010"/>
          </a:xfrm>
        </p:grpSpPr>
        <p:grpSp>
          <p:nvGrpSpPr>
            <p:cNvPr name="Group 6" id="6"/>
            <p:cNvGrpSpPr/>
            <p:nvPr/>
          </p:nvGrpSpPr>
          <p:grpSpPr>
            <a:xfrm rot="0">
              <a:off x="67739" y="0"/>
              <a:ext cx="1731381" cy="1999010"/>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60"/>
                  </a:lnSpc>
                </a:pPr>
              </a:p>
            </p:txBody>
          </p:sp>
        </p:grpSp>
        <p:sp>
          <p:nvSpPr>
            <p:cNvPr name="TextBox 9" id="9"/>
            <p:cNvSpPr txBox="true"/>
            <p:nvPr/>
          </p:nvSpPr>
          <p:spPr>
            <a:xfrm rot="0">
              <a:off x="0" y="399252"/>
              <a:ext cx="1866860" cy="1105257"/>
            </a:xfrm>
            <a:prstGeom prst="rect">
              <a:avLst/>
            </a:prstGeom>
          </p:spPr>
          <p:txBody>
            <a:bodyPr anchor="t" rtlCol="false" tIns="0" lIns="0" bIns="0" rIns="0">
              <a:spAutoFit/>
            </a:bodyPr>
            <a:lstStyle/>
            <a:p>
              <a:pPr algn="ctr">
                <a:lnSpc>
                  <a:spcPts val="6993"/>
                </a:lnSpc>
              </a:pPr>
              <a:r>
                <a:rPr lang="en-US" sz="4995" b="true">
                  <a:solidFill>
                    <a:srgbClr val="000000"/>
                  </a:solidFill>
                  <a:latin typeface="Open Sans Bold"/>
                  <a:ea typeface="Open Sans Bold"/>
                  <a:cs typeface="Open Sans Bold"/>
                  <a:sym typeface="Open Sans Bold"/>
                </a:rPr>
                <a:t>5</a:t>
              </a:r>
            </a:p>
          </p:txBody>
        </p:sp>
      </p:grpSp>
      <p:sp>
        <p:nvSpPr>
          <p:cNvPr name="Freeform 10" id="10"/>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8202215" y="4154823"/>
            <a:ext cx="9442975" cy="4901290"/>
          </a:xfrm>
          <a:custGeom>
            <a:avLst/>
            <a:gdLst/>
            <a:ahLst/>
            <a:cxnLst/>
            <a:rect r="r" b="b" t="t" l="l"/>
            <a:pathLst>
              <a:path h="4901290" w="9442975">
                <a:moveTo>
                  <a:pt x="0" y="0"/>
                </a:moveTo>
                <a:lnTo>
                  <a:pt x="9442975" y="0"/>
                </a:lnTo>
                <a:lnTo>
                  <a:pt x="9442975" y="4901290"/>
                </a:lnTo>
                <a:lnTo>
                  <a:pt x="0" y="4901290"/>
                </a:lnTo>
                <a:lnTo>
                  <a:pt x="0" y="0"/>
                </a:lnTo>
                <a:close/>
              </a:path>
            </a:pathLst>
          </a:custGeom>
          <a:blipFill>
            <a:blip r:embed="rId4"/>
            <a:stretch>
              <a:fillRect l="0" t="0" r="0" b="0"/>
            </a:stretch>
          </a:blipFill>
        </p:spPr>
      </p:sp>
      <p:sp>
        <p:nvSpPr>
          <p:cNvPr name="TextBox 12" id="12"/>
          <p:cNvSpPr txBox="true"/>
          <p:nvPr/>
        </p:nvSpPr>
        <p:spPr>
          <a:xfrm rot="0">
            <a:off x="2719684" y="1901029"/>
            <a:ext cx="12282824" cy="958394"/>
          </a:xfrm>
          <a:prstGeom prst="rect">
            <a:avLst/>
          </a:prstGeom>
        </p:spPr>
        <p:txBody>
          <a:bodyPr anchor="t" rtlCol="false" tIns="0" lIns="0" bIns="0" rIns="0">
            <a:spAutoFit/>
          </a:bodyPr>
          <a:lstStyle/>
          <a:p>
            <a:pPr algn="l">
              <a:lnSpc>
                <a:spcPts val="3879"/>
              </a:lnSpc>
            </a:pPr>
            <a:r>
              <a:rPr lang="en-US" sz="2771">
                <a:solidFill>
                  <a:srgbClr val="000000"/>
                </a:solidFill>
                <a:latin typeface="Alatsi"/>
                <a:ea typeface="Alatsi"/>
                <a:cs typeface="Alatsi"/>
                <a:sym typeface="Alatsi"/>
              </a:rPr>
              <a:t>Diagnosis of skin cancer using VGG16 and VGG19 based transfer learning models</a:t>
            </a:r>
          </a:p>
          <a:p>
            <a:pPr algn="l">
              <a:lnSpc>
                <a:spcPts val="3879"/>
              </a:lnSpc>
            </a:pPr>
          </a:p>
        </p:txBody>
      </p:sp>
      <p:sp>
        <p:nvSpPr>
          <p:cNvPr name="TextBox 13" id="13"/>
          <p:cNvSpPr txBox="true"/>
          <p:nvPr/>
        </p:nvSpPr>
        <p:spPr>
          <a:xfrm rot="0">
            <a:off x="2019647" y="2729070"/>
            <a:ext cx="12982861" cy="52387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Abhaya Libre Bold"/>
                <a:ea typeface="Abhaya Libre Bold"/>
                <a:cs typeface="Abhaya Libre Bold"/>
                <a:sym typeface="Abhaya Libre Bold"/>
              </a:rPr>
              <a:t>Goal : classification between benign and malignant skin lesions</a:t>
            </a:r>
          </a:p>
        </p:txBody>
      </p:sp>
      <p:sp>
        <p:nvSpPr>
          <p:cNvPr name="TextBox 14" id="14"/>
          <p:cNvSpPr txBox="true"/>
          <p:nvPr/>
        </p:nvSpPr>
        <p:spPr>
          <a:xfrm rot="0">
            <a:off x="11910645" y="9595169"/>
            <a:ext cx="6377355" cy="325753"/>
          </a:xfrm>
          <a:prstGeom prst="rect">
            <a:avLst/>
          </a:prstGeom>
        </p:spPr>
        <p:txBody>
          <a:bodyPr anchor="t" rtlCol="false" tIns="0" lIns="0" bIns="0" rIns="0">
            <a:spAutoFit/>
          </a:bodyPr>
          <a:lstStyle/>
          <a:p>
            <a:pPr algn="l">
              <a:lnSpc>
                <a:spcPts val="2520"/>
              </a:lnSpc>
            </a:pPr>
            <a:r>
              <a:rPr lang="en-US" sz="1800" u="sng">
                <a:solidFill>
                  <a:srgbClr val="000000"/>
                </a:solidFill>
                <a:latin typeface="Arimo"/>
                <a:ea typeface="Arimo"/>
                <a:cs typeface="Arimo"/>
                <a:sym typeface="Arimo"/>
                <a:hlinkClick r:id="rId5" tooltip="https://link.springer.com/article/10.1007/s11042-023-17735-2"/>
              </a:rPr>
              <a:t>https://link.springer.com/article/10.1007/s11042-023-17735-2</a:t>
            </a:r>
          </a:p>
        </p:txBody>
      </p:sp>
      <p:sp>
        <p:nvSpPr>
          <p:cNvPr name="TextBox 15" id="15"/>
          <p:cNvSpPr txBox="true"/>
          <p:nvPr/>
        </p:nvSpPr>
        <p:spPr>
          <a:xfrm rot="0">
            <a:off x="685807" y="4078623"/>
            <a:ext cx="6841636" cy="5426711"/>
          </a:xfrm>
          <a:prstGeom prst="rect">
            <a:avLst/>
          </a:prstGeom>
        </p:spPr>
        <p:txBody>
          <a:bodyPr anchor="t" rtlCol="false" tIns="0" lIns="0" bIns="0" rIns="0">
            <a:spAutoFit/>
          </a:bodyPr>
          <a:lstStyle/>
          <a:p>
            <a:pPr algn="ctr">
              <a:lnSpc>
                <a:spcPts val="4899"/>
              </a:lnSpc>
            </a:pPr>
            <a:r>
              <a:rPr lang="en-US" sz="3499">
                <a:solidFill>
                  <a:srgbClr val="000000"/>
                </a:solidFill>
                <a:latin typeface="Abhaya Libre"/>
                <a:ea typeface="Abhaya Libre"/>
                <a:cs typeface="Abhaya Libre"/>
                <a:sym typeface="Abhaya Libre"/>
              </a:rPr>
              <a:t>Employing k-fold the accuracy of 97.51% for the VGG-16 architecture and 98.1% for the VGG-19 architecture have been achieved.</a:t>
            </a:r>
          </a:p>
          <a:p>
            <a:pPr algn="ctr">
              <a:lnSpc>
                <a:spcPts val="4899"/>
              </a:lnSpc>
            </a:pPr>
          </a:p>
          <a:p>
            <a:pPr algn="ctr">
              <a:lnSpc>
                <a:spcPts val="4899"/>
              </a:lnSpc>
            </a:pPr>
            <a:r>
              <a:rPr lang="en-US" sz="3499">
                <a:solidFill>
                  <a:srgbClr val="000000"/>
                </a:solidFill>
                <a:latin typeface="Abhaya Libre"/>
                <a:ea typeface="Abhaya Libre"/>
                <a:cs typeface="Abhaya Libre"/>
                <a:sym typeface="Abhaya Libre"/>
              </a:rPr>
              <a:t> Comparision with other models :  https://link.springer.com/article/10.1007/s11042-023-17735-2/tables/2</a:t>
            </a:r>
          </a:p>
          <a:p>
            <a:pPr algn="ctr">
              <a:lnSpc>
                <a:spcPts val="3779"/>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CFCFC"/>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TextBox 12" id="12"/>
          <p:cNvSpPr txBox="true"/>
          <p:nvPr/>
        </p:nvSpPr>
        <p:spPr>
          <a:xfrm rot="0">
            <a:off x="3131928" y="4257012"/>
            <a:ext cx="13705855" cy="886488"/>
          </a:xfrm>
          <a:prstGeom prst="rect">
            <a:avLst/>
          </a:prstGeom>
        </p:spPr>
        <p:txBody>
          <a:bodyPr anchor="t" rtlCol="false" tIns="0" lIns="0" bIns="0" rIns="0">
            <a:spAutoFit/>
          </a:bodyPr>
          <a:lstStyle/>
          <a:p>
            <a:pPr algn="ctr">
              <a:lnSpc>
                <a:spcPts val="6653"/>
              </a:lnSpc>
            </a:pPr>
            <a:r>
              <a:rPr lang="en-US" sz="6859">
                <a:solidFill>
                  <a:srgbClr val="000000"/>
                </a:solidFill>
                <a:latin typeface="Alatsi"/>
                <a:ea typeface="Alatsi"/>
                <a:cs typeface="Alatsi"/>
                <a:sym typeface="Alatsi"/>
              </a:rPr>
              <a:t>BREAST CANCER</a:t>
            </a:r>
          </a:p>
        </p:txBody>
      </p:sp>
      <p:sp>
        <p:nvSpPr>
          <p:cNvPr name="Freeform 13" id="13"/>
          <p:cNvSpPr/>
          <p:nvPr/>
        </p:nvSpPr>
        <p:spPr>
          <a:xfrm flipH="false" flipV="false" rot="0">
            <a:off x="12646898"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1118095"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CFCFC"/>
        </a:solidFill>
      </p:bgPr>
    </p:bg>
    <p:spTree>
      <p:nvGrpSpPr>
        <p:cNvPr id="1" name=""/>
        <p:cNvGrpSpPr/>
        <p:nvPr/>
      </p:nvGrpSpPr>
      <p:grpSpPr>
        <a:xfrm>
          <a:off x="0" y="0"/>
          <a:ext cx="0" cy="0"/>
          <a:chOff x="0" y="0"/>
          <a:chExt cx="0" cy="0"/>
        </a:xfrm>
      </p:grpSpPr>
      <p:sp>
        <p:nvSpPr>
          <p:cNvPr name="AutoShape 2" id="2"/>
          <p:cNvSpPr/>
          <p:nvPr/>
        </p:nvSpPr>
        <p:spPr>
          <a:xfrm>
            <a:off x="-260446" y="9803130"/>
            <a:ext cx="9848630" cy="0"/>
          </a:xfrm>
          <a:prstGeom prst="line">
            <a:avLst/>
          </a:prstGeom>
          <a:ln cap="flat" w="114300">
            <a:solidFill>
              <a:srgbClr val="9FC3D0"/>
            </a:solidFill>
            <a:prstDash val="solid"/>
            <a:headEnd type="none" len="sm" w="sm"/>
            <a:tailEnd type="none" len="sm" w="sm"/>
          </a:ln>
        </p:spPr>
      </p:sp>
      <p:sp>
        <p:nvSpPr>
          <p:cNvPr name="Freeform 3" id="3"/>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8678466" y="3652390"/>
            <a:ext cx="9361235" cy="5246370"/>
            <a:chOff x="0" y="0"/>
            <a:chExt cx="11330471" cy="6350000"/>
          </a:xfrm>
        </p:grpSpPr>
        <p:sp>
          <p:nvSpPr>
            <p:cNvPr name="Freeform 5" id="5"/>
            <p:cNvSpPr/>
            <p:nvPr/>
          </p:nvSpPr>
          <p:spPr>
            <a:xfrm flipH="false" flipV="false" rot="0">
              <a:off x="0" y="0"/>
              <a:ext cx="11330471" cy="6350000"/>
            </a:xfrm>
            <a:custGeom>
              <a:avLst/>
              <a:gdLst/>
              <a:ahLst/>
              <a:cxnLst/>
              <a:rect r="r" b="b" t="t" l="l"/>
              <a:pathLst>
                <a:path h="6350000" w="11330471">
                  <a:moveTo>
                    <a:pt x="0" y="0"/>
                  </a:moveTo>
                  <a:lnTo>
                    <a:pt x="11330471" y="0"/>
                  </a:lnTo>
                  <a:lnTo>
                    <a:pt x="11330471" y="6350000"/>
                  </a:lnTo>
                  <a:lnTo>
                    <a:pt x="0" y="6350000"/>
                  </a:lnTo>
                  <a:close/>
                </a:path>
              </a:pathLst>
            </a:custGeom>
            <a:blipFill>
              <a:blip r:embed="rId4"/>
              <a:stretch>
                <a:fillRect l="0" t="-121" r="0" b="-121"/>
              </a:stretch>
            </a:blipFill>
          </p:spPr>
        </p:sp>
      </p:grpSp>
      <p:sp>
        <p:nvSpPr>
          <p:cNvPr name="TextBox 6" id="6"/>
          <p:cNvSpPr txBox="true"/>
          <p:nvPr/>
        </p:nvSpPr>
        <p:spPr>
          <a:xfrm rot="0">
            <a:off x="1727874" y="-68935"/>
            <a:ext cx="13180039" cy="1295394"/>
          </a:xfrm>
          <a:prstGeom prst="rect">
            <a:avLst/>
          </a:prstGeom>
        </p:spPr>
        <p:txBody>
          <a:bodyPr anchor="t" rtlCol="false" tIns="0" lIns="0" bIns="0" rIns="0">
            <a:spAutoFit/>
          </a:bodyPr>
          <a:lstStyle/>
          <a:p>
            <a:pPr algn="ctr">
              <a:lnSpc>
                <a:spcPts val="10500"/>
              </a:lnSpc>
            </a:pPr>
            <a:r>
              <a:rPr lang="en-US" sz="7500">
                <a:solidFill>
                  <a:srgbClr val="000000"/>
                </a:solidFill>
                <a:latin typeface="Alatsi"/>
                <a:ea typeface="Alatsi"/>
                <a:cs typeface="Alatsi"/>
                <a:sym typeface="Alatsi"/>
              </a:rPr>
              <a:t>BREAST CANCER</a:t>
            </a:r>
          </a:p>
        </p:txBody>
      </p:sp>
      <p:grpSp>
        <p:nvGrpSpPr>
          <p:cNvPr name="Group 7" id="7"/>
          <p:cNvGrpSpPr/>
          <p:nvPr/>
        </p:nvGrpSpPr>
        <p:grpSpPr>
          <a:xfrm rot="0">
            <a:off x="15859155" y="0"/>
            <a:ext cx="1400145" cy="1499258"/>
            <a:chOff x="0" y="0"/>
            <a:chExt cx="1866860" cy="1999010"/>
          </a:xfrm>
        </p:grpSpPr>
        <p:grpSp>
          <p:nvGrpSpPr>
            <p:cNvPr name="Group 8" id="8"/>
            <p:cNvGrpSpPr/>
            <p:nvPr/>
          </p:nvGrpSpPr>
          <p:grpSpPr>
            <a:xfrm rot="0">
              <a:off x="67739" y="0"/>
              <a:ext cx="1731381" cy="1999010"/>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60"/>
                  </a:lnSpc>
                </a:pPr>
              </a:p>
            </p:txBody>
          </p:sp>
        </p:grpSp>
        <p:sp>
          <p:nvSpPr>
            <p:cNvPr name="TextBox 11" id="11"/>
            <p:cNvSpPr txBox="true"/>
            <p:nvPr/>
          </p:nvSpPr>
          <p:spPr>
            <a:xfrm rot="0">
              <a:off x="0" y="399252"/>
              <a:ext cx="1866860" cy="1105257"/>
            </a:xfrm>
            <a:prstGeom prst="rect">
              <a:avLst/>
            </a:prstGeom>
          </p:spPr>
          <p:txBody>
            <a:bodyPr anchor="t" rtlCol="false" tIns="0" lIns="0" bIns="0" rIns="0">
              <a:spAutoFit/>
            </a:bodyPr>
            <a:lstStyle/>
            <a:p>
              <a:pPr algn="ctr">
                <a:lnSpc>
                  <a:spcPts val="6993"/>
                </a:lnSpc>
              </a:pPr>
              <a:r>
                <a:rPr lang="en-US" sz="4995" b="true">
                  <a:solidFill>
                    <a:srgbClr val="000000"/>
                  </a:solidFill>
                  <a:latin typeface="Open Sans Bold"/>
                  <a:ea typeface="Open Sans Bold"/>
                  <a:cs typeface="Open Sans Bold"/>
                  <a:sym typeface="Open Sans Bold"/>
                </a:rPr>
                <a:t>7</a:t>
              </a:r>
            </a:p>
          </p:txBody>
        </p:sp>
      </p:grpSp>
      <p:sp>
        <p:nvSpPr>
          <p:cNvPr name="Freeform 12" id="12"/>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13" id="13"/>
          <p:cNvGraphicFramePr>
            <a:graphicFrameLocks noGrp="true"/>
          </p:cNvGraphicFramePr>
          <p:nvPr/>
        </p:nvGraphicFramePr>
        <p:xfrm>
          <a:off x="460692" y="3652390"/>
          <a:ext cx="7999095" cy="5159375"/>
        </p:xfrm>
        <a:graphic>
          <a:graphicData uri="http://schemas.openxmlformats.org/drawingml/2006/table">
            <a:tbl>
              <a:tblPr/>
              <a:tblGrid>
                <a:gridCol w="1971822"/>
                <a:gridCol w="1039344"/>
                <a:gridCol w="858963"/>
                <a:gridCol w="1125345"/>
                <a:gridCol w="1146236"/>
                <a:gridCol w="1857386"/>
              </a:tblGrid>
              <a:tr h="1405364">
                <a:tc>
                  <a:txBody>
                    <a:bodyPr anchor="t" rtlCol="false"/>
                    <a:lstStyle/>
                    <a:p>
                      <a:pPr algn="l">
                        <a:lnSpc>
                          <a:spcPts val="3079"/>
                        </a:lnSpc>
                        <a:defRPr/>
                      </a:pPr>
                      <a:r>
                        <a:rPr lang="en-US" sz="2199" b="true">
                          <a:solidFill>
                            <a:srgbClr val="000000"/>
                          </a:solidFill>
                          <a:latin typeface="Abhaya Libre Bold"/>
                          <a:ea typeface="Abhaya Libre Bold"/>
                          <a:cs typeface="Abhaya Libre Bold"/>
                          <a:sym typeface="Abhaya Libre Bold"/>
                        </a:rPr>
                        <a:t>CNN Architectures</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r>
                        <a:rPr lang="en-US" sz="2199" b="true">
                          <a:solidFill>
                            <a:srgbClr val="000000"/>
                          </a:solidFill>
                          <a:latin typeface="Abhaya Libre Bold"/>
                          <a:ea typeface="Abhaya Libre Bold"/>
                          <a:cs typeface="Abhaya Libre Bold"/>
                          <a:sym typeface="Abhaya Libre Bold"/>
                        </a:rPr>
                        <a:t>Lens</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gridSpan="3">
                  <a:txBody>
                    <a:bodyPr anchor="t" rtlCol="false"/>
                    <a:lstStyle/>
                    <a:p>
                      <a:pPr algn="l">
                        <a:lnSpc>
                          <a:spcPts val="3079"/>
                        </a:lnSpc>
                        <a:defRPr/>
                      </a:pPr>
                      <a:r>
                        <a:rPr lang="en-US" sz="2199" b="true">
                          <a:solidFill>
                            <a:srgbClr val="000000"/>
                          </a:solidFill>
                          <a:latin typeface="Abhaya Libre Bold"/>
                          <a:ea typeface="Abhaya Libre Bold"/>
                          <a:cs typeface="Abhaya Libre Bold"/>
                          <a:sym typeface="Abhaya Libre Bold"/>
                        </a:rPr>
                        <a:t>Magnification</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l">
                        <a:lnSpc>
                          <a:spcPts val="3079"/>
                        </a:lnSpc>
                        <a:defRPr/>
                      </a:pPr>
                      <a:r>
                        <a:rPr lang="en-US" sz="2199" b="true">
                          <a:solidFill>
                            <a:srgbClr val="000000"/>
                          </a:solidFill>
                          <a:latin typeface="Abhaya Libre Bold"/>
                          <a:ea typeface="Abhaya Libre Bold"/>
                          <a:cs typeface="Abhaya Libre Bold"/>
                          <a:sym typeface="Abhaya Libre Bold"/>
                        </a:rPr>
                        <a:t>Magnification</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l">
                        <a:lnSpc>
                          <a:spcPts val="3079"/>
                        </a:lnSpc>
                        <a:defRPr/>
                      </a:pPr>
                      <a:r>
                        <a:rPr lang="en-US" sz="2199" b="true">
                          <a:solidFill>
                            <a:srgbClr val="000000"/>
                          </a:solidFill>
                          <a:latin typeface="Abhaya Libre Bold"/>
                          <a:ea typeface="Abhaya Libre Bold"/>
                          <a:cs typeface="Abhaya Libre Bold"/>
                          <a:sym typeface="Abhaya Libre Bold"/>
                        </a:rPr>
                        <a:t>Magnification</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r>
                        <a:rPr lang="en-US" sz="2199" b="true">
                          <a:solidFill>
                            <a:srgbClr val="000000"/>
                          </a:solidFill>
                          <a:latin typeface="Abhaya Libre Bold"/>
                          <a:ea typeface="Abhaya Libre Bold"/>
                          <a:cs typeface="Abhaya Libre Bold"/>
                          <a:sym typeface="Abhaya Libre Bold"/>
                        </a:rPr>
                        <a:t>Average Classification Accuracies</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85155">
                <a:tc>
                  <a:txBody>
                    <a:bodyPr anchor="t" rtlCol="false"/>
                    <a:lstStyle/>
                    <a:p>
                      <a:pPr algn="l">
                        <a:lnSpc>
                          <a:spcPts val="3079"/>
                        </a:lnSpc>
                        <a:defRPr/>
                      </a:pP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r>
                        <a:rPr lang="en-US" sz="2199" b="true">
                          <a:solidFill>
                            <a:srgbClr val="000000"/>
                          </a:solidFill>
                          <a:latin typeface="Abhaya Libre Bold"/>
                          <a:ea typeface="Abhaya Libre Bold"/>
                          <a:cs typeface="Abhaya Libre Bold"/>
                          <a:sym typeface="Abhaya Libre Bold"/>
                        </a:rPr>
                        <a:t>100X</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r>
                        <a:rPr lang="en-US" sz="2199" b="true">
                          <a:solidFill>
                            <a:srgbClr val="000000"/>
                          </a:solidFill>
                          <a:latin typeface="Abhaya Libre Bold"/>
                          <a:ea typeface="Abhaya Libre Bold"/>
                          <a:cs typeface="Abhaya Libre Bold"/>
                          <a:sym typeface="Abhaya Libre Bold"/>
                        </a:rPr>
                        <a:t>140X</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r>
                        <a:rPr lang="en-US" sz="2199" b="true">
                          <a:solidFill>
                            <a:srgbClr val="000000"/>
                          </a:solidFill>
                          <a:latin typeface="Abhaya Libre Bold"/>
                          <a:ea typeface="Abhaya Libre Bold"/>
                          <a:cs typeface="Abhaya Libre Bold"/>
                          <a:sym typeface="Abhaya Libre Bold"/>
                        </a:rPr>
                        <a:t>200X</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r>
                        <a:rPr lang="en-US" sz="2199" b="true">
                          <a:solidFill>
                            <a:srgbClr val="000000"/>
                          </a:solidFill>
                          <a:latin typeface="Abhaya Libre Bold"/>
                          <a:ea typeface="Abhaya Libre Bold"/>
                          <a:cs typeface="Abhaya Libre Bold"/>
                          <a:sym typeface="Abhaya Libre Bold"/>
                        </a:rPr>
                        <a:t>500X</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85155">
                <a:tc>
                  <a:txBody>
                    <a:bodyPr anchor="t" rtlCol="false"/>
                    <a:lstStyle/>
                    <a:p>
                      <a:pPr algn="l">
                        <a:lnSpc>
                          <a:spcPts val="3079"/>
                        </a:lnSpc>
                        <a:defRPr/>
                      </a:pPr>
                      <a:r>
                        <a:rPr lang="en-US" sz="2199" b="true">
                          <a:solidFill>
                            <a:srgbClr val="000000"/>
                          </a:solidFill>
                          <a:latin typeface="Abhaya Libre Bold"/>
                          <a:ea typeface="Abhaya Libre Bold"/>
                          <a:cs typeface="Abhaya Libre Bold"/>
                          <a:sym typeface="Abhaya Libre Bold"/>
                        </a:rPr>
                        <a:t>GoogLeNet</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Abhaya Libre"/>
                          <a:ea typeface="Abhaya Libre"/>
                          <a:cs typeface="Abhaya Libre"/>
                          <a:sym typeface="Abhaya Libre"/>
                        </a:rPr>
                        <a:t>90.4</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Abhaya Libre"/>
                          <a:ea typeface="Abhaya Libre"/>
                          <a:cs typeface="Abhaya Libre"/>
                          <a:sym typeface="Abhaya Libre"/>
                        </a:rPr>
                        <a:t>93.7</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Abhaya Libre"/>
                          <a:ea typeface="Abhaya Libre"/>
                          <a:cs typeface="Abhaya Libre"/>
                          <a:sym typeface="Abhaya Libre"/>
                        </a:rPr>
                        <a:t>95.3</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Abhaya Libre"/>
                          <a:ea typeface="Abhaya Libre"/>
                          <a:cs typeface="Abhaya Libre"/>
                          <a:sym typeface="Abhaya Libre"/>
                        </a:rPr>
                        <a:t>94.6</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Abhaya Libre"/>
                          <a:ea typeface="Abhaya Libre"/>
                          <a:cs typeface="Abhaya Libre"/>
                          <a:sym typeface="Abhaya Libre"/>
                        </a:rPr>
                        <a:t>93.5%</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85155">
                <a:tc>
                  <a:txBody>
                    <a:bodyPr anchor="t" rtlCol="false"/>
                    <a:lstStyle/>
                    <a:p>
                      <a:pPr algn="l">
                        <a:lnSpc>
                          <a:spcPts val="3079"/>
                        </a:lnSpc>
                        <a:defRPr/>
                      </a:pPr>
                      <a:r>
                        <a:rPr lang="en-US" sz="2199" b="true">
                          <a:solidFill>
                            <a:srgbClr val="000000"/>
                          </a:solidFill>
                          <a:latin typeface="Abhaya Libre Bold"/>
                          <a:ea typeface="Abhaya Libre Bold"/>
                          <a:cs typeface="Abhaya Libre Bold"/>
                          <a:sym typeface="Abhaya Libre Bold"/>
                        </a:rPr>
                        <a:t>VGGNet</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Abhaya Libre"/>
                          <a:ea typeface="Abhaya Libre"/>
                          <a:cs typeface="Abhaya Libre"/>
                          <a:sym typeface="Abhaya Libre"/>
                        </a:rPr>
                        <a:t>90.8</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Abhaya Libre"/>
                          <a:ea typeface="Abhaya Libre"/>
                          <a:cs typeface="Abhaya Libre"/>
                          <a:sym typeface="Abhaya Libre"/>
                        </a:rPr>
                        <a:t>94.8</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Abhaya Libre"/>
                          <a:ea typeface="Abhaya Libre"/>
                          <a:cs typeface="Abhaya Libre"/>
                          <a:sym typeface="Abhaya Libre"/>
                        </a:rPr>
                        <a:t>96.7</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Abhaya Libre"/>
                          <a:ea typeface="Abhaya Libre"/>
                          <a:cs typeface="Abhaya Libre"/>
                          <a:sym typeface="Abhaya Libre"/>
                        </a:rPr>
                        <a:t>94.2</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Abhaya Libre"/>
                          <a:ea typeface="Abhaya Libre"/>
                          <a:cs typeface="Abhaya Libre"/>
                          <a:sym typeface="Abhaya Libre"/>
                        </a:rPr>
                        <a:t>94.15%</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85155">
                <a:tc>
                  <a:txBody>
                    <a:bodyPr anchor="t" rtlCol="false"/>
                    <a:lstStyle/>
                    <a:p>
                      <a:pPr algn="l">
                        <a:lnSpc>
                          <a:spcPts val="3079"/>
                        </a:lnSpc>
                        <a:defRPr/>
                      </a:pPr>
                      <a:r>
                        <a:rPr lang="en-US" sz="2199" b="true">
                          <a:solidFill>
                            <a:srgbClr val="000000"/>
                          </a:solidFill>
                          <a:latin typeface="Abhaya Libre Bold"/>
                          <a:ea typeface="Abhaya Libre Bold"/>
                          <a:cs typeface="Abhaya Libre Bold"/>
                          <a:sym typeface="Abhaya Libre Bold"/>
                        </a:rPr>
                        <a:t>ResNet</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Abhaya Libre"/>
                          <a:ea typeface="Abhaya Libre"/>
                          <a:cs typeface="Abhaya Libre"/>
                          <a:sym typeface="Abhaya Libre"/>
                        </a:rPr>
                        <a:t>91.5</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Abhaya Libre"/>
                          <a:ea typeface="Abhaya Libre"/>
                          <a:cs typeface="Abhaya Libre"/>
                          <a:sym typeface="Abhaya Libre"/>
                        </a:rPr>
                        <a:t>93.3</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Abhaya Libre"/>
                          <a:ea typeface="Abhaya Libre"/>
                          <a:cs typeface="Abhaya Libre"/>
                          <a:sym typeface="Abhaya Libre"/>
                        </a:rPr>
                        <a:t>95.4</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Abhaya Libre"/>
                          <a:ea typeface="Abhaya Libre"/>
                          <a:cs typeface="Abhaya Libre"/>
                          <a:sym typeface="Abhaya Libre"/>
                        </a:rPr>
                        <a:t>97.2</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Abhaya Libre"/>
                          <a:ea typeface="Abhaya Libre"/>
                          <a:cs typeface="Abhaya Libre"/>
                          <a:sym typeface="Abhaya Libre"/>
                        </a:rPr>
                        <a:t>94.35%</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013392">
                <a:tc>
                  <a:txBody>
                    <a:bodyPr anchor="t" rtlCol="false"/>
                    <a:lstStyle/>
                    <a:p>
                      <a:pPr algn="l">
                        <a:lnSpc>
                          <a:spcPts val="3079"/>
                        </a:lnSpc>
                        <a:defRPr/>
                      </a:pPr>
                      <a:r>
                        <a:rPr lang="en-US" sz="2199" b="true">
                          <a:solidFill>
                            <a:srgbClr val="000000"/>
                          </a:solidFill>
                          <a:latin typeface="Abhaya Libre Bold"/>
                          <a:ea typeface="Abhaya Libre Bold"/>
                          <a:cs typeface="Abhaya Libre Bold"/>
                          <a:sym typeface="Abhaya Libre Bold"/>
                        </a:rPr>
                        <a:t>Proposed Framework</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b="true">
                          <a:solidFill>
                            <a:srgbClr val="000000"/>
                          </a:solidFill>
                          <a:latin typeface="Abhaya Libre Bold"/>
                          <a:ea typeface="Abhaya Libre Bold"/>
                          <a:cs typeface="Abhaya Libre Bold"/>
                          <a:sym typeface="Abhaya Libre Bold"/>
                        </a:rPr>
                        <a:t>96.8</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b="true">
                          <a:solidFill>
                            <a:srgbClr val="000000"/>
                          </a:solidFill>
                          <a:latin typeface="Abhaya Libre Bold"/>
                          <a:ea typeface="Abhaya Libre Bold"/>
                          <a:cs typeface="Abhaya Libre Bold"/>
                          <a:sym typeface="Abhaya Libre Bold"/>
                        </a:rPr>
                        <a:t>96.9</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b="true">
                          <a:solidFill>
                            <a:srgbClr val="000000"/>
                          </a:solidFill>
                          <a:latin typeface="Abhaya Libre Bold"/>
                          <a:ea typeface="Abhaya Libre Bold"/>
                          <a:cs typeface="Abhaya Libre Bold"/>
                          <a:sym typeface="Abhaya Libre Bold"/>
                        </a:rPr>
                        <a:t>97.8</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b="true">
                          <a:solidFill>
                            <a:srgbClr val="000000"/>
                          </a:solidFill>
                          <a:latin typeface="Abhaya Libre Bold"/>
                          <a:ea typeface="Abhaya Libre Bold"/>
                          <a:cs typeface="Abhaya Libre Bold"/>
                          <a:sym typeface="Abhaya Libre Bold"/>
                        </a:rPr>
                        <a:t>98.6</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b="true">
                          <a:solidFill>
                            <a:srgbClr val="000000"/>
                          </a:solidFill>
                          <a:latin typeface="Abhaya Libre Bold"/>
                          <a:ea typeface="Abhaya Libre Bold"/>
                          <a:cs typeface="Abhaya Libre Bold"/>
                          <a:sym typeface="Abhaya Libre Bold"/>
                        </a:rPr>
                        <a:t>97.525%</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14" id="14"/>
          <p:cNvSpPr txBox="true"/>
          <p:nvPr/>
        </p:nvSpPr>
        <p:spPr>
          <a:xfrm rot="0">
            <a:off x="460692" y="1532186"/>
            <a:ext cx="17579009" cy="958315"/>
          </a:xfrm>
          <a:prstGeom prst="rect">
            <a:avLst/>
          </a:prstGeom>
        </p:spPr>
        <p:txBody>
          <a:bodyPr anchor="t" rtlCol="false" tIns="0" lIns="0" bIns="0" rIns="0">
            <a:spAutoFit/>
          </a:bodyPr>
          <a:lstStyle/>
          <a:p>
            <a:pPr algn="l">
              <a:lnSpc>
                <a:spcPts val="3879"/>
              </a:lnSpc>
            </a:pPr>
            <a:r>
              <a:rPr lang="en-US" sz="2771">
                <a:solidFill>
                  <a:srgbClr val="000000"/>
                </a:solidFill>
                <a:latin typeface="Alatsi"/>
                <a:ea typeface="Alatsi"/>
                <a:cs typeface="Alatsi"/>
                <a:sym typeface="Alatsi"/>
              </a:rPr>
              <a:t>A novel deep learning based framework for the detection and classification of breast cancer using transfer learning</a:t>
            </a:r>
          </a:p>
          <a:p>
            <a:pPr algn="l">
              <a:lnSpc>
                <a:spcPts val="3879"/>
              </a:lnSpc>
            </a:pPr>
          </a:p>
        </p:txBody>
      </p:sp>
      <p:sp>
        <p:nvSpPr>
          <p:cNvPr name="TextBox 15" id="15"/>
          <p:cNvSpPr txBox="true"/>
          <p:nvPr/>
        </p:nvSpPr>
        <p:spPr>
          <a:xfrm rot="0">
            <a:off x="9825496" y="9446078"/>
            <a:ext cx="8214205" cy="357053"/>
          </a:xfrm>
          <a:prstGeom prst="rect">
            <a:avLst/>
          </a:prstGeom>
        </p:spPr>
        <p:txBody>
          <a:bodyPr anchor="t" rtlCol="false" tIns="0" lIns="0" bIns="0" rIns="0">
            <a:spAutoFit/>
          </a:bodyPr>
          <a:lstStyle/>
          <a:p>
            <a:pPr algn="l">
              <a:lnSpc>
                <a:spcPts val="2894"/>
              </a:lnSpc>
            </a:pPr>
            <a:r>
              <a:rPr lang="en-US" sz="2067" u="sng">
                <a:solidFill>
                  <a:srgbClr val="000000"/>
                </a:solidFill>
                <a:latin typeface="Arimo"/>
                <a:ea typeface="Arimo"/>
                <a:cs typeface="Arimo"/>
                <a:sym typeface="Arimo"/>
                <a:hlinkClick r:id="rId5" tooltip="https://www.sciencedirect.com/science/article/pii/S0167865519301059"/>
              </a:rPr>
              <a:t>https://www.sciencedirect.com/science/article/pii/S0167865519301059</a:t>
            </a:r>
            <a:r>
              <a:rPr lang="en-US" sz="2067">
                <a:solidFill>
                  <a:srgbClr val="000000"/>
                </a:solidFill>
                <a:latin typeface="Arimo"/>
                <a:ea typeface="Arimo"/>
                <a:cs typeface="Arimo"/>
                <a:sym typeface="Arimo"/>
              </a:rPr>
              <a:t> </a:t>
            </a:r>
          </a:p>
        </p:txBody>
      </p:sp>
      <p:sp>
        <p:nvSpPr>
          <p:cNvPr name="TextBox 16" id="16"/>
          <p:cNvSpPr txBox="true"/>
          <p:nvPr/>
        </p:nvSpPr>
        <p:spPr>
          <a:xfrm rot="0">
            <a:off x="3096754" y="2509550"/>
            <a:ext cx="12982861" cy="52387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Abhaya Libre Bold"/>
                <a:ea typeface="Abhaya Libre Bold"/>
                <a:cs typeface="Abhaya Libre Bold"/>
                <a:sym typeface="Abhaya Libre Bold"/>
              </a:rPr>
              <a:t>Goal : detection and classification of breast cancer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CFCFC"/>
        </a:solidFill>
      </p:bgPr>
    </p:bg>
    <p:spTree>
      <p:nvGrpSpPr>
        <p:cNvPr id="1" name=""/>
        <p:cNvGrpSpPr/>
        <p:nvPr/>
      </p:nvGrpSpPr>
      <p:grpSpPr>
        <a:xfrm>
          <a:off x="0" y="0"/>
          <a:ext cx="0" cy="0"/>
          <a:chOff x="0" y="0"/>
          <a:chExt cx="0" cy="0"/>
        </a:xfrm>
      </p:grpSpPr>
      <p:sp>
        <p:nvSpPr>
          <p:cNvPr name="AutoShape 2" id="2"/>
          <p:cNvSpPr/>
          <p:nvPr/>
        </p:nvSpPr>
        <p:spPr>
          <a:xfrm>
            <a:off x="0" y="9808580"/>
            <a:ext cx="11466944" cy="0"/>
          </a:xfrm>
          <a:prstGeom prst="line">
            <a:avLst/>
          </a:prstGeom>
          <a:ln cap="flat" w="114300">
            <a:solidFill>
              <a:srgbClr val="9FC3D0"/>
            </a:solidFill>
            <a:prstDash val="solid"/>
            <a:headEnd type="none" len="sm" w="sm"/>
            <a:tailEnd type="none" len="sm" w="sm"/>
          </a:ln>
        </p:spPr>
      </p:sp>
      <p:sp>
        <p:nvSpPr>
          <p:cNvPr name="Freeform 3" id="3"/>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74919" y="3826206"/>
            <a:ext cx="8136022" cy="3616079"/>
            <a:chOff x="0" y="0"/>
            <a:chExt cx="14549384" cy="6466516"/>
          </a:xfrm>
        </p:grpSpPr>
        <p:sp>
          <p:nvSpPr>
            <p:cNvPr name="Freeform 5" id="5"/>
            <p:cNvSpPr/>
            <p:nvPr/>
          </p:nvSpPr>
          <p:spPr>
            <a:xfrm flipH="false" flipV="false" rot="0">
              <a:off x="0" y="0"/>
              <a:ext cx="14549385" cy="6466517"/>
            </a:xfrm>
            <a:custGeom>
              <a:avLst/>
              <a:gdLst/>
              <a:ahLst/>
              <a:cxnLst/>
              <a:rect r="r" b="b" t="t" l="l"/>
              <a:pathLst>
                <a:path h="6466517" w="14549385">
                  <a:moveTo>
                    <a:pt x="0" y="0"/>
                  </a:moveTo>
                  <a:lnTo>
                    <a:pt x="14549385" y="0"/>
                  </a:lnTo>
                  <a:lnTo>
                    <a:pt x="14549385" y="6466517"/>
                  </a:lnTo>
                  <a:lnTo>
                    <a:pt x="0" y="6466517"/>
                  </a:lnTo>
                  <a:close/>
                </a:path>
              </a:pathLst>
            </a:custGeom>
            <a:blipFill>
              <a:blip r:embed="rId4"/>
              <a:stretch>
                <a:fillRect l="-298" t="0" r="-298" b="0"/>
              </a:stretch>
            </a:blipFill>
          </p:spPr>
        </p:sp>
      </p:grpSp>
      <p:sp>
        <p:nvSpPr>
          <p:cNvPr name="TextBox 6" id="6"/>
          <p:cNvSpPr txBox="true"/>
          <p:nvPr/>
        </p:nvSpPr>
        <p:spPr>
          <a:xfrm rot="0">
            <a:off x="1892148" y="-107206"/>
            <a:ext cx="12922885" cy="1295400"/>
          </a:xfrm>
          <a:prstGeom prst="rect">
            <a:avLst/>
          </a:prstGeom>
        </p:spPr>
        <p:txBody>
          <a:bodyPr anchor="t" rtlCol="false" tIns="0" lIns="0" bIns="0" rIns="0">
            <a:spAutoFit/>
          </a:bodyPr>
          <a:lstStyle/>
          <a:p>
            <a:pPr algn="ctr">
              <a:lnSpc>
                <a:spcPts val="10500"/>
              </a:lnSpc>
            </a:pPr>
            <a:r>
              <a:rPr lang="en-US" sz="7500">
                <a:solidFill>
                  <a:srgbClr val="000000"/>
                </a:solidFill>
                <a:latin typeface="Alatsi"/>
                <a:ea typeface="Alatsi"/>
                <a:cs typeface="Alatsi"/>
                <a:sym typeface="Alatsi"/>
              </a:rPr>
              <a:t>BREAST CANCER</a:t>
            </a:r>
          </a:p>
        </p:txBody>
      </p:sp>
      <p:grpSp>
        <p:nvGrpSpPr>
          <p:cNvPr name="Group 7" id="7"/>
          <p:cNvGrpSpPr/>
          <p:nvPr/>
        </p:nvGrpSpPr>
        <p:grpSpPr>
          <a:xfrm rot="0">
            <a:off x="15859155" y="0"/>
            <a:ext cx="1420982" cy="1521569"/>
            <a:chOff x="0" y="0"/>
            <a:chExt cx="1894642" cy="2028759"/>
          </a:xfrm>
        </p:grpSpPr>
        <p:grpSp>
          <p:nvGrpSpPr>
            <p:cNvPr name="Group 8" id="8"/>
            <p:cNvGrpSpPr/>
            <p:nvPr/>
          </p:nvGrpSpPr>
          <p:grpSpPr>
            <a:xfrm rot="0">
              <a:off x="68747" y="0"/>
              <a:ext cx="1757148" cy="2028759"/>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06611"/>
              <a:ext cx="1894642" cy="1120288"/>
            </a:xfrm>
            <a:prstGeom prst="rect">
              <a:avLst/>
            </a:prstGeom>
          </p:spPr>
          <p:txBody>
            <a:bodyPr anchor="t" rtlCol="false" tIns="0" lIns="0" bIns="0" rIns="0">
              <a:spAutoFit/>
            </a:bodyPr>
            <a:lstStyle/>
            <a:p>
              <a:pPr algn="ctr">
                <a:lnSpc>
                  <a:spcPts val="7097"/>
                </a:lnSpc>
              </a:pPr>
              <a:r>
                <a:rPr lang="en-US" sz="5069" b="true">
                  <a:solidFill>
                    <a:srgbClr val="000000"/>
                  </a:solidFill>
                  <a:latin typeface="Open Sans Bold"/>
                  <a:ea typeface="Open Sans Bold"/>
                  <a:cs typeface="Open Sans Bold"/>
                  <a:sym typeface="Open Sans Bold"/>
                </a:rPr>
                <a:t>8</a:t>
              </a:r>
            </a:p>
          </p:txBody>
        </p:sp>
      </p:grpSp>
      <p:sp>
        <p:nvSpPr>
          <p:cNvPr name="Freeform 12" id="12"/>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8167191" y="3826206"/>
            <a:ext cx="10120809" cy="3523022"/>
          </a:xfrm>
          <a:custGeom>
            <a:avLst/>
            <a:gdLst/>
            <a:ahLst/>
            <a:cxnLst/>
            <a:rect r="r" b="b" t="t" l="l"/>
            <a:pathLst>
              <a:path h="3523022" w="10120809">
                <a:moveTo>
                  <a:pt x="0" y="0"/>
                </a:moveTo>
                <a:lnTo>
                  <a:pt x="10120809" y="0"/>
                </a:lnTo>
                <a:lnTo>
                  <a:pt x="10120809" y="3523023"/>
                </a:lnTo>
                <a:lnTo>
                  <a:pt x="0" y="3523023"/>
                </a:lnTo>
                <a:lnTo>
                  <a:pt x="0" y="0"/>
                </a:lnTo>
                <a:close/>
              </a:path>
            </a:pathLst>
          </a:custGeom>
          <a:blipFill>
            <a:blip r:embed="rId5"/>
            <a:stretch>
              <a:fillRect l="0" t="-9642" r="0" b="-8924"/>
            </a:stretch>
          </a:blipFill>
        </p:spPr>
      </p:sp>
      <p:sp>
        <p:nvSpPr>
          <p:cNvPr name="Freeform 14" id="14"/>
          <p:cNvSpPr/>
          <p:nvPr/>
        </p:nvSpPr>
        <p:spPr>
          <a:xfrm flipH="false" flipV="false" rot="0">
            <a:off x="174919" y="7442285"/>
            <a:ext cx="14098410" cy="1937458"/>
          </a:xfrm>
          <a:custGeom>
            <a:avLst/>
            <a:gdLst/>
            <a:ahLst/>
            <a:cxnLst/>
            <a:rect r="r" b="b" t="t" l="l"/>
            <a:pathLst>
              <a:path h="1937458" w="14098410">
                <a:moveTo>
                  <a:pt x="0" y="0"/>
                </a:moveTo>
                <a:lnTo>
                  <a:pt x="14098410" y="0"/>
                </a:lnTo>
                <a:lnTo>
                  <a:pt x="14098410" y="1937459"/>
                </a:lnTo>
                <a:lnTo>
                  <a:pt x="0" y="1937459"/>
                </a:lnTo>
                <a:lnTo>
                  <a:pt x="0" y="0"/>
                </a:lnTo>
                <a:close/>
              </a:path>
            </a:pathLst>
          </a:custGeom>
          <a:blipFill>
            <a:blip r:embed="rId6"/>
            <a:stretch>
              <a:fillRect l="-206" t="0" r="-1313" b="0"/>
            </a:stretch>
          </a:blipFill>
        </p:spPr>
      </p:sp>
      <p:sp>
        <p:nvSpPr>
          <p:cNvPr name="TextBox 15" id="15"/>
          <p:cNvSpPr txBox="true"/>
          <p:nvPr/>
        </p:nvSpPr>
        <p:spPr>
          <a:xfrm rot="0">
            <a:off x="174919" y="1538887"/>
            <a:ext cx="17579009" cy="1536432"/>
          </a:xfrm>
          <a:prstGeom prst="rect">
            <a:avLst/>
          </a:prstGeom>
        </p:spPr>
        <p:txBody>
          <a:bodyPr anchor="t" rtlCol="false" tIns="0" lIns="0" bIns="0" rIns="0">
            <a:spAutoFit/>
          </a:bodyPr>
          <a:lstStyle/>
          <a:p>
            <a:pPr algn="ctr">
              <a:lnSpc>
                <a:spcPts val="4200"/>
              </a:lnSpc>
            </a:pPr>
            <a:r>
              <a:rPr lang="en-US" sz="3000">
                <a:solidFill>
                  <a:srgbClr val="000000"/>
                </a:solidFill>
                <a:latin typeface="Alatsi"/>
                <a:ea typeface="Alatsi"/>
                <a:cs typeface="Alatsi"/>
                <a:sym typeface="Alatsi"/>
              </a:rPr>
              <a:t>A Novel Deep-Learning Model for Automatic Detection and Classification of Breast Cancer Using the Transfer-Learning Technique</a:t>
            </a:r>
          </a:p>
          <a:p>
            <a:pPr algn="ctr">
              <a:lnSpc>
                <a:spcPts val="3879"/>
              </a:lnSpc>
            </a:pPr>
          </a:p>
        </p:txBody>
      </p:sp>
      <p:sp>
        <p:nvSpPr>
          <p:cNvPr name="TextBox 16" id="16"/>
          <p:cNvSpPr txBox="true"/>
          <p:nvPr/>
        </p:nvSpPr>
        <p:spPr>
          <a:xfrm rot="0">
            <a:off x="11567402" y="9606241"/>
            <a:ext cx="6535948" cy="357053"/>
          </a:xfrm>
          <a:prstGeom prst="rect">
            <a:avLst/>
          </a:prstGeom>
        </p:spPr>
        <p:txBody>
          <a:bodyPr anchor="t" rtlCol="false" tIns="0" lIns="0" bIns="0" rIns="0">
            <a:spAutoFit/>
          </a:bodyPr>
          <a:lstStyle/>
          <a:p>
            <a:pPr algn="l">
              <a:lnSpc>
                <a:spcPts val="2894"/>
              </a:lnSpc>
            </a:pPr>
            <a:r>
              <a:rPr lang="en-US" sz="2067" u="sng">
                <a:solidFill>
                  <a:srgbClr val="000000"/>
                </a:solidFill>
                <a:latin typeface="Arimo"/>
                <a:ea typeface="Arimo"/>
                <a:cs typeface="Arimo"/>
                <a:sym typeface="Arimo"/>
                <a:hlinkClick r:id="rId7" tooltip="https://ieeexplore.ieee.org/abstract/document/9427477"/>
              </a:rPr>
              <a:t>https://ieeexplore.ieee.org/abstract/document/9427477</a:t>
            </a:r>
          </a:p>
        </p:txBody>
      </p:sp>
      <p:sp>
        <p:nvSpPr>
          <p:cNvPr name="TextBox 17" id="17"/>
          <p:cNvSpPr txBox="true"/>
          <p:nvPr/>
        </p:nvSpPr>
        <p:spPr>
          <a:xfrm rot="0">
            <a:off x="174919" y="2949906"/>
            <a:ext cx="16077859" cy="504825"/>
          </a:xfrm>
          <a:prstGeom prst="rect">
            <a:avLst/>
          </a:prstGeom>
        </p:spPr>
        <p:txBody>
          <a:bodyPr anchor="t" rtlCol="false" tIns="0" lIns="0" bIns="0" rIns="0">
            <a:spAutoFit/>
          </a:bodyPr>
          <a:lstStyle/>
          <a:p>
            <a:pPr algn="ctr">
              <a:lnSpc>
                <a:spcPts val="4199"/>
              </a:lnSpc>
              <a:spcBef>
                <a:spcPct val="0"/>
              </a:spcBef>
            </a:pPr>
            <a:r>
              <a:rPr lang="en-US" b="true" sz="2999">
                <a:solidFill>
                  <a:srgbClr val="000000"/>
                </a:solidFill>
                <a:latin typeface="Abhaya Libre Bold"/>
                <a:ea typeface="Abhaya Libre Bold"/>
                <a:cs typeface="Abhaya Libre Bold"/>
                <a:sym typeface="Abhaya Libre Bold"/>
              </a:rPr>
              <a:t>Goal : automatic detection and diagnosis of the BC suspected area (Detection and Classification)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DAGNUxkM0zs</dc:identifier>
  <dcterms:modified xsi:type="dcterms:W3CDTF">2011-08-01T06:04:30Z</dcterms:modified>
  <cp:revision>1</cp:revision>
  <dc:title>Literal Review</dc:title>
</cp:coreProperties>
</file>