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handoutMasterIdLst>
    <p:handoutMasterId r:id="rId1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4E583A-467B-48C2-A08E-D88C5AF422F6}" v="1521" dt="2022-07-24T19:05:15.943"/>
    <p1510:client id="{CA2565F3-284A-0C04-B3B3-CD0805E9AF05}" v="686" dt="2022-07-24T19:24:57.0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1" autoAdjust="0"/>
    <p:restoredTop sz="94660"/>
  </p:normalViewPr>
  <p:slideViewPr>
    <p:cSldViewPr snapToGrid="0">
      <p:cViewPr varScale="1">
        <p:scale>
          <a:sx n="117" d="100"/>
          <a:sy n="117" d="100"/>
        </p:scale>
        <p:origin x="102" y="312"/>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FCB736-0ADD-49BB-B6DE-B82334245F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4DF83AE6-440A-41CC-97E8-CB5B4896799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922A0DD-9D25-4E63-A187-2DD30194DBFD}" type="datetime1">
              <a:rPr lang="en-GB" smtClean="0"/>
              <a:t>24/07/2022</a:t>
            </a:fld>
            <a:endParaRPr lang="en-GB"/>
          </a:p>
        </p:txBody>
      </p:sp>
      <p:sp>
        <p:nvSpPr>
          <p:cNvPr id="4" name="Footer Placeholder 3">
            <a:extLst>
              <a:ext uri="{FF2B5EF4-FFF2-40B4-BE49-F238E27FC236}">
                <a16:creationId xmlns:a16="http://schemas.microsoft.com/office/drawing/2014/main" id="{C756C4EC-0C1D-4CB6-A06C-633D86E643D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7E70F510-C925-4D25-B15A-6F217A3CFD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5CD996-28E9-4091-BD1A-BF7E37D77A06}" type="slidenum">
              <a:rPr lang="en-GB" smtClean="0"/>
              <a:t>‹#›</a:t>
            </a:fld>
            <a:endParaRPr lang="en-GB"/>
          </a:p>
        </p:txBody>
      </p:sp>
    </p:spTree>
    <p:extLst>
      <p:ext uri="{BB962C8B-B14F-4D97-AF65-F5344CB8AC3E}">
        <p14:creationId xmlns:p14="http://schemas.microsoft.com/office/powerpoint/2010/main" val="5158767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0D70F6-D675-4BF2-9C80-0A6E714C3280}" type="datetime1">
              <a:rPr lang="en-GB" smtClean="0"/>
              <a:pPr/>
              <a:t>24/07/2022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FF5F66-C26C-4A0C-9C41-1168CB2D5E67}" type="slidenum">
              <a:rPr lang="en-GB" noProof="0" smtClean="0"/>
              <a:t>‹#›</a:t>
            </a:fld>
            <a:endParaRPr lang="en-GB" noProof="0"/>
          </a:p>
        </p:txBody>
      </p:sp>
    </p:spTree>
    <p:extLst>
      <p:ext uri="{BB962C8B-B14F-4D97-AF65-F5344CB8AC3E}">
        <p14:creationId xmlns:p14="http://schemas.microsoft.com/office/powerpoint/2010/main" val="49532998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9FF5F66-C26C-4A0C-9C41-1168CB2D5E67}" type="slidenum">
              <a:rPr lang="en-GB" smtClean="0"/>
              <a:t>1</a:t>
            </a:fld>
            <a:endParaRPr lang="en-GB"/>
          </a:p>
        </p:txBody>
      </p:sp>
    </p:spTree>
    <p:extLst>
      <p:ext uri="{BB962C8B-B14F-4D97-AF65-F5344CB8AC3E}">
        <p14:creationId xmlns:p14="http://schemas.microsoft.com/office/powerpoint/2010/main" val="34882907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rtlCol="0" anchor="b">
            <a:normAutofit/>
          </a:bodyPr>
          <a:lstStyle>
            <a:lvl1pPr algn="l">
              <a:defRPr sz="4800"/>
            </a:lvl1pPr>
          </a:lstStyle>
          <a:p>
            <a:pPr rtl="0"/>
            <a:r>
              <a:rPr lang="en-GB" noProof="0"/>
              <a:t>Click to edit Master title style</a:t>
            </a:r>
          </a:p>
        </p:txBody>
      </p:sp>
      <p:sp>
        <p:nvSpPr>
          <p:cNvPr id="3" name="Subtitle 2"/>
          <p:cNvSpPr>
            <a:spLocks noGrp="1"/>
          </p:cNvSpPr>
          <p:nvPr>
            <p:ph type="subTitle" idx="1"/>
          </p:nvPr>
        </p:nvSpPr>
        <p:spPr>
          <a:xfrm>
            <a:off x="1876424" y="3602038"/>
            <a:ext cx="8791575" cy="1655762"/>
          </a:xfrm>
        </p:spPr>
        <p:txBody>
          <a:bodyPr rtlCol="0">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4" name="Date Placeholder 3"/>
          <p:cNvSpPr>
            <a:spLocks noGrp="1"/>
          </p:cNvSpPr>
          <p:nvPr>
            <p:ph type="dt" sz="half" idx="10"/>
          </p:nvPr>
        </p:nvSpPr>
        <p:spPr>
          <a:xfrm>
            <a:off x="7077511" y="5410201"/>
            <a:ext cx="2743200" cy="365125"/>
          </a:xfrm>
        </p:spPr>
        <p:txBody>
          <a:bodyPr rtlCol="0"/>
          <a:lstStyle/>
          <a:p>
            <a:pPr rtl="0"/>
            <a:fld id="{5355920F-8813-44EC-AED1-120E4BCB0925}" type="datetime1">
              <a:rPr lang="en-GB" noProof="0" smtClean="0"/>
              <a:t>24/07/2022</a:t>
            </a:fld>
            <a:endParaRPr lang="en-GB" noProof="0"/>
          </a:p>
        </p:txBody>
      </p:sp>
      <p:sp>
        <p:nvSpPr>
          <p:cNvPr id="5" name="Footer Placeholder 4"/>
          <p:cNvSpPr>
            <a:spLocks noGrp="1"/>
          </p:cNvSpPr>
          <p:nvPr>
            <p:ph type="ftr" sz="quarter" idx="11"/>
          </p:nvPr>
        </p:nvSpPr>
        <p:spPr>
          <a:xfrm>
            <a:off x="1876424" y="5410201"/>
            <a:ext cx="5124886" cy="365125"/>
          </a:xfrm>
        </p:spPr>
        <p:txBody>
          <a:bodyPr rtlCol="0"/>
          <a:lstStyle/>
          <a:p>
            <a:pPr rtl="0"/>
            <a:endParaRPr lang="en-GB" noProof="0"/>
          </a:p>
        </p:txBody>
      </p:sp>
      <p:sp>
        <p:nvSpPr>
          <p:cNvPr id="6" name="Slide Number Placeholder 5"/>
          <p:cNvSpPr>
            <a:spLocks noGrp="1"/>
          </p:cNvSpPr>
          <p:nvPr>
            <p:ph type="sldNum" sz="quarter" idx="12"/>
          </p:nvPr>
        </p:nvSpPr>
        <p:spPr>
          <a:xfrm>
            <a:off x="9896911" y="5410199"/>
            <a:ext cx="771089" cy="365125"/>
          </a:xfrm>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rtlCol="0" anchor="b">
            <a:normAutofit/>
          </a:bodyPr>
          <a:lstStyle>
            <a:lvl1pPr>
              <a:defRPr sz="3200"/>
            </a:lvl1pPr>
          </a:lstStyle>
          <a:p>
            <a:pPr rtl="0"/>
            <a:r>
              <a:rPr lang="en-GB" noProof="0"/>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rtl="0">
              <a:buNone/>
            </a:pPr>
            <a:r>
              <a:rPr lang="en-GB" noProof="0"/>
              <a:t>Click icon to add picture</a:t>
            </a:r>
          </a:p>
        </p:txBody>
      </p:sp>
      <p:sp>
        <p:nvSpPr>
          <p:cNvPr id="4" name="Text Placeholder 3"/>
          <p:cNvSpPr>
            <a:spLocks noGrp="1"/>
          </p:cNvSpPr>
          <p:nvPr>
            <p:ph type="body" sz="half" idx="2"/>
          </p:nvPr>
        </p:nvSpPr>
        <p:spPr>
          <a:xfrm>
            <a:off x="1141364" y="5124020"/>
            <a:ext cx="9910859" cy="682472"/>
          </a:xfrm>
        </p:spPr>
        <p:txBody>
          <a:bodyPr rtlCol="0">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781E812C-795D-4E09-AF62-732DA0C7EE74}" type="datetime1">
              <a:rPr lang="en-GB" noProof="0" smtClean="0"/>
              <a:t>24/07/2022</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rtlCol="0" anchor="ctr">
            <a:normAutofit/>
          </a:bodyPr>
          <a:lstStyle>
            <a:lvl1pPr>
              <a:defRPr sz="3600"/>
            </a:lvl1pPr>
          </a:lstStyle>
          <a:p>
            <a:pPr rtl="0"/>
            <a:r>
              <a:rPr lang="en-GB" noProof="0"/>
              <a:t>Click to edit Master title style</a:t>
            </a:r>
          </a:p>
        </p:txBody>
      </p:sp>
      <p:sp>
        <p:nvSpPr>
          <p:cNvPr id="4" name="Text Placeholder 3"/>
          <p:cNvSpPr>
            <a:spLocks noGrp="1"/>
          </p:cNvSpPr>
          <p:nvPr>
            <p:ph type="body" sz="half" idx="2"/>
          </p:nvPr>
        </p:nvSpPr>
        <p:spPr>
          <a:xfrm>
            <a:off x="1141410" y="4419599"/>
            <a:ext cx="9904459" cy="1371599"/>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7FF9F7AA-89A2-4A57-827F-54802C50BB91}" type="datetime1">
              <a:rPr lang="en-GB" noProof="0" smtClean="0"/>
              <a:t>24/07/2022</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rtlCol="0" anchor="ctr">
            <a:normAutofit/>
          </a:bodyPr>
          <a:lstStyle>
            <a:lvl1pPr>
              <a:defRPr sz="3600"/>
            </a:lvl1pPr>
          </a:lstStyle>
          <a:p>
            <a:pPr rtl="0"/>
            <a:r>
              <a:rPr lang="en-GB" noProof="0"/>
              <a:t>Click to edit Master title style</a:t>
            </a:r>
          </a:p>
        </p:txBody>
      </p:sp>
      <p:sp>
        <p:nvSpPr>
          <p:cNvPr id="12" name="Text Placeholder 3"/>
          <p:cNvSpPr>
            <a:spLocks noGrp="1"/>
          </p:cNvSpPr>
          <p:nvPr>
            <p:ph type="body" sz="half" idx="13"/>
          </p:nvPr>
        </p:nvSpPr>
        <p:spPr>
          <a:xfrm>
            <a:off x="1720644" y="3365557"/>
            <a:ext cx="875229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4" name="Text Placeholder 3"/>
          <p:cNvSpPr>
            <a:spLocks noGrp="1"/>
          </p:cNvSpPr>
          <p:nvPr>
            <p:ph type="body" sz="half" idx="2"/>
          </p:nvPr>
        </p:nvSpPr>
        <p:spPr>
          <a:xfrm>
            <a:off x="1141411" y="4309919"/>
            <a:ext cx="9906002" cy="1489496"/>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11261511-2BA3-4532-9E9C-698507BF3378}" type="datetime1">
              <a:rPr lang="en-GB" noProof="0" smtClean="0"/>
              <a:t>24/07/2022</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n-GB" sz="8000" noProof="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n-GB" sz="8000" noProof="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rtlCol="0" anchor="b">
            <a:normAutofit/>
          </a:bodyPr>
          <a:lstStyle>
            <a:lvl1pPr>
              <a:defRPr sz="3600"/>
            </a:lvl1pPr>
          </a:lstStyle>
          <a:p>
            <a:pPr rtl="0"/>
            <a:r>
              <a:rPr lang="en-GB" noProof="0"/>
              <a:t>Click to edit Master title style</a:t>
            </a:r>
          </a:p>
        </p:txBody>
      </p:sp>
      <p:sp>
        <p:nvSpPr>
          <p:cNvPr id="4" name="Text Placeholder 3"/>
          <p:cNvSpPr>
            <a:spLocks noGrp="1"/>
          </p:cNvSpPr>
          <p:nvPr>
            <p:ph type="body" sz="half" idx="2"/>
          </p:nvPr>
        </p:nvSpPr>
        <p:spPr>
          <a:xfrm>
            <a:off x="1141364" y="4657655"/>
            <a:ext cx="9904505" cy="1140644"/>
          </a:xfrm>
        </p:spPr>
        <p:txBody>
          <a:bodyPr rtlCol="0"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A903A195-93D0-4BEC-9F67-1AFA8DB8220C}" type="datetime1">
              <a:rPr lang="en-GB" noProof="0" smtClean="0"/>
              <a:t>24/07/2022</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rtlCol="0"/>
          <a:lstStyle/>
          <a:p>
            <a:pPr rtl="0"/>
            <a:r>
              <a:rPr lang="en-GB" noProof="0"/>
              <a:t>Click to edit Master title style</a:t>
            </a:r>
          </a:p>
        </p:txBody>
      </p:sp>
      <p:sp>
        <p:nvSpPr>
          <p:cNvPr id="7" name="Text Placeholder 2"/>
          <p:cNvSpPr>
            <a:spLocks noGrp="1"/>
          </p:cNvSpPr>
          <p:nvPr>
            <p:ph type="body" idx="1"/>
          </p:nvPr>
        </p:nvSpPr>
        <p:spPr>
          <a:xfrm>
            <a:off x="1141410" y="2674463"/>
            <a:ext cx="3196899"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8" name="Text Placeholder 3"/>
          <p:cNvSpPr>
            <a:spLocks noGrp="1"/>
          </p:cNvSpPr>
          <p:nvPr>
            <p:ph type="body" sz="half" idx="15"/>
          </p:nvPr>
        </p:nvSpPr>
        <p:spPr>
          <a:xfrm>
            <a:off x="1127918" y="3360263"/>
            <a:ext cx="3208735"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9" name="Text Placeholder 4"/>
          <p:cNvSpPr>
            <a:spLocks noGrp="1"/>
          </p:cNvSpPr>
          <p:nvPr>
            <p:ph type="body" sz="quarter" idx="3"/>
          </p:nvPr>
        </p:nvSpPr>
        <p:spPr>
          <a:xfrm>
            <a:off x="4514766" y="2677635"/>
            <a:ext cx="3184385"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0" name="Text Placeholder 3"/>
          <p:cNvSpPr>
            <a:spLocks noGrp="1"/>
          </p:cNvSpPr>
          <p:nvPr>
            <p:ph type="body" sz="half" idx="16"/>
          </p:nvPr>
        </p:nvSpPr>
        <p:spPr>
          <a:xfrm>
            <a:off x="4504213" y="3363435"/>
            <a:ext cx="3195830"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11" name="Text Placeholder 4"/>
          <p:cNvSpPr>
            <a:spLocks noGrp="1"/>
          </p:cNvSpPr>
          <p:nvPr>
            <p:ph type="body" sz="quarter" idx="13"/>
          </p:nvPr>
        </p:nvSpPr>
        <p:spPr>
          <a:xfrm>
            <a:off x="7852442" y="2674463"/>
            <a:ext cx="3194968"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2" name="Text Placeholder 3"/>
          <p:cNvSpPr>
            <a:spLocks noGrp="1"/>
          </p:cNvSpPr>
          <p:nvPr>
            <p:ph type="body" sz="half" idx="17"/>
          </p:nvPr>
        </p:nvSpPr>
        <p:spPr>
          <a:xfrm>
            <a:off x="7852442" y="3360263"/>
            <a:ext cx="3194968"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3" name="Date Placeholder 2"/>
          <p:cNvSpPr>
            <a:spLocks noGrp="1"/>
          </p:cNvSpPr>
          <p:nvPr>
            <p:ph type="dt" sz="half" idx="10"/>
          </p:nvPr>
        </p:nvSpPr>
        <p:spPr/>
        <p:txBody>
          <a:bodyPr rtlCol="0"/>
          <a:lstStyle/>
          <a:p>
            <a:pPr rtl="0"/>
            <a:fld id="{75D5347D-0EBE-449D-BD9B-CB5F47DC29E5}" type="datetime1">
              <a:rPr lang="en-GB" noProof="0" smtClean="0"/>
              <a:t>24/07/2022</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rtlCol="0"/>
          <a:lstStyle/>
          <a:p>
            <a:pPr rtl="0"/>
            <a:r>
              <a:rPr lang="en-GB" noProof="0"/>
              <a:t>Click to edit Master title style</a:t>
            </a:r>
          </a:p>
        </p:txBody>
      </p:sp>
      <p:sp>
        <p:nvSpPr>
          <p:cNvPr id="19" name="Text Placeholder 2"/>
          <p:cNvSpPr>
            <a:spLocks noGrp="1"/>
          </p:cNvSpPr>
          <p:nvPr>
            <p:ph type="body" idx="1"/>
          </p:nvPr>
        </p:nvSpPr>
        <p:spPr>
          <a:xfrm>
            <a:off x="1141413" y="4404596"/>
            <a:ext cx="319524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en-GB" noProof="0"/>
              <a:t>Click icon to add picture</a:t>
            </a:r>
          </a:p>
        </p:txBody>
      </p:sp>
      <p:sp>
        <p:nvSpPr>
          <p:cNvPr id="21" name="Text Placeholder 3"/>
          <p:cNvSpPr>
            <a:spLocks noGrp="1"/>
          </p:cNvSpPr>
          <p:nvPr>
            <p:ph type="body" sz="half" idx="18"/>
          </p:nvPr>
        </p:nvSpPr>
        <p:spPr>
          <a:xfrm>
            <a:off x="1141413" y="4980858"/>
            <a:ext cx="3195240" cy="81784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22" name="Text Placeholder 4"/>
          <p:cNvSpPr>
            <a:spLocks noGrp="1"/>
          </p:cNvSpPr>
          <p:nvPr>
            <p:ph type="body" sz="quarter" idx="3"/>
          </p:nvPr>
        </p:nvSpPr>
        <p:spPr>
          <a:xfrm>
            <a:off x="4489053" y="4404596"/>
            <a:ext cx="320040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en-GB" noProof="0"/>
              <a:t>Click icon to add picture</a:t>
            </a:r>
          </a:p>
        </p:txBody>
      </p:sp>
      <p:sp>
        <p:nvSpPr>
          <p:cNvPr id="24" name="Text Placeholder 3"/>
          <p:cNvSpPr>
            <a:spLocks noGrp="1"/>
          </p:cNvSpPr>
          <p:nvPr>
            <p:ph type="body" sz="half" idx="19"/>
          </p:nvPr>
        </p:nvSpPr>
        <p:spPr>
          <a:xfrm>
            <a:off x="4487593" y="4980857"/>
            <a:ext cx="3200400" cy="81034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25" name="Text Placeholder 4"/>
          <p:cNvSpPr>
            <a:spLocks noGrp="1"/>
          </p:cNvSpPr>
          <p:nvPr>
            <p:ph type="body" sz="quarter" idx="13"/>
          </p:nvPr>
        </p:nvSpPr>
        <p:spPr>
          <a:xfrm>
            <a:off x="7852567" y="4404595"/>
            <a:ext cx="3190741"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en-GB" noProof="0"/>
              <a:t>Click icon to add picture</a:t>
            </a:r>
          </a:p>
        </p:txBody>
      </p:sp>
      <p:sp>
        <p:nvSpPr>
          <p:cNvPr id="27" name="Text Placeholder 3"/>
          <p:cNvSpPr>
            <a:spLocks noGrp="1"/>
          </p:cNvSpPr>
          <p:nvPr>
            <p:ph type="body" sz="half" idx="20"/>
          </p:nvPr>
        </p:nvSpPr>
        <p:spPr>
          <a:xfrm>
            <a:off x="7852442" y="4980854"/>
            <a:ext cx="3194968" cy="810345"/>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3" name="Date Placeholder 2"/>
          <p:cNvSpPr>
            <a:spLocks noGrp="1"/>
          </p:cNvSpPr>
          <p:nvPr>
            <p:ph type="dt" sz="half" idx="10"/>
          </p:nvPr>
        </p:nvSpPr>
        <p:spPr/>
        <p:txBody>
          <a:bodyPr rtlCol="0"/>
          <a:lstStyle/>
          <a:p>
            <a:pPr rtl="0"/>
            <a:fld id="{C9078C67-0F9B-40DA-9AB4-C2F5141636FA}" type="datetime1">
              <a:rPr lang="en-GB" noProof="0" smtClean="0"/>
              <a:t>24/07/2022</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Vertical Text Placeholder 2"/>
          <p:cNvSpPr>
            <a:spLocks noGrp="1"/>
          </p:cNvSpPr>
          <p:nvPr>
            <p:ph type="body" orient="vert" idx="1"/>
          </p:nvPr>
        </p:nvSpPr>
        <p:spPr/>
        <p:txBody>
          <a:bodyPr vert="eaVert" rtlCol="0" anchor="t"/>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66401448-49AC-400C-BF53-87065CDDDF0B}" type="datetime1">
              <a:rPr lang="en-GB" noProof="0" smtClean="0"/>
              <a:t>24/07/2022</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rtlCol="0"/>
          <a:lstStyle/>
          <a:p>
            <a:pPr rtl="0"/>
            <a:r>
              <a:rPr lang="en-GB" noProof="0"/>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9147C008-C388-4CCE-8316-F1EAEF6206CE}" type="datetime1">
              <a:rPr lang="en-GB" noProof="0" smtClean="0"/>
              <a:t>24/07/2022</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idx="1"/>
          </p:nvPr>
        </p:nvSpPr>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34E16477-E8D2-43C0-A50E-845846FEAC04}" type="datetime1">
              <a:rPr lang="en-GB" noProof="0" smtClean="0"/>
              <a:t>24/07/2022</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rtlCol="0" anchor="b">
            <a:normAutofit/>
          </a:bodyPr>
          <a:lstStyle>
            <a:lvl1pPr>
              <a:defRPr sz="3600"/>
            </a:lvl1pPr>
          </a:lstStyle>
          <a:p>
            <a:pPr rtl="0"/>
            <a:r>
              <a:rPr lang="en-GB" noProof="0"/>
              <a:t>Click to edit Master title style</a:t>
            </a:r>
          </a:p>
        </p:txBody>
      </p:sp>
      <p:sp>
        <p:nvSpPr>
          <p:cNvPr id="3" name="Text Placeholder 2"/>
          <p:cNvSpPr>
            <a:spLocks noGrp="1"/>
          </p:cNvSpPr>
          <p:nvPr>
            <p:ph type="body" idx="1"/>
          </p:nvPr>
        </p:nvSpPr>
        <p:spPr>
          <a:xfrm>
            <a:off x="1141411" y="4424362"/>
            <a:ext cx="9906000" cy="1374776"/>
          </a:xfrm>
        </p:spPr>
        <p:txBody>
          <a:bodyPr rtlCol="0">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32B697E2-EEA4-4363-9F6C-1C2D4F12F198}" type="datetime1">
              <a:rPr lang="en-GB" noProof="0" smtClean="0"/>
              <a:t>24/07/2022</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sz="half" idx="1"/>
          </p:nvPr>
        </p:nvSpPr>
        <p:spPr>
          <a:xfrm>
            <a:off x="1141410" y="2249486"/>
            <a:ext cx="4878389" cy="3541714"/>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p:nvPr>
        </p:nvSpPr>
        <p:spPr>
          <a:xfrm>
            <a:off x="6172200" y="2249486"/>
            <a:ext cx="4875211" cy="3541714"/>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p:cNvSpPr>
            <a:spLocks noGrp="1"/>
          </p:cNvSpPr>
          <p:nvPr>
            <p:ph type="dt" sz="half" idx="10"/>
          </p:nvPr>
        </p:nvSpPr>
        <p:spPr/>
        <p:txBody>
          <a:bodyPr rtlCol="0"/>
          <a:lstStyle/>
          <a:p>
            <a:pPr rtl="0"/>
            <a:fld id="{95ECD9C7-69D7-4946-BBD8-85389B2495AE}" type="datetime1">
              <a:rPr lang="en-GB" noProof="0" smtClean="0"/>
              <a:t>24/07/2022</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rtlCol="0"/>
          <a:lstStyle/>
          <a:p>
            <a:pPr rtl="0"/>
            <a:r>
              <a:rPr lang="en-GB" noProof="0"/>
              <a:t>Click to edit Master title style</a:t>
            </a:r>
          </a:p>
        </p:txBody>
      </p:sp>
      <p:sp>
        <p:nvSpPr>
          <p:cNvPr id="3" name="Text Placeholder 2"/>
          <p:cNvSpPr>
            <a:spLocks noGrp="1"/>
          </p:cNvSpPr>
          <p:nvPr>
            <p:ph type="body" idx="1"/>
          </p:nvPr>
        </p:nvSpPr>
        <p:spPr>
          <a:xfrm>
            <a:off x="1370019" y="2249486"/>
            <a:ext cx="4649783"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p:cNvSpPr>
            <a:spLocks noGrp="1"/>
          </p:cNvSpPr>
          <p:nvPr>
            <p:ph sz="half" idx="2"/>
          </p:nvPr>
        </p:nvSpPr>
        <p:spPr>
          <a:xfrm>
            <a:off x="1141410" y="3073397"/>
            <a:ext cx="4878391" cy="2717801"/>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p:cNvSpPr>
            <a:spLocks noGrp="1"/>
          </p:cNvSpPr>
          <p:nvPr>
            <p:ph type="body" sz="quarter" idx="3"/>
          </p:nvPr>
        </p:nvSpPr>
        <p:spPr>
          <a:xfrm>
            <a:off x="6400808" y="2249485"/>
            <a:ext cx="4646602"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p:cNvSpPr>
            <a:spLocks noGrp="1"/>
          </p:cNvSpPr>
          <p:nvPr>
            <p:ph sz="quarter" idx="4"/>
          </p:nvPr>
        </p:nvSpPr>
        <p:spPr>
          <a:xfrm>
            <a:off x="6172200" y="3073397"/>
            <a:ext cx="4875210" cy="2717801"/>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BCD82FEF-FDBD-44C3-8D53-FA6833181DB4}" type="datetime1">
              <a:rPr lang="en-GB" noProof="0" smtClean="0"/>
              <a:t>24/07/2022</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Date Placeholder 2"/>
          <p:cNvSpPr>
            <a:spLocks noGrp="1"/>
          </p:cNvSpPr>
          <p:nvPr>
            <p:ph type="dt" sz="half" idx="10"/>
          </p:nvPr>
        </p:nvSpPr>
        <p:spPr/>
        <p:txBody>
          <a:bodyPr rtlCol="0"/>
          <a:lstStyle/>
          <a:p>
            <a:pPr rtl="0"/>
            <a:fld id="{21989A33-01B0-4BA9-8EB6-B677C28A548B}" type="datetime1">
              <a:rPr lang="en-GB" noProof="0" smtClean="0"/>
              <a:t>24/07/2022</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6799F48B-A9D1-4B0C-AE5C-DBE22274E5F5}" type="datetime1">
              <a:rPr lang="en-GB" noProof="0" smtClean="0"/>
              <a:t>24/07/2022</a:t>
            </a:fld>
            <a:endParaRPr lang="en-GB" noProof="0"/>
          </a:p>
        </p:txBody>
      </p:sp>
      <p:sp>
        <p:nvSpPr>
          <p:cNvPr id="3" name="Footer Placeholder 2"/>
          <p:cNvSpPr>
            <a:spLocks noGrp="1"/>
          </p:cNvSpPr>
          <p:nvPr>
            <p:ph type="ftr" sz="quarter" idx="11"/>
          </p:nvPr>
        </p:nvSpPr>
        <p:spPr/>
        <p:txBody>
          <a:bodyPr rtlCol="0"/>
          <a:lstStyle/>
          <a:p>
            <a:pPr rtl="0"/>
            <a:endParaRPr lang="en-GB" noProof="0"/>
          </a:p>
        </p:txBody>
      </p:sp>
      <p:sp>
        <p:nvSpPr>
          <p:cNvPr id="4" name="Slide Number Placeholder 3"/>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rtlCol="0" anchor="b"/>
          <a:lstStyle>
            <a:lvl1pPr>
              <a:defRPr sz="3200"/>
            </a:lvl1pPr>
          </a:lstStyle>
          <a:p>
            <a:pPr rtl="0"/>
            <a:r>
              <a:rPr lang="en-GB" noProof="0"/>
              <a:t>Click to edit Master title style</a:t>
            </a:r>
          </a:p>
        </p:txBody>
      </p:sp>
      <p:sp>
        <p:nvSpPr>
          <p:cNvPr id="3" name="Content Placeholder 2"/>
          <p:cNvSpPr>
            <a:spLocks noGrp="1"/>
          </p:cNvSpPr>
          <p:nvPr>
            <p:ph idx="1"/>
          </p:nvPr>
        </p:nvSpPr>
        <p:spPr>
          <a:xfrm>
            <a:off x="5156200" y="592666"/>
            <a:ext cx="5891209" cy="5198534"/>
          </a:xfrm>
        </p:spPr>
        <p:txBody>
          <a:bodyPr rtlCol="0" anchor="ct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p:nvPr>
        </p:nvSpPr>
        <p:spPr>
          <a:xfrm>
            <a:off x="1146705" y="2249486"/>
            <a:ext cx="3856037"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47F28C62-ABFA-480E-806B-CB4677ED0797}" type="datetime1">
              <a:rPr lang="en-GB" noProof="0" smtClean="0"/>
              <a:t>24/07/2022</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rtlCol="0" anchor="b"/>
          <a:lstStyle>
            <a:lvl1pPr>
              <a:defRPr sz="3200"/>
            </a:lvl1pPr>
          </a:lstStyle>
          <a:p>
            <a:pPr rtl="0"/>
            <a:r>
              <a:rPr lang="en-GB" noProof="0"/>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
        <p:nvSpPr>
          <p:cNvPr id="4" name="Text Placeholder 3"/>
          <p:cNvSpPr>
            <a:spLocks noGrp="1"/>
          </p:cNvSpPr>
          <p:nvPr>
            <p:ph type="body" sz="half" idx="2"/>
          </p:nvPr>
        </p:nvSpPr>
        <p:spPr>
          <a:xfrm>
            <a:off x="1141410" y="2249486"/>
            <a:ext cx="5934511"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AB0F450E-E848-4464-994A-64854034B5ED}" type="datetime1">
              <a:rPr lang="en-GB" noProof="0" smtClean="0"/>
              <a:t>24/07/2022</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pPr rtl="0"/>
            <a:endParaRPr lang="en-GB" noProof="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97984CB5-8AAC-4564-8117-67D63242CF48}" type="datetime1">
              <a:rPr lang="en-GB" noProof="0" smtClean="0"/>
              <a:t>24/07/2022</a:t>
            </a:fld>
            <a:endParaRPr lang="en-GB" noProof="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rtl="0"/>
            <a:endParaRPr lang="en-GB" noProof="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en-GB" noProof="0" smtClean="0"/>
              <a:pPr/>
              <a:t>‹#›</a:t>
            </a:fld>
            <a:endParaRPr lang="en-GB"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rtlCol="0"/>
          <a:lstStyle/>
          <a:p>
            <a:r>
              <a:rPr lang="en-GB" dirty="0"/>
              <a:t>QA IMS-Starter Project</a:t>
            </a:r>
          </a:p>
        </p:txBody>
      </p:sp>
      <p:sp>
        <p:nvSpPr>
          <p:cNvPr id="3" name="Subtitle 2"/>
          <p:cNvSpPr>
            <a:spLocks noGrp="1"/>
          </p:cNvSpPr>
          <p:nvPr>
            <p:ph type="subTitle" idx="1"/>
          </p:nvPr>
        </p:nvSpPr>
        <p:spPr/>
        <p:txBody>
          <a:bodyPr vert="horz" lIns="91440" tIns="45720" rIns="91440" bIns="45720" rtlCol="0" anchor="t">
            <a:normAutofit/>
          </a:bodyPr>
          <a:lstStyle/>
          <a:p>
            <a:r>
              <a:rPr lang="en-GB" dirty="0"/>
              <a:t>A presentation by Andrew Slator</a:t>
            </a: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95D02-E034-8CFB-97ED-987777064B15}"/>
              </a:ext>
            </a:extLst>
          </p:cNvPr>
          <p:cNvSpPr>
            <a:spLocks noGrp="1"/>
          </p:cNvSpPr>
          <p:nvPr>
            <p:ph type="title"/>
          </p:nvPr>
        </p:nvSpPr>
        <p:spPr>
          <a:xfrm>
            <a:off x="1141413" y="649704"/>
            <a:ext cx="9911383" cy="667334"/>
          </a:xfrm>
        </p:spPr>
        <p:txBody>
          <a:bodyPr/>
          <a:lstStyle/>
          <a:p>
            <a:r>
              <a:rPr lang="en-GB" dirty="0"/>
              <a:t>Add Items To Order</a:t>
            </a:r>
          </a:p>
        </p:txBody>
      </p:sp>
      <p:sp>
        <p:nvSpPr>
          <p:cNvPr id="4" name="Text Placeholder 3">
            <a:extLst>
              <a:ext uri="{FF2B5EF4-FFF2-40B4-BE49-F238E27FC236}">
                <a16:creationId xmlns:a16="http://schemas.microsoft.com/office/drawing/2014/main" id="{6428F7A9-43FE-3354-C254-87EB9774451D}"/>
              </a:ext>
            </a:extLst>
          </p:cNvPr>
          <p:cNvSpPr>
            <a:spLocks noGrp="1"/>
          </p:cNvSpPr>
          <p:nvPr>
            <p:ph type="body" sz="half" idx="2"/>
          </p:nvPr>
        </p:nvSpPr>
        <p:spPr>
          <a:xfrm>
            <a:off x="1141410" y="1417713"/>
            <a:ext cx="9902596" cy="3531276"/>
          </a:xfrm>
        </p:spPr>
        <p:txBody>
          <a:bodyPr vert="horz" lIns="91440" tIns="45720" rIns="91440" bIns="45720" rtlCol="0" anchor="t">
            <a:normAutofit/>
          </a:bodyPr>
          <a:lstStyle/>
          <a:p>
            <a:r>
              <a:rPr lang="en-GB" dirty="0"/>
              <a:t>These are examples from the domain controller methods, which contain specific console outputs when particular methods from the DAO are selected. The below example demonstrates what happens when the user selects the "ADDITEMS" function. As you can see, there is a reason to add an item to an order, but one cannot add an item to an item, so the console would request the user to choose an alternative method for the item domain. This is an inelegant solution, as I would have preferred to implement specific options being shown for each domain, however this functionality was beyond my current capabilities as a programmer.</a:t>
            </a:r>
          </a:p>
        </p:txBody>
      </p:sp>
      <p:pic>
        <p:nvPicPr>
          <p:cNvPr id="6" name="Picture 6" descr="Graphical user interface, text, application&#10;&#10;Description automatically generated">
            <a:extLst>
              <a:ext uri="{FF2B5EF4-FFF2-40B4-BE49-F238E27FC236}">
                <a16:creationId xmlns:a16="http://schemas.microsoft.com/office/drawing/2014/main" id="{44F7F393-D74A-34B9-1810-69FCFC3550F7}"/>
              </a:ext>
            </a:extLst>
          </p:cNvPr>
          <p:cNvPicPr>
            <a:picLocks noChangeAspect="1"/>
          </p:cNvPicPr>
          <p:nvPr/>
        </p:nvPicPr>
        <p:blipFill>
          <a:blip r:embed="rId2"/>
          <a:stretch>
            <a:fillRect/>
          </a:stretch>
        </p:blipFill>
        <p:spPr>
          <a:xfrm>
            <a:off x="1144044" y="3663237"/>
            <a:ext cx="9914350" cy="2307578"/>
          </a:xfrm>
          <a:prstGeom prst="rect">
            <a:avLst/>
          </a:prstGeom>
        </p:spPr>
      </p:pic>
    </p:spTree>
    <p:extLst>
      <p:ext uri="{BB962C8B-B14F-4D97-AF65-F5344CB8AC3E}">
        <p14:creationId xmlns:p14="http://schemas.microsoft.com/office/powerpoint/2010/main" val="191261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15381-6BB3-D52B-58B3-B87348830DD7}"/>
              </a:ext>
            </a:extLst>
          </p:cNvPr>
          <p:cNvSpPr>
            <a:spLocks noGrp="1"/>
          </p:cNvSpPr>
          <p:nvPr>
            <p:ph type="title"/>
          </p:nvPr>
        </p:nvSpPr>
        <p:spPr/>
        <p:txBody>
          <a:bodyPr/>
          <a:lstStyle/>
          <a:p>
            <a:r>
              <a:rPr lang="en-GB" dirty="0"/>
              <a:t>Retrospective/Insights</a:t>
            </a:r>
          </a:p>
        </p:txBody>
      </p:sp>
      <p:sp>
        <p:nvSpPr>
          <p:cNvPr id="3" name="Content Placeholder 2">
            <a:extLst>
              <a:ext uri="{FF2B5EF4-FFF2-40B4-BE49-F238E27FC236}">
                <a16:creationId xmlns:a16="http://schemas.microsoft.com/office/drawing/2014/main" id="{A35F12DD-BDCC-8C36-8960-C080100BF420}"/>
              </a:ext>
            </a:extLst>
          </p:cNvPr>
          <p:cNvSpPr>
            <a:spLocks noGrp="1"/>
          </p:cNvSpPr>
          <p:nvPr>
            <p:ph idx="1"/>
          </p:nvPr>
        </p:nvSpPr>
        <p:spPr>
          <a:xfrm>
            <a:off x="1141412" y="2249487"/>
            <a:ext cx="9905999" cy="1526425"/>
          </a:xfrm>
        </p:spPr>
        <p:txBody>
          <a:bodyPr vert="horz" lIns="91440" tIns="45720" rIns="91440" bIns="45720" rtlCol="0" anchor="t">
            <a:noAutofit/>
          </a:bodyPr>
          <a:lstStyle/>
          <a:p>
            <a:pPr marL="0" indent="0">
              <a:buNone/>
            </a:pPr>
            <a:r>
              <a:rPr lang="en-GB" sz="1800" dirty="0"/>
              <a:t>Looking back, I believe this to have been an interesting and fun, albeit frustrating, project. It allowed me to train coding "muscles" that I have not had a great deal using before. It has also allowed me to see some of my personal roadblocks when it comes to working with unfamiliar code, however I have been able to persevere and with assistance I have produced a product that was more complete than when I started.</a:t>
            </a:r>
          </a:p>
          <a:p>
            <a:pPr marL="0" indent="0">
              <a:buNone/>
            </a:pPr>
            <a:endParaRPr lang="en-US" sz="1600" dirty="0"/>
          </a:p>
        </p:txBody>
      </p:sp>
      <p:sp>
        <p:nvSpPr>
          <p:cNvPr id="4" name="TextBox 3">
            <a:extLst>
              <a:ext uri="{FF2B5EF4-FFF2-40B4-BE49-F238E27FC236}">
                <a16:creationId xmlns:a16="http://schemas.microsoft.com/office/drawing/2014/main" id="{3D7D8B2B-31B6-9CDC-D810-119916ADAD73}"/>
              </a:ext>
            </a:extLst>
          </p:cNvPr>
          <p:cNvSpPr txBox="1"/>
          <p:nvPr/>
        </p:nvSpPr>
        <p:spPr>
          <a:xfrm>
            <a:off x="1145005" y="3621505"/>
            <a:ext cx="9901989" cy="17304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spcBef>
                <a:spcPts val="1000"/>
              </a:spcBef>
            </a:pPr>
            <a:r>
              <a:rPr lang="en-US" dirty="0">
                <a:ea typeface="+mn-lt"/>
                <a:cs typeface="+mn-lt"/>
              </a:rPr>
              <a:t>From the start of the project, I attempted to follow a feature/dev branch model when it came to adjusting my code. Being quite new to this system of work, however, I did not </a:t>
            </a:r>
            <a:r>
              <a:rPr lang="en-US" dirty="0" err="1">
                <a:ea typeface="+mn-lt"/>
                <a:cs typeface="+mn-lt"/>
              </a:rPr>
              <a:t>realise</a:t>
            </a:r>
            <a:r>
              <a:rPr lang="en-US" dirty="0">
                <a:ea typeface="+mn-lt"/>
                <a:cs typeface="+mn-lt"/>
              </a:rPr>
              <a:t> my mistake until one of my colleagues pointed me the right way. Of course, attempting to follow the new (correct!) system that I did not previously understand caused me to have merge conflicts that slowed me down quite badly, however I have been able to rectify most of these conflicts to the best of my knowledge.</a:t>
            </a:r>
          </a:p>
        </p:txBody>
      </p:sp>
      <p:sp>
        <p:nvSpPr>
          <p:cNvPr id="5" name="TextBox 4">
            <a:extLst>
              <a:ext uri="{FF2B5EF4-FFF2-40B4-BE49-F238E27FC236}">
                <a16:creationId xmlns:a16="http://schemas.microsoft.com/office/drawing/2014/main" id="{AF38853C-58CB-19F4-401D-87C25789F230}"/>
              </a:ext>
            </a:extLst>
          </p:cNvPr>
          <p:cNvSpPr txBox="1"/>
          <p:nvPr/>
        </p:nvSpPr>
        <p:spPr>
          <a:xfrm>
            <a:off x="1145005" y="5356058"/>
            <a:ext cx="990198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While the result of this project is far from perfect, I believe it represents a strong start in my coding journey, as I continue to train skills I am merely beginning to discover.</a:t>
            </a:r>
            <a:endParaRPr lang="en-US" dirty="0"/>
          </a:p>
        </p:txBody>
      </p:sp>
    </p:spTree>
    <p:extLst>
      <p:ext uri="{BB962C8B-B14F-4D97-AF65-F5344CB8AC3E}">
        <p14:creationId xmlns:p14="http://schemas.microsoft.com/office/powerpoint/2010/main" val="2214407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57C5B-790B-296A-D693-574180A44F92}"/>
              </a:ext>
            </a:extLst>
          </p:cNvPr>
          <p:cNvSpPr>
            <a:spLocks noGrp="1"/>
          </p:cNvSpPr>
          <p:nvPr>
            <p:ph type="title"/>
          </p:nvPr>
        </p:nvSpPr>
        <p:spPr/>
        <p:txBody>
          <a:bodyPr/>
          <a:lstStyle/>
          <a:p>
            <a:r>
              <a:rPr lang="en-GB" dirty="0"/>
              <a:t>Acknowledgements</a:t>
            </a:r>
          </a:p>
        </p:txBody>
      </p:sp>
      <p:sp>
        <p:nvSpPr>
          <p:cNvPr id="3" name="Content Placeholder 2">
            <a:extLst>
              <a:ext uri="{FF2B5EF4-FFF2-40B4-BE49-F238E27FC236}">
                <a16:creationId xmlns:a16="http://schemas.microsoft.com/office/drawing/2014/main" id="{7D847AF6-A69C-14A4-A298-C92C4745F1A2}"/>
              </a:ext>
            </a:extLst>
          </p:cNvPr>
          <p:cNvSpPr>
            <a:spLocks noGrp="1"/>
          </p:cNvSpPr>
          <p:nvPr>
            <p:ph idx="1"/>
          </p:nvPr>
        </p:nvSpPr>
        <p:spPr>
          <a:xfrm>
            <a:off x="1141412" y="2249487"/>
            <a:ext cx="9905999" cy="944899"/>
          </a:xfrm>
        </p:spPr>
        <p:txBody>
          <a:bodyPr vert="horz" lIns="91440" tIns="45720" rIns="91440" bIns="45720" rtlCol="0" anchor="t">
            <a:normAutofit lnSpcReduction="10000"/>
          </a:bodyPr>
          <a:lstStyle/>
          <a:p>
            <a:r>
              <a:rPr lang="en-GB" dirty="0"/>
              <a:t>Ed Reynolds – Training in SQL, java testing, and the ever appropriately named Git.</a:t>
            </a:r>
          </a:p>
          <a:p>
            <a:endParaRPr lang="en-GB" dirty="0"/>
          </a:p>
          <a:p>
            <a:endParaRPr lang="en-GB" dirty="0"/>
          </a:p>
        </p:txBody>
      </p:sp>
      <p:sp>
        <p:nvSpPr>
          <p:cNvPr id="4" name="TextBox 3">
            <a:extLst>
              <a:ext uri="{FF2B5EF4-FFF2-40B4-BE49-F238E27FC236}">
                <a16:creationId xmlns:a16="http://schemas.microsoft.com/office/drawing/2014/main" id="{BED441BA-39B2-620A-D9A2-88CFADFB8B28}"/>
              </a:ext>
            </a:extLst>
          </p:cNvPr>
          <p:cNvSpPr txBox="1"/>
          <p:nvPr/>
        </p:nvSpPr>
        <p:spPr>
          <a:xfrm>
            <a:off x="1145005" y="3200400"/>
            <a:ext cx="9901989" cy="5037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20000"/>
              </a:lnSpc>
              <a:spcBef>
                <a:spcPts val="1000"/>
              </a:spcBef>
              <a:buFont typeface="Arial"/>
              <a:buChar char="•"/>
            </a:pPr>
            <a:r>
              <a:rPr lang="en-GB" sz="2400" dirty="0"/>
              <a:t>Jordan</a:t>
            </a:r>
            <a:r>
              <a:rPr lang="en-GB" sz="2400" dirty="0">
                <a:ea typeface="+mn-lt"/>
                <a:cs typeface="+mn-lt"/>
              </a:rPr>
              <a:t> Harrison – Training in java basics.</a:t>
            </a:r>
            <a:endParaRPr lang="en-US" sz="2400">
              <a:ea typeface="+mn-lt"/>
              <a:cs typeface="+mn-lt"/>
            </a:endParaRPr>
          </a:p>
        </p:txBody>
      </p:sp>
      <p:sp>
        <p:nvSpPr>
          <p:cNvPr id="5" name="TextBox 4">
            <a:extLst>
              <a:ext uri="{FF2B5EF4-FFF2-40B4-BE49-F238E27FC236}">
                <a16:creationId xmlns:a16="http://schemas.microsoft.com/office/drawing/2014/main" id="{E91F820D-3689-8B5F-4588-A6004D6A1F8E}"/>
              </a:ext>
            </a:extLst>
          </p:cNvPr>
          <p:cNvSpPr txBox="1"/>
          <p:nvPr/>
        </p:nvSpPr>
        <p:spPr>
          <a:xfrm>
            <a:off x="1145005" y="3701715"/>
            <a:ext cx="9771647" cy="9469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20000"/>
              </a:lnSpc>
              <a:spcBef>
                <a:spcPts val="1000"/>
              </a:spcBef>
              <a:buFont typeface="Arial,Sans-Serif"/>
              <a:buChar char="•"/>
            </a:pPr>
            <a:r>
              <a:rPr lang="en-GB" sz="2400" dirty="0">
                <a:ea typeface="+mn-lt"/>
                <a:cs typeface="+mn-lt"/>
              </a:rPr>
              <a:t>Jack [REDACTED] - A friend with some java experience who helped solidify concepts outside of training hours.</a:t>
            </a:r>
            <a:endParaRPr lang="en-US" sz="2400">
              <a:ea typeface="+mn-lt"/>
              <a:cs typeface="+mn-lt"/>
            </a:endParaRPr>
          </a:p>
        </p:txBody>
      </p:sp>
      <p:sp>
        <p:nvSpPr>
          <p:cNvPr id="6" name="TextBox 5">
            <a:extLst>
              <a:ext uri="{FF2B5EF4-FFF2-40B4-BE49-F238E27FC236}">
                <a16:creationId xmlns:a16="http://schemas.microsoft.com/office/drawing/2014/main" id="{EC068B48-2677-71D1-C60C-1463799ED98E}"/>
              </a:ext>
            </a:extLst>
          </p:cNvPr>
          <p:cNvSpPr txBox="1"/>
          <p:nvPr/>
        </p:nvSpPr>
        <p:spPr>
          <a:xfrm>
            <a:off x="1147512" y="4656723"/>
            <a:ext cx="977164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400" dirty="0">
                <a:ea typeface="+mn-lt"/>
                <a:cs typeface="+mn-lt"/>
              </a:rPr>
              <a:t>Dan Harrison – Fellow trainee who has assisted with advice and insight where available (although all the code produced was my own, promise!)</a:t>
            </a:r>
            <a:endParaRPr lang="en-US" sz="2400"/>
          </a:p>
        </p:txBody>
      </p:sp>
    </p:spTree>
    <p:extLst>
      <p:ext uri="{BB962C8B-B14F-4D97-AF65-F5344CB8AC3E}">
        <p14:creationId xmlns:p14="http://schemas.microsoft.com/office/powerpoint/2010/main" val="723100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60D64-1A37-2D78-ED50-2D778732BF49}"/>
              </a:ext>
            </a:extLst>
          </p:cNvPr>
          <p:cNvSpPr>
            <a:spLocks noGrp="1"/>
          </p:cNvSpPr>
          <p:nvPr>
            <p:ph type="title"/>
          </p:nvPr>
        </p:nvSpPr>
        <p:spPr/>
        <p:txBody>
          <a:bodyPr/>
          <a:lstStyle/>
          <a:p>
            <a:r>
              <a:rPr lang="en-GB" dirty="0"/>
              <a:t>Contents</a:t>
            </a:r>
          </a:p>
        </p:txBody>
      </p:sp>
      <p:sp>
        <p:nvSpPr>
          <p:cNvPr id="3" name="Content Placeholder 2">
            <a:extLst>
              <a:ext uri="{FF2B5EF4-FFF2-40B4-BE49-F238E27FC236}">
                <a16:creationId xmlns:a16="http://schemas.microsoft.com/office/drawing/2014/main" id="{4475C8CB-A43F-949C-2E38-205007A9BB80}"/>
              </a:ext>
            </a:extLst>
          </p:cNvPr>
          <p:cNvSpPr>
            <a:spLocks noGrp="1"/>
          </p:cNvSpPr>
          <p:nvPr>
            <p:ph idx="1"/>
          </p:nvPr>
        </p:nvSpPr>
        <p:spPr/>
        <p:txBody>
          <a:bodyPr vert="horz" lIns="91440" tIns="45720" rIns="91440" bIns="45720" rtlCol="0" anchor="t">
            <a:normAutofit fontScale="92500" lnSpcReduction="10000"/>
          </a:bodyPr>
          <a:lstStyle/>
          <a:p>
            <a:r>
              <a:rPr lang="en-GB" dirty="0"/>
              <a:t>Brief</a:t>
            </a:r>
            <a:endParaRPr lang="en-US" dirty="0"/>
          </a:p>
          <a:p>
            <a:r>
              <a:rPr lang="en-GB" dirty="0"/>
              <a:t>Entity Relationship Diagram</a:t>
            </a:r>
          </a:p>
          <a:p>
            <a:r>
              <a:rPr lang="en-GB" dirty="0"/>
              <a:t>Risk Assessment</a:t>
            </a:r>
          </a:p>
          <a:p>
            <a:r>
              <a:rPr lang="en-GB" dirty="0"/>
              <a:t>Methodology</a:t>
            </a:r>
          </a:p>
          <a:p>
            <a:r>
              <a:rPr lang="en-GB" dirty="0"/>
              <a:t>Code Samples</a:t>
            </a:r>
          </a:p>
          <a:p>
            <a:r>
              <a:rPr lang="en-GB" dirty="0"/>
              <a:t>Retrospective/Insights</a:t>
            </a:r>
          </a:p>
          <a:p>
            <a:r>
              <a:rPr lang="en-GB" dirty="0"/>
              <a:t>Acknowledgements</a:t>
            </a:r>
          </a:p>
        </p:txBody>
      </p:sp>
    </p:spTree>
    <p:extLst>
      <p:ext uri="{BB962C8B-B14F-4D97-AF65-F5344CB8AC3E}">
        <p14:creationId xmlns:p14="http://schemas.microsoft.com/office/powerpoint/2010/main" val="2763725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E1FDB-4303-8691-464A-75449BA24256}"/>
              </a:ext>
            </a:extLst>
          </p:cNvPr>
          <p:cNvSpPr>
            <a:spLocks noGrp="1"/>
          </p:cNvSpPr>
          <p:nvPr>
            <p:ph type="title"/>
          </p:nvPr>
        </p:nvSpPr>
        <p:spPr/>
        <p:txBody>
          <a:bodyPr/>
          <a:lstStyle/>
          <a:p>
            <a:r>
              <a:rPr lang="en-GB" dirty="0"/>
              <a:t>Brief</a:t>
            </a:r>
          </a:p>
        </p:txBody>
      </p:sp>
      <p:sp>
        <p:nvSpPr>
          <p:cNvPr id="3" name="Content Placeholder 2">
            <a:extLst>
              <a:ext uri="{FF2B5EF4-FFF2-40B4-BE49-F238E27FC236}">
                <a16:creationId xmlns:a16="http://schemas.microsoft.com/office/drawing/2014/main" id="{64AF32FF-FF32-4135-AAD8-A0F9B2060B85}"/>
              </a:ext>
            </a:extLst>
          </p:cNvPr>
          <p:cNvSpPr>
            <a:spLocks noGrp="1"/>
          </p:cNvSpPr>
          <p:nvPr>
            <p:ph idx="1"/>
          </p:nvPr>
        </p:nvSpPr>
        <p:spPr>
          <a:xfrm>
            <a:off x="1141412" y="2249487"/>
            <a:ext cx="9905999" cy="1165478"/>
          </a:xfrm>
        </p:spPr>
        <p:txBody>
          <a:bodyPr vert="horz" lIns="91440" tIns="45720" rIns="91440" bIns="45720" rtlCol="0" anchor="t">
            <a:normAutofit/>
          </a:bodyPr>
          <a:lstStyle/>
          <a:p>
            <a:r>
              <a:rPr lang="en-GB" dirty="0"/>
              <a:t>We were tasked to create an inventory management system for a store that includes data for customers, items, and orders.</a:t>
            </a:r>
          </a:p>
        </p:txBody>
      </p:sp>
      <p:sp>
        <p:nvSpPr>
          <p:cNvPr id="4" name="TextBox 3">
            <a:extLst>
              <a:ext uri="{FF2B5EF4-FFF2-40B4-BE49-F238E27FC236}">
                <a16:creationId xmlns:a16="http://schemas.microsoft.com/office/drawing/2014/main" id="{F038AC23-A92F-4325-D153-7CA40D204DB3}"/>
              </a:ext>
            </a:extLst>
          </p:cNvPr>
          <p:cNvSpPr txBox="1"/>
          <p:nvPr/>
        </p:nvSpPr>
        <p:spPr>
          <a:xfrm>
            <a:off x="1134979" y="4443664"/>
            <a:ext cx="990198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GB" sz="2400" dirty="0">
                <a:ea typeface="+mn-lt"/>
                <a:cs typeface="+mn-lt"/>
              </a:rPr>
              <a:t>We were given a start to the code that included implementation for customers, and had to extrapolate for the additional data from there.</a:t>
            </a:r>
            <a:endParaRPr lang="en-US" sz="2400"/>
          </a:p>
        </p:txBody>
      </p:sp>
      <p:sp>
        <p:nvSpPr>
          <p:cNvPr id="5" name="TextBox 4">
            <a:extLst>
              <a:ext uri="{FF2B5EF4-FFF2-40B4-BE49-F238E27FC236}">
                <a16:creationId xmlns:a16="http://schemas.microsoft.com/office/drawing/2014/main" id="{6AA99C86-FD92-3606-6BBF-AAF32075FEDB}"/>
              </a:ext>
            </a:extLst>
          </p:cNvPr>
          <p:cNvSpPr txBox="1"/>
          <p:nvPr/>
        </p:nvSpPr>
        <p:spPr>
          <a:xfrm>
            <a:off x="1137486" y="3423486"/>
            <a:ext cx="990198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400" dirty="0"/>
              <a:t>The system should exhibit CRUD (create, read, update, delete) functionality and be able to add items to orders.</a:t>
            </a:r>
            <a:endParaRPr lang="en-US" dirty="0"/>
          </a:p>
        </p:txBody>
      </p:sp>
    </p:spTree>
    <p:extLst>
      <p:ext uri="{BB962C8B-B14F-4D97-AF65-F5344CB8AC3E}">
        <p14:creationId xmlns:p14="http://schemas.microsoft.com/office/powerpoint/2010/main" val="260037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02754-5BB8-A0A4-898B-024BE8671728}"/>
              </a:ext>
            </a:extLst>
          </p:cNvPr>
          <p:cNvSpPr>
            <a:spLocks noGrp="1"/>
          </p:cNvSpPr>
          <p:nvPr>
            <p:ph type="title"/>
          </p:nvPr>
        </p:nvSpPr>
        <p:spPr/>
        <p:txBody>
          <a:bodyPr/>
          <a:lstStyle/>
          <a:p>
            <a:r>
              <a:rPr lang="en-GB" dirty="0"/>
              <a:t>Entity Relationship Diagram</a:t>
            </a:r>
          </a:p>
        </p:txBody>
      </p:sp>
      <p:sp>
        <p:nvSpPr>
          <p:cNvPr id="4" name="Text Placeholder 3">
            <a:extLst>
              <a:ext uri="{FF2B5EF4-FFF2-40B4-BE49-F238E27FC236}">
                <a16:creationId xmlns:a16="http://schemas.microsoft.com/office/drawing/2014/main" id="{3AAA0170-AA8A-CD96-CCBD-63FAC0365E72}"/>
              </a:ext>
            </a:extLst>
          </p:cNvPr>
          <p:cNvSpPr>
            <a:spLocks noGrp="1"/>
          </p:cNvSpPr>
          <p:nvPr>
            <p:ph type="body" sz="half" idx="2"/>
          </p:nvPr>
        </p:nvSpPr>
        <p:spPr>
          <a:xfrm>
            <a:off x="1141364" y="5124020"/>
            <a:ext cx="9910859" cy="993287"/>
          </a:xfrm>
        </p:spPr>
        <p:txBody>
          <a:bodyPr vert="horz" lIns="91440" tIns="45720" rIns="91440" bIns="45720" rtlCol="0" anchor="t">
            <a:normAutofit/>
          </a:bodyPr>
          <a:lstStyle/>
          <a:p>
            <a:r>
              <a:rPr lang="en-GB" dirty="0"/>
              <a:t>This was the initial draft for the ERD. Additional fields were added later for the </a:t>
            </a:r>
            <a:r>
              <a:rPr lang="en-GB" dirty="0" err="1"/>
              <a:t>orders_items</a:t>
            </a:r>
            <a:r>
              <a:rPr lang="en-GB" dirty="0"/>
              <a:t> table. This table in particular was added as an intermediary due to the database workbench not being able to process many-to-many relationships.</a:t>
            </a:r>
            <a:endParaRPr lang="en-US" dirty="0"/>
          </a:p>
        </p:txBody>
      </p:sp>
      <p:pic>
        <p:nvPicPr>
          <p:cNvPr id="8" name="Picture 8" descr="Diagram&#10;&#10;Description automatically generated">
            <a:extLst>
              <a:ext uri="{FF2B5EF4-FFF2-40B4-BE49-F238E27FC236}">
                <a16:creationId xmlns:a16="http://schemas.microsoft.com/office/drawing/2014/main" id="{6EAF31CB-4039-FF17-64D5-8C25CB6C7137}"/>
              </a:ext>
            </a:extLst>
          </p:cNvPr>
          <p:cNvPicPr>
            <a:picLocks noChangeAspect="1"/>
          </p:cNvPicPr>
          <p:nvPr/>
        </p:nvPicPr>
        <p:blipFill>
          <a:blip r:embed="rId2"/>
          <a:stretch>
            <a:fillRect/>
          </a:stretch>
        </p:blipFill>
        <p:spPr>
          <a:xfrm>
            <a:off x="434235" y="1238631"/>
            <a:ext cx="10895556" cy="1625013"/>
          </a:xfrm>
          <a:prstGeom prst="rect">
            <a:avLst/>
          </a:prstGeom>
        </p:spPr>
      </p:pic>
    </p:spTree>
    <p:extLst>
      <p:ext uri="{BB962C8B-B14F-4D97-AF65-F5344CB8AC3E}">
        <p14:creationId xmlns:p14="http://schemas.microsoft.com/office/powerpoint/2010/main" val="2374573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1DF7E-3F2C-1912-26F3-4E498AECAD26}"/>
              </a:ext>
            </a:extLst>
          </p:cNvPr>
          <p:cNvSpPr>
            <a:spLocks noGrp="1"/>
          </p:cNvSpPr>
          <p:nvPr>
            <p:ph type="title"/>
          </p:nvPr>
        </p:nvSpPr>
        <p:spPr/>
        <p:txBody>
          <a:bodyPr/>
          <a:lstStyle/>
          <a:p>
            <a:r>
              <a:rPr lang="en-GB" dirty="0"/>
              <a:t>Risk Assessment</a:t>
            </a:r>
          </a:p>
        </p:txBody>
      </p:sp>
      <p:pic>
        <p:nvPicPr>
          <p:cNvPr id="3" name="Picture 3" descr="Chart, bar chart&#10;&#10;Description automatically generated">
            <a:extLst>
              <a:ext uri="{FF2B5EF4-FFF2-40B4-BE49-F238E27FC236}">
                <a16:creationId xmlns:a16="http://schemas.microsoft.com/office/drawing/2014/main" id="{37173C12-6EF7-4983-27C0-D5B0123DA3A4}"/>
              </a:ext>
            </a:extLst>
          </p:cNvPr>
          <p:cNvPicPr>
            <a:picLocks noChangeAspect="1"/>
          </p:cNvPicPr>
          <p:nvPr/>
        </p:nvPicPr>
        <p:blipFill>
          <a:blip r:embed="rId2"/>
          <a:stretch>
            <a:fillRect/>
          </a:stretch>
        </p:blipFill>
        <p:spPr>
          <a:xfrm>
            <a:off x="820455" y="1816668"/>
            <a:ext cx="10551088" cy="4612966"/>
          </a:xfrm>
          <a:prstGeom prst="rect">
            <a:avLst/>
          </a:prstGeom>
        </p:spPr>
      </p:pic>
    </p:spTree>
    <p:extLst>
      <p:ext uri="{BB962C8B-B14F-4D97-AF65-F5344CB8AC3E}">
        <p14:creationId xmlns:p14="http://schemas.microsoft.com/office/powerpoint/2010/main" val="3485354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0BE42-ABB8-22D2-8EE8-21B6CC04F159}"/>
              </a:ext>
            </a:extLst>
          </p:cNvPr>
          <p:cNvSpPr>
            <a:spLocks noGrp="1"/>
          </p:cNvSpPr>
          <p:nvPr>
            <p:ph type="title"/>
          </p:nvPr>
        </p:nvSpPr>
        <p:spPr/>
        <p:txBody>
          <a:bodyPr/>
          <a:lstStyle/>
          <a:p>
            <a:r>
              <a:rPr lang="en-GB" dirty="0"/>
              <a:t>Methodology</a:t>
            </a:r>
          </a:p>
        </p:txBody>
      </p:sp>
      <p:sp>
        <p:nvSpPr>
          <p:cNvPr id="3" name="Content Placeholder 2">
            <a:extLst>
              <a:ext uri="{FF2B5EF4-FFF2-40B4-BE49-F238E27FC236}">
                <a16:creationId xmlns:a16="http://schemas.microsoft.com/office/drawing/2014/main" id="{D5EE6D2F-BA87-1EC3-4674-665F6AC3B6B5}"/>
              </a:ext>
            </a:extLst>
          </p:cNvPr>
          <p:cNvSpPr>
            <a:spLocks noGrp="1"/>
          </p:cNvSpPr>
          <p:nvPr>
            <p:ph idx="1"/>
          </p:nvPr>
        </p:nvSpPr>
        <p:spPr>
          <a:xfrm>
            <a:off x="1141412" y="2249487"/>
            <a:ext cx="9905999" cy="1466267"/>
          </a:xfrm>
        </p:spPr>
        <p:txBody>
          <a:bodyPr vert="horz" lIns="91440" tIns="45720" rIns="91440" bIns="45720" rtlCol="0" anchor="t">
            <a:normAutofit/>
          </a:bodyPr>
          <a:lstStyle/>
          <a:p>
            <a:r>
              <a:rPr lang="en-GB" dirty="0"/>
              <a:t>I started by looking at the provided code and realised quite soon that implementing java code for the item table would be rather simple, as the data there was independent of any other data.</a:t>
            </a:r>
          </a:p>
        </p:txBody>
      </p:sp>
      <p:sp>
        <p:nvSpPr>
          <p:cNvPr id="4" name="TextBox 3">
            <a:extLst>
              <a:ext uri="{FF2B5EF4-FFF2-40B4-BE49-F238E27FC236}">
                <a16:creationId xmlns:a16="http://schemas.microsoft.com/office/drawing/2014/main" id="{1C1A9DD9-0242-837D-6E3C-7F117BC42E03}"/>
              </a:ext>
            </a:extLst>
          </p:cNvPr>
          <p:cNvSpPr txBox="1"/>
          <p:nvPr/>
        </p:nvSpPr>
        <p:spPr>
          <a:xfrm>
            <a:off x="1145005" y="3721768"/>
            <a:ext cx="9901989" cy="13901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20000"/>
              </a:lnSpc>
              <a:spcBef>
                <a:spcPts val="1000"/>
              </a:spcBef>
              <a:buFont typeface="Arial"/>
              <a:buChar char="•"/>
            </a:pPr>
            <a:r>
              <a:rPr lang="en-GB" sz="2400" dirty="0">
                <a:ea typeface="+mn-lt"/>
                <a:cs typeface="+mn-lt"/>
              </a:rPr>
              <a:t>I was able to take inspiration from this to apply to the orders table. From here, to enable functionality with the </a:t>
            </a:r>
            <a:r>
              <a:rPr lang="en-GB" sz="2400" dirty="0" err="1">
                <a:ea typeface="+mn-lt"/>
                <a:cs typeface="+mn-lt"/>
              </a:rPr>
              <a:t>orders_items</a:t>
            </a:r>
            <a:r>
              <a:rPr lang="en-GB" sz="2400" dirty="0">
                <a:ea typeface="+mn-lt"/>
                <a:cs typeface="+mn-lt"/>
              </a:rPr>
              <a:t> table I required a much larger prepared statement with a nested join method.</a:t>
            </a:r>
            <a:endParaRPr lang="en-GB" sz="2400" dirty="0"/>
          </a:p>
        </p:txBody>
      </p:sp>
    </p:spTree>
    <p:extLst>
      <p:ext uri="{BB962C8B-B14F-4D97-AF65-F5344CB8AC3E}">
        <p14:creationId xmlns:p14="http://schemas.microsoft.com/office/powerpoint/2010/main" val="292273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EE574-4A82-DFE8-2772-B5B548BC1155}"/>
              </a:ext>
            </a:extLst>
          </p:cNvPr>
          <p:cNvSpPr>
            <a:spLocks noGrp="1"/>
          </p:cNvSpPr>
          <p:nvPr>
            <p:ph type="title"/>
          </p:nvPr>
        </p:nvSpPr>
        <p:spPr/>
        <p:txBody>
          <a:bodyPr/>
          <a:lstStyle/>
          <a:p>
            <a:r>
              <a:rPr lang="en-GB" dirty="0"/>
              <a:t>Code Samples</a:t>
            </a:r>
          </a:p>
        </p:txBody>
      </p:sp>
      <p:sp>
        <p:nvSpPr>
          <p:cNvPr id="3" name="Text Placeholder 2">
            <a:extLst>
              <a:ext uri="{FF2B5EF4-FFF2-40B4-BE49-F238E27FC236}">
                <a16:creationId xmlns:a16="http://schemas.microsoft.com/office/drawing/2014/main" id="{21498733-43F3-5FF7-9ADC-A814A153FD49}"/>
              </a:ext>
            </a:extLst>
          </p:cNvPr>
          <p:cNvSpPr>
            <a:spLocks noGrp="1"/>
          </p:cNvSpPr>
          <p:nvPr>
            <p:ph type="body" idx="1"/>
          </p:nvPr>
        </p:nvSpPr>
        <p:spPr/>
        <p:txBody>
          <a:bodyPr vert="horz" lIns="91440" tIns="45720" rIns="91440" bIns="45720" rtlCol="0" anchor="t">
            <a:normAutofit/>
          </a:bodyPr>
          <a:lstStyle/>
          <a:p>
            <a:r>
              <a:rPr lang="en-GB" dirty="0"/>
              <a:t>The next few slides will include samples of code from various areas of the IMS</a:t>
            </a:r>
          </a:p>
        </p:txBody>
      </p:sp>
    </p:spTree>
    <p:extLst>
      <p:ext uri="{BB962C8B-B14F-4D97-AF65-F5344CB8AC3E}">
        <p14:creationId xmlns:p14="http://schemas.microsoft.com/office/powerpoint/2010/main" val="2615677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970CB-38BB-1910-0073-8EC5D8921E17}"/>
              </a:ext>
            </a:extLst>
          </p:cNvPr>
          <p:cNvSpPr>
            <a:spLocks noGrp="1"/>
          </p:cNvSpPr>
          <p:nvPr>
            <p:ph type="title"/>
          </p:nvPr>
        </p:nvSpPr>
        <p:spPr/>
        <p:txBody>
          <a:bodyPr/>
          <a:lstStyle/>
          <a:p>
            <a:r>
              <a:rPr lang="en-GB" dirty="0"/>
              <a:t>Item Data Access Object</a:t>
            </a:r>
          </a:p>
        </p:txBody>
      </p:sp>
      <p:sp>
        <p:nvSpPr>
          <p:cNvPr id="4" name="Text Placeholder 3">
            <a:extLst>
              <a:ext uri="{FF2B5EF4-FFF2-40B4-BE49-F238E27FC236}">
                <a16:creationId xmlns:a16="http://schemas.microsoft.com/office/drawing/2014/main" id="{4B7BFAE3-6DB4-B9EA-48BE-22BEFD30F07D}"/>
              </a:ext>
            </a:extLst>
          </p:cNvPr>
          <p:cNvSpPr>
            <a:spLocks noGrp="1"/>
          </p:cNvSpPr>
          <p:nvPr>
            <p:ph type="body" sz="half" idx="2"/>
          </p:nvPr>
        </p:nvSpPr>
        <p:spPr>
          <a:xfrm>
            <a:off x="1141410" y="2249486"/>
            <a:ext cx="5523433" cy="3541714"/>
          </a:xfrm>
        </p:spPr>
        <p:txBody>
          <a:bodyPr vert="horz" lIns="91440" tIns="45720" rIns="91440" bIns="45720" rtlCol="0" anchor="t">
            <a:normAutofit/>
          </a:bodyPr>
          <a:lstStyle/>
          <a:p>
            <a:r>
              <a:rPr lang="en-GB" dirty="0"/>
              <a:t>This section of the code includes some of the methods used to interact with the database tables, specifically regarding reading from the items table</a:t>
            </a:r>
          </a:p>
        </p:txBody>
      </p:sp>
      <p:pic>
        <p:nvPicPr>
          <p:cNvPr id="8" name="Picture 8" descr="Text&#10;&#10;Description automatically generated">
            <a:extLst>
              <a:ext uri="{FF2B5EF4-FFF2-40B4-BE49-F238E27FC236}">
                <a16:creationId xmlns:a16="http://schemas.microsoft.com/office/drawing/2014/main" id="{FFD79210-63F2-5EF7-5E0A-8FAC7EFE2072}"/>
              </a:ext>
            </a:extLst>
          </p:cNvPr>
          <p:cNvPicPr>
            <a:picLocks noChangeAspect="1"/>
          </p:cNvPicPr>
          <p:nvPr/>
        </p:nvPicPr>
        <p:blipFill>
          <a:blip r:embed="rId2"/>
          <a:stretch>
            <a:fillRect/>
          </a:stretch>
        </p:blipFill>
        <p:spPr>
          <a:xfrm>
            <a:off x="6665934" y="938740"/>
            <a:ext cx="5415418" cy="5251915"/>
          </a:xfrm>
          <a:prstGeom prst="rect">
            <a:avLst/>
          </a:prstGeom>
        </p:spPr>
      </p:pic>
    </p:spTree>
    <p:extLst>
      <p:ext uri="{BB962C8B-B14F-4D97-AF65-F5344CB8AC3E}">
        <p14:creationId xmlns:p14="http://schemas.microsoft.com/office/powerpoint/2010/main" val="2719174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802BB-9A83-F3DC-C3CE-7DD050D5C242}"/>
              </a:ext>
            </a:extLst>
          </p:cNvPr>
          <p:cNvSpPr>
            <a:spLocks noGrp="1"/>
          </p:cNvSpPr>
          <p:nvPr>
            <p:ph type="title"/>
          </p:nvPr>
        </p:nvSpPr>
        <p:spPr>
          <a:xfrm>
            <a:off x="1146705" y="609601"/>
            <a:ext cx="9597132" cy="1629446"/>
          </a:xfrm>
        </p:spPr>
        <p:txBody>
          <a:bodyPr/>
          <a:lstStyle/>
          <a:p>
            <a:r>
              <a:rPr lang="en-GB" dirty="0"/>
              <a:t>View Order Details</a:t>
            </a:r>
          </a:p>
        </p:txBody>
      </p:sp>
      <p:sp>
        <p:nvSpPr>
          <p:cNvPr id="4" name="Text Placeholder 3">
            <a:extLst>
              <a:ext uri="{FF2B5EF4-FFF2-40B4-BE49-F238E27FC236}">
                <a16:creationId xmlns:a16="http://schemas.microsoft.com/office/drawing/2014/main" id="{6B1CC523-5128-0513-55C0-336FB31D9CD8}"/>
              </a:ext>
            </a:extLst>
          </p:cNvPr>
          <p:cNvSpPr>
            <a:spLocks noGrp="1"/>
          </p:cNvSpPr>
          <p:nvPr>
            <p:ph type="body" sz="half" idx="2"/>
          </p:nvPr>
        </p:nvSpPr>
        <p:spPr>
          <a:xfrm>
            <a:off x="1146705" y="2249486"/>
            <a:ext cx="9597132" cy="3541714"/>
          </a:xfrm>
        </p:spPr>
        <p:txBody>
          <a:bodyPr vert="horz" lIns="91440" tIns="45720" rIns="91440" bIns="45720" rtlCol="0" anchor="t">
            <a:normAutofit/>
          </a:bodyPr>
          <a:lstStyle/>
          <a:p>
            <a:r>
              <a:rPr lang="en-GB" dirty="0"/>
              <a:t>This is the aforementioned statement used to acquire order data from the database. As you can see below it gathers the customer Id, item Id, item title, item price, item quantity, and the total price of items of a particular order.</a:t>
            </a:r>
          </a:p>
          <a:p>
            <a:r>
              <a:rPr lang="en-GB" dirty="0"/>
              <a:t>This statement is used as part of the </a:t>
            </a:r>
            <a:r>
              <a:rPr lang="en-GB" dirty="0" err="1"/>
              <a:t>OrderDAO</a:t>
            </a:r>
            <a:r>
              <a:rPr lang="en-GB" dirty="0"/>
              <a:t> class to try and print all of these details to the console, however the statement only prints the basic order details (order Id and customer Id). I believe the logic of this statement to be sound, with the issue lying in my java code and implementation there.</a:t>
            </a:r>
          </a:p>
        </p:txBody>
      </p:sp>
      <p:pic>
        <p:nvPicPr>
          <p:cNvPr id="9" name="Picture 9" descr="Text&#10;&#10;Description automatically generated">
            <a:extLst>
              <a:ext uri="{FF2B5EF4-FFF2-40B4-BE49-F238E27FC236}">
                <a16:creationId xmlns:a16="http://schemas.microsoft.com/office/drawing/2014/main" id="{3BABC7FD-8F3B-9736-4ACC-5D22BA0FA7E0}"/>
              </a:ext>
            </a:extLst>
          </p:cNvPr>
          <p:cNvPicPr>
            <a:picLocks noChangeAspect="1"/>
          </p:cNvPicPr>
          <p:nvPr/>
        </p:nvPicPr>
        <p:blipFill>
          <a:blip r:embed="rId2"/>
          <a:stretch>
            <a:fillRect/>
          </a:stretch>
        </p:blipFill>
        <p:spPr>
          <a:xfrm>
            <a:off x="784058" y="4089452"/>
            <a:ext cx="10613857" cy="1710614"/>
          </a:xfrm>
          <a:prstGeom prst="rect">
            <a:avLst/>
          </a:prstGeom>
        </p:spPr>
      </p:pic>
    </p:spTree>
    <p:extLst>
      <p:ext uri="{BB962C8B-B14F-4D97-AF65-F5344CB8AC3E}">
        <p14:creationId xmlns:p14="http://schemas.microsoft.com/office/powerpoint/2010/main" val="17878508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0</TotalTime>
  <Words>1</Words>
  <Application>Microsoft Office PowerPoint</Application>
  <PresentationFormat>Widescreen</PresentationFormat>
  <Paragraphs>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Circuit</vt:lpstr>
      <vt:lpstr>QA IMS-Starter Project</vt:lpstr>
      <vt:lpstr>Contents</vt:lpstr>
      <vt:lpstr>Brief</vt:lpstr>
      <vt:lpstr>Entity Relationship Diagram</vt:lpstr>
      <vt:lpstr>Risk Assessment</vt:lpstr>
      <vt:lpstr>Methodology</vt:lpstr>
      <vt:lpstr>Code Samples</vt:lpstr>
      <vt:lpstr>Item Data Access Object</vt:lpstr>
      <vt:lpstr>View Order Details</vt:lpstr>
      <vt:lpstr>Add Items To Order</vt:lpstr>
      <vt:lpstr>Retrospective/Insights</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363</cp:revision>
  <dcterms:created xsi:type="dcterms:W3CDTF">2022-07-24T10:56:48Z</dcterms:created>
  <dcterms:modified xsi:type="dcterms:W3CDTF">2022-07-24T19:25:16Z</dcterms:modified>
</cp:coreProperties>
</file>